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1086" r:id="rId3"/>
    <p:sldId id="1126" r:id="rId4"/>
    <p:sldId id="1120" r:id="rId5"/>
    <p:sldId id="989" r:id="rId6"/>
    <p:sldId id="1121" r:id="rId7"/>
    <p:sldId id="1122" r:id="rId8"/>
    <p:sldId id="1123" r:id="rId9"/>
    <p:sldId id="1088" r:id="rId10"/>
    <p:sldId id="974" r:id="rId11"/>
    <p:sldId id="1111" r:id="rId12"/>
    <p:sldId id="1134" r:id="rId13"/>
    <p:sldId id="1135" r:id="rId14"/>
    <p:sldId id="1112" r:id="rId15"/>
    <p:sldId id="1139" r:id="rId16"/>
    <p:sldId id="1141" r:id="rId17"/>
    <p:sldId id="1140" r:id="rId18"/>
    <p:sldId id="1136" r:id="rId19"/>
    <p:sldId id="31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neisel, Christine" initials="KC" lastIdx="19" clrIdx="0">
    <p:extLst>
      <p:ext uri="{19B8F6BF-5375-455C-9EA6-DF929625EA0E}">
        <p15:presenceInfo xmlns:p15="http://schemas.microsoft.com/office/powerpoint/2012/main" userId="S::ckneisel@lionsclubs.org::b37915e7-4ac2-4ed2-b0ec-56fb73cc3d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B00"/>
    <a:srgbClr val="E2B200"/>
    <a:srgbClr val="F6C100"/>
    <a:srgbClr val="004D95"/>
    <a:srgbClr val="BAB9B8"/>
    <a:srgbClr val="FF6B4A"/>
    <a:srgbClr val="4687DB"/>
    <a:srgbClr val="F9C910"/>
    <a:srgbClr val="B3B2B1"/>
    <a:srgbClr val="0D22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6" autoAdjust="0"/>
    <p:restoredTop sz="72150" autoAdjust="0"/>
  </p:normalViewPr>
  <p:slideViewPr>
    <p:cSldViewPr snapToGrid="0">
      <p:cViewPr varScale="1">
        <p:scale>
          <a:sx n="86" d="100"/>
          <a:sy n="86" d="100"/>
        </p:scale>
        <p:origin x="1428" y="66"/>
      </p:cViewPr>
      <p:guideLst/>
    </p:cSldViewPr>
  </p:slideViewPr>
  <p:notesTextViewPr>
    <p:cViewPr>
      <p:scale>
        <a:sx n="1" d="1"/>
        <a:sy n="1" d="1"/>
      </p:scale>
      <p:origin x="0" y="0"/>
    </p:cViewPr>
  </p:notesTextViewPr>
  <p:notesViewPr>
    <p:cSldViewPr snapToGrid="0">
      <p:cViewPr varScale="1">
        <p:scale>
          <a:sx n="92" d="100"/>
          <a:sy n="92" d="100"/>
        </p:scale>
        <p:origin x="363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E1943-131E-465E-8879-9B7DBEA28C36}" type="datetimeFigureOut">
              <a:rPr lang="en-US" smtClean="0"/>
              <a:t>7/28/2022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6398B-C721-4CDB-AC1C-C9833B97EBBF}" type="slidenum">
              <a:rPr lang="en-US" smtClean="0"/>
              <a:t>‹#›</a:t>
            </a:fld>
            <a:endParaRPr lang="en-US" dirty="0"/>
          </a:p>
        </p:txBody>
      </p:sp>
    </p:spTree>
    <p:extLst>
      <p:ext uri="{BB962C8B-B14F-4D97-AF65-F5344CB8AC3E}">
        <p14:creationId xmlns:p14="http://schemas.microsoft.com/office/powerpoint/2010/main" val="375194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a:p>
            <a:endParaRPr lang="en-US" dirty="0"/>
          </a:p>
        </p:txBody>
      </p:sp>
      <p:sp>
        <p:nvSpPr>
          <p:cNvPr id="4" name="Slide Number Placeholder 3"/>
          <p:cNvSpPr>
            <a:spLocks noGrp="1"/>
          </p:cNvSpPr>
          <p:nvPr>
            <p:ph type="sldNum" sz="quarter" idx="10"/>
          </p:nvPr>
        </p:nvSpPr>
        <p:spPr/>
        <p:txBody>
          <a:bodyPr/>
          <a:lstStyle/>
          <a:p>
            <a:fld id="{048B4A65-DB7F-4D75-A0EB-BE9751615F34}" type="slidenum">
              <a:rPr lang="en-US" smtClean="0"/>
              <a:t>1</a:t>
            </a:fld>
            <a:endParaRPr lang="en-US" dirty="0"/>
          </a:p>
        </p:txBody>
      </p:sp>
    </p:spTree>
    <p:extLst>
      <p:ext uri="{BB962C8B-B14F-4D97-AF65-F5344CB8AC3E}">
        <p14:creationId xmlns:p14="http://schemas.microsoft.com/office/powerpoint/2010/main" val="2030364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Al involucrar a todo el equipo en el proceso de fijación y consecución de las metas, el GAT puede tener un enfoque coherente en todos los aspectos del Leonismo que fortalece a los clubes y distritos.</a:t>
            </a:r>
          </a:p>
        </p:txBody>
      </p:sp>
      <p:sp>
        <p:nvSpPr>
          <p:cNvPr id="4" name="Slide Number Placeholder 3"/>
          <p:cNvSpPr>
            <a:spLocks noGrp="1"/>
          </p:cNvSpPr>
          <p:nvPr>
            <p:ph type="sldNum" sz="quarter" idx="5"/>
          </p:nvPr>
        </p:nvSpPr>
        <p:spPr/>
        <p:txBody>
          <a:bodyPr/>
          <a:lstStyle/>
          <a:p>
            <a:fld id="{1ED6398B-C721-4CDB-AC1C-C9833B97EBBF}" type="slidenum">
              <a:rPr lang="en-US" smtClean="0"/>
              <a:t>10</a:t>
            </a:fld>
            <a:endParaRPr lang="en-US" dirty="0"/>
          </a:p>
        </p:txBody>
      </p:sp>
    </p:spTree>
    <p:extLst>
      <p:ext uri="{BB962C8B-B14F-4D97-AF65-F5344CB8AC3E}">
        <p14:creationId xmlns:p14="http://schemas.microsoft.com/office/powerpoint/2010/main" val="2562456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es-ES" dirty="0"/>
              <a:t>El personal del GAT de la oficina internacional se comunica con los Leones en el campo de diferentes maneras.  </a:t>
            </a:r>
          </a:p>
          <a:p>
            <a:endParaRPr lang="en-US" dirty="0"/>
          </a:p>
          <a:p>
            <a:r>
              <a:rPr lang="es-ES" dirty="0"/>
              <a:t>El boletín mensual de la oficina internacional incluye los mensajes y actualizaciones importantes para los dirigentes de club y de distrito y se publican en el Grupo de Facebook del GAT.  Los especialistas regionales también trabajan en estrecha colaboración con los miembros del GAT de su área estatutaria para ofrecer apoyo cuando sea necesario.  Puede ponerse en contacto con su especialista enviando un correo electrónico a GAT.CA_@lionsclubs.org.</a:t>
            </a:r>
          </a:p>
          <a:p>
            <a:endParaRPr lang="en-US" dirty="0"/>
          </a:p>
          <a:p>
            <a:r>
              <a:rPr lang="es-ES" dirty="0"/>
              <a:t>Si aún no lo ha hecho, asegúrese de unirse al grupo de Facebook del GAT para conectarse con otros Leones de todo el mundo.</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11</a:t>
            </a:fld>
            <a:endParaRPr lang="en-US" dirty="0"/>
          </a:p>
        </p:txBody>
      </p:sp>
    </p:spTree>
    <p:extLst>
      <p:ext uri="{BB962C8B-B14F-4D97-AF65-F5344CB8AC3E}">
        <p14:creationId xmlns:p14="http://schemas.microsoft.com/office/powerpoint/2010/main" val="2262532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es-ES" dirty="0"/>
              <a:t>El GAT tiene muchos recursos a su disposición, que cubren un sinnúmero de temas relacionados con los Leones.  Las funciones y responsabilidades del GAT, la Guía de campo del GAT y el Manual de Normas son documentos excelentes donde empezar a informarse más sobre estos recursos y lo que hace el Equipo Global de Acción.</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12</a:t>
            </a:fld>
            <a:endParaRPr lang="en-US" dirty="0"/>
          </a:p>
        </p:txBody>
      </p:sp>
    </p:spTree>
    <p:extLst>
      <p:ext uri="{BB962C8B-B14F-4D97-AF65-F5344CB8AC3E}">
        <p14:creationId xmlns:p14="http://schemas.microsoft.com/office/powerpoint/2010/main" val="140592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es-ES" dirty="0"/>
              <a:t>El GAT tiene 3 páginas web principales, así como varias páginas complementarias que también contienen recursos valiosos.</a:t>
            </a:r>
          </a:p>
          <a:p>
            <a:endParaRPr lang="en-US" dirty="0"/>
          </a:p>
          <a:p>
            <a:r>
              <a:rPr lang="es-ES" dirty="0"/>
              <a:t>La página de inicio contiene información general e historias de éxito del GAT.</a:t>
            </a:r>
          </a:p>
          <a:p>
            <a:r>
              <a:rPr lang="es-ES" dirty="0"/>
              <a:t>La página de liderato del GAT contiene las funciones y responsabilidades de cada cargo del GAT.</a:t>
            </a:r>
          </a:p>
          <a:p>
            <a:r>
              <a:rPr lang="es-ES" dirty="0"/>
              <a:t>La página de recursos del GAT contiene otras herramientas y recursos útiles para el GAT, así como enlaces a las cajas de herramientas del GLT, GMT y GST que contienen a su vez más recursos.</a:t>
            </a:r>
          </a:p>
          <a:p>
            <a:endParaRPr lang="en-US" dirty="0"/>
          </a:p>
          <a:p>
            <a:r>
              <a:rPr lang="es-ES" dirty="0"/>
              <a:t>Las metas distritales, la financiación distrital y los Embajadores del GAT también tienen su propia página web con recursos que se pueden encontrar usando la función de búsqueda en lionsclubs.org</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13</a:t>
            </a:fld>
            <a:endParaRPr lang="en-US" dirty="0"/>
          </a:p>
        </p:txBody>
      </p:sp>
    </p:spTree>
    <p:extLst>
      <p:ext uri="{BB962C8B-B14F-4D97-AF65-F5344CB8AC3E}">
        <p14:creationId xmlns:p14="http://schemas.microsoft.com/office/powerpoint/2010/main" val="1256954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es-ES" dirty="0"/>
              <a:t>Los miembros de GAT pueden usar Insights, MyLCI y MyLion en su Lion Account para ver las métricas de su distrito múltiple / distrito / club.  La métrica es muy importante para la fijación de metas y la supervisión del progreso hacia esas metas.</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14</a:t>
            </a:fld>
            <a:endParaRPr lang="en-US" dirty="0"/>
          </a:p>
        </p:txBody>
      </p:sp>
    </p:spTree>
    <p:extLst>
      <p:ext uri="{BB962C8B-B14F-4D97-AF65-F5344CB8AC3E}">
        <p14:creationId xmlns:p14="http://schemas.microsoft.com/office/powerpoint/2010/main" val="440308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es-ES" dirty="0"/>
              <a:t>Represente al Equipo de Acción Global con artículos el de la tienda de suministros  o solicite un logotipo GAT cuando compre ropa Leonística personalizada.</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15</a:t>
            </a:fld>
            <a:endParaRPr lang="en-US" dirty="0"/>
          </a:p>
        </p:txBody>
      </p:sp>
    </p:spTree>
    <p:extLst>
      <p:ext uri="{BB962C8B-B14F-4D97-AF65-F5344CB8AC3E}">
        <p14:creationId xmlns:p14="http://schemas.microsoft.com/office/powerpoint/2010/main" val="2300790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El Enfoque Global de Afiliación combina un enfoque estratégico y un conjunto de recursos que los equipos distritales pueden utilizar para desarrollar la afiliación mediante lo siguiente: </a:t>
            </a:r>
          </a:p>
          <a:p>
            <a:r>
              <a:rPr lang="es-ES" dirty="0"/>
              <a:t>• Rejuvenecer a los distritos con clubes nuevos </a:t>
            </a:r>
          </a:p>
          <a:p>
            <a:r>
              <a:rPr lang="es-ES" dirty="0"/>
              <a:t>• Revitalizar los clubes con socios nuevos </a:t>
            </a:r>
          </a:p>
          <a:p>
            <a:r>
              <a:rPr lang="es-ES" dirty="0"/>
              <a:t>• Volver a motivar a los socios con camaradería y servicios interesantes. </a:t>
            </a:r>
          </a:p>
          <a:p>
            <a:endParaRPr lang="en-US" dirty="0"/>
          </a:p>
          <a:p>
            <a:r>
              <a:rPr lang="es-ES" dirty="0"/>
              <a:t>El enfoque tiene aplicabilidad universal, con la capacidad de personalizarse según las necesidades y circunstancias regionales.</a:t>
            </a:r>
          </a:p>
          <a:p>
            <a:endParaRPr lang="en-US" dirty="0"/>
          </a:p>
          <a:p>
            <a:r>
              <a:rPr lang="es-ES" b="0" dirty="0"/>
              <a:t>Todas las AE pusieron en práctica este enfoque, con variaciones regionales en 2021-2022. El Equipo Global de Acción (GAT) impulsó el proceso piloto, ofreció apoyo y rindió cuentas en cada AE. En 2022-2023, se integraron las mejores ideas en el proceso mundial.</a:t>
            </a:r>
          </a:p>
          <a:p>
            <a:endParaRPr lang="en-US" dirty="0"/>
          </a:p>
          <a:p>
            <a:r>
              <a:rPr lang="es-ES" dirty="0"/>
              <a:t>Hay disponibles más información y recursos en lionsclubs.org/global</a:t>
            </a:r>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16</a:t>
            </a:fld>
            <a:endParaRPr lang="en-US" dirty="0"/>
          </a:p>
        </p:txBody>
      </p:sp>
    </p:spTree>
    <p:extLst>
      <p:ext uri="{BB962C8B-B14F-4D97-AF65-F5344CB8AC3E}">
        <p14:creationId xmlns:p14="http://schemas.microsoft.com/office/powerpoint/2010/main" val="3556158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dirty="0">
                <a:solidFill>
                  <a:schemeClr val="bg1"/>
                </a:solidFill>
                <a:ea typeface="+mn-lt"/>
                <a:cs typeface="+mn-lt"/>
              </a:rPr>
              <a:t>Como la única fundación que impulsa el servicio de los Leones en todo el mundo, los fondos de subvenciones de LCIF amplifican el servicio de los Leones para ayudar a más personas necesitadas en todo el mundo. </a:t>
            </a:r>
          </a:p>
          <a:p>
            <a:endParaRPr lang="en-US" sz="1200" kern="0" dirty="0">
              <a:solidFill>
                <a:schemeClr val="bg1"/>
              </a:solidFill>
              <a:ea typeface="+mn-lt"/>
              <a:cs typeface="+mn-lt"/>
            </a:endParaRPr>
          </a:p>
          <a:p>
            <a:r>
              <a:rPr lang="es-ES" sz="1200" dirty="0">
                <a:solidFill>
                  <a:schemeClr val="bg1"/>
                </a:solidFill>
                <a:ea typeface="+mn-lt"/>
                <a:cs typeface="+mn-lt"/>
              </a:rPr>
              <a:t>Como líderes del GAT, ustedes son uno de los recursos más sólidos de LCIF, no solo por sus donaciones personales, sino también porque son embajadores de la fundación que alientan a los demás a apoyar a LCIF. </a:t>
            </a:r>
          </a:p>
          <a:p>
            <a:endParaRPr lang="en-US" sz="1200" kern="0" dirty="0">
              <a:solidFill>
                <a:schemeClr val="bg1"/>
              </a:solidFill>
              <a:cs typeface="Calibri"/>
            </a:endParaRPr>
          </a:p>
          <a:p>
            <a:r>
              <a:rPr lang="es-ES" sz="1200" dirty="0">
                <a:solidFill>
                  <a:schemeClr val="bg1"/>
                </a:solidFill>
              </a:rPr>
              <a:t>Los llamamientos a servir</a:t>
            </a:r>
            <a:r>
              <a:rPr lang="es-ES" sz="1200" dirty="0">
                <a:solidFill>
                  <a:schemeClr val="bg1"/>
                </a:solidFill>
                <a:ea typeface="+mn-lt"/>
                <a:cs typeface="+mn-lt"/>
              </a:rPr>
              <a:t> a un mundo necesitado siguen creciendo. A través de su apoyo continuo, LCIF empodera a los Leones para que respondan siempre.</a:t>
            </a:r>
          </a:p>
        </p:txBody>
      </p:sp>
    </p:spTree>
    <p:extLst>
      <p:ext uri="{BB962C8B-B14F-4D97-AF65-F5344CB8AC3E}">
        <p14:creationId xmlns:p14="http://schemas.microsoft.com/office/powerpoint/2010/main" val="99476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Puede contactar a sus especialistas regionales directamente por correo electrónico</a:t>
            </a:r>
          </a:p>
          <a:p>
            <a:pPr marL="171450" indent="-171450">
              <a:buFont typeface="Arial" panose="020B0604020202020204" pitchFamily="34" charset="0"/>
              <a:buChar char="•"/>
            </a:pPr>
            <a:r>
              <a:rPr lang="es-ES" dirty="0"/>
              <a:t>GAT.CA1@lionsclubs.org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GAT.CA2@lionsclubs.org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GAT.CA3@lionsclubs.org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GAT.CA4@lionsclubs.org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GAT.CA5@lionsclubs.org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GAT.CA6@lionsclubs.org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GAT.CA7@lionsclubs.org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GAT.CA8@lionsclubs.org</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18</a:t>
            </a:fld>
            <a:endParaRPr lang="en-US" dirty="0"/>
          </a:p>
        </p:txBody>
      </p:sp>
    </p:spTree>
    <p:extLst>
      <p:ext uri="{BB962C8B-B14F-4D97-AF65-F5344CB8AC3E}">
        <p14:creationId xmlns:p14="http://schemas.microsoft.com/office/powerpoint/2010/main" val="4051897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B4A65-DB7F-4D75-A0EB-BE9751615F34}"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077376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sz="1200" dirty="0">
                <a:solidFill>
                  <a:schemeClr val="tx1"/>
                </a:solidFill>
                <a:effectLst/>
                <a:latin typeface="+mn-lt"/>
                <a:ea typeface="+mn-ea"/>
                <a:cs typeface="+mn-cs"/>
              </a:rPr>
              <a:t>Todos queremos que los Leones y LCIF sean los líderes mundiales en el servicio comunitario y humanitario</a:t>
            </a:r>
          </a:p>
          <a:p>
            <a:pPr lvl="0"/>
            <a:endParaRPr lang="en-US" sz="1200" kern="1200" dirty="0">
              <a:solidFill>
                <a:schemeClr val="tx1"/>
              </a:solidFill>
              <a:effectLst/>
              <a:latin typeface="+mn-lt"/>
              <a:ea typeface="+mn-ea"/>
              <a:cs typeface="+mn-cs"/>
            </a:endParaRPr>
          </a:p>
          <a:p>
            <a:pPr lvl="0"/>
            <a:r>
              <a:rPr lang="es-ES" sz="1200" dirty="0">
                <a:solidFill>
                  <a:schemeClr val="tx1"/>
                </a:solidFill>
                <a:effectLst/>
                <a:latin typeface="+mn-lt"/>
                <a:ea typeface="+mn-ea"/>
                <a:cs typeface="+mn-cs"/>
              </a:rPr>
              <a:t>Queremos ser reconocidos por el público y que la comunidad conozca a los Leones y sepa lo que hacemos.</a:t>
            </a:r>
          </a:p>
          <a:p>
            <a:pPr lvl="0"/>
            <a:endParaRPr lang="en-US" sz="1200" kern="1200" dirty="0">
              <a:solidFill>
                <a:schemeClr val="tx1"/>
              </a:solidFill>
              <a:effectLst/>
              <a:latin typeface="+mn-lt"/>
              <a:ea typeface="+mn-ea"/>
              <a:cs typeface="+mn-cs"/>
            </a:endParaRPr>
          </a:p>
          <a:p>
            <a:pPr lvl="0"/>
            <a:r>
              <a:rPr lang="es-ES" sz="1200" dirty="0">
                <a:solidFill>
                  <a:schemeClr val="tx1"/>
                </a:solidFill>
                <a:effectLst/>
                <a:latin typeface="+mn-lt"/>
                <a:ea typeface="+mn-ea"/>
                <a:cs typeface="+mn-cs"/>
              </a:rPr>
              <a:t>Queremos que nuestros Leones se sientan entusiasmados y orgullosos de ser parte de nuestra gran organización. </a:t>
            </a:r>
          </a:p>
          <a:p>
            <a:pPr lvl="0"/>
            <a:endParaRPr lang="en-US" sz="1200" kern="1200" dirty="0">
              <a:solidFill>
                <a:schemeClr val="tx1"/>
              </a:solidFill>
              <a:effectLst/>
              <a:latin typeface="+mn-lt"/>
              <a:ea typeface="+mn-ea"/>
              <a:cs typeface="+mn-cs"/>
            </a:endParaRPr>
          </a:p>
          <a:p>
            <a:pPr lvl="0"/>
            <a:r>
              <a:rPr lang="es-ES" sz="1200" dirty="0">
                <a:solidFill>
                  <a:schemeClr val="tx1"/>
                </a:solidFill>
                <a:effectLst/>
                <a:latin typeface="+mn-lt"/>
                <a:ea typeface="+mn-ea"/>
                <a:cs typeface="+mn-cs"/>
              </a:rPr>
              <a:t>El entusiasmo es contagioso. Cuando los Leones sienten entusiasmo y pasión por el servicio que prestan, atraen a familiares, amigos, colegas, vecinos y otros líderes comunitarios. Hacen que otras personas quieran pertenecer a una gran organización que tanto hace por la comunidad.</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2</a:t>
            </a:fld>
            <a:endParaRPr lang="en-US" dirty="0"/>
          </a:p>
        </p:txBody>
      </p:sp>
    </p:spTree>
    <p:extLst>
      <p:ext uri="{BB962C8B-B14F-4D97-AF65-F5344CB8AC3E}">
        <p14:creationId xmlns:p14="http://schemas.microsoft.com/office/powerpoint/2010/main" val="3216223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sz="1200" dirty="0">
                <a:solidFill>
                  <a:schemeClr val="tx1"/>
                </a:solidFill>
                <a:effectLst/>
                <a:latin typeface="+mn-lt"/>
                <a:ea typeface="+mn-ea"/>
                <a:cs typeface="+mn-cs"/>
              </a:rPr>
              <a:t>¿Alguna vez se han encontrado en la situación de querer hacer más en su comunidad/distrito pero no han podido hacerlo porque no tenían suficiente apoyo de los Leones?</a:t>
            </a:r>
          </a:p>
          <a:p>
            <a:pPr lvl="0"/>
            <a:endParaRPr lang="en-US" sz="1200" kern="1200" dirty="0">
              <a:solidFill>
                <a:schemeClr val="tx1"/>
              </a:solidFill>
              <a:effectLst/>
              <a:latin typeface="+mn-lt"/>
              <a:ea typeface="+mn-ea"/>
              <a:cs typeface="+mn-cs"/>
            </a:endParaRPr>
          </a:p>
          <a:p>
            <a:pPr lvl="0"/>
            <a:r>
              <a:rPr lang="es-ES" sz="1200" dirty="0">
                <a:solidFill>
                  <a:schemeClr val="tx1"/>
                </a:solidFill>
                <a:effectLst/>
                <a:latin typeface="+mn-lt"/>
                <a:ea typeface="+mn-ea"/>
                <a:cs typeface="+mn-cs"/>
              </a:rPr>
              <a:t>¿Ha tenido su distrito o club problemas para hacer que los Leones asuman cargos de liderato?</a:t>
            </a:r>
          </a:p>
          <a:p>
            <a:pPr lvl="0"/>
            <a:endParaRPr lang="en-US" sz="1200" kern="1200" dirty="0">
              <a:solidFill>
                <a:schemeClr val="tx1"/>
              </a:solidFill>
              <a:effectLst/>
              <a:latin typeface="+mn-lt"/>
              <a:ea typeface="+mn-ea"/>
              <a:cs typeface="+mn-cs"/>
            </a:endParaRPr>
          </a:p>
          <a:p>
            <a:pPr lvl="0"/>
            <a:r>
              <a:rPr lang="es-ES" sz="1200" dirty="0">
                <a:solidFill>
                  <a:schemeClr val="tx1"/>
                </a:solidFill>
                <a:effectLst/>
                <a:latin typeface="+mn-lt"/>
                <a:ea typeface="+mn-ea"/>
                <a:cs typeface="+mn-cs"/>
              </a:rPr>
              <a:t>¿Alguna vez ha perdido su club socios debido a conflictos en el club o a la falta de participación y servicio significativo?</a:t>
            </a:r>
          </a:p>
          <a:p>
            <a:endParaRPr lang="en-US" sz="1200" kern="1200" dirty="0">
              <a:solidFill>
                <a:schemeClr val="tx1"/>
              </a:solidFill>
              <a:effectLst/>
              <a:latin typeface="+mn-lt"/>
              <a:ea typeface="+mn-ea"/>
              <a:cs typeface="+mn-cs"/>
            </a:endParaRPr>
          </a:p>
          <a:p>
            <a:r>
              <a:rPr lang="es-ES" sz="1200" dirty="0">
                <a:solidFill>
                  <a:schemeClr val="tx1"/>
                </a:solidFill>
                <a:effectLst/>
                <a:latin typeface="+mn-lt"/>
                <a:ea typeface="+mn-ea"/>
                <a:cs typeface="+mn-cs"/>
              </a:rPr>
              <a:t>Como líderes Leones, asumimos la responsabilidad de que nuestro distrito o club quede en mejor situación al final del año que cuando empezamos nuestra gestión.  Hacemos mejoras y cambios estratégicos, nos aseguramos de que estamos mejorando en todas las áreas, incluido el liderato, el aumento de socios, el servicio, las operaciones del club y la mercadotecnia. </a:t>
            </a:r>
          </a:p>
          <a:p>
            <a:endParaRPr lang="en-US" dirty="0"/>
          </a:p>
        </p:txBody>
      </p:sp>
    </p:spTree>
    <p:extLst>
      <p:ext uri="{BB962C8B-B14F-4D97-AF65-F5344CB8AC3E}">
        <p14:creationId xmlns:p14="http://schemas.microsoft.com/office/powerpoint/2010/main" val="99476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El GAT afecta a todos los clubes, distritos, zonas y regiones.  Para explicar quién está involucrado en el Equipo de Acción Global, vamos a analizar a sus miembros nivel por nivel.</a:t>
            </a:r>
          </a:p>
        </p:txBody>
      </p:sp>
      <p:sp>
        <p:nvSpPr>
          <p:cNvPr id="4" name="Slide Number Placeholder 3"/>
          <p:cNvSpPr>
            <a:spLocks noGrp="1"/>
          </p:cNvSpPr>
          <p:nvPr>
            <p:ph type="sldNum" sz="quarter" idx="5"/>
          </p:nvPr>
        </p:nvSpPr>
        <p:spPr/>
        <p:txBody>
          <a:bodyPr/>
          <a:lstStyle/>
          <a:p>
            <a:fld id="{1ED6398B-C721-4CDB-AC1C-C9833B97EBBF}" type="slidenum">
              <a:rPr lang="en-US" smtClean="0"/>
              <a:t>4</a:t>
            </a:fld>
            <a:endParaRPr lang="en-US" dirty="0"/>
          </a:p>
        </p:txBody>
      </p:sp>
    </p:spTree>
    <p:extLst>
      <p:ext uri="{BB962C8B-B14F-4D97-AF65-F5344CB8AC3E}">
        <p14:creationId xmlns:p14="http://schemas.microsoft.com/office/powerpoint/2010/main" val="2704784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s-ES" sz="1200" dirty="0">
                <a:solidFill>
                  <a:schemeClr val="tx1"/>
                </a:solidFill>
                <a:effectLst/>
                <a:latin typeface="+mn-lt"/>
                <a:ea typeface="+mn-ea"/>
                <a:cs typeface="+mn-cs"/>
              </a:rPr>
              <a:t>Vamos a empezar a nivel de club, ya que es aquí donde realmente ocurre toda la "acción".  </a:t>
            </a:r>
          </a:p>
          <a:p>
            <a:pPr marL="171450" lvl="0" indent="-171450" fontAlgn="base">
              <a:buFont typeface="Arial" panose="020B0604020202020204" pitchFamily="34" charset="0"/>
              <a:buChar char="•"/>
            </a:pPr>
            <a:r>
              <a:rPr lang="es-ES" sz="1200" dirty="0">
                <a:solidFill>
                  <a:schemeClr val="tx1"/>
                </a:solidFill>
                <a:effectLst/>
                <a:latin typeface="+mn-lt"/>
                <a:ea typeface="+mn-ea"/>
                <a:cs typeface="+mn-cs"/>
              </a:rPr>
              <a:t>El presidente de club es el presidente del Equipo Global de Acción.</a:t>
            </a:r>
          </a:p>
          <a:p>
            <a:pPr marL="171450" lvl="0" indent="-171450" fontAlgn="base">
              <a:buFont typeface="Arial" panose="020B0604020202020204" pitchFamily="34" charset="0"/>
              <a:buChar char="•"/>
            </a:pPr>
            <a:r>
              <a:rPr lang="es-ES" sz="1200" dirty="0">
                <a:solidFill>
                  <a:schemeClr val="tx1"/>
                </a:solidFill>
                <a:effectLst/>
                <a:latin typeface="+mn-lt"/>
                <a:ea typeface="+mn-ea"/>
                <a:cs typeface="+mn-cs"/>
              </a:rPr>
              <a:t>El primer vicepresidente del club es el asesor del GLT, y es quien organiza la capacitación para los líderes y ayuda a los socios a encontrar capacitación a nivel de distrito y distrito múltiple y participar en ellas.</a:t>
            </a:r>
          </a:p>
          <a:p>
            <a:pPr marL="171450" lvl="0" indent="-171450" fontAlgn="base">
              <a:buFont typeface="Arial" panose="020B0604020202020204" pitchFamily="34" charset="0"/>
              <a:buChar char="•"/>
            </a:pPr>
            <a:r>
              <a:rPr lang="es-ES" sz="1200" dirty="0">
                <a:solidFill>
                  <a:schemeClr val="tx1"/>
                </a:solidFill>
                <a:effectLst/>
                <a:latin typeface="+mn-lt"/>
                <a:ea typeface="+mn-ea"/>
                <a:cs typeface="+mn-cs"/>
              </a:rPr>
              <a:t>Luego está el asesor del GMT de afiliación del club, cuyo enfoque principal es atraer socios nuevos al club y mantener activos y comprometidos a los socios existentes.</a:t>
            </a:r>
          </a:p>
          <a:p>
            <a:pPr marL="171450" lvl="0" indent="-171450" fontAlgn="base">
              <a:buFont typeface="Arial" panose="020B0604020202020204" pitchFamily="34" charset="0"/>
              <a:buChar char="•"/>
            </a:pPr>
            <a:r>
              <a:rPr lang="es-ES" sz="1200" dirty="0">
                <a:solidFill>
                  <a:schemeClr val="tx1"/>
                </a:solidFill>
                <a:effectLst/>
                <a:latin typeface="+mn-lt"/>
                <a:ea typeface="+mn-ea"/>
                <a:cs typeface="+mn-cs"/>
              </a:rPr>
              <a:t>El asesor del GST de servicio del club es el responsable de organizar y crear actividades de servicio que interesen a los socios del club.</a:t>
            </a:r>
          </a:p>
        </p:txBody>
      </p:sp>
      <p:sp>
        <p:nvSpPr>
          <p:cNvPr id="4" name="Slide Number Placeholder 3"/>
          <p:cNvSpPr>
            <a:spLocks noGrp="1"/>
          </p:cNvSpPr>
          <p:nvPr>
            <p:ph type="sldNum" sz="quarter" idx="5"/>
          </p:nvPr>
        </p:nvSpPr>
        <p:spPr/>
        <p:txBody>
          <a:bodyPr/>
          <a:lstStyle/>
          <a:p>
            <a:fld id="{1ED6398B-C721-4CDB-AC1C-C9833B97EBBF}" type="slidenum">
              <a:rPr lang="en-US" smtClean="0"/>
              <a:t>5</a:t>
            </a:fld>
            <a:endParaRPr lang="en-US" dirty="0"/>
          </a:p>
        </p:txBody>
      </p:sp>
    </p:spTree>
    <p:extLst>
      <p:ext uri="{BB962C8B-B14F-4D97-AF65-F5344CB8AC3E}">
        <p14:creationId xmlns:p14="http://schemas.microsoft.com/office/powerpoint/2010/main" val="1636452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s-ES" sz="1200" dirty="0">
                <a:solidFill>
                  <a:schemeClr val="tx1"/>
                </a:solidFill>
                <a:effectLst/>
                <a:latin typeface="+mn-lt"/>
                <a:ea typeface="+mn-ea"/>
                <a:cs typeface="+mn-cs"/>
              </a:rPr>
              <a:t>El nivel de distrito es absolutamente crítico.  </a:t>
            </a:r>
          </a:p>
          <a:p>
            <a:pPr marL="171450" lvl="0" indent="-171450" fontAlgn="base">
              <a:buFont typeface="Arial" panose="020B0604020202020204" pitchFamily="34" charset="0"/>
              <a:buChar char="•"/>
            </a:pPr>
            <a:r>
              <a:rPr lang="es-ES" sz="1200" dirty="0">
                <a:solidFill>
                  <a:schemeClr val="tx1"/>
                </a:solidFill>
                <a:effectLst/>
                <a:latin typeface="+mn-lt"/>
                <a:ea typeface="+mn-ea"/>
                <a:cs typeface="+mn-cs"/>
              </a:rPr>
              <a:t>El gobernador de distrito es el presidente del Equipo Global de Acción. Trabaja con su equipo para elaborar las metas que desea lograr durante su año fiscal. El equipo trabaja en estrecha colaboración para apoyar el logro de esas metas.</a:t>
            </a:r>
          </a:p>
          <a:p>
            <a:pPr marL="171450" lvl="0" indent="-171450" fontAlgn="base">
              <a:buFont typeface="Arial" panose="020B0604020202020204" pitchFamily="34" charset="0"/>
              <a:buChar char="•"/>
            </a:pPr>
            <a:r>
              <a:rPr lang="es-ES" sz="1200" dirty="0">
                <a:solidFill>
                  <a:schemeClr val="tx1"/>
                </a:solidFill>
                <a:effectLst/>
                <a:latin typeface="+mn-lt"/>
                <a:ea typeface="+mn-ea"/>
                <a:cs typeface="+mn-cs"/>
              </a:rPr>
              <a:t>El coordinador del GLT organiza capacitaciones para los clubes del distrito y para socios individuales.  También es responsable de informar sobre las capacitaciones locales en LEARN.</a:t>
            </a:r>
          </a:p>
          <a:p>
            <a:pPr marL="171450" lvl="0" indent="-171450" fontAlgn="base">
              <a:buFont typeface="Arial" panose="020B0604020202020204" pitchFamily="34" charset="0"/>
              <a:buChar char="•"/>
            </a:pPr>
            <a:r>
              <a:rPr lang="es-ES" sz="1200" dirty="0">
                <a:solidFill>
                  <a:schemeClr val="tx1"/>
                </a:solidFill>
                <a:effectLst/>
                <a:latin typeface="+mn-lt"/>
                <a:ea typeface="+mn-ea"/>
                <a:cs typeface="+mn-cs"/>
              </a:rPr>
              <a:t>El enfoque principal del coordinador del GMT es aplicar estrategias de aumento y retención de socios para lograr las metas del distrito.</a:t>
            </a:r>
          </a:p>
          <a:p>
            <a:pPr marL="171450" lvl="0" indent="-171450" fontAlgn="base">
              <a:buFont typeface="Arial" panose="020B0604020202020204" pitchFamily="34" charset="0"/>
              <a:buChar char="•"/>
            </a:pPr>
            <a:r>
              <a:rPr lang="es-ES" sz="1200" b="0" dirty="0">
                <a:solidFill>
                  <a:schemeClr val="tx1"/>
                </a:solidFill>
                <a:effectLst/>
                <a:latin typeface="+mn-lt"/>
                <a:ea typeface="+mn-ea"/>
                <a:cs typeface="+mn-cs"/>
              </a:rPr>
              <a:t>El coordinador del GET se centra en formar clubes nuevos. Lanzado en julio de 2022, este rol se considera un cargo opcional.</a:t>
            </a:r>
          </a:p>
          <a:p>
            <a:pPr marL="171450" lvl="0" indent="-171450" fontAlgn="base">
              <a:buFont typeface="Arial" panose="020B0604020202020204" pitchFamily="34" charset="0"/>
              <a:buChar char="•"/>
            </a:pPr>
            <a:r>
              <a:rPr lang="es-ES" sz="1200" dirty="0">
                <a:solidFill>
                  <a:schemeClr val="tx1"/>
                </a:solidFill>
                <a:effectLst/>
                <a:latin typeface="+mn-lt"/>
                <a:ea typeface="+mn-ea"/>
                <a:cs typeface="+mn-cs"/>
              </a:rPr>
              <a:t>El </a:t>
            </a:r>
            <a:r>
              <a:rPr lang="es-ES" sz="1200" strike="noStrike" baseline="0" dirty="0">
                <a:effectLst/>
                <a:latin typeface="+mn-lt"/>
                <a:ea typeface="+mn-ea"/>
                <a:cs typeface="+mn-cs"/>
              </a:rPr>
              <a:t>coordinador</a:t>
            </a:r>
            <a:r>
              <a:rPr lang="es-ES" sz="1200" strike="noStrike" dirty="0">
                <a:effectLst/>
                <a:highlight>
                  <a:srgbClr val="808080"/>
                </a:highlight>
                <a:latin typeface="+mn-lt"/>
                <a:ea typeface="+mn-ea"/>
                <a:cs typeface="+mn-cs"/>
              </a:rPr>
              <a:t> </a:t>
            </a:r>
            <a:r>
              <a:rPr lang="es-ES" sz="1200" strike="noStrike" dirty="0">
                <a:effectLst/>
                <a:latin typeface="+mn-lt"/>
                <a:ea typeface="+mn-ea"/>
                <a:cs typeface="+mn-cs"/>
              </a:rPr>
              <a:t>del G</a:t>
            </a:r>
            <a:r>
              <a:rPr lang="es-ES" sz="1200" strike="noStrike" dirty="0">
                <a:solidFill>
                  <a:schemeClr val="tx1"/>
                </a:solidFill>
                <a:effectLst/>
                <a:latin typeface="+mn-lt"/>
                <a:ea typeface="+mn-ea"/>
                <a:cs typeface="+mn-cs"/>
              </a:rPr>
              <a:t>ST es </a:t>
            </a:r>
            <a:r>
              <a:rPr lang="es-ES" sz="1200" dirty="0">
                <a:solidFill>
                  <a:schemeClr val="tx1"/>
                </a:solidFill>
                <a:effectLst/>
                <a:latin typeface="+mn-lt"/>
                <a:ea typeface="+mn-ea"/>
                <a:cs typeface="+mn-cs"/>
              </a:rPr>
              <a:t>el que organiza eventos de servicio en todo el distrito e informa a los clubes sobre los recursos de los programas de servicio que podrían ser útiles para ellos.  También presenta informes de las actividades de servicio a nivel de distrito en MyLion.</a:t>
            </a:r>
          </a:p>
          <a:p>
            <a:pPr marL="171450" lvl="0" indent="-171450" fontAlgn="base">
              <a:buFont typeface="Arial" panose="020B0604020202020204" pitchFamily="34" charset="0"/>
              <a:buChar char="•"/>
            </a:pPr>
            <a:r>
              <a:rPr lang="es-ES" sz="1200" dirty="0">
                <a:solidFill>
                  <a:schemeClr val="tx1"/>
                </a:solidFill>
                <a:effectLst/>
                <a:latin typeface="+mn-lt"/>
                <a:ea typeface="+mn-ea"/>
                <a:cs typeface="+mn-cs"/>
              </a:rPr>
              <a:t>Los jefes de región y de zona ayudan a los coordinadores a comunicarse con los clubes y a proporcionar comentarios y observaciones de los clubes y socios al distrito.</a:t>
            </a:r>
          </a:p>
        </p:txBody>
      </p:sp>
      <p:sp>
        <p:nvSpPr>
          <p:cNvPr id="4" name="Slide Number Placeholder 3"/>
          <p:cNvSpPr>
            <a:spLocks noGrp="1"/>
          </p:cNvSpPr>
          <p:nvPr>
            <p:ph type="sldNum" sz="quarter" idx="5"/>
          </p:nvPr>
        </p:nvSpPr>
        <p:spPr/>
        <p:txBody>
          <a:bodyPr/>
          <a:lstStyle/>
          <a:p>
            <a:fld id="{1ED6398B-C721-4CDB-AC1C-C9833B97EBBF}" type="slidenum">
              <a:rPr lang="en-US" smtClean="0"/>
              <a:t>6</a:t>
            </a:fld>
            <a:endParaRPr lang="en-US" dirty="0"/>
          </a:p>
        </p:txBody>
      </p:sp>
    </p:spTree>
    <p:extLst>
      <p:ext uri="{BB962C8B-B14F-4D97-AF65-F5344CB8AC3E}">
        <p14:creationId xmlns:p14="http://schemas.microsoft.com/office/powerpoint/2010/main" val="1538837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s-ES" sz="1200" dirty="0">
                <a:solidFill>
                  <a:schemeClr val="tx1"/>
                </a:solidFill>
                <a:effectLst/>
                <a:latin typeface="+mn-lt"/>
                <a:ea typeface="+mn-ea"/>
                <a:cs typeface="+mn-cs"/>
              </a:rPr>
              <a:t>A nivel de distrito múltiple ……… </a:t>
            </a:r>
          </a:p>
          <a:p>
            <a:pPr marL="171450" lvl="0" indent="-171450" fontAlgn="base">
              <a:buFont typeface="Arial" panose="020B0604020202020204" pitchFamily="34" charset="0"/>
              <a:buChar char="•"/>
            </a:pPr>
            <a:r>
              <a:rPr lang="es-ES" sz="1200" dirty="0">
                <a:solidFill>
                  <a:schemeClr val="tx1"/>
                </a:solidFill>
                <a:effectLst/>
                <a:latin typeface="+mn-lt"/>
                <a:ea typeface="+mn-ea"/>
                <a:cs typeface="+mn-cs"/>
              </a:rPr>
              <a:t>El presidente del consejo es el presidente del Equipo Global de Acción. Trabaja con su equipo para apoyar a los distritos a alcanzar sus metas y fija las metas del distrito múltiple que desea se logren.  </a:t>
            </a:r>
          </a:p>
          <a:p>
            <a:pPr marL="171450" lvl="0" indent="-171450" fontAlgn="base">
              <a:buFont typeface="Arial" panose="020B0604020202020204" pitchFamily="34" charset="0"/>
              <a:buChar char="•"/>
            </a:pPr>
            <a:r>
              <a:rPr lang="es-ES" sz="1200" dirty="0">
                <a:solidFill>
                  <a:schemeClr val="tx1"/>
                </a:solidFill>
                <a:effectLst/>
                <a:latin typeface="+mn-lt"/>
                <a:ea typeface="+mn-ea"/>
                <a:cs typeface="+mn-cs"/>
              </a:rPr>
              <a:t>Los coordinadores del GAT cumplen las mismas funciones que sus homólogos a nivel de distrito, pero trabajan con cada distrito del distrito múltiple, de manera similar a como los coordinadores de distrito trabajan con cada club del distrito.</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7</a:t>
            </a:fld>
            <a:endParaRPr lang="en-US" dirty="0"/>
          </a:p>
        </p:txBody>
      </p:sp>
    </p:spTree>
    <p:extLst>
      <p:ext uri="{BB962C8B-B14F-4D97-AF65-F5344CB8AC3E}">
        <p14:creationId xmlns:p14="http://schemas.microsoft.com/office/powerpoint/2010/main" val="3873888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s-ES" sz="1200" dirty="0">
                <a:solidFill>
                  <a:schemeClr val="tx1"/>
                </a:solidFill>
                <a:effectLst/>
                <a:latin typeface="+mn-lt"/>
                <a:ea typeface="+mn-ea"/>
                <a:cs typeface="+mn-cs"/>
              </a:rPr>
              <a:t>El nivel internacional apoya y guía a todos los demás niveles al tiempo que prepara estrategias regionalizadas en torno al liderato, aumento de socios, servicio y LCIF. </a:t>
            </a:r>
          </a:p>
          <a:p>
            <a:pPr marL="171450" lvl="0" indent="-171450">
              <a:buFont typeface="Arial" panose="020B0604020202020204" pitchFamily="34" charset="0"/>
              <a:buChar char="•"/>
            </a:pPr>
            <a:r>
              <a:rPr lang="es-ES" sz="1200" dirty="0">
                <a:solidFill>
                  <a:schemeClr val="tx1"/>
                </a:solidFill>
                <a:effectLst/>
                <a:latin typeface="+mn-lt"/>
                <a:ea typeface="+mn-ea"/>
                <a:cs typeface="+mn-cs"/>
              </a:rPr>
              <a:t>Los embajadores difunden el mensaje y el entusiasmo del Equipo de Acción Global a otros Leones.</a:t>
            </a:r>
          </a:p>
          <a:p>
            <a:pPr marL="171450" lvl="0" indent="-171450">
              <a:buFont typeface="Arial" panose="020B0604020202020204" pitchFamily="34" charset="0"/>
              <a:buChar char="•"/>
            </a:pPr>
            <a:r>
              <a:rPr lang="es-ES" sz="1200" dirty="0">
                <a:solidFill>
                  <a:schemeClr val="tx1"/>
                </a:solidFill>
                <a:effectLst/>
                <a:latin typeface="+mn-lt"/>
                <a:ea typeface="+mn-ea"/>
                <a:cs typeface="+mn-cs"/>
              </a:rPr>
              <a:t>El presidente del GAT trabaja en estrecha colaboración con los líderes de área estatutaria y regional y con la oficina internacional para garantizar que los líderes cuenten con estrategias sólidas y el apoyo del personal para ponerlas en práctica.</a:t>
            </a:r>
          </a:p>
          <a:p>
            <a:pPr marL="171450" lvl="0" indent="-171450">
              <a:buFont typeface="Arial" panose="020B0604020202020204" pitchFamily="34" charset="0"/>
              <a:buChar char="•"/>
            </a:pPr>
            <a:r>
              <a:rPr lang="es-ES" sz="1200" dirty="0">
                <a:solidFill>
                  <a:schemeClr val="tx1"/>
                </a:solidFill>
                <a:effectLst/>
                <a:latin typeface="+mn-lt"/>
                <a:ea typeface="+mn-ea"/>
                <a:cs typeface="+mn-cs"/>
              </a:rPr>
              <a:t>Los líderes de área estatutaria y regional trabajan con los líderes de área para apoyar las metas de la Asociación Internacional de Clubes de Leones y enviar comentarios a la oficina internacional para incorporarlos a los programas y recursos.</a:t>
            </a:r>
          </a:p>
          <a:p>
            <a:pPr marL="171450" lvl="0" indent="-171450">
              <a:buFont typeface="Arial" panose="020B0604020202020204" pitchFamily="34" charset="0"/>
              <a:buChar char="•"/>
            </a:pPr>
            <a:r>
              <a:rPr lang="es-ES" sz="1200" dirty="0">
                <a:solidFill>
                  <a:schemeClr val="tx1"/>
                </a:solidFill>
                <a:effectLst/>
                <a:latin typeface="+mn-lt"/>
                <a:ea typeface="+mn-ea"/>
                <a:cs typeface="+mn-cs"/>
              </a:rPr>
              <a:t>Los líderes de área trabajan con los coordinadores de distrito y distrito múltiple para ayudarlos a lograr sus metas.</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8</a:t>
            </a:fld>
            <a:endParaRPr lang="en-US" dirty="0"/>
          </a:p>
        </p:txBody>
      </p:sp>
    </p:spTree>
    <p:extLst>
      <p:ext uri="{BB962C8B-B14F-4D97-AF65-F5344CB8AC3E}">
        <p14:creationId xmlns:p14="http://schemas.microsoft.com/office/powerpoint/2010/main" val="2725646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dirty="0">
                <a:solidFill>
                  <a:schemeClr val="tx1"/>
                </a:solidFill>
                <a:effectLst/>
                <a:latin typeface="+mn-lt"/>
                <a:ea typeface="+mn-ea"/>
                <a:cs typeface="+mn-cs"/>
              </a:rPr>
              <a:t>Enfoque de un solo equipo para alcanzar las metas.</a:t>
            </a:r>
            <a:r>
              <a:rPr lang="es-ES" sz="1200" dirty="0">
                <a:solidFill>
                  <a:schemeClr val="tx1"/>
                </a:solidFill>
                <a:effectLst/>
                <a:latin typeface="+mn-lt"/>
                <a:ea typeface="+mn-ea"/>
                <a:cs typeface="+mn-cs"/>
              </a:rPr>
              <a:t> El Equipo Global de Acción pone toda la red de los Leones a trabajar para los distritos y clubes. Reúne al GLT, GMT y GST para ayudar a los distritos y clubes a alcanzar sus metas. Cuando trabajamos en equipo, podemos lograr un mayor impacto. </a:t>
            </a:r>
          </a:p>
          <a:p>
            <a:r>
              <a:rPr lang="es-ES" sz="1200" b="1" dirty="0">
                <a:solidFill>
                  <a:schemeClr val="tx1"/>
                </a:solidFill>
                <a:effectLst/>
                <a:latin typeface="+mn-lt"/>
                <a:ea typeface="+mn-ea"/>
                <a:cs typeface="+mn-cs"/>
              </a:rPr>
              <a:t>Desarrollo de liderato.</a:t>
            </a:r>
            <a:r>
              <a:rPr lang="es-ES" sz="1200" dirty="0">
                <a:solidFill>
                  <a:schemeClr val="tx1"/>
                </a:solidFill>
                <a:effectLst/>
                <a:latin typeface="+mn-lt"/>
                <a:ea typeface="+mn-ea"/>
                <a:cs typeface="+mn-cs"/>
              </a:rPr>
              <a:t> Ofrece oportunidades de desarrollo de liderato que pueden potenciar a los Leones para que dirijan y sirvan a sus comunidades y distritos.  Los líderes fuertes pueden ayudar a impulsar el aumento de socios, apoyar los proyectos nuevos de servicio y asegurarse de que los clubes se preparen para el éxito continuo.</a:t>
            </a:r>
          </a:p>
          <a:p>
            <a:r>
              <a:rPr lang="es-ES" sz="1200" b="1" dirty="0">
                <a:solidFill>
                  <a:schemeClr val="tx1"/>
                </a:solidFill>
                <a:effectLst/>
                <a:latin typeface="+mn-lt"/>
                <a:ea typeface="+mn-ea"/>
                <a:cs typeface="+mn-cs"/>
              </a:rPr>
              <a:t>Aumento de socios.</a:t>
            </a:r>
            <a:r>
              <a:rPr lang="es-ES" sz="1200" dirty="0">
                <a:solidFill>
                  <a:schemeClr val="tx1"/>
                </a:solidFill>
                <a:effectLst/>
                <a:latin typeface="+mn-lt"/>
                <a:ea typeface="+mn-ea"/>
                <a:cs typeface="+mn-cs"/>
              </a:rPr>
              <a:t> El GAT también puede ayudar a los distritos y clubes a crear programas de aumento de socios para atraer a nuevos socios, y pueden ayudar a los clubes a crear una experiencia excelente para los socios, que hará que los socios se queden en los clubes. Más socios significa que los clubes pueden prestar más servicio a sus comunidades. </a:t>
            </a:r>
          </a:p>
          <a:p>
            <a:r>
              <a:rPr lang="es-ES" sz="1200" b="1" dirty="0">
                <a:solidFill>
                  <a:schemeClr val="tx1"/>
                </a:solidFill>
                <a:effectLst/>
                <a:latin typeface="+mn-lt"/>
                <a:ea typeface="+mn-ea"/>
                <a:cs typeface="+mn-cs"/>
              </a:rPr>
              <a:t>Innovación del servicio.</a:t>
            </a:r>
            <a:r>
              <a:rPr lang="es-ES" sz="1200" dirty="0">
                <a:solidFill>
                  <a:schemeClr val="tx1"/>
                </a:solidFill>
                <a:effectLst/>
                <a:latin typeface="+mn-lt"/>
                <a:ea typeface="+mn-ea"/>
                <a:cs typeface="+mn-cs"/>
              </a:rPr>
              <a:t> También ayudan a los distritos y clubes a identificar recursos y mejores prácticas para mejorar sus proyectos de servicio y, por extensión, su impacto. Los proyectos de servicio de calidad aumentan la satisfacción de los socios y ayudan a atraer socios nuevos que están interesados en prestar servicio. </a:t>
            </a:r>
          </a:p>
          <a:p>
            <a:r>
              <a:rPr lang="es-ES" sz="1200" b="1" dirty="0">
                <a:solidFill>
                  <a:schemeClr val="tx1"/>
                </a:solidFill>
                <a:effectLst/>
                <a:latin typeface="+mn-lt"/>
                <a:ea typeface="+mn-ea"/>
                <a:cs typeface="+mn-cs"/>
              </a:rPr>
              <a:t>Apoyo a la Fundación.</a:t>
            </a:r>
            <a:r>
              <a:rPr lang="es-ES" sz="1200" dirty="0">
                <a:solidFill>
                  <a:schemeClr val="tx1"/>
                </a:solidFill>
                <a:effectLst/>
                <a:latin typeface="+mn-lt"/>
                <a:ea typeface="+mn-ea"/>
                <a:cs typeface="+mn-cs"/>
              </a:rPr>
              <a:t> El GAT apoya y promueve las donaciones de los Leones a LCIF y la Campaña 100.  Al apoyar nuestra fundación, apoyamos a los Leones de todo el mundo que necesitan las diferentes subvenciones y demás apoyo financiero.</a:t>
            </a:r>
          </a:p>
          <a:p>
            <a:r>
              <a:rPr lang="es-ES" sz="1200" b="1" dirty="0">
                <a:solidFill>
                  <a:schemeClr val="tx1"/>
                </a:solidFill>
                <a:effectLst/>
                <a:latin typeface="+mn-lt"/>
                <a:ea typeface="+mn-ea"/>
                <a:cs typeface="+mn-cs"/>
              </a:rPr>
              <a:t>Compartir y utilizar recursos. </a:t>
            </a:r>
            <a:r>
              <a:rPr lang="es-ES" sz="1200" dirty="0">
                <a:solidFill>
                  <a:schemeClr val="tx1"/>
                </a:solidFill>
                <a:effectLst/>
                <a:latin typeface="+mn-lt"/>
                <a:ea typeface="+mn-ea"/>
                <a:cs typeface="+mn-cs"/>
              </a:rPr>
              <a:t>La Asociación ofrece a los miembros del GAT acceso a numerosos recursos de liderato, aumento de socios, servicio, operaciones y mercadotecnia que pueden utilizarse para apoyar a los distritos y clubes. </a:t>
            </a:r>
          </a:p>
          <a:p>
            <a:r>
              <a:rPr lang="es-ES" sz="1200" b="1" dirty="0">
                <a:solidFill>
                  <a:schemeClr val="tx1"/>
                </a:solidFill>
                <a:effectLst/>
                <a:latin typeface="+mn-lt"/>
                <a:ea typeface="+mn-ea"/>
                <a:cs typeface="+mn-cs"/>
              </a:rPr>
              <a:t>Proporcionar información y comentarios.  </a:t>
            </a:r>
            <a:r>
              <a:rPr lang="es-ES" sz="1200" dirty="0">
                <a:solidFill>
                  <a:schemeClr val="tx1"/>
                </a:solidFill>
                <a:effectLst/>
                <a:latin typeface="+mn-lt"/>
                <a:ea typeface="+mn-ea"/>
                <a:cs typeface="+mn-cs"/>
              </a:rPr>
              <a:t>Los miembros del GAT tienen la oportunidad de compartir información sobre los recursos que están siendo desarrollados y / o comentarios sobre cómo se utilizan y regionalizan en su área.  </a:t>
            </a:r>
          </a:p>
          <a:p>
            <a:r>
              <a:rPr lang="es-ES" sz="1200" b="1" dirty="0">
                <a:solidFill>
                  <a:schemeClr val="tx1"/>
                </a:solidFill>
                <a:effectLst/>
                <a:latin typeface="+mn-lt"/>
                <a:ea typeface="+mn-ea"/>
                <a:cs typeface="+mn-cs"/>
              </a:rPr>
              <a:t>Informes</a:t>
            </a:r>
            <a:r>
              <a:rPr lang="es-ES" sz="1200" dirty="0">
                <a:solidFill>
                  <a:schemeClr val="tx1"/>
                </a:solidFill>
                <a:effectLst/>
                <a:latin typeface="+mn-lt"/>
                <a:ea typeface="+mn-ea"/>
                <a:cs typeface="+mn-cs"/>
              </a:rPr>
              <a:t>.  Los clubes deben presentar el informe mensual de movimiento de socios e informar sobre los proyectos de servicio que hayan realizado.  Los DM y distritos presentan informes sobre las capacitaciones que se han llevado a cabo.  </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9</a:t>
            </a:fld>
            <a:endParaRPr lang="en-US" dirty="0"/>
          </a:p>
        </p:txBody>
      </p:sp>
    </p:spTree>
    <p:extLst>
      <p:ext uri="{BB962C8B-B14F-4D97-AF65-F5344CB8AC3E}">
        <p14:creationId xmlns:p14="http://schemas.microsoft.com/office/powerpoint/2010/main" val="2283221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686-B8AF-4E81-807C-A6EA20EE01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F315EF-5B7B-4C9D-8A6C-85FBB9E4DC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5DEE50-0CA6-4483-BD63-5907AF5E8AC1}"/>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5" name="Footer Placeholder 4">
            <a:extLst>
              <a:ext uri="{FF2B5EF4-FFF2-40B4-BE49-F238E27FC236}">
                <a16:creationId xmlns:a16="http://schemas.microsoft.com/office/drawing/2014/main" id="{4DFADA5A-F54B-4707-9B74-72ACCAF2DB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D762EDD-F82E-4AA3-AA60-B607A57472EA}"/>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369144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61BAF-A469-4253-8FD7-46698AAE82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EAA4FC-035D-4797-BE90-FB196405DC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E7199D-A23F-4356-8FA1-4069FF584044}"/>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5" name="Footer Placeholder 4">
            <a:extLst>
              <a:ext uri="{FF2B5EF4-FFF2-40B4-BE49-F238E27FC236}">
                <a16:creationId xmlns:a16="http://schemas.microsoft.com/office/drawing/2014/main" id="{A807CA74-820C-4CEE-B95B-40552FB81B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0B749CF-28A9-4C4F-99F7-FBDE0732EF44}"/>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4157136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3AF26-C8B2-4475-AB41-3CFE7A7820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69B90E-99C2-4079-9A48-434817DBD2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9579E5-BE96-4881-86CC-0ED3F5F7431C}"/>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5" name="Footer Placeholder 4">
            <a:extLst>
              <a:ext uri="{FF2B5EF4-FFF2-40B4-BE49-F238E27FC236}">
                <a16:creationId xmlns:a16="http://schemas.microsoft.com/office/drawing/2014/main" id="{31F6C9E7-1F41-4EA3-A4C7-6F6986801F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ED7BE1-BE3D-43D0-AC91-AE2E4193773B}"/>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2759884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02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D9593-47D8-4230-A825-0A7F36B224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0928D1-3079-49A9-99C0-A60C7BE421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D12E7-E16C-464B-A3FE-AC64367366EF}"/>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5" name="Footer Placeholder 4">
            <a:extLst>
              <a:ext uri="{FF2B5EF4-FFF2-40B4-BE49-F238E27FC236}">
                <a16:creationId xmlns:a16="http://schemas.microsoft.com/office/drawing/2014/main" id="{CD5BEDD0-22C3-49A6-B7FD-04307B210B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C19E68-88DB-4498-BA5C-5FDA0C2B0C67}"/>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1823884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2C30E-0FB6-4810-953F-069E742506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6603F2-70EC-4A30-BB97-1BD003DB44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F85953-EC05-4401-A1A6-6B73320DC570}"/>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5" name="Footer Placeholder 4">
            <a:extLst>
              <a:ext uri="{FF2B5EF4-FFF2-40B4-BE49-F238E27FC236}">
                <a16:creationId xmlns:a16="http://schemas.microsoft.com/office/drawing/2014/main" id="{BB0C0BF8-5511-4B27-8C0F-37A3C31A1B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A177E7-08E8-42C8-8AEF-5C847C16E79E}"/>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2244739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FA5D-4FAF-4E11-980E-288627D0EE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CE6B3A-7336-483C-BE6C-64AE6878B7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A57B23-8F57-459B-AFD4-080971F5A5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D28EF4-209E-4859-B58A-62D11C3FA30D}"/>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6" name="Footer Placeholder 5">
            <a:extLst>
              <a:ext uri="{FF2B5EF4-FFF2-40B4-BE49-F238E27FC236}">
                <a16:creationId xmlns:a16="http://schemas.microsoft.com/office/drawing/2014/main" id="{D9A8A71A-0765-470D-8844-D3733512E7E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529DF8-2376-4AE0-B55E-95EA0B6CADAA}"/>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3703211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FC0E2-EC03-4865-83CB-3200139750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78CC0E-2D6F-430C-8F71-2139323670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DF730C-7E1C-44A7-AE17-B817199046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80E10D-9174-4DBF-B205-CF888A85CC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2D5404-7842-40BC-B3ED-EAB557F957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752B4C-BAA9-4F1C-A96A-5032DF8FAF3C}"/>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8" name="Footer Placeholder 7">
            <a:extLst>
              <a:ext uri="{FF2B5EF4-FFF2-40B4-BE49-F238E27FC236}">
                <a16:creationId xmlns:a16="http://schemas.microsoft.com/office/drawing/2014/main" id="{A2B14AD5-4267-467A-A166-EB582B47C74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F207A08-4D7C-4D99-92CF-CEB605061A4A}"/>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3086702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58D5B-EA8B-4650-8476-999E3F99C6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77E524-A8FE-44A0-8A23-6D88EDFF4EAF}"/>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4" name="Footer Placeholder 3">
            <a:extLst>
              <a:ext uri="{FF2B5EF4-FFF2-40B4-BE49-F238E27FC236}">
                <a16:creationId xmlns:a16="http://schemas.microsoft.com/office/drawing/2014/main" id="{023FCECA-214C-46C2-A38F-F4FFBE162AC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1AECE22-01F1-405B-9AE4-A5E4BFF13E16}"/>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3220665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005EFF-1B5C-43CC-92C7-6724D5D9D09D}"/>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3" name="Footer Placeholder 2">
            <a:extLst>
              <a:ext uri="{FF2B5EF4-FFF2-40B4-BE49-F238E27FC236}">
                <a16:creationId xmlns:a16="http://schemas.microsoft.com/office/drawing/2014/main" id="{1E1B908E-8357-49C6-82A1-EEA48793460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21FDAFC-E9A0-4C6A-ACAB-F3586381C709}"/>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1655885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B88BE-7B5A-41F9-B889-3B5017E7EA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19ADE5-5376-42AE-89A9-2BA337CF0E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E5CC25-9C68-44DE-9AD5-B55D377E01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073E51-3E81-45DD-B712-84C98D28EF38}"/>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6" name="Footer Placeholder 5">
            <a:extLst>
              <a:ext uri="{FF2B5EF4-FFF2-40B4-BE49-F238E27FC236}">
                <a16:creationId xmlns:a16="http://schemas.microsoft.com/office/drawing/2014/main" id="{B74B5C40-DE18-4E5B-887B-A3563A487C9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A39E5A9-4646-49C2-9F5C-F24A89BA0133}"/>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44938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C1E77-E3BD-4158-A214-1A38F8579C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EAB68E-0546-45E8-882B-9DE60A2C81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5554CC3-C3CF-4ECD-B263-FF36A4CD4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3F9B7C-12EB-40CA-9203-7540B137262D}"/>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6" name="Footer Placeholder 5">
            <a:extLst>
              <a:ext uri="{FF2B5EF4-FFF2-40B4-BE49-F238E27FC236}">
                <a16:creationId xmlns:a16="http://schemas.microsoft.com/office/drawing/2014/main" id="{1C442B1E-4B5E-4862-B3F1-F96098D291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556DE16-4900-4356-89D8-FDBB58DE5D2A}"/>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2013501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0E4E0E-133B-4AAA-B0C1-20267D0E52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16484D-495E-4C0B-BBDF-A72D4D0E3B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FC82BB-0267-4727-896B-2CF226EFA3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06D7-6F2F-4D0A-9CB4-E70F5D138E3E}" type="datetimeFigureOut">
              <a:rPr lang="en-US" smtClean="0"/>
              <a:t>7/28/2022</a:t>
            </a:fld>
            <a:endParaRPr lang="en-US" dirty="0"/>
          </a:p>
        </p:txBody>
      </p:sp>
      <p:sp>
        <p:nvSpPr>
          <p:cNvPr id="5" name="Footer Placeholder 4">
            <a:extLst>
              <a:ext uri="{FF2B5EF4-FFF2-40B4-BE49-F238E27FC236}">
                <a16:creationId xmlns:a16="http://schemas.microsoft.com/office/drawing/2014/main" id="{AC71A0E1-EDD0-4785-A962-2C02CB2C6E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102CF08-015E-4E93-BC60-CDCE4AFBB2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38B06-BA37-4F6E-A53D-9053CB1326FC}" type="slidenum">
              <a:rPr lang="en-US" smtClean="0"/>
              <a:t>‹#›</a:t>
            </a:fld>
            <a:endParaRPr lang="en-US" dirty="0"/>
          </a:p>
        </p:txBody>
      </p:sp>
    </p:spTree>
    <p:extLst>
      <p:ext uri="{BB962C8B-B14F-4D97-AF65-F5344CB8AC3E}">
        <p14:creationId xmlns:p14="http://schemas.microsoft.com/office/powerpoint/2010/main" val="2076484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5.tmp"/><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1.tmp"/><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tmp"/><Relationship Id="rId7" Type="http://schemas.microsoft.com/office/2007/relationships/hdphoto" Target="../media/hdphoto3.wdp"/><Relationship Id="rId12" Type="http://schemas.microsoft.com/office/2007/relationships/hdphoto" Target="../media/hdphoto5.wdp"/><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7.png"/><Relationship Id="rId11" Type="http://schemas.openxmlformats.org/officeDocument/2006/relationships/image" Target="../media/image40.png"/><Relationship Id="rId5" Type="http://schemas.microsoft.com/office/2007/relationships/hdphoto" Target="../media/hdphoto2.wdp"/><Relationship Id="rId10" Type="http://schemas.openxmlformats.org/officeDocument/2006/relationships/image" Target="../media/image39.tmp"/><Relationship Id="rId4" Type="http://schemas.openxmlformats.org/officeDocument/2006/relationships/image" Target="../media/image36.png"/><Relationship Id="rId9" Type="http://schemas.microsoft.com/office/2007/relationships/hdphoto" Target="../media/hdphoto4.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notesSlide" Target="../notesSlides/notesSlide9.xml"/><Relationship Id="rId16" Type="http://schemas.openxmlformats.org/officeDocument/2006/relationships/image" Target="../media/image20.svg"/><Relationship Id="rId1" Type="http://schemas.openxmlformats.org/officeDocument/2006/relationships/slideLayout" Target="../slideLayouts/slideLayout12.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p:cNvSpPr/>
          <p:nvPr/>
        </p:nvSpPr>
        <p:spPr>
          <a:xfrm>
            <a:off x="-2483" y="0"/>
            <a:ext cx="12192000" cy="6858000"/>
          </a:xfrm>
          <a:prstGeom prst="rect">
            <a:avLst/>
          </a:prstGeom>
          <a:solidFill>
            <a:srgbClr val="0A2A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8" name="Title 1"/>
          <p:cNvSpPr txBox="1">
            <a:spLocks/>
          </p:cNvSpPr>
          <p:nvPr/>
        </p:nvSpPr>
        <p:spPr>
          <a:xfrm>
            <a:off x="0" y="4888607"/>
            <a:ext cx="12189517" cy="1030220"/>
          </a:xfrm>
          <a:prstGeom prst="rect">
            <a:avLst/>
          </a:prstGeom>
          <a:effectLst>
            <a:outerShdw blurRad="50800" dist="38100" dir="2700000" algn="tl" rotWithShape="0">
              <a:prstClr val="black">
                <a:alpha val="40000"/>
              </a:prstClr>
            </a:outerShdw>
          </a:effectLst>
        </p:spPr>
        <p:txBody>
          <a:bodyPr vert="horz" lIns="81539" tIns="40769" rIns="81539" bIns="40769" rtlCol="0" anchor="ctr">
            <a:noAutofit/>
          </a:bodyPr>
          <a:lstStyle>
            <a:lvl1pPr algn="l" defTabSz="407690" rtl="0" eaLnBrk="1" latinLnBrk="0" hangingPunct="1">
              <a:spcBef>
                <a:spcPct val="0"/>
              </a:spcBef>
              <a:buNone/>
              <a:defRPr sz="3600" b="1" i="0" kern="1200">
                <a:solidFill>
                  <a:srgbClr val="095495"/>
                </a:solidFill>
                <a:latin typeface="Helvetica Neue" charset="0"/>
                <a:ea typeface="Helvetica Neue" charset="0"/>
                <a:cs typeface="Helvetica Neue" charset="0"/>
              </a:defRPr>
            </a:lvl1pPr>
          </a:lstStyle>
          <a:p>
            <a:pPr algn="ctr"/>
            <a:r>
              <a:rPr lang="es-ES" sz="3200" dirty="0">
                <a:solidFill>
                  <a:schemeClr val="bg1"/>
                </a:solidFill>
                <a:latin typeface="Helvetica" charset="0"/>
                <a:ea typeface="Helvetica" charset="0"/>
                <a:cs typeface="Helvetica" charset="0"/>
              </a:rPr>
              <a:t>El Equipo Global de Acción </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8206" y="337849"/>
            <a:ext cx="4953104" cy="4918826"/>
          </a:xfrm>
          <a:prstGeom prst="rect">
            <a:avLst/>
          </a:prstGeom>
        </p:spPr>
      </p:pic>
    </p:spTree>
    <p:custDataLst>
      <p:tags r:id="rId1"/>
    </p:custDataLst>
    <p:extLst>
      <p:ext uri="{BB962C8B-B14F-4D97-AF65-F5344CB8AC3E}">
        <p14:creationId xmlns:p14="http://schemas.microsoft.com/office/powerpoint/2010/main" val="3744070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ackground - Solid">
            <a:extLst>
              <a:ext uri="{FF2B5EF4-FFF2-40B4-BE49-F238E27FC236}">
                <a16:creationId xmlns:a16="http://schemas.microsoft.com/office/drawing/2014/main" id="{26686E2C-7ED9-1544-816E-ED77CB499B76}"/>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24" name="Freeform 23">
            <a:extLst>
              <a:ext uri="{FF2B5EF4-FFF2-40B4-BE49-F238E27FC236}">
                <a16:creationId xmlns:a16="http://schemas.microsoft.com/office/drawing/2014/main" id="{E39E4B24-8DD0-8746-989F-ADE4C1B100E8}"/>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nvGrpSpPr>
          <p:cNvPr id="2" name="Group 1">
            <a:extLst>
              <a:ext uri="{FF2B5EF4-FFF2-40B4-BE49-F238E27FC236}">
                <a16:creationId xmlns:a16="http://schemas.microsoft.com/office/drawing/2014/main" id="{04565E04-6750-604C-B216-14F6DB223BE5}"/>
              </a:ext>
            </a:extLst>
          </p:cNvPr>
          <p:cNvGrpSpPr/>
          <p:nvPr/>
        </p:nvGrpSpPr>
        <p:grpSpPr>
          <a:xfrm>
            <a:off x="4955038" y="0"/>
            <a:ext cx="1677492" cy="6858000"/>
            <a:chOff x="3697870" y="0"/>
            <a:chExt cx="1677492" cy="6858000"/>
          </a:xfrm>
        </p:grpSpPr>
        <p:sp>
          <p:nvSpPr>
            <p:cNvPr id="17" name="Freeform 16">
              <a:extLst>
                <a:ext uri="{FF2B5EF4-FFF2-40B4-BE49-F238E27FC236}">
                  <a16:creationId xmlns:a16="http://schemas.microsoft.com/office/drawing/2014/main" id="{0ABA8735-21A0-D941-BAFF-2C6DFDE50D15}"/>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9" name="Freeform 18">
              <a:extLst>
                <a:ext uri="{FF2B5EF4-FFF2-40B4-BE49-F238E27FC236}">
                  <a16:creationId xmlns:a16="http://schemas.microsoft.com/office/drawing/2014/main" id="{1AABB41B-29AE-AA4C-A273-97195EE7BD4E}"/>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26" name="Body Copy">
            <a:extLst>
              <a:ext uri="{FF2B5EF4-FFF2-40B4-BE49-F238E27FC236}">
                <a16:creationId xmlns:a16="http://schemas.microsoft.com/office/drawing/2014/main" id="{2E50E5EB-D1FE-7D49-B16E-C5870ABEC04F}"/>
              </a:ext>
            </a:extLst>
          </p:cNvPr>
          <p:cNvSpPr txBox="1">
            <a:spLocks/>
          </p:cNvSpPr>
          <p:nvPr/>
        </p:nvSpPr>
        <p:spPr>
          <a:xfrm>
            <a:off x="6796598" y="1955001"/>
            <a:ext cx="4914756" cy="3517332"/>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buClr>
                <a:srgbClr val="55565A"/>
              </a:buClr>
              <a:buSzPct val="100000"/>
              <a:buFont typeface="Arial" panose="020B0604020202020204" pitchFamily="34" charset="0"/>
              <a:buChar char="•"/>
            </a:pPr>
            <a:r>
              <a:rPr lang="es-ES" sz="2400" dirty="0">
                <a:solidFill>
                  <a:srgbClr val="0D2240"/>
                </a:solidFill>
                <a:latin typeface="Arial" charset="0"/>
                <a:ea typeface="Arial" charset="0"/>
                <a:cs typeface="Arial" charset="0"/>
              </a:rPr>
              <a:t>Comunicación constante</a:t>
            </a:r>
            <a:br>
              <a:rPr lang="es-ES" sz="2400" dirty="0">
                <a:solidFill>
                  <a:srgbClr val="0D2240"/>
                </a:solidFill>
                <a:latin typeface="Arial" charset="0"/>
                <a:ea typeface="Arial" charset="0"/>
                <a:cs typeface="Arial" charset="0"/>
              </a:rPr>
            </a:br>
            <a:endParaRPr lang="es-ES" sz="2400" dirty="0">
              <a:solidFill>
                <a:srgbClr val="0D2240"/>
              </a:solidFill>
              <a:latin typeface="Arial" charset="0"/>
              <a:ea typeface="Arial" charset="0"/>
              <a:cs typeface="Arial" charset="0"/>
            </a:endParaRPr>
          </a:p>
          <a:p>
            <a:pPr marL="342900" indent="-342900">
              <a:buClr>
                <a:srgbClr val="55565A"/>
              </a:buClr>
              <a:buSzPct val="100000"/>
              <a:buFont typeface="Arial" panose="020B0604020202020204" pitchFamily="34" charset="0"/>
              <a:buChar char="•"/>
            </a:pPr>
            <a:r>
              <a:rPr lang="es-ES" sz="2400" dirty="0">
                <a:solidFill>
                  <a:srgbClr val="0D2240"/>
                </a:solidFill>
                <a:latin typeface="Arial" charset="0"/>
                <a:ea typeface="Arial" charset="0"/>
                <a:cs typeface="Arial" charset="0"/>
              </a:rPr>
              <a:t>Colaboración y trabajo en equipo</a:t>
            </a:r>
            <a:br>
              <a:rPr lang="es-ES" sz="2400" dirty="0">
                <a:solidFill>
                  <a:srgbClr val="0D2240"/>
                </a:solidFill>
                <a:latin typeface="Arial" charset="0"/>
                <a:ea typeface="Arial" charset="0"/>
                <a:cs typeface="Arial" charset="0"/>
              </a:rPr>
            </a:br>
            <a:endParaRPr lang="es-ES" sz="2400" dirty="0">
              <a:solidFill>
                <a:srgbClr val="0D2240"/>
              </a:solidFill>
              <a:latin typeface="Arial" charset="0"/>
              <a:ea typeface="Arial" charset="0"/>
              <a:cs typeface="Arial" charset="0"/>
            </a:endParaRPr>
          </a:p>
          <a:p>
            <a:pPr marL="342900" indent="-342900">
              <a:buClr>
                <a:srgbClr val="55565A"/>
              </a:buClr>
              <a:buSzPct val="100000"/>
              <a:buFont typeface="Arial" panose="020B0604020202020204" pitchFamily="34" charset="0"/>
              <a:buChar char="•"/>
            </a:pPr>
            <a:r>
              <a:rPr lang="es-ES" sz="2400" dirty="0">
                <a:solidFill>
                  <a:srgbClr val="0D2240"/>
                </a:solidFill>
                <a:latin typeface="Arial" charset="0"/>
                <a:ea typeface="Arial" charset="0"/>
                <a:cs typeface="Arial" charset="0"/>
              </a:rPr>
              <a:t>Elaboración de metas y planes de acción</a:t>
            </a:r>
            <a:br>
              <a:rPr lang="es-ES" sz="2400" dirty="0">
                <a:solidFill>
                  <a:srgbClr val="0D2240"/>
                </a:solidFill>
                <a:latin typeface="Arial" charset="0"/>
                <a:ea typeface="Arial" charset="0"/>
                <a:cs typeface="Arial" charset="0"/>
              </a:rPr>
            </a:br>
            <a:endParaRPr lang="es-ES" sz="2400" dirty="0">
              <a:solidFill>
                <a:srgbClr val="0D2240"/>
              </a:solidFill>
              <a:latin typeface="Arial" charset="0"/>
              <a:ea typeface="Arial" charset="0"/>
              <a:cs typeface="Arial" charset="0"/>
            </a:endParaRPr>
          </a:p>
          <a:p>
            <a:pPr marL="342900" indent="-342900">
              <a:buClr>
                <a:srgbClr val="55565A"/>
              </a:buClr>
              <a:buSzPct val="100000"/>
              <a:buFont typeface="Arial" panose="020B0604020202020204" pitchFamily="34" charset="0"/>
              <a:buChar char="•"/>
            </a:pPr>
            <a:r>
              <a:rPr lang="es-ES" sz="2400" dirty="0">
                <a:solidFill>
                  <a:srgbClr val="0D2240"/>
                </a:solidFill>
                <a:latin typeface="Arial" charset="0"/>
                <a:ea typeface="Arial" charset="0"/>
                <a:cs typeface="Arial" charset="0"/>
              </a:rPr>
              <a:t>Supervisión del progreso durante el año</a:t>
            </a:r>
          </a:p>
        </p:txBody>
      </p:sp>
      <p:sp>
        <p:nvSpPr>
          <p:cNvPr id="25" name="Large #">
            <a:extLst>
              <a:ext uri="{FF2B5EF4-FFF2-40B4-BE49-F238E27FC236}">
                <a16:creationId xmlns:a16="http://schemas.microsoft.com/office/drawing/2014/main" id="{2E20D425-63F8-344E-9EAF-9DA816EF30EC}"/>
              </a:ext>
            </a:extLst>
          </p:cNvPr>
          <p:cNvSpPr txBox="1"/>
          <p:nvPr/>
        </p:nvSpPr>
        <p:spPr>
          <a:xfrm>
            <a:off x="179053" y="2263439"/>
            <a:ext cx="5092507" cy="2045368"/>
          </a:xfrm>
          <a:prstGeom prst="rect">
            <a:avLst/>
          </a:prstGeom>
          <a:noFill/>
        </p:spPr>
        <p:txBody>
          <a:bodyPr wrap="square" rtlCol="0" anchor="b">
            <a:spAutoFit/>
          </a:bodyPr>
          <a:lstStyle/>
          <a:p>
            <a:pPr algn="ctr">
              <a:lnSpc>
                <a:spcPts val="8000"/>
              </a:lnSpc>
            </a:pPr>
            <a:r>
              <a:rPr lang="es-ES" sz="4800" b="1" dirty="0">
                <a:solidFill>
                  <a:schemeClr val="bg1"/>
                </a:solidFill>
                <a:latin typeface="Arial" panose="020B0604020202020204" pitchFamily="34" charset="0"/>
                <a:ea typeface="Arial" charset="0"/>
                <a:cs typeface="Arial" panose="020B0604020202020204" pitchFamily="34" charset="0"/>
              </a:rPr>
              <a:t>¿Cómo consigue el GAT hacer todo esto?</a:t>
            </a:r>
          </a:p>
        </p:txBody>
      </p:sp>
      <p:sp>
        <p:nvSpPr>
          <p:cNvPr id="28" name="Rectangle 27">
            <a:extLst>
              <a:ext uri="{FF2B5EF4-FFF2-40B4-BE49-F238E27FC236}">
                <a16:creationId xmlns:a16="http://schemas.microsoft.com/office/drawing/2014/main" id="{1F2A9514-7C35-AB43-B22D-AC06B53DD328}"/>
              </a:ext>
            </a:extLst>
          </p:cNvPr>
          <p:cNvSpPr/>
          <p:nvPr/>
        </p:nvSpPr>
        <p:spPr>
          <a:xfrm rot="5400000">
            <a:off x="2607323" y="2431482"/>
            <a:ext cx="185822" cy="406708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12" name="Page Number - Blue">
            <a:extLst>
              <a:ext uri="{FF2B5EF4-FFF2-40B4-BE49-F238E27FC236}">
                <a16:creationId xmlns:a16="http://schemas.microsoft.com/office/drawing/2014/main" id="{9EF8C11C-B97D-B04F-8EC2-671F9B1B84D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10</a:t>
            </a:fld>
            <a:endParaRPr lang="en-US" sz="1000" dirty="0">
              <a:solidFill>
                <a:srgbClr val="00338D"/>
              </a:solidFill>
            </a:endParaRPr>
          </a:p>
        </p:txBody>
      </p:sp>
      <p:pic>
        <p:nvPicPr>
          <p:cNvPr id="11" name="Picture 10">
            <a:extLst>
              <a:ext uri="{FF2B5EF4-FFF2-40B4-BE49-F238E27FC236}">
                <a16:creationId xmlns:a16="http://schemas.microsoft.com/office/drawing/2014/main" id="{E71325D6-7824-F444-951E-D53971D53FB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960101" y="202119"/>
            <a:ext cx="1047656" cy="1047656"/>
          </a:xfrm>
          <a:prstGeom prst="rect">
            <a:avLst/>
          </a:prstGeom>
        </p:spPr>
      </p:pic>
    </p:spTree>
    <p:extLst>
      <p:ext uri="{BB962C8B-B14F-4D97-AF65-F5344CB8AC3E}">
        <p14:creationId xmlns:p14="http://schemas.microsoft.com/office/powerpoint/2010/main" val="1358897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0" y="-8022"/>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s-ES" dirty="0">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rgbClr val="00338D">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50000"/>
                </a:schemeClr>
              </a:solidFill>
            </a:endParaRPr>
          </a:p>
        </p:txBody>
      </p:sp>
      <p:sp>
        <p:nvSpPr>
          <p:cNvPr id="2" name="Rectangle 1"/>
          <p:cNvSpPr/>
          <p:nvPr/>
        </p:nvSpPr>
        <p:spPr>
          <a:xfrm>
            <a:off x="770408" y="5470024"/>
            <a:ext cx="3145536" cy="1323439"/>
          </a:xfrm>
          <a:prstGeom prst="rect">
            <a:avLst/>
          </a:prstGeom>
          <a:noFill/>
        </p:spPr>
        <p:txBody>
          <a:bodyPr wrap="square" numCol="1" spcCol="381000" anchor="t">
            <a:spAutoFit/>
          </a:bodyPr>
          <a:lstStyle/>
          <a:p>
            <a:pPr algn="ctr">
              <a:lnSpc>
                <a:spcPts val="3200"/>
              </a:lnSpc>
              <a:spcAft>
                <a:spcPts val="1200"/>
              </a:spcAft>
            </a:pPr>
            <a:r>
              <a:rPr lang="es-ES" sz="3200" b="1" dirty="0">
                <a:solidFill>
                  <a:srgbClr val="00338D"/>
                </a:solidFill>
                <a:latin typeface="Arial" charset="0"/>
                <a:ea typeface="Arial" charset="0"/>
                <a:cs typeface="Arial" charset="0"/>
              </a:rPr>
              <a:t>Boletín mensual para los Leones</a:t>
            </a: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11</a:t>
            </a:fld>
            <a:endParaRPr lang="en-US" sz="1000" dirty="0">
              <a:solidFill>
                <a:srgbClr val="00338D"/>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5410200" cy="66085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s-ES" dirty="0">
                <a:solidFill>
                  <a:srgbClr val="00338D"/>
                </a:solidFill>
              </a:rPr>
              <a:t>Comunicaciones del GAT</a:t>
            </a:r>
          </a:p>
        </p:txBody>
      </p:sp>
      <p:sp>
        <p:nvSpPr>
          <p:cNvPr id="40" name="Rectangle 39">
            <a:extLst>
              <a:ext uri="{FF2B5EF4-FFF2-40B4-BE49-F238E27FC236}">
                <a16:creationId xmlns:a16="http://schemas.microsoft.com/office/drawing/2014/main" id="{84289C3D-A190-6A45-9219-40FAD55A27F5}"/>
              </a:ext>
            </a:extLst>
          </p:cNvPr>
          <p:cNvSpPr/>
          <p:nvPr/>
        </p:nvSpPr>
        <p:spPr>
          <a:xfrm>
            <a:off x="4523232" y="5473370"/>
            <a:ext cx="3145536" cy="1477328"/>
          </a:xfrm>
          <a:prstGeom prst="rect">
            <a:avLst/>
          </a:prstGeom>
          <a:noFill/>
        </p:spPr>
        <p:txBody>
          <a:bodyPr wrap="square" numCol="1" spcCol="381000" anchor="t">
            <a:spAutoFit/>
          </a:bodyPr>
          <a:lstStyle/>
          <a:p>
            <a:pPr algn="ctr">
              <a:lnSpc>
                <a:spcPts val="3200"/>
              </a:lnSpc>
              <a:spcAft>
                <a:spcPts val="1200"/>
              </a:spcAft>
            </a:pPr>
            <a:r>
              <a:rPr lang="es-ES" sz="3200" b="1" dirty="0">
                <a:solidFill>
                  <a:srgbClr val="00338D"/>
                </a:solidFill>
                <a:latin typeface="Arial" charset="0"/>
                <a:ea typeface="Arial" charset="0"/>
                <a:cs typeface="Arial" charset="0"/>
              </a:rPr>
              <a:t>Grupo de Facebook del GAT</a:t>
            </a:r>
          </a:p>
          <a:p>
            <a:pPr algn="ctr">
              <a:lnSpc>
                <a:spcPts val="3200"/>
              </a:lnSpc>
              <a:spcAft>
                <a:spcPts val="1200"/>
              </a:spcAft>
            </a:pPr>
            <a:r>
              <a:rPr lang="es-ES" sz="3200" b="1" dirty="0">
                <a:solidFill>
                  <a:srgbClr val="00338D"/>
                </a:solidFill>
                <a:latin typeface="Arial" charset="0"/>
                <a:ea typeface="Arial" charset="0"/>
                <a:cs typeface="Arial" charset="0"/>
              </a:rPr>
              <a:t> </a:t>
            </a:r>
          </a:p>
        </p:txBody>
      </p:sp>
      <p:sp>
        <p:nvSpPr>
          <p:cNvPr id="41" name="Rectangle 40">
            <a:extLst>
              <a:ext uri="{FF2B5EF4-FFF2-40B4-BE49-F238E27FC236}">
                <a16:creationId xmlns:a16="http://schemas.microsoft.com/office/drawing/2014/main" id="{9E52E426-9202-494F-8A5F-075D8BBF744D}"/>
              </a:ext>
            </a:extLst>
          </p:cNvPr>
          <p:cNvSpPr/>
          <p:nvPr/>
        </p:nvSpPr>
        <p:spPr>
          <a:xfrm>
            <a:off x="8276055" y="5473370"/>
            <a:ext cx="3145536" cy="1887696"/>
          </a:xfrm>
          <a:prstGeom prst="rect">
            <a:avLst/>
          </a:prstGeom>
          <a:noFill/>
        </p:spPr>
        <p:txBody>
          <a:bodyPr wrap="square" numCol="1" spcCol="381000" anchor="t">
            <a:spAutoFit/>
          </a:bodyPr>
          <a:lstStyle/>
          <a:p>
            <a:pPr algn="ctr">
              <a:lnSpc>
                <a:spcPts val="3200"/>
              </a:lnSpc>
              <a:spcAft>
                <a:spcPts val="1200"/>
              </a:spcAft>
            </a:pPr>
            <a:r>
              <a:rPr lang="es-ES" sz="3200" b="1" dirty="0">
                <a:solidFill>
                  <a:srgbClr val="00338D"/>
                </a:solidFill>
                <a:latin typeface="Arial" charset="0"/>
                <a:ea typeface="Arial" charset="0"/>
                <a:cs typeface="Arial" charset="0"/>
              </a:rPr>
              <a:t>Especialistas regionales del GAT</a:t>
            </a:r>
          </a:p>
          <a:p>
            <a:pPr algn="ctr">
              <a:lnSpc>
                <a:spcPts val="3200"/>
              </a:lnSpc>
              <a:spcAft>
                <a:spcPts val="1200"/>
              </a:spcAft>
            </a:pPr>
            <a:r>
              <a:rPr lang="es-ES" sz="3200" b="1" dirty="0">
                <a:solidFill>
                  <a:srgbClr val="00338D"/>
                </a:solidFill>
                <a:latin typeface="Arial" charset="0"/>
                <a:ea typeface="Arial" charset="0"/>
                <a:cs typeface="Arial" charset="0"/>
              </a:rPr>
              <a:t> </a:t>
            </a:r>
          </a:p>
        </p:txBody>
      </p:sp>
      <p:pic>
        <p:nvPicPr>
          <p:cNvPr id="11" name="Picture 10">
            <a:extLst>
              <a:ext uri="{FF2B5EF4-FFF2-40B4-BE49-F238E27FC236}">
                <a16:creationId xmlns:a16="http://schemas.microsoft.com/office/drawing/2014/main" id="{6D8AB02A-F7BC-4883-948A-58F9E265CF29}"/>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586605" y="1539971"/>
            <a:ext cx="3027419" cy="3554544"/>
          </a:xfrm>
          <a:prstGeom prst="rect">
            <a:avLst/>
          </a:prstGeom>
          <a:ln>
            <a:solidFill>
              <a:schemeClr val="tx1"/>
            </a:solidFill>
          </a:ln>
          <a:effectLst>
            <a:outerShdw blurRad="50800" dist="38100" dir="8100000" algn="tr" rotWithShape="0">
              <a:prstClr val="black">
                <a:alpha val="40000"/>
              </a:prstClr>
            </a:outerShdw>
          </a:effectLst>
        </p:spPr>
      </p:pic>
      <p:grpSp>
        <p:nvGrpSpPr>
          <p:cNvPr id="8" name="Group 7">
            <a:extLst>
              <a:ext uri="{FF2B5EF4-FFF2-40B4-BE49-F238E27FC236}">
                <a16:creationId xmlns:a16="http://schemas.microsoft.com/office/drawing/2014/main" id="{12B390A7-B606-4CF9-B761-63131493E909}"/>
              </a:ext>
            </a:extLst>
          </p:cNvPr>
          <p:cNvGrpSpPr/>
          <p:nvPr/>
        </p:nvGrpSpPr>
        <p:grpSpPr>
          <a:xfrm>
            <a:off x="7861532" y="2050869"/>
            <a:ext cx="3974583" cy="3043646"/>
            <a:chOff x="8000351" y="2122506"/>
            <a:chExt cx="3505849" cy="2684700"/>
          </a:xfrm>
          <a:effectLst>
            <a:outerShdw blurRad="50800" dist="38100" dir="8100000" algn="tr" rotWithShape="0">
              <a:prstClr val="black">
                <a:alpha val="40000"/>
              </a:prstClr>
            </a:outerShdw>
          </a:effectLst>
        </p:grpSpPr>
        <p:pic>
          <p:nvPicPr>
            <p:cNvPr id="6" name="Picture 5" descr="A screenshot of a cell phone&#10;&#10;Description automatically generated">
              <a:extLst>
                <a:ext uri="{FF2B5EF4-FFF2-40B4-BE49-F238E27FC236}">
                  <a16:creationId xmlns:a16="http://schemas.microsoft.com/office/drawing/2014/main" id="{67316AF7-3EBA-4EBC-A479-87CFA702415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000351" y="2122506"/>
              <a:ext cx="3505849" cy="2684700"/>
            </a:xfrm>
            <a:prstGeom prst="rect">
              <a:avLst/>
            </a:prstGeom>
            <a:ln>
              <a:solidFill>
                <a:schemeClr val="tx1"/>
              </a:solidFill>
            </a:ln>
          </p:spPr>
        </p:pic>
        <p:sp>
          <p:nvSpPr>
            <p:cNvPr id="7" name="Rectangle 6">
              <a:extLst>
                <a:ext uri="{FF2B5EF4-FFF2-40B4-BE49-F238E27FC236}">
                  <a16:creationId xmlns:a16="http://schemas.microsoft.com/office/drawing/2014/main" id="{FE5DD6B4-F6A1-42D7-B1B1-C76C73C1723A}"/>
                </a:ext>
              </a:extLst>
            </p:cNvPr>
            <p:cNvSpPr/>
            <p:nvPr/>
          </p:nvSpPr>
          <p:spPr>
            <a:xfrm>
              <a:off x="9856907" y="2286001"/>
              <a:ext cx="1649293" cy="248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A screenshot of a cell phone&#10;&#10;Description automatically generated">
            <a:extLst>
              <a:ext uri="{FF2B5EF4-FFF2-40B4-BE49-F238E27FC236}">
                <a16:creationId xmlns:a16="http://schemas.microsoft.com/office/drawing/2014/main" id="{1E81616E-D005-4480-A132-57051A801C3C}"/>
              </a:ext>
            </a:extLst>
          </p:cNvPr>
          <p:cNvPicPr>
            <a:picLocks noChangeAspect="1"/>
          </p:cNvPicPr>
          <p:nvPr/>
        </p:nvPicPr>
        <p:blipFill rotWithShape="1">
          <a:blip r:embed="rId5">
            <a:extLst>
              <a:ext uri="{28A0092B-C50C-407E-A947-70E740481C1C}">
                <a14:useLocalDpi xmlns:a14="http://schemas.microsoft.com/office/drawing/2010/main" val="0"/>
              </a:ext>
            </a:extLst>
          </a:blip>
          <a:srcRect b="15528"/>
          <a:stretch/>
        </p:blipFill>
        <p:spPr>
          <a:xfrm>
            <a:off x="345417" y="2050869"/>
            <a:ext cx="3979353" cy="3043646"/>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838934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s-ES" dirty="0">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12</a:t>
            </a:fld>
            <a:endParaRPr lang="en-US" sz="1000" dirty="0">
              <a:solidFill>
                <a:schemeClr val="bg1"/>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5190067" cy="81325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s-ES" dirty="0">
                <a:solidFill>
                  <a:schemeClr val="bg1"/>
                </a:solidFill>
              </a:rPr>
              <a:t>Recursos del GAT</a:t>
            </a:r>
          </a:p>
        </p:txBody>
      </p:sp>
      <p:sp>
        <p:nvSpPr>
          <p:cNvPr id="11" name="Rectangle 10">
            <a:extLst>
              <a:ext uri="{FF2B5EF4-FFF2-40B4-BE49-F238E27FC236}">
                <a16:creationId xmlns:a16="http://schemas.microsoft.com/office/drawing/2014/main" id="{C03B051D-59AC-2542-87E2-B4DFEC29F89C}"/>
              </a:ext>
            </a:extLst>
          </p:cNvPr>
          <p:cNvSpPr/>
          <p:nvPr/>
        </p:nvSpPr>
        <p:spPr>
          <a:xfrm>
            <a:off x="4591240" y="5454997"/>
            <a:ext cx="3145536" cy="913070"/>
          </a:xfrm>
          <a:prstGeom prst="rect">
            <a:avLst/>
          </a:prstGeom>
          <a:noFill/>
        </p:spPr>
        <p:txBody>
          <a:bodyPr wrap="square" numCol="1" spcCol="381000" anchor="t">
            <a:spAutoFit/>
          </a:bodyPr>
          <a:lstStyle/>
          <a:p>
            <a:pPr algn="ctr">
              <a:lnSpc>
                <a:spcPts val="3200"/>
              </a:lnSpc>
              <a:spcAft>
                <a:spcPts val="1200"/>
              </a:spcAft>
            </a:pPr>
            <a:r>
              <a:rPr lang="es-ES" sz="3200" b="1" dirty="0">
                <a:solidFill>
                  <a:schemeClr val="bg1"/>
                </a:solidFill>
                <a:latin typeface="Arial" charset="0"/>
                <a:ea typeface="Arial" charset="0"/>
                <a:cs typeface="Arial" charset="0"/>
              </a:rPr>
              <a:t>Guía de campo del GAT</a:t>
            </a:r>
          </a:p>
        </p:txBody>
      </p:sp>
      <p:sp>
        <p:nvSpPr>
          <p:cNvPr id="12" name="Rectangle 11">
            <a:extLst>
              <a:ext uri="{FF2B5EF4-FFF2-40B4-BE49-F238E27FC236}">
                <a16:creationId xmlns:a16="http://schemas.microsoft.com/office/drawing/2014/main" id="{049F5E8E-1C46-E84E-95EF-FA1576C7A306}"/>
              </a:ext>
            </a:extLst>
          </p:cNvPr>
          <p:cNvSpPr/>
          <p:nvPr/>
        </p:nvSpPr>
        <p:spPr>
          <a:xfrm>
            <a:off x="540698" y="5454997"/>
            <a:ext cx="3840480" cy="913070"/>
          </a:xfrm>
          <a:prstGeom prst="rect">
            <a:avLst/>
          </a:prstGeom>
          <a:noFill/>
        </p:spPr>
        <p:txBody>
          <a:bodyPr wrap="square" numCol="1" spcCol="381000" anchor="t">
            <a:spAutoFit/>
          </a:bodyPr>
          <a:lstStyle/>
          <a:p>
            <a:pPr algn="ctr">
              <a:lnSpc>
                <a:spcPts val="3200"/>
              </a:lnSpc>
              <a:spcAft>
                <a:spcPts val="1200"/>
              </a:spcAft>
            </a:pPr>
            <a:r>
              <a:rPr lang="es-ES" sz="3200" b="1" dirty="0">
                <a:solidFill>
                  <a:schemeClr val="bg1"/>
                </a:solidFill>
                <a:latin typeface="Arial" charset="0"/>
                <a:ea typeface="Arial" charset="0"/>
                <a:cs typeface="Arial" charset="0"/>
              </a:rPr>
              <a:t>Roles y responsabilidades</a:t>
            </a:r>
          </a:p>
        </p:txBody>
      </p:sp>
      <p:sp>
        <p:nvSpPr>
          <p:cNvPr id="13" name="Rectangle 12">
            <a:extLst>
              <a:ext uri="{FF2B5EF4-FFF2-40B4-BE49-F238E27FC236}">
                <a16:creationId xmlns:a16="http://schemas.microsoft.com/office/drawing/2014/main" id="{7604A206-3EEA-A64F-A7D5-276AE120BEE2}"/>
              </a:ext>
            </a:extLst>
          </p:cNvPr>
          <p:cNvSpPr/>
          <p:nvPr/>
        </p:nvSpPr>
        <p:spPr>
          <a:xfrm>
            <a:off x="8391620" y="5454997"/>
            <a:ext cx="3145536" cy="1323439"/>
          </a:xfrm>
          <a:prstGeom prst="rect">
            <a:avLst/>
          </a:prstGeom>
          <a:noFill/>
        </p:spPr>
        <p:txBody>
          <a:bodyPr wrap="square" numCol="1" spcCol="381000" anchor="t">
            <a:spAutoFit/>
          </a:bodyPr>
          <a:lstStyle/>
          <a:p>
            <a:pPr algn="ctr">
              <a:lnSpc>
                <a:spcPts val="3200"/>
              </a:lnSpc>
              <a:spcAft>
                <a:spcPts val="1200"/>
              </a:spcAft>
            </a:pPr>
            <a:r>
              <a:rPr lang="es-ES" sz="3200" b="1" dirty="0">
                <a:solidFill>
                  <a:schemeClr val="bg1"/>
                </a:solidFill>
                <a:latin typeface="Arial" charset="0"/>
                <a:ea typeface="Arial" charset="0"/>
                <a:cs typeface="Arial" charset="0"/>
              </a:rPr>
              <a:t>Manual de Normas</a:t>
            </a:r>
            <a:br>
              <a:rPr lang="es-ES" sz="3200" b="1" dirty="0">
                <a:solidFill>
                  <a:schemeClr val="bg1"/>
                </a:solidFill>
                <a:latin typeface="Arial" charset="0"/>
                <a:ea typeface="Arial" charset="0"/>
                <a:cs typeface="Arial" charset="0"/>
              </a:rPr>
            </a:br>
            <a:r>
              <a:rPr lang="es-ES" sz="3200" b="1" dirty="0">
                <a:solidFill>
                  <a:schemeClr val="bg1"/>
                </a:solidFill>
                <a:latin typeface="Arial" charset="0"/>
                <a:ea typeface="Arial" charset="0"/>
                <a:cs typeface="Arial" charset="0"/>
              </a:rPr>
              <a:t>Capítulo XXIV</a:t>
            </a:r>
          </a:p>
        </p:txBody>
      </p:sp>
      <p:pic>
        <p:nvPicPr>
          <p:cNvPr id="3" name="Picture 2" descr="A screenshot of a cell phone&#10;&#10;Description automatically generated">
            <a:extLst>
              <a:ext uri="{FF2B5EF4-FFF2-40B4-BE49-F238E27FC236}">
                <a16:creationId xmlns:a16="http://schemas.microsoft.com/office/drawing/2014/main" id="{A719542B-EC3A-46BD-AA06-38E408A04D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3704" y="1359037"/>
            <a:ext cx="3718513" cy="3870872"/>
          </a:xfrm>
          <a:prstGeom prst="rect">
            <a:avLst/>
          </a:prstGeom>
          <a:ln>
            <a:solidFill>
              <a:schemeClr val="tx1"/>
            </a:solidFill>
          </a:ln>
          <a:effectLst>
            <a:outerShdw blurRad="50800" dist="38100" dir="8100000" algn="tr" rotWithShape="0">
              <a:prstClr val="black">
                <a:alpha val="40000"/>
              </a:prstClr>
            </a:outerShdw>
          </a:effectLst>
        </p:spPr>
      </p:pic>
      <p:pic>
        <p:nvPicPr>
          <p:cNvPr id="5" name="Picture 4" descr="A screenshot of a cell phone&#10;&#10;Description automatically generated">
            <a:extLst>
              <a:ext uri="{FF2B5EF4-FFF2-40B4-BE49-F238E27FC236}">
                <a16:creationId xmlns:a16="http://schemas.microsoft.com/office/drawing/2014/main" id="{B07704A3-7C8C-4773-91C7-882526E6B7D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40699" y="1766022"/>
            <a:ext cx="3327545" cy="3450688"/>
          </a:xfrm>
          <a:prstGeom prst="rect">
            <a:avLst/>
          </a:prstGeom>
          <a:ln>
            <a:solidFill>
              <a:schemeClr val="tx1"/>
            </a:solidFill>
          </a:ln>
          <a:effectLst>
            <a:outerShdw blurRad="50800" dist="38100" dir="8100000" algn="tr" rotWithShape="0">
              <a:prstClr val="black">
                <a:alpha val="40000"/>
              </a:prstClr>
            </a:outerShdw>
          </a:effectLst>
        </p:spPr>
      </p:pic>
      <p:pic>
        <p:nvPicPr>
          <p:cNvPr id="7" name="Picture 6" descr="A screenshot of a cell phone&#10;&#10;Description automatically generated">
            <a:extLst>
              <a:ext uri="{FF2B5EF4-FFF2-40B4-BE49-F238E27FC236}">
                <a16:creationId xmlns:a16="http://schemas.microsoft.com/office/drawing/2014/main" id="{E671FB70-E008-42EB-8ECD-AF2C24AFAF13}"/>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8297677" y="1779221"/>
            <a:ext cx="3443243" cy="3450688"/>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074592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s-ES" dirty="0">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rgbClr val="00338D">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50000"/>
                </a:schemeClr>
              </a:solidFill>
            </a:endParaRPr>
          </a:p>
        </p:txBody>
      </p:sp>
      <p:sp>
        <p:nvSpPr>
          <p:cNvPr id="2" name="Rectangle 1"/>
          <p:cNvSpPr/>
          <p:nvPr/>
        </p:nvSpPr>
        <p:spPr>
          <a:xfrm>
            <a:off x="293296" y="5073275"/>
            <a:ext cx="3145536" cy="1323439"/>
          </a:xfrm>
          <a:prstGeom prst="rect">
            <a:avLst/>
          </a:prstGeom>
          <a:noFill/>
        </p:spPr>
        <p:txBody>
          <a:bodyPr wrap="square" numCol="1" spcCol="381000" anchor="t">
            <a:spAutoFit/>
          </a:bodyPr>
          <a:lstStyle/>
          <a:p>
            <a:pPr algn="ctr">
              <a:lnSpc>
                <a:spcPts val="3200"/>
              </a:lnSpc>
              <a:spcAft>
                <a:spcPts val="1200"/>
              </a:spcAft>
            </a:pPr>
            <a:r>
              <a:rPr lang="es-ES" sz="3200" b="1" dirty="0">
                <a:solidFill>
                  <a:srgbClr val="00338D"/>
                </a:solidFill>
                <a:latin typeface="Arial" charset="0"/>
                <a:ea typeface="Arial" charset="0"/>
                <a:cs typeface="Arial" charset="0"/>
              </a:rPr>
              <a:t>Página</a:t>
            </a:r>
            <a:br>
              <a:rPr lang="es-ES" sz="3200" b="1" dirty="0">
                <a:solidFill>
                  <a:srgbClr val="00338D"/>
                </a:solidFill>
                <a:latin typeface="Arial" charset="0"/>
                <a:ea typeface="Arial" charset="0"/>
                <a:cs typeface="Arial" charset="0"/>
              </a:rPr>
            </a:br>
            <a:r>
              <a:rPr lang="es-ES" sz="3200" b="1" dirty="0">
                <a:solidFill>
                  <a:srgbClr val="00338D"/>
                </a:solidFill>
                <a:latin typeface="Arial" charset="0"/>
                <a:ea typeface="Arial" charset="0"/>
                <a:cs typeface="Arial" charset="0"/>
              </a:rPr>
              <a:t>de inicio </a:t>
            </a:r>
            <a:br>
              <a:rPr lang="es-ES" sz="3200" b="1" dirty="0">
                <a:solidFill>
                  <a:srgbClr val="00338D"/>
                </a:solidFill>
                <a:latin typeface="Arial" charset="0"/>
                <a:ea typeface="Arial" charset="0"/>
                <a:cs typeface="Arial" charset="0"/>
              </a:rPr>
            </a:br>
            <a:r>
              <a:rPr lang="es-ES" sz="3200" b="1" dirty="0">
                <a:solidFill>
                  <a:srgbClr val="00338D"/>
                </a:solidFill>
                <a:latin typeface="Arial" charset="0"/>
                <a:ea typeface="Arial" charset="0"/>
                <a:cs typeface="Arial" charset="0"/>
              </a:rPr>
              <a:t>del GAT</a:t>
            </a: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13</a:t>
            </a:fld>
            <a:endParaRPr lang="en-US" sz="1000" dirty="0">
              <a:solidFill>
                <a:srgbClr val="00338D"/>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799" y="727674"/>
            <a:ext cx="4937760" cy="370297"/>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s-ES" dirty="0">
                <a:solidFill>
                  <a:srgbClr val="00338D"/>
                </a:solidFill>
              </a:rPr>
              <a:t>Páginas web del GAT</a:t>
            </a:r>
          </a:p>
        </p:txBody>
      </p:sp>
      <p:sp>
        <p:nvSpPr>
          <p:cNvPr id="40" name="Rectangle 39">
            <a:extLst>
              <a:ext uri="{FF2B5EF4-FFF2-40B4-BE49-F238E27FC236}">
                <a16:creationId xmlns:a16="http://schemas.microsoft.com/office/drawing/2014/main" id="{84289C3D-A190-6A45-9219-40FAD55A27F5}"/>
              </a:ext>
            </a:extLst>
          </p:cNvPr>
          <p:cNvSpPr/>
          <p:nvPr/>
        </p:nvSpPr>
        <p:spPr>
          <a:xfrm>
            <a:off x="4359328" y="5081297"/>
            <a:ext cx="3145536" cy="1323439"/>
          </a:xfrm>
          <a:prstGeom prst="rect">
            <a:avLst/>
          </a:prstGeom>
          <a:noFill/>
        </p:spPr>
        <p:txBody>
          <a:bodyPr wrap="square" numCol="1" spcCol="381000" anchor="t">
            <a:spAutoFit/>
          </a:bodyPr>
          <a:lstStyle/>
          <a:p>
            <a:pPr algn="ctr">
              <a:lnSpc>
                <a:spcPts val="3200"/>
              </a:lnSpc>
              <a:spcAft>
                <a:spcPts val="1200"/>
              </a:spcAft>
            </a:pPr>
            <a:r>
              <a:rPr lang="es-ES" sz="3200" b="1" dirty="0">
                <a:solidFill>
                  <a:srgbClr val="00338D"/>
                </a:solidFill>
                <a:latin typeface="Arial" charset="0"/>
                <a:ea typeface="Arial" charset="0"/>
                <a:cs typeface="Arial" charset="0"/>
              </a:rPr>
              <a:t>Página de liderato del GAT</a:t>
            </a:r>
          </a:p>
        </p:txBody>
      </p:sp>
      <p:sp>
        <p:nvSpPr>
          <p:cNvPr id="41" name="Rectangle 40">
            <a:extLst>
              <a:ext uri="{FF2B5EF4-FFF2-40B4-BE49-F238E27FC236}">
                <a16:creationId xmlns:a16="http://schemas.microsoft.com/office/drawing/2014/main" id="{9E52E426-9202-494F-8A5F-075D8BBF744D}"/>
              </a:ext>
            </a:extLst>
          </p:cNvPr>
          <p:cNvSpPr/>
          <p:nvPr/>
        </p:nvSpPr>
        <p:spPr>
          <a:xfrm>
            <a:off x="8589264" y="5081297"/>
            <a:ext cx="3145536" cy="1323439"/>
          </a:xfrm>
          <a:prstGeom prst="rect">
            <a:avLst/>
          </a:prstGeom>
          <a:noFill/>
        </p:spPr>
        <p:txBody>
          <a:bodyPr wrap="square" numCol="1" spcCol="381000" anchor="t">
            <a:spAutoFit/>
          </a:bodyPr>
          <a:lstStyle/>
          <a:p>
            <a:pPr algn="ctr">
              <a:lnSpc>
                <a:spcPts val="3200"/>
              </a:lnSpc>
              <a:spcAft>
                <a:spcPts val="1200"/>
              </a:spcAft>
            </a:pPr>
            <a:r>
              <a:rPr lang="es-ES" sz="3200" b="1" dirty="0">
                <a:solidFill>
                  <a:srgbClr val="00338D"/>
                </a:solidFill>
                <a:latin typeface="Arial" charset="0"/>
                <a:ea typeface="Arial" charset="0"/>
                <a:cs typeface="Arial" charset="0"/>
              </a:rPr>
              <a:t>Página de recursos del GAT</a:t>
            </a:r>
          </a:p>
        </p:txBody>
      </p:sp>
      <p:pic>
        <p:nvPicPr>
          <p:cNvPr id="6" name="Picture 5" descr="A screenshot of a cell phone&#10;&#10;Description automatically generated">
            <a:extLst>
              <a:ext uri="{FF2B5EF4-FFF2-40B4-BE49-F238E27FC236}">
                <a16:creationId xmlns:a16="http://schemas.microsoft.com/office/drawing/2014/main" id="{EC6D7E25-4C84-4E72-8E70-C8E79BB1D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740" y="1571612"/>
            <a:ext cx="2796712" cy="3145720"/>
          </a:xfrm>
          <a:prstGeom prst="rect">
            <a:avLst/>
          </a:prstGeom>
          <a:ln>
            <a:solidFill>
              <a:schemeClr val="tx1"/>
            </a:solidFill>
          </a:ln>
          <a:effectLst>
            <a:outerShdw blurRad="50800" dist="38100" dir="8100000" algn="tr" rotWithShape="0">
              <a:prstClr val="black">
                <a:alpha val="40000"/>
              </a:prstClr>
            </a:outerShdw>
          </a:effectLst>
        </p:spPr>
      </p:pic>
      <p:pic>
        <p:nvPicPr>
          <p:cNvPr id="8" name="Picture 7" descr="A screenshot of a cell phone&#10;&#10;Description automatically generated">
            <a:extLst>
              <a:ext uri="{FF2B5EF4-FFF2-40B4-BE49-F238E27FC236}">
                <a16:creationId xmlns:a16="http://schemas.microsoft.com/office/drawing/2014/main" id="{034E1866-A4CD-4484-8569-2D93F3F7373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455933" y="1571612"/>
            <a:ext cx="2822204" cy="3145721"/>
          </a:xfrm>
          <a:prstGeom prst="rect">
            <a:avLst/>
          </a:prstGeom>
          <a:ln>
            <a:solidFill>
              <a:schemeClr val="tx1"/>
            </a:solidFill>
          </a:ln>
          <a:effectLst>
            <a:outerShdw blurRad="50800" dist="38100" dir="8100000" algn="tr" rotWithShape="0">
              <a:prstClr val="black">
                <a:alpha val="40000"/>
              </a:prstClr>
            </a:outerShdw>
          </a:effectLst>
        </p:spPr>
      </p:pic>
      <p:pic>
        <p:nvPicPr>
          <p:cNvPr id="4" name="Picture 3" descr="A screenshot of a social media post&#10;&#10;Description automatically generated">
            <a:extLst>
              <a:ext uri="{FF2B5EF4-FFF2-40B4-BE49-F238E27FC236}">
                <a16:creationId xmlns:a16="http://schemas.microsoft.com/office/drawing/2014/main" id="{412328ED-A85E-4A87-8971-854544A42C89}"/>
              </a:ext>
            </a:extLst>
          </p:cNvPr>
          <p:cNvPicPr>
            <a:picLocks noChangeAspect="1"/>
          </p:cNvPicPr>
          <p:nvPr/>
        </p:nvPicPr>
        <p:blipFill rotWithShape="1">
          <a:blip r:embed="rId5">
            <a:extLst>
              <a:ext uri="{28A0092B-C50C-407E-A947-70E740481C1C}">
                <a14:useLocalDpi xmlns:a14="http://schemas.microsoft.com/office/drawing/2010/main" val="0"/>
              </a:ext>
            </a:extLst>
          </a:blip>
          <a:srcRect r="51177"/>
          <a:stretch/>
        </p:blipFill>
        <p:spPr>
          <a:xfrm>
            <a:off x="576034" y="1576299"/>
            <a:ext cx="2822203" cy="3141033"/>
          </a:xfrm>
          <a:prstGeom prst="rect">
            <a:avLst/>
          </a:prstGeom>
        </p:spPr>
      </p:pic>
    </p:spTree>
    <p:extLst>
      <p:ext uri="{BB962C8B-B14F-4D97-AF65-F5344CB8AC3E}">
        <p14:creationId xmlns:p14="http://schemas.microsoft.com/office/powerpoint/2010/main" val="3907926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s-ES" dirty="0">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14</a:t>
            </a:fld>
            <a:endParaRPr lang="en-US" sz="1000" dirty="0">
              <a:solidFill>
                <a:schemeClr val="bg1"/>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5190067" cy="81325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s-ES" dirty="0">
                <a:solidFill>
                  <a:schemeClr val="bg1"/>
                </a:solidFill>
              </a:rPr>
              <a:t>Informes del GAT</a:t>
            </a:r>
          </a:p>
        </p:txBody>
      </p:sp>
      <p:sp>
        <p:nvSpPr>
          <p:cNvPr id="11" name="Rectangle 10">
            <a:extLst>
              <a:ext uri="{FF2B5EF4-FFF2-40B4-BE49-F238E27FC236}">
                <a16:creationId xmlns:a16="http://schemas.microsoft.com/office/drawing/2014/main" id="{C03B051D-59AC-2542-87E2-B4DFEC29F89C}"/>
              </a:ext>
            </a:extLst>
          </p:cNvPr>
          <p:cNvSpPr/>
          <p:nvPr/>
        </p:nvSpPr>
        <p:spPr>
          <a:xfrm>
            <a:off x="407595" y="5749690"/>
            <a:ext cx="3145536" cy="502702"/>
          </a:xfrm>
          <a:prstGeom prst="rect">
            <a:avLst/>
          </a:prstGeom>
          <a:noFill/>
        </p:spPr>
        <p:txBody>
          <a:bodyPr wrap="square" numCol="1" spcCol="381000" anchor="t">
            <a:spAutoFit/>
          </a:bodyPr>
          <a:lstStyle/>
          <a:p>
            <a:pPr algn="ctr">
              <a:lnSpc>
                <a:spcPts val="3200"/>
              </a:lnSpc>
              <a:spcAft>
                <a:spcPts val="1200"/>
              </a:spcAft>
            </a:pPr>
            <a:r>
              <a:rPr lang="es-ES" sz="3200" b="1" dirty="0">
                <a:solidFill>
                  <a:schemeClr val="bg1"/>
                </a:solidFill>
                <a:latin typeface="Arial" charset="0"/>
                <a:ea typeface="Arial" charset="0"/>
                <a:cs typeface="Arial" charset="0"/>
              </a:rPr>
              <a:t>Insights</a:t>
            </a:r>
          </a:p>
        </p:txBody>
      </p:sp>
      <p:sp>
        <p:nvSpPr>
          <p:cNvPr id="12" name="Rectangle 11">
            <a:extLst>
              <a:ext uri="{FF2B5EF4-FFF2-40B4-BE49-F238E27FC236}">
                <a16:creationId xmlns:a16="http://schemas.microsoft.com/office/drawing/2014/main" id="{049F5E8E-1C46-E84E-95EF-FA1576C7A306}"/>
              </a:ext>
            </a:extLst>
          </p:cNvPr>
          <p:cNvSpPr/>
          <p:nvPr/>
        </p:nvSpPr>
        <p:spPr>
          <a:xfrm>
            <a:off x="4323857" y="5749690"/>
            <a:ext cx="3145536" cy="502702"/>
          </a:xfrm>
          <a:prstGeom prst="rect">
            <a:avLst/>
          </a:prstGeom>
          <a:noFill/>
        </p:spPr>
        <p:txBody>
          <a:bodyPr wrap="square" numCol="1" spcCol="381000" anchor="t">
            <a:spAutoFit/>
          </a:bodyPr>
          <a:lstStyle/>
          <a:p>
            <a:pPr algn="ctr">
              <a:lnSpc>
                <a:spcPts val="3200"/>
              </a:lnSpc>
              <a:spcAft>
                <a:spcPts val="1200"/>
              </a:spcAft>
            </a:pPr>
            <a:r>
              <a:rPr lang="es-ES" sz="3200" b="1" dirty="0">
                <a:solidFill>
                  <a:schemeClr val="bg1"/>
                </a:solidFill>
                <a:latin typeface="Arial" charset="0"/>
                <a:ea typeface="Arial" charset="0"/>
                <a:cs typeface="Arial" charset="0"/>
              </a:rPr>
              <a:t>MyLCI</a:t>
            </a:r>
          </a:p>
        </p:txBody>
      </p:sp>
      <p:sp>
        <p:nvSpPr>
          <p:cNvPr id="13" name="Rectangle 12">
            <a:extLst>
              <a:ext uri="{FF2B5EF4-FFF2-40B4-BE49-F238E27FC236}">
                <a16:creationId xmlns:a16="http://schemas.microsoft.com/office/drawing/2014/main" id="{7604A206-3EEA-A64F-A7D5-276AE120BEE2}"/>
              </a:ext>
            </a:extLst>
          </p:cNvPr>
          <p:cNvSpPr/>
          <p:nvPr/>
        </p:nvSpPr>
        <p:spPr>
          <a:xfrm>
            <a:off x="8240119" y="5749690"/>
            <a:ext cx="3145536" cy="502702"/>
          </a:xfrm>
          <a:prstGeom prst="rect">
            <a:avLst/>
          </a:prstGeom>
          <a:noFill/>
        </p:spPr>
        <p:txBody>
          <a:bodyPr wrap="square" numCol="1" spcCol="381000" anchor="t">
            <a:spAutoFit/>
          </a:bodyPr>
          <a:lstStyle/>
          <a:p>
            <a:pPr algn="ctr">
              <a:lnSpc>
                <a:spcPts val="3200"/>
              </a:lnSpc>
              <a:spcAft>
                <a:spcPts val="1200"/>
              </a:spcAft>
            </a:pPr>
            <a:r>
              <a:rPr lang="es-ES" sz="3200" b="1" dirty="0">
                <a:solidFill>
                  <a:schemeClr val="bg1"/>
                </a:solidFill>
                <a:latin typeface="Arial" charset="0"/>
                <a:ea typeface="Arial" charset="0"/>
                <a:cs typeface="Arial" charset="0"/>
              </a:rPr>
              <a:t>MyLion</a:t>
            </a:r>
          </a:p>
        </p:txBody>
      </p:sp>
      <p:pic>
        <p:nvPicPr>
          <p:cNvPr id="3" name="Picture 2" descr="A screenshot of a cell phone&#10;&#10;Description automatically generated">
            <a:extLst>
              <a:ext uri="{FF2B5EF4-FFF2-40B4-BE49-F238E27FC236}">
                <a16:creationId xmlns:a16="http://schemas.microsoft.com/office/drawing/2014/main" id="{507A3D1C-B0FD-4937-8532-4EAE99CBE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3099" y="2268606"/>
            <a:ext cx="3145535" cy="3248513"/>
          </a:xfrm>
          <a:prstGeom prst="rect">
            <a:avLst/>
          </a:prstGeom>
          <a:ln>
            <a:solidFill>
              <a:schemeClr val="tx1"/>
            </a:solidFill>
          </a:ln>
          <a:effectLst>
            <a:outerShdw blurRad="50800" dist="38100" dir="8100000" algn="tr" rotWithShape="0">
              <a:prstClr val="black">
                <a:alpha val="40000"/>
              </a:prstClr>
            </a:outerShdw>
          </a:effectLst>
        </p:spPr>
      </p:pic>
      <p:pic>
        <p:nvPicPr>
          <p:cNvPr id="7" name="Picture 6" descr="A screenshot of a social media post&#10;&#10;Description automatically generated">
            <a:extLst>
              <a:ext uri="{FF2B5EF4-FFF2-40B4-BE49-F238E27FC236}">
                <a16:creationId xmlns:a16="http://schemas.microsoft.com/office/drawing/2014/main" id="{D0818526-CA46-4AEA-8D2D-6F8F4C383EB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240120" y="2268605"/>
            <a:ext cx="3145535" cy="3248514"/>
          </a:xfrm>
          <a:prstGeom prst="rect">
            <a:avLst/>
          </a:prstGeom>
          <a:ln>
            <a:solidFill>
              <a:schemeClr val="tx1"/>
            </a:solidFill>
          </a:ln>
          <a:effectLst>
            <a:outerShdw blurRad="50800" dist="38100" dir="8100000" algn="tr" rotWithShape="0">
              <a:prstClr val="black">
                <a:alpha val="40000"/>
              </a:prstClr>
            </a:outerShdw>
          </a:effectLst>
        </p:spPr>
      </p:pic>
      <p:pic>
        <p:nvPicPr>
          <p:cNvPr id="4" name="Picture 3" descr="A close up of a map&#10;&#10;Description automatically generated">
            <a:extLst>
              <a:ext uri="{FF2B5EF4-FFF2-40B4-BE49-F238E27FC236}">
                <a16:creationId xmlns:a16="http://schemas.microsoft.com/office/drawing/2014/main" id="{D670404E-6C8C-492B-8828-080F463FEF7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66078" y="2268605"/>
            <a:ext cx="3145535" cy="3248514"/>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45986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ce - Solid">
            <a:extLst>
              <a:ext uri="{FF2B5EF4-FFF2-40B4-BE49-F238E27FC236}">
                <a16:creationId xmlns:a16="http://schemas.microsoft.com/office/drawing/2014/main" id="{16C345EA-FA94-47C9-8882-F1A9C802DF13}"/>
              </a:ext>
            </a:extLst>
          </p:cNvPr>
          <p:cNvSpPr/>
          <p:nvPr/>
        </p:nvSpPr>
        <p:spPr>
          <a:xfrm rot="10800000">
            <a:off x="0"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rgbClr val="00338D">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50000"/>
                </a:schemeClr>
              </a:solidFill>
            </a:endParaRP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15</a:t>
            </a:fld>
            <a:endParaRPr lang="en-US" sz="1000" dirty="0">
              <a:solidFill>
                <a:srgbClr val="00338D"/>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799" y="727674"/>
            <a:ext cx="7315200" cy="503350"/>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s-ES" dirty="0">
                <a:solidFill>
                  <a:schemeClr val="bg1"/>
                </a:solidFill>
              </a:rPr>
              <a:t>GAT en la tienda de suministros</a:t>
            </a:r>
          </a:p>
        </p:txBody>
      </p:sp>
      <p:sp>
        <p:nvSpPr>
          <p:cNvPr id="3" name="Rectangle 2">
            <a:extLst>
              <a:ext uri="{FF2B5EF4-FFF2-40B4-BE49-F238E27FC236}">
                <a16:creationId xmlns:a16="http://schemas.microsoft.com/office/drawing/2014/main" id="{3D835FBD-FD01-4248-940E-A795E8ADB159}"/>
              </a:ext>
            </a:extLst>
          </p:cNvPr>
          <p:cNvSpPr/>
          <p:nvPr/>
        </p:nvSpPr>
        <p:spPr>
          <a:xfrm>
            <a:off x="1505671" y="1623543"/>
            <a:ext cx="9180658" cy="3977157"/>
          </a:xfrm>
          <a:prstGeom prst="rect">
            <a:avLst/>
          </a:prstGeom>
          <a:solidFill>
            <a:schemeClr val="bg1"/>
          </a:solid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BE8A7608-7FDA-4EC8-B7DB-12F0AB280BDC}"/>
              </a:ext>
            </a:extLst>
          </p:cNvPr>
          <p:cNvPicPr>
            <a:picLocks noChangeAspect="1"/>
          </p:cNvPicPr>
          <p:nvPr/>
        </p:nvPicPr>
        <p:blipFill rotWithShape="1">
          <a:blip r:embed="rId3"/>
          <a:srcRect l="19177" r="18691" b="9327"/>
          <a:stretch/>
        </p:blipFill>
        <p:spPr>
          <a:xfrm>
            <a:off x="1505671" y="1623543"/>
            <a:ext cx="9180658" cy="670309"/>
          </a:xfrm>
          <a:prstGeom prst="rect">
            <a:avLst/>
          </a:prstGeom>
        </p:spPr>
      </p:pic>
      <p:pic>
        <p:nvPicPr>
          <p:cNvPr id="14" name="Picture 6">
            <a:extLst>
              <a:ext uri="{FF2B5EF4-FFF2-40B4-BE49-F238E27FC236}">
                <a16:creationId xmlns:a16="http://schemas.microsoft.com/office/drawing/2014/main" id="{ABFA3197-EAF4-4A0A-B184-424D8666BB5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591589">
            <a:off x="5650515" y="3716039"/>
            <a:ext cx="1801205" cy="18012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Chart&#10;&#10;Description automatically generated">
            <a:extLst>
              <a:ext uri="{FF2B5EF4-FFF2-40B4-BE49-F238E27FC236}">
                <a16:creationId xmlns:a16="http://schemas.microsoft.com/office/drawing/2014/main" id="{3DD760B9-C878-47A1-8D6E-2CCFABAA30F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966" b="97471" l="7781" r="94524">
                        <a14:foregroundMark x1="8069" y1="63448" x2="9366" y2="49655"/>
                        <a14:foregroundMark x1="24928" y1="91954" x2="29539" y2="92644"/>
                        <a14:foregroundMark x1="27522" y1="97931" x2="28386" y2="97931"/>
                        <a14:foregroundMark x1="32997" y1="90575" x2="31844" y2="87586"/>
                        <a14:foregroundMark x1="92075" y1="62069" x2="89337" y2="45287"/>
                        <a14:foregroundMark x1="89337" y1="45287" x2="90058" y2="27356"/>
                        <a14:foregroundMark x1="90058" y1="27356" x2="90346" y2="25977"/>
                        <a14:foregroundMark x1="94524" y1="63678" x2="92939" y2="54023"/>
                      </a14:backgroundRemoval>
                    </a14:imgEffect>
                  </a14:imgLayer>
                </a14:imgProps>
              </a:ext>
            </a:extLst>
          </a:blip>
          <a:stretch>
            <a:fillRect/>
          </a:stretch>
        </p:blipFill>
        <p:spPr>
          <a:xfrm>
            <a:off x="1683581" y="2452748"/>
            <a:ext cx="3732510" cy="2339542"/>
          </a:xfrm>
          <a:prstGeom prst="rect">
            <a:avLst/>
          </a:prstGeom>
        </p:spPr>
      </p:pic>
      <p:pic>
        <p:nvPicPr>
          <p:cNvPr id="17" name="Picture 2">
            <a:extLst>
              <a:ext uri="{FF2B5EF4-FFF2-40B4-BE49-F238E27FC236}">
                <a16:creationId xmlns:a16="http://schemas.microsoft.com/office/drawing/2014/main" id="{654F830F-83E0-4987-B932-B4492BD07B83}"/>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699620">
            <a:off x="5284283" y="2585082"/>
            <a:ext cx="194310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Logo&#10;&#10;Description automatically generated">
            <a:extLst>
              <a:ext uri="{FF2B5EF4-FFF2-40B4-BE49-F238E27FC236}">
                <a16:creationId xmlns:a16="http://schemas.microsoft.com/office/drawing/2014/main" id="{DD656D74-00C6-4354-ABC5-20B3FCF0BCF9}"/>
              </a:ext>
            </a:extLst>
          </p:cNvPr>
          <p:cNvPicPr>
            <a:picLocks noChangeAspect="1"/>
          </p:cNvPicPr>
          <p:nvPr/>
        </p:nvPicPr>
        <p:blipFill>
          <a:blip r:embed="rId10"/>
          <a:stretch>
            <a:fillRect/>
          </a:stretch>
        </p:blipFill>
        <p:spPr>
          <a:xfrm>
            <a:off x="7396126" y="2461847"/>
            <a:ext cx="1130641" cy="2701746"/>
          </a:xfrm>
          <a:prstGeom prst="rect">
            <a:avLst/>
          </a:prstGeom>
          <a:ln>
            <a:solidFill>
              <a:srgbClr val="004D95"/>
            </a:solidFill>
          </a:ln>
        </p:spPr>
      </p:pic>
      <p:pic>
        <p:nvPicPr>
          <p:cNvPr id="15" name="Picture 4">
            <a:extLst>
              <a:ext uri="{FF2B5EF4-FFF2-40B4-BE49-F238E27FC236}">
                <a16:creationId xmlns:a16="http://schemas.microsoft.com/office/drawing/2014/main" id="{A97C9186-6F93-472C-AAF8-FC70E21B0CA1}"/>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28200" b="70400" l="20800" r="79000">
                        <a14:foregroundMark x1="21600" y1="31400" x2="60200" y2="50400"/>
                        <a14:foregroundMark x1="60200" y1="50400" x2="79000" y2="67800"/>
                        <a14:foregroundMark x1="79000" y1="67800" x2="78600" y2="67600"/>
                        <a14:foregroundMark x1="20800" y1="36200" x2="21200" y2="61600"/>
                        <a14:foregroundMark x1="21200" y1="61600" x2="20800" y2="63000"/>
                        <a14:foregroundMark x1="38200" y1="30800" x2="38200" y2="30800"/>
                        <a14:foregroundMark x1="38200" y1="30800" x2="38200" y2="30800"/>
                        <a14:foregroundMark x1="40200" y1="30400" x2="40200" y2="30400"/>
                        <a14:foregroundMark x1="40200" y1="30400" x2="40200" y2="30400"/>
                        <a14:foregroundMark x1="47000" y1="30600" x2="47000" y2="30600"/>
                        <a14:foregroundMark x1="47000" y1="30600" x2="47000" y2="30600"/>
                        <a14:foregroundMark x1="62200" y1="30800" x2="62200" y2="30800"/>
                        <a14:foregroundMark x1="62200" y1="30800" x2="62200" y2="30800"/>
                        <a14:foregroundMark x1="52200" y1="30200" x2="52200" y2="30200"/>
                        <a14:foregroundMark x1="52200" y1="30200" x2="52200" y2="30200"/>
                        <a14:foregroundMark x1="57000" y1="30000" x2="57000" y2="30000"/>
                        <a14:foregroundMark x1="57000" y1="30000" x2="57000" y2="30000"/>
                        <a14:foregroundMark x1="70000" y1="30200" x2="70000" y2="30200"/>
                        <a14:foregroundMark x1="70000" y1="30200" x2="70000" y2="30200"/>
                        <a14:foregroundMark x1="76800" y1="30200" x2="76800" y2="30200"/>
                        <a14:foregroundMark x1="76800" y1="30200" x2="76800" y2="30200"/>
                        <a14:foregroundMark x1="71400" y1="69200" x2="71400" y2="69200"/>
                        <a14:foregroundMark x1="71400" y1="69200" x2="71400" y2="69200"/>
                        <a14:foregroundMark x1="51400" y1="69400" x2="51400" y2="69400"/>
                        <a14:foregroundMark x1="51400" y1="69400" x2="51400" y2="69400"/>
                        <a14:foregroundMark x1="50800" y1="69000" x2="50800" y2="69000"/>
                        <a14:foregroundMark x1="50800" y1="68800" x2="50800" y2="68800"/>
                        <a14:foregroundMark x1="30200" y1="69200" x2="30200" y2="69200"/>
                        <a14:foregroundMark x1="30200" y1="69200" x2="30200" y2="69200"/>
                        <a14:backgroundMark x1="81000" y1="41400" x2="81000" y2="41400"/>
                        <a14:backgroundMark x1="81000" y1="41400" x2="81000" y2="41400"/>
                      </a14:backgroundRemoval>
                    </a14:imgEffect>
                  </a14:imgLayer>
                </a14:imgProps>
              </a:ext>
              <a:ext uri="{28A0092B-C50C-407E-A947-70E740481C1C}">
                <a14:useLocalDpi xmlns:a14="http://schemas.microsoft.com/office/drawing/2010/main" val="0"/>
              </a:ext>
            </a:extLst>
          </a:blip>
          <a:srcRect l="16387" t="23119" r="16387" b="24215"/>
          <a:stretch/>
        </p:blipFill>
        <p:spPr bwMode="auto">
          <a:xfrm rot="635393">
            <a:off x="8350816" y="3788236"/>
            <a:ext cx="2066643" cy="1619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811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C86F852A-6CE1-3047-8475-8496114515EE}"/>
              </a:ext>
            </a:extLst>
          </p:cNvPr>
          <p:cNvSpPr/>
          <p:nvPr/>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s-ES" dirty="0">
                <a:solidFill>
                  <a:schemeClr val="lt1">
                    <a:alpha val="44000"/>
                  </a:schemeClr>
                </a:solidFill>
              </a:rPr>
              <a:t>aa</a:t>
            </a:r>
          </a:p>
        </p:txBody>
      </p:sp>
      <p:sp>
        <p:nvSpPr>
          <p:cNvPr id="4" name="Rectangle 3">
            <a:extLst>
              <a:ext uri="{FF2B5EF4-FFF2-40B4-BE49-F238E27FC236}">
                <a16:creationId xmlns:a16="http://schemas.microsoft.com/office/drawing/2014/main" id="{9BD5697A-5111-024C-806E-93C4941AB98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5" name="Text Placeholder 18">
            <a:extLst>
              <a:ext uri="{FF2B5EF4-FFF2-40B4-BE49-F238E27FC236}">
                <a16:creationId xmlns:a16="http://schemas.microsoft.com/office/drawing/2014/main" id="{8541EB86-9526-D34E-999D-4BE3BCCA49ED}"/>
              </a:ext>
            </a:extLst>
          </p:cNvPr>
          <p:cNvSpPr txBox="1">
            <a:spLocks/>
          </p:cNvSpPr>
          <p:nvPr/>
        </p:nvSpPr>
        <p:spPr>
          <a:xfrm>
            <a:off x="685800" y="727674"/>
            <a:ext cx="8637814"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s-ES" dirty="0">
                <a:solidFill>
                  <a:srgbClr val="00338D"/>
                </a:solidFill>
              </a:rPr>
              <a:t>Enfoque Global de Afiliación</a:t>
            </a:r>
          </a:p>
        </p:txBody>
      </p:sp>
      <p:sp>
        <p:nvSpPr>
          <p:cNvPr id="11" name="Page Number - Blue">
            <a:extLst>
              <a:ext uri="{FF2B5EF4-FFF2-40B4-BE49-F238E27FC236}">
                <a16:creationId xmlns:a16="http://schemas.microsoft.com/office/drawing/2014/main" id="{628102FD-8B5C-B048-8691-4BA6E521D7A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16</a:t>
            </a:fld>
            <a:endParaRPr lang="en-US" sz="1000" dirty="0">
              <a:solidFill>
                <a:srgbClr val="00338D"/>
              </a:solidFill>
            </a:endParaRPr>
          </a:p>
        </p:txBody>
      </p:sp>
      <p:sp>
        <p:nvSpPr>
          <p:cNvPr id="9" name="Slice - Solid">
            <a:extLst>
              <a:ext uri="{FF2B5EF4-FFF2-40B4-BE49-F238E27FC236}">
                <a16:creationId xmlns:a16="http://schemas.microsoft.com/office/drawing/2014/main" id="{309201D6-9119-4D92-A49F-C27A03A89ECC}"/>
              </a:ext>
            </a:extLst>
          </p:cNvPr>
          <p:cNvSpPr/>
          <p:nvPr/>
        </p:nvSpPr>
        <p:spPr>
          <a:xfrm>
            <a:off x="10778066" y="0"/>
            <a:ext cx="1413933"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3552092 w 11187128"/>
              <a:gd name="connsiteY5" fmla="*/ 6866021 h 6866021"/>
              <a:gd name="connsiteX6" fmla="*/ 0 w 11187128"/>
              <a:gd name="connsiteY6" fmla="*/ 6866021 h 6866021"/>
              <a:gd name="connsiteX7" fmla="*/ 1588447 w 11187128"/>
              <a:gd name="connsiteY7" fmla="*/ 0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0 w 11187128"/>
              <a:gd name="connsiteY5" fmla="*/ 6866021 h 6866021"/>
              <a:gd name="connsiteX6" fmla="*/ 1588447 w 11187128"/>
              <a:gd name="connsiteY6" fmla="*/ 0 h 6866021"/>
              <a:gd name="connsiteX0" fmla="*/ 24998540 w 34597221"/>
              <a:gd name="connsiteY0" fmla="*/ 0 h 6866021"/>
              <a:gd name="connsiteX1" fmla="*/ 28549543 w 34597221"/>
              <a:gd name="connsiteY1" fmla="*/ 4711 h 6866021"/>
              <a:gd name="connsiteX2" fmla="*/ 28550632 w 34597221"/>
              <a:gd name="connsiteY2" fmla="*/ 0 h 6866021"/>
              <a:gd name="connsiteX3" fmla="*/ 34597221 w 34597221"/>
              <a:gd name="connsiteY3" fmla="*/ 8021 h 6866021"/>
              <a:gd name="connsiteX4" fmla="*/ 34597221 w 34597221"/>
              <a:gd name="connsiteY4" fmla="*/ 6866021 h 6866021"/>
              <a:gd name="connsiteX5" fmla="*/ 0 w 34597221"/>
              <a:gd name="connsiteY5" fmla="*/ 6866021 h 6866021"/>
              <a:gd name="connsiteX6" fmla="*/ 24998540 w 34597221"/>
              <a:gd name="connsiteY6" fmla="*/ 0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97221" h="6866021">
                <a:moveTo>
                  <a:pt x="24998540" y="0"/>
                </a:moveTo>
                <a:lnTo>
                  <a:pt x="28549543" y="4711"/>
                </a:lnTo>
                <a:lnTo>
                  <a:pt x="28550632" y="0"/>
                </a:lnTo>
                <a:lnTo>
                  <a:pt x="34597221" y="8021"/>
                </a:lnTo>
                <a:lnTo>
                  <a:pt x="34597221" y="6866021"/>
                </a:lnTo>
                <a:lnTo>
                  <a:pt x="0" y="6866021"/>
                </a:lnTo>
                <a:lnTo>
                  <a:pt x="2499854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nvGrpSpPr>
          <p:cNvPr id="13" name="Group 12">
            <a:extLst>
              <a:ext uri="{FF2B5EF4-FFF2-40B4-BE49-F238E27FC236}">
                <a16:creationId xmlns:a16="http://schemas.microsoft.com/office/drawing/2014/main" id="{AF80C64C-47A6-4B6E-BB40-ADF20E9B3017}"/>
              </a:ext>
            </a:extLst>
          </p:cNvPr>
          <p:cNvGrpSpPr/>
          <p:nvPr/>
        </p:nvGrpSpPr>
        <p:grpSpPr>
          <a:xfrm>
            <a:off x="473526" y="2024743"/>
            <a:ext cx="2437192" cy="1542447"/>
            <a:chOff x="473526" y="2024743"/>
            <a:chExt cx="2437192" cy="1542447"/>
          </a:xfrm>
        </p:grpSpPr>
        <p:sp>
          <p:nvSpPr>
            <p:cNvPr id="2" name="TextBox 1">
              <a:extLst>
                <a:ext uri="{FF2B5EF4-FFF2-40B4-BE49-F238E27FC236}">
                  <a16:creationId xmlns:a16="http://schemas.microsoft.com/office/drawing/2014/main" id="{7D536850-14D9-4A4A-B81D-0EBDAE5F8D19}"/>
                </a:ext>
              </a:extLst>
            </p:cNvPr>
            <p:cNvSpPr txBox="1"/>
            <p:nvPr/>
          </p:nvSpPr>
          <p:spPr>
            <a:xfrm>
              <a:off x="473526" y="2024743"/>
              <a:ext cx="2437192" cy="1261884"/>
            </a:xfrm>
            <a:prstGeom prst="rect">
              <a:avLst/>
            </a:prstGeom>
            <a:noFill/>
          </p:spPr>
          <p:txBody>
            <a:bodyPr wrap="square" rtlCol="0">
              <a:spAutoFit/>
            </a:bodyPr>
            <a:lstStyle/>
            <a:p>
              <a:r>
                <a:rPr lang="es-ES" sz="2000" b="1" dirty="0">
                  <a:latin typeface="Arial" panose="020B0604020202020204" pitchFamily="34" charset="0"/>
                  <a:cs typeface="Arial" panose="020B0604020202020204" pitchFamily="34" charset="0"/>
                </a:rPr>
                <a:t>Paso 1</a:t>
              </a:r>
            </a:p>
            <a:p>
              <a:r>
                <a:rPr lang="es-ES" sz="2800" b="1" dirty="0">
                  <a:latin typeface="Arial" panose="020B0604020202020204" pitchFamily="34" charset="0"/>
                  <a:cs typeface="Arial" panose="020B0604020202020204" pitchFamily="34" charset="0"/>
                </a:rPr>
                <a:t>FORMAR UN EQUIPO</a:t>
              </a:r>
            </a:p>
          </p:txBody>
        </p:sp>
        <p:cxnSp>
          <p:nvCxnSpPr>
            <p:cNvPr id="8" name="Straight Connector 7">
              <a:extLst>
                <a:ext uri="{FF2B5EF4-FFF2-40B4-BE49-F238E27FC236}">
                  <a16:creationId xmlns:a16="http://schemas.microsoft.com/office/drawing/2014/main" id="{246A4431-3ABC-4B0B-9952-8EBA427AF796}"/>
                </a:ext>
              </a:extLst>
            </p:cNvPr>
            <p:cNvCxnSpPr>
              <a:cxnSpLocks/>
            </p:cNvCxnSpPr>
            <p:nvPr/>
          </p:nvCxnSpPr>
          <p:spPr>
            <a:xfrm>
              <a:off x="571500" y="3567190"/>
              <a:ext cx="2286000" cy="0"/>
            </a:xfrm>
            <a:prstGeom prst="line">
              <a:avLst/>
            </a:prstGeom>
            <a:ln w="57150">
              <a:solidFill>
                <a:srgbClr val="F9C91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85D600F5-DC7C-4EBC-AF9A-4DD0CD3CDF23}"/>
              </a:ext>
            </a:extLst>
          </p:cNvPr>
          <p:cNvGrpSpPr/>
          <p:nvPr/>
        </p:nvGrpSpPr>
        <p:grpSpPr>
          <a:xfrm>
            <a:off x="3144758" y="2024743"/>
            <a:ext cx="2769208" cy="1542447"/>
            <a:chOff x="3128429" y="2024743"/>
            <a:chExt cx="2769208" cy="1542447"/>
          </a:xfrm>
        </p:grpSpPr>
        <p:sp>
          <p:nvSpPr>
            <p:cNvPr id="27" name="TextBox 26">
              <a:extLst>
                <a:ext uri="{FF2B5EF4-FFF2-40B4-BE49-F238E27FC236}">
                  <a16:creationId xmlns:a16="http://schemas.microsoft.com/office/drawing/2014/main" id="{5C08E168-7683-4C43-BB16-13E3FA247A9A}"/>
                </a:ext>
              </a:extLst>
            </p:cNvPr>
            <p:cNvSpPr txBox="1"/>
            <p:nvPr/>
          </p:nvSpPr>
          <p:spPr>
            <a:xfrm>
              <a:off x="3128429" y="2024743"/>
              <a:ext cx="2769208" cy="1200329"/>
            </a:xfrm>
            <a:prstGeom prst="rect">
              <a:avLst/>
            </a:prstGeom>
            <a:noFill/>
          </p:spPr>
          <p:txBody>
            <a:bodyPr wrap="square" rtlCol="0">
              <a:spAutoFit/>
            </a:bodyPr>
            <a:lstStyle/>
            <a:p>
              <a:r>
                <a:rPr lang="es-ES" sz="2000" b="1" dirty="0">
                  <a:latin typeface="Arial" panose="020B0604020202020204" pitchFamily="34" charset="0"/>
                  <a:cs typeface="Arial" panose="020B0604020202020204" pitchFamily="34" charset="0"/>
                </a:rPr>
                <a:t>Paso 2</a:t>
              </a:r>
            </a:p>
            <a:p>
              <a:r>
                <a:rPr lang="es-ES" sz="2600" b="1" dirty="0">
                  <a:latin typeface="Arial" panose="020B0604020202020204" pitchFamily="34" charset="0"/>
                  <a:cs typeface="Arial" panose="020B0604020202020204" pitchFamily="34" charset="0"/>
                </a:rPr>
                <a:t>DESARROLLAR UNA VISIÓN</a:t>
              </a:r>
            </a:p>
          </p:txBody>
        </p:sp>
        <p:cxnSp>
          <p:nvCxnSpPr>
            <p:cNvPr id="32" name="Straight Connector 31">
              <a:extLst>
                <a:ext uri="{FF2B5EF4-FFF2-40B4-BE49-F238E27FC236}">
                  <a16:creationId xmlns:a16="http://schemas.microsoft.com/office/drawing/2014/main" id="{79A4F8FE-E920-4868-B9EA-1EF272F68F2F}"/>
                </a:ext>
              </a:extLst>
            </p:cNvPr>
            <p:cNvCxnSpPr>
              <a:cxnSpLocks/>
            </p:cNvCxnSpPr>
            <p:nvPr/>
          </p:nvCxnSpPr>
          <p:spPr>
            <a:xfrm>
              <a:off x="3226404" y="3567190"/>
              <a:ext cx="2286000" cy="0"/>
            </a:xfrm>
            <a:prstGeom prst="line">
              <a:avLst/>
            </a:prstGeom>
            <a:ln w="57150">
              <a:solidFill>
                <a:srgbClr val="4687DB"/>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723C8F6F-43BF-461D-BDC4-5495D7970B03}"/>
              </a:ext>
            </a:extLst>
          </p:cNvPr>
          <p:cNvGrpSpPr/>
          <p:nvPr/>
        </p:nvGrpSpPr>
        <p:grpSpPr>
          <a:xfrm>
            <a:off x="5815992" y="2024743"/>
            <a:ext cx="2437192" cy="1542447"/>
            <a:chOff x="5783334" y="2024743"/>
            <a:chExt cx="2437192" cy="1542447"/>
          </a:xfrm>
        </p:grpSpPr>
        <p:sp>
          <p:nvSpPr>
            <p:cNvPr id="28" name="TextBox 27">
              <a:extLst>
                <a:ext uri="{FF2B5EF4-FFF2-40B4-BE49-F238E27FC236}">
                  <a16:creationId xmlns:a16="http://schemas.microsoft.com/office/drawing/2014/main" id="{8DE8B294-0C80-4A02-820F-2A8935038594}"/>
                </a:ext>
              </a:extLst>
            </p:cNvPr>
            <p:cNvSpPr txBox="1"/>
            <p:nvPr/>
          </p:nvSpPr>
          <p:spPr>
            <a:xfrm>
              <a:off x="5783334" y="2024743"/>
              <a:ext cx="2437192" cy="1261884"/>
            </a:xfrm>
            <a:prstGeom prst="rect">
              <a:avLst/>
            </a:prstGeom>
            <a:noFill/>
          </p:spPr>
          <p:txBody>
            <a:bodyPr wrap="square" rtlCol="0">
              <a:spAutoFit/>
            </a:bodyPr>
            <a:lstStyle/>
            <a:p>
              <a:r>
                <a:rPr lang="es-ES" sz="2000" b="1" dirty="0">
                  <a:latin typeface="Arial" panose="020B0604020202020204" pitchFamily="34" charset="0"/>
                  <a:cs typeface="Arial" panose="020B0604020202020204" pitchFamily="34" charset="0"/>
                </a:rPr>
                <a:t>Paso 3</a:t>
              </a:r>
            </a:p>
            <a:p>
              <a:r>
                <a:rPr lang="es-ES" sz="2800" b="1" dirty="0">
                  <a:latin typeface="Arial" panose="020B0604020202020204" pitchFamily="34" charset="0"/>
                  <a:cs typeface="Arial" panose="020B0604020202020204" pitchFamily="34" charset="0"/>
                </a:rPr>
                <a:t>ELABORAR UN PLAN</a:t>
              </a:r>
            </a:p>
          </p:txBody>
        </p:sp>
        <p:cxnSp>
          <p:nvCxnSpPr>
            <p:cNvPr id="34" name="Straight Connector 33">
              <a:extLst>
                <a:ext uri="{FF2B5EF4-FFF2-40B4-BE49-F238E27FC236}">
                  <a16:creationId xmlns:a16="http://schemas.microsoft.com/office/drawing/2014/main" id="{176D2CD5-2E69-4145-B4DD-BCE18EB8E781}"/>
                </a:ext>
              </a:extLst>
            </p:cNvPr>
            <p:cNvCxnSpPr>
              <a:cxnSpLocks/>
            </p:cNvCxnSpPr>
            <p:nvPr/>
          </p:nvCxnSpPr>
          <p:spPr>
            <a:xfrm>
              <a:off x="5881308" y="3567190"/>
              <a:ext cx="2286000" cy="0"/>
            </a:xfrm>
            <a:prstGeom prst="line">
              <a:avLst/>
            </a:prstGeom>
            <a:ln w="57150">
              <a:solidFill>
                <a:srgbClr val="FF6B4A"/>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64A8A84C-8409-44F2-B541-D6CEA734B97A}"/>
              </a:ext>
            </a:extLst>
          </p:cNvPr>
          <p:cNvGrpSpPr/>
          <p:nvPr/>
        </p:nvGrpSpPr>
        <p:grpSpPr>
          <a:xfrm>
            <a:off x="8487224" y="2024743"/>
            <a:ext cx="2437192" cy="1542447"/>
            <a:chOff x="8438238" y="2024743"/>
            <a:chExt cx="2437192" cy="1542447"/>
          </a:xfrm>
        </p:grpSpPr>
        <p:sp>
          <p:nvSpPr>
            <p:cNvPr id="30" name="TextBox 29">
              <a:extLst>
                <a:ext uri="{FF2B5EF4-FFF2-40B4-BE49-F238E27FC236}">
                  <a16:creationId xmlns:a16="http://schemas.microsoft.com/office/drawing/2014/main" id="{CF1FCC9D-99C7-46FB-BD5E-ED7A52BDD8D3}"/>
                </a:ext>
              </a:extLst>
            </p:cNvPr>
            <p:cNvSpPr txBox="1"/>
            <p:nvPr/>
          </p:nvSpPr>
          <p:spPr>
            <a:xfrm>
              <a:off x="8438238" y="2024743"/>
              <a:ext cx="2437192" cy="1261884"/>
            </a:xfrm>
            <a:prstGeom prst="rect">
              <a:avLst/>
            </a:prstGeom>
            <a:noFill/>
          </p:spPr>
          <p:txBody>
            <a:bodyPr wrap="square" rtlCol="0">
              <a:spAutoFit/>
            </a:bodyPr>
            <a:lstStyle/>
            <a:p>
              <a:r>
                <a:rPr lang="es-ES" sz="2000" b="1" dirty="0">
                  <a:latin typeface="Arial" panose="020B0604020202020204" pitchFamily="34" charset="0"/>
                  <a:cs typeface="Arial" panose="020B0604020202020204" pitchFamily="34" charset="0"/>
                </a:rPr>
                <a:t>Paso 4</a:t>
              </a:r>
            </a:p>
            <a:p>
              <a:r>
                <a:rPr lang="es-ES" sz="2800" b="1" dirty="0">
                  <a:latin typeface="Arial" panose="020B0604020202020204" pitchFamily="34" charset="0"/>
                  <a:cs typeface="Arial" panose="020B0604020202020204" pitchFamily="34" charset="0"/>
                </a:rPr>
                <a:t>LOGRAR EL ÉXITO</a:t>
              </a:r>
            </a:p>
          </p:txBody>
        </p:sp>
        <p:cxnSp>
          <p:nvCxnSpPr>
            <p:cNvPr id="36" name="Straight Connector 35">
              <a:extLst>
                <a:ext uri="{FF2B5EF4-FFF2-40B4-BE49-F238E27FC236}">
                  <a16:creationId xmlns:a16="http://schemas.microsoft.com/office/drawing/2014/main" id="{66E9AB55-BD27-49C7-BDD3-E3FB12756694}"/>
                </a:ext>
              </a:extLst>
            </p:cNvPr>
            <p:cNvCxnSpPr>
              <a:cxnSpLocks/>
            </p:cNvCxnSpPr>
            <p:nvPr/>
          </p:nvCxnSpPr>
          <p:spPr>
            <a:xfrm>
              <a:off x="8536212" y="3567190"/>
              <a:ext cx="2286000" cy="0"/>
            </a:xfrm>
            <a:prstGeom prst="line">
              <a:avLst/>
            </a:prstGeom>
            <a:ln w="57150">
              <a:solidFill>
                <a:srgbClr val="BAB9B8"/>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FDB13EE4-445F-4DC5-BE1E-98761B42318F}"/>
              </a:ext>
            </a:extLst>
          </p:cNvPr>
          <p:cNvSpPr txBox="1"/>
          <p:nvPr/>
        </p:nvSpPr>
        <p:spPr>
          <a:xfrm>
            <a:off x="506184" y="3722914"/>
            <a:ext cx="2437193" cy="923330"/>
          </a:xfrm>
          <a:prstGeom prst="rect">
            <a:avLst/>
          </a:prstGeom>
          <a:noFill/>
        </p:spPr>
        <p:txBody>
          <a:bodyPr wrap="square" rtlCol="0">
            <a:spAutoFit/>
          </a:bodyPr>
          <a:lstStyle/>
          <a:p>
            <a:r>
              <a:rPr lang="es-ES" dirty="0">
                <a:latin typeface="Arial" panose="020B0604020202020204" pitchFamily="34" charset="0"/>
                <a:cs typeface="Arial" panose="020B0604020202020204" pitchFamily="34" charset="0"/>
              </a:rPr>
              <a:t>Forme un equipo para respaldar el enfoque de afiliación global.</a:t>
            </a:r>
          </a:p>
        </p:txBody>
      </p:sp>
      <p:sp>
        <p:nvSpPr>
          <p:cNvPr id="40" name="TextBox 39">
            <a:extLst>
              <a:ext uri="{FF2B5EF4-FFF2-40B4-BE49-F238E27FC236}">
                <a16:creationId xmlns:a16="http://schemas.microsoft.com/office/drawing/2014/main" id="{23597E46-690B-407E-B9F1-8C1917CB177F}"/>
              </a:ext>
            </a:extLst>
          </p:cNvPr>
          <p:cNvSpPr txBox="1"/>
          <p:nvPr/>
        </p:nvSpPr>
        <p:spPr>
          <a:xfrm>
            <a:off x="3166531" y="3722914"/>
            <a:ext cx="2437193" cy="1200329"/>
          </a:xfrm>
          <a:prstGeom prst="rect">
            <a:avLst/>
          </a:prstGeom>
          <a:noFill/>
        </p:spPr>
        <p:txBody>
          <a:bodyPr wrap="square" rtlCol="0">
            <a:spAutoFit/>
          </a:bodyPr>
          <a:lstStyle/>
          <a:p>
            <a:r>
              <a:rPr lang="es-ES" dirty="0">
                <a:latin typeface="Arial" panose="020B0604020202020204" pitchFamily="34" charset="0"/>
                <a:cs typeface="Arial" panose="020B0604020202020204" pitchFamily="34" charset="0"/>
              </a:rPr>
              <a:t>Realice un análisis de su distrito y fije metas para atender mejor sus necesidades.</a:t>
            </a:r>
          </a:p>
        </p:txBody>
      </p:sp>
      <p:sp>
        <p:nvSpPr>
          <p:cNvPr id="41" name="TextBox 40">
            <a:extLst>
              <a:ext uri="{FF2B5EF4-FFF2-40B4-BE49-F238E27FC236}">
                <a16:creationId xmlns:a16="http://schemas.microsoft.com/office/drawing/2014/main" id="{3DB841C0-184C-4741-AFC1-047D58EA1448}"/>
              </a:ext>
            </a:extLst>
          </p:cNvPr>
          <p:cNvSpPr txBox="1"/>
          <p:nvPr/>
        </p:nvSpPr>
        <p:spPr>
          <a:xfrm>
            <a:off x="5826878" y="3722914"/>
            <a:ext cx="2437193" cy="923330"/>
          </a:xfrm>
          <a:prstGeom prst="rect">
            <a:avLst/>
          </a:prstGeom>
          <a:noFill/>
        </p:spPr>
        <p:txBody>
          <a:bodyPr wrap="square" rtlCol="0">
            <a:spAutoFit/>
          </a:bodyPr>
          <a:lstStyle/>
          <a:p>
            <a:r>
              <a:rPr lang="es-ES" dirty="0">
                <a:latin typeface="Arial" panose="020B0604020202020204" pitchFamily="34" charset="0"/>
                <a:cs typeface="Arial" panose="020B0604020202020204" pitchFamily="34" charset="0"/>
              </a:rPr>
              <a:t>Cree un plan como equipo para lograr la visión establecida.</a:t>
            </a:r>
          </a:p>
        </p:txBody>
      </p:sp>
      <p:sp>
        <p:nvSpPr>
          <p:cNvPr id="42" name="TextBox 41">
            <a:extLst>
              <a:ext uri="{FF2B5EF4-FFF2-40B4-BE49-F238E27FC236}">
                <a16:creationId xmlns:a16="http://schemas.microsoft.com/office/drawing/2014/main" id="{B7667284-1C8A-4DDE-ABE8-24DD04AF23E5}"/>
              </a:ext>
            </a:extLst>
          </p:cNvPr>
          <p:cNvSpPr txBox="1"/>
          <p:nvPr/>
        </p:nvSpPr>
        <p:spPr>
          <a:xfrm>
            <a:off x="8487224" y="3722914"/>
            <a:ext cx="2437193" cy="1477328"/>
          </a:xfrm>
          <a:prstGeom prst="rect">
            <a:avLst/>
          </a:prstGeom>
          <a:noFill/>
        </p:spPr>
        <p:txBody>
          <a:bodyPr wrap="square" rtlCol="0">
            <a:spAutoFit/>
          </a:bodyPr>
          <a:lstStyle/>
          <a:p>
            <a:r>
              <a:rPr lang="es-ES" dirty="0">
                <a:latin typeface="Arial" panose="020B0604020202020204" pitchFamily="34" charset="0"/>
                <a:cs typeface="Arial" panose="020B0604020202020204" pitchFamily="34" charset="0"/>
              </a:rPr>
              <a:t>Ejecute su plan, mantenga la responsabilidad y haga cambios según sea necesario</a:t>
            </a:r>
          </a:p>
        </p:txBody>
      </p:sp>
    </p:spTree>
    <p:extLst>
      <p:ext uri="{BB962C8B-B14F-4D97-AF65-F5344CB8AC3E}">
        <p14:creationId xmlns:p14="http://schemas.microsoft.com/office/powerpoint/2010/main" val="1038984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outdoor&#10;&#10;Description automatically generated">
            <a:extLst>
              <a:ext uri="{FF2B5EF4-FFF2-40B4-BE49-F238E27FC236}">
                <a16:creationId xmlns:a16="http://schemas.microsoft.com/office/drawing/2014/main" id="{7454DA30-7B1D-DA9E-DB26-638A5D726D9D}"/>
              </a:ext>
            </a:extLst>
          </p:cNvPr>
          <p:cNvPicPr>
            <a:picLocks noChangeAspect="1"/>
          </p:cNvPicPr>
          <p:nvPr/>
        </p:nvPicPr>
        <p:blipFill rotWithShape="1">
          <a:blip r:embed="rId3">
            <a:extLst>
              <a:ext uri="{28A0092B-C50C-407E-A947-70E740481C1C}">
                <a14:useLocalDpi xmlns:a14="http://schemas.microsoft.com/office/drawing/2010/main" val="0"/>
              </a:ext>
            </a:extLst>
          </a:blip>
          <a:srcRect r="3750"/>
          <a:stretch/>
        </p:blipFill>
        <p:spPr>
          <a:xfrm>
            <a:off x="457200" y="0"/>
            <a:ext cx="11734800" cy="6858000"/>
          </a:xfrm>
          <a:prstGeom prst="rect">
            <a:avLst/>
          </a:prstGeom>
        </p:spPr>
      </p:pic>
      <p:sp>
        <p:nvSpPr>
          <p:cNvPr id="52" name="Slice - Solid">
            <a:extLst>
              <a:ext uri="{FF2B5EF4-FFF2-40B4-BE49-F238E27FC236}">
                <a16:creationId xmlns:a16="http://schemas.microsoft.com/office/drawing/2014/main" id="{1F451C84-4E3E-B148-B349-C401C5F07101}"/>
              </a:ext>
            </a:extLst>
          </p:cNvPr>
          <p:cNvSpPr/>
          <p:nvPr/>
        </p:nvSpPr>
        <p:spPr>
          <a:xfrm rot="10800000">
            <a:off x="-1" y="-8024"/>
            <a:ext cx="8229600"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46" name="TextBox 145"/>
          <p:cNvSpPr txBox="1"/>
          <p:nvPr/>
        </p:nvSpPr>
        <p:spPr>
          <a:xfrm>
            <a:off x="685800" y="1691640"/>
            <a:ext cx="7059168" cy="4031873"/>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s-ES" sz="3200" dirty="0">
                <a:solidFill>
                  <a:schemeClr val="bg1"/>
                </a:solidFill>
                <a:latin typeface="Arial" panose="020B0604020202020204" pitchFamily="34" charset="0"/>
                <a:ea typeface="+mn-lt"/>
                <a:cs typeface="Arial" panose="020B0604020202020204" pitchFamily="34" charset="0"/>
              </a:rPr>
              <a:t>Las subvenciones de LCIF </a:t>
            </a:r>
            <a:br>
              <a:rPr lang="es-ES" sz="3200" dirty="0">
                <a:solidFill>
                  <a:schemeClr val="bg1"/>
                </a:solidFill>
                <a:latin typeface="Arial" panose="020B0604020202020204" pitchFamily="34" charset="0"/>
                <a:ea typeface="+mn-lt"/>
                <a:cs typeface="Arial" panose="020B0604020202020204" pitchFamily="34" charset="0"/>
              </a:rPr>
            </a:br>
            <a:r>
              <a:rPr lang="es-ES" sz="3200" b="1" dirty="0">
                <a:solidFill>
                  <a:srgbClr val="FCC607"/>
                </a:solidFill>
                <a:latin typeface="Arial" panose="020B0604020202020204" pitchFamily="34" charset="0"/>
                <a:ea typeface="+mn-lt"/>
                <a:cs typeface="Arial" panose="020B0604020202020204" pitchFamily="34" charset="0"/>
              </a:rPr>
              <a:t>AMPLIFICAN </a:t>
            </a:r>
            <a:r>
              <a:rPr lang="es-ES" sz="3200" dirty="0">
                <a:solidFill>
                  <a:schemeClr val="bg1"/>
                </a:solidFill>
                <a:latin typeface="Arial" panose="020B0604020202020204" pitchFamily="34" charset="0"/>
                <a:ea typeface="+mn-lt"/>
                <a:cs typeface="Arial" panose="020B0604020202020204" pitchFamily="34" charset="0"/>
              </a:rPr>
              <a:t>el servicio de leones</a:t>
            </a:r>
          </a:p>
          <a:p>
            <a:pPr marL="457200" indent="-457200">
              <a:buFont typeface="Arial" panose="020B0604020202020204" pitchFamily="34" charset="0"/>
              <a:buChar char="•"/>
            </a:pPr>
            <a:endParaRPr lang="en-US" sz="3200" kern="0" dirty="0">
              <a:solidFill>
                <a:schemeClr val="bg1"/>
              </a:solidFill>
              <a:latin typeface="Arial" panose="020B0604020202020204" pitchFamily="34" charset="0"/>
              <a:ea typeface="+mn-lt"/>
              <a:cs typeface="Arial" panose="020B0604020202020204" pitchFamily="34" charset="0"/>
            </a:endParaRPr>
          </a:p>
          <a:p>
            <a:pPr marL="457200" indent="-457200">
              <a:buFont typeface="Arial" panose="020B0604020202020204" pitchFamily="34" charset="0"/>
              <a:buChar char="•"/>
            </a:pPr>
            <a:r>
              <a:rPr lang="es-ES" sz="3200" dirty="0">
                <a:solidFill>
                  <a:schemeClr val="bg1"/>
                </a:solidFill>
                <a:latin typeface="Arial" panose="020B0604020202020204" pitchFamily="34" charset="0"/>
                <a:ea typeface="+mn-lt"/>
                <a:cs typeface="Arial" panose="020B0604020202020204" pitchFamily="34" charset="0"/>
              </a:rPr>
              <a:t>Los líderes GAT son uno de</a:t>
            </a:r>
            <a:br>
              <a:rPr lang="es-ES" sz="3200" dirty="0">
                <a:solidFill>
                  <a:schemeClr val="bg1"/>
                </a:solidFill>
                <a:latin typeface="Arial" panose="020B0604020202020204" pitchFamily="34" charset="0"/>
                <a:ea typeface="+mn-lt"/>
                <a:cs typeface="Arial" panose="020B0604020202020204" pitchFamily="34" charset="0"/>
              </a:rPr>
            </a:br>
            <a:r>
              <a:rPr lang="es-ES" sz="3200" dirty="0">
                <a:solidFill>
                  <a:schemeClr val="bg1"/>
                </a:solidFill>
                <a:latin typeface="Arial" panose="020B0604020202020204" pitchFamily="34" charset="0"/>
                <a:ea typeface="+mn-lt"/>
                <a:cs typeface="Arial" panose="020B0604020202020204" pitchFamily="34" charset="0"/>
              </a:rPr>
              <a:t>los mejores recursos de LCIF</a:t>
            </a:r>
          </a:p>
          <a:p>
            <a:pPr marL="457200" indent="-457200">
              <a:buFont typeface="Arial" panose="020B0604020202020204" pitchFamily="34" charset="0"/>
              <a:buChar char="•"/>
            </a:pPr>
            <a:endParaRPr lang="en-US" sz="3200" kern="0" dirty="0">
              <a:solidFill>
                <a:schemeClr val="bg1"/>
              </a:solidFill>
              <a:latin typeface="Arial" panose="020B0604020202020204" pitchFamily="34" charset="0"/>
              <a:ea typeface="+mn-lt"/>
              <a:cs typeface="Arial" panose="020B0604020202020204" pitchFamily="34" charset="0"/>
            </a:endParaRPr>
          </a:p>
          <a:p>
            <a:pPr marL="457200" indent="-457200">
              <a:buFont typeface="Arial" panose="020B0604020202020204" pitchFamily="34" charset="0"/>
              <a:buChar char="•"/>
            </a:pPr>
            <a:r>
              <a:rPr lang="es-ES" sz="3200" dirty="0">
                <a:solidFill>
                  <a:schemeClr val="bg1"/>
                </a:solidFill>
                <a:latin typeface="Arial" panose="020B0604020202020204" pitchFamily="34" charset="0"/>
                <a:ea typeface="+mn-lt"/>
                <a:cs typeface="Arial" panose="020B0604020202020204" pitchFamily="34" charset="0"/>
              </a:rPr>
              <a:t>LCIF empodera a los Leones para responder al llamado de servicio</a:t>
            </a:r>
          </a:p>
        </p:txBody>
      </p:sp>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17</a:t>
            </a:fld>
            <a:endParaRPr lang="en-US" sz="1000" dirty="0">
              <a:solidFill>
                <a:srgbClr val="00338D"/>
              </a:solidFill>
            </a:endParaRPr>
          </a:p>
        </p:txBody>
      </p:sp>
      <p:sp>
        <p:nvSpPr>
          <p:cNvPr id="32" name="Rectangle 31">
            <a:extLst>
              <a:ext uri="{FF2B5EF4-FFF2-40B4-BE49-F238E27FC236}">
                <a16:creationId xmlns:a16="http://schemas.microsoft.com/office/drawing/2014/main" id="{4796FF7E-BD4A-524F-B602-27D1923168A2}"/>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685800" y="970990"/>
            <a:ext cx="9310816" cy="426872"/>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s-ES" sz="4000" dirty="0">
                <a:solidFill>
                  <a:schemeClr val="bg1"/>
                </a:solidFill>
              </a:rPr>
              <a:t>Fundación Lions Clubs International</a:t>
            </a:r>
          </a:p>
        </p:txBody>
      </p:sp>
      <p:sp>
        <p:nvSpPr>
          <p:cNvPr id="12" name="TextBox 11">
            <a:extLst>
              <a:ext uri="{FF2B5EF4-FFF2-40B4-BE49-F238E27FC236}">
                <a16:creationId xmlns:a16="http://schemas.microsoft.com/office/drawing/2014/main" id="{6A9D7B8A-A231-45B5-81C8-031BEF6F9B4E}"/>
              </a:ext>
            </a:extLst>
          </p:cNvPr>
          <p:cNvSpPr txBox="1"/>
          <p:nvPr/>
        </p:nvSpPr>
        <p:spPr>
          <a:xfrm>
            <a:off x="11007138" y="4967303"/>
            <a:ext cx="179990" cy="125313"/>
          </a:xfrm>
          <a:prstGeom prst="rect">
            <a:avLst/>
          </a:prstGeom>
          <a:noFill/>
        </p:spPr>
        <p:txBody>
          <a:bodyPr wrap="square" lIns="0" tIns="0" rIns="0" bIns="0" rtlCol="0">
            <a:spAutoFit/>
          </a:bodyPr>
          <a:lstStyle/>
          <a:p>
            <a:r>
              <a:rPr lang="es-ES" sz="500" b="1" dirty="0">
                <a:solidFill>
                  <a:schemeClr val="bg1"/>
                </a:solidFill>
                <a:latin typeface="Arial" panose="020B0604020202020204" pitchFamily="34" charset="0"/>
                <a:cs typeface="Arial" panose="020B0604020202020204" pitchFamily="34" charset="0"/>
              </a:rPr>
              <a:t>SM</a:t>
            </a:r>
          </a:p>
        </p:txBody>
      </p:sp>
    </p:spTree>
    <p:extLst>
      <p:ext uri="{BB962C8B-B14F-4D97-AF65-F5344CB8AC3E}">
        <p14:creationId xmlns:p14="http://schemas.microsoft.com/office/powerpoint/2010/main" val="3495928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s-ES" dirty="0">
                <a:solidFill>
                  <a:schemeClr val="bg1">
                    <a:alpha val="44000"/>
                  </a:schemeClr>
                </a:solidFill>
              </a:rPr>
              <a:t>aa</a:t>
            </a:r>
          </a:p>
        </p:txBody>
      </p:sp>
      <p:pic>
        <p:nvPicPr>
          <p:cNvPr id="21" name="Background - Image">
            <a:extLst>
              <a:ext uri="{FF2B5EF4-FFF2-40B4-BE49-F238E27FC236}">
                <a16:creationId xmlns:a16="http://schemas.microsoft.com/office/drawing/2014/main" id="{724387C4-EDA2-C547-8F28-B6C9906A09BD}"/>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a:stretch/>
        </p:blipFill>
        <p:spPr>
          <a:xfrm>
            <a:off x="4653280" y="0"/>
            <a:ext cx="7538719" cy="6858000"/>
          </a:xfrm>
          <a:prstGeom prst="rect">
            <a:avLst/>
          </a:prstGeom>
          <a:solidFill>
            <a:srgbClr val="0D2240"/>
          </a:solidFill>
        </p:spPr>
      </p:pic>
      <p:sp>
        <p:nvSpPr>
          <p:cNvPr id="24" name="Freeform 23">
            <a:extLst>
              <a:ext uri="{FF2B5EF4-FFF2-40B4-BE49-F238E27FC236}">
                <a16:creationId xmlns:a16="http://schemas.microsoft.com/office/drawing/2014/main" id="{DDC8AA71-55A8-3649-9696-D505B3711E6E}"/>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9" name="Body Copy">
            <a:extLst>
              <a:ext uri="{FF2B5EF4-FFF2-40B4-BE49-F238E27FC236}">
                <a16:creationId xmlns:a16="http://schemas.microsoft.com/office/drawing/2014/main" id="{4F9D6FC7-2D9D-0C42-93C1-8D451E9E3DCB}"/>
              </a:ext>
            </a:extLst>
          </p:cNvPr>
          <p:cNvSpPr txBox="1">
            <a:spLocks/>
          </p:cNvSpPr>
          <p:nvPr/>
        </p:nvSpPr>
        <p:spPr>
          <a:xfrm>
            <a:off x="831160" y="2820692"/>
            <a:ext cx="4681365" cy="2608000"/>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spcAft>
                <a:spcPts val="1800"/>
              </a:spcAft>
              <a:buSzPct val="120000"/>
            </a:pPr>
            <a:r>
              <a:rPr lang="es-ES" sz="2400" dirty="0">
                <a:solidFill>
                  <a:schemeClr val="bg1"/>
                </a:solidFill>
                <a:latin typeface="Arial" charset="0"/>
                <a:ea typeface="Arial" charset="0"/>
                <a:cs typeface="Arial" charset="0"/>
              </a:rPr>
              <a:t>Correo electrónico: GAT@lionsclubs.org</a:t>
            </a:r>
            <a:br>
              <a:rPr lang="es-ES" sz="2400" dirty="0">
                <a:solidFill>
                  <a:schemeClr val="bg1"/>
                </a:solidFill>
                <a:latin typeface="Arial" charset="0"/>
                <a:ea typeface="Arial" charset="0"/>
                <a:cs typeface="Arial" charset="0"/>
              </a:rPr>
            </a:br>
            <a:br>
              <a:rPr lang="es-ES" sz="2400" dirty="0">
                <a:solidFill>
                  <a:schemeClr val="bg1"/>
                </a:solidFill>
                <a:latin typeface="Arial" charset="0"/>
                <a:ea typeface="Arial" charset="0"/>
                <a:cs typeface="Arial" charset="0"/>
              </a:rPr>
            </a:br>
            <a:r>
              <a:rPr lang="es-ES" sz="2400" dirty="0">
                <a:solidFill>
                  <a:schemeClr val="bg1"/>
                </a:solidFill>
                <a:latin typeface="Arial" charset="0"/>
                <a:ea typeface="Arial" charset="0"/>
                <a:cs typeface="Arial" charset="0"/>
              </a:rPr>
              <a:t>Teléfono: 1-630-468-3815</a:t>
            </a:r>
          </a:p>
          <a:p>
            <a:pPr marL="274320" indent="-274320">
              <a:spcBef>
                <a:spcPts val="0"/>
              </a:spcBef>
              <a:spcAft>
                <a:spcPts val="1800"/>
              </a:spcAft>
              <a:buSzPct val="120000"/>
            </a:pPr>
            <a:endParaRPr lang="en-US" kern="0" dirty="0">
              <a:solidFill>
                <a:schemeClr val="bg1"/>
              </a:solidFill>
              <a:latin typeface="Arial" charset="0"/>
              <a:ea typeface="Arial" charset="0"/>
              <a:cs typeface="Arial" charset="0"/>
            </a:endParaRPr>
          </a:p>
        </p:txBody>
      </p:sp>
      <p:sp>
        <p:nvSpPr>
          <p:cNvPr id="11" name="Body Copy">
            <a:extLst>
              <a:ext uri="{FF2B5EF4-FFF2-40B4-BE49-F238E27FC236}">
                <a16:creationId xmlns:a16="http://schemas.microsoft.com/office/drawing/2014/main" id="{53D039E2-1404-564C-9861-E013CD08AEA8}"/>
              </a:ext>
            </a:extLst>
          </p:cNvPr>
          <p:cNvSpPr txBox="1">
            <a:spLocks/>
          </p:cNvSpPr>
          <p:nvPr/>
        </p:nvSpPr>
        <p:spPr>
          <a:xfrm>
            <a:off x="831159" y="1176045"/>
            <a:ext cx="10789920" cy="1013207"/>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es-ES" sz="6000" b="1" dirty="0">
                <a:solidFill>
                  <a:schemeClr val="bg1"/>
                </a:solidFill>
                <a:latin typeface="Arial" charset="0"/>
                <a:ea typeface="Arial" charset="0"/>
                <a:cs typeface="Arial" charset="0"/>
              </a:rPr>
              <a:t>Comuníquense con el GAT</a:t>
            </a:r>
          </a:p>
        </p:txBody>
      </p:sp>
      <p:sp>
        <p:nvSpPr>
          <p:cNvPr id="12" name="Rectangle 11">
            <a:extLst>
              <a:ext uri="{FF2B5EF4-FFF2-40B4-BE49-F238E27FC236}">
                <a16:creationId xmlns:a16="http://schemas.microsoft.com/office/drawing/2014/main" id="{9666CF88-24DB-A642-BA4B-2D0C90D4E9A6}"/>
              </a:ext>
            </a:extLst>
          </p:cNvPr>
          <p:cNvSpPr/>
          <p:nvPr/>
        </p:nvSpPr>
        <p:spPr>
          <a:xfrm rot="5400000" flipH="1">
            <a:off x="3039510" y="276571"/>
            <a:ext cx="70852" cy="422728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13" name="Page Number - White">
            <a:extLst>
              <a:ext uri="{FF2B5EF4-FFF2-40B4-BE49-F238E27FC236}">
                <a16:creationId xmlns:a16="http://schemas.microsoft.com/office/drawing/2014/main" id="{7CAAAE34-12FE-E746-A90B-1EE720FC66A7}"/>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18</a:t>
            </a:fld>
            <a:endParaRPr lang="en-US" sz="1000" dirty="0">
              <a:solidFill>
                <a:schemeClr val="bg1"/>
              </a:solidFill>
            </a:endParaRPr>
          </a:p>
        </p:txBody>
      </p:sp>
      <p:pic>
        <p:nvPicPr>
          <p:cNvPr id="10" name="Picture 9">
            <a:extLst>
              <a:ext uri="{FF2B5EF4-FFF2-40B4-BE49-F238E27FC236}">
                <a16:creationId xmlns:a16="http://schemas.microsoft.com/office/drawing/2014/main" id="{CAA5A05A-B830-9F4B-AF70-ADEF243B953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73388" y="6114917"/>
            <a:ext cx="2755897" cy="463609"/>
          </a:xfrm>
          <a:prstGeom prst="rect">
            <a:avLst/>
          </a:prstGeom>
        </p:spPr>
      </p:pic>
    </p:spTree>
    <p:extLst>
      <p:ext uri="{BB962C8B-B14F-4D97-AF65-F5344CB8AC3E}">
        <p14:creationId xmlns:p14="http://schemas.microsoft.com/office/powerpoint/2010/main" val="2227389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p:cNvSpPr/>
          <p:nvPr/>
        </p:nvSpPr>
        <p:spPr>
          <a:xfrm>
            <a:off x="0" y="0"/>
            <a:ext cx="12192000" cy="6858000"/>
          </a:xfrm>
          <a:prstGeom prst="rect">
            <a:avLst/>
          </a:prstGeom>
          <a:solidFill>
            <a:srgbClr val="0A2A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prstClr val="white">
                  <a:alpha val="44000"/>
                </a:prstClr>
              </a:solidFill>
            </a:endParaRPr>
          </a:p>
        </p:txBody>
      </p:sp>
      <p:sp>
        <p:nvSpPr>
          <p:cNvPr id="18" name="Title 1"/>
          <p:cNvSpPr txBox="1">
            <a:spLocks/>
          </p:cNvSpPr>
          <p:nvPr/>
        </p:nvSpPr>
        <p:spPr>
          <a:xfrm>
            <a:off x="0" y="4888607"/>
            <a:ext cx="12189517" cy="1030220"/>
          </a:xfrm>
          <a:prstGeom prst="rect">
            <a:avLst/>
          </a:prstGeom>
          <a:effectLst>
            <a:outerShdw blurRad="50800" dist="38100" dir="2700000" algn="tl" rotWithShape="0">
              <a:prstClr val="black">
                <a:alpha val="40000"/>
              </a:prstClr>
            </a:outerShdw>
          </a:effectLst>
        </p:spPr>
        <p:txBody>
          <a:bodyPr vert="horz" lIns="81539" tIns="40769" rIns="81539" bIns="40769" rtlCol="0" anchor="ctr">
            <a:noAutofit/>
          </a:bodyPr>
          <a:lstStyle>
            <a:lvl1pPr algn="l" defTabSz="407690" rtl="0" eaLnBrk="1" latinLnBrk="0" hangingPunct="1">
              <a:spcBef>
                <a:spcPct val="0"/>
              </a:spcBef>
              <a:buNone/>
              <a:defRPr sz="3600" b="1" i="0" kern="1200">
                <a:solidFill>
                  <a:srgbClr val="095495"/>
                </a:solidFill>
                <a:latin typeface="Helvetica Neue" charset="0"/>
                <a:ea typeface="Helvetica Neue" charset="0"/>
                <a:cs typeface="Helvetica Neue" charset="0"/>
              </a:defRPr>
            </a:lvl1pPr>
          </a:lstStyle>
          <a:p>
            <a:pPr algn="ctr"/>
            <a:r>
              <a:rPr lang="es-ES" sz="3200" dirty="0">
                <a:solidFill>
                  <a:prstClr val="white"/>
                </a:solidFill>
                <a:latin typeface="Helvetica" charset="0"/>
                <a:ea typeface="Helvetica" charset="0"/>
                <a:cs typeface="Helvetica" charset="0"/>
              </a:rPr>
              <a:t>Gracias</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8206" y="337849"/>
            <a:ext cx="4953104" cy="4918826"/>
          </a:xfrm>
          <a:prstGeom prst="rect">
            <a:avLst/>
          </a:prstGeom>
        </p:spPr>
      </p:pic>
    </p:spTree>
    <p:custDataLst>
      <p:tags r:id="rId1"/>
    </p:custDataLst>
    <p:extLst>
      <p:ext uri="{BB962C8B-B14F-4D97-AF65-F5344CB8AC3E}">
        <p14:creationId xmlns:p14="http://schemas.microsoft.com/office/powerpoint/2010/main" val="1662285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ackground - Solid">
            <a:extLst>
              <a:ext uri="{FF2B5EF4-FFF2-40B4-BE49-F238E27FC236}">
                <a16:creationId xmlns:a16="http://schemas.microsoft.com/office/drawing/2014/main" id="{26686E2C-7ED9-1544-816E-ED77CB499B76}"/>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3" name="Picture 2" descr="A group of people posing for the camera&#10;&#10;Description automatically generated">
            <a:extLst>
              <a:ext uri="{FF2B5EF4-FFF2-40B4-BE49-F238E27FC236}">
                <a16:creationId xmlns:a16="http://schemas.microsoft.com/office/drawing/2014/main" id="{3B2812A9-797E-4C64-8EE5-916382EC486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97077" y="872"/>
            <a:ext cx="4519650" cy="6857128"/>
          </a:xfrm>
          <a:prstGeom prst="rect">
            <a:avLst/>
          </a:prstGeom>
        </p:spPr>
      </p:pic>
      <p:sp>
        <p:nvSpPr>
          <p:cNvPr id="14" name="Rectangle 13">
            <a:extLst>
              <a:ext uri="{FF2B5EF4-FFF2-40B4-BE49-F238E27FC236}">
                <a16:creationId xmlns:a16="http://schemas.microsoft.com/office/drawing/2014/main" id="{03543A4B-334C-4C1E-9510-F70D86A567E6}"/>
              </a:ext>
            </a:extLst>
          </p:cNvPr>
          <p:cNvSpPr/>
          <p:nvPr/>
        </p:nvSpPr>
        <p:spPr>
          <a:xfrm>
            <a:off x="397075" y="-1"/>
            <a:ext cx="4519651" cy="6857127"/>
          </a:xfrm>
          <a:prstGeom prst="rect">
            <a:avLst/>
          </a:prstGeom>
          <a:solidFill>
            <a:srgbClr val="0D224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3" name="Freeform 32">
            <a:extLst>
              <a:ext uri="{FF2B5EF4-FFF2-40B4-BE49-F238E27FC236}">
                <a16:creationId xmlns:a16="http://schemas.microsoft.com/office/drawing/2014/main" id="{0F146836-48DC-3C4E-B023-51949A426C75}"/>
              </a:ext>
            </a:extLst>
          </p:cNvPr>
          <p:cNvSpPr/>
          <p:nvPr/>
        </p:nvSpPr>
        <p:spPr>
          <a:xfrm rot="5400000" flipV="1">
            <a:off x="4559428" y="-782192"/>
            <a:ext cx="6858000" cy="8422384"/>
          </a:xfrm>
          <a:custGeom>
            <a:avLst/>
            <a:gdLst>
              <a:gd name="connsiteX0" fmla="*/ 0 w 6858000"/>
              <a:gd name="connsiteY0" fmla="*/ 922089 h 8422384"/>
              <a:gd name="connsiteX1" fmla="*/ 0 w 6858000"/>
              <a:gd name="connsiteY1" fmla="*/ 1511369 h 8422384"/>
              <a:gd name="connsiteX2" fmla="*/ 0 w 6858000"/>
              <a:gd name="connsiteY2" fmla="*/ 2107423 h 8422384"/>
              <a:gd name="connsiteX3" fmla="*/ 0 w 6858000"/>
              <a:gd name="connsiteY3" fmla="*/ 2696703 h 8422384"/>
              <a:gd name="connsiteX4" fmla="*/ 0 w 6858000"/>
              <a:gd name="connsiteY4" fmla="*/ 2959412 h 8422384"/>
              <a:gd name="connsiteX5" fmla="*/ 0 w 6858000"/>
              <a:gd name="connsiteY5" fmla="*/ 3548692 h 8422384"/>
              <a:gd name="connsiteX6" fmla="*/ 0 w 6858000"/>
              <a:gd name="connsiteY6" fmla="*/ 4144746 h 8422384"/>
              <a:gd name="connsiteX7" fmla="*/ 0 w 6858000"/>
              <a:gd name="connsiteY7" fmla="*/ 4610448 h 8422384"/>
              <a:gd name="connsiteX8" fmla="*/ 0 w 6858000"/>
              <a:gd name="connsiteY8" fmla="*/ 4734026 h 8422384"/>
              <a:gd name="connsiteX9" fmla="*/ 0 w 6858000"/>
              <a:gd name="connsiteY9" fmla="*/ 5199728 h 8422384"/>
              <a:gd name="connsiteX10" fmla="*/ 0 w 6858000"/>
              <a:gd name="connsiteY10" fmla="*/ 5795782 h 8422384"/>
              <a:gd name="connsiteX11" fmla="*/ 0 w 6858000"/>
              <a:gd name="connsiteY11" fmla="*/ 6385062 h 8422384"/>
              <a:gd name="connsiteX12" fmla="*/ 0 w 6858000"/>
              <a:gd name="connsiteY12" fmla="*/ 6647770 h 8422384"/>
              <a:gd name="connsiteX13" fmla="*/ 0 w 6858000"/>
              <a:gd name="connsiteY13" fmla="*/ 7237050 h 8422384"/>
              <a:gd name="connsiteX14" fmla="*/ 0 w 6858000"/>
              <a:gd name="connsiteY14" fmla="*/ 7833104 h 8422384"/>
              <a:gd name="connsiteX15" fmla="*/ 0 w 6858000"/>
              <a:gd name="connsiteY15" fmla="*/ 8422384 h 8422384"/>
              <a:gd name="connsiteX16" fmla="*/ 6858000 w 6858000"/>
              <a:gd name="connsiteY16" fmla="*/ 8422384 h 8422384"/>
              <a:gd name="connsiteX17" fmla="*/ 6858000 w 6858000"/>
              <a:gd name="connsiteY17" fmla="*/ 7833104 h 8422384"/>
              <a:gd name="connsiteX18" fmla="*/ 6858000 w 6858000"/>
              <a:gd name="connsiteY18" fmla="*/ 7237050 h 8422384"/>
              <a:gd name="connsiteX19" fmla="*/ 6858000 w 6858000"/>
              <a:gd name="connsiteY19" fmla="*/ 6647770 h 8422384"/>
              <a:gd name="connsiteX20" fmla="*/ 6858000 w 6858000"/>
              <a:gd name="connsiteY20" fmla="*/ 6385062 h 8422384"/>
              <a:gd name="connsiteX21" fmla="*/ 6858000 w 6858000"/>
              <a:gd name="connsiteY21" fmla="*/ 5795782 h 8422384"/>
              <a:gd name="connsiteX22" fmla="*/ 6858000 w 6858000"/>
              <a:gd name="connsiteY22" fmla="*/ 5199728 h 8422384"/>
              <a:gd name="connsiteX23" fmla="*/ 6858000 w 6858000"/>
              <a:gd name="connsiteY23" fmla="*/ 4610448 h 8422384"/>
              <a:gd name="connsiteX24" fmla="*/ 6858000 w 6858000"/>
              <a:gd name="connsiteY24" fmla="*/ 3811936 h 8422384"/>
              <a:gd name="connsiteX25" fmla="*/ 6858000 w 6858000"/>
              <a:gd name="connsiteY25" fmla="*/ 3222656 h 8422384"/>
              <a:gd name="connsiteX26" fmla="*/ 6858000 w 6858000"/>
              <a:gd name="connsiteY26" fmla="*/ 2626602 h 8422384"/>
              <a:gd name="connsiteX27" fmla="*/ 6858000 w 6858000"/>
              <a:gd name="connsiteY27" fmla="*/ 2037322 h 8422384"/>
              <a:gd name="connsiteX28" fmla="*/ 6858000 w 6858000"/>
              <a:gd name="connsiteY28" fmla="*/ 1774614 h 8422384"/>
              <a:gd name="connsiteX29" fmla="*/ 6858000 w 6858000"/>
              <a:gd name="connsiteY29" fmla="*/ 1185334 h 8422384"/>
              <a:gd name="connsiteX30" fmla="*/ 6858000 w 6858000"/>
              <a:gd name="connsiteY30" fmla="*/ 589280 h 8422384"/>
              <a:gd name="connsiteX31" fmla="*/ 6858000 w 6858000"/>
              <a:gd name="connsiteY31" fmla="*/ 0 h 842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58000" h="8422384">
                <a:moveTo>
                  <a:pt x="0" y="922089"/>
                </a:moveTo>
                <a:lnTo>
                  <a:pt x="0" y="1511369"/>
                </a:lnTo>
                <a:lnTo>
                  <a:pt x="0" y="2107423"/>
                </a:lnTo>
                <a:lnTo>
                  <a:pt x="0" y="2696703"/>
                </a:lnTo>
                <a:lnTo>
                  <a:pt x="0" y="2959412"/>
                </a:lnTo>
                <a:lnTo>
                  <a:pt x="0" y="3548692"/>
                </a:lnTo>
                <a:lnTo>
                  <a:pt x="0" y="4144746"/>
                </a:lnTo>
                <a:lnTo>
                  <a:pt x="0" y="4610448"/>
                </a:lnTo>
                <a:lnTo>
                  <a:pt x="0" y="4734026"/>
                </a:lnTo>
                <a:lnTo>
                  <a:pt x="0" y="5199728"/>
                </a:lnTo>
                <a:lnTo>
                  <a:pt x="0" y="5795782"/>
                </a:lnTo>
                <a:lnTo>
                  <a:pt x="0" y="6385062"/>
                </a:lnTo>
                <a:lnTo>
                  <a:pt x="0" y="6647770"/>
                </a:lnTo>
                <a:lnTo>
                  <a:pt x="0" y="7237050"/>
                </a:lnTo>
                <a:lnTo>
                  <a:pt x="0" y="7833104"/>
                </a:lnTo>
                <a:lnTo>
                  <a:pt x="0" y="8422384"/>
                </a:lnTo>
                <a:lnTo>
                  <a:pt x="6858000" y="8422384"/>
                </a:lnTo>
                <a:lnTo>
                  <a:pt x="6858000" y="7833104"/>
                </a:lnTo>
                <a:lnTo>
                  <a:pt x="6858000" y="7237050"/>
                </a:lnTo>
                <a:lnTo>
                  <a:pt x="6858000" y="6647770"/>
                </a:lnTo>
                <a:lnTo>
                  <a:pt x="6858000" y="6385062"/>
                </a:lnTo>
                <a:lnTo>
                  <a:pt x="6858000" y="5795782"/>
                </a:lnTo>
                <a:lnTo>
                  <a:pt x="6858000" y="5199728"/>
                </a:lnTo>
                <a:lnTo>
                  <a:pt x="6858000" y="4610448"/>
                </a:lnTo>
                <a:lnTo>
                  <a:pt x="6858000" y="3811936"/>
                </a:lnTo>
                <a:lnTo>
                  <a:pt x="6858000" y="3222656"/>
                </a:lnTo>
                <a:lnTo>
                  <a:pt x="6858000" y="2626602"/>
                </a:lnTo>
                <a:lnTo>
                  <a:pt x="6858000" y="2037322"/>
                </a:lnTo>
                <a:lnTo>
                  <a:pt x="6858000" y="1774614"/>
                </a:lnTo>
                <a:lnTo>
                  <a:pt x="6858000" y="1185334"/>
                </a:lnTo>
                <a:lnTo>
                  <a:pt x="6858000" y="589280"/>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8" name="Freeform 17">
            <a:extLst>
              <a:ext uri="{FF2B5EF4-FFF2-40B4-BE49-F238E27FC236}">
                <a16:creationId xmlns:a16="http://schemas.microsoft.com/office/drawing/2014/main" id="{9396387D-C10D-004E-BD50-722F50542E4B}"/>
              </a:ext>
            </a:extLst>
          </p:cNvPr>
          <p:cNvSpPr/>
          <p:nvPr/>
        </p:nvSpPr>
        <p:spPr>
          <a:xfrm>
            <a:off x="-2736" y="1"/>
            <a:ext cx="1391326" cy="6858000"/>
          </a:xfrm>
          <a:custGeom>
            <a:avLst/>
            <a:gdLst>
              <a:gd name="connsiteX0" fmla="*/ 0 w 1391326"/>
              <a:gd name="connsiteY0" fmla="*/ 0 h 6858000"/>
              <a:gd name="connsiteX1" fmla="*/ 1391326 w 1391326"/>
              <a:gd name="connsiteY1" fmla="*/ 0 h 6858000"/>
              <a:gd name="connsiteX2" fmla="*/ 469237 w 1391326"/>
              <a:gd name="connsiteY2" fmla="*/ 6858000 h 6858000"/>
              <a:gd name="connsiteX3" fmla="*/ 0 w 1391326"/>
              <a:gd name="connsiteY3" fmla="*/ 6858000 h 6858000"/>
              <a:gd name="connsiteX4" fmla="*/ 0 w 139132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326" h="6858000">
                <a:moveTo>
                  <a:pt x="0" y="0"/>
                </a:moveTo>
                <a:lnTo>
                  <a:pt x="1391326" y="0"/>
                </a:lnTo>
                <a:lnTo>
                  <a:pt x="469237"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5" name="Large #">
            <a:extLst>
              <a:ext uri="{FF2B5EF4-FFF2-40B4-BE49-F238E27FC236}">
                <a16:creationId xmlns:a16="http://schemas.microsoft.com/office/drawing/2014/main" id="{2E20D425-63F8-344E-9EAF-9DA816EF30EC}"/>
              </a:ext>
            </a:extLst>
          </p:cNvPr>
          <p:cNvSpPr txBox="1"/>
          <p:nvPr/>
        </p:nvSpPr>
        <p:spPr>
          <a:xfrm>
            <a:off x="4580389" y="1464089"/>
            <a:ext cx="7758662" cy="1287660"/>
          </a:xfrm>
          <a:prstGeom prst="rect">
            <a:avLst/>
          </a:prstGeom>
          <a:noFill/>
        </p:spPr>
        <p:txBody>
          <a:bodyPr wrap="square" rtlCol="0" anchor="t">
            <a:spAutoFit/>
          </a:bodyPr>
          <a:lstStyle/>
          <a:p>
            <a:pPr>
              <a:lnSpc>
                <a:spcPts val="10000"/>
              </a:lnSpc>
            </a:pPr>
            <a:r>
              <a:rPr lang="es-ES" sz="8000" b="1" dirty="0">
                <a:solidFill>
                  <a:schemeClr val="bg1"/>
                </a:solidFill>
                <a:latin typeface="Arial" panose="020B0604020202020204" pitchFamily="34" charset="0"/>
                <a:ea typeface="Arial" charset="0"/>
                <a:cs typeface="Arial" panose="020B0604020202020204" pitchFamily="34" charset="0"/>
              </a:rPr>
              <a:t>Nuestra visión</a:t>
            </a:r>
          </a:p>
        </p:txBody>
      </p:sp>
      <p:sp>
        <p:nvSpPr>
          <p:cNvPr id="12" name="Page Number - Blue">
            <a:extLst>
              <a:ext uri="{FF2B5EF4-FFF2-40B4-BE49-F238E27FC236}">
                <a16:creationId xmlns:a16="http://schemas.microsoft.com/office/drawing/2014/main" id="{9EF8C11C-B97D-B04F-8EC2-671F9B1B84D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a:t>
            </a:fld>
            <a:endParaRPr lang="en-US" sz="1000" dirty="0">
              <a:solidFill>
                <a:schemeClr val="bg1"/>
              </a:solidFill>
            </a:endParaRPr>
          </a:p>
        </p:txBody>
      </p:sp>
      <p:sp>
        <p:nvSpPr>
          <p:cNvPr id="29" name="Body Copy">
            <a:extLst>
              <a:ext uri="{FF2B5EF4-FFF2-40B4-BE49-F238E27FC236}">
                <a16:creationId xmlns:a16="http://schemas.microsoft.com/office/drawing/2014/main" id="{7442076A-4437-A641-8277-1BD75B15D6FA}"/>
              </a:ext>
            </a:extLst>
          </p:cNvPr>
          <p:cNvSpPr txBox="1">
            <a:spLocks/>
          </p:cNvSpPr>
          <p:nvPr/>
        </p:nvSpPr>
        <p:spPr>
          <a:xfrm>
            <a:off x="4437776" y="3429000"/>
            <a:ext cx="7451156" cy="2971725"/>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es-ES" sz="2400" dirty="0">
                <a:solidFill>
                  <a:schemeClr val="bg1"/>
                </a:solidFill>
                <a:latin typeface="Arial" charset="0"/>
                <a:ea typeface="Arial" charset="0"/>
                <a:cs typeface="Arial" charset="0"/>
              </a:rPr>
              <a:t>Apoyar la visión de la Asociación y de la Fundación:</a:t>
            </a:r>
          </a:p>
          <a:p>
            <a:pPr>
              <a:buSzPct val="120000"/>
            </a:pPr>
            <a:endParaRPr lang="es-ES" sz="2400" dirty="0">
              <a:solidFill>
                <a:schemeClr val="bg1"/>
              </a:solidFill>
              <a:latin typeface="Arial" charset="0"/>
              <a:ea typeface="Arial" charset="0"/>
              <a:cs typeface="Arial" charset="0"/>
            </a:endParaRPr>
          </a:p>
          <a:p>
            <a:pPr>
              <a:buSzPct val="120000"/>
            </a:pPr>
            <a:r>
              <a:rPr lang="es-ES" sz="2400" i="1" dirty="0">
                <a:solidFill>
                  <a:schemeClr val="bg1"/>
                </a:solidFill>
                <a:latin typeface="Arial" charset="0"/>
                <a:ea typeface="Arial" charset="0"/>
                <a:cs typeface="Arial" charset="0"/>
              </a:rPr>
              <a:t>	Ser el líder mundial en el servicio comunitario y humanitario y reavivar la pasión por el servicio en nuestros Leones y Leos.</a:t>
            </a:r>
          </a:p>
        </p:txBody>
      </p:sp>
      <p:sp>
        <p:nvSpPr>
          <p:cNvPr id="10" name="Yellow Bar">
            <a:extLst>
              <a:ext uri="{FF2B5EF4-FFF2-40B4-BE49-F238E27FC236}">
                <a16:creationId xmlns:a16="http://schemas.microsoft.com/office/drawing/2014/main" id="{E9653AA1-0BF4-3147-99B0-55DB59ED599A}"/>
              </a:ext>
            </a:extLst>
          </p:cNvPr>
          <p:cNvSpPr/>
          <p:nvPr/>
        </p:nvSpPr>
        <p:spPr>
          <a:xfrm>
            <a:off x="5319828" y="2934898"/>
            <a:ext cx="3454918" cy="125079"/>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s-ES" dirty="0">
                <a:latin typeface="Arial" charset="0"/>
                <a:ea typeface="Arial" charset="0"/>
                <a:cs typeface="Arial" charset="0"/>
              </a:rPr>
              <a:t> </a:t>
            </a:r>
          </a:p>
        </p:txBody>
      </p:sp>
      <p:sp>
        <p:nvSpPr>
          <p:cNvPr id="11" name="Freeform 32">
            <a:extLst>
              <a:ext uri="{FF2B5EF4-FFF2-40B4-BE49-F238E27FC236}">
                <a16:creationId xmlns:a16="http://schemas.microsoft.com/office/drawing/2014/main" id="{A39C0AC9-D47E-43F3-B72E-FD6AC9F7DC11}"/>
              </a:ext>
            </a:extLst>
          </p:cNvPr>
          <p:cNvSpPr/>
          <p:nvPr/>
        </p:nvSpPr>
        <p:spPr>
          <a:xfrm rot="5400000" flipV="1">
            <a:off x="-2634599" y="2754115"/>
            <a:ext cx="6873498" cy="1365266"/>
          </a:xfrm>
          <a:custGeom>
            <a:avLst/>
            <a:gdLst>
              <a:gd name="connsiteX0" fmla="*/ 0 w 6858000"/>
              <a:gd name="connsiteY0" fmla="*/ 922089 h 8422384"/>
              <a:gd name="connsiteX1" fmla="*/ 0 w 6858000"/>
              <a:gd name="connsiteY1" fmla="*/ 1511369 h 8422384"/>
              <a:gd name="connsiteX2" fmla="*/ 0 w 6858000"/>
              <a:gd name="connsiteY2" fmla="*/ 2107423 h 8422384"/>
              <a:gd name="connsiteX3" fmla="*/ 0 w 6858000"/>
              <a:gd name="connsiteY3" fmla="*/ 2696703 h 8422384"/>
              <a:gd name="connsiteX4" fmla="*/ 0 w 6858000"/>
              <a:gd name="connsiteY4" fmla="*/ 2959412 h 8422384"/>
              <a:gd name="connsiteX5" fmla="*/ 0 w 6858000"/>
              <a:gd name="connsiteY5" fmla="*/ 3548692 h 8422384"/>
              <a:gd name="connsiteX6" fmla="*/ 0 w 6858000"/>
              <a:gd name="connsiteY6" fmla="*/ 4144746 h 8422384"/>
              <a:gd name="connsiteX7" fmla="*/ 0 w 6858000"/>
              <a:gd name="connsiteY7" fmla="*/ 4610448 h 8422384"/>
              <a:gd name="connsiteX8" fmla="*/ 0 w 6858000"/>
              <a:gd name="connsiteY8" fmla="*/ 4734026 h 8422384"/>
              <a:gd name="connsiteX9" fmla="*/ 0 w 6858000"/>
              <a:gd name="connsiteY9" fmla="*/ 5199728 h 8422384"/>
              <a:gd name="connsiteX10" fmla="*/ 0 w 6858000"/>
              <a:gd name="connsiteY10" fmla="*/ 5795782 h 8422384"/>
              <a:gd name="connsiteX11" fmla="*/ 0 w 6858000"/>
              <a:gd name="connsiteY11" fmla="*/ 6385062 h 8422384"/>
              <a:gd name="connsiteX12" fmla="*/ 0 w 6858000"/>
              <a:gd name="connsiteY12" fmla="*/ 6647770 h 8422384"/>
              <a:gd name="connsiteX13" fmla="*/ 0 w 6858000"/>
              <a:gd name="connsiteY13" fmla="*/ 7237050 h 8422384"/>
              <a:gd name="connsiteX14" fmla="*/ 0 w 6858000"/>
              <a:gd name="connsiteY14" fmla="*/ 7833104 h 8422384"/>
              <a:gd name="connsiteX15" fmla="*/ 0 w 6858000"/>
              <a:gd name="connsiteY15" fmla="*/ 8422384 h 8422384"/>
              <a:gd name="connsiteX16" fmla="*/ 6858000 w 6858000"/>
              <a:gd name="connsiteY16" fmla="*/ 8422384 h 8422384"/>
              <a:gd name="connsiteX17" fmla="*/ 6858000 w 6858000"/>
              <a:gd name="connsiteY17" fmla="*/ 7833104 h 8422384"/>
              <a:gd name="connsiteX18" fmla="*/ 6858000 w 6858000"/>
              <a:gd name="connsiteY18" fmla="*/ 7237050 h 8422384"/>
              <a:gd name="connsiteX19" fmla="*/ 6858000 w 6858000"/>
              <a:gd name="connsiteY19" fmla="*/ 6647770 h 8422384"/>
              <a:gd name="connsiteX20" fmla="*/ 6858000 w 6858000"/>
              <a:gd name="connsiteY20" fmla="*/ 6385062 h 8422384"/>
              <a:gd name="connsiteX21" fmla="*/ 6858000 w 6858000"/>
              <a:gd name="connsiteY21" fmla="*/ 5795782 h 8422384"/>
              <a:gd name="connsiteX22" fmla="*/ 6858000 w 6858000"/>
              <a:gd name="connsiteY22" fmla="*/ 5199728 h 8422384"/>
              <a:gd name="connsiteX23" fmla="*/ 6858000 w 6858000"/>
              <a:gd name="connsiteY23" fmla="*/ 4610448 h 8422384"/>
              <a:gd name="connsiteX24" fmla="*/ 6858000 w 6858000"/>
              <a:gd name="connsiteY24" fmla="*/ 3811936 h 8422384"/>
              <a:gd name="connsiteX25" fmla="*/ 6858000 w 6858000"/>
              <a:gd name="connsiteY25" fmla="*/ 3222656 h 8422384"/>
              <a:gd name="connsiteX26" fmla="*/ 6858000 w 6858000"/>
              <a:gd name="connsiteY26" fmla="*/ 2626602 h 8422384"/>
              <a:gd name="connsiteX27" fmla="*/ 6858000 w 6858000"/>
              <a:gd name="connsiteY27" fmla="*/ 2037322 h 8422384"/>
              <a:gd name="connsiteX28" fmla="*/ 6858000 w 6858000"/>
              <a:gd name="connsiteY28" fmla="*/ 1774614 h 8422384"/>
              <a:gd name="connsiteX29" fmla="*/ 6858000 w 6858000"/>
              <a:gd name="connsiteY29" fmla="*/ 1185334 h 8422384"/>
              <a:gd name="connsiteX30" fmla="*/ 6858000 w 6858000"/>
              <a:gd name="connsiteY30" fmla="*/ 589280 h 8422384"/>
              <a:gd name="connsiteX31" fmla="*/ 6858000 w 6858000"/>
              <a:gd name="connsiteY31" fmla="*/ 0 h 8422384"/>
              <a:gd name="connsiteX0" fmla="*/ 0 w 6858000"/>
              <a:gd name="connsiteY0" fmla="*/ 922089 h 8422384"/>
              <a:gd name="connsiteX1" fmla="*/ 0 w 6858000"/>
              <a:gd name="connsiteY1" fmla="*/ 2107423 h 8422384"/>
              <a:gd name="connsiteX2" fmla="*/ 0 w 6858000"/>
              <a:gd name="connsiteY2" fmla="*/ 2696703 h 8422384"/>
              <a:gd name="connsiteX3" fmla="*/ 0 w 6858000"/>
              <a:gd name="connsiteY3" fmla="*/ 2959412 h 8422384"/>
              <a:gd name="connsiteX4" fmla="*/ 0 w 6858000"/>
              <a:gd name="connsiteY4" fmla="*/ 3548692 h 8422384"/>
              <a:gd name="connsiteX5" fmla="*/ 0 w 6858000"/>
              <a:gd name="connsiteY5" fmla="*/ 4144746 h 8422384"/>
              <a:gd name="connsiteX6" fmla="*/ 0 w 6858000"/>
              <a:gd name="connsiteY6" fmla="*/ 4610448 h 8422384"/>
              <a:gd name="connsiteX7" fmla="*/ 0 w 6858000"/>
              <a:gd name="connsiteY7" fmla="*/ 4734026 h 8422384"/>
              <a:gd name="connsiteX8" fmla="*/ 0 w 6858000"/>
              <a:gd name="connsiteY8" fmla="*/ 5199728 h 8422384"/>
              <a:gd name="connsiteX9" fmla="*/ 0 w 6858000"/>
              <a:gd name="connsiteY9" fmla="*/ 5795782 h 8422384"/>
              <a:gd name="connsiteX10" fmla="*/ 0 w 6858000"/>
              <a:gd name="connsiteY10" fmla="*/ 6385062 h 8422384"/>
              <a:gd name="connsiteX11" fmla="*/ 0 w 6858000"/>
              <a:gd name="connsiteY11" fmla="*/ 6647770 h 8422384"/>
              <a:gd name="connsiteX12" fmla="*/ 0 w 6858000"/>
              <a:gd name="connsiteY12" fmla="*/ 7237050 h 8422384"/>
              <a:gd name="connsiteX13" fmla="*/ 0 w 6858000"/>
              <a:gd name="connsiteY13" fmla="*/ 7833104 h 8422384"/>
              <a:gd name="connsiteX14" fmla="*/ 0 w 6858000"/>
              <a:gd name="connsiteY14" fmla="*/ 8422384 h 8422384"/>
              <a:gd name="connsiteX15" fmla="*/ 6858000 w 6858000"/>
              <a:gd name="connsiteY15" fmla="*/ 8422384 h 8422384"/>
              <a:gd name="connsiteX16" fmla="*/ 6858000 w 6858000"/>
              <a:gd name="connsiteY16" fmla="*/ 7833104 h 8422384"/>
              <a:gd name="connsiteX17" fmla="*/ 6858000 w 6858000"/>
              <a:gd name="connsiteY17" fmla="*/ 7237050 h 8422384"/>
              <a:gd name="connsiteX18" fmla="*/ 6858000 w 6858000"/>
              <a:gd name="connsiteY18" fmla="*/ 6647770 h 8422384"/>
              <a:gd name="connsiteX19" fmla="*/ 6858000 w 6858000"/>
              <a:gd name="connsiteY19" fmla="*/ 6385062 h 8422384"/>
              <a:gd name="connsiteX20" fmla="*/ 6858000 w 6858000"/>
              <a:gd name="connsiteY20" fmla="*/ 5795782 h 8422384"/>
              <a:gd name="connsiteX21" fmla="*/ 6858000 w 6858000"/>
              <a:gd name="connsiteY21" fmla="*/ 5199728 h 8422384"/>
              <a:gd name="connsiteX22" fmla="*/ 6858000 w 6858000"/>
              <a:gd name="connsiteY22" fmla="*/ 4610448 h 8422384"/>
              <a:gd name="connsiteX23" fmla="*/ 6858000 w 6858000"/>
              <a:gd name="connsiteY23" fmla="*/ 3811936 h 8422384"/>
              <a:gd name="connsiteX24" fmla="*/ 6858000 w 6858000"/>
              <a:gd name="connsiteY24" fmla="*/ 3222656 h 8422384"/>
              <a:gd name="connsiteX25" fmla="*/ 6858000 w 6858000"/>
              <a:gd name="connsiteY25" fmla="*/ 2626602 h 8422384"/>
              <a:gd name="connsiteX26" fmla="*/ 6858000 w 6858000"/>
              <a:gd name="connsiteY26" fmla="*/ 2037322 h 8422384"/>
              <a:gd name="connsiteX27" fmla="*/ 6858000 w 6858000"/>
              <a:gd name="connsiteY27" fmla="*/ 1774614 h 8422384"/>
              <a:gd name="connsiteX28" fmla="*/ 6858000 w 6858000"/>
              <a:gd name="connsiteY28" fmla="*/ 1185334 h 8422384"/>
              <a:gd name="connsiteX29" fmla="*/ 6858000 w 6858000"/>
              <a:gd name="connsiteY29" fmla="*/ 589280 h 8422384"/>
              <a:gd name="connsiteX30" fmla="*/ 6858000 w 6858000"/>
              <a:gd name="connsiteY30" fmla="*/ 0 h 8422384"/>
              <a:gd name="connsiteX31" fmla="*/ 0 w 6858000"/>
              <a:gd name="connsiteY31" fmla="*/ 922089 h 8422384"/>
              <a:gd name="connsiteX0" fmla="*/ 0 w 6858000"/>
              <a:gd name="connsiteY0" fmla="*/ 922089 h 8422384"/>
              <a:gd name="connsiteX1" fmla="*/ 0 w 6858000"/>
              <a:gd name="connsiteY1" fmla="*/ 2696703 h 8422384"/>
              <a:gd name="connsiteX2" fmla="*/ 0 w 6858000"/>
              <a:gd name="connsiteY2" fmla="*/ 2959412 h 8422384"/>
              <a:gd name="connsiteX3" fmla="*/ 0 w 6858000"/>
              <a:gd name="connsiteY3" fmla="*/ 3548692 h 8422384"/>
              <a:gd name="connsiteX4" fmla="*/ 0 w 6858000"/>
              <a:gd name="connsiteY4" fmla="*/ 4144746 h 8422384"/>
              <a:gd name="connsiteX5" fmla="*/ 0 w 6858000"/>
              <a:gd name="connsiteY5" fmla="*/ 4610448 h 8422384"/>
              <a:gd name="connsiteX6" fmla="*/ 0 w 6858000"/>
              <a:gd name="connsiteY6" fmla="*/ 4734026 h 8422384"/>
              <a:gd name="connsiteX7" fmla="*/ 0 w 6858000"/>
              <a:gd name="connsiteY7" fmla="*/ 5199728 h 8422384"/>
              <a:gd name="connsiteX8" fmla="*/ 0 w 6858000"/>
              <a:gd name="connsiteY8" fmla="*/ 5795782 h 8422384"/>
              <a:gd name="connsiteX9" fmla="*/ 0 w 6858000"/>
              <a:gd name="connsiteY9" fmla="*/ 6385062 h 8422384"/>
              <a:gd name="connsiteX10" fmla="*/ 0 w 6858000"/>
              <a:gd name="connsiteY10" fmla="*/ 6647770 h 8422384"/>
              <a:gd name="connsiteX11" fmla="*/ 0 w 6858000"/>
              <a:gd name="connsiteY11" fmla="*/ 7237050 h 8422384"/>
              <a:gd name="connsiteX12" fmla="*/ 0 w 6858000"/>
              <a:gd name="connsiteY12" fmla="*/ 7833104 h 8422384"/>
              <a:gd name="connsiteX13" fmla="*/ 0 w 6858000"/>
              <a:gd name="connsiteY13" fmla="*/ 8422384 h 8422384"/>
              <a:gd name="connsiteX14" fmla="*/ 6858000 w 6858000"/>
              <a:gd name="connsiteY14" fmla="*/ 8422384 h 8422384"/>
              <a:gd name="connsiteX15" fmla="*/ 6858000 w 6858000"/>
              <a:gd name="connsiteY15" fmla="*/ 7833104 h 8422384"/>
              <a:gd name="connsiteX16" fmla="*/ 6858000 w 6858000"/>
              <a:gd name="connsiteY16" fmla="*/ 7237050 h 8422384"/>
              <a:gd name="connsiteX17" fmla="*/ 6858000 w 6858000"/>
              <a:gd name="connsiteY17" fmla="*/ 6647770 h 8422384"/>
              <a:gd name="connsiteX18" fmla="*/ 6858000 w 6858000"/>
              <a:gd name="connsiteY18" fmla="*/ 6385062 h 8422384"/>
              <a:gd name="connsiteX19" fmla="*/ 6858000 w 6858000"/>
              <a:gd name="connsiteY19" fmla="*/ 5795782 h 8422384"/>
              <a:gd name="connsiteX20" fmla="*/ 6858000 w 6858000"/>
              <a:gd name="connsiteY20" fmla="*/ 5199728 h 8422384"/>
              <a:gd name="connsiteX21" fmla="*/ 6858000 w 6858000"/>
              <a:gd name="connsiteY21" fmla="*/ 4610448 h 8422384"/>
              <a:gd name="connsiteX22" fmla="*/ 6858000 w 6858000"/>
              <a:gd name="connsiteY22" fmla="*/ 3811936 h 8422384"/>
              <a:gd name="connsiteX23" fmla="*/ 6858000 w 6858000"/>
              <a:gd name="connsiteY23" fmla="*/ 3222656 h 8422384"/>
              <a:gd name="connsiteX24" fmla="*/ 6858000 w 6858000"/>
              <a:gd name="connsiteY24" fmla="*/ 2626602 h 8422384"/>
              <a:gd name="connsiteX25" fmla="*/ 6858000 w 6858000"/>
              <a:gd name="connsiteY25" fmla="*/ 2037322 h 8422384"/>
              <a:gd name="connsiteX26" fmla="*/ 6858000 w 6858000"/>
              <a:gd name="connsiteY26" fmla="*/ 1774614 h 8422384"/>
              <a:gd name="connsiteX27" fmla="*/ 6858000 w 6858000"/>
              <a:gd name="connsiteY27" fmla="*/ 1185334 h 8422384"/>
              <a:gd name="connsiteX28" fmla="*/ 6858000 w 6858000"/>
              <a:gd name="connsiteY28" fmla="*/ 589280 h 8422384"/>
              <a:gd name="connsiteX29" fmla="*/ 6858000 w 6858000"/>
              <a:gd name="connsiteY29" fmla="*/ 0 h 8422384"/>
              <a:gd name="connsiteX30" fmla="*/ 0 w 6858000"/>
              <a:gd name="connsiteY30" fmla="*/ 922089 h 8422384"/>
              <a:gd name="connsiteX0" fmla="*/ 0 w 6858000"/>
              <a:gd name="connsiteY0" fmla="*/ 922089 h 8422384"/>
              <a:gd name="connsiteX1" fmla="*/ 0 w 6858000"/>
              <a:gd name="connsiteY1" fmla="*/ 2959412 h 8422384"/>
              <a:gd name="connsiteX2" fmla="*/ 0 w 6858000"/>
              <a:gd name="connsiteY2" fmla="*/ 3548692 h 8422384"/>
              <a:gd name="connsiteX3" fmla="*/ 0 w 6858000"/>
              <a:gd name="connsiteY3" fmla="*/ 4144746 h 8422384"/>
              <a:gd name="connsiteX4" fmla="*/ 0 w 6858000"/>
              <a:gd name="connsiteY4" fmla="*/ 4610448 h 8422384"/>
              <a:gd name="connsiteX5" fmla="*/ 0 w 6858000"/>
              <a:gd name="connsiteY5" fmla="*/ 4734026 h 8422384"/>
              <a:gd name="connsiteX6" fmla="*/ 0 w 6858000"/>
              <a:gd name="connsiteY6" fmla="*/ 5199728 h 8422384"/>
              <a:gd name="connsiteX7" fmla="*/ 0 w 6858000"/>
              <a:gd name="connsiteY7" fmla="*/ 5795782 h 8422384"/>
              <a:gd name="connsiteX8" fmla="*/ 0 w 6858000"/>
              <a:gd name="connsiteY8" fmla="*/ 6385062 h 8422384"/>
              <a:gd name="connsiteX9" fmla="*/ 0 w 6858000"/>
              <a:gd name="connsiteY9" fmla="*/ 6647770 h 8422384"/>
              <a:gd name="connsiteX10" fmla="*/ 0 w 6858000"/>
              <a:gd name="connsiteY10" fmla="*/ 7237050 h 8422384"/>
              <a:gd name="connsiteX11" fmla="*/ 0 w 6858000"/>
              <a:gd name="connsiteY11" fmla="*/ 7833104 h 8422384"/>
              <a:gd name="connsiteX12" fmla="*/ 0 w 6858000"/>
              <a:gd name="connsiteY12" fmla="*/ 8422384 h 8422384"/>
              <a:gd name="connsiteX13" fmla="*/ 6858000 w 6858000"/>
              <a:gd name="connsiteY13" fmla="*/ 8422384 h 8422384"/>
              <a:gd name="connsiteX14" fmla="*/ 6858000 w 6858000"/>
              <a:gd name="connsiteY14" fmla="*/ 7833104 h 8422384"/>
              <a:gd name="connsiteX15" fmla="*/ 6858000 w 6858000"/>
              <a:gd name="connsiteY15" fmla="*/ 7237050 h 8422384"/>
              <a:gd name="connsiteX16" fmla="*/ 6858000 w 6858000"/>
              <a:gd name="connsiteY16" fmla="*/ 6647770 h 8422384"/>
              <a:gd name="connsiteX17" fmla="*/ 6858000 w 6858000"/>
              <a:gd name="connsiteY17" fmla="*/ 6385062 h 8422384"/>
              <a:gd name="connsiteX18" fmla="*/ 6858000 w 6858000"/>
              <a:gd name="connsiteY18" fmla="*/ 5795782 h 8422384"/>
              <a:gd name="connsiteX19" fmla="*/ 6858000 w 6858000"/>
              <a:gd name="connsiteY19" fmla="*/ 5199728 h 8422384"/>
              <a:gd name="connsiteX20" fmla="*/ 6858000 w 6858000"/>
              <a:gd name="connsiteY20" fmla="*/ 4610448 h 8422384"/>
              <a:gd name="connsiteX21" fmla="*/ 6858000 w 6858000"/>
              <a:gd name="connsiteY21" fmla="*/ 3811936 h 8422384"/>
              <a:gd name="connsiteX22" fmla="*/ 6858000 w 6858000"/>
              <a:gd name="connsiteY22" fmla="*/ 3222656 h 8422384"/>
              <a:gd name="connsiteX23" fmla="*/ 6858000 w 6858000"/>
              <a:gd name="connsiteY23" fmla="*/ 2626602 h 8422384"/>
              <a:gd name="connsiteX24" fmla="*/ 6858000 w 6858000"/>
              <a:gd name="connsiteY24" fmla="*/ 2037322 h 8422384"/>
              <a:gd name="connsiteX25" fmla="*/ 6858000 w 6858000"/>
              <a:gd name="connsiteY25" fmla="*/ 1774614 h 8422384"/>
              <a:gd name="connsiteX26" fmla="*/ 6858000 w 6858000"/>
              <a:gd name="connsiteY26" fmla="*/ 1185334 h 8422384"/>
              <a:gd name="connsiteX27" fmla="*/ 6858000 w 6858000"/>
              <a:gd name="connsiteY27" fmla="*/ 589280 h 8422384"/>
              <a:gd name="connsiteX28" fmla="*/ 6858000 w 6858000"/>
              <a:gd name="connsiteY28" fmla="*/ 0 h 8422384"/>
              <a:gd name="connsiteX29" fmla="*/ 0 w 6858000"/>
              <a:gd name="connsiteY29" fmla="*/ 922089 h 8422384"/>
              <a:gd name="connsiteX0" fmla="*/ 0 w 6858000"/>
              <a:gd name="connsiteY0" fmla="*/ 922089 h 8422384"/>
              <a:gd name="connsiteX1" fmla="*/ 0 w 6858000"/>
              <a:gd name="connsiteY1" fmla="*/ 3548692 h 8422384"/>
              <a:gd name="connsiteX2" fmla="*/ 0 w 6858000"/>
              <a:gd name="connsiteY2" fmla="*/ 4144746 h 8422384"/>
              <a:gd name="connsiteX3" fmla="*/ 0 w 6858000"/>
              <a:gd name="connsiteY3" fmla="*/ 4610448 h 8422384"/>
              <a:gd name="connsiteX4" fmla="*/ 0 w 6858000"/>
              <a:gd name="connsiteY4" fmla="*/ 4734026 h 8422384"/>
              <a:gd name="connsiteX5" fmla="*/ 0 w 6858000"/>
              <a:gd name="connsiteY5" fmla="*/ 5199728 h 8422384"/>
              <a:gd name="connsiteX6" fmla="*/ 0 w 6858000"/>
              <a:gd name="connsiteY6" fmla="*/ 5795782 h 8422384"/>
              <a:gd name="connsiteX7" fmla="*/ 0 w 6858000"/>
              <a:gd name="connsiteY7" fmla="*/ 6385062 h 8422384"/>
              <a:gd name="connsiteX8" fmla="*/ 0 w 6858000"/>
              <a:gd name="connsiteY8" fmla="*/ 6647770 h 8422384"/>
              <a:gd name="connsiteX9" fmla="*/ 0 w 6858000"/>
              <a:gd name="connsiteY9" fmla="*/ 7237050 h 8422384"/>
              <a:gd name="connsiteX10" fmla="*/ 0 w 6858000"/>
              <a:gd name="connsiteY10" fmla="*/ 7833104 h 8422384"/>
              <a:gd name="connsiteX11" fmla="*/ 0 w 6858000"/>
              <a:gd name="connsiteY11" fmla="*/ 8422384 h 8422384"/>
              <a:gd name="connsiteX12" fmla="*/ 6858000 w 6858000"/>
              <a:gd name="connsiteY12" fmla="*/ 8422384 h 8422384"/>
              <a:gd name="connsiteX13" fmla="*/ 6858000 w 6858000"/>
              <a:gd name="connsiteY13" fmla="*/ 7833104 h 8422384"/>
              <a:gd name="connsiteX14" fmla="*/ 6858000 w 6858000"/>
              <a:gd name="connsiteY14" fmla="*/ 7237050 h 8422384"/>
              <a:gd name="connsiteX15" fmla="*/ 6858000 w 6858000"/>
              <a:gd name="connsiteY15" fmla="*/ 6647770 h 8422384"/>
              <a:gd name="connsiteX16" fmla="*/ 6858000 w 6858000"/>
              <a:gd name="connsiteY16" fmla="*/ 6385062 h 8422384"/>
              <a:gd name="connsiteX17" fmla="*/ 6858000 w 6858000"/>
              <a:gd name="connsiteY17" fmla="*/ 5795782 h 8422384"/>
              <a:gd name="connsiteX18" fmla="*/ 6858000 w 6858000"/>
              <a:gd name="connsiteY18" fmla="*/ 5199728 h 8422384"/>
              <a:gd name="connsiteX19" fmla="*/ 6858000 w 6858000"/>
              <a:gd name="connsiteY19" fmla="*/ 4610448 h 8422384"/>
              <a:gd name="connsiteX20" fmla="*/ 6858000 w 6858000"/>
              <a:gd name="connsiteY20" fmla="*/ 3811936 h 8422384"/>
              <a:gd name="connsiteX21" fmla="*/ 6858000 w 6858000"/>
              <a:gd name="connsiteY21" fmla="*/ 3222656 h 8422384"/>
              <a:gd name="connsiteX22" fmla="*/ 6858000 w 6858000"/>
              <a:gd name="connsiteY22" fmla="*/ 2626602 h 8422384"/>
              <a:gd name="connsiteX23" fmla="*/ 6858000 w 6858000"/>
              <a:gd name="connsiteY23" fmla="*/ 2037322 h 8422384"/>
              <a:gd name="connsiteX24" fmla="*/ 6858000 w 6858000"/>
              <a:gd name="connsiteY24" fmla="*/ 1774614 h 8422384"/>
              <a:gd name="connsiteX25" fmla="*/ 6858000 w 6858000"/>
              <a:gd name="connsiteY25" fmla="*/ 1185334 h 8422384"/>
              <a:gd name="connsiteX26" fmla="*/ 6858000 w 6858000"/>
              <a:gd name="connsiteY26" fmla="*/ 589280 h 8422384"/>
              <a:gd name="connsiteX27" fmla="*/ 6858000 w 6858000"/>
              <a:gd name="connsiteY27" fmla="*/ 0 h 8422384"/>
              <a:gd name="connsiteX28" fmla="*/ 0 w 6858000"/>
              <a:gd name="connsiteY28" fmla="*/ 922089 h 8422384"/>
              <a:gd name="connsiteX0" fmla="*/ 0 w 6858000"/>
              <a:gd name="connsiteY0" fmla="*/ 922089 h 8422384"/>
              <a:gd name="connsiteX1" fmla="*/ 0 w 6858000"/>
              <a:gd name="connsiteY1" fmla="*/ 4144746 h 8422384"/>
              <a:gd name="connsiteX2" fmla="*/ 0 w 6858000"/>
              <a:gd name="connsiteY2" fmla="*/ 4610448 h 8422384"/>
              <a:gd name="connsiteX3" fmla="*/ 0 w 6858000"/>
              <a:gd name="connsiteY3" fmla="*/ 4734026 h 8422384"/>
              <a:gd name="connsiteX4" fmla="*/ 0 w 6858000"/>
              <a:gd name="connsiteY4" fmla="*/ 5199728 h 8422384"/>
              <a:gd name="connsiteX5" fmla="*/ 0 w 6858000"/>
              <a:gd name="connsiteY5" fmla="*/ 5795782 h 8422384"/>
              <a:gd name="connsiteX6" fmla="*/ 0 w 6858000"/>
              <a:gd name="connsiteY6" fmla="*/ 6385062 h 8422384"/>
              <a:gd name="connsiteX7" fmla="*/ 0 w 6858000"/>
              <a:gd name="connsiteY7" fmla="*/ 6647770 h 8422384"/>
              <a:gd name="connsiteX8" fmla="*/ 0 w 6858000"/>
              <a:gd name="connsiteY8" fmla="*/ 7237050 h 8422384"/>
              <a:gd name="connsiteX9" fmla="*/ 0 w 6858000"/>
              <a:gd name="connsiteY9" fmla="*/ 7833104 h 8422384"/>
              <a:gd name="connsiteX10" fmla="*/ 0 w 6858000"/>
              <a:gd name="connsiteY10" fmla="*/ 8422384 h 8422384"/>
              <a:gd name="connsiteX11" fmla="*/ 6858000 w 6858000"/>
              <a:gd name="connsiteY11" fmla="*/ 8422384 h 8422384"/>
              <a:gd name="connsiteX12" fmla="*/ 6858000 w 6858000"/>
              <a:gd name="connsiteY12" fmla="*/ 7833104 h 8422384"/>
              <a:gd name="connsiteX13" fmla="*/ 6858000 w 6858000"/>
              <a:gd name="connsiteY13" fmla="*/ 7237050 h 8422384"/>
              <a:gd name="connsiteX14" fmla="*/ 6858000 w 6858000"/>
              <a:gd name="connsiteY14" fmla="*/ 6647770 h 8422384"/>
              <a:gd name="connsiteX15" fmla="*/ 6858000 w 6858000"/>
              <a:gd name="connsiteY15" fmla="*/ 6385062 h 8422384"/>
              <a:gd name="connsiteX16" fmla="*/ 6858000 w 6858000"/>
              <a:gd name="connsiteY16" fmla="*/ 5795782 h 8422384"/>
              <a:gd name="connsiteX17" fmla="*/ 6858000 w 6858000"/>
              <a:gd name="connsiteY17" fmla="*/ 5199728 h 8422384"/>
              <a:gd name="connsiteX18" fmla="*/ 6858000 w 6858000"/>
              <a:gd name="connsiteY18" fmla="*/ 4610448 h 8422384"/>
              <a:gd name="connsiteX19" fmla="*/ 6858000 w 6858000"/>
              <a:gd name="connsiteY19" fmla="*/ 3811936 h 8422384"/>
              <a:gd name="connsiteX20" fmla="*/ 6858000 w 6858000"/>
              <a:gd name="connsiteY20" fmla="*/ 3222656 h 8422384"/>
              <a:gd name="connsiteX21" fmla="*/ 6858000 w 6858000"/>
              <a:gd name="connsiteY21" fmla="*/ 2626602 h 8422384"/>
              <a:gd name="connsiteX22" fmla="*/ 6858000 w 6858000"/>
              <a:gd name="connsiteY22" fmla="*/ 2037322 h 8422384"/>
              <a:gd name="connsiteX23" fmla="*/ 6858000 w 6858000"/>
              <a:gd name="connsiteY23" fmla="*/ 1774614 h 8422384"/>
              <a:gd name="connsiteX24" fmla="*/ 6858000 w 6858000"/>
              <a:gd name="connsiteY24" fmla="*/ 1185334 h 8422384"/>
              <a:gd name="connsiteX25" fmla="*/ 6858000 w 6858000"/>
              <a:gd name="connsiteY25" fmla="*/ 589280 h 8422384"/>
              <a:gd name="connsiteX26" fmla="*/ 6858000 w 6858000"/>
              <a:gd name="connsiteY26" fmla="*/ 0 h 8422384"/>
              <a:gd name="connsiteX27" fmla="*/ 0 w 6858000"/>
              <a:gd name="connsiteY27" fmla="*/ 922089 h 8422384"/>
              <a:gd name="connsiteX0" fmla="*/ 0 w 6858000"/>
              <a:gd name="connsiteY0" fmla="*/ 922089 h 8422384"/>
              <a:gd name="connsiteX1" fmla="*/ 0 w 6858000"/>
              <a:gd name="connsiteY1" fmla="*/ 4610448 h 8422384"/>
              <a:gd name="connsiteX2" fmla="*/ 0 w 6858000"/>
              <a:gd name="connsiteY2" fmla="*/ 4734026 h 8422384"/>
              <a:gd name="connsiteX3" fmla="*/ 0 w 6858000"/>
              <a:gd name="connsiteY3" fmla="*/ 5199728 h 8422384"/>
              <a:gd name="connsiteX4" fmla="*/ 0 w 6858000"/>
              <a:gd name="connsiteY4" fmla="*/ 5795782 h 8422384"/>
              <a:gd name="connsiteX5" fmla="*/ 0 w 6858000"/>
              <a:gd name="connsiteY5" fmla="*/ 6385062 h 8422384"/>
              <a:gd name="connsiteX6" fmla="*/ 0 w 6858000"/>
              <a:gd name="connsiteY6" fmla="*/ 6647770 h 8422384"/>
              <a:gd name="connsiteX7" fmla="*/ 0 w 6858000"/>
              <a:gd name="connsiteY7" fmla="*/ 7237050 h 8422384"/>
              <a:gd name="connsiteX8" fmla="*/ 0 w 6858000"/>
              <a:gd name="connsiteY8" fmla="*/ 7833104 h 8422384"/>
              <a:gd name="connsiteX9" fmla="*/ 0 w 6858000"/>
              <a:gd name="connsiteY9" fmla="*/ 8422384 h 8422384"/>
              <a:gd name="connsiteX10" fmla="*/ 6858000 w 6858000"/>
              <a:gd name="connsiteY10" fmla="*/ 8422384 h 8422384"/>
              <a:gd name="connsiteX11" fmla="*/ 6858000 w 6858000"/>
              <a:gd name="connsiteY11" fmla="*/ 7833104 h 8422384"/>
              <a:gd name="connsiteX12" fmla="*/ 6858000 w 6858000"/>
              <a:gd name="connsiteY12" fmla="*/ 7237050 h 8422384"/>
              <a:gd name="connsiteX13" fmla="*/ 6858000 w 6858000"/>
              <a:gd name="connsiteY13" fmla="*/ 6647770 h 8422384"/>
              <a:gd name="connsiteX14" fmla="*/ 6858000 w 6858000"/>
              <a:gd name="connsiteY14" fmla="*/ 6385062 h 8422384"/>
              <a:gd name="connsiteX15" fmla="*/ 6858000 w 6858000"/>
              <a:gd name="connsiteY15" fmla="*/ 5795782 h 8422384"/>
              <a:gd name="connsiteX16" fmla="*/ 6858000 w 6858000"/>
              <a:gd name="connsiteY16" fmla="*/ 5199728 h 8422384"/>
              <a:gd name="connsiteX17" fmla="*/ 6858000 w 6858000"/>
              <a:gd name="connsiteY17" fmla="*/ 4610448 h 8422384"/>
              <a:gd name="connsiteX18" fmla="*/ 6858000 w 6858000"/>
              <a:gd name="connsiteY18" fmla="*/ 3811936 h 8422384"/>
              <a:gd name="connsiteX19" fmla="*/ 6858000 w 6858000"/>
              <a:gd name="connsiteY19" fmla="*/ 3222656 h 8422384"/>
              <a:gd name="connsiteX20" fmla="*/ 6858000 w 6858000"/>
              <a:gd name="connsiteY20" fmla="*/ 2626602 h 8422384"/>
              <a:gd name="connsiteX21" fmla="*/ 6858000 w 6858000"/>
              <a:gd name="connsiteY21" fmla="*/ 2037322 h 8422384"/>
              <a:gd name="connsiteX22" fmla="*/ 6858000 w 6858000"/>
              <a:gd name="connsiteY22" fmla="*/ 1774614 h 8422384"/>
              <a:gd name="connsiteX23" fmla="*/ 6858000 w 6858000"/>
              <a:gd name="connsiteY23" fmla="*/ 1185334 h 8422384"/>
              <a:gd name="connsiteX24" fmla="*/ 6858000 w 6858000"/>
              <a:gd name="connsiteY24" fmla="*/ 589280 h 8422384"/>
              <a:gd name="connsiteX25" fmla="*/ 6858000 w 6858000"/>
              <a:gd name="connsiteY25" fmla="*/ 0 h 8422384"/>
              <a:gd name="connsiteX26" fmla="*/ 0 w 6858000"/>
              <a:gd name="connsiteY26" fmla="*/ 922089 h 8422384"/>
              <a:gd name="connsiteX0" fmla="*/ 0 w 6858000"/>
              <a:gd name="connsiteY0" fmla="*/ 922089 h 8422384"/>
              <a:gd name="connsiteX1" fmla="*/ 0 w 6858000"/>
              <a:gd name="connsiteY1" fmla="*/ 4734026 h 8422384"/>
              <a:gd name="connsiteX2" fmla="*/ 0 w 6858000"/>
              <a:gd name="connsiteY2" fmla="*/ 5199728 h 8422384"/>
              <a:gd name="connsiteX3" fmla="*/ 0 w 6858000"/>
              <a:gd name="connsiteY3" fmla="*/ 5795782 h 8422384"/>
              <a:gd name="connsiteX4" fmla="*/ 0 w 6858000"/>
              <a:gd name="connsiteY4" fmla="*/ 6385062 h 8422384"/>
              <a:gd name="connsiteX5" fmla="*/ 0 w 6858000"/>
              <a:gd name="connsiteY5" fmla="*/ 6647770 h 8422384"/>
              <a:gd name="connsiteX6" fmla="*/ 0 w 6858000"/>
              <a:gd name="connsiteY6" fmla="*/ 7237050 h 8422384"/>
              <a:gd name="connsiteX7" fmla="*/ 0 w 6858000"/>
              <a:gd name="connsiteY7" fmla="*/ 7833104 h 8422384"/>
              <a:gd name="connsiteX8" fmla="*/ 0 w 6858000"/>
              <a:gd name="connsiteY8" fmla="*/ 8422384 h 8422384"/>
              <a:gd name="connsiteX9" fmla="*/ 6858000 w 6858000"/>
              <a:gd name="connsiteY9" fmla="*/ 8422384 h 8422384"/>
              <a:gd name="connsiteX10" fmla="*/ 6858000 w 6858000"/>
              <a:gd name="connsiteY10" fmla="*/ 7833104 h 8422384"/>
              <a:gd name="connsiteX11" fmla="*/ 6858000 w 6858000"/>
              <a:gd name="connsiteY11" fmla="*/ 7237050 h 8422384"/>
              <a:gd name="connsiteX12" fmla="*/ 6858000 w 6858000"/>
              <a:gd name="connsiteY12" fmla="*/ 6647770 h 8422384"/>
              <a:gd name="connsiteX13" fmla="*/ 6858000 w 6858000"/>
              <a:gd name="connsiteY13" fmla="*/ 6385062 h 8422384"/>
              <a:gd name="connsiteX14" fmla="*/ 6858000 w 6858000"/>
              <a:gd name="connsiteY14" fmla="*/ 5795782 h 8422384"/>
              <a:gd name="connsiteX15" fmla="*/ 6858000 w 6858000"/>
              <a:gd name="connsiteY15" fmla="*/ 5199728 h 8422384"/>
              <a:gd name="connsiteX16" fmla="*/ 6858000 w 6858000"/>
              <a:gd name="connsiteY16" fmla="*/ 4610448 h 8422384"/>
              <a:gd name="connsiteX17" fmla="*/ 6858000 w 6858000"/>
              <a:gd name="connsiteY17" fmla="*/ 3811936 h 8422384"/>
              <a:gd name="connsiteX18" fmla="*/ 6858000 w 6858000"/>
              <a:gd name="connsiteY18" fmla="*/ 3222656 h 8422384"/>
              <a:gd name="connsiteX19" fmla="*/ 6858000 w 6858000"/>
              <a:gd name="connsiteY19" fmla="*/ 2626602 h 8422384"/>
              <a:gd name="connsiteX20" fmla="*/ 6858000 w 6858000"/>
              <a:gd name="connsiteY20" fmla="*/ 2037322 h 8422384"/>
              <a:gd name="connsiteX21" fmla="*/ 6858000 w 6858000"/>
              <a:gd name="connsiteY21" fmla="*/ 1774614 h 8422384"/>
              <a:gd name="connsiteX22" fmla="*/ 6858000 w 6858000"/>
              <a:gd name="connsiteY22" fmla="*/ 1185334 h 8422384"/>
              <a:gd name="connsiteX23" fmla="*/ 6858000 w 6858000"/>
              <a:gd name="connsiteY23" fmla="*/ 589280 h 8422384"/>
              <a:gd name="connsiteX24" fmla="*/ 6858000 w 6858000"/>
              <a:gd name="connsiteY24" fmla="*/ 0 h 8422384"/>
              <a:gd name="connsiteX25" fmla="*/ 0 w 6858000"/>
              <a:gd name="connsiteY25" fmla="*/ 922089 h 8422384"/>
              <a:gd name="connsiteX0" fmla="*/ 0 w 6858000"/>
              <a:gd name="connsiteY0" fmla="*/ 922089 h 8422384"/>
              <a:gd name="connsiteX1" fmla="*/ 0 w 6858000"/>
              <a:gd name="connsiteY1" fmla="*/ 5199728 h 8422384"/>
              <a:gd name="connsiteX2" fmla="*/ 0 w 6858000"/>
              <a:gd name="connsiteY2" fmla="*/ 5795782 h 8422384"/>
              <a:gd name="connsiteX3" fmla="*/ 0 w 6858000"/>
              <a:gd name="connsiteY3" fmla="*/ 6385062 h 8422384"/>
              <a:gd name="connsiteX4" fmla="*/ 0 w 6858000"/>
              <a:gd name="connsiteY4" fmla="*/ 6647770 h 8422384"/>
              <a:gd name="connsiteX5" fmla="*/ 0 w 6858000"/>
              <a:gd name="connsiteY5" fmla="*/ 7237050 h 8422384"/>
              <a:gd name="connsiteX6" fmla="*/ 0 w 6858000"/>
              <a:gd name="connsiteY6" fmla="*/ 7833104 h 8422384"/>
              <a:gd name="connsiteX7" fmla="*/ 0 w 6858000"/>
              <a:gd name="connsiteY7" fmla="*/ 8422384 h 8422384"/>
              <a:gd name="connsiteX8" fmla="*/ 6858000 w 6858000"/>
              <a:gd name="connsiteY8" fmla="*/ 8422384 h 8422384"/>
              <a:gd name="connsiteX9" fmla="*/ 6858000 w 6858000"/>
              <a:gd name="connsiteY9" fmla="*/ 7833104 h 8422384"/>
              <a:gd name="connsiteX10" fmla="*/ 6858000 w 6858000"/>
              <a:gd name="connsiteY10" fmla="*/ 7237050 h 8422384"/>
              <a:gd name="connsiteX11" fmla="*/ 6858000 w 6858000"/>
              <a:gd name="connsiteY11" fmla="*/ 6647770 h 8422384"/>
              <a:gd name="connsiteX12" fmla="*/ 6858000 w 6858000"/>
              <a:gd name="connsiteY12" fmla="*/ 6385062 h 8422384"/>
              <a:gd name="connsiteX13" fmla="*/ 6858000 w 6858000"/>
              <a:gd name="connsiteY13" fmla="*/ 5795782 h 8422384"/>
              <a:gd name="connsiteX14" fmla="*/ 6858000 w 6858000"/>
              <a:gd name="connsiteY14" fmla="*/ 5199728 h 8422384"/>
              <a:gd name="connsiteX15" fmla="*/ 6858000 w 6858000"/>
              <a:gd name="connsiteY15" fmla="*/ 4610448 h 8422384"/>
              <a:gd name="connsiteX16" fmla="*/ 6858000 w 6858000"/>
              <a:gd name="connsiteY16" fmla="*/ 3811936 h 8422384"/>
              <a:gd name="connsiteX17" fmla="*/ 6858000 w 6858000"/>
              <a:gd name="connsiteY17" fmla="*/ 3222656 h 8422384"/>
              <a:gd name="connsiteX18" fmla="*/ 6858000 w 6858000"/>
              <a:gd name="connsiteY18" fmla="*/ 2626602 h 8422384"/>
              <a:gd name="connsiteX19" fmla="*/ 6858000 w 6858000"/>
              <a:gd name="connsiteY19" fmla="*/ 2037322 h 8422384"/>
              <a:gd name="connsiteX20" fmla="*/ 6858000 w 6858000"/>
              <a:gd name="connsiteY20" fmla="*/ 1774614 h 8422384"/>
              <a:gd name="connsiteX21" fmla="*/ 6858000 w 6858000"/>
              <a:gd name="connsiteY21" fmla="*/ 1185334 h 8422384"/>
              <a:gd name="connsiteX22" fmla="*/ 6858000 w 6858000"/>
              <a:gd name="connsiteY22" fmla="*/ 589280 h 8422384"/>
              <a:gd name="connsiteX23" fmla="*/ 6858000 w 6858000"/>
              <a:gd name="connsiteY23" fmla="*/ 0 h 8422384"/>
              <a:gd name="connsiteX24" fmla="*/ 0 w 6858000"/>
              <a:gd name="connsiteY24" fmla="*/ 922089 h 8422384"/>
              <a:gd name="connsiteX0" fmla="*/ 0 w 6858000"/>
              <a:gd name="connsiteY0" fmla="*/ 922089 h 8422384"/>
              <a:gd name="connsiteX1" fmla="*/ 0 w 6858000"/>
              <a:gd name="connsiteY1" fmla="*/ 5795782 h 8422384"/>
              <a:gd name="connsiteX2" fmla="*/ 0 w 6858000"/>
              <a:gd name="connsiteY2" fmla="*/ 6385062 h 8422384"/>
              <a:gd name="connsiteX3" fmla="*/ 0 w 6858000"/>
              <a:gd name="connsiteY3" fmla="*/ 6647770 h 8422384"/>
              <a:gd name="connsiteX4" fmla="*/ 0 w 6858000"/>
              <a:gd name="connsiteY4" fmla="*/ 7237050 h 8422384"/>
              <a:gd name="connsiteX5" fmla="*/ 0 w 6858000"/>
              <a:gd name="connsiteY5" fmla="*/ 7833104 h 8422384"/>
              <a:gd name="connsiteX6" fmla="*/ 0 w 6858000"/>
              <a:gd name="connsiteY6" fmla="*/ 8422384 h 8422384"/>
              <a:gd name="connsiteX7" fmla="*/ 6858000 w 6858000"/>
              <a:gd name="connsiteY7" fmla="*/ 8422384 h 8422384"/>
              <a:gd name="connsiteX8" fmla="*/ 6858000 w 6858000"/>
              <a:gd name="connsiteY8" fmla="*/ 7833104 h 8422384"/>
              <a:gd name="connsiteX9" fmla="*/ 6858000 w 6858000"/>
              <a:gd name="connsiteY9" fmla="*/ 7237050 h 8422384"/>
              <a:gd name="connsiteX10" fmla="*/ 6858000 w 6858000"/>
              <a:gd name="connsiteY10" fmla="*/ 6647770 h 8422384"/>
              <a:gd name="connsiteX11" fmla="*/ 6858000 w 6858000"/>
              <a:gd name="connsiteY11" fmla="*/ 6385062 h 8422384"/>
              <a:gd name="connsiteX12" fmla="*/ 6858000 w 6858000"/>
              <a:gd name="connsiteY12" fmla="*/ 5795782 h 8422384"/>
              <a:gd name="connsiteX13" fmla="*/ 6858000 w 6858000"/>
              <a:gd name="connsiteY13" fmla="*/ 5199728 h 8422384"/>
              <a:gd name="connsiteX14" fmla="*/ 6858000 w 6858000"/>
              <a:gd name="connsiteY14" fmla="*/ 4610448 h 8422384"/>
              <a:gd name="connsiteX15" fmla="*/ 6858000 w 6858000"/>
              <a:gd name="connsiteY15" fmla="*/ 3811936 h 8422384"/>
              <a:gd name="connsiteX16" fmla="*/ 6858000 w 6858000"/>
              <a:gd name="connsiteY16" fmla="*/ 3222656 h 8422384"/>
              <a:gd name="connsiteX17" fmla="*/ 6858000 w 6858000"/>
              <a:gd name="connsiteY17" fmla="*/ 2626602 h 8422384"/>
              <a:gd name="connsiteX18" fmla="*/ 6858000 w 6858000"/>
              <a:gd name="connsiteY18" fmla="*/ 2037322 h 8422384"/>
              <a:gd name="connsiteX19" fmla="*/ 6858000 w 6858000"/>
              <a:gd name="connsiteY19" fmla="*/ 1774614 h 8422384"/>
              <a:gd name="connsiteX20" fmla="*/ 6858000 w 6858000"/>
              <a:gd name="connsiteY20" fmla="*/ 1185334 h 8422384"/>
              <a:gd name="connsiteX21" fmla="*/ 6858000 w 6858000"/>
              <a:gd name="connsiteY21" fmla="*/ 589280 h 8422384"/>
              <a:gd name="connsiteX22" fmla="*/ 6858000 w 6858000"/>
              <a:gd name="connsiteY22" fmla="*/ 0 h 8422384"/>
              <a:gd name="connsiteX23" fmla="*/ 0 w 6858000"/>
              <a:gd name="connsiteY23" fmla="*/ 922089 h 8422384"/>
              <a:gd name="connsiteX0" fmla="*/ 0 w 6858000"/>
              <a:gd name="connsiteY0" fmla="*/ 922089 h 8422384"/>
              <a:gd name="connsiteX1" fmla="*/ 0 w 6858000"/>
              <a:gd name="connsiteY1" fmla="*/ 6385062 h 8422384"/>
              <a:gd name="connsiteX2" fmla="*/ 0 w 6858000"/>
              <a:gd name="connsiteY2" fmla="*/ 6647770 h 8422384"/>
              <a:gd name="connsiteX3" fmla="*/ 0 w 6858000"/>
              <a:gd name="connsiteY3" fmla="*/ 7237050 h 8422384"/>
              <a:gd name="connsiteX4" fmla="*/ 0 w 6858000"/>
              <a:gd name="connsiteY4" fmla="*/ 7833104 h 8422384"/>
              <a:gd name="connsiteX5" fmla="*/ 0 w 6858000"/>
              <a:gd name="connsiteY5" fmla="*/ 8422384 h 8422384"/>
              <a:gd name="connsiteX6" fmla="*/ 6858000 w 6858000"/>
              <a:gd name="connsiteY6" fmla="*/ 8422384 h 8422384"/>
              <a:gd name="connsiteX7" fmla="*/ 6858000 w 6858000"/>
              <a:gd name="connsiteY7" fmla="*/ 7833104 h 8422384"/>
              <a:gd name="connsiteX8" fmla="*/ 6858000 w 6858000"/>
              <a:gd name="connsiteY8" fmla="*/ 7237050 h 8422384"/>
              <a:gd name="connsiteX9" fmla="*/ 6858000 w 6858000"/>
              <a:gd name="connsiteY9" fmla="*/ 6647770 h 8422384"/>
              <a:gd name="connsiteX10" fmla="*/ 6858000 w 6858000"/>
              <a:gd name="connsiteY10" fmla="*/ 6385062 h 8422384"/>
              <a:gd name="connsiteX11" fmla="*/ 6858000 w 6858000"/>
              <a:gd name="connsiteY11" fmla="*/ 5795782 h 8422384"/>
              <a:gd name="connsiteX12" fmla="*/ 6858000 w 6858000"/>
              <a:gd name="connsiteY12" fmla="*/ 5199728 h 8422384"/>
              <a:gd name="connsiteX13" fmla="*/ 6858000 w 6858000"/>
              <a:gd name="connsiteY13" fmla="*/ 4610448 h 8422384"/>
              <a:gd name="connsiteX14" fmla="*/ 6858000 w 6858000"/>
              <a:gd name="connsiteY14" fmla="*/ 3811936 h 8422384"/>
              <a:gd name="connsiteX15" fmla="*/ 6858000 w 6858000"/>
              <a:gd name="connsiteY15" fmla="*/ 3222656 h 8422384"/>
              <a:gd name="connsiteX16" fmla="*/ 6858000 w 6858000"/>
              <a:gd name="connsiteY16" fmla="*/ 2626602 h 8422384"/>
              <a:gd name="connsiteX17" fmla="*/ 6858000 w 6858000"/>
              <a:gd name="connsiteY17" fmla="*/ 2037322 h 8422384"/>
              <a:gd name="connsiteX18" fmla="*/ 6858000 w 6858000"/>
              <a:gd name="connsiteY18" fmla="*/ 1774614 h 8422384"/>
              <a:gd name="connsiteX19" fmla="*/ 6858000 w 6858000"/>
              <a:gd name="connsiteY19" fmla="*/ 1185334 h 8422384"/>
              <a:gd name="connsiteX20" fmla="*/ 6858000 w 6858000"/>
              <a:gd name="connsiteY20" fmla="*/ 589280 h 8422384"/>
              <a:gd name="connsiteX21" fmla="*/ 6858000 w 6858000"/>
              <a:gd name="connsiteY21" fmla="*/ 0 h 8422384"/>
              <a:gd name="connsiteX22" fmla="*/ 0 w 6858000"/>
              <a:gd name="connsiteY22" fmla="*/ 922089 h 8422384"/>
              <a:gd name="connsiteX0" fmla="*/ 0 w 6858000"/>
              <a:gd name="connsiteY0" fmla="*/ 922089 h 8422384"/>
              <a:gd name="connsiteX1" fmla="*/ 0 w 6858000"/>
              <a:gd name="connsiteY1" fmla="*/ 6647770 h 8422384"/>
              <a:gd name="connsiteX2" fmla="*/ 0 w 6858000"/>
              <a:gd name="connsiteY2" fmla="*/ 7237050 h 8422384"/>
              <a:gd name="connsiteX3" fmla="*/ 0 w 6858000"/>
              <a:gd name="connsiteY3" fmla="*/ 7833104 h 8422384"/>
              <a:gd name="connsiteX4" fmla="*/ 0 w 6858000"/>
              <a:gd name="connsiteY4" fmla="*/ 8422384 h 8422384"/>
              <a:gd name="connsiteX5" fmla="*/ 6858000 w 6858000"/>
              <a:gd name="connsiteY5" fmla="*/ 8422384 h 8422384"/>
              <a:gd name="connsiteX6" fmla="*/ 6858000 w 6858000"/>
              <a:gd name="connsiteY6" fmla="*/ 7833104 h 8422384"/>
              <a:gd name="connsiteX7" fmla="*/ 6858000 w 6858000"/>
              <a:gd name="connsiteY7" fmla="*/ 7237050 h 8422384"/>
              <a:gd name="connsiteX8" fmla="*/ 6858000 w 6858000"/>
              <a:gd name="connsiteY8" fmla="*/ 6647770 h 8422384"/>
              <a:gd name="connsiteX9" fmla="*/ 6858000 w 6858000"/>
              <a:gd name="connsiteY9" fmla="*/ 6385062 h 8422384"/>
              <a:gd name="connsiteX10" fmla="*/ 6858000 w 6858000"/>
              <a:gd name="connsiteY10" fmla="*/ 5795782 h 8422384"/>
              <a:gd name="connsiteX11" fmla="*/ 6858000 w 6858000"/>
              <a:gd name="connsiteY11" fmla="*/ 5199728 h 8422384"/>
              <a:gd name="connsiteX12" fmla="*/ 6858000 w 6858000"/>
              <a:gd name="connsiteY12" fmla="*/ 4610448 h 8422384"/>
              <a:gd name="connsiteX13" fmla="*/ 6858000 w 6858000"/>
              <a:gd name="connsiteY13" fmla="*/ 3811936 h 8422384"/>
              <a:gd name="connsiteX14" fmla="*/ 6858000 w 6858000"/>
              <a:gd name="connsiteY14" fmla="*/ 3222656 h 8422384"/>
              <a:gd name="connsiteX15" fmla="*/ 6858000 w 6858000"/>
              <a:gd name="connsiteY15" fmla="*/ 2626602 h 8422384"/>
              <a:gd name="connsiteX16" fmla="*/ 6858000 w 6858000"/>
              <a:gd name="connsiteY16" fmla="*/ 2037322 h 8422384"/>
              <a:gd name="connsiteX17" fmla="*/ 6858000 w 6858000"/>
              <a:gd name="connsiteY17" fmla="*/ 1774614 h 8422384"/>
              <a:gd name="connsiteX18" fmla="*/ 6858000 w 6858000"/>
              <a:gd name="connsiteY18" fmla="*/ 1185334 h 8422384"/>
              <a:gd name="connsiteX19" fmla="*/ 6858000 w 6858000"/>
              <a:gd name="connsiteY19" fmla="*/ 589280 h 8422384"/>
              <a:gd name="connsiteX20" fmla="*/ 6858000 w 6858000"/>
              <a:gd name="connsiteY20" fmla="*/ 0 h 8422384"/>
              <a:gd name="connsiteX21" fmla="*/ 0 w 6858000"/>
              <a:gd name="connsiteY21" fmla="*/ 922089 h 8422384"/>
              <a:gd name="connsiteX0" fmla="*/ 0 w 6858000"/>
              <a:gd name="connsiteY0" fmla="*/ 922089 h 8422384"/>
              <a:gd name="connsiteX1" fmla="*/ 0 w 6858000"/>
              <a:gd name="connsiteY1" fmla="*/ 7237050 h 8422384"/>
              <a:gd name="connsiteX2" fmla="*/ 0 w 6858000"/>
              <a:gd name="connsiteY2" fmla="*/ 7833104 h 8422384"/>
              <a:gd name="connsiteX3" fmla="*/ 0 w 6858000"/>
              <a:gd name="connsiteY3" fmla="*/ 8422384 h 8422384"/>
              <a:gd name="connsiteX4" fmla="*/ 6858000 w 6858000"/>
              <a:gd name="connsiteY4" fmla="*/ 8422384 h 8422384"/>
              <a:gd name="connsiteX5" fmla="*/ 6858000 w 6858000"/>
              <a:gd name="connsiteY5" fmla="*/ 7833104 h 8422384"/>
              <a:gd name="connsiteX6" fmla="*/ 6858000 w 6858000"/>
              <a:gd name="connsiteY6" fmla="*/ 7237050 h 8422384"/>
              <a:gd name="connsiteX7" fmla="*/ 6858000 w 6858000"/>
              <a:gd name="connsiteY7" fmla="*/ 6647770 h 8422384"/>
              <a:gd name="connsiteX8" fmla="*/ 6858000 w 6858000"/>
              <a:gd name="connsiteY8" fmla="*/ 6385062 h 8422384"/>
              <a:gd name="connsiteX9" fmla="*/ 6858000 w 6858000"/>
              <a:gd name="connsiteY9" fmla="*/ 5795782 h 8422384"/>
              <a:gd name="connsiteX10" fmla="*/ 6858000 w 6858000"/>
              <a:gd name="connsiteY10" fmla="*/ 5199728 h 8422384"/>
              <a:gd name="connsiteX11" fmla="*/ 6858000 w 6858000"/>
              <a:gd name="connsiteY11" fmla="*/ 4610448 h 8422384"/>
              <a:gd name="connsiteX12" fmla="*/ 6858000 w 6858000"/>
              <a:gd name="connsiteY12" fmla="*/ 3811936 h 8422384"/>
              <a:gd name="connsiteX13" fmla="*/ 6858000 w 6858000"/>
              <a:gd name="connsiteY13" fmla="*/ 3222656 h 8422384"/>
              <a:gd name="connsiteX14" fmla="*/ 6858000 w 6858000"/>
              <a:gd name="connsiteY14" fmla="*/ 2626602 h 8422384"/>
              <a:gd name="connsiteX15" fmla="*/ 6858000 w 6858000"/>
              <a:gd name="connsiteY15" fmla="*/ 2037322 h 8422384"/>
              <a:gd name="connsiteX16" fmla="*/ 6858000 w 6858000"/>
              <a:gd name="connsiteY16" fmla="*/ 1774614 h 8422384"/>
              <a:gd name="connsiteX17" fmla="*/ 6858000 w 6858000"/>
              <a:gd name="connsiteY17" fmla="*/ 1185334 h 8422384"/>
              <a:gd name="connsiteX18" fmla="*/ 6858000 w 6858000"/>
              <a:gd name="connsiteY18" fmla="*/ 589280 h 8422384"/>
              <a:gd name="connsiteX19" fmla="*/ 6858000 w 6858000"/>
              <a:gd name="connsiteY19" fmla="*/ 0 h 8422384"/>
              <a:gd name="connsiteX20" fmla="*/ 0 w 6858000"/>
              <a:gd name="connsiteY20" fmla="*/ 922089 h 8422384"/>
              <a:gd name="connsiteX0" fmla="*/ 0 w 6858000"/>
              <a:gd name="connsiteY0" fmla="*/ 922089 h 8422384"/>
              <a:gd name="connsiteX1" fmla="*/ 0 w 6858000"/>
              <a:gd name="connsiteY1" fmla="*/ 7833104 h 8422384"/>
              <a:gd name="connsiteX2" fmla="*/ 0 w 6858000"/>
              <a:gd name="connsiteY2" fmla="*/ 8422384 h 8422384"/>
              <a:gd name="connsiteX3" fmla="*/ 6858000 w 6858000"/>
              <a:gd name="connsiteY3" fmla="*/ 8422384 h 8422384"/>
              <a:gd name="connsiteX4" fmla="*/ 6858000 w 6858000"/>
              <a:gd name="connsiteY4" fmla="*/ 7833104 h 8422384"/>
              <a:gd name="connsiteX5" fmla="*/ 6858000 w 6858000"/>
              <a:gd name="connsiteY5" fmla="*/ 7237050 h 8422384"/>
              <a:gd name="connsiteX6" fmla="*/ 6858000 w 6858000"/>
              <a:gd name="connsiteY6" fmla="*/ 6647770 h 8422384"/>
              <a:gd name="connsiteX7" fmla="*/ 6858000 w 6858000"/>
              <a:gd name="connsiteY7" fmla="*/ 6385062 h 8422384"/>
              <a:gd name="connsiteX8" fmla="*/ 6858000 w 6858000"/>
              <a:gd name="connsiteY8" fmla="*/ 5795782 h 8422384"/>
              <a:gd name="connsiteX9" fmla="*/ 6858000 w 6858000"/>
              <a:gd name="connsiteY9" fmla="*/ 5199728 h 8422384"/>
              <a:gd name="connsiteX10" fmla="*/ 6858000 w 6858000"/>
              <a:gd name="connsiteY10" fmla="*/ 4610448 h 8422384"/>
              <a:gd name="connsiteX11" fmla="*/ 6858000 w 6858000"/>
              <a:gd name="connsiteY11" fmla="*/ 3811936 h 8422384"/>
              <a:gd name="connsiteX12" fmla="*/ 6858000 w 6858000"/>
              <a:gd name="connsiteY12" fmla="*/ 3222656 h 8422384"/>
              <a:gd name="connsiteX13" fmla="*/ 6858000 w 6858000"/>
              <a:gd name="connsiteY13" fmla="*/ 2626602 h 8422384"/>
              <a:gd name="connsiteX14" fmla="*/ 6858000 w 6858000"/>
              <a:gd name="connsiteY14" fmla="*/ 2037322 h 8422384"/>
              <a:gd name="connsiteX15" fmla="*/ 6858000 w 6858000"/>
              <a:gd name="connsiteY15" fmla="*/ 1774614 h 8422384"/>
              <a:gd name="connsiteX16" fmla="*/ 6858000 w 6858000"/>
              <a:gd name="connsiteY16" fmla="*/ 1185334 h 8422384"/>
              <a:gd name="connsiteX17" fmla="*/ 6858000 w 6858000"/>
              <a:gd name="connsiteY17" fmla="*/ 589280 h 8422384"/>
              <a:gd name="connsiteX18" fmla="*/ 6858000 w 6858000"/>
              <a:gd name="connsiteY18" fmla="*/ 0 h 8422384"/>
              <a:gd name="connsiteX19" fmla="*/ 0 w 6858000"/>
              <a:gd name="connsiteY19"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1774614 h 8422384"/>
              <a:gd name="connsiteX15" fmla="*/ 6858000 w 6858000"/>
              <a:gd name="connsiteY15" fmla="*/ 1185334 h 8422384"/>
              <a:gd name="connsiteX16" fmla="*/ 6858000 w 6858000"/>
              <a:gd name="connsiteY16" fmla="*/ 589280 h 8422384"/>
              <a:gd name="connsiteX17" fmla="*/ 6858000 w 6858000"/>
              <a:gd name="connsiteY17" fmla="*/ 0 h 8422384"/>
              <a:gd name="connsiteX18" fmla="*/ 0 w 6858000"/>
              <a:gd name="connsiteY18"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1774614 h 8422384"/>
              <a:gd name="connsiteX15" fmla="*/ 6858000 w 6858000"/>
              <a:gd name="connsiteY15" fmla="*/ 1185334 h 8422384"/>
              <a:gd name="connsiteX16" fmla="*/ 6858000 w 6858000"/>
              <a:gd name="connsiteY16" fmla="*/ 0 h 8422384"/>
              <a:gd name="connsiteX17" fmla="*/ 0 w 6858000"/>
              <a:gd name="connsiteY17"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1774614 h 8422384"/>
              <a:gd name="connsiteX15" fmla="*/ 6858000 w 6858000"/>
              <a:gd name="connsiteY15" fmla="*/ 0 h 8422384"/>
              <a:gd name="connsiteX16" fmla="*/ 0 w 6858000"/>
              <a:gd name="connsiteY16"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0 h 8422384"/>
              <a:gd name="connsiteX15" fmla="*/ 0 w 6858000"/>
              <a:gd name="connsiteY15"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0 h 8422384"/>
              <a:gd name="connsiteX14" fmla="*/ 0 w 6858000"/>
              <a:gd name="connsiteY14"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0 h 8422384"/>
              <a:gd name="connsiteX13" fmla="*/ 0 w 6858000"/>
              <a:gd name="connsiteY13"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0 h 8422384"/>
              <a:gd name="connsiteX12" fmla="*/ 0 w 6858000"/>
              <a:gd name="connsiteY12"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0 h 8422384"/>
              <a:gd name="connsiteX11" fmla="*/ 0 w 6858000"/>
              <a:gd name="connsiteY11" fmla="*/ 922089 h 8422384"/>
              <a:gd name="connsiteX0" fmla="*/ 0 w 6871064"/>
              <a:gd name="connsiteY0" fmla="*/ 922089 h 8422384"/>
              <a:gd name="connsiteX1" fmla="*/ 0 w 6871064"/>
              <a:gd name="connsiteY1" fmla="*/ 8422384 h 8422384"/>
              <a:gd name="connsiteX2" fmla="*/ 6858000 w 6871064"/>
              <a:gd name="connsiteY2" fmla="*/ 8422384 h 8422384"/>
              <a:gd name="connsiteX3" fmla="*/ 6858000 w 6871064"/>
              <a:gd name="connsiteY3" fmla="*/ 7833104 h 8422384"/>
              <a:gd name="connsiteX4" fmla="*/ 6858000 w 6871064"/>
              <a:gd name="connsiteY4" fmla="*/ 7237050 h 8422384"/>
              <a:gd name="connsiteX5" fmla="*/ 6858000 w 6871064"/>
              <a:gd name="connsiteY5" fmla="*/ 6647770 h 8422384"/>
              <a:gd name="connsiteX6" fmla="*/ 6858000 w 6871064"/>
              <a:gd name="connsiteY6" fmla="*/ 6385062 h 8422384"/>
              <a:gd name="connsiteX7" fmla="*/ 6858000 w 6871064"/>
              <a:gd name="connsiteY7" fmla="*/ 5795782 h 8422384"/>
              <a:gd name="connsiteX8" fmla="*/ 6858000 w 6871064"/>
              <a:gd name="connsiteY8" fmla="*/ 5199728 h 8422384"/>
              <a:gd name="connsiteX9" fmla="*/ 6858000 w 6871064"/>
              <a:gd name="connsiteY9" fmla="*/ 4610448 h 8422384"/>
              <a:gd name="connsiteX10" fmla="*/ 6871064 w 6871064"/>
              <a:gd name="connsiteY10" fmla="*/ 4491672 h 8422384"/>
              <a:gd name="connsiteX11" fmla="*/ 6858000 w 6871064"/>
              <a:gd name="connsiteY11" fmla="*/ 0 h 8422384"/>
              <a:gd name="connsiteX12" fmla="*/ 0 w 6871064"/>
              <a:gd name="connsiteY12"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0 h 8422384"/>
              <a:gd name="connsiteX11" fmla="*/ 0 w 6858000"/>
              <a:gd name="connsiteY11"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0 h 8422384"/>
              <a:gd name="connsiteX10" fmla="*/ 0 w 6858000"/>
              <a:gd name="connsiteY10"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0 h 8422384"/>
              <a:gd name="connsiteX9" fmla="*/ 0 w 6858000"/>
              <a:gd name="connsiteY9"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0 h 8422384"/>
              <a:gd name="connsiteX8" fmla="*/ 0 w 6858000"/>
              <a:gd name="connsiteY8"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0 h 8422384"/>
              <a:gd name="connsiteX7" fmla="*/ 0 w 6858000"/>
              <a:gd name="connsiteY7"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0 h 8422384"/>
              <a:gd name="connsiteX6" fmla="*/ 0 w 6858000"/>
              <a:gd name="connsiteY6"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0 h 8422384"/>
              <a:gd name="connsiteX5" fmla="*/ 0 w 6858000"/>
              <a:gd name="connsiteY5"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0 h 8422384"/>
              <a:gd name="connsiteX4" fmla="*/ 0 w 6858000"/>
              <a:gd name="connsiteY4" fmla="*/ 922089 h 8422384"/>
              <a:gd name="connsiteX0" fmla="*/ 0 w 6858000"/>
              <a:gd name="connsiteY0" fmla="*/ 922089 h 8422384"/>
              <a:gd name="connsiteX1" fmla="*/ 0 w 6858000"/>
              <a:gd name="connsiteY1" fmla="*/ 8422384 h 8422384"/>
              <a:gd name="connsiteX2" fmla="*/ 6844937 w 6858000"/>
              <a:gd name="connsiteY2" fmla="*/ 898178 h 8422384"/>
              <a:gd name="connsiteX3" fmla="*/ 6858000 w 6858000"/>
              <a:gd name="connsiteY3" fmla="*/ 0 h 8422384"/>
              <a:gd name="connsiteX4" fmla="*/ 0 w 6858000"/>
              <a:gd name="connsiteY4" fmla="*/ 922089 h 8422384"/>
              <a:gd name="connsiteX0" fmla="*/ 0 w 6884126"/>
              <a:gd name="connsiteY0" fmla="*/ 922089 h 8422384"/>
              <a:gd name="connsiteX1" fmla="*/ 0 w 6884126"/>
              <a:gd name="connsiteY1" fmla="*/ 8422384 h 8422384"/>
              <a:gd name="connsiteX2" fmla="*/ 6884126 w 6884126"/>
              <a:gd name="connsiteY2" fmla="*/ 519355 h 8422384"/>
              <a:gd name="connsiteX3" fmla="*/ 6858000 w 6884126"/>
              <a:gd name="connsiteY3" fmla="*/ 0 h 8422384"/>
              <a:gd name="connsiteX4" fmla="*/ 0 w 6884126"/>
              <a:gd name="connsiteY4" fmla="*/ 922089 h 8422384"/>
              <a:gd name="connsiteX0" fmla="*/ 0 w 6858000"/>
              <a:gd name="connsiteY0" fmla="*/ 922089 h 8422384"/>
              <a:gd name="connsiteX1" fmla="*/ 0 w 6858000"/>
              <a:gd name="connsiteY1" fmla="*/ 8422384 h 8422384"/>
              <a:gd name="connsiteX2" fmla="*/ 6831874 w 6858000"/>
              <a:gd name="connsiteY2" fmla="*/ 388726 h 8422384"/>
              <a:gd name="connsiteX3" fmla="*/ 6858000 w 6858000"/>
              <a:gd name="connsiteY3" fmla="*/ 0 h 8422384"/>
              <a:gd name="connsiteX4" fmla="*/ 0 w 6858000"/>
              <a:gd name="connsiteY4" fmla="*/ 922089 h 8422384"/>
              <a:gd name="connsiteX0" fmla="*/ 0 w 6858000"/>
              <a:gd name="connsiteY0" fmla="*/ 922089 h 8422384"/>
              <a:gd name="connsiteX1" fmla="*/ 0 w 6858000"/>
              <a:gd name="connsiteY1" fmla="*/ 8422384 h 8422384"/>
              <a:gd name="connsiteX2" fmla="*/ 6858000 w 6858000"/>
              <a:gd name="connsiteY2" fmla="*/ 414852 h 8422384"/>
              <a:gd name="connsiteX3" fmla="*/ 6858000 w 6858000"/>
              <a:gd name="connsiteY3" fmla="*/ 0 h 8422384"/>
              <a:gd name="connsiteX4" fmla="*/ 0 w 6858000"/>
              <a:gd name="connsiteY4" fmla="*/ 922089 h 8422384"/>
              <a:gd name="connsiteX0" fmla="*/ 0 w 6858000"/>
              <a:gd name="connsiteY0" fmla="*/ 922089 h 1355378"/>
              <a:gd name="connsiteX1" fmla="*/ 39189 w 6858000"/>
              <a:gd name="connsiteY1" fmla="*/ 1355378 h 1355378"/>
              <a:gd name="connsiteX2" fmla="*/ 6858000 w 6858000"/>
              <a:gd name="connsiteY2" fmla="*/ 414852 h 1355378"/>
              <a:gd name="connsiteX3" fmla="*/ 6858000 w 6858000"/>
              <a:gd name="connsiteY3" fmla="*/ 0 h 1355378"/>
              <a:gd name="connsiteX4" fmla="*/ 0 w 6858000"/>
              <a:gd name="connsiteY4" fmla="*/ 922089 h 1355378"/>
              <a:gd name="connsiteX0" fmla="*/ 26126 w 6884126"/>
              <a:gd name="connsiteY0" fmla="*/ 922089 h 1368441"/>
              <a:gd name="connsiteX1" fmla="*/ 0 w 6884126"/>
              <a:gd name="connsiteY1" fmla="*/ 1368441 h 1368441"/>
              <a:gd name="connsiteX2" fmla="*/ 6884126 w 6884126"/>
              <a:gd name="connsiteY2" fmla="*/ 414852 h 1368441"/>
              <a:gd name="connsiteX3" fmla="*/ 6884126 w 6884126"/>
              <a:gd name="connsiteY3" fmla="*/ 0 h 1368441"/>
              <a:gd name="connsiteX4" fmla="*/ 26126 w 6884126"/>
              <a:gd name="connsiteY4" fmla="*/ 922089 h 1368441"/>
              <a:gd name="connsiteX0" fmla="*/ 26126 w 6884126"/>
              <a:gd name="connsiteY0" fmla="*/ 922089 h 1368441"/>
              <a:gd name="connsiteX1" fmla="*/ 0 w 6884126"/>
              <a:gd name="connsiteY1" fmla="*/ 1368441 h 1368441"/>
              <a:gd name="connsiteX2" fmla="*/ 6877779 w 6884126"/>
              <a:gd name="connsiteY2" fmla="*/ 411679 h 1368441"/>
              <a:gd name="connsiteX3" fmla="*/ 6884126 w 6884126"/>
              <a:gd name="connsiteY3" fmla="*/ 0 h 1368441"/>
              <a:gd name="connsiteX4" fmla="*/ 26126 w 6884126"/>
              <a:gd name="connsiteY4" fmla="*/ 922089 h 1368441"/>
              <a:gd name="connsiteX0" fmla="*/ 26126 w 6884126"/>
              <a:gd name="connsiteY0" fmla="*/ 922089 h 1368441"/>
              <a:gd name="connsiteX1" fmla="*/ 0 w 6884126"/>
              <a:gd name="connsiteY1" fmla="*/ 1368441 h 1368441"/>
              <a:gd name="connsiteX2" fmla="*/ 6882544 w 6884126"/>
              <a:gd name="connsiteY2" fmla="*/ 411681 h 1368441"/>
              <a:gd name="connsiteX3" fmla="*/ 6884126 w 6884126"/>
              <a:gd name="connsiteY3" fmla="*/ 0 h 1368441"/>
              <a:gd name="connsiteX4" fmla="*/ 26126 w 6884126"/>
              <a:gd name="connsiteY4" fmla="*/ 922089 h 1368441"/>
              <a:gd name="connsiteX0" fmla="*/ 0 w 6858000"/>
              <a:gd name="connsiteY0" fmla="*/ 922089 h 1368441"/>
              <a:gd name="connsiteX1" fmla="*/ 859 w 6858000"/>
              <a:gd name="connsiteY1" fmla="*/ 1368441 h 1368441"/>
              <a:gd name="connsiteX2" fmla="*/ 6856418 w 6858000"/>
              <a:gd name="connsiteY2" fmla="*/ 411681 h 1368441"/>
              <a:gd name="connsiteX3" fmla="*/ 6858000 w 6858000"/>
              <a:gd name="connsiteY3" fmla="*/ 0 h 1368441"/>
              <a:gd name="connsiteX4" fmla="*/ 0 w 6858000"/>
              <a:gd name="connsiteY4" fmla="*/ 922089 h 1368441"/>
              <a:gd name="connsiteX0" fmla="*/ 0 w 6858000"/>
              <a:gd name="connsiteY0" fmla="*/ 922089 h 1366854"/>
              <a:gd name="connsiteX1" fmla="*/ 18319 w 6858000"/>
              <a:gd name="connsiteY1" fmla="*/ 1366854 h 1366854"/>
              <a:gd name="connsiteX2" fmla="*/ 6856418 w 6858000"/>
              <a:gd name="connsiteY2" fmla="*/ 411681 h 1366854"/>
              <a:gd name="connsiteX3" fmla="*/ 6858000 w 6858000"/>
              <a:gd name="connsiteY3" fmla="*/ 0 h 1366854"/>
              <a:gd name="connsiteX4" fmla="*/ 0 w 6858000"/>
              <a:gd name="connsiteY4" fmla="*/ 922089 h 1366854"/>
              <a:gd name="connsiteX0" fmla="*/ 0 w 6858000"/>
              <a:gd name="connsiteY0" fmla="*/ 922089 h 1365266"/>
              <a:gd name="connsiteX1" fmla="*/ 856 w 6858000"/>
              <a:gd name="connsiteY1" fmla="*/ 1365266 h 1365266"/>
              <a:gd name="connsiteX2" fmla="*/ 6856418 w 6858000"/>
              <a:gd name="connsiteY2" fmla="*/ 411681 h 1365266"/>
              <a:gd name="connsiteX3" fmla="*/ 6858000 w 6858000"/>
              <a:gd name="connsiteY3" fmla="*/ 0 h 1365266"/>
              <a:gd name="connsiteX4" fmla="*/ 0 w 6858000"/>
              <a:gd name="connsiteY4" fmla="*/ 922089 h 1365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365266">
                <a:moveTo>
                  <a:pt x="0" y="922089"/>
                </a:moveTo>
                <a:cubicBezTo>
                  <a:pt x="286" y="1070873"/>
                  <a:pt x="570" y="1216482"/>
                  <a:pt x="856" y="1365266"/>
                </a:cubicBezTo>
                <a:lnTo>
                  <a:pt x="6856418" y="411681"/>
                </a:lnTo>
                <a:cubicBezTo>
                  <a:pt x="6858534" y="274455"/>
                  <a:pt x="6855884" y="137226"/>
                  <a:pt x="6858000" y="0"/>
                </a:cubicBezTo>
                <a:lnTo>
                  <a:pt x="0" y="922089"/>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5" name="Picture 4">
            <a:extLst>
              <a:ext uri="{FF2B5EF4-FFF2-40B4-BE49-F238E27FC236}">
                <a16:creationId xmlns:a16="http://schemas.microsoft.com/office/drawing/2014/main" id="{0F4169C2-2CDA-CC40-8BA7-E6406F98B1B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218" y="5634923"/>
            <a:ext cx="1079313" cy="1079313"/>
          </a:xfrm>
          <a:prstGeom prst="rect">
            <a:avLst/>
          </a:prstGeom>
        </p:spPr>
      </p:pic>
    </p:spTree>
    <p:extLst>
      <p:ext uri="{BB962C8B-B14F-4D97-AF65-F5344CB8AC3E}">
        <p14:creationId xmlns:p14="http://schemas.microsoft.com/office/powerpoint/2010/main" val="2860475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Background - Solid">
            <a:extLst>
              <a:ext uri="{FF2B5EF4-FFF2-40B4-BE49-F238E27FC236}">
                <a16:creationId xmlns:a16="http://schemas.microsoft.com/office/drawing/2014/main" id="{E7049466-AE18-5040-B92A-6AF0E9CABD73}"/>
              </a:ext>
            </a:extLst>
          </p:cNvPr>
          <p:cNvSpPr/>
          <p:nvPr/>
        </p:nvSpPr>
        <p:spPr>
          <a:xfrm rot="10800000">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s-ES" dirty="0">
                <a:solidFill>
                  <a:schemeClr val="lt1">
                    <a:alpha val="44000"/>
                  </a:schemeClr>
                </a:solidFill>
              </a:rPr>
              <a:t>aa</a:t>
            </a:r>
          </a:p>
        </p:txBody>
      </p:sp>
      <p:sp>
        <p:nvSpPr>
          <p:cNvPr id="52" name="Slice - Solid">
            <a:extLst>
              <a:ext uri="{FF2B5EF4-FFF2-40B4-BE49-F238E27FC236}">
                <a16:creationId xmlns:a16="http://schemas.microsoft.com/office/drawing/2014/main" id="{1F451C84-4E3E-B148-B349-C401C5F07101}"/>
              </a:ext>
            </a:extLst>
          </p:cNvPr>
          <p:cNvSpPr/>
          <p:nvPr/>
        </p:nvSpPr>
        <p:spPr>
          <a:xfrm rot="10800000">
            <a:off x="0"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39" name="TextBox 138"/>
          <p:cNvSpPr txBox="1"/>
          <p:nvPr/>
        </p:nvSpPr>
        <p:spPr>
          <a:xfrm>
            <a:off x="961610" y="1900392"/>
            <a:ext cx="5709896" cy="400110"/>
          </a:xfrm>
          <a:prstGeom prst="rect">
            <a:avLst/>
          </a:prstGeom>
          <a:noFill/>
        </p:spPr>
        <p:txBody>
          <a:bodyPr wrap="square" rtlCol="0">
            <a:spAutoFit/>
          </a:bodyPr>
          <a:lstStyle/>
          <a:p>
            <a:r>
              <a:rPr lang="es-ES" sz="2000" b="1" dirty="0">
                <a:solidFill>
                  <a:srgbClr val="EBB700"/>
                </a:solidFill>
                <a:latin typeface="Arial" charset="0"/>
                <a:ea typeface="Arial" charset="0"/>
                <a:cs typeface="Arial" charset="0"/>
              </a:rPr>
              <a:t>Un enfoque unificado</a:t>
            </a:r>
          </a:p>
        </p:txBody>
      </p:sp>
      <p:sp>
        <p:nvSpPr>
          <p:cNvPr id="146" name="TextBox 145"/>
          <p:cNvSpPr txBox="1"/>
          <p:nvPr/>
        </p:nvSpPr>
        <p:spPr>
          <a:xfrm>
            <a:off x="930287" y="2426458"/>
            <a:ext cx="5709896" cy="2585323"/>
          </a:xfrm>
          <a:prstGeom prst="rect">
            <a:avLst/>
          </a:prstGeom>
          <a:noFill/>
        </p:spPr>
        <p:txBody>
          <a:bodyPr wrap="square" rtlCol="0">
            <a:spAutoFit/>
          </a:bodyPr>
          <a:lstStyle/>
          <a:p>
            <a:r>
              <a:rPr lang="es-ES" dirty="0">
                <a:solidFill>
                  <a:schemeClr val="bg1"/>
                </a:solidFill>
                <a:latin typeface="Arial" charset="0"/>
                <a:ea typeface="Arial" charset="0"/>
                <a:cs typeface="Arial" charset="0"/>
              </a:rPr>
              <a:t>El Equipo Global de Acción (GAT) ayuda a los distritos y clubes a alcanzar sus metas al crear un enfoque unificado para todas las áreas clave de los Leones. </a:t>
            </a:r>
          </a:p>
          <a:p>
            <a:endParaRPr lang="en-US" dirty="0">
              <a:solidFill>
                <a:schemeClr val="bg1"/>
              </a:solidFill>
              <a:latin typeface="Arial" charset="0"/>
              <a:ea typeface="Arial" charset="0"/>
              <a:cs typeface="Arial" charset="0"/>
            </a:endParaRPr>
          </a:p>
          <a:p>
            <a:r>
              <a:rPr lang="es-ES" dirty="0">
                <a:solidFill>
                  <a:schemeClr val="bg1"/>
                </a:solidFill>
                <a:latin typeface="Arial" charset="0"/>
                <a:ea typeface="Arial" charset="0"/>
                <a:cs typeface="Arial" charset="0"/>
              </a:rPr>
              <a:t>Al tener siempre presentes las metas, el GAT está en una posición única para ayudar a fomentar desde nivel de área estatutaria  al de club</a:t>
            </a:r>
          </a:p>
          <a:p>
            <a:r>
              <a:rPr lang="es-ES" dirty="0">
                <a:solidFill>
                  <a:schemeClr val="bg1"/>
                </a:solidFill>
                <a:latin typeface="Arial" charset="0"/>
                <a:ea typeface="Arial" charset="0"/>
                <a:cs typeface="Arial" charset="0"/>
              </a:rPr>
              <a:t>niveles el crecimiento positivo de socios en los clubes y aumentar la visibilidad de los Leones</a:t>
            </a:r>
          </a:p>
          <a:p>
            <a:r>
              <a:rPr lang="es-ES" dirty="0">
                <a:solidFill>
                  <a:schemeClr val="bg1"/>
                </a:solidFill>
                <a:latin typeface="Arial" charset="0"/>
                <a:ea typeface="Arial" charset="0"/>
                <a:cs typeface="Arial" charset="0"/>
              </a:rPr>
              <a:t>en la comunidad.</a:t>
            </a:r>
          </a:p>
        </p:txBody>
      </p:sp>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3</a:t>
            </a:fld>
            <a:endParaRPr lang="en-US" sz="1000" dirty="0">
              <a:solidFill>
                <a:srgbClr val="00338D"/>
              </a:solidFill>
            </a:endParaRPr>
          </a:p>
        </p:txBody>
      </p:sp>
      <p:sp>
        <p:nvSpPr>
          <p:cNvPr id="32" name="Rectangle 31">
            <a:extLst>
              <a:ext uri="{FF2B5EF4-FFF2-40B4-BE49-F238E27FC236}">
                <a16:creationId xmlns:a16="http://schemas.microsoft.com/office/drawing/2014/main" id="{4796FF7E-BD4A-524F-B602-27D1923168A2}"/>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685800" y="727675"/>
            <a:ext cx="9310816" cy="426872"/>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s-ES" dirty="0">
                <a:solidFill>
                  <a:schemeClr val="bg1"/>
                </a:solidFill>
              </a:rPr>
              <a:t>¿Por qué es necesario el Equipo Global de Acción?</a:t>
            </a:r>
          </a:p>
        </p:txBody>
      </p:sp>
      <p:pic>
        <p:nvPicPr>
          <p:cNvPr id="5" name="Picture 4" descr="A picture containing device&#10;&#10;Description automatically generated">
            <a:extLst>
              <a:ext uri="{FF2B5EF4-FFF2-40B4-BE49-F238E27FC236}">
                <a16:creationId xmlns:a16="http://schemas.microsoft.com/office/drawing/2014/main" id="{610A17D8-20EC-4126-B6F3-1D25D5EC18A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431" b="95692" l="6546" r="90971">
                        <a14:foregroundMark x1="36795" y1="19501" x2="36795" y2="19501"/>
                        <a14:foregroundMark x1="8352" y1="49433" x2="8352" y2="49433"/>
                        <a14:foregroundMark x1="44921" y1="14286" x2="44921" y2="14286"/>
                        <a14:foregroundMark x1="62528" y1="19274" x2="62528" y2="19274"/>
                        <a14:foregroundMark x1="46501" y1="10431" x2="46501" y2="10431"/>
                        <a14:foregroundMark x1="91196" y1="53061" x2="91196" y2="53061"/>
                        <a14:foregroundMark x1="25282" y1="39683" x2="25282" y2="39683"/>
                        <a14:foregroundMark x1="31828" y1="29705" x2="31828" y2="29705"/>
                        <a14:foregroundMark x1="27991" y1="28345" x2="27991" y2="28345"/>
                        <a14:foregroundMark x1="34989" y1="28345" x2="34989" y2="28345"/>
                        <a14:foregroundMark x1="44470" y1="29252" x2="44470" y2="29252"/>
                        <a14:foregroundMark x1="26185" y1="74376" x2="26185" y2="74376"/>
                        <a14:foregroundMark x1="34086" y1="73469" x2="34086" y2="73469"/>
                        <a14:foregroundMark x1="20090" y1="68254" x2="48533" y2="79138"/>
                        <a14:foregroundMark x1="48533" y1="79138" x2="73589" y2="84580"/>
                        <a14:foregroundMark x1="73589" y1="84580" x2="72912" y2="84580"/>
                        <a14:foregroundMark x1="40181" y1="13152" x2="25282" y2="21088"/>
                        <a14:foregroundMark x1="25282" y1="21088" x2="13995" y2="32653"/>
                        <a14:foregroundMark x1="13995" y1="32653" x2="11061" y2="43764"/>
                        <a14:foregroundMark x1="11061" y1="43764" x2="12415" y2="52381"/>
                        <a14:foregroundMark x1="22348" y1="54649" x2="28217" y2="27211"/>
                        <a14:foregroundMark x1="28217" y1="27211" x2="39955" y2="14966"/>
                        <a14:foregroundMark x1="31331" y1="41581" x2="44244" y2="28345"/>
                        <a14:foregroundMark x1="27653" y1="45351" x2="28831" y2="44144"/>
                        <a14:foregroundMark x1="27210" y1="45805" x2="27653" y2="45351"/>
                        <a14:foregroundMark x1="26989" y1="46032" x2="27210" y2="45805"/>
                        <a14:foregroundMark x1="11061" y1="62358" x2="26989" y2="46032"/>
                        <a14:foregroundMark x1="44244" y1="28345" x2="44470" y2="16327"/>
                        <a14:foregroundMark x1="44470" y1="16327" x2="31603" y2="17234"/>
                        <a14:foregroundMark x1="31603" y1="17234" x2="13093" y2="47846"/>
                        <a14:foregroundMark x1="13093" y1="47846" x2="11287" y2="61451"/>
                        <a14:foregroundMark x1="78104" y1="82313" x2="29345" y2="78685"/>
                        <a14:foregroundMark x1="29345" y1="78685" x2="36795" y2="90476"/>
                        <a14:foregroundMark x1="36795" y1="90476" x2="48758" y2="91156"/>
                        <a14:foregroundMark x1="48758" y1="91156" x2="73363" y2="85714"/>
                        <a14:foregroundMark x1="73363" y1="85714" x2="76298" y2="83447"/>
                        <a14:foregroundMark x1="18510" y1="65533" x2="16479" y2="77098"/>
                        <a14:foregroundMark x1="16479" y1="77098" x2="35666" y2="92744"/>
                        <a14:foregroundMark x1="35666" y1="92744" x2="48307" y2="95692"/>
                        <a14:foregroundMark x1="48307" y1="95692" x2="59368" y2="90249"/>
                        <a14:foregroundMark x1="59368" y1="90249" x2="53273" y2="78685"/>
                        <a14:foregroundMark x1="53273" y1="78685" x2="41986" y2="75737"/>
                        <a14:foregroundMark x1="41986" y1="75737" x2="32054" y2="69841"/>
                        <a14:foregroundMark x1="32054" y1="69841" x2="20542" y2="67574"/>
                        <a14:foregroundMark x1="20542" y1="67574" x2="18284" y2="65760"/>
                        <a14:foregroundMark x1="61400" y1="17460" x2="82619" y2="64399"/>
                        <a14:foregroundMark x1="82619" y1="64399" x2="88262" y2="53515"/>
                        <a14:foregroundMark x1="88262" y1="53515" x2="61400" y2="18141"/>
                        <a14:foregroundMark x1="57336" y1="17234" x2="74041" y2="50113"/>
                        <a14:foregroundMark x1="74041" y1="50113" x2="72912" y2="62358"/>
                        <a14:foregroundMark x1="72912" y1="62358" x2="85327" y2="60998"/>
                        <a14:foregroundMark x1="85327" y1="60998" x2="83521" y2="46259"/>
                        <a14:foregroundMark x1="83521" y1="46259" x2="71783" y2="23810"/>
                        <a14:foregroundMark x1="71783" y1="23810" x2="62980" y2="14512"/>
                        <a14:foregroundMark x1="62980" y1="14512" x2="57336" y2="17234"/>
                        <a14:foregroundMark x1="7675" y1="45805" x2="9932" y2="57370"/>
                        <a14:foregroundMark x1="30209" y1="45805" x2="31007" y2="45350"/>
                        <a14:foregroundMark x1="29811" y1="46032" x2="30209" y2="45805"/>
                        <a14:foregroundMark x1="9932" y1="57370" x2="29811" y2="46032"/>
                        <a14:foregroundMark x1="39761" y1="35017" x2="46275" y2="20408"/>
                        <a14:foregroundMark x1="46275" y1="20408" x2="30474" y2="14966"/>
                        <a14:foregroundMark x1="30474" y1="14966" x2="13318" y2="32426"/>
                        <a14:foregroundMark x1="13318" y1="32426" x2="6546" y2="50113"/>
                        <a14:foregroundMark x1="83296" y1="40136" x2="71783" y2="41043"/>
                        <a14:foregroundMark x1="71783" y1="41043" x2="81716" y2="56009"/>
                        <a14:foregroundMark x1="81716" y1="56009" x2="89616" y2="47846"/>
                        <a14:foregroundMark x1="89616" y1="47846" x2="85102" y2="40590"/>
                        <a14:foregroundMark x1="52370" y1="80045" x2="39503" y2="78231"/>
                        <a14:foregroundMark x1="39503" y1="78231" x2="28668" y2="82313"/>
                        <a14:foregroundMark x1="28668" y1="82313" x2="35214" y2="92290"/>
                        <a14:foregroundMark x1="35214" y1="92290" x2="48081" y2="89116"/>
                        <a14:foregroundMark x1="48081" y1="89116" x2="52370" y2="80952"/>
                        <a14:foregroundMark x1="46050" y1="78458" x2="34312" y2="80045"/>
                        <a14:foregroundMark x1="34312" y1="80045" x2="34989" y2="93424"/>
                        <a14:foregroundMark x1="34989" y1="93424" x2="48081" y2="94331"/>
                        <a14:foregroundMark x1="48081" y1="94331" x2="51016" y2="83220"/>
                        <a14:foregroundMark x1="51016" y1="83220" x2="46050" y2="78005"/>
                        <a14:foregroundMark x1="46953" y1="82086" x2="35892" y2="84127"/>
                        <a14:foregroundMark x1="35892" y1="84127" x2="44018" y2="81406"/>
                        <a14:backgroundMark x1="34312" y1="42177" x2="36117" y2="39909"/>
                        <a14:backgroundMark x1="33183" y1="44444" x2="37698" y2="40136"/>
                        <a14:backgroundMark x1="31603" y1="46032" x2="32054" y2="45125"/>
                        <a14:backgroundMark x1="33634" y1="42857" x2="31828" y2="45805"/>
                        <a14:backgroundMark x1="32054" y1="46032" x2="32054" y2="46032"/>
                        <a14:backgroundMark x1="31603" y1="45805" x2="31603" y2="45805"/>
                        <a14:backgroundMark x1="30926" y1="45805" x2="30926" y2="45805"/>
                        <a14:backgroundMark x1="31151" y1="45351" x2="31151" y2="45351"/>
                      </a14:backgroundRemoval>
                    </a14:imgEffect>
                  </a14:imgLayer>
                </a14:imgProps>
              </a:ext>
              <a:ext uri="{28A0092B-C50C-407E-A947-70E740481C1C}">
                <a14:useLocalDpi xmlns:a14="http://schemas.microsoft.com/office/drawing/2010/main" val="0"/>
              </a:ext>
            </a:extLst>
          </a:blip>
          <a:srcRect l="3344" t="7227" r="1663"/>
          <a:stretch/>
        </p:blipFill>
        <p:spPr>
          <a:xfrm>
            <a:off x="7570470" y="2060084"/>
            <a:ext cx="4003590" cy="3892378"/>
          </a:xfrm>
          <a:prstGeom prst="rect">
            <a:avLst/>
          </a:prstGeom>
        </p:spPr>
      </p:pic>
    </p:spTree>
    <p:extLst>
      <p:ext uri="{BB962C8B-B14F-4D97-AF65-F5344CB8AC3E}">
        <p14:creationId xmlns:p14="http://schemas.microsoft.com/office/powerpoint/2010/main" val="1175720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ood, game&#10;&#10;Description automatically generated">
            <a:extLst>
              <a:ext uri="{FF2B5EF4-FFF2-40B4-BE49-F238E27FC236}">
                <a16:creationId xmlns:a16="http://schemas.microsoft.com/office/drawing/2014/main" id="{A92E1A84-48F3-4A8A-8F07-49BA0A50F099}"/>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a:stretch/>
        </p:blipFill>
        <p:spPr>
          <a:xfrm>
            <a:off x="0" y="0"/>
            <a:ext cx="12192000" cy="4645246"/>
          </a:xfrm>
          <a:prstGeom prst="rect">
            <a:avLst/>
          </a:prstGeom>
        </p:spPr>
      </p:pic>
      <p:sp>
        <p:nvSpPr>
          <p:cNvPr id="7" name="Freeform 6">
            <a:extLst>
              <a:ext uri="{FF2B5EF4-FFF2-40B4-BE49-F238E27FC236}">
                <a16:creationId xmlns:a16="http://schemas.microsoft.com/office/drawing/2014/main" id="{FAEFF4F8-2A17-924E-A326-087DE9802B28}"/>
              </a:ext>
            </a:extLst>
          </p:cNvPr>
          <p:cNvSpPr/>
          <p:nvPr/>
        </p:nvSpPr>
        <p:spPr>
          <a:xfrm rot="10800000" flipV="1">
            <a:off x="0" y="3429000"/>
            <a:ext cx="12192000" cy="3428999"/>
          </a:xfrm>
          <a:custGeom>
            <a:avLst/>
            <a:gdLst>
              <a:gd name="connsiteX0" fmla="*/ 6858000 w 6858000"/>
              <a:gd name="connsiteY0" fmla="*/ 1978237 h 1978237"/>
              <a:gd name="connsiteX1" fmla="*/ 6858000 w 6858000"/>
              <a:gd name="connsiteY1" fmla="*/ 0 h 1978237"/>
              <a:gd name="connsiteX2" fmla="*/ 0 w 6858000"/>
              <a:gd name="connsiteY2" fmla="*/ 922089 h 1978237"/>
              <a:gd name="connsiteX3" fmla="*/ 0 w 6858000"/>
              <a:gd name="connsiteY3" fmla="*/ 1978237 h 1978237"/>
            </a:gdLst>
            <a:ahLst/>
            <a:cxnLst>
              <a:cxn ang="0">
                <a:pos x="connsiteX0" y="connsiteY0"/>
              </a:cxn>
              <a:cxn ang="0">
                <a:pos x="connsiteX1" y="connsiteY1"/>
              </a:cxn>
              <a:cxn ang="0">
                <a:pos x="connsiteX2" y="connsiteY2"/>
              </a:cxn>
              <a:cxn ang="0">
                <a:pos x="connsiteX3" y="connsiteY3"/>
              </a:cxn>
            </a:cxnLst>
            <a:rect l="l" t="t" r="r" b="b"/>
            <a:pathLst>
              <a:path w="6858000" h="1978237">
                <a:moveTo>
                  <a:pt x="6858000" y="1978237"/>
                </a:moveTo>
                <a:lnTo>
                  <a:pt x="6858000" y="0"/>
                </a:lnTo>
                <a:lnTo>
                  <a:pt x="0" y="922089"/>
                </a:lnTo>
                <a:lnTo>
                  <a:pt x="0" y="1978237"/>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2" name="Large #">
            <a:extLst>
              <a:ext uri="{FF2B5EF4-FFF2-40B4-BE49-F238E27FC236}">
                <a16:creationId xmlns:a16="http://schemas.microsoft.com/office/drawing/2014/main" id="{D5C17C08-696E-5D47-A66B-B4D6203DC3C2}"/>
              </a:ext>
            </a:extLst>
          </p:cNvPr>
          <p:cNvSpPr txBox="1"/>
          <p:nvPr/>
        </p:nvSpPr>
        <p:spPr>
          <a:xfrm>
            <a:off x="218114" y="4645246"/>
            <a:ext cx="10979196" cy="1208023"/>
          </a:xfrm>
          <a:prstGeom prst="rect">
            <a:avLst/>
          </a:prstGeom>
          <a:noFill/>
        </p:spPr>
        <p:txBody>
          <a:bodyPr wrap="square" rtlCol="0" anchor="t">
            <a:spAutoFit/>
          </a:bodyPr>
          <a:lstStyle/>
          <a:p>
            <a:pPr>
              <a:lnSpc>
                <a:spcPts val="6500"/>
              </a:lnSpc>
            </a:pPr>
            <a:r>
              <a:rPr lang="es-ES" sz="5400" b="1" dirty="0">
                <a:solidFill>
                  <a:srgbClr val="EBB700"/>
                </a:solidFill>
                <a:latin typeface="Arial" panose="020B0604020202020204" pitchFamily="34" charset="0"/>
                <a:ea typeface="Arial" charset="0"/>
                <a:cs typeface="Arial" panose="020B0604020202020204" pitchFamily="34" charset="0"/>
              </a:rPr>
              <a:t>¿Quién forma parte del GAT?</a:t>
            </a:r>
          </a:p>
          <a:p>
            <a:pPr>
              <a:lnSpc>
                <a:spcPts val="2200"/>
              </a:lnSpc>
            </a:pPr>
            <a:r>
              <a:rPr lang="es-ES" sz="2400" dirty="0">
                <a:solidFill>
                  <a:schemeClr val="bg1"/>
                </a:solidFill>
                <a:latin typeface="Arial" panose="020B0604020202020204" pitchFamily="34" charset="0"/>
                <a:ea typeface="Arial" charset="0"/>
                <a:cs typeface="Arial" panose="020B0604020202020204" pitchFamily="34" charset="0"/>
              </a:rPr>
              <a:t>El GAT ocupa una posición única en todos los niveles de nuestra organización.</a:t>
            </a:r>
          </a:p>
        </p:txBody>
      </p:sp>
      <p:sp>
        <p:nvSpPr>
          <p:cNvPr id="13" name="Page Number - White">
            <a:extLst>
              <a:ext uri="{FF2B5EF4-FFF2-40B4-BE49-F238E27FC236}">
                <a16:creationId xmlns:a16="http://schemas.microsoft.com/office/drawing/2014/main" id="{25A0A221-1FC0-9644-A714-EAB25ADAD410}"/>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4</a:t>
            </a:fld>
            <a:endParaRPr lang="en-US" sz="1000" dirty="0">
              <a:solidFill>
                <a:schemeClr val="bg1"/>
              </a:solidFill>
            </a:endParaRPr>
          </a:p>
        </p:txBody>
      </p:sp>
      <p:grpSp>
        <p:nvGrpSpPr>
          <p:cNvPr id="3" name="Group 2">
            <a:extLst>
              <a:ext uri="{FF2B5EF4-FFF2-40B4-BE49-F238E27FC236}">
                <a16:creationId xmlns:a16="http://schemas.microsoft.com/office/drawing/2014/main" id="{20A65070-B5E0-F543-85BB-58A429735C96}"/>
              </a:ext>
            </a:extLst>
          </p:cNvPr>
          <p:cNvGrpSpPr/>
          <p:nvPr/>
        </p:nvGrpSpPr>
        <p:grpSpPr>
          <a:xfrm>
            <a:off x="724830" y="6022187"/>
            <a:ext cx="1527718" cy="178419"/>
            <a:chOff x="713679" y="5508702"/>
            <a:chExt cx="1527718" cy="178419"/>
          </a:xfrm>
        </p:grpSpPr>
        <p:sp>
          <p:nvSpPr>
            <p:cNvPr id="2" name="Oval 1">
              <a:extLst>
                <a:ext uri="{FF2B5EF4-FFF2-40B4-BE49-F238E27FC236}">
                  <a16:creationId xmlns:a16="http://schemas.microsoft.com/office/drawing/2014/main" id="{DE9E712C-4FD4-F249-AF5F-639CC72B99D9}"/>
                </a:ext>
              </a:extLst>
            </p:cNvPr>
            <p:cNvSpPr/>
            <p:nvPr/>
          </p:nvSpPr>
          <p:spPr>
            <a:xfrm>
              <a:off x="713679" y="5508702"/>
              <a:ext cx="178419" cy="178419"/>
            </a:xfrm>
            <a:prstGeom prst="ellipse">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66D43BC6-0089-9048-96E5-6369E6D231D4}"/>
                </a:ext>
              </a:extLst>
            </p:cNvPr>
            <p:cNvSpPr/>
            <p:nvPr/>
          </p:nvSpPr>
          <p:spPr>
            <a:xfrm>
              <a:off x="983539" y="5508702"/>
              <a:ext cx="178419" cy="178419"/>
            </a:xfrm>
            <a:prstGeom prst="ellipse">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24DE0899-DEE1-FB4F-A1B2-21B0DD87F4FD}"/>
                </a:ext>
              </a:extLst>
            </p:cNvPr>
            <p:cNvSpPr/>
            <p:nvPr/>
          </p:nvSpPr>
          <p:spPr>
            <a:xfrm>
              <a:off x="1253399" y="5508702"/>
              <a:ext cx="178419" cy="178419"/>
            </a:xfrm>
            <a:prstGeom prst="ellips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9CC31EA-3D4B-A849-B910-58A7D68F61E6}"/>
                </a:ext>
              </a:extLst>
            </p:cNvPr>
            <p:cNvSpPr/>
            <p:nvPr/>
          </p:nvSpPr>
          <p:spPr>
            <a:xfrm>
              <a:off x="1523259" y="5508702"/>
              <a:ext cx="178419" cy="178419"/>
            </a:xfrm>
            <a:prstGeom prst="ellipse">
              <a:avLst/>
            </a:pr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75793459-DAC2-AA40-A3C7-27AC0AA01A09}"/>
                </a:ext>
              </a:extLst>
            </p:cNvPr>
            <p:cNvSpPr/>
            <p:nvPr/>
          </p:nvSpPr>
          <p:spPr>
            <a:xfrm>
              <a:off x="1793119" y="5508702"/>
              <a:ext cx="178419" cy="178419"/>
            </a:xfrm>
            <a:prstGeom prst="ellipse">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60C8076-143C-2948-8658-273403346CF1}"/>
                </a:ext>
              </a:extLst>
            </p:cNvPr>
            <p:cNvSpPr/>
            <p:nvPr/>
          </p:nvSpPr>
          <p:spPr>
            <a:xfrm>
              <a:off x="2062978" y="5508702"/>
              <a:ext cx="178419" cy="178419"/>
            </a:xfrm>
            <a:prstGeom prst="ellipse">
              <a:avLst/>
            </a:prstGeom>
            <a:solidFill>
              <a:srgbClr val="AF1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03570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s-ES" dirty="0">
                <a:solidFill>
                  <a:schemeClr val="lt1">
                    <a:alpha val="44000"/>
                  </a:schemeClr>
                </a:solidFill>
              </a:rPr>
              <a:t>aa</a:t>
            </a:r>
          </a:p>
        </p:txBody>
      </p:sp>
      <p:sp>
        <p:nvSpPr>
          <p:cNvPr id="22" name="Slice - Solid">
            <a:extLst>
              <a:ext uri="{FF2B5EF4-FFF2-40B4-BE49-F238E27FC236}">
                <a16:creationId xmlns:a16="http://schemas.microsoft.com/office/drawing/2014/main" id="{651EA998-A806-F147-8EF5-A7B5976ED31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372975" y="366727"/>
            <a:ext cx="1554299" cy="965362"/>
          </a:xfrm>
          <a:prstGeom prst="rect">
            <a:avLst/>
          </a:prstGeom>
        </p:spPr>
        <p:txBody>
          <a:bodyPr>
            <a:normAutofit fontScale="92500"/>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s-ES" sz="2000" dirty="0">
                <a:solidFill>
                  <a:srgbClr val="EBB700"/>
                </a:solidFill>
              </a:rPr>
              <a:t>¿Quién forma parte del GAT?</a:t>
            </a: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es-ES" sz="4800" b="1" dirty="0">
                <a:solidFill>
                  <a:schemeClr val="bg1"/>
                </a:solidFill>
                <a:latin typeface="Arial" charset="0"/>
                <a:ea typeface="Arial" charset="0"/>
                <a:cs typeface="Arial" charset="0"/>
              </a:rPr>
              <a:t>A nivel de club</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5</a:t>
            </a:fld>
            <a:endParaRPr lang="en-US" sz="1000" dirty="0">
              <a:solidFill>
                <a:schemeClr val="bg1"/>
              </a:solidFill>
            </a:endParaRPr>
          </a:p>
        </p:txBody>
      </p:sp>
      <p:grpSp>
        <p:nvGrpSpPr>
          <p:cNvPr id="12" name="Group 11">
            <a:extLst>
              <a:ext uri="{FF2B5EF4-FFF2-40B4-BE49-F238E27FC236}">
                <a16:creationId xmlns:a16="http://schemas.microsoft.com/office/drawing/2014/main" id="{610511C2-3A00-404B-9D27-FFD037CC2873}"/>
              </a:ext>
            </a:extLst>
          </p:cNvPr>
          <p:cNvGrpSpPr/>
          <p:nvPr/>
        </p:nvGrpSpPr>
        <p:grpSpPr>
          <a:xfrm>
            <a:off x="263253" y="2901954"/>
            <a:ext cx="11665493" cy="1640642"/>
            <a:chOff x="1521174" y="2303046"/>
            <a:chExt cx="7147848" cy="1005278"/>
          </a:xfrm>
        </p:grpSpPr>
        <p:sp>
          <p:nvSpPr>
            <p:cNvPr id="27" name="Rounded Rectangle 156">
              <a:extLst>
                <a:ext uri="{FF2B5EF4-FFF2-40B4-BE49-F238E27FC236}">
                  <a16:creationId xmlns:a16="http://schemas.microsoft.com/office/drawing/2014/main" id="{E18C7794-7AC5-49D5-A748-BBCABF5FA154}"/>
                </a:ext>
              </a:extLst>
            </p:cNvPr>
            <p:cNvSpPr/>
            <p:nvPr/>
          </p:nvSpPr>
          <p:spPr>
            <a:xfrm>
              <a:off x="1521174" y="2303046"/>
              <a:ext cx="7119413" cy="363669"/>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cap="none" normalizeH="0" baseline="0" noProof="0" dirty="0">
                  <a:ln>
                    <a:noFill/>
                  </a:ln>
                  <a:solidFill>
                    <a:prstClr val="white"/>
                  </a:solidFill>
                  <a:effectLst/>
                  <a:uLnTx/>
                  <a:uFillTx/>
                  <a:latin typeface="Helvetica Neue Bold Condensed"/>
                  <a:ea typeface="+mn-ea"/>
                  <a:cs typeface="Helvetica Neue Bold Condensed"/>
                </a:rPr>
                <a:t>Presidente del Equipo Global de Acción del Club </a:t>
              </a:r>
              <a:r>
                <a:rPr kumimoji="0" lang="es-ES" sz="2000" b="0" i="0" u="none" strike="noStrike" cap="none" normalizeH="0" baseline="0" noProof="0" dirty="0">
                  <a:ln>
                    <a:noFill/>
                  </a:ln>
                  <a:solidFill>
                    <a:prstClr val="white"/>
                  </a:solidFill>
                  <a:effectLst/>
                  <a:uLnTx/>
                  <a:uFillTx/>
                  <a:latin typeface="Helvetica Neue Bold Condensed"/>
                  <a:ea typeface="+mn-ea"/>
                  <a:cs typeface="Helvetica Neue Bold Condensed"/>
                </a:rPr>
                <a:t>(Presidente del club)</a:t>
              </a:r>
            </a:p>
          </p:txBody>
        </p:sp>
        <p:sp>
          <p:nvSpPr>
            <p:cNvPr id="28" name="Rounded Rectangle 158">
              <a:extLst>
                <a:ext uri="{FF2B5EF4-FFF2-40B4-BE49-F238E27FC236}">
                  <a16:creationId xmlns:a16="http://schemas.microsoft.com/office/drawing/2014/main" id="{4C32FE62-7F78-4699-81EC-979A550CFA84}"/>
                </a:ext>
              </a:extLst>
            </p:cNvPr>
            <p:cNvSpPr/>
            <p:nvPr/>
          </p:nvSpPr>
          <p:spPr>
            <a:xfrm>
              <a:off x="1523224" y="2775780"/>
              <a:ext cx="2142949" cy="530536"/>
            </a:xfrm>
            <a:prstGeom prst="roundRect">
              <a:avLst/>
            </a:prstGeom>
            <a:solidFill>
              <a:srgbClr val="00338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es-ES" b="1" dirty="0">
                  <a:solidFill>
                    <a:schemeClr val="bg1"/>
                  </a:solidFill>
                  <a:latin typeface="Helvetica Neue Bold Condensed"/>
                  <a:ea typeface="ヒラギノ角ゴ Pro W3" pitchFamily="84" charset="-128"/>
                  <a:cs typeface="Helvetica Neue Bold Condensed"/>
                </a:rPr>
                <a:t>GLT</a:t>
              </a:r>
            </a:p>
            <a:p>
              <a:pPr lvl="0" algn="ctr">
                <a:defRPr/>
              </a:pPr>
              <a:r>
                <a:rPr lang="es-ES" sz="1600" dirty="0">
                  <a:solidFill>
                    <a:schemeClr val="bg1"/>
                  </a:solidFill>
                  <a:latin typeface="Helvetica Neue"/>
                </a:rPr>
                <a:t>Primer Vicepresidente / Asesor de Liderato</a:t>
              </a:r>
            </a:p>
          </p:txBody>
        </p:sp>
        <p:sp>
          <p:nvSpPr>
            <p:cNvPr id="29" name="Rounded Rectangle 161">
              <a:extLst>
                <a:ext uri="{FF2B5EF4-FFF2-40B4-BE49-F238E27FC236}">
                  <a16:creationId xmlns:a16="http://schemas.microsoft.com/office/drawing/2014/main" id="{6231140D-101A-4112-9D6D-99BD08F876C3}"/>
                </a:ext>
              </a:extLst>
            </p:cNvPr>
            <p:cNvSpPr/>
            <p:nvPr/>
          </p:nvSpPr>
          <p:spPr>
            <a:xfrm>
              <a:off x="3901612" y="2777788"/>
              <a:ext cx="2194388" cy="530536"/>
            </a:xfrm>
            <a:prstGeom prst="roundRect">
              <a:avLst/>
            </a:prstGeom>
            <a:solidFill>
              <a:srgbClr val="DAAB00"/>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es-ES" b="1" dirty="0">
                  <a:solidFill>
                    <a:schemeClr val="bg1"/>
                  </a:solidFill>
                  <a:latin typeface="Helvetica Neue Bold Condensed"/>
                  <a:ea typeface="ヒラギノ角ゴ Pro W3" pitchFamily="84" charset="-128"/>
                  <a:cs typeface="Helvetica Neue Bold Condensed"/>
                </a:rPr>
                <a:t>GMT</a:t>
              </a:r>
            </a:p>
            <a:p>
              <a:pPr marL="609585" lvl="0" indent="-609585" algn="ctr" fontAlgn="base">
                <a:spcAft>
                  <a:spcPct val="0"/>
                </a:spcAft>
                <a:defRPr/>
              </a:pPr>
              <a:r>
                <a:rPr lang="es-ES" sz="1600" dirty="0">
                  <a:solidFill>
                    <a:schemeClr val="bg1"/>
                  </a:solidFill>
                  <a:latin typeface="Helvetica Neue"/>
                  <a:ea typeface="ヒラギノ角ゴ Pro W3" pitchFamily="84" charset="-128"/>
                  <a:cs typeface="Helvetica Neue"/>
                </a:rPr>
                <a:t>Asesor de afiliación</a:t>
              </a:r>
            </a:p>
          </p:txBody>
        </p:sp>
        <p:sp>
          <p:nvSpPr>
            <p:cNvPr id="30" name="Rounded Rectangle 100">
              <a:extLst>
                <a:ext uri="{FF2B5EF4-FFF2-40B4-BE49-F238E27FC236}">
                  <a16:creationId xmlns:a16="http://schemas.microsoft.com/office/drawing/2014/main" id="{172ABE6C-AB8E-4E20-B837-AA7C12A0E14E}"/>
                </a:ext>
              </a:extLst>
            </p:cNvPr>
            <p:cNvSpPr/>
            <p:nvPr/>
          </p:nvSpPr>
          <p:spPr>
            <a:xfrm>
              <a:off x="6331438" y="2777787"/>
              <a:ext cx="2337584" cy="530536"/>
            </a:xfrm>
            <a:prstGeom prst="roundRect">
              <a:avLst/>
            </a:prstGeom>
            <a:solidFill>
              <a:srgbClr val="AF1E2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es-ES" b="1" dirty="0">
                  <a:solidFill>
                    <a:schemeClr val="bg1"/>
                  </a:solidFill>
                  <a:latin typeface="Helvetica Neue Bold Condensed"/>
                  <a:ea typeface="ヒラギノ角ゴ Pro W3" pitchFamily="84" charset="-128"/>
                  <a:cs typeface="Helvetica Neue Bold Condensed"/>
                </a:rPr>
                <a:t>GST</a:t>
              </a:r>
            </a:p>
            <a:p>
              <a:pPr marL="609585" lvl="0" indent="-609585" algn="ctr" fontAlgn="base">
                <a:spcAft>
                  <a:spcPct val="0"/>
                </a:spcAft>
                <a:defRPr/>
              </a:pPr>
              <a:r>
                <a:rPr lang="es-ES" sz="1600" dirty="0">
                  <a:solidFill>
                    <a:schemeClr val="bg1"/>
                  </a:solidFill>
                  <a:latin typeface="Helvetica Neue"/>
                  <a:ea typeface="ヒラギノ角ゴ Pro W3" pitchFamily="84" charset="-128"/>
                  <a:cs typeface="Helvetica Neue"/>
                </a:rPr>
                <a:t>Asesor de servicio</a:t>
              </a:r>
            </a:p>
          </p:txBody>
        </p:sp>
      </p:grpSp>
    </p:spTree>
    <p:extLst>
      <p:ext uri="{BB962C8B-B14F-4D97-AF65-F5344CB8AC3E}">
        <p14:creationId xmlns:p14="http://schemas.microsoft.com/office/powerpoint/2010/main" val="1527468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s-ES" dirty="0">
                <a:solidFill>
                  <a:schemeClr val="lt1">
                    <a:alpha val="44000"/>
                  </a:schemeClr>
                </a:solidFill>
              </a:rPr>
              <a:t>aa</a:t>
            </a:r>
          </a:p>
        </p:txBody>
      </p:sp>
      <p:sp>
        <p:nvSpPr>
          <p:cNvPr id="22" name="Slice - Solid">
            <a:extLst>
              <a:ext uri="{FF2B5EF4-FFF2-40B4-BE49-F238E27FC236}">
                <a16:creationId xmlns:a16="http://schemas.microsoft.com/office/drawing/2014/main" id="{651EA998-A806-F147-8EF5-A7B5976ED31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372975" y="366727"/>
            <a:ext cx="1554299" cy="965362"/>
          </a:xfrm>
          <a:prstGeom prst="rect">
            <a:avLst/>
          </a:prstGeom>
        </p:spPr>
        <p:txBody>
          <a:bodyPr>
            <a:normAutofit fontScale="92500"/>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s-ES" sz="2000" dirty="0">
                <a:solidFill>
                  <a:srgbClr val="EBB700"/>
                </a:solidFill>
              </a:rPr>
              <a:t>¿Quién forma parte del GAT?</a:t>
            </a: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es-ES" sz="4800" b="1" dirty="0">
                <a:solidFill>
                  <a:schemeClr val="bg1"/>
                </a:solidFill>
                <a:latin typeface="Arial" charset="0"/>
                <a:ea typeface="Arial" charset="0"/>
                <a:cs typeface="Arial" charset="0"/>
              </a:rPr>
              <a:t>A nivel de distrito</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6</a:t>
            </a:fld>
            <a:endParaRPr lang="en-US" sz="1000" dirty="0">
              <a:solidFill>
                <a:schemeClr val="bg1"/>
              </a:solidFill>
            </a:endParaRPr>
          </a:p>
        </p:txBody>
      </p:sp>
      <p:sp>
        <p:nvSpPr>
          <p:cNvPr id="27" name="Rounded Rectangle 156">
            <a:extLst>
              <a:ext uri="{FF2B5EF4-FFF2-40B4-BE49-F238E27FC236}">
                <a16:creationId xmlns:a16="http://schemas.microsoft.com/office/drawing/2014/main" id="{E18C7794-7AC5-49D5-A748-BBCABF5FA154}"/>
              </a:ext>
            </a:extLst>
          </p:cNvPr>
          <p:cNvSpPr/>
          <p:nvPr/>
        </p:nvSpPr>
        <p:spPr>
          <a:xfrm>
            <a:off x="263253" y="2901953"/>
            <a:ext cx="11619086" cy="593518"/>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cap="none" normalizeH="0" baseline="0" noProof="0" dirty="0">
                <a:ln>
                  <a:noFill/>
                </a:ln>
                <a:solidFill>
                  <a:prstClr val="white"/>
                </a:solidFill>
                <a:effectLst/>
                <a:uLnTx/>
                <a:uFillTx/>
                <a:latin typeface="Helvetica Neue Bold Condensed"/>
                <a:ea typeface="+mn-ea"/>
                <a:cs typeface="Helvetica Neue Bold Condensed"/>
              </a:rPr>
              <a:t>Presidente del Equipo Global de Acción del Distrito</a:t>
            </a:r>
            <a:r>
              <a:rPr kumimoji="0" lang="es-ES" sz="2000" i="0" u="none" strike="noStrike" cap="none" normalizeH="0" baseline="0" noProof="0" dirty="0">
                <a:ln>
                  <a:noFill/>
                </a:ln>
                <a:solidFill>
                  <a:prstClr val="white"/>
                </a:solidFill>
                <a:effectLst/>
                <a:uLnTx/>
                <a:uFillTx/>
                <a:latin typeface="Helvetica Neue Bold Condensed"/>
                <a:ea typeface="+mn-ea"/>
                <a:cs typeface="Helvetica Neue Bold Condensed"/>
              </a:rPr>
              <a:t> (Gobernador del Distrito)</a:t>
            </a:r>
          </a:p>
        </p:txBody>
      </p:sp>
      <p:sp>
        <p:nvSpPr>
          <p:cNvPr id="28" name="Rounded Rectangle 158">
            <a:extLst>
              <a:ext uri="{FF2B5EF4-FFF2-40B4-BE49-F238E27FC236}">
                <a16:creationId xmlns:a16="http://schemas.microsoft.com/office/drawing/2014/main" id="{4C32FE62-7F78-4699-81EC-979A550CFA84}"/>
              </a:ext>
            </a:extLst>
          </p:cNvPr>
          <p:cNvSpPr/>
          <p:nvPr/>
        </p:nvSpPr>
        <p:spPr>
          <a:xfrm>
            <a:off x="266599" y="3678353"/>
            <a:ext cx="2743200" cy="865849"/>
          </a:xfrm>
          <a:prstGeom prst="roundRect">
            <a:avLst/>
          </a:prstGeom>
          <a:solidFill>
            <a:srgbClr val="00338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es-ES" b="1" dirty="0">
                <a:solidFill>
                  <a:schemeClr val="bg1"/>
                </a:solidFill>
                <a:latin typeface="Helvetica Neue Bold Condensed"/>
                <a:ea typeface="ヒラギノ角ゴ Pro W3" pitchFamily="84" charset="-128"/>
                <a:cs typeface="Helvetica Neue Bold Condensed"/>
              </a:rPr>
              <a:t>GLT</a:t>
            </a:r>
          </a:p>
          <a:p>
            <a:pPr lvl="0" algn="ctr">
              <a:defRPr/>
            </a:pPr>
            <a:r>
              <a:rPr lang="es-ES" sz="1600" dirty="0">
                <a:solidFill>
                  <a:schemeClr val="bg1"/>
                </a:solidFill>
                <a:latin typeface="Helvetica Neue"/>
              </a:rPr>
              <a:t>Coordinador del Distrito</a:t>
            </a:r>
          </a:p>
        </p:txBody>
      </p:sp>
      <p:sp>
        <p:nvSpPr>
          <p:cNvPr id="29" name="Rounded Rectangle 161">
            <a:extLst>
              <a:ext uri="{FF2B5EF4-FFF2-40B4-BE49-F238E27FC236}">
                <a16:creationId xmlns:a16="http://schemas.microsoft.com/office/drawing/2014/main" id="{6231140D-101A-4112-9D6D-99BD08F876C3}"/>
              </a:ext>
            </a:extLst>
          </p:cNvPr>
          <p:cNvSpPr/>
          <p:nvPr/>
        </p:nvSpPr>
        <p:spPr>
          <a:xfrm>
            <a:off x="3214702" y="3678353"/>
            <a:ext cx="2746091" cy="865849"/>
          </a:xfrm>
          <a:prstGeom prst="roundRect">
            <a:avLst/>
          </a:prstGeom>
          <a:solidFill>
            <a:srgbClr val="DAAB00"/>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es-ES" b="1" dirty="0">
                <a:solidFill>
                  <a:schemeClr val="bg1"/>
                </a:solidFill>
                <a:latin typeface="Helvetica Neue Bold Condensed"/>
                <a:ea typeface="ヒラギノ角ゴ Pro W3" pitchFamily="84" charset="-128"/>
                <a:cs typeface="Helvetica Neue Bold Condensed"/>
              </a:rPr>
              <a:t>GMT</a:t>
            </a:r>
          </a:p>
          <a:p>
            <a:pPr lvl="0" algn="ctr">
              <a:defRPr/>
            </a:pPr>
            <a:r>
              <a:rPr lang="es-ES" sz="1600" dirty="0">
                <a:solidFill>
                  <a:schemeClr val="bg1"/>
                </a:solidFill>
                <a:latin typeface="Helvetica Neue"/>
              </a:rPr>
              <a:t>Coordinador del Distrito</a:t>
            </a:r>
          </a:p>
        </p:txBody>
      </p:sp>
      <p:sp>
        <p:nvSpPr>
          <p:cNvPr id="30" name="Rounded Rectangle 100">
            <a:extLst>
              <a:ext uri="{FF2B5EF4-FFF2-40B4-BE49-F238E27FC236}">
                <a16:creationId xmlns:a16="http://schemas.microsoft.com/office/drawing/2014/main" id="{172ABE6C-AB8E-4E20-B837-AA7C12A0E14E}"/>
              </a:ext>
            </a:extLst>
          </p:cNvPr>
          <p:cNvSpPr/>
          <p:nvPr/>
        </p:nvSpPr>
        <p:spPr>
          <a:xfrm>
            <a:off x="9116690" y="3678353"/>
            <a:ext cx="2746092" cy="865849"/>
          </a:xfrm>
          <a:prstGeom prst="roundRect">
            <a:avLst/>
          </a:prstGeom>
          <a:solidFill>
            <a:srgbClr val="AF1E2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es-ES" b="1" dirty="0">
                <a:solidFill>
                  <a:schemeClr val="bg1"/>
                </a:solidFill>
                <a:latin typeface="Helvetica Neue Bold Condensed"/>
                <a:ea typeface="ヒラギノ角ゴ Pro W3" pitchFamily="84" charset="-128"/>
                <a:cs typeface="Helvetica Neue Bold Condensed"/>
              </a:rPr>
              <a:t>GST</a:t>
            </a:r>
          </a:p>
          <a:p>
            <a:pPr lvl="0" algn="ctr">
              <a:defRPr/>
            </a:pPr>
            <a:r>
              <a:rPr lang="es-ES" sz="1600" dirty="0">
                <a:solidFill>
                  <a:schemeClr val="bg1"/>
                </a:solidFill>
                <a:latin typeface="Helvetica Neue"/>
              </a:rPr>
              <a:t>Coordinador del Distrito</a:t>
            </a:r>
          </a:p>
        </p:txBody>
      </p:sp>
      <p:sp>
        <p:nvSpPr>
          <p:cNvPr id="13" name="Rounded Rectangle 156">
            <a:extLst>
              <a:ext uri="{FF2B5EF4-FFF2-40B4-BE49-F238E27FC236}">
                <a16:creationId xmlns:a16="http://schemas.microsoft.com/office/drawing/2014/main" id="{F8DF5733-9586-494E-B326-30167EA4FFCB}"/>
              </a:ext>
            </a:extLst>
          </p:cNvPr>
          <p:cNvSpPr/>
          <p:nvPr/>
        </p:nvSpPr>
        <p:spPr>
          <a:xfrm>
            <a:off x="1927274" y="4712075"/>
            <a:ext cx="8091938" cy="593518"/>
          </a:xfrm>
          <a:prstGeom prst="roundRect">
            <a:avLst/>
          </a:prstGeom>
          <a:solidFill>
            <a:schemeClr val="bg1">
              <a:lumMod val="65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cap="none" normalizeH="0" baseline="0" noProof="0" dirty="0">
                <a:ln>
                  <a:noFill/>
                </a:ln>
                <a:solidFill>
                  <a:prstClr val="white"/>
                </a:solidFill>
                <a:effectLst/>
                <a:uLnTx/>
                <a:uFillTx/>
                <a:latin typeface="Helvetica Neue Bold Condensed"/>
                <a:ea typeface="+mn-ea"/>
                <a:cs typeface="Helvetica Neue Bold Condensed"/>
              </a:rPr>
              <a:t>Jefes de Región y de Zona</a:t>
            </a:r>
          </a:p>
        </p:txBody>
      </p:sp>
      <p:sp>
        <p:nvSpPr>
          <p:cNvPr id="15" name="Rounded Rectangle 161">
            <a:extLst>
              <a:ext uri="{FF2B5EF4-FFF2-40B4-BE49-F238E27FC236}">
                <a16:creationId xmlns:a16="http://schemas.microsoft.com/office/drawing/2014/main" id="{58C1D680-9FCB-C283-D0A4-5DCFC94FBA41}"/>
              </a:ext>
            </a:extLst>
          </p:cNvPr>
          <p:cNvSpPr/>
          <p:nvPr/>
        </p:nvSpPr>
        <p:spPr>
          <a:xfrm>
            <a:off x="6165696" y="3678353"/>
            <a:ext cx="2746091" cy="865849"/>
          </a:xfrm>
          <a:prstGeom prst="roundRect">
            <a:avLst/>
          </a:prstGeom>
          <a:solidFill>
            <a:srgbClr val="DAAB00">
              <a:alpha val="89804"/>
            </a:srgbClr>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es-ES" b="1" dirty="0">
                <a:solidFill>
                  <a:schemeClr val="bg1"/>
                </a:solidFill>
                <a:latin typeface="Helvetica Neue Bold Condensed"/>
                <a:ea typeface="ヒラギノ角ゴ Pro W3" pitchFamily="84" charset="-128"/>
                <a:cs typeface="Helvetica Neue Bold Condensed"/>
              </a:rPr>
              <a:t>GET</a:t>
            </a:r>
          </a:p>
          <a:p>
            <a:pPr lvl="0" algn="ctr">
              <a:defRPr/>
            </a:pPr>
            <a:r>
              <a:rPr lang="es-ES" sz="1600" dirty="0">
                <a:solidFill>
                  <a:schemeClr val="bg1"/>
                </a:solidFill>
                <a:latin typeface="Helvetica Neue"/>
              </a:rPr>
              <a:t>Coordinador del Distrito</a:t>
            </a:r>
          </a:p>
        </p:txBody>
      </p:sp>
    </p:spTree>
    <p:extLst>
      <p:ext uri="{BB962C8B-B14F-4D97-AF65-F5344CB8AC3E}">
        <p14:creationId xmlns:p14="http://schemas.microsoft.com/office/powerpoint/2010/main" val="576261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s-ES" dirty="0">
                <a:solidFill>
                  <a:schemeClr val="lt1">
                    <a:alpha val="44000"/>
                  </a:schemeClr>
                </a:solidFill>
              </a:rPr>
              <a:t>aa</a:t>
            </a:r>
          </a:p>
        </p:txBody>
      </p:sp>
      <p:sp>
        <p:nvSpPr>
          <p:cNvPr id="22" name="Slice - Solid">
            <a:extLst>
              <a:ext uri="{FF2B5EF4-FFF2-40B4-BE49-F238E27FC236}">
                <a16:creationId xmlns:a16="http://schemas.microsoft.com/office/drawing/2014/main" id="{651EA998-A806-F147-8EF5-A7B5976ED31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372975" y="366727"/>
            <a:ext cx="1554299" cy="965362"/>
          </a:xfrm>
          <a:prstGeom prst="rect">
            <a:avLst/>
          </a:prstGeom>
        </p:spPr>
        <p:txBody>
          <a:bodyPr>
            <a:normAutofit fontScale="92500"/>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s-ES" sz="2000" dirty="0">
                <a:solidFill>
                  <a:srgbClr val="EBB700"/>
                </a:solidFill>
              </a:rPr>
              <a:t>¿Quién forma parte del GAT?</a:t>
            </a: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es-ES" sz="4800" b="1" dirty="0">
                <a:solidFill>
                  <a:schemeClr val="bg1"/>
                </a:solidFill>
                <a:latin typeface="Arial" charset="0"/>
                <a:ea typeface="Arial" charset="0"/>
                <a:cs typeface="Arial" charset="0"/>
              </a:rPr>
              <a:t>A nivel de distrito múltiple</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7</a:t>
            </a:fld>
            <a:endParaRPr lang="en-US" sz="1000" dirty="0">
              <a:solidFill>
                <a:schemeClr val="bg1"/>
              </a:solidFill>
            </a:endParaRPr>
          </a:p>
        </p:txBody>
      </p:sp>
      <p:grpSp>
        <p:nvGrpSpPr>
          <p:cNvPr id="12" name="Group 11">
            <a:extLst>
              <a:ext uri="{FF2B5EF4-FFF2-40B4-BE49-F238E27FC236}">
                <a16:creationId xmlns:a16="http://schemas.microsoft.com/office/drawing/2014/main" id="{610511C2-3A00-404B-9D27-FFD037CC2873}"/>
              </a:ext>
            </a:extLst>
          </p:cNvPr>
          <p:cNvGrpSpPr/>
          <p:nvPr/>
        </p:nvGrpSpPr>
        <p:grpSpPr>
          <a:xfrm>
            <a:off x="263253" y="2901954"/>
            <a:ext cx="11665493" cy="1640642"/>
            <a:chOff x="1521174" y="2303046"/>
            <a:chExt cx="7147848" cy="1005278"/>
          </a:xfrm>
        </p:grpSpPr>
        <p:sp>
          <p:nvSpPr>
            <p:cNvPr id="27" name="Rounded Rectangle 156">
              <a:extLst>
                <a:ext uri="{FF2B5EF4-FFF2-40B4-BE49-F238E27FC236}">
                  <a16:creationId xmlns:a16="http://schemas.microsoft.com/office/drawing/2014/main" id="{E18C7794-7AC5-49D5-A748-BBCABF5FA154}"/>
                </a:ext>
              </a:extLst>
            </p:cNvPr>
            <p:cNvSpPr/>
            <p:nvPr/>
          </p:nvSpPr>
          <p:spPr>
            <a:xfrm>
              <a:off x="1521174" y="2303046"/>
              <a:ext cx="7119413" cy="363669"/>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cap="none" normalizeH="0" baseline="0" noProof="0" dirty="0">
                  <a:ln>
                    <a:noFill/>
                  </a:ln>
                  <a:solidFill>
                    <a:prstClr val="white"/>
                  </a:solidFill>
                  <a:effectLst/>
                  <a:uLnTx/>
                  <a:uFillTx/>
                  <a:latin typeface="Helvetica Neue Bold Condensed"/>
                  <a:ea typeface="+mn-ea"/>
                  <a:cs typeface="Helvetica Neue Bold Condensed"/>
                </a:rPr>
                <a:t>Presidente del Equipo Global de Acción del Distrito Múltiple</a:t>
              </a:r>
              <a:r>
                <a:rPr kumimoji="0" lang="es-ES" sz="2000" i="0" u="none" strike="noStrike" cap="none" normalizeH="0" baseline="0" noProof="0" dirty="0">
                  <a:ln>
                    <a:noFill/>
                  </a:ln>
                  <a:solidFill>
                    <a:prstClr val="white"/>
                  </a:solidFill>
                  <a:effectLst/>
                  <a:uLnTx/>
                  <a:uFillTx/>
                  <a:latin typeface="Helvetica Neue Bold Condensed"/>
                  <a:ea typeface="+mn-ea"/>
                  <a:cs typeface="Helvetica Neue Bold Condensed"/>
                </a:rPr>
                <a:t> (Presidente del Consejo)</a:t>
              </a:r>
            </a:p>
          </p:txBody>
        </p:sp>
        <p:sp>
          <p:nvSpPr>
            <p:cNvPr id="28" name="Rounded Rectangle 158">
              <a:extLst>
                <a:ext uri="{FF2B5EF4-FFF2-40B4-BE49-F238E27FC236}">
                  <a16:creationId xmlns:a16="http://schemas.microsoft.com/office/drawing/2014/main" id="{4C32FE62-7F78-4699-81EC-979A550CFA84}"/>
                </a:ext>
              </a:extLst>
            </p:cNvPr>
            <p:cNvSpPr/>
            <p:nvPr/>
          </p:nvSpPr>
          <p:spPr>
            <a:xfrm>
              <a:off x="1523224" y="2775780"/>
              <a:ext cx="2142949" cy="530536"/>
            </a:xfrm>
            <a:prstGeom prst="roundRect">
              <a:avLst/>
            </a:prstGeom>
            <a:solidFill>
              <a:srgbClr val="00338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es-ES" b="1" dirty="0">
                  <a:solidFill>
                    <a:schemeClr val="bg1"/>
                  </a:solidFill>
                  <a:latin typeface="Helvetica Neue Bold Condensed"/>
                  <a:ea typeface="ヒラギノ角ゴ Pro W3" pitchFamily="84" charset="-128"/>
                  <a:cs typeface="Helvetica Neue Bold Condensed"/>
                </a:rPr>
                <a:t>GLT</a:t>
              </a:r>
            </a:p>
            <a:p>
              <a:pPr lvl="0" algn="ctr">
                <a:defRPr/>
              </a:pPr>
              <a:r>
                <a:rPr lang="es-ES" sz="1600" dirty="0">
                  <a:solidFill>
                    <a:schemeClr val="bg1"/>
                  </a:solidFill>
                  <a:latin typeface="Helvetica Neue"/>
                </a:rPr>
                <a:t>Coordinador del Distrito Múltiple</a:t>
              </a:r>
            </a:p>
          </p:txBody>
        </p:sp>
        <p:sp>
          <p:nvSpPr>
            <p:cNvPr id="29" name="Rounded Rectangle 161">
              <a:extLst>
                <a:ext uri="{FF2B5EF4-FFF2-40B4-BE49-F238E27FC236}">
                  <a16:creationId xmlns:a16="http://schemas.microsoft.com/office/drawing/2014/main" id="{6231140D-101A-4112-9D6D-99BD08F876C3}"/>
                </a:ext>
              </a:extLst>
            </p:cNvPr>
            <p:cNvSpPr/>
            <p:nvPr/>
          </p:nvSpPr>
          <p:spPr>
            <a:xfrm>
              <a:off x="3901612" y="2777788"/>
              <a:ext cx="2194388" cy="530536"/>
            </a:xfrm>
            <a:prstGeom prst="roundRect">
              <a:avLst/>
            </a:prstGeom>
            <a:solidFill>
              <a:srgbClr val="DAAB00"/>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es-ES" b="1" dirty="0">
                  <a:solidFill>
                    <a:schemeClr val="bg1"/>
                  </a:solidFill>
                  <a:latin typeface="Helvetica Neue Bold Condensed"/>
                  <a:ea typeface="ヒラギノ角ゴ Pro W3" pitchFamily="84" charset="-128"/>
                  <a:cs typeface="Helvetica Neue Bold Condensed"/>
                </a:rPr>
                <a:t>GMT</a:t>
              </a:r>
            </a:p>
            <a:p>
              <a:pPr marL="609585" lvl="0" indent="-609585" algn="ctr" fontAlgn="base">
                <a:spcAft>
                  <a:spcPct val="0"/>
                </a:spcAft>
                <a:defRPr/>
              </a:pPr>
              <a:r>
                <a:rPr lang="es-ES" sz="1600" dirty="0">
                  <a:solidFill>
                    <a:schemeClr val="bg1"/>
                  </a:solidFill>
                  <a:latin typeface="Helvetica Neue"/>
                  <a:ea typeface="ヒラギノ角ゴ Pro W3" pitchFamily="84" charset="-128"/>
                  <a:cs typeface="Helvetica Neue"/>
                </a:rPr>
                <a:t>Coordinador del Distrito Múltiple</a:t>
              </a:r>
            </a:p>
          </p:txBody>
        </p:sp>
        <p:sp>
          <p:nvSpPr>
            <p:cNvPr id="30" name="Rounded Rectangle 100">
              <a:extLst>
                <a:ext uri="{FF2B5EF4-FFF2-40B4-BE49-F238E27FC236}">
                  <a16:creationId xmlns:a16="http://schemas.microsoft.com/office/drawing/2014/main" id="{172ABE6C-AB8E-4E20-B837-AA7C12A0E14E}"/>
                </a:ext>
              </a:extLst>
            </p:cNvPr>
            <p:cNvSpPr/>
            <p:nvPr/>
          </p:nvSpPr>
          <p:spPr>
            <a:xfrm>
              <a:off x="6331438" y="2777787"/>
              <a:ext cx="2337584" cy="530536"/>
            </a:xfrm>
            <a:prstGeom prst="roundRect">
              <a:avLst/>
            </a:prstGeom>
            <a:solidFill>
              <a:srgbClr val="AF1E2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es-ES" b="1" dirty="0">
                  <a:solidFill>
                    <a:schemeClr val="bg1"/>
                  </a:solidFill>
                  <a:latin typeface="Helvetica Neue Bold Condensed"/>
                  <a:ea typeface="ヒラギノ角ゴ Pro W3" pitchFamily="84" charset="-128"/>
                  <a:cs typeface="Helvetica Neue Bold Condensed"/>
                </a:rPr>
                <a:t>GST</a:t>
              </a:r>
            </a:p>
            <a:p>
              <a:pPr marL="609585" lvl="0" indent="-609585" algn="ctr" fontAlgn="base">
                <a:spcAft>
                  <a:spcPct val="0"/>
                </a:spcAft>
                <a:defRPr/>
              </a:pPr>
              <a:r>
                <a:rPr lang="es-ES" sz="1600" dirty="0">
                  <a:solidFill>
                    <a:schemeClr val="bg1"/>
                  </a:solidFill>
                  <a:latin typeface="Helvetica Neue"/>
                  <a:ea typeface="ヒラギノ角ゴ Pro W3" pitchFamily="84" charset="-128"/>
                  <a:cs typeface="Helvetica Neue"/>
                </a:rPr>
                <a:t>Coordinador del Distrito Múltiple</a:t>
              </a:r>
            </a:p>
          </p:txBody>
        </p:sp>
      </p:grpSp>
    </p:spTree>
    <p:extLst>
      <p:ext uri="{BB962C8B-B14F-4D97-AF65-F5344CB8AC3E}">
        <p14:creationId xmlns:p14="http://schemas.microsoft.com/office/powerpoint/2010/main" val="2245946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s-ES" dirty="0">
                <a:solidFill>
                  <a:schemeClr val="lt1">
                    <a:alpha val="44000"/>
                  </a:schemeClr>
                </a:solidFill>
              </a:rPr>
              <a:t>aa</a:t>
            </a:r>
          </a:p>
        </p:txBody>
      </p:sp>
      <p:sp>
        <p:nvSpPr>
          <p:cNvPr id="22" name="Slice - Solid">
            <a:extLst>
              <a:ext uri="{FF2B5EF4-FFF2-40B4-BE49-F238E27FC236}">
                <a16:creationId xmlns:a16="http://schemas.microsoft.com/office/drawing/2014/main" id="{651EA998-A806-F147-8EF5-A7B5976ED313}"/>
              </a:ext>
            </a:extLst>
          </p:cNvPr>
          <p:cNvSpPr/>
          <p:nvPr/>
        </p:nvSpPr>
        <p:spPr>
          <a:xfrm>
            <a:off x="1004871" y="-8021"/>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372975" y="366727"/>
            <a:ext cx="1554299" cy="965362"/>
          </a:xfrm>
          <a:prstGeom prst="rect">
            <a:avLst/>
          </a:prstGeom>
        </p:spPr>
        <p:txBody>
          <a:bodyPr>
            <a:normAutofit fontScale="92500"/>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s-ES" sz="2000" dirty="0">
                <a:solidFill>
                  <a:srgbClr val="EBB700"/>
                </a:solidFill>
              </a:rPr>
              <a:t>¿Quién forma parte del GAT?</a:t>
            </a: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es-ES" sz="4800" b="1" dirty="0">
                <a:solidFill>
                  <a:schemeClr val="bg1"/>
                </a:solidFill>
                <a:latin typeface="Arial" charset="0"/>
                <a:ea typeface="Arial" charset="0"/>
                <a:cs typeface="Arial" charset="0"/>
              </a:rPr>
              <a:t>A nivel internacional</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8</a:t>
            </a:fld>
            <a:endParaRPr lang="en-US" sz="1000" dirty="0">
              <a:solidFill>
                <a:schemeClr val="bg1"/>
              </a:solidFill>
            </a:endParaRPr>
          </a:p>
        </p:txBody>
      </p:sp>
      <p:grpSp>
        <p:nvGrpSpPr>
          <p:cNvPr id="2" name="Group 1">
            <a:extLst>
              <a:ext uri="{FF2B5EF4-FFF2-40B4-BE49-F238E27FC236}">
                <a16:creationId xmlns:a16="http://schemas.microsoft.com/office/drawing/2014/main" id="{5B0F3BAB-5242-47D6-872C-D1007672700D}"/>
              </a:ext>
            </a:extLst>
          </p:cNvPr>
          <p:cNvGrpSpPr/>
          <p:nvPr/>
        </p:nvGrpSpPr>
        <p:grpSpPr>
          <a:xfrm>
            <a:off x="263253" y="4124030"/>
            <a:ext cx="11619086" cy="2230755"/>
            <a:chOff x="263253" y="2549252"/>
            <a:chExt cx="11619086" cy="2230755"/>
          </a:xfrm>
        </p:grpSpPr>
        <p:sp>
          <p:nvSpPr>
            <p:cNvPr id="27" name="Rounded Rectangle 156">
              <a:extLst>
                <a:ext uri="{FF2B5EF4-FFF2-40B4-BE49-F238E27FC236}">
                  <a16:creationId xmlns:a16="http://schemas.microsoft.com/office/drawing/2014/main" id="{E18C7794-7AC5-49D5-A748-BBCABF5FA154}"/>
                </a:ext>
              </a:extLst>
            </p:cNvPr>
            <p:cNvSpPr/>
            <p:nvPr/>
          </p:nvSpPr>
          <p:spPr>
            <a:xfrm>
              <a:off x="263253" y="2549252"/>
              <a:ext cx="11619086" cy="593518"/>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cap="none" normalizeH="0" baseline="0" noProof="0" dirty="0">
                  <a:ln>
                    <a:noFill/>
                  </a:ln>
                  <a:solidFill>
                    <a:prstClr val="white"/>
                  </a:solidFill>
                  <a:effectLst/>
                  <a:uLnTx/>
                  <a:uFillTx/>
                  <a:latin typeface="Helvetica Neue Bold Condensed"/>
                  <a:ea typeface="+mn-ea"/>
                  <a:cs typeface="Helvetica Neue Bold Condensed"/>
                </a:rPr>
                <a:t>Presidente del Equipo Global de Acción</a:t>
              </a:r>
            </a:p>
          </p:txBody>
        </p:sp>
        <p:sp>
          <p:nvSpPr>
            <p:cNvPr id="14" name="Rounded Rectangle 156">
              <a:extLst>
                <a:ext uri="{FF2B5EF4-FFF2-40B4-BE49-F238E27FC236}">
                  <a16:creationId xmlns:a16="http://schemas.microsoft.com/office/drawing/2014/main" id="{F923DD28-DFDE-4443-BAAF-DBC79981C680}"/>
                </a:ext>
              </a:extLst>
            </p:cNvPr>
            <p:cNvSpPr/>
            <p:nvPr/>
          </p:nvSpPr>
          <p:spPr>
            <a:xfrm>
              <a:off x="2050031" y="3368541"/>
              <a:ext cx="8091938" cy="593518"/>
            </a:xfrm>
            <a:prstGeom prst="roundRect">
              <a:avLst/>
            </a:prstGeom>
            <a:solidFill>
              <a:schemeClr val="bg1">
                <a:lumMod val="65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cap="none" normalizeH="0" baseline="0" noProof="0" dirty="0">
                  <a:ln>
                    <a:noFill/>
                  </a:ln>
                  <a:solidFill>
                    <a:prstClr val="white"/>
                  </a:solidFill>
                  <a:effectLst/>
                  <a:uLnTx/>
                  <a:uFillTx/>
                  <a:latin typeface="Helvetica Neue Bold Condensed"/>
                  <a:ea typeface="+mn-ea"/>
                  <a:cs typeface="Helvetica Neue Bold Condensed"/>
                </a:rPr>
                <a:t>Líderes del GAT área estatutaria y de área regional</a:t>
              </a:r>
            </a:p>
          </p:txBody>
        </p:sp>
        <p:sp>
          <p:nvSpPr>
            <p:cNvPr id="15" name="Rounded Rectangle 156">
              <a:extLst>
                <a:ext uri="{FF2B5EF4-FFF2-40B4-BE49-F238E27FC236}">
                  <a16:creationId xmlns:a16="http://schemas.microsoft.com/office/drawing/2014/main" id="{2992AD81-2D49-4F89-AEC2-3E1FDA5AC8C6}"/>
                </a:ext>
              </a:extLst>
            </p:cNvPr>
            <p:cNvSpPr/>
            <p:nvPr/>
          </p:nvSpPr>
          <p:spPr>
            <a:xfrm>
              <a:off x="2050031" y="4186489"/>
              <a:ext cx="8091938" cy="593518"/>
            </a:xfrm>
            <a:prstGeom prst="roundRect">
              <a:avLst/>
            </a:prstGeom>
            <a:solidFill>
              <a:schemeClr val="bg1">
                <a:lumMod val="65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cap="none" normalizeH="0" baseline="0" noProof="0" dirty="0">
                  <a:ln>
                    <a:noFill/>
                  </a:ln>
                  <a:solidFill>
                    <a:prstClr val="white"/>
                  </a:solidFill>
                  <a:effectLst/>
                  <a:uLnTx/>
                  <a:uFillTx/>
                  <a:latin typeface="Helvetica Neue Bold Condensed"/>
                  <a:ea typeface="+mn-ea"/>
                  <a:cs typeface="Helvetica Neue Bold Condensed"/>
                </a:rPr>
                <a:t>Líderes del GAT de área</a:t>
              </a:r>
            </a:p>
          </p:txBody>
        </p:sp>
      </p:grpSp>
      <p:grpSp>
        <p:nvGrpSpPr>
          <p:cNvPr id="3" name="Group 2">
            <a:extLst>
              <a:ext uri="{FF2B5EF4-FFF2-40B4-BE49-F238E27FC236}">
                <a16:creationId xmlns:a16="http://schemas.microsoft.com/office/drawing/2014/main" id="{FE208BF3-AD72-4C57-B801-CC97CEF126CE}"/>
              </a:ext>
            </a:extLst>
          </p:cNvPr>
          <p:cNvGrpSpPr/>
          <p:nvPr/>
        </p:nvGrpSpPr>
        <p:grpSpPr>
          <a:xfrm>
            <a:off x="1478280" y="2219355"/>
            <a:ext cx="9235440" cy="1678903"/>
            <a:chOff x="286457" y="5085715"/>
            <a:chExt cx="11619086" cy="1315010"/>
          </a:xfrm>
        </p:grpSpPr>
        <p:sp>
          <p:nvSpPr>
            <p:cNvPr id="19" name="Rounded Rectangle 156">
              <a:extLst>
                <a:ext uri="{FF2B5EF4-FFF2-40B4-BE49-F238E27FC236}">
                  <a16:creationId xmlns:a16="http://schemas.microsoft.com/office/drawing/2014/main" id="{1FC4A4F3-C52C-4635-9AE8-50ACB5690F1F}"/>
                </a:ext>
              </a:extLst>
            </p:cNvPr>
            <p:cNvSpPr/>
            <p:nvPr/>
          </p:nvSpPr>
          <p:spPr>
            <a:xfrm>
              <a:off x="286457" y="5497820"/>
              <a:ext cx="11619086" cy="902905"/>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2"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cap="none" normalizeH="0" baseline="0" noProof="0" dirty="0">
                  <a:ln>
                    <a:noFill/>
                  </a:ln>
                  <a:solidFill>
                    <a:prstClr val="white"/>
                  </a:solidFill>
                  <a:effectLst/>
                  <a:uLnTx/>
                  <a:uFillTx/>
                  <a:latin typeface="Helvetica Neue Bold Condensed"/>
                  <a:ea typeface="+mn-ea"/>
                  <a:cs typeface="Helvetica Neue Bold Condensed"/>
                </a:rPr>
                <a:t>Expresidentes Internacionales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cap="none" normalizeH="0" baseline="0" noProof="0" dirty="0">
                  <a:ln>
                    <a:noFill/>
                  </a:ln>
                  <a:solidFill>
                    <a:prstClr val="white"/>
                  </a:solidFill>
                  <a:effectLst/>
                  <a:uLnTx/>
                  <a:uFillTx/>
                  <a:latin typeface="Helvetica Neue Bold Condensed"/>
                  <a:ea typeface="+mn-ea"/>
                  <a:cs typeface="Helvetica Neue Bold Condensed"/>
                </a:rPr>
                <a:t>Junta Directiva Internacional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Helvetica Neue Bold Condensed"/>
                <a:ea typeface="+mn-ea"/>
                <a:cs typeface="Helvetica Neue Bold Condense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dirty="0">
                  <a:solidFill>
                    <a:prstClr val="white"/>
                  </a:solidFill>
                  <a:latin typeface="Helvetica Neue Bold Condensed"/>
                  <a:cs typeface="Helvetica Neue Bold Condensed"/>
                </a:rPr>
                <a:t>Consejo de Síndicos de LCIF</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dirty="0">
                  <a:solidFill>
                    <a:prstClr val="white"/>
                  </a:solidFill>
                  <a:latin typeface="Helvetica Neue Bold Condensed"/>
                  <a:cs typeface="Helvetica Neue Bold Condensed"/>
                </a:rPr>
                <a:t>Exdirectores Internacionales</a:t>
              </a:r>
            </a:p>
          </p:txBody>
        </p:sp>
        <p:sp>
          <p:nvSpPr>
            <p:cNvPr id="20" name="Rounded Rectangle 156">
              <a:extLst>
                <a:ext uri="{FF2B5EF4-FFF2-40B4-BE49-F238E27FC236}">
                  <a16:creationId xmlns:a16="http://schemas.microsoft.com/office/drawing/2014/main" id="{3123D7B1-1D97-4A25-B7D1-2AFA5EDFA038}"/>
                </a:ext>
              </a:extLst>
            </p:cNvPr>
            <p:cNvSpPr/>
            <p:nvPr/>
          </p:nvSpPr>
          <p:spPr>
            <a:xfrm>
              <a:off x="286457" y="5085715"/>
              <a:ext cx="11619086" cy="516754"/>
            </a:xfrm>
            <a:prstGeom prst="round2Same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cap="none" normalizeH="0" baseline="0" noProof="0" dirty="0">
                  <a:ln>
                    <a:noFill/>
                  </a:ln>
                  <a:solidFill>
                    <a:prstClr val="white"/>
                  </a:solidFill>
                  <a:effectLst/>
                  <a:uLnTx/>
                  <a:uFillTx/>
                  <a:latin typeface="Helvetica Neue Bold Condensed"/>
                  <a:ea typeface="+mn-ea"/>
                  <a:cs typeface="Helvetica Neue Bold Condensed"/>
                </a:rPr>
                <a:t>Embajadores del GAT</a:t>
              </a:r>
            </a:p>
          </p:txBody>
        </p:sp>
      </p:grpSp>
      <p:sp>
        <p:nvSpPr>
          <p:cNvPr id="4" name="TextBox 3">
            <a:extLst>
              <a:ext uri="{FF2B5EF4-FFF2-40B4-BE49-F238E27FC236}">
                <a16:creationId xmlns:a16="http://schemas.microsoft.com/office/drawing/2014/main" id="{5D37E7AD-2601-4DC2-A863-5E1063E0D424}"/>
              </a:ext>
            </a:extLst>
          </p:cNvPr>
          <p:cNvSpPr txBox="1"/>
          <p:nvPr/>
        </p:nvSpPr>
        <p:spPr>
          <a:xfrm>
            <a:off x="1478280" y="3424989"/>
            <a:ext cx="9235440" cy="400110"/>
          </a:xfrm>
          <a:prstGeom prst="rect">
            <a:avLst/>
          </a:prstGeom>
          <a:noFill/>
        </p:spPr>
        <p:txBody>
          <a:bodyPr wrap="square" rtlCol="0">
            <a:spAutoFit/>
          </a:bodyPr>
          <a:lstStyle/>
          <a:p>
            <a:pPr algn="ctr"/>
            <a:r>
              <a:rPr lang="es-ES" sz="2000" dirty="0">
                <a:solidFill>
                  <a:prstClr val="white"/>
                </a:solidFill>
                <a:latin typeface="Helvetica Neue Bold Condensed"/>
              </a:rPr>
              <a:t>Exgobernadores de Distrito</a:t>
            </a:r>
          </a:p>
        </p:txBody>
      </p:sp>
    </p:spTree>
    <p:extLst>
      <p:ext uri="{BB962C8B-B14F-4D97-AF65-F5344CB8AC3E}">
        <p14:creationId xmlns:p14="http://schemas.microsoft.com/office/powerpoint/2010/main" val="2872534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C86F852A-6CE1-3047-8475-8496114515EE}"/>
              </a:ext>
            </a:extLst>
          </p:cNvPr>
          <p:cNvSpPr/>
          <p:nvPr/>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s-ES" dirty="0">
                <a:solidFill>
                  <a:schemeClr val="lt1">
                    <a:alpha val="44000"/>
                  </a:schemeClr>
                </a:solidFill>
              </a:rPr>
              <a:t>aa</a:t>
            </a:r>
          </a:p>
        </p:txBody>
      </p:sp>
      <p:sp>
        <p:nvSpPr>
          <p:cNvPr id="4" name="Rectangle 3">
            <a:extLst>
              <a:ext uri="{FF2B5EF4-FFF2-40B4-BE49-F238E27FC236}">
                <a16:creationId xmlns:a16="http://schemas.microsoft.com/office/drawing/2014/main" id="{9BD5697A-5111-024C-806E-93C4941AB98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5" name="Text Placeholder 18">
            <a:extLst>
              <a:ext uri="{FF2B5EF4-FFF2-40B4-BE49-F238E27FC236}">
                <a16:creationId xmlns:a16="http://schemas.microsoft.com/office/drawing/2014/main" id="{8541EB86-9526-D34E-999D-4BE3BCCA49ED}"/>
              </a:ext>
            </a:extLst>
          </p:cNvPr>
          <p:cNvSpPr txBox="1">
            <a:spLocks/>
          </p:cNvSpPr>
          <p:nvPr/>
        </p:nvSpPr>
        <p:spPr>
          <a:xfrm>
            <a:off x="685800" y="727674"/>
            <a:ext cx="6209629"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s-ES" dirty="0">
                <a:solidFill>
                  <a:srgbClr val="00338D"/>
                </a:solidFill>
              </a:rPr>
              <a:t>¿Qué hace el GAT?</a:t>
            </a:r>
          </a:p>
        </p:txBody>
      </p:sp>
      <p:sp>
        <p:nvSpPr>
          <p:cNvPr id="11" name="Page Number - Blue">
            <a:extLst>
              <a:ext uri="{FF2B5EF4-FFF2-40B4-BE49-F238E27FC236}">
                <a16:creationId xmlns:a16="http://schemas.microsoft.com/office/drawing/2014/main" id="{628102FD-8B5C-B048-8691-4BA6E521D7A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9</a:t>
            </a:fld>
            <a:endParaRPr lang="en-US" sz="1000" dirty="0">
              <a:solidFill>
                <a:srgbClr val="00338D"/>
              </a:solidFill>
            </a:endParaRPr>
          </a:p>
        </p:txBody>
      </p:sp>
      <p:sp>
        <p:nvSpPr>
          <p:cNvPr id="7" name="Text Placeholder 8">
            <a:extLst>
              <a:ext uri="{FF2B5EF4-FFF2-40B4-BE49-F238E27FC236}">
                <a16:creationId xmlns:a16="http://schemas.microsoft.com/office/drawing/2014/main" id="{3FEB5A9C-0FC8-4D43-B6FD-73CD55AD0C28}"/>
              </a:ext>
            </a:extLst>
          </p:cNvPr>
          <p:cNvSpPr txBox="1">
            <a:spLocks/>
          </p:cNvSpPr>
          <p:nvPr/>
        </p:nvSpPr>
        <p:spPr>
          <a:xfrm>
            <a:off x="0" y="2005594"/>
            <a:ext cx="10778065" cy="4485043"/>
          </a:xfrm>
          <a:prstGeom prst="rect">
            <a:avLst/>
          </a:prstGeom>
        </p:spPr>
        <p:txBody>
          <a:bodyPr numCol="2"/>
          <a:lstStyle>
            <a:lvl1pPr marL="0" indent="0" algn="l" rtl="0" eaLnBrk="1" fontAlgn="base" hangingPunct="1">
              <a:spcBef>
                <a:spcPct val="20000"/>
              </a:spcBef>
              <a:spcAft>
                <a:spcPct val="0"/>
              </a:spcAft>
              <a:buFont typeface="Arial" pitchFamily="34" charset="0"/>
              <a:buNone/>
              <a:defRPr sz="1800">
                <a:solidFill>
                  <a:schemeClr val="tx1"/>
                </a:solidFill>
                <a:latin typeface="Arial" panose="020B0604020202020204" pitchFamily="34" charset="0"/>
                <a:ea typeface="ヒラギノ角ゴ Pro W3" charset="0"/>
                <a:cs typeface="Arial" panose="020B0604020202020204" pitchFamily="34" charset="0"/>
              </a:defRPr>
            </a:lvl1pPr>
            <a:lvl2pPr marL="687392" indent="0" algn="l" rtl="0" eaLnBrk="1" fontAlgn="base" hangingPunct="1">
              <a:spcBef>
                <a:spcPct val="20000"/>
              </a:spcBef>
              <a:spcAft>
                <a:spcPct val="0"/>
              </a:spcAft>
              <a:buFont typeface="Segoe UI" panose="020B0502040204020203" pitchFamily="34" charset="0"/>
              <a:buNone/>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1371600" lvl="1">
              <a:spcAft>
                <a:spcPts val="3000"/>
              </a:spcAft>
              <a:buClr>
                <a:srgbClr val="EBB700"/>
              </a:buClr>
              <a:buSzPct val="50000"/>
            </a:pPr>
            <a:r>
              <a:rPr lang="es-ES" sz="2400" dirty="0">
                <a:solidFill>
                  <a:srgbClr val="55565A"/>
                </a:solidFill>
                <a:latin typeface="Arial" charset="0"/>
                <a:ea typeface="Arial" charset="0"/>
                <a:cs typeface="Arial" charset="0"/>
              </a:rPr>
              <a:t>Enfoque de un solo equipo para alcanzar las metas</a:t>
            </a:r>
          </a:p>
          <a:p>
            <a:pPr marL="1371600" lvl="1">
              <a:spcAft>
                <a:spcPts val="3000"/>
              </a:spcAft>
              <a:buClr>
                <a:srgbClr val="EBB700"/>
              </a:buClr>
              <a:buSzPct val="50000"/>
            </a:pPr>
            <a:r>
              <a:rPr lang="es-ES" sz="2400" dirty="0">
                <a:solidFill>
                  <a:srgbClr val="55565A"/>
                </a:solidFill>
                <a:latin typeface="Arial" charset="0"/>
                <a:ea typeface="Arial" charset="0"/>
                <a:cs typeface="Arial" charset="0"/>
              </a:rPr>
              <a:t>Desarrollo de liderato</a:t>
            </a:r>
            <a:br>
              <a:rPr lang="es-ES" sz="2400" dirty="0">
                <a:solidFill>
                  <a:srgbClr val="55565A"/>
                </a:solidFill>
                <a:latin typeface="Arial" charset="0"/>
                <a:ea typeface="Arial" charset="0"/>
                <a:cs typeface="Arial" charset="0"/>
              </a:rPr>
            </a:br>
            <a:endParaRPr lang="es-ES" sz="2400" dirty="0">
              <a:solidFill>
                <a:srgbClr val="55565A"/>
              </a:solidFill>
              <a:latin typeface="Arial" charset="0"/>
              <a:ea typeface="Arial" charset="0"/>
              <a:cs typeface="Arial" charset="0"/>
            </a:endParaRPr>
          </a:p>
          <a:p>
            <a:pPr marL="1371600" lvl="1">
              <a:spcAft>
                <a:spcPts val="3000"/>
              </a:spcAft>
              <a:buClr>
                <a:srgbClr val="EBB700"/>
              </a:buClr>
              <a:buSzPct val="50000"/>
            </a:pPr>
            <a:r>
              <a:rPr lang="es-ES" sz="2400" dirty="0">
                <a:solidFill>
                  <a:srgbClr val="55565A"/>
                </a:solidFill>
                <a:latin typeface="Arial" charset="0"/>
                <a:ea typeface="Arial" charset="0"/>
                <a:cs typeface="Arial" charset="0"/>
              </a:rPr>
              <a:t>Aumento de socios</a:t>
            </a:r>
            <a:br>
              <a:rPr lang="es-ES" sz="2400" dirty="0">
                <a:solidFill>
                  <a:srgbClr val="55565A"/>
                </a:solidFill>
                <a:latin typeface="Arial" charset="0"/>
                <a:ea typeface="Arial" charset="0"/>
                <a:cs typeface="Arial" charset="0"/>
              </a:rPr>
            </a:br>
            <a:endParaRPr lang="es-ES" sz="2400" dirty="0">
              <a:solidFill>
                <a:srgbClr val="55565A"/>
              </a:solidFill>
              <a:latin typeface="Arial" charset="0"/>
              <a:ea typeface="Arial" charset="0"/>
              <a:cs typeface="Arial" charset="0"/>
            </a:endParaRPr>
          </a:p>
          <a:p>
            <a:pPr marL="1371600" lvl="1">
              <a:spcAft>
                <a:spcPts val="3000"/>
              </a:spcAft>
              <a:buClr>
                <a:srgbClr val="EBB700"/>
              </a:buClr>
              <a:buSzPct val="50000"/>
            </a:pPr>
            <a:r>
              <a:rPr lang="es-ES" sz="2400" dirty="0">
                <a:solidFill>
                  <a:srgbClr val="55565A"/>
                </a:solidFill>
                <a:latin typeface="Arial" charset="0"/>
                <a:ea typeface="Arial" charset="0"/>
                <a:cs typeface="Arial" charset="0"/>
              </a:rPr>
              <a:t>Innovación del servicio</a:t>
            </a:r>
          </a:p>
          <a:p>
            <a:pPr marL="914400" lvl="1">
              <a:spcAft>
                <a:spcPts val="3000"/>
              </a:spcAft>
              <a:buClr>
                <a:srgbClr val="EBB700"/>
              </a:buClr>
              <a:buSzPct val="50000"/>
            </a:pPr>
            <a:endParaRPr lang="en-US" sz="2400" kern="0" dirty="0">
              <a:solidFill>
                <a:srgbClr val="55565A"/>
              </a:solidFill>
              <a:latin typeface="Arial" charset="0"/>
              <a:ea typeface="Arial" charset="0"/>
              <a:cs typeface="Arial" charset="0"/>
            </a:endParaRPr>
          </a:p>
          <a:p>
            <a:pPr marL="1828800" lvl="1">
              <a:spcAft>
                <a:spcPts val="3000"/>
              </a:spcAft>
              <a:buClr>
                <a:srgbClr val="EBB700"/>
              </a:buClr>
              <a:buSzPct val="50000"/>
            </a:pPr>
            <a:r>
              <a:rPr lang="es-ES" sz="2400" dirty="0">
                <a:solidFill>
                  <a:srgbClr val="55565A"/>
                </a:solidFill>
                <a:latin typeface="Arial" charset="0"/>
                <a:ea typeface="Arial" charset="0"/>
                <a:cs typeface="Arial" charset="0"/>
              </a:rPr>
              <a:t>Apoyar a la Fundación</a:t>
            </a:r>
          </a:p>
          <a:p>
            <a:pPr marL="1828800" lvl="1">
              <a:spcAft>
                <a:spcPts val="3000"/>
              </a:spcAft>
              <a:buClr>
                <a:srgbClr val="EBB700"/>
              </a:buClr>
              <a:buSzPct val="50000"/>
            </a:pPr>
            <a:br>
              <a:rPr lang="es-ES" sz="2400" dirty="0">
                <a:solidFill>
                  <a:srgbClr val="55565A"/>
                </a:solidFill>
                <a:latin typeface="Arial" charset="0"/>
                <a:ea typeface="Arial" charset="0"/>
                <a:cs typeface="Arial" charset="0"/>
              </a:rPr>
            </a:br>
            <a:r>
              <a:rPr lang="es-ES" sz="2400" dirty="0">
                <a:solidFill>
                  <a:srgbClr val="55565A"/>
                </a:solidFill>
                <a:latin typeface="Arial" charset="0"/>
                <a:ea typeface="Arial" charset="0"/>
                <a:cs typeface="Arial" charset="0"/>
              </a:rPr>
              <a:t>Compartir y utilizar recursos</a:t>
            </a:r>
          </a:p>
          <a:p>
            <a:pPr marL="1828800" lvl="1">
              <a:spcAft>
                <a:spcPts val="3000"/>
              </a:spcAft>
              <a:buClr>
                <a:srgbClr val="EBB700"/>
              </a:buClr>
              <a:buSzPct val="50000"/>
            </a:pPr>
            <a:r>
              <a:rPr lang="es-ES" sz="2400" dirty="0">
                <a:solidFill>
                  <a:srgbClr val="55565A"/>
                </a:solidFill>
                <a:latin typeface="Arial" charset="0"/>
                <a:ea typeface="Arial" charset="0"/>
                <a:cs typeface="Arial" charset="0"/>
              </a:rPr>
              <a:t>Proporcionar información y comentarios</a:t>
            </a:r>
          </a:p>
          <a:p>
            <a:pPr marL="1828800" lvl="1">
              <a:spcAft>
                <a:spcPts val="3000"/>
              </a:spcAft>
              <a:buClr>
                <a:srgbClr val="EBB700"/>
              </a:buClr>
              <a:buSzPct val="50000"/>
            </a:pPr>
            <a:r>
              <a:rPr lang="es-ES" sz="2400" dirty="0">
                <a:solidFill>
                  <a:srgbClr val="55565A"/>
                </a:solidFill>
                <a:latin typeface="Arial" charset="0"/>
                <a:ea typeface="Arial" charset="0"/>
                <a:cs typeface="Arial" charset="0"/>
              </a:rPr>
              <a:t>Presentar informes</a:t>
            </a:r>
          </a:p>
        </p:txBody>
      </p:sp>
      <p:sp>
        <p:nvSpPr>
          <p:cNvPr id="9" name="Slice - Solid">
            <a:extLst>
              <a:ext uri="{FF2B5EF4-FFF2-40B4-BE49-F238E27FC236}">
                <a16:creationId xmlns:a16="http://schemas.microsoft.com/office/drawing/2014/main" id="{309201D6-9119-4D92-A49F-C27A03A89ECC}"/>
              </a:ext>
            </a:extLst>
          </p:cNvPr>
          <p:cNvSpPr/>
          <p:nvPr/>
        </p:nvSpPr>
        <p:spPr>
          <a:xfrm>
            <a:off x="10778066" y="0"/>
            <a:ext cx="1413933"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3552092 w 11187128"/>
              <a:gd name="connsiteY5" fmla="*/ 6866021 h 6866021"/>
              <a:gd name="connsiteX6" fmla="*/ 0 w 11187128"/>
              <a:gd name="connsiteY6" fmla="*/ 6866021 h 6866021"/>
              <a:gd name="connsiteX7" fmla="*/ 1588447 w 11187128"/>
              <a:gd name="connsiteY7" fmla="*/ 0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0 w 11187128"/>
              <a:gd name="connsiteY5" fmla="*/ 6866021 h 6866021"/>
              <a:gd name="connsiteX6" fmla="*/ 1588447 w 11187128"/>
              <a:gd name="connsiteY6" fmla="*/ 0 h 6866021"/>
              <a:gd name="connsiteX0" fmla="*/ 24998540 w 34597221"/>
              <a:gd name="connsiteY0" fmla="*/ 0 h 6866021"/>
              <a:gd name="connsiteX1" fmla="*/ 28549543 w 34597221"/>
              <a:gd name="connsiteY1" fmla="*/ 4711 h 6866021"/>
              <a:gd name="connsiteX2" fmla="*/ 28550632 w 34597221"/>
              <a:gd name="connsiteY2" fmla="*/ 0 h 6866021"/>
              <a:gd name="connsiteX3" fmla="*/ 34597221 w 34597221"/>
              <a:gd name="connsiteY3" fmla="*/ 8021 h 6866021"/>
              <a:gd name="connsiteX4" fmla="*/ 34597221 w 34597221"/>
              <a:gd name="connsiteY4" fmla="*/ 6866021 h 6866021"/>
              <a:gd name="connsiteX5" fmla="*/ 0 w 34597221"/>
              <a:gd name="connsiteY5" fmla="*/ 6866021 h 6866021"/>
              <a:gd name="connsiteX6" fmla="*/ 24998540 w 34597221"/>
              <a:gd name="connsiteY6" fmla="*/ 0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97221" h="6866021">
                <a:moveTo>
                  <a:pt x="24998540" y="0"/>
                </a:moveTo>
                <a:lnTo>
                  <a:pt x="28549543" y="4711"/>
                </a:lnTo>
                <a:lnTo>
                  <a:pt x="28550632" y="0"/>
                </a:lnTo>
                <a:lnTo>
                  <a:pt x="34597221" y="8021"/>
                </a:lnTo>
                <a:lnTo>
                  <a:pt x="34597221" y="6866021"/>
                </a:lnTo>
                <a:lnTo>
                  <a:pt x="0" y="6866021"/>
                </a:lnTo>
                <a:lnTo>
                  <a:pt x="2499854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15" name="Graphic 14" descr="Venn diagram">
            <a:extLst>
              <a:ext uri="{FF2B5EF4-FFF2-40B4-BE49-F238E27FC236}">
                <a16:creationId xmlns:a16="http://schemas.microsoft.com/office/drawing/2014/main" id="{3EECAE25-29DA-4735-BBC2-CBAC7EC710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6621" y="1981034"/>
            <a:ext cx="914400" cy="914400"/>
          </a:xfrm>
          <a:prstGeom prst="rect">
            <a:avLst/>
          </a:prstGeom>
          <a:effectLst>
            <a:outerShdw blurRad="50800" dist="38100" dir="8100000" algn="tr" rotWithShape="0">
              <a:prstClr val="black">
                <a:alpha val="40000"/>
              </a:prstClr>
            </a:outerShdw>
          </a:effectLst>
        </p:spPr>
      </p:pic>
      <p:pic>
        <p:nvPicPr>
          <p:cNvPr id="21" name="Graphic 20" descr="Document">
            <a:extLst>
              <a:ext uri="{FF2B5EF4-FFF2-40B4-BE49-F238E27FC236}">
                <a16:creationId xmlns:a16="http://schemas.microsoft.com/office/drawing/2014/main" id="{8F4791BC-EAFD-4036-B9D3-8E7D2B3FC9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81029" y="3059655"/>
            <a:ext cx="914400" cy="914400"/>
          </a:xfrm>
          <a:prstGeom prst="rect">
            <a:avLst/>
          </a:prstGeom>
          <a:effectLst>
            <a:outerShdw blurRad="50800" dist="38100" dir="8100000" algn="tr" rotWithShape="0">
              <a:prstClr val="black">
                <a:alpha val="40000"/>
              </a:prstClr>
            </a:outerShdw>
          </a:effectLst>
        </p:spPr>
      </p:pic>
      <p:pic>
        <p:nvPicPr>
          <p:cNvPr id="23" name="Graphic 22" descr="Business Growth">
            <a:extLst>
              <a:ext uri="{FF2B5EF4-FFF2-40B4-BE49-F238E27FC236}">
                <a16:creationId xmlns:a16="http://schemas.microsoft.com/office/drawing/2014/main" id="{D95584E8-7A40-4930-88C7-61923278BE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3107" y="4244835"/>
            <a:ext cx="914400" cy="914400"/>
          </a:xfrm>
          <a:prstGeom prst="rect">
            <a:avLst/>
          </a:prstGeom>
          <a:effectLst>
            <a:outerShdw blurRad="50800" dist="38100" dir="8100000" algn="tr" rotWithShape="0">
              <a:prstClr val="black">
                <a:alpha val="40000"/>
              </a:prstClr>
            </a:outerShdw>
          </a:effectLst>
        </p:spPr>
      </p:pic>
      <p:pic>
        <p:nvPicPr>
          <p:cNvPr id="25" name="Graphic 24" descr="Target Audience">
            <a:extLst>
              <a:ext uri="{FF2B5EF4-FFF2-40B4-BE49-F238E27FC236}">
                <a16:creationId xmlns:a16="http://schemas.microsoft.com/office/drawing/2014/main" id="{6B97F7A4-7EC2-4DE0-B058-5022B4D9497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8194" y="3112934"/>
            <a:ext cx="914400" cy="914400"/>
          </a:xfrm>
          <a:prstGeom prst="rect">
            <a:avLst/>
          </a:prstGeom>
          <a:effectLst>
            <a:outerShdw blurRad="50800" dist="38100" dir="8100000" algn="tr" rotWithShape="0">
              <a:prstClr val="black">
                <a:alpha val="40000"/>
              </a:prstClr>
            </a:outerShdw>
          </a:effectLst>
        </p:spPr>
      </p:pic>
      <p:pic>
        <p:nvPicPr>
          <p:cNvPr id="29" name="Graphic 28" descr="Lightbulb and gear">
            <a:extLst>
              <a:ext uri="{FF2B5EF4-FFF2-40B4-BE49-F238E27FC236}">
                <a16:creationId xmlns:a16="http://schemas.microsoft.com/office/drawing/2014/main" id="{B620A38D-5379-4E65-8051-32DF03FC466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81029" y="4248115"/>
            <a:ext cx="914400" cy="914400"/>
          </a:xfrm>
          <a:prstGeom prst="rect">
            <a:avLst/>
          </a:prstGeom>
          <a:effectLst>
            <a:outerShdw blurRad="50800" dist="38100" dir="8100000" algn="tr" rotWithShape="0">
              <a:prstClr val="black">
                <a:alpha val="40000"/>
              </a:prstClr>
            </a:outerShdw>
          </a:effectLst>
        </p:spPr>
      </p:pic>
      <p:pic>
        <p:nvPicPr>
          <p:cNvPr id="31" name="Graphic 30" descr="Earth globe Americas">
            <a:extLst>
              <a:ext uri="{FF2B5EF4-FFF2-40B4-BE49-F238E27FC236}">
                <a16:creationId xmlns:a16="http://schemas.microsoft.com/office/drawing/2014/main" id="{EBB55A7D-0400-4D9A-B636-CC5FC638273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981029" y="1855268"/>
            <a:ext cx="914400" cy="914400"/>
          </a:xfrm>
          <a:prstGeom prst="rect">
            <a:avLst/>
          </a:prstGeom>
          <a:effectLst>
            <a:outerShdw blurRad="50800" dist="38100" dir="8100000" algn="tr" rotWithShape="0">
              <a:prstClr val="black">
                <a:alpha val="40000"/>
              </a:prstClr>
            </a:outerShdw>
          </a:effectLst>
        </p:spPr>
      </p:pic>
      <p:pic>
        <p:nvPicPr>
          <p:cNvPr id="33" name="Graphic 32" descr="Pencil">
            <a:extLst>
              <a:ext uri="{FF2B5EF4-FFF2-40B4-BE49-F238E27FC236}">
                <a16:creationId xmlns:a16="http://schemas.microsoft.com/office/drawing/2014/main" id="{98170147-17EE-479B-B1D8-8D0363F5CF3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981029" y="5451522"/>
            <a:ext cx="914400" cy="914400"/>
          </a:xfrm>
          <a:prstGeom prst="rect">
            <a:avLst/>
          </a:prstGeom>
          <a:effectLst>
            <a:outerShdw blurRad="50800" dist="38100" dir="8100000" algn="tr" rotWithShape="0">
              <a:prstClr val="black">
                <a:alpha val="40000"/>
              </a:prstClr>
            </a:outerShdw>
          </a:effectLst>
        </p:spPr>
      </p:pic>
      <p:pic>
        <p:nvPicPr>
          <p:cNvPr id="35" name="Graphic 34" descr="Cheers">
            <a:extLst>
              <a:ext uri="{FF2B5EF4-FFF2-40B4-BE49-F238E27FC236}">
                <a16:creationId xmlns:a16="http://schemas.microsoft.com/office/drawing/2014/main" id="{6258388D-E5AB-4E2B-B8A2-1D44EF9CD53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53107" y="5455898"/>
            <a:ext cx="914400" cy="9144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5536418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2894</TotalTime>
  <Words>2617</Words>
  <Application>Microsoft Office PowerPoint</Application>
  <PresentationFormat>Widescreen</PresentationFormat>
  <Paragraphs>243</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Helvetica Neue</vt:lpstr>
      <vt:lpstr>Helvetica Neue Bold Condensed</vt:lpstr>
      <vt:lpstr>Arial</vt:lpstr>
      <vt:lpstr>Calibri</vt:lpstr>
      <vt:lpstr>Calibri Light</vt:lpstr>
      <vt:lpstr>Helvetica</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Kneisel, Christine</dc:creator>
  <cp:lastModifiedBy>Boyer, Christian</cp:lastModifiedBy>
  <cp:revision>63</cp:revision>
  <dcterms:created xsi:type="dcterms:W3CDTF">2020-06-10T19:24:12Z</dcterms:created>
  <dcterms:modified xsi:type="dcterms:W3CDTF">2022-07-28T13:17:03Z</dcterms:modified>
</cp:coreProperties>
</file>