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1086" r:id="rId3"/>
    <p:sldId id="1126" r:id="rId4"/>
    <p:sldId id="1120" r:id="rId5"/>
    <p:sldId id="989" r:id="rId6"/>
    <p:sldId id="1121" r:id="rId7"/>
    <p:sldId id="1122" r:id="rId8"/>
    <p:sldId id="1123" r:id="rId9"/>
    <p:sldId id="1088" r:id="rId10"/>
    <p:sldId id="974" r:id="rId11"/>
    <p:sldId id="1111" r:id="rId12"/>
    <p:sldId id="1134" r:id="rId13"/>
    <p:sldId id="1135" r:id="rId14"/>
    <p:sldId id="1112" r:id="rId15"/>
    <p:sldId id="1139" r:id="rId16"/>
    <p:sldId id="1138" r:id="rId17"/>
    <p:sldId id="1140" r:id="rId18"/>
    <p:sldId id="1136" r:id="rId19"/>
    <p:sldId id="31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neisel, Christine" initials="KC" lastIdx="19" clrIdx="0">
    <p:extLst>
      <p:ext uri="{19B8F6BF-5375-455C-9EA6-DF929625EA0E}">
        <p15:presenceInfo xmlns:p15="http://schemas.microsoft.com/office/powerpoint/2012/main" userId="S::ckneisel@lionsclubs.org::b37915e7-4ac2-4ed2-b0ec-56fb73cc3d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B00"/>
    <a:srgbClr val="E2B200"/>
    <a:srgbClr val="F6C100"/>
    <a:srgbClr val="004D95"/>
    <a:srgbClr val="BAB9B8"/>
    <a:srgbClr val="FF6B4A"/>
    <a:srgbClr val="4687DB"/>
    <a:srgbClr val="F9C910"/>
    <a:srgbClr val="B3B2B1"/>
    <a:srgbClr val="0D22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150" autoAdjust="0"/>
  </p:normalViewPr>
  <p:slideViewPr>
    <p:cSldViewPr snapToGrid="0">
      <p:cViewPr varScale="1">
        <p:scale>
          <a:sx n="87" d="100"/>
          <a:sy n="87" d="100"/>
        </p:scale>
        <p:origin x="14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E1943-131E-465E-8879-9B7DBEA28C36}" type="datetimeFigureOut">
              <a:rPr lang="en-US" smtClean="0"/>
              <a:t>8/2/2022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6398B-C721-4CDB-AC1C-C9833B97EBBF}" type="slidenum">
              <a:rPr lang="en-US" smtClean="0"/>
              <a:t>‹#›</a:t>
            </a:fld>
            <a:endParaRPr lang="en-US"/>
          </a:p>
        </p:txBody>
      </p:sp>
    </p:spTree>
    <p:extLst>
      <p:ext uri="{BB962C8B-B14F-4D97-AF65-F5344CB8AC3E}">
        <p14:creationId xmlns:p14="http://schemas.microsoft.com/office/powerpoint/2010/main" val="375194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B4A65-DB7F-4D75-A0EB-BE9751615F34}" type="slidenum">
              <a:rPr lang="en-US" smtClean="0"/>
              <a:t>1</a:t>
            </a:fld>
            <a:endParaRPr lang="en-US"/>
          </a:p>
        </p:txBody>
      </p:sp>
    </p:spTree>
    <p:extLst>
      <p:ext uri="{BB962C8B-B14F-4D97-AF65-F5344CB8AC3E}">
        <p14:creationId xmlns:p14="http://schemas.microsoft.com/office/powerpoint/2010/main" val="2030364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Da das gesamten Team in den Zielsetzungs- und Zielerreichungsprozess einbezogen wird, kann das GAT mithilfe eines einheitlichen Lions-Ansatzes Clubs und Distrikte stärken.</a:t>
            </a:r>
          </a:p>
        </p:txBody>
      </p:sp>
      <p:sp>
        <p:nvSpPr>
          <p:cNvPr id="4" name="Slide Number Placeholder 3"/>
          <p:cNvSpPr>
            <a:spLocks noGrp="1"/>
          </p:cNvSpPr>
          <p:nvPr>
            <p:ph type="sldNum" sz="quarter" idx="5"/>
          </p:nvPr>
        </p:nvSpPr>
        <p:spPr/>
        <p:txBody>
          <a:bodyPr/>
          <a:lstStyle/>
          <a:p>
            <a:fld id="{1ED6398B-C721-4CDB-AC1C-C9833B97EBBF}" type="slidenum">
              <a:rPr lang="en-US" smtClean="0"/>
              <a:t>10</a:t>
            </a:fld>
            <a:endParaRPr lang="en-US"/>
          </a:p>
        </p:txBody>
      </p:sp>
    </p:spTree>
    <p:extLst>
      <p:ext uri="{BB962C8B-B14F-4D97-AF65-F5344CB8AC3E}">
        <p14:creationId xmlns:p14="http://schemas.microsoft.com/office/powerpoint/2010/main" val="2562456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de-DE" dirty="0"/>
              <a:t>GAT-Mitarbeiter von Lions International kommunizieren auf verschiedene Weise mit Lions vor Ort.  </a:t>
            </a:r>
          </a:p>
          <a:p>
            <a:endParaRPr lang="en-US" dirty="0"/>
          </a:p>
          <a:p>
            <a:r>
              <a:rPr lang="de-DE" dirty="0"/>
              <a:t>Wichtige Nachrichten und Neuigkeiten werden im monatlichen „</a:t>
            </a:r>
            <a:r>
              <a:rPr lang="de-DE" dirty="0" err="1"/>
              <a:t>Diget</a:t>
            </a:r>
            <a:r>
              <a:rPr lang="de-DE" dirty="0"/>
              <a:t>“ von LCI für Club- und Distriktamtsträger veröffentlicht und in der GAT-Facebook-Gruppe gepostet.  Regionale „</a:t>
            </a:r>
            <a:r>
              <a:rPr lang="de-DE" dirty="0" err="1"/>
              <a:t>Specialists</a:t>
            </a:r>
            <a:r>
              <a:rPr lang="de-DE" dirty="0"/>
              <a:t>“ arbeiten eng mit den GAT-Mitgliedern in ihrem konstitutionellen Gebiet zusammen und können per E-Mail unter GAT.CA_@lionsclubs.org erreicht werden.</a:t>
            </a:r>
          </a:p>
          <a:p>
            <a:endParaRPr lang="en-US" dirty="0"/>
          </a:p>
          <a:p>
            <a:r>
              <a:rPr lang="de-DE" dirty="0"/>
              <a:t>Falls Sie es noch nicht getan haben, sollten Sie unbedingt der GAT-Facebook-Gruppe beitreten, um sich mit anderen Lions auf der ganzen Welt auszutauschen.</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11</a:t>
            </a:fld>
            <a:endParaRPr lang="en-US"/>
          </a:p>
        </p:txBody>
      </p:sp>
    </p:spTree>
    <p:extLst>
      <p:ext uri="{BB962C8B-B14F-4D97-AF65-F5344CB8AC3E}">
        <p14:creationId xmlns:p14="http://schemas.microsoft.com/office/powerpoint/2010/main" val="2262532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de-DE"/>
              <a:t>Für das GAT stehen zahlreiche Ressourcen zu vielen verschiedenen Themen zur Verfügung.  Das Dokument GAT Aufgaben und Zuständigkeiten sowie der GAT-Einsatzleitfaden und das Vorstandsdirektivenhandbuch sind ein guter Ausgangspunkt, um mehr über diese Ressourcen und die Arbeit des Global Action Teams zu erfahren.</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12</a:t>
            </a:fld>
            <a:endParaRPr lang="en-US"/>
          </a:p>
        </p:txBody>
      </p:sp>
    </p:spTree>
    <p:extLst>
      <p:ext uri="{BB962C8B-B14F-4D97-AF65-F5344CB8AC3E}">
        <p14:creationId xmlns:p14="http://schemas.microsoft.com/office/powerpoint/2010/main" val="140592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de-DE" dirty="0"/>
              <a:t>Das GAT hat drei Haupt-Webseiten sowie mehrere ergänzende Seiten mit zusätzlichen Ressourcen.</a:t>
            </a:r>
          </a:p>
          <a:p>
            <a:endParaRPr lang="en-US" dirty="0"/>
          </a:p>
          <a:p>
            <a:r>
              <a:rPr lang="de-DE" dirty="0"/>
              <a:t>Die Landing Page enthält allgemeine Informationen und GAT-Erfolgsstorys.</a:t>
            </a:r>
          </a:p>
          <a:p>
            <a:r>
              <a:rPr lang="de-DE" dirty="0"/>
              <a:t>Die GAT-Leadership-Seite enthält eine Aufgabenübersicht aller Positionen innerhalb des GAT.</a:t>
            </a:r>
          </a:p>
          <a:p>
            <a:r>
              <a:rPr lang="de-DE" dirty="0"/>
              <a:t>Auf der Seite: GAT-Ressourcen finden Sie weitere nützliche Tools und Materialien für das GAT sowie Links zu den GLT-, GMT- und GST-Toolboxen.</a:t>
            </a:r>
          </a:p>
          <a:p>
            <a:endParaRPr lang="en-US" dirty="0"/>
          </a:p>
          <a:p>
            <a:r>
              <a:rPr lang="de-DE" dirty="0"/>
              <a:t>Distriktziele, Distriktzuschüsse und GAT-Botschafter haben auch jeweils eine eigene Webseite mit Ressourcen, die über die Suchfunktion auf lionsclubs.org abrufbar ist.</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13</a:t>
            </a:fld>
            <a:endParaRPr lang="en-US"/>
          </a:p>
        </p:txBody>
      </p:sp>
    </p:spTree>
    <p:extLst>
      <p:ext uri="{BB962C8B-B14F-4D97-AF65-F5344CB8AC3E}">
        <p14:creationId xmlns:p14="http://schemas.microsoft.com/office/powerpoint/2010/main" val="1256954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de-DE"/>
              <a:t>GAT-Mitglieder können mit ihrem Lion Account auf Insights, MyLCI und MyLion zugreifen, um die Kennzahlen für ihren Multidistrikt/Distrikt/Club einzusehen.  Diese Kennzahlen sind bei der Festlegung von Zielen und der Fortschrittsverfolgung von großer Bedeutung.</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14</a:t>
            </a:fld>
            <a:endParaRPr lang="en-US"/>
          </a:p>
        </p:txBody>
      </p:sp>
    </p:spTree>
    <p:extLst>
      <p:ext uri="{BB962C8B-B14F-4D97-AF65-F5344CB8AC3E}">
        <p14:creationId xmlns:p14="http://schemas.microsoft.com/office/powerpoint/2010/main" val="440308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de-DE"/>
              <a:t>Repräsentieren Sie das Global Action Team mit GAT-Artikeln aus dem Lions-Shop oder fordern Sie ein GAT-Logo an, wenn Sie individuelle Lions-Kleidung kaufen.</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15</a:t>
            </a:fld>
            <a:endParaRPr lang="en-US"/>
          </a:p>
        </p:txBody>
      </p:sp>
    </p:spTree>
    <p:extLst>
      <p:ext uri="{BB962C8B-B14F-4D97-AF65-F5344CB8AC3E}">
        <p14:creationId xmlns:p14="http://schemas.microsoft.com/office/powerpoint/2010/main" val="2300790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Der Global Membership Approach kombiniert einen strategischen Ansatz sowie eine Reihe von Hilfsmitteln für Distriktteams zur Förderung von Mitgliedschaftswachstum: </a:t>
            </a:r>
          </a:p>
          <a:p>
            <a:r>
              <a:rPr lang="de-DE" dirty="0"/>
              <a:t>• Distrikte sollen durch neue Clubs Impulse erhalten.</a:t>
            </a:r>
          </a:p>
          <a:p>
            <a:r>
              <a:rPr lang="de-DE" dirty="0"/>
              <a:t>• Neue Mitglieder sollen für neuen Schwung in Clubs sorgen. </a:t>
            </a:r>
          </a:p>
          <a:p>
            <a:r>
              <a:rPr lang="de-DE" dirty="0"/>
              <a:t>• Gegenwärtige Mitglieder sollen erneut für Gemeinschaft und Hilfsdienst begeistert werden. </a:t>
            </a:r>
          </a:p>
          <a:p>
            <a:endParaRPr lang="en-US" dirty="0"/>
          </a:p>
          <a:p>
            <a:r>
              <a:rPr lang="de-DE" dirty="0"/>
              <a:t>Der Ansatz ist allgemein anwendbar und kann an die regionale Bedürfnisse und Umstände angepasst werden.</a:t>
            </a:r>
          </a:p>
          <a:p>
            <a:endParaRPr lang="en-US" dirty="0"/>
          </a:p>
          <a:p>
            <a:r>
              <a:rPr lang="de-DE" b="0" dirty="0"/>
              <a:t>Alle konstitutionellen Gebiete haben diesen Ansatz regionalisiert 2021/2022 pilotiert. Das Global Action Team (GAT) leitete den Pilotprozess und sorgte für Unterstützung und Rechenschaftspflicht in jedem Gebiet. Die besten Ideen wurden in den weltweiten Prozess 2022/2023 integriert.</a:t>
            </a:r>
          </a:p>
          <a:p>
            <a:endParaRPr lang="en-US" dirty="0"/>
          </a:p>
          <a:p>
            <a:r>
              <a:rPr lang="de-DE" dirty="0"/>
              <a:t>Weitere Informationen und Ressourcen finden Sie unter lionsclubs.org/global</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16</a:t>
            </a:fld>
            <a:endParaRPr lang="en-US"/>
          </a:p>
        </p:txBody>
      </p:sp>
    </p:spTree>
    <p:extLst>
      <p:ext uri="{BB962C8B-B14F-4D97-AF65-F5344CB8AC3E}">
        <p14:creationId xmlns:p14="http://schemas.microsoft.com/office/powerpoint/2010/main" val="3556158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dirty="0">
                <a:solidFill>
                  <a:schemeClr val="bg1"/>
                </a:solidFill>
                <a:ea typeface="+mn-lt"/>
                <a:cs typeface="+mn-lt"/>
              </a:rPr>
              <a:t>LCIF ist die einzige Stiftung, die die Arbeit von Lions auf der ganzen Welt unterstützt, deren Zuschüssen dazu beitragen, dass mehr bedürftigen Menschen auf der ganzen Welt geholfen werden kann. </a:t>
            </a:r>
          </a:p>
          <a:p>
            <a:endParaRPr lang="en-US" sz="1200" kern="0" dirty="0">
              <a:solidFill>
                <a:schemeClr val="bg1"/>
              </a:solidFill>
              <a:ea typeface="+mn-lt"/>
              <a:cs typeface="+mn-lt"/>
            </a:endParaRPr>
          </a:p>
          <a:p>
            <a:r>
              <a:rPr lang="de-DE" sz="1200" dirty="0">
                <a:solidFill>
                  <a:schemeClr val="bg1"/>
                </a:solidFill>
                <a:ea typeface="+mn-lt"/>
                <a:cs typeface="+mn-lt"/>
              </a:rPr>
              <a:t>Als GAT-Führungskräfte sind Sie eine der stärksten Ressourcen von LCIF, nicht nur wegen Ihrer persönlichen Spenden, sondern auch als Botschafter für die Stiftung, um andere zur Unterstützung von LCIF zu ermutigen. </a:t>
            </a:r>
          </a:p>
          <a:p>
            <a:endParaRPr lang="en-US" sz="1200" kern="0" dirty="0">
              <a:solidFill>
                <a:schemeClr val="bg1"/>
              </a:solidFill>
              <a:cs typeface="Calibri"/>
            </a:endParaRPr>
          </a:p>
          <a:p>
            <a:r>
              <a:rPr lang="de-DE" sz="1200" dirty="0">
                <a:solidFill>
                  <a:schemeClr val="bg1"/>
                </a:solidFill>
              </a:rPr>
              <a:t>Mehr Menschen denn je benötigen Hilfe.</a:t>
            </a:r>
            <a:r>
              <a:rPr lang="de-DE" sz="1200" dirty="0">
                <a:solidFill>
                  <a:schemeClr val="bg1"/>
                </a:solidFill>
                <a:ea typeface="+mn-lt"/>
                <a:cs typeface="+mn-lt"/>
              </a:rPr>
              <a:t> Durch ihre fortwährende Unterstützung ermöglicht LCIF Lions-Hilfe weltweit.</a:t>
            </a:r>
          </a:p>
        </p:txBody>
      </p:sp>
    </p:spTree>
    <p:extLst>
      <p:ext uri="{BB962C8B-B14F-4D97-AF65-F5344CB8AC3E}">
        <p14:creationId xmlns:p14="http://schemas.microsoft.com/office/powerpoint/2010/main" val="99476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Sie können Ihre Regional Specialists auch direkt über die jeweilige E-Mail-Adresse kontaktieren:</a:t>
            </a:r>
          </a:p>
          <a:p>
            <a:pPr marL="171450" indent="-171450">
              <a:buFont typeface="Arial" panose="020B0604020202020204" pitchFamily="34" charset="0"/>
              <a:buChar char="•"/>
            </a:pPr>
            <a:r>
              <a:rPr lang="de-DE"/>
              <a:t>GAT.CA1@lionsclubs.org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GAT.CA2@lionsclubs.org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GAT.CA3@lionsclubs.org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GAT.CA4@lionsclubs.org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GAT.CA5@lionsclubs.org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GAT.CA6@lionsclubs.org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GAT.CA7@lionsclubs.org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t>GAT.CA8@lionsclubs.org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18</a:t>
            </a:fld>
            <a:endParaRPr lang="en-US"/>
          </a:p>
        </p:txBody>
      </p:sp>
    </p:spTree>
    <p:extLst>
      <p:ext uri="{BB962C8B-B14F-4D97-AF65-F5344CB8AC3E}">
        <p14:creationId xmlns:p14="http://schemas.microsoft.com/office/powerpoint/2010/main" val="4051897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B4A65-DB7F-4D75-A0EB-BE9751615F3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077376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de-DE" sz="1200">
                <a:solidFill>
                  <a:schemeClr val="tx1"/>
                </a:solidFill>
                <a:effectLst/>
                <a:latin typeface="+mn-lt"/>
                <a:ea typeface="+mn-ea"/>
                <a:cs typeface="+mn-cs"/>
              </a:rPr>
              <a:t>Wir streben an, weltweit führend im Bereich gemeinnütziger und humanitärer Hilfe zu sein.</a:t>
            </a:r>
          </a:p>
          <a:p>
            <a:pPr lvl="0"/>
            <a:endParaRPr lang="en-US" sz="1200" kern="1200" dirty="0">
              <a:solidFill>
                <a:schemeClr val="tx1"/>
              </a:solidFill>
              <a:effectLst/>
              <a:latin typeface="+mn-lt"/>
              <a:ea typeface="+mn-ea"/>
              <a:cs typeface="+mn-cs"/>
            </a:endParaRPr>
          </a:p>
          <a:p>
            <a:pPr lvl="0"/>
            <a:r>
              <a:rPr lang="de-DE" sz="1200">
                <a:solidFill>
                  <a:schemeClr val="tx1"/>
                </a:solidFill>
                <a:effectLst/>
                <a:latin typeface="+mn-lt"/>
                <a:ea typeface="+mn-ea"/>
                <a:cs typeface="+mn-cs"/>
              </a:rPr>
              <a:t>Es ist unser Ziel, von der Öffentlichkeit anerkannt zu werden, Communitys sollen über Lions und unsere Arbeit Bescheid wissen.</a:t>
            </a:r>
          </a:p>
          <a:p>
            <a:pPr lvl="0"/>
            <a:endParaRPr lang="en-US" sz="1200" kern="1200" dirty="0">
              <a:solidFill>
                <a:schemeClr val="tx1"/>
              </a:solidFill>
              <a:effectLst/>
              <a:latin typeface="+mn-lt"/>
              <a:ea typeface="+mn-ea"/>
              <a:cs typeface="+mn-cs"/>
            </a:endParaRPr>
          </a:p>
          <a:p>
            <a:pPr lvl="0"/>
            <a:r>
              <a:rPr lang="de-DE" sz="1200">
                <a:solidFill>
                  <a:schemeClr val="tx1"/>
                </a:solidFill>
                <a:effectLst/>
                <a:latin typeface="+mn-lt"/>
                <a:ea typeface="+mn-ea"/>
                <a:cs typeface="+mn-cs"/>
              </a:rPr>
              <a:t>Wir möchten erreichen, dass unsere Lions mit Begeisterung und Stolz, Teil unserer großartigen Organisation sind. </a:t>
            </a:r>
          </a:p>
          <a:p>
            <a:pPr lvl="0"/>
            <a:endParaRPr lang="en-US" sz="1200" kern="1200" dirty="0">
              <a:solidFill>
                <a:schemeClr val="tx1"/>
              </a:solidFill>
              <a:effectLst/>
              <a:latin typeface="+mn-lt"/>
              <a:ea typeface="+mn-ea"/>
              <a:cs typeface="+mn-cs"/>
            </a:endParaRPr>
          </a:p>
          <a:p>
            <a:pPr lvl="0"/>
            <a:r>
              <a:rPr lang="de-DE" sz="1200">
                <a:solidFill>
                  <a:schemeClr val="tx1"/>
                </a:solidFill>
                <a:effectLst/>
                <a:latin typeface="+mn-lt"/>
                <a:ea typeface="+mn-ea"/>
                <a:cs typeface="+mn-cs"/>
              </a:rPr>
              <a:t>Begeisterung ist ansteckend. Wenn sich Lions mit Begeisterung und Leidenschaft engagieren, zieht das Familie, Freunde, Kollegen, Nachbarn und andere Führungskräfte der Community an. Durch Ihre Begeisterung möchten andere dieser großartigen Organisation angehören, die sich so sehr in ihren Communitys einsetzt.</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2</a:t>
            </a:fld>
            <a:endParaRPr lang="en-US"/>
          </a:p>
        </p:txBody>
      </p:sp>
    </p:spTree>
    <p:extLst>
      <p:ext uri="{BB962C8B-B14F-4D97-AF65-F5344CB8AC3E}">
        <p14:creationId xmlns:p14="http://schemas.microsoft.com/office/powerpoint/2010/main" val="3216223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de-DE" sz="1200" dirty="0">
                <a:solidFill>
                  <a:schemeClr val="tx1"/>
                </a:solidFill>
                <a:effectLst/>
                <a:latin typeface="+mn-lt"/>
                <a:ea typeface="+mn-ea"/>
                <a:cs typeface="+mn-cs"/>
              </a:rPr>
              <a:t>Wollten Sie schon einmal mehr in Ihrer Community/Ihrem Distrikt tun, konnten es aber nicht, weil Sie nicht genug Lions hatten, um das möglich zu machen?</a:t>
            </a:r>
          </a:p>
          <a:p>
            <a:pPr lvl="0"/>
            <a:endParaRPr lang="en-US" sz="1200" kern="1200" dirty="0">
              <a:solidFill>
                <a:schemeClr val="tx1"/>
              </a:solidFill>
              <a:effectLst/>
              <a:latin typeface="+mn-lt"/>
              <a:ea typeface="+mn-ea"/>
              <a:cs typeface="+mn-cs"/>
            </a:endParaRPr>
          </a:p>
          <a:p>
            <a:pPr lvl="0"/>
            <a:r>
              <a:rPr lang="de-DE" sz="1200" dirty="0">
                <a:solidFill>
                  <a:schemeClr val="tx1"/>
                </a:solidFill>
                <a:effectLst/>
                <a:latin typeface="+mn-lt"/>
                <a:ea typeface="+mn-ea"/>
                <a:cs typeface="+mn-cs"/>
              </a:rPr>
              <a:t>Hatte Ihr Distrikt oder Club jemals Schwierigkeiten, Lions für die Übernahme von Führungsaufgaben zu gewinnen?</a:t>
            </a:r>
          </a:p>
          <a:p>
            <a:pPr lvl="0"/>
            <a:endParaRPr lang="en-US" sz="1200" kern="1200" dirty="0">
              <a:solidFill>
                <a:schemeClr val="tx1"/>
              </a:solidFill>
              <a:effectLst/>
              <a:latin typeface="+mn-lt"/>
              <a:ea typeface="+mn-ea"/>
              <a:cs typeface="+mn-cs"/>
            </a:endParaRPr>
          </a:p>
          <a:p>
            <a:pPr lvl="0"/>
            <a:r>
              <a:rPr lang="de-DE" sz="1200" dirty="0">
                <a:solidFill>
                  <a:schemeClr val="tx1"/>
                </a:solidFill>
                <a:effectLst/>
                <a:latin typeface="+mn-lt"/>
                <a:ea typeface="+mn-ea"/>
                <a:cs typeface="+mn-cs"/>
              </a:rPr>
              <a:t>Hat Ihr Club jemals Mitglieder aufgrund von Clubkonflikten oder mangelndem Engagement und sinnvollen Hilfsprojekten verloren?</a:t>
            </a:r>
          </a:p>
          <a:p>
            <a:endParaRPr lang="en-US" sz="1200" kern="1200" dirty="0">
              <a:solidFill>
                <a:schemeClr val="tx1"/>
              </a:solidFill>
              <a:effectLst/>
              <a:latin typeface="+mn-lt"/>
              <a:ea typeface="+mn-ea"/>
              <a:cs typeface="+mn-cs"/>
            </a:endParaRPr>
          </a:p>
          <a:p>
            <a:r>
              <a:rPr lang="de-DE" sz="1200" dirty="0">
                <a:solidFill>
                  <a:schemeClr val="tx1"/>
                </a:solidFill>
                <a:effectLst/>
                <a:latin typeface="+mn-lt"/>
                <a:ea typeface="+mn-ea"/>
                <a:cs typeface="+mn-cs"/>
              </a:rPr>
              <a:t>Als Lions-Führungskräfte übernehmen wir die Verantwortung dafür, dass unser Distrikt oder Club am Ende des Jahres besser dasteht als zu Beginn des Jahres. Es ist unser Ziel, Verbesserungen und strategische Änderungen vorzunehmen und dafür zu sorgen, dass wir uns in allen Bereichen verbessern, einschließlich Führungskompetenzen, Mitgliedschaft, Hilfeleistung, Clubabläufe und Marketing. </a:t>
            </a:r>
          </a:p>
          <a:p>
            <a:endParaRPr lang="en-US" dirty="0"/>
          </a:p>
        </p:txBody>
      </p:sp>
    </p:spTree>
    <p:extLst>
      <p:ext uri="{BB962C8B-B14F-4D97-AF65-F5344CB8AC3E}">
        <p14:creationId xmlns:p14="http://schemas.microsoft.com/office/powerpoint/2010/main" val="99476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GAT berührt jeden Club, jeden Distrikt, jede Zone und jede Region.  Damit Sie besser verstehen, wer Teil des Global Action Teams ist, gehen wir die Mitglieder Ebene für Ebene durch.</a:t>
            </a:r>
          </a:p>
        </p:txBody>
      </p:sp>
      <p:sp>
        <p:nvSpPr>
          <p:cNvPr id="4" name="Slide Number Placeholder 3"/>
          <p:cNvSpPr>
            <a:spLocks noGrp="1"/>
          </p:cNvSpPr>
          <p:nvPr>
            <p:ph type="sldNum" sz="quarter" idx="5"/>
          </p:nvPr>
        </p:nvSpPr>
        <p:spPr/>
        <p:txBody>
          <a:bodyPr/>
          <a:lstStyle/>
          <a:p>
            <a:fld id="{1ED6398B-C721-4CDB-AC1C-C9833B97EBBF}" type="slidenum">
              <a:rPr lang="en-US" smtClean="0"/>
              <a:t>4</a:t>
            </a:fld>
            <a:endParaRPr lang="en-US"/>
          </a:p>
        </p:txBody>
      </p:sp>
    </p:spTree>
    <p:extLst>
      <p:ext uri="{BB962C8B-B14F-4D97-AF65-F5344CB8AC3E}">
        <p14:creationId xmlns:p14="http://schemas.microsoft.com/office/powerpoint/2010/main" val="2704784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de-DE" sz="1200" dirty="0">
                <a:solidFill>
                  <a:schemeClr val="tx1"/>
                </a:solidFill>
                <a:effectLst/>
                <a:latin typeface="+mn-lt"/>
                <a:ea typeface="+mn-ea"/>
                <a:cs typeface="+mn-cs"/>
              </a:rPr>
              <a:t>Wir beginnen auf der Clubebene, denn hier passiert am meisten.  </a:t>
            </a:r>
          </a:p>
          <a:p>
            <a:pPr marL="171450" lvl="0" indent="-171450" fontAlgn="base">
              <a:buFont typeface="Arial" panose="020B0604020202020204" pitchFamily="34" charset="0"/>
              <a:buChar char="•"/>
            </a:pPr>
            <a:r>
              <a:rPr lang="de-DE" sz="1200" dirty="0">
                <a:solidFill>
                  <a:schemeClr val="tx1"/>
                </a:solidFill>
                <a:effectLst/>
                <a:latin typeface="+mn-lt"/>
                <a:ea typeface="+mn-ea"/>
                <a:cs typeface="+mn-cs"/>
              </a:rPr>
              <a:t>Der/die Clubpräsident/in fungiert als Clubvorsitzende/r des Global Action Teams.</a:t>
            </a:r>
          </a:p>
          <a:p>
            <a:pPr marL="171450" lvl="0" indent="-171450" fontAlgn="base">
              <a:buFont typeface="Arial" panose="020B0604020202020204" pitchFamily="34" charset="0"/>
              <a:buChar char="•"/>
            </a:pPr>
            <a:r>
              <a:rPr lang="de-DE" sz="1200" dirty="0">
                <a:solidFill>
                  <a:schemeClr val="tx1"/>
                </a:solidFill>
                <a:effectLst/>
                <a:latin typeface="+mn-lt"/>
                <a:ea typeface="+mn-ea"/>
                <a:cs typeface="+mn-cs"/>
              </a:rPr>
              <a:t>Der/die Erste Vizepräsident/in des Clubs ist der/die GLT-Beauftragte und organisiert Schulungen für Führungskräfte und hilft Mitgliedern, Schulungen auf Distrikt- und Multidistriktebene zu finden und daran teilzunehmen.</a:t>
            </a:r>
          </a:p>
          <a:p>
            <a:pPr marL="171450" lvl="0" indent="-171450" fontAlgn="base">
              <a:buFont typeface="Arial" panose="020B0604020202020204" pitchFamily="34" charset="0"/>
              <a:buChar char="•"/>
            </a:pPr>
            <a:r>
              <a:rPr lang="de-DE" sz="1200" dirty="0">
                <a:solidFill>
                  <a:schemeClr val="tx1"/>
                </a:solidFill>
                <a:effectLst/>
                <a:latin typeface="+mn-lt"/>
                <a:ea typeface="+mn-ea"/>
                <a:cs typeface="+mn-cs"/>
              </a:rPr>
              <a:t>Außerdem gibt es eine/n GMT-Clubbeauftragte/n für Mitgliedschaft mit der Hauptaufgabe, neue Mitglieder zu gewinnen und gegenwärtige Mitglieder aktiv miteinzubeziehen.</a:t>
            </a:r>
          </a:p>
          <a:p>
            <a:pPr marL="171450" lvl="0" indent="-171450" fontAlgn="base">
              <a:buFont typeface="Arial" panose="020B0604020202020204" pitchFamily="34" charset="0"/>
              <a:buChar char="•"/>
            </a:pPr>
            <a:r>
              <a:rPr lang="de-DE" sz="1200" dirty="0">
                <a:solidFill>
                  <a:schemeClr val="tx1"/>
                </a:solidFill>
                <a:effectLst/>
                <a:latin typeface="+mn-lt"/>
                <a:ea typeface="+mn-ea"/>
                <a:cs typeface="+mn-cs"/>
              </a:rPr>
              <a:t>Der/die GST-Clubbeauftragte für Hilfsprojekte ist für die Organisation und Durchführung ansprechender Hilfsaktivitäten verantwortlich.</a:t>
            </a:r>
          </a:p>
        </p:txBody>
      </p:sp>
      <p:sp>
        <p:nvSpPr>
          <p:cNvPr id="4" name="Slide Number Placeholder 3"/>
          <p:cNvSpPr>
            <a:spLocks noGrp="1"/>
          </p:cNvSpPr>
          <p:nvPr>
            <p:ph type="sldNum" sz="quarter" idx="5"/>
          </p:nvPr>
        </p:nvSpPr>
        <p:spPr/>
        <p:txBody>
          <a:bodyPr/>
          <a:lstStyle/>
          <a:p>
            <a:fld id="{1ED6398B-C721-4CDB-AC1C-C9833B97EBBF}" type="slidenum">
              <a:rPr lang="en-US" smtClean="0"/>
              <a:t>5</a:t>
            </a:fld>
            <a:endParaRPr lang="en-US"/>
          </a:p>
        </p:txBody>
      </p:sp>
    </p:spTree>
    <p:extLst>
      <p:ext uri="{BB962C8B-B14F-4D97-AF65-F5344CB8AC3E}">
        <p14:creationId xmlns:p14="http://schemas.microsoft.com/office/powerpoint/2010/main" val="1636452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de-DE" sz="1200" dirty="0">
                <a:solidFill>
                  <a:schemeClr val="tx1"/>
                </a:solidFill>
                <a:effectLst/>
                <a:latin typeface="+mn-lt"/>
                <a:ea typeface="+mn-ea"/>
                <a:cs typeface="+mn-cs"/>
              </a:rPr>
              <a:t>Die Distriktebene ist besonders wichtig.  </a:t>
            </a:r>
          </a:p>
          <a:p>
            <a:pPr marL="171450" lvl="0" indent="-171450" fontAlgn="base">
              <a:buFont typeface="Arial" panose="020B0604020202020204" pitchFamily="34" charset="0"/>
              <a:buChar char="•"/>
            </a:pPr>
            <a:r>
              <a:rPr lang="de-DE" sz="1200" dirty="0">
                <a:solidFill>
                  <a:schemeClr val="tx1"/>
                </a:solidFill>
                <a:effectLst/>
                <a:latin typeface="+mn-lt"/>
                <a:ea typeface="+mn-ea"/>
                <a:cs typeface="+mn-cs"/>
              </a:rPr>
              <a:t>Der Distrikt-Governor fungiert als Vorsitzende/r des Global Action Teams. Er/sie setzt mit seinem/ihrem Team die Ziele, die im Geschäftsjahr erreicht werden sollen. Das Team arbeitet dann eng zusammen, um diese Ziele zu erreichen.</a:t>
            </a:r>
          </a:p>
          <a:p>
            <a:pPr marL="171450" lvl="0" indent="-171450" fontAlgn="base">
              <a:buFont typeface="Arial" panose="020B0604020202020204" pitchFamily="34" charset="0"/>
              <a:buChar char="•"/>
            </a:pPr>
            <a:r>
              <a:rPr lang="de-DE" sz="1200" dirty="0">
                <a:solidFill>
                  <a:schemeClr val="tx1"/>
                </a:solidFill>
                <a:effectLst/>
                <a:latin typeface="+mn-lt"/>
                <a:ea typeface="+mn-ea"/>
                <a:cs typeface="+mn-cs"/>
              </a:rPr>
              <a:t>Der GLT-Koordinator/in organisiert Schulungen für Clubs und Einzelmitglieder des Distrikts.  Sie melden lokale Schulungen in LEARN.</a:t>
            </a:r>
          </a:p>
          <a:p>
            <a:pPr marL="171450" lvl="0" indent="-171450" fontAlgn="base">
              <a:buFont typeface="Arial" panose="020B0604020202020204" pitchFamily="34" charset="0"/>
              <a:buChar char="•"/>
            </a:pPr>
            <a:r>
              <a:rPr lang="de-DE" sz="1200" dirty="0">
                <a:solidFill>
                  <a:schemeClr val="tx1"/>
                </a:solidFill>
                <a:effectLst/>
                <a:latin typeface="+mn-lt"/>
                <a:ea typeface="+mn-ea"/>
                <a:cs typeface="+mn-cs"/>
              </a:rPr>
              <a:t>Der/die GMT-Koordinator/in beschäftigt sich hauptsächlich mit der Umsetzung von Strategien zum Mitgliederwachstum und zur Mitgliederbindung, um die Distriktziele zu erreichen.</a:t>
            </a:r>
          </a:p>
          <a:p>
            <a:pPr marL="171450" lvl="0" indent="-171450" fontAlgn="base">
              <a:buFont typeface="Arial" panose="020B0604020202020204" pitchFamily="34" charset="0"/>
              <a:buChar char="•"/>
            </a:pPr>
            <a:r>
              <a:rPr lang="de-DE" sz="1200" b="0" dirty="0">
                <a:solidFill>
                  <a:schemeClr val="tx1"/>
                </a:solidFill>
                <a:effectLst/>
                <a:highlight>
                  <a:srgbClr val="FF00FF"/>
                </a:highlight>
                <a:latin typeface="+mn-lt"/>
                <a:ea typeface="+mn-ea"/>
                <a:cs typeface="+mn-cs"/>
              </a:rPr>
              <a:t>Der/die GET-Koordinator/in kümmert sich um die Gründung neuer Clubs. Dieses Amt wurde im Juli 2022 eingeführt und ist eine fakultative Position.</a:t>
            </a:r>
          </a:p>
          <a:p>
            <a:pPr marL="171450" lvl="0" indent="-171450" fontAlgn="base">
              <a:buFont typeface="Arial" panose="020B0604020202020204" pitchFamily="34" charset="0"/>
              <a:buChar char="•"/>
            </a:pPr>
            <a:r>
              <a:rPr lang="de-DE" sz="1200" dirty="0">
                <a:solidFill>
                  <a:schemeClr val="tx1"/>
                </a:solidFill>
                <a:effectLst/>
                <a:latin typeface="+mn-lt"/>
                <a:ea typeface="+mn-ea"/>
                <a:cs typeface="+mn-cs"/>
              </a:rPr>
              <a:t>Der/die GST-</a:t>
            </a:r>
            <a:r>
              <a:rPr lang="de-DE" sz="1200" strike="noStrike" baseline="0" dirty="0">
                <a:solidFill>
                  <a:srgbClr val="FF0000"/>
                </a:solidFill>
                <a:effectLst/>
                <a:latin typeface="+mn-lt"/>
                <a:ea typeface="+mn-ea"/>
                <a:cs typeface="+mn-cs"/>
              </a:rPr>
              <a:t>Koordinator/in</a:t>
            </a:r>
            <a:r>
              <a:rPr lang="de-DE" sz="1200" strike="noStrike" dirty="0">
                <a:solidFill>
                  <a:srgbClr val="FF0000"/>
                </a:solidFill>
                <a:effectLst/>
                <a:highlight>
                  <a:srgbClr val="808080"/>
                </a:highlight>
                <a:latin typeface="+mn-lt"/>
                <a:ea typeface="+mn-ea"/>
                <a:cs typeface="+mn-cs"/>
              </a:rPr>
              <a:t> </a:t>
            </a:r>
            <a:r>
              <a:rPr lang="de-DE" sz="1200" dirty="0">
                <a:effectLst/>
                <a:latin typeface="+mn-lt"/>
                <a:ea typeface="+mn-ea"/>
                <a:cs typeface="+mn-cs"/>
              </a:rPr>
              <a:t>organisiert distriktweite Hilfskationen und informiert Clubs über hilfreiche Ressourcen.</a:t>
            </a:r>
            <a:r>
              <a:rPr lang="de-DE" sz="1200" dirty="0">
                <a:solidFill>
                  <a:schemeClr val="tx1"/>
                </a:solidFill>
                <a:effectLst/>
                <a:latin typeface="+mn-lt"/>
                <a:ea typeface="+mn-ea"/>
                <a:cs typeface="+mn-cs"/>
              </a:rPr>
              <a:t>  Außerdem melden sie in </a:t>
            </a:r>
            <a:r>
              <a:rPr lang="de-DE" sz="1200" dirty="0" err="1">
                <a:solidFill>
                  <a:schemeClr val="tx1"/>
                </a:solidFill>
                <a:effectLst/>
                <a:latin typeface="+mn-lt"/>
                <a:ea typeface="+mn-ea"/>
                <a:cs typeface="+mn-cs"/>
              </a:rPr>
              <a:t>MyLion</a:t>
            </a:r>
            <a:r>
              <a:rPr lang="de-DE" sz="1200" dirty="0">
                <a:solidFill>
                  <a:schemeClr val="tx1"/>
                </a:solidFill>
                <a:effectLst/>
                <a:latin typeface="+mn-lt"/>
                <a:ea typeface="+mn-ea"/>
                <a:cs typeface="+mn-cs"/>
              </a:rPr>
              <a:t> Hilfsaktivitäten auf Distriktebene.</a:t>
            </a:r>
          </a:p>
          <a:p>
            <a:pPr marL="171450" lvl="0" indent="-171450" fontAlgn="base">
              <a:buFont typeface="Arial" panose="020B0604020202020204" pitchFamily="34" charset="0"/>
              <a:buChar char="•"/>
            </a:pPr>
            <a:r>
              <a:rPr lang="de-DE" sz="1200" dirty="0">
                <a:solidFill>
                  <a:schemeClr val="tx1"/>
                </a:solidFill>
                <a:effectLst/>
                <a:latin typeface="+mn-lt"/>
                <a:ea typeface="+mn-ea"/>
                <a:cs typeface="+mn-cs"/>
              </a:rPr>
              <a:t>Die Region- und Zone Chairpersons unterstützen die Koordinatoren bei der Kommunikation mit den Clubs und geben Distrikten Feedback von Clubs und Mitgliedern.</a:t>
            </a:r>
          </a:p>
        </p:txBody>
      </p:sp>
      <p:sp>
        <p:nvSpPr>
          <p:cNvPr id="4" name="Slide Number Placeholder 3"/>
          <p:cNvSpPr>
            <a:spLocks noGrp="1"/>
          </p:cNvSpPr>
          <p:nvPr>
            <p:ph type="sldNum" sz="quarter" idx="5"/>
          </p:nvPr>
        </p:nvSpPr>
        <p:spPr/>
        <p:txBody>
          <a:bodyPr/>
          <a:lstStyle/>
          <a:p>
            <a:fld id="{1ED6398B-C721-4CDB-AC1C-C9833B97EBBF}" type="slidenum">
              <a:rPr lang="en-US" smtClean="0"/>
              <a:t>6</a:t>
            </a:fld>
            <a:endParaRPr lang="en-US"/>
          </a:p>
        </p:txBody>
      </p:sp>
    </p:spTree>
    <p:extLst>
      <p:ext uri="{BB962C8B-B14F-4D97-AF65-F5344CB8AC3E}">
        <p14:creationId xmlns:p14="http://schemas.microsoft.com/office/powerpoint/2010/main" val="1538837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de-DE" sz="1200" dirty="0">
                <a:solidFill>
                  <a:schemeClr val="tx1"/>
                </a:solidFill>
                <a:effectLst/>
                <a:latin typeface="+mn-lt"/>
                <a:ea typeface="+mn-ea"/>
                <a:cs typeface="+mn-cs"/>
              </a:rPr>
              <a:t>Die Multidistriktebene: </a:t>
            </a:r>
          </a:p>
          <a:p>
            <a:pPr marL="171450" lvl="0" indent="-171450" fontAlgn="base">
              <a:buFont typeface="Arial" panose="020B0604020202020204" pitchFamily="34" charset="0"/>
              <a:buChar char="•"/>
            </a:pPr>
            <a:r>
              <a:rPr lang="de-DE" sz="1200" dirty="0">
                <a:solidFill>
                  <a:schemeClr val="tx1"/>
                </a:solidFill>
                <a:effectLst/>
                <a:latin typeface="+mn-lt"/>
                <a:ea typeface="+mn-ea"/>
                <a:cs typeface="+mn-cs"/>
              </a:rPr>
              <a:t>Der/die </a:t>
            </a:r>
            <a:r>
              <a:rPr lang="de-DE" sz="1200" dirty="0" err="1">
                <a:solidFill>
                  <a:schemeClr val="tx1"/>
                </a:solidFill>
                <a:effectLst/>
                <a:latin typeface="+mn-lt"/>
                <a:ea typeface="+mn-ea"/>
                <a:cs typeface="+mn-cs"/>
              </a:rPr>
              <a:t>Governorratsvorsitzende</a:t>
            </a:r>
            <a:r>
              <a:rPr lang="de-DE" sz="1200" dirty="0">
                <a:solidFill>
                  <a:schemeClr val="tx1"/>
                </a:solidFill>
                <a:effectLst/>
                <a:latin typeface="+mn-lt"/>
                <a:ea typeface="+mn-ea"/>
                <a:cs typeface="+mn-cs"/>
              </a:rPr>
              <a:t> fungiert als Vorsitzender des Global Action Teams. Er/sie arbeitet mit seinem/ihrem Team zusammen, um seine/ihre Distrikte bei der Erreichung ihrer Ziele zu unterstützen, und setzt Multidistriktziele.  </a:t>
            </a:r>
          </a:p>
          <a:p>
            <a:pPr marL="171450" lvl="0" indent="-171450" fontAlgn="base">
              <a:buFont typeface="Arial" panose="020B0604020202020204" pitchFamily="34" charset="0"/>
              <a:buChar char="•"/>
            </a:pPr>
            <a:r>
              <a:rPr lang="de-DE" sz="1200" dirty="0">
                <a:solidFill>
                  <a:schemeClr val="tx1"/>
                </a:solidFill>
                <a:effectLst/>
                <a:latin typeface="+mn-lt"/>
                <a:ea typeface="+mn-ea"/>
                <a:cs typeface="+mn-cs"/>
              </a:rPr>
              <a:t>GAT-Koordinatoren haben die gleichen Aufgaben wie ihre Kollegen und Kolleginnen auf Distriktebene, arbeiten aber mit jedem Distrikt innerhalb des Gesamtdistrikts zusammen, ähnlich wie die Distriktkoordinatoren mit jedem Club innerhalb des Distrikts.</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7</a:t>
            </a:fld>
            <a:endParaRPr lang="en-US"/>
          </a:p>
        </p:txBody>
      </p:sp>
    </p:spTree>
    <p:extLst>
      <p:ext uri="{BB962C8B-B14F-4D97-AF65-F5344CB8AC3E}">
        <p14:creationId xmlns:p14="http://schemas.microsoft.com/office/powerpoint/2010/main" val="387388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de-DE" sz="1200" dirty="0">
                <a:solidFill>
                  <a:schemeClr val="tx1"/>
                </a:solidFill>
                <a:effectLst/>
                <a:latin typeface="+mn-lt"/>
                <a:ea typeface="+mn-ea"/>
                <a:cs typeface="+mn-cs"/>
              </a:rPr>
              <a:t>Die internationale Ebene unterstützt und leitet alle anderen Ebenen und entwickelt regionalisierte Strategien in den Bereichen Führungskräfteentwicklung, Hilfeleistung und LCIF. </a:t>
            </a:r>
          </a:p>
          <a:p>
            <a:pPr marL="171450" lvl="0" indent="-171450">
              <a:buFont typeface="Arial" panose="020B0604020202020204" pitchFamily="34" charset="0"/>
              <a:buChar char="•"/>
            </a:pPr>
            <a:r>
              <a:rPr lang="de-DE" sz="1200" dirty="0">
                <a:solidFill>
                  <a:schemeClr val="tx1"/>
                </a:solidFill>
                <a:effectLst/>
                <a:latin typeface="+mn-lt"/>
                <a:ea typeface="+mn-ea"/>
                <a:cs typeface="+mn-cs"/>
              </a:rPr>
              <a:t>Botschafter vermitteln anderen Lions die Begeisterung, die vom Global Action Team ausgeht.</a:t>
            </a:r>
          </a:p>
          <a:p>
            <a:pPr marL="171450" lvl="0" indent="-171450">
              <a:buFont typeface="Arial" panose="020B0604020202020204" pitchFamily="34" charset="0"/>
              <a:buChar char="•"/>
            </a:pPr>
            <a:r>
              <a:rPr lang="de-DE" sz="1200" dirty="0">
                <a:solidFill>
                  <a:schemeClr val="tx1"/>
                </a:solidFill>
                <a:effectLst/>
                <a:latin typeface="+mn-lt"/>
                <a:ea typeface="+mn-ea"/>
                <a:cs typeface="+mn-cs"/>
              </a:rPr>
              <a:t>Der/die GAT-Beauftragte arbeitet eng mit den Constitutional und Regional Area Leader sowie mit Lions International zusammen, um sicherzustellen, dass Führungskräfte über solide Strategien und die nötige personelle Unterstützung verfügen, um diese umzusetzen.</a:t>
            </a:r>
          </a:p>
          <a:p>
            <a:pPr marL="171450" lvl="0" indent="-171450">
              <a:buFont typeface="Arial" panose="020B0604020202020204" pitchFamily="34" charset="0"/>
              <a:buChar char="•"/>
            </a:pPr>
            <a:r>
              <a:rPr lang="de-DE" sz="1200" dirty="0">
                <a:solidFill>
                  <a:schemeClr val="tx1"/>
                </a:solidFill>
                <a:effectLst/>
                <a:latin typeface="+mn-lt"/>
                <a:ea typeface="+mn-ea"/>
                <a:cs typeface="+mn-cs"/>
              </a:rPr>
              <a:t>Constitutional und Regional Area Leader arbeiten mit Area Leadern zusammen, um die Ziele von Lions International zu unterstützen und dem Hauptsitz Feedback zu geben, das in Programme und Ressourcen einfließt.</a:t>
            </a:r>
          </a:p>
          <a:p>
            <a:pPr marL="171450" lvl="0" indent="-171450">
              <a:buFont typeface="Arial" panose="020B0604020202020204" pitchFamily="34" charset="0"/>
              <a:buChar char="•"/>
            </a:pPr>
            <a:r>
              <a:rPr lang="de-DE" sz="1200" dirty="0">
                <a:solidFill>
                  <a:schemeClr val="tx1"/>
                </a:solidFill>
                <a:effectLst/>
                <a:latin typeface="+mn-lt"/>
                <a:ea typeface="+mn-ea"/>
                <a:cs typeface="+mn-cs"/>
              </a:rPr>
              <a:t>Area Leader arbeiten mit Multidistrikten und Distriktkoordinatoren zusammen, um sie beim Erreichen ihrer Ziele zu unterstützen.</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8</a:t>
            </a:fld>
            <a:endParaRPr lang="en-US"/>
          </a:p>
        </p:txBody>
      </p:sp>
    </p:spTree>
    <p:extLst>
      <p:ext uri="{BB962C8B-B14F-4D97-AF65-F5344CB8AC3E}">
        <p14:creationId xmlns:p14="http://schemas.microsoft.com/office/powerpoint/2010/main" val="2725646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dirty="0">
                <a:solidFill>
                  <a:schemeClr val="tx1"/>
                </a:solidFill>
                <a:effectLst/>
                <a:latin typeface="+mn-lt"/>
                <a:ea typeface="+mn-ea"/>
                <a:cs typeface="+mn-cs"/>
              </a:rPr>
              <a:t>Teamorientierter Ansatz zum Erreichen der Ziele.</a:t>
            </a:r>
            <a:r>
              <a:rPr lang="de-DE" sz="1200" dirty="0">
                <a:solidFill>
                  <a:schemeClr val="tx1"/>
                </a:solidFill>
                <a:effectLst/>
                <a:latin typeface="+mn-lt"/>
                <a:ea typeface="+mn-ea"/>
                <a:cs typeface="+mn-cs"/>
              </a:rPr>
              <a:t> Das Global Action Team setzt das gesamte Lions-Netzwerk zugunsten von Distrikten und Clubs ein und bringt GLT, GMT und GST zusammen, um Distrikte und Clubs beim Erreichen ihrer Ziele zu unterstützen. Wenn wir als Team zusammenarbeiten, können wir am meisten bewirken. </a:t>
            </a:r>
          </a:p>
          <a:p>
            <a:r>
              <a:rPr lang="de-DE" sz="1200" b="1" dirty="0">
                <a:solidFill>
                  <a:schemeClr val="tx1"/>
                </a:solidFill>
                <a:effectLst/>
                <a:latin typeface="+mn-lt"/>
                <a:ea typeface="+mn-ea"/>
                <a:cs typeface="+mn-cs"/>
              </a:rPr>
              <a:t>Führungskräfteweiterbildung.</a:t>
            </a:r>
            <a:r>
              <a:rPr lang="de-DE" sz="1200" dirty="0">
                <a:solidFill>
                  <a:schemeClr val="tx1"/>
                </a:solidFill>
                <a:effectLst/>
                <a:latin typeface="+mn-lt"/>
                <a:ea typeface="+mn-ea"/>
                <a:cs typeface="+mn-cs"/>
              </a:rPr>
              <a:t> Das GAT bietet Möglichkeiten zur Weiterbildung von Führungskräften, um Lions dabei zu helfen, ihre Communitys innovativ zu unterstützen.  Kompetente Führungskräfte können zur Steigerung der Mitgliederzahlen beitragen, neue Hilfsprojekte fördern und sicherstellen, dass sich Distrikte und Clubs auf Erfolgskurs befinden.</a:t>
            </a:r>
          </a:p>
          <a:p>
            <a:r>
              <a:rPr lang="de-DE" sz="1200" b="1" dirty="0">
                <a:solidFill>
                  <a:schemeClr val="tx1"/>
                </a:solidFill>
                <a:effectLst/>
                <a:latin typeface="+mn-lt"/>
                <a:ea typeface="+mn-ea"/>
                <a:cs typeface="+mn-cs"/>
              </a:rPr>
              <a:t>Mitgliedschaftswachstum.</a:t>
            </a:r>
            <a:r>
              <a:rPr lang="de-DE" sz="1200" dirty="0">
                <a:solidFill>
                  <a:schemeClr val="tx1"/>
                </a:solidFill>
                <a:effectLst/>
                <a:latin typeface="+mn-lt"/>
                <a:ea typeface="+mn-ea"/>
                <a:cs typeface="+mn-cs"/>
              </a:rPr>
              <a:t> Das GAT hilft außerdem Clubs und Distrikten bei der Entwicklung effektiver Mitgliedschaftsprogramme zur Gewinnung neuer Mitglieder und Gründung neuer Clubs. Es kann Clubs auch dabei unterstützen, ein ansprechendes Mitgliedserlebnis zu schaffen, das neue und erfahrene Mitglieder langfristig begeistert. Mehr Mitglieder ermöglichen es Clubs, mehr Hilfe in ihren Communitys zu leisten. </a:t>
            </a:r>
          </a:p>
          <a:p>
            <a:r>
              <a:rPr lang="de-DE" sz="1200" b="1" dirty="0">
                <a:solidFill>
                  <a:schemeClr val="tx1"/>
                </a:solidFill>
                <a:effectLst/>
                <a:latin typeface="+mn-lt"/>
                <a:ea typeface="+mn-ea"/>
                <a:cs typeface="+mn-cs"/>
              </a:rPr>
              <a:t>Innovativer Hilfsdienst.</a:t>
            </a:r>
            <a:r>
              <a:rPr lang="de-DE" sz="1200" dirty="0">
                <a:solidFill>
                  <a:schemeClr val="tx1"/>
                </a:solidFill>
                <a:effectLst/>
                <a:latin typeface="+mn-lt"/>
                <a:ea typeface="+mn-ea"/>
                <a:cs typeface="+mn-cs"/>
              </a:rPr>
              <a:t> Darüber hinaus unterstützen sie Distrikte und Clubs bei der Suche nach Ressourcen und bewährten Verfahren zur Verbesserung ihrer Hilfsprojekte und Wirkung. Qualitativ hochwertige Hilfsprojekte erhöhen die Zufriedenheit der Mitglieder und tragen zur Gewinnung neuer, hilfsbereiter Mitglieder bei. </a:t>
            </a:r>
          </a:p>
          <a:p>
            <a:r>
              <a:rPr lang="de-DE" sz="1200" b="1" dirty="0">
                <a:solidFill>
                  <a:schemeClr val="tx1"/>
                </a:solidFill>
                <a:effectLst/>
                <a:latin typeface="+mn-lt"/>
                <a:ea typeface="+mn-ea"/>
                <a:cs typeface="+mn-cs"/>
              </a:rPr>
              <a:t>Unterstützung der Stiftung.</a:t>
            </a:r>
            <a:r>
              <a:rPr lang="de-DE" sz="1200" dirty="0">
                <a:solidFill>
                  <a:schemeClr val="tx1"/>
                </a:solidFill>
                <a:effectLst/>
                <a:latin typeface="+mn-lt"/>
                <a:ea typeface="+mn-ea"/>
                <a:cs typeface="+mn-cs"/>
              </a:rPr>
              <a:t> Das GAT unterstützt und fördert Lions-Spenden an LCIF und die Campaign 100.  Durch die Unterstützung unserer Stiftung helfen wir Lions auf der ganzen Welt, die Zuschüsse und andere finanzielle Unterstützung benötigen.</a:t>
            </a:r>
          </a:p>
          <a:p>
            <a:r>
              <a:rPr lang="de-DE" sz="1200" b="1" dirty="0">
                <a:solidFill>
                  <a:schemeClr val="tx1"/>
                </a:solidFill>
                <a:effectLst/>
                <a:latin typeface="+mn-lt"/>
                <a:ea typeface="+mn-ea"/>
                <a:cs typeface="+mn-cs"/>
              </a:rPr>
              <a:t>Ressourcen teilen und nutzen. </a:t>
            </a:r>
            <a:r>
              <a:rPr lang="de-DE" sz="1200" dirty="0">
                <a:solidFill>
                  <a:schemeClr val="tx1"/>
                </a:solidFill>
                <a:effectLst/>
                <a:latin typeface="+mn-lt"/>
                <a:ea typeface="+mn-ea"/>
                <a:cs typeface="+mn-cs"/>
              </a:rPr>
              <a:t>Lions International bietet GAT-Mitgliedern Zugang zu zahlreichen Ressourcen für Führungskräfte, Mitgliedschaft, Hilfeleistung, Betriebsabläufe und Marketing, die zur Unterstützung von Distrikten und Clubs genutzt werden können. </a:t>
            </a:r>
          </a:p>
          <a:p>
            <a:r>
              <a:rPr lang="de-DE" sz="1200" b="1" dirty="0">
                <a:solidFill>
                  <a:schemeClr val="tx1"/>
                </a:solidFill>
                <a:effectLst/>
                <a:latin typeface="+mn-lt"/>
                <a:ea typeface="+mn-ea"/>
                <a:cs typeface="+mn-cs"/>
              </a:rPr>
              <a:t>Input und Feedback geben.  </a:t>
            </a:r>
            <a:r>
              <a:rPr lang="de-DE" sz="1200" dirty="0">
                <a:solidFill>
                  <a:schemeClr val="tx1"/>
                </a:solidFill>
                <a:effectLst/>
                <a:latin typeface="+mn-lt"/>
                <a:ea typeface="+mn-ea"/>
                <a:cs typeface="+mn-cs"/>
              </a:rPr>
              <a:t>Die Mitglieder des GAT können mit ihrem Input zur Entwicklung von Ressourcen beitragen und/oder Feedback zum Einsatz und Regionalisierung für ihr Gebiet geben.  </a:t>
            </a:r>
          </a:p>
          <a:p>
            <a:r>
              <a:rPr lang="de-DE" sz="1200" b="1" dirty="0">
                <a:solidFill>
                  <a:schemeClr val="tx1"/>
                </a:solidFill>
                <a:effectLst/>
                <a:latin typeface="+mn-lt"/>
                <a:ea typeface="+mn-ea"/>
                <a:cs typeface="+mn-cs"/>
              </a:rPr>
              <a:t>Melden</a:t>
            </a:r>
            <a:r>
              <a:rPr lang="de-DE" sz="1200" dirty="0">
                <a:solidFill>
                  <a:schemeClr val="tx1"/>
                </a:solidFill>
                <a:effectLst/>
                <a:latin typeface="+mn-lt"/>
                <a:ea typeface="+mn-ea"/>
                <a:cs typeface="+mn-cs"/>
              </a:rPr>
              <a:t>.  Clubs sollen ihren monatlichen Mitgliedschaftsbericht einreichen und alle durchgeführten Hilfsprojekte melden.  MD und Distrikte melden durchgeführte Schulungen und reichen entsprechende Berichte ein.  </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9</a:t>
            </a:fld>
            <a:endParaRPr lang="en-US"/>
          </a:p>
        </p:txBody>
      </p:sp>
    </p:spTree>
    <p:extLst>
      <p:ext uri="{BB962C8B-B14F-4D97-AF65-F5344CB8AC3E}">
        <p14:creationId xmlns:p14="http://schemas.microsoft.com/office/powerpoint/2010/main" val="228322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686-B8AF-4E81-807C-A6EA20EE01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F315EF-5B7B-4C9D-8A6C-85FBB9E4DC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5DEE50-0CA6-4483-BD63-5907AF5E8AC1}"/>
              </a:ext>
            </a:extLst>
          </p:cNvPr>
          <p:cNvSpPr>
            <a:spLocks noGrp="1"/>
          </p:cNvSpPr>
          <p:nvPr>
            <p:ph type="dt" sz="half" idx="10"/>
          </p:nvPr>
        </p:nvSpPr>
        <p:spPr/>
        <p:txBody>
          <a:bodyPr/>
          <a:lstStyle/>
          <a:p>
            <a:fld id="{15B606D7-6F2F-4D0A-9CB4-E70F5D138E3E}" type="datetimeFigureOut">
              <a:rPr lang="en-US" smtClean="0"/>
              <a:t>8/2/2022</a:t>
            </a:fld>
            <a:endParaRPr lang="en-US"/>
          </a:p>
        </p:txBody>
      </p:sp>
      <p:sp>
        <p:nvSpPr>
          <p:cNvPr id="5" name="Footer Placeholder 4">
            <a:extLst>
              <a:ext uri="{FF2B5EF4-FFF2-40B4-BE49-F238E27FC236}">
                <a16:creationId xmlns:a16="http://schemas.microsoft.com/office/drawing/2014/main" id="{4DFADA5A-F54B-4707-9B74-72ACCAF2D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762EDD-F82E-4AA3-AA60-B607A57472E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369144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61BAF-A469-4253-8FD7-46698AAE82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AA4FC-035D-4797-BE90-FB196405DC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E7199D-A23F-4356-8FA1-4069FF584044}"/>
              </a:ext>
            </a:extLst>
          </p:cNvPr>
          <p:cNvSpPr>
            <a:spLocks noGrp="1"/>
          </p:cNvSpPr>
          <p:nvPr>
            <p:ph type="dt" sz="half" idx="10"/>
          </p:nvPr>
        </p:nvSpPr>
        <p:spPr/>
        <p:txBody>
          <a:bodyPr/>
          <a:lstStyle/>
          <a:p>
            <a:fld id="{15B606D7-6F2F-4D0A-9CB4-E70F5D138E3E}" type="datetimeFigureOut">
              <a:rPr lang="en-US" smtClean="0"/>
              <a:t>8/2/2022</a:t>
            </a:fld>
            <a:endParaRPr lang="en-US"/>
          </a:p>
        </p:txBody>
      </p:sp>
      <p:sp>
        <p:nvSpPr>
          <p:cNvPr id="5" name="Footer Placeholder 4">
            <a:extLst>
              <a:ext uri="{FF2B5EF4-FFF2-40B4-BE49-F238E27FC236}">
                <a16:creationId xmlns:a16="http://schemas.microsoft.com/office/drawing/2014/main" id="{A807CA74-820C-4CEE-B95B-40552FB81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B749CF-28A9-4C4F-99F7-FBDE0732EF44}"/>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4157136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3AF26-C8B2-4475-AB41-3CFE7A7820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69B90E-99C2-4079-9A48-434817DBD2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9579E5-BE96-4881-86CC-0ED3F5F7431C}"/>
              </a:ext>
            </a:extLst>
          </p:cNvPr>
          <p:cNvSpPr>
            <a:spLocks noGrp="1"/>
          </p:cNvSpPr>
          <p:nvPr>
            <p:ph type="dt" sz="half" idx="10"/>
          </p:nvPr>
        </p:nvSpPr>
        <p:spPr/>
        <p:txBody>
          <a:bodyPr/>
          <a:lstStyle/>
          <a:p>
            <a:fld id="{15B606D7-6F2F-4D0A-9CB4-E70F5D138E3E}" type="datetimeFigureOut">
              <a:rPr lang="en-US" smtClean="0"/>
              <a:t>8/2/2022</a:t>
            </a:fld>
            <a:endParaRPr lang="en-US"/>
          </a:p>
        </p:txBody>
      </p:sp>
      <p:sp>
        <p:nvSpPr>
          <p:cNvPr id="5" name="Footer Placeholder 4">
            <a:extLst>
              <a:ext uri="{FF2B5EF4-FFF2-40B4-BE49-F238E27FC236}">
                <a16:creationId xmlns:a16="http://schemas.microsoft.com/office/drawing/2014/main" id="{31F6C9E7-1F41-4EA3-A4C7-6F6986801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ED7BE1-BE3D-43D0-AC91-AE2E4193773B}"/>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2759884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02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D9593-47D8-4230-A825-0A7F36B224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0928D1-3079-49A9-99C0-A60C7BE421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D12E7-E16C-464B-A3FE-AC64367366EF}"/>
              </a:ext>
            </a:extLst>
          </p:cNvPr>
          <p:cNvSpPr>
            <a:spLocks noGrp="1"/>
          </p:cNvSpPr>
          <p:nvPr>
            <p:ph type="dt" sz="half" idx="10"/>
          </p:nvPr>
        </p:nvSpPr>
        <p:spPr/>
        <p:txBody>
          <a:bodyPr/>
          <a:lstStyle/>
          <a:p>
            <a:fld id="{15B606D7-6F2F-4D0A-9CB4-E70F5D138E3E}" type="datetimeFigureOut">
              <a:rPr lang="en-US" smtClean="0"/>
              <a:t>8/2/2022</a:t>
            </a:fld>
            <a:endParaRPr lang="en-US"/>
          </a:p>
        </p:txBody>
      </p:sp>
      <p:sp>
        <p:nvSpPr>
          <p:cNvPr id="5" name="Footer Placeholder 4">
            <a:extLst>
              <a:ext uri="{FF2B5EF4-FFF2-40B4-BE49-F238E27FC236}">
                <a16:creationId xmlns:a16="http://schemas.microsoft.com/office/drawing/2014/main" id="{CD5BEDD0-22C3-49A6-B7FD-04307B210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19E68-88DB-4498-BA5C-5FDA0C2B0C67}"/>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1823884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2C30E-0FB6-4810-953F-069E742506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6603F2-70EC-4A30-BB97-1BD003DB44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F85953-EC05-4401-A1A6-6B73320DC570}"/>
              </a:ext>
            </a:extLst>
          </p:cNvPr>
          <p:cNvSpPr>
            <a:spLocks noGrp="1"/>
          </p:cNvSpPr>
          <p:nvPr>
            <p:ph type="dt" sz="half" idx="10"/>
          </p:nvPr>
        </p:nvSpPr>
        <p:spPr/>
        <p:txBody>
          <a:bodyPr/>
          <a:lstStyle/>
          <a:p>
            <a:fld id="{15B606D7-6F2F-4D0A-9CB4-E70F5D138E3E}" type="datetimeFigureOut">
              <a:rPr lang="en-US" smtClean="0"/>
              <a:t>8/2/2022</a:t>
            </a:fld>
            <a:endParaRPr lang="en-US"/>
          </a:p>
        </p:txBody>
      </p:sp>
      <p:sp>
        <p:nvSpPr>
          <p:cNvPr id="5" name="Footer Placeholder 4">
            <a:extLst>
              <a:ext uri="{FF2B5EF4-FFF2-40B4-BE49-F238E27FC236}">
                <a16:creationId xmlns:a16="http://schemas.microsoft.com/office/drawing/2014/main" id="{BB0C0BF8-5511-4B27-8C0F-37A3C31A1B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177E7-08E8-42C8-8AEF-5C847C16E79E}"/>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224473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FA5D-4FAF-4E11-980E-288627D0EE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CE6B3A-7336-483C-BE6C-64AE6878B7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A57B23-8F57-459B-AFD4-080971F5A5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D28EF4-209E-4859-B58A-62D11C3FA30D}"/>
              </a:ext>
            </a:extLst>
          </p:cNvPr>
          <p:cNvSpPr>
            <a:spLocks noGrp="1"/>
          </p:cNvSpPr>
          <p:nvPr>
            <p:ph type="dt" sz="half" idx="10"/>
          </p:nvPr>
        </p:nvSpPr>
        <p:spPr/>
        <p:txBody>
          <a:bodyPr/>
          <a:lstStyle/>
          <a:p>
            <a:fld id="{15B606D7-6F2F-4D0A-9CB4-E70F5D138E3E}" type="datetimeFigureOut">
              <a:rPr lang="en-US" smtClean="0"/>
              <a:t>8/2/2022</a:t>
            </a:fld>
            <a:endParaRPr lang="en-US"/>
          </a:p>
        </p:txBody>
      </p:sp>
      <p:sp>
        <p:nvSpPr>
          <p:cNvPr id="6" name="Footer Placeholder 5">
            <a:extLst>
              <a:ext uri="{FF2B5EF4-FFF2-40B4-BE49-F238E27FC236}">
                <a16:creationId xmlns:a16="http://schemas.microsoft.com/office/drawing/2014/main" id="{D9A8A71A-0765-470D-8844-D3733512E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529DF8-2376-4AE0-B55E-95EA0B6CADA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3703211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FC0E2-EC03-4865-83CB-3200139750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78CC0E-2D6F-430C-8F71-213932367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DF730C-7E1C-44A7-AE17-B817199046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80E10D-9174-4DBF-B205-CF888A85C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2D5404-7842-40BC-B3ED-EAB557F957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752B4C-BAA9-4F1C-A96A-5032DF8FAF3C}"/>
              </a:ext>
            </a:extLst>
          </p:cNvPr>
          <p:cNvSpPr>
            <a:spLocks noGrp="1"/>
          </p:cNvSpPr>
          <p:nvPr>
            <p:ph type="dt" sz="half" idx="10"/>
          </p:nvPr>
        </p:nvSpPr>
        <p:spPr/>
        <p:txBody>
          <a:bodyPr/>
          <a:lstStyle/>
          <a:p>
            <a:fld id="{15B606D7-6F2F-4D0A-9CB4-E70F5D138E3E}" type="datetimeFigureOut">
              <a:rPr lang="en-US" smtClean="0"/>
              <a:t>8/2/2022</a:t>
            </a:fld>
            <a:endParaRPr lang="en-US"/>
          </a:p>
        </p:txBody>
      </p:sp>
      <p:sp>
        <p:nvSpPr>
          <p:cNvPr id="8" name="Footer Placeholder 7">
            <a:extLst>
              <a:ext uri="{FF2B5EF4-FFF2-40B4-BE49-F238E27FC236}">
                <a16:creationId xmlns:a16="http://schemas.microsoft.com/office/drawing/2014/main" id="{A2B14AD5-4267-467A-A166-EB582B47C7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207A08-4D7C-4D99-92CF-CEB605061A4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3086702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58D5B-EA8B-4650-8476-999E3F99C6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77E524-A8FE-44A0-8A23-6D88EDFF4EAF}"/>
              </a:ext>
            </a:extLst>
          </p:cNvPr>
          <p:cNvSpPr>
            <a:spLocks noGrp="1"/>
          </p:cNvSpPr>
          <p:nvPr>
            <p:ph type="dt" sz="half" idx="10"/>
          </p:nvPr>
        </p:nvSpPr>
        <p:spPr/>
        <p:txBody>
          <a:bodyPr/>
          <a:lstStyle/>
          <a:p>
            <a:fld id="{15B606D7-6F2F-4D0A-9CB4-E70F5D138E3E}" type="datetimeFigureOut">
              <a:rPr lang="en-US" smtClean="0"/>
              <a:t>8/2/2022</a:t>
            </a:fld>
            <a:endParaRPr lang="en-US"/>
          </a:p>
        </p:txBody>
      </p:sp>
      <p:sp>
        <p:nvSpPr>
          <p:cNvPr id="4" name="Footer Placeholder 3">
            <a:extLst>
              <a:ext uri="{FF2B5EF4-FFF2-40B4-BE49-F238E27FC236}">
                <a16:creationId xmlns:a16="http://schemas.microsoft.com/office/drawing/2014/main" id="{023FCECA-214C-46C2-A38F-F4FFBE162A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AECE22-01F1-405B-9AE4-A5E4BFF13E16}"/>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322066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005EFF-1B5C-43CC-92C7-6724D5D9D09D}"/>
              </a:ext>
            </a:extLst>
          </p:cNvPr>
          <p:cNvSpPr>
            <a:spLocks noGrp="1"/>
          </p:cNvSpPr>
          <p:nvPr>
            <p:ph type="dt" sz="half" idx="10"/>
          </p:nvPr>
        </p:nvSpPr>
        <p:spPr/>
        <p:txBody>
          <a:bodyPr/>
          <a:lstStyle/>
          <a:p>
            <a:fld id="{15B606D7-6F2F-4D0A-9CB4-E70F5D138E3E}" type="datetimeFigureOut">
              <a:rPr lang="en-US" smtClean="0"/>
              <a:t>8/2/2022</a:t>
            </a:fld>
            <a:endParaRPr lang="en-US"/>
          </a:p>
        </p:txBody>
      </p:sp>
      <p:sp>
        <p:nvSpPr>
          <p:cNvPr id="3" name="Footer Placeholder 2">
            <a:extLst>
              <a:ext uri="{FF2B5EF4-FFF2-40B4-BE49-F238E27FC236}">
                <a16:creationId xmlns:a16="http://schemas.microsoft.com/office/drawing/2014/main" id="{1E1B908E-8357-49C6-82A1-EEA4879346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1FDAFC-E9A0-4C6A-ACAB-F3586381C709}"/>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165588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B88BE-7B5A-41F9-B889-3B5017E7EA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19ADE5-5376-42AE-89A9-2BA337CF0E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E5CC25-9C68-44DE-9AD5-B55D377E0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073E51-3E81-45DD-B712-84C98D28EF38}"/>
              </a:ext>
            </a:extLst>
          </p:cNvPr>
          <p:cNvSpPr>
            <a:spLocks noGrp="1"/>
          </p:cNvSpPr>
          <p:nvPr>
            <p:ph type="dt" sz="half" idx="10"/>
          </p:nvPr>
        </p:nvSpPr>
        <p:spPr/>
        <p:txBody>
          <a:bodyPr/>
          <a:lstStyle/>
          <a:p>
            <a:fld id="{15B606D7-6F2F-4D0A-9CB4-E70F5D138E3E}" type="datetimeFigureOut">
              <a:rPr lang="en-US" smtClean="0"/>
              <a:t>8/2/2022</a:t>
            </a:fld>
            <a:endParaRPr lang="en-US"/>
          </a:p>
        </p:txBody>
      </p:sp>
      <p:sp>
        <p:nvSpPr>
          <p:cNvPr id="6" name="Footer Placeholder 5">
            <a:extLst>
              <a:ext uri="{FF2B5EF4-FFF2-40B4-BE49-F238E27FC236}">
                <a16:creationId xmlns:a16="http://schemas.microsoft.com/office/drawing/2014/main" id="{B74B5C40-DE18-4E5B-887B-A3563A487C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39E5A9-4646-49C2-9F5C-F24A89BA0133}"/>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4493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1E77-E3BD-4158-A214-1A38F8579C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EAB68E-0546-45E8-882B-9DE60A2C8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554CC3-C3CF-4ECD-B263-FF36A4CD4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F9B7C-12EB-40CA-9203-7540B137262D}"/>
              </a:ext>
            </a:extLst>
          </p:cNvPr>
          <p:cNvSpPr>
            <a:spLocks noGrp="1"/>
          </p:cNvSpPr>
          <p:nvPr>
            <p:ph type="dt" sz="half" idx="10"/>
          </p:nvPr>
        </p:nvSpPr>
        <p:spPr/>
        <p:txBody>
          <a:bodyPr/>
          <a:lstStyle/>
          <a:p>
            <a:fld id="{15B606D7-6F2F-4D0A-9CB4-E70F5D138E3E}" type="datetimeFigureOut">
              <a:rPr lang="en-US" smtClean="0"/>
              <a:t>8/2/2022</a:t>
            </a:fld>
            <a:endParaRPr lang="en-US"/>
          </a:p>
        </p:txBody>
      </p:sp>
      <p:sp>
        <p:nvSpPr>
          <p:cNvPr id="6" name="Footer Placeholder 5">
            <a:extLst>
              <a:ext uri="{FF2B5EF4-FFF2-40B4-BE49-F238E27FC236}">
                <a16:creationId xmlns:a16="http://schemas.microsoft.com/office/drawing/2014/main" id="{1C442B1E-4B5E-4862-B3F1-F96098D291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56DE16-4900-4356-89D8-FDBB58DE5D2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2013501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0E4E0E-133B-4AAA-B0C1-20267D0E5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16484D-495E-4C0B-BBDF-A72D4D0E3B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C82BB-0267-4727-896B-2CF226EFA3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06D7-6F2F-4D0A-9CB4-E70F5D138E3E}" type="datetimeFigureOut">
              <a:rPr lang="en-US" smtClean="0"/>
              <a:t>8/2/2022</a:t>
            </a:fld>
            <a:endParaRPr lang="en-US"/>
          </a:p>
        </p:txBody>
      </p:sp>
      <p:sp>
        <p:nvSpPr>
          <p:cNvPr id="5" name="Footer Placeholder 4">
            <a:extLst>
              <a:ext uri="{FF2B5EF4-FFF2-40B4-BE49-F238E27FC236}">
                <a16:creationId xmlns:a16="http://schemas.microsoft.com/office/drawing/2014/main" id="{AC71A0E1-EDD0-4785-A962-2C02CB2C6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02CF08-015E-4E93-BC60-CDCE4AFBB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38B06-BA37-4F6E-A53D-9053CB1326FC}" type="slidenum">
              <a:rPr lang="en-US" smtClean="0"/>
              <a:t>‹#›</a:t>
            </a:fld>
            <a:endParaRPr lang="en-US"/>
          </a:p>
        </p:txBody>
      </p:sp>
    </p:spTree>
    <p:extLst>
      <p:ext uri="{BB962C8B-B14F-4D97-AF65-F5344CB8AC3E}">
        <p14:creationId xmlns:p14="http://schemas.microsoft.com/office/powerpoint/2010/main" val="2076484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5.tmp"/><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1.tmp"/><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tmp"/><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7.png"/><Relationship Id="rId11" Type="http://schemas.openxmlformats.org/officeDocument/2006/relationships/image" Target="../media/image40.png"/><Relationship Id="rId5" Type="http://schemas.microsoft.com/office/2007/relationships/hdphoto" Target="../media/hdphoto2.wdp"/><Relationship Id="rId10" Type="http://schemas.openxmlformats.org/officeDocument/2006/relationships/image" Target="../media/image39.tmp"/><Relationship Id="rId4" Type="http://schemas.openxmlformats.org/officeDocument/2006/relationships/image" Target="../media/image36.png"/><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9.xml"/><Relationship Id="rId16" Type="http://schemas.openxmlformats.org/officeDocument/2006/relationships/image" Target="../media/image20.svg"/><Relationship Id="rId1" Type="http://schemas.openxmlformats.org/officeDocument/2006/relationships/slideLayout" Target="../slideLayouts/slideLayout1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p:cNvSpPr/>
          <p:nvPr/>
        </p:nvSpPr>
        <p:spPr>
          <a:xfrm>
            <a:off x="-2483" y="0"/>
            <a:ext cx="12192000" cy="6858000"/>
          </a:xfrm>
          <a:prstGeom prst="rect">
            <a:avLst/>
          </a:prstGeom>
          <a:solidFill>
            <a:srgbClr val="0A2A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18" name="Title 1"/>
          <p:cNvSpPr txBox="1">
            <a:spLocks/>
          </p:cNvSpPr>
          <p:nvPr/>
        </p:nvSpPr>
        <p:spPr>
          <a:xfrm>
            <a:off x="0" y="4888607"/>
            <a:ext cx="12189517" cy="1030220"/>
          </a:xfrm>
          <a:prstGeom prst="rect">
            <a:avLst/>
          </a:prstGeom>
          <a:effectLst>
            <a:outerShdw blurRad="50800" dist="38100" dir="2700000" algn="tl" rotWithShape="0">
              <a:prstClr val="black">
                <a:alpha val="40000"/>
              </a:prstClr>
            </a:outerShdw>
          </a:effectLst>
        </p:spPr>
        <p:txBody>
          <a:bodyPr vert="horz" lIns="81539" tIns="40769" rIns="81539" bIns="40769" rtlCol="0" anchor="ctr">
            <a:noAutofit/>
          </a:bodyPr>
          <a:lstStyle>
            <a:lvl1pPr algn="l" defTabSz="407690" rtl="0" eaLnBrk="1" latinLnBrk="0" hangingPunct="1">
              <a:spcBef>
                <a:spcPct val="0"/>
              </a:spcBef>
              <a:buNone/>
              <a:defRPr sz="3600" b="1" i="0" kern="1200">
                <a:solidFill>
                  <a:srgbClr val="095495"/>
                </a:solidFill>
                <a:latin typeface="Helvetica Neue" charset="0"/>
                <a:ea typeface="Helvetica Neue" charset="0"/>
                <a:cs typeface="Helvetica Neue" charset="0"/>
              </a:defRPr>
            </a:lvl1pPr>
          </a:lstStyle>
          <a:p>
            <a:pPr algn="ctr"/>
            <a:r>
              <a:rPr lang="de-DE" sz="3200">
                <a:solidFill>
                  <a:schemeClr val="bg1"/>
                </a:solidFill>
                <a:latin typeface="Helvetica" charset="0"/>
                <a:ea typeface="Helvetica" charset="0"/>
                <a:cs typeface="Helvetica" charset="0"/>
              </a:rPr>
              <a:t>Das Global Action Team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8206" y="337849"/>
            <a:ext cx="4953104" cy="4918826"/>
          </a:xfrm>
          <a:prstGeom prst="rect">
            <a:avLst/>
          </a:prstGeom>
        </p:spPr>
      </p:pic>
    </p:spTree>
    <p:custDataLst>
      <p:tags r:id="rId1"/>
    </p:custDataLst>
    <p:extLst>
      <p:ext uri="{BB962C8B-B14F-4D97-AF65-F5344CB8AC3E}">
        <p14:creationId xmlns:p14="http://schemas.microsoft.com/office/powerpoint/2010/main" val="3744070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ckground - Solid">
            <a:extLst>
              <a:ext uri="{FF2B5EF4-FFF2-40B4-BE49-F238E27FC236}">
                <a16:creationId xmlns:a16="http://schemas.microsoft.com/office/drawing/2014/main" id="{26686E2C-7ED9-1544-816E-ED77CB499B7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24" name="Freeform 23">
            <a:extLst>
              <a:ext uri="{FF2B5EF4-FFF2-40B4-BE49-F238E27FC236}">
                <a16:creationId xmlns:a16="http://schemas.microsoft.com/office/drawing/2014/main" id="{E39E4B24-8DD0-8746-989F-ADE4C1B100E8}"/>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2" name="Group 1">
            <a:extLst>
              <a:ext uri="{FF2B5EF4-FFF2-40B4-BE49-F238E27FC236}">
                <a16:creationId xmlns:a16="http://schemas.microsoft.com/office/drawing/2014/main" id="{04565E04-6750-604C-B216-14F6DB223BE5}"/>
              </a:ext>
            </a:extLst>
          </p:cNvPr>
          <p:cNvGrpSpPr/>
          <p:nvPr/>
        </p:nvGrpSpPr>
        <p:grpSpPr>
          <a:xfrm>
            <a:off x="4955038" y="0"/>
            <a:ext cx="1677492" cy="6858000"/>
            <a:chOff x="3697870" y="0"/>
            <a:chExt cx="1677492" cy="6858000"/>
          </a:xfrm>
        </p:grpSpPr>
        <p:sp>
          <p:nvSpPr>
            <p:cNvPr id="17" name="Freeform 16">
              <a:extLst>
                <a:ext uri="{FF2B5EF4-FFF2-40B4-BE49-F238E27FC236}">
                  <a16:creationId xmlns:a16="http://schemas.microsoft.com/office/drawing/2014/main" id="{0ABA8735-21A0-D941-BAFF-2C6DFDE50D15}"/>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9" name="Freeform 18">
              <a:extLst>
                <a:ext uri="{FF2B5EF4-FFF2-40B4-BE49-F238E27FC236}">
                  <a16:creationId xmlns:a16="http://schemas.microsoft.com/office/drawing/2014/main" id="{1AABB41B-29AE-AA4C-A273-97195EE7BD4E}"/>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26" name="Body Copy">
            <a:extLst>
              <a:ext uri="{FF2B5EF4-FFF2-40B4-BE49-F238E27FC236}">
                <a16:creationId xmlns:a16="http://schemas.microsoft.com/office/drawing/2014/main" id="{2E50E5EB-D1FE-7D49-B16E-C5870ABEC04F}"/>
              </a:ext>
            </a:extLst>
          </p:cNvPr>
          <p:cNvSpPr txBox="1">
            <a:spLocks/>
          </p:cNvSpPr>
          <p:nvPr/>
        </p:nvSpPr>
        <p:spPr>
          <a:xfrm>
            <a:off x="6796598" y="1955001"/>
            <a:ext cx="4914756" cy="351733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buClr>
                <a:srgbClr val="55565A"/>
              </a:buClr>
              <a:buSzPct val="100000"/>
              <a:buFont typeface="Arial" panose="020B0604020202020204" pitchFamily="34" charset="0"/>
              <a:buChar char="•"/>
            </a:pPr>
            <a:r>
              <a:rPr lang="de-DE" sz="2400" dirty="0">
                <a:solidFill>
                  <a:srgbClr val="0D2240"/>
                </a:solidFill>
                <a:latin typeface="Arial" charset="0"/>
                <a:ea typeface="Arial" charset="0"/>
                <a:cs typeface="Arial" charset="0"/>
              </a:rPr>
              <a:t>Ständige Kommunikation</a:t>
            </a:r>
            <a:br>
              <a:rPr lang="de-DE" sz="2400" dirty="0">
                <a:solidFill>
                  <a:srgbClr val="0D2240"/>
                </a:solidFill>
                <a:latin typeface="Arial" charset="0"/>
                <a:ea typeface="Arial" charset="0"/>
                <a:cs typeface="Arial" charset="0"/>
              </a:rPr>
            </a:br>
            <a:endParaRPr lang="de-DE" sz="2400" dirty="0">
              <a:solidFill>
                <a:srgbClr val="0D2240"/>
              </a:solidFill>
              <a:latin typeface="Arial" charset="0"/>
              <a:ea typeface="Arial" charset="0"/>
              <a:cs typeface="Arial" charset="0"/>
            </a:endParaRPr>
          </a:p>
          <a:p>
            <a:pPr marL="342900" indent="-342900">
              <a:buClr>
                <a:srgbClr val="55565A"/>
              </a:buClr>
              <a:buSzPct val="100000"/>
              <a:buFont typeface="Arial" panose="020B0604020202020204" pitchFamily="34" charset="0"/>
              <a:buChar char="•"/>
            </a:pPr>
            <a:r>
              <a:rPr lang="de-DE" sz="2400" dirty="0">
                <a:solidFill>
                  <a:srgbClr val="0D2240"/>
                </a:solidFill>
                <a:latin typeface="Arial" charset="0"/>
                <a:ea typeface="Arial" charset="0"/>
                <a:cs typeface="Arial" charset="0"/>
              </a:rPr>
              <a:t>Zusammenarbeit &amp; Teamwork</a:t>
            </a:r>
            <a:br>
              <a:rPr lang="de-DE" sz="2400" dirty="0">
                <a:solidFill>
                  <a:srgbClr val="0D2240"/>
                </a:solidFill>
                <a:latin typeface="Arial" charset="0"/>
                <a:ea typeface="Arial" charset="0"/>
                <a:cs typeface="Arial" charset="0"/>
              </a:rPr>
            </a:br>
            <a:endParaRPr lang="de-DE" sz="2400" dirty="0">
              <a:solidFill>
                <a:srgbClr val="0D2240"/>
              </a:solidFill>
              <a:latin typeface="Arial" charset="0"/>
              <a:ea typeface="Arial" charset="0"/>
              <a:cs typeface="Arial" charset="0"/>
            </a:endParaRPr>
          </a:p>
          <a:p>
            <a:pPr marL="342900" indent="-342900">
              <a:buClr>
                <a:srgbClr val="55565A"/>
              </a:buClr>
              <a:buSzPct val="100000"/>
              <a:buFont typeface="Arial" panose="020B0604020202020204" pitchFamily="34" charset="0"/>
              <a:buChar char="•"/>
            </a:pPr>
            <a:r>
              <a:rPr lang="de-DE" sz="2400" dirty="0">
                <a:solidFill>
                  <a:srgbClr val="0D2240"/>
                </a:solidFill>
                <a:latin typeface="Arial" charset="0"/>
                <a:ea typeface="Arial" charset="0"/>
                <a:cs typeface="Arial" charset="0"/>
              </a:rPr>
              <a:t>Entwicklung von Zielen und Handlungsplänen</a:t>
            </a:r>
            <a:br>
              <a:rPr lang="de-DE" sz="2400" dirty="0">
                <a:solidFill>
                  <a:srgbClr val="0D2240"/>
                </a:solidFill>
                <a:latin typeface="Arial" charset="0"/>
                <a:ea typeface="Arial" charset="0"/>
                <a:cs typeface="Arial" charset="0"/>
              </a:rPr>
            </a:br>
            <a:endParaRPr lang="de-DE" sz="2400" dirty="0">
              <a:solidFill>
                <a:srgbClr val="0D2240"/>
              </a:solidFill>
              <a:latin typeface="Arial" charset="0"/>
              <a:ea typeface="Arial" charset="0"/>
              <a:cs typeface="Arial" charset="0"/>
            </a:endParaRPr>
          </a:p>
          <a:p>
            <a:pPr marL="342900" indent="-342900">
              <a:buClr>
                <a:srgbClr val="55565A"/>
              </a:buClr>
              <a:buSzPct val="100000"/>
              <a:buFont typeface="Arial" panose="020B0604020202020204" pitchFamily="34" charset="0"/>
              <a:buChar char="•"/>
            </a:pPr>
            <a:r>
              <a:rPr lang="de-DE" sz="2400" dirty="0">
                <a:solidFill>
                  <a:srgbClr val="0D2240"/>
                </a:solidFill>
                <a:latin typeface="Arial" charset="0"/>
                <a:ea typeface="Arial" charset="0"/>
                <a:cs typeface="Arial" charset="0"/>
              </a:rPr>
              <a:t>Während des gesamten Jahres Fortschrittsverfolgung</a:t>
            </a:r>
          </a:p>
        </p:txBody>
      </p:sp>
      <p:sp>
        <p:nvSpPr>
          <p:cNvPr id="25" name="Large #">
            <a:extLst>
              <a:ext uri="{FF2B5EF4-FFF2-40B4-BE49-F238E27FC236}">
                <a16:creationId xmlns:a16="http://schemas.microsoft.com/office/drawing/2014/main" id="{2E20D425-63F8-344E-9EAF-9DA816EF30EC}"/>
              </a:ext>
            </a:extLst>
          </p:cNvPr>
          <p:cNvSpPr txBox="1"/>
          <p:nvPr/>
        </p:nvSpPr>
        <p:spPr>
          <a:xfrm>
            <a:off x="179053" y="1255086"/>
            <a:ext cx="5092507" cy="3053721"/>
          </a:xfrm>
          <a:prstGeom prst="rect">
            <a:avLst/>
          </a:prstGeom>
          <a:noFill/>
        </p:spPr>
        <p:txBody>
          <a:bodyPr wrap="square" rtlCol="0" anchor="b">
            <a:spAutoFit/>
          </a:bodyPr>
          <a:lstStyle/>
          <a:p>
            <a:pPr algn="ctr">
              <a:lnSpc>
                <a:spcPts val="8000"/>
              </a:lnSpc>
            </a:pPr>
            <a:r>
              <a:rPr lang="de-DE" sz="4800" b="1" dirty="0">
                <a:solidFill>
                  <a:schemeClr val="bg1"/>
                </a:solidFill>
                <a:latin typeface="Arial" panose="020B0604020202020204" pitchFamily="34" charset="0"/>
                <a:ea typeface="Arial" charset="0"/>
                <a:cs typeface="Arial" panose="020B0604020202020204" pitchFamily="34" charset="0"/>
              </a:rPr>
              <a:t>Wie macht das GAT das möglich?</a:t>
            </a:r>
          </a:p>
        </p:txBody>
      </p:sp>
      <p:sp>
        <p:nvSpPr>
          <p:cNvPr id="28" name="Rectangle 27">
            <a:extLst>
              <a:ext uri="{FF2B5EF4-FFF2-40B4-BE49-F238E27FC236}">
                <a16:creationId xmlns:a16="http://schemas.microsoft.com/office/drawing/2014/main" id="{1F2A9514-7C35-AB43-B22D-AC06B53DD328}"/>
              </a:ext>
            </a:extLst>
          </p:cNvPr>
          <p:cNvSpPr/>
          <p:nvPr/>
        </p:nvSpPr>
        <p:spPr>
          <a:xfrm rot="5400000">
            <a:off x="2607323" y="2431482"/>
            <a:ext cx="185822" cy="406708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10</a:t>
            </a:fld>
            <a:endParaRPr lang="en-US" sz="1000">
              <a:solidFill>
                <a:srgbClr val="00338D"/>
              </a:solidFill>
            </a:endParaRPr>
          </a:p>
        </p:txBody>
      </p:sp>
      <p:pic>
        <p:nvPicPr>
          <p:cNvPr id="11" name="Picture 10">
            <a:extLst>
              <a:ext uri="{FF2B5EF4-FFF2-40B4-BE49-F238E27FC236}">
                <a16:creationId xmlns:a16="http://schemas.microsoft.com/office/drawing/2014/main" id="{E71325D6-7824-F444-951E-D53971D53F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960101" y="202119"/>
            <a:ext cx="1047656" cy="1047656"/>
          </a:xfrm>
          <a:prstGeom prst="rect">
            <a:avLst/>
          </a:prstGeom>
        </p:spPr>
      </p:pic>
    </p:spTree>
    <p:extLst>
      <p:ext uri="{BB962C8B-B14F-4D97-AF65-F5344CB8AC3E}">
        <p14:creationId xmlns:p14="http://schemas.microsoft.com/office/powerpoint/2010/main" val="1358897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101600" y="143692"/>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de-DE">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2" name="Rectangle 1"/>
          <p:cNvSpPr/>
          <p:nvPr/>
        </p:nvSpPr>
        <p:spPr>
          <a:xfrm>
            <a:off x="770408" y="5470024"/>
            <a:ext cx="3145536" cy="913070"/>
          </a:xfrm>
          <a:prstGeom prst="rect">
            <a:avLst/>
          </a:prstGeom>
          <a:noFill/>
        </p:spPr>
        <p:txBody>
          <a:bodyPr wrap="square" numCol="1" spcCol="381000" anchor="t">
            <a:spAutoFit/>
          </a:bodyPr>
          <a:lstStyle/>
          <a:p>
            <a:pPr algn="ctr">
              <a:lnSpc>
                <a:spcPts val="3200"/>
              </a:lnSpc>
              <a:spcAft>
                <a:spcPts val="1200"/>
              </a:spcAft>
            </a:pPr>
            <a:r>
              <a:rPr lang="de-DE" sz="3200" b="1">
                <a:solidFill>
                  <a:srgbClr val="00338D"/>
                </a:solidFill>
                <a:latin typeface="Arial" charset="0"/>
                <a:ea typeface="Arial" charset="0"/>
                <a:cs typeface="Arial" charset="0"/>
              </a:rPr>
              <a:t>Monatlicher Lions Digest</a:t>
            </a: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11</a:t>
            </a:fld>
            <a:endParaRPr lang="en-US" sz="100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799" y="727674"/>
            <a:ext cx="6241473" cy="6608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de-DE" dirty="0">
                <a:solidFill>
                  <a:srgbClr val="00338D"/>
                </a:solidFill>
              </a:rPr>
              <a:t>GAT- Mitteilungen/Nachrichten</a:t>
            </a:r>
          </a:p>
        </p:txBody>
      </p:sp>
      <p:sp>
        <p:nvSpPr>
          <p:cNvPr id="40" name="Rectangle 39">
            <a:extLst>
              <a:ext uri="{FF2B5EF4-FFF2-40B4-BE49-F238E27FC236}">
                <a16:creationId xmlns:a16="http://schemas.microsoft.com/office/drawing/2014/main" id="{84289C3D-A190-6A45-9219-40FAD55A27F5}"/>
              </a:ext>
            </a:extLst>
          </p:cNvPr>
          <p:cNvSpPr/>
          <p:nvPr/>
        </p:nvSpPr>
        <p:spPr>
          <a:xfrm>
            <a:off x="4523232" y="5473370"/>
            <a:ext cx="3145536" cy="1477328"/>
          </a:xfrm>
          <a:prstGeom prst="rect">
            <a:avLst/>
          </a:prstGeom>
          <a:noFill/>
        </p:spPr>
        <p:txBody>
          <a:bodyPr wrap="square" numCol="1" spcCol="381000" anchor="t">
            <a:spAutoFit/>
          </a:bodyPr>
          <a:lstStyle/>
          <a:p>
            <a:pPr algn="ctr">
              <a:lnSpc>
                <a:spcPts val="3200"/>
              </a:lnSpc>
              <a:spcAft>
                <a:spcPts val="1200"/>
              </a:spcAft>
            </a:pPr>
            <a:r>
              <a:rPr lang="de-DE" sz="3200" b="1">
                <a:solidFill>
                  <a:srgbClr val="00338D"/>
                </a:solidFill>
                <a:latin typeface="Arial" charset="0"/>
                <a:ea typeface="Arial" charset="0"/>
                <a:cs typeface="Arial" charset="0"/>
              </a:rPr>
              <a:t>GAT-Facebook-Gruppe</a:t>
            </a:r>
          </a:p>
          <a:p>
            <a:pPr algn="ctr">
              <a:lnSpc>
                <a:spcPts val="3200"/>
              </a:lnSpc>
              <a:spcAft>
                <a:spcPts val="1200"/>
              </a:spcAft>
            </a:pPr>
            <a:r>
              <a:rPr lang="de-DE" sz="3200" b="1">
                <a:solidFill>
                  <a:srgbClr val="00338D"/>
                </a:solidFill>
                <a:latin typeface="Arial" charset="0"/>
                <a:ea typeface="Arial" charset="0"/>
                <a:cs typeface="Arial" charset="0"/>
              </a:rPr>
              <a:t> </a:t>
            </a:r>
          </a:p>
        </p:txBody>
      </p:sp>
      <p:sp>
        <p:nvSpPr>
          <p:cNvPr id="41" name="Rectangle 40">
            <a:extLst>
              <a:ext uri="{FF2B5EF4-FFF2-40B4-BE49-F238E27FC236}">
                <a16:creationId xmlns:a16="http://schemas.microsoft.com/office/drawing/2014/main" id="{9E52E426-9202-494F-8A5F-075D8BBF744D}"/>
              </a:ext>
            </a:extLst>
          </p:cNvPr>
          <p:cNvSpPr/>
          <p:nvPr/>
        </p:nvSpPr>
        <p:spPr>
          <a:xfrm>
            <a:off x="8276055" y="5473370"/>
            <a:ext cx="3145536" cy="1477328"/>
          </a:xfrm>
          <a:prstGeom prst="rect">
            <a:avLst/>
          </a:prstGeom>
          <a:noFill/>
        </p:spPr>
        <p:txBody>
          <a:bodyPr wrap="square" numCol="1" spcCol="381000" anchor="t">
            <a:spAutoFit/>
          </a:bodyPr>
          <a:lstStyle/>
          <a:p>
            <a:pPr algn="ctr">
              <a:lnSpc>
                <a:spcPts val="3200"/>
              </a:lnSpc>
              <a:spcAft>
                <a:spcPts val="1200"/>
              </a:spcAft>
            </a:pPr>
            <a:r>
              <a:rPr lang="de-DE" sz="3200" b="1">
                <a:solidFill>
                  <a:srgbClr val="00338D"/>
                </a:solidFill>
                <a:latin typeface="Arial" charset="0"/>
                <a:ea typeface="Arial" charset="0"/>
                <a:cs typeface="Arial" charset="0"/>
              </a:rPr>
              <a:t>GAT Regional Specialists</a:t>
            </a:r>
          </a:p>
          <a:p>
            <a:pPr algn="ctr">
              <a:lnSpc>
                <a:spcPts val="3200"/>
              </a:lnSpc>
              <a:spcAft>
                <a:spcPts val="1200"/>
              </a:spcAft>
            </a:pPr>
            <a:r>
              <a:rPr lang="de-DE" sz="3200" b="1">
                <a:solidFill>
                  <a:srgbClr val="00338D"/>
                </a:solidFill>
                <a:latin typeface="Arial" charset="0"/>
                <a:ea typeface="Arial" charset="0"/>
                <a:cs typeface="Arial" charset="0"/>
              </a:rPr>
              <a:t> </a:t>
            </a:r>
          </a:p>
        </p:txBody>
      </p:sp>
      <p:pic>
        <p:nvPicPr>
          <p:cNvPr id="11" name="Picture 10">
            <a:extLst>
              <a:ext uri="{FF2B5EF4-FFF2-40B4-BE49-F238E27FC236}">
                <a16:creationId xmlns:a16="http://schemas.microsoft.com/office/drawing/2014/main" id="{6D8AB02A-F7BC-4883-948A-58F9E265CF2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586605" y="1539971"/>
            <a:ext cx="3027419" cy="3554544"/>
          </a:xfrm>
          <a:prstGeom prst="rect">
            <a:avLst/>
          </a:prstGeom>
          <a:ln>
            <a:solidFill>
              <a:schemeClr val="tx1"/>
            </a:solidFill>
          </a:ln>
          <a:effectLst>
            <a:outerShdw blurRad="50800" dist="38100" dir="8100000" algn="tr" rotWithShape="0">
              <a:prstClr val="black">
                <a:alpha val="40000"/>
              </a:prstClr>
            </a:outerShdw>
          </a:effectLst>
        </p:spPr>
      </p:pic>
      <p:grpSp>
        <p:nvGrpSpPr>
          <p:cNvPr id="8" name="Group 7">
            <a:extLst>
              <a:ext uri="{FF2B5EF4-FFF2-40B4-BE49-F238E27FC236}">
                <a16:creationId xmlns:a16="http://schemas.microsoft.com/office/drawing/2014/main" id="{12B390A7-B606-4CF9-B761-63131493E909}"/>
              </a:ext>
            </a:extLst>
          </p:cNvPr>
          <p:cNvGrpSpPr/>
          <p:nvPr/>
        </p:nvGrpSpPr>
        <p:grpSpPr>
          <a:xfrm>
            <a:off x="7861532" y="2050869"/>
            <a:ext cx="3974583" cy="3043646"/>
            <a:chOff x="8000351" y="2122506"/>
            <a:chExt cx="3505849" cy="2684700"/>
          </a:xfrm>
          <a:effectLst>
            <a:outerShdw blurRad="50800" dist="38100" dir="8100000" algn="tr" rotWithShape="0">
              <a:prstClr val="black">
                <a:alpha val="40000"/>
              </a:prstClr>
            </a:outerShdw>
          </a:effectLst>
        </p:grpSpPr>
        <p:pic>
          <p:nvPicPr>
            <p:cNvPr id="6" name="Picture 5" descr="A screenshot of a cell phone&#10;&#10;Description automatically generated">
              <a:extLst>
                <a:ext uri="{FF2B5EF4-FFF2-40B4-BE49-F238E27FC236}">
                  <a16:creationId xmlns:a16="http://schemas.microsoft.com/office/drawing/2014/main" id="{67316AF7-3EBA-4EBC-A479-87CFA702415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000351" y="2122506"/>
              <a:ext cx="3505849" cy="2684700"/>
            </a:xfrm>
            <a:prstGeom prst="rect">
              <a:avLst/>
            </a:prstGeom>
            <a:ln>
              <a:solidFill>
                <a:schemeClr val="tx1"/>
              </a:solidFill>
            </a:ln>
          </p:spPr>
        </p:pic>
        <p:sp>
          <p:nvSpPr>
            <p:cNvPr id="7" name="Rectangle 6">
              <a:extLst>
                <a:ext uri="{FF2B5EF4-FFF2-40B4-BE49-F238E27FC236}">
                  <a16:creationId xmlns:a16="http://schemas.microsoft.com/office/drawing/2014/main" id="{FE5DD6B4-F6A1-42D7-B1B1-C76C73C1723A}"/>
                </a:ext>
              </a:extLst>
            </p:cNvPr>
            <p:cNvSpPr/>
            <p:nvPr/>
          </p:nvSpPr>
          <p:spPr>
            <a:xfrm>
              <a:off x="9856907" y="2286001"/>
              <a:ext cx="1649293" cy="248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screenshot of a cell phone&#10;&#10;Description automatically generated">
            <a:extLst>
              <a:ext uri="{FF2B5EF4-FFF2-40B4-BE49-F238E27FC236}">
                <a16:creationId xmlns:a16="http://schemas.microsoft.com/office/drawing/2014/main" id="{1E81616E-D005-4480-A132-57051A801C3C}"/>
              </a:ext>
            </a:extLst>
          </p:cNvPr>
          <p:cNvPicPr>
            <a:picLocks noChangeAspect="1"/>
          </p:cNvPicPr>
          <p:nvPr/>
        </p:nvPicPr>
        <p:blipFill rotWithShape="1">
          <a:blip r:embed="rId5">
            <a:extLst>
              <a:ext uri="{28A0092B-C50C-407E-A947-70E740481C1C}">
                <a14:useLocalDpi xmlns:a14="http://schemas.microsoft.com/office/drawing/2010/main" val="0"/>
              </a:ext>
            </a:extLst>
          </a:blip>
          <a:srcRect b="15528"/>
          <a:stretch/>
        </p:blipFill>
        <p:spPr>
          <a:xfrm>
            <a:off x="345417" y="2050869"/>
            <a:ext cx="3979353" cy="3043646"/>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838934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de-DE">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12</a:t>
            </a:fld>
            <a:endParaRPr lang="en-US" sz="1000">
              <a:solidFill>
                <a:schemeClr val="bg1"/>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5190067" cy="8132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de-DE">
                <a:solidFill>
                  <a:schemeClr val="bg1"/>
                </a:solidFill>
              </a:rPr>
              <a:t>GAT-Ressourcen</a:t>
            </a:r>
          </a:p>
        </p:txBody>
      </p:sp>
      <p:sp>
        <p:nvSpPr>
          <p:cNvPr id="11" name="Rectangle 10">
            <a:extLst>
              <a:ext uri="{FF2B5EF4-FFF2-40B4-BE49-F238E27FC236}">
                <a16:creationId xmlns:a16="http://schemas.microsoft.com/office/drawing/2014/main" id="{C03B051D-59AC-2542-87E2-B4DFEC29F89C}"/>
              </a:ext>
            </a:extLst>
          </p:cNvPr>
          <p:cNvSpPr/>
          <p:nvPr/>
        </p:nvSpPr>
        <p:spPr>
          <a:xfrm>
            <a:off x="4591239" y="5454997"/>
            <a:ext cx="3350977" cy="913070"/>
          </a:xfrm>
          <a:prstGeom prst="rect">
            <a:avLst/>
          </a:prstGeom>
          <a:noFill/>
        </p:spPr>
        <p:txBody>
          <a:bodyPr wrap="square" numCol="1" spcCol="381000" anchor="t">
            <a:spAutoFit/>
          </a:bodyPr>
          <a:lstStyle/>
          <a:p>
            <a:pPr algn="ctr">
              <a:lnSpc>
                <a:spcPts val="3200"/>
              </a:lnSpc>
              <a:spcAft>
                <a:spcPts val="1200"/>
              </a:spcAft>
            </a:pPr>
            <a:r>
              <a:rPr lang="de-DE" sz="3200" b="1" dirty="0">
                <a:solidFill>
                  <a:schemeClr val="bg1"/>
                </a:solidFill>
                <a:latin typeface="Arial" charset="0"/>
                <a:ea typeface="Arial" charset="0"/>
                <a:cs typeface="Arial" charset="0"/>
              </a:rPr>
              <a:t>GAT-Einsatzleitfaden</a:t>
            </a:r>
          </a:p>
        </p:txBody>
      </p:sp>
      <p:sp>
        <p:nvSpPr>
          <p:cNvPr id="12" name="Rectangle 11">
            <a:extLst>
              <a:ext uri="{FF2B5EF4-FFF2-40B4-BE49-F238E27FC236}">
                <a16:creationId xmlns:a16="http://schemas.microsoft.com/office/drawing/2014/main" id="{049F5E8E-1C46-E84E-95EF-FA1576C7A306}"/>
              </a:ext>
            </a:extLst>
          </p:cNvPr>
          <p:cNvSpPr/>
          <p:nvPr/>
        </p:nvSpPr>
        <p:spPr>
          <a:xfrm>
            <a:off x="540699" y="5454997"/>
            <a:ext cx="3327545" cy="913070"/>
          </a:xfrm>
          <a:prstGeom prst="rect">
            <a:avLst/>
          </a:prstGeom>
          <a:noFill/>
        </p:spPr>
        <p:txBody>
          <a:bodyPr wrap="square" numCol="1" spcCol="381000" anchor="t">
            <a:spAutoFit/>
          </a:bodyPr>
          <a:lstStyle/>
          <a:p>
            <a:pPr algn="ctr">
              <a:lnSpc>
                <a:spcPts val="3200"/>
              </a:lnSpc>
              <a:spcAft>
                <a:spcPts val="1200"/>
              </a:spcAft>
            </a:pPr>
            <a:r>
              <a:rPr lang="de-DE" sz="3200" b="1">
                <a:solidFill>
                  <a:schemeClr val="bg1"/>
                </a:solidFill>
                <a:latin typeface="Arial" charset="0"/>
                <a:ea typeface="Arial" charset="0"/>
                <a:cs typeface="Arial" charset="0"/>
              </a:rPr>
              <a:t>Aufgaben und Zuständigkeiten</a:t>
            </a:r>
          </a:p>
        </p:txBody>
      </p:sp>
      <p:sp>
        <p:nvSpPr>
          <p:cNvPr id="13" name="Rectangle 12">
            <a:extLst>
              <a:ext uri="{FF2B5EF4-FFF2-40B4-BE49-F238E27FC236}">
                <a16:creationId xmlns:a16="http://schemas.microsoft.com/office/drawing/2014/main" id="{7604A206-3EEA-A64F-A7D5-276AE120BEE2}"/>
              </a:ext>
            </a:extLst>
          </p:cNvPr>
          <p:cNvSpPr/>
          <p:nvPr/>
        </p:nvSpPr>
        <p:spPr>
          <a:xfrm>
            <a:off x="7942217" y="5454997"/>
            <a:ext cx="4342148" cy="1323439"/>
          </a:xfrm>
          <a:prstGeom prst="rect">
            <a:avLst/>
          </a:prstGeom>
          <a:noFill/>
        </p:spPr>
        <p:txBody>
          <a:bodyPr wrap="square" numCol="1" spcCol="381000" anchor="t">
            <a:spAutoFit/>
          </a:bodyPr>
          <a:lstStyle/>
          <a:p>
            <a:pPr algn="ctr">
              <a:lnSpc>
                <a:spcPts val="3200"/>
              </a:lnSpc>
              <a:spcAft>
                <a:spcPts val="1200"/>
              </a:spcAft>
            </a:pPr>
            <a:r>
              <a:rPr lang="de-DE" sz="3200" b="1" dirty="0">
                <a:solidFill>
                  <a:schemeClr val="bg1"/>
                </a:solidFill>
                <a:latin typeface="Arial" charset="0"/>
                <a:ea typeface="Arial" charset="0"/>
                <a:cs typeface="Arial" charset="0"/>
              </a:rPr>
              <a:t>Vorstandsdirektiven-handbuch Kapitel XXIV</a:t>
            </a:r>
          </a:p>
        </p:txBody>
      </p:sp>
      <p:pic>
        <p:nvPicPr>
          <p:cNvPr id="3" name="Picture 2" descr="A screenshot of a cell phone&#10;&#10;Description automatically generated">
            <a:extLst>
              <a:ext uri="{FF2B5EF4-FFF2-40B4-BE49-F238E27FC236}">
                <a16:creationId xmlns:a16="http://schemas.microsoft.com/office/drawing/2014/main" id="{A719542B-EC3A-46BD-AA06-38E408A04D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704" y="1359037"/>
            <a:ext cx="3718513" cy="3870872"/>
          </a:xfrm>
          <a:prstGeom prst="rect">
            <a:avLst/>
          </a:prstGeom>
          <a:ln>
            <a:solidFill>
              <a:schemeClr val="tx1"/>
            </a:solidFill>
          </a:ln>
          <a:effectLst>
            <a:outerShdw blurRad="50800" dist="38100" dir="8100000" algn="tr" rotWithShape="0">
              <a:prstClr val="black">
                <a:alpha val="40000"/>
              </a:prstClr>
            </a:outerShdw>
          </a:effectLst>
        </p:spPr>
      </p:pic>
      <p:pic>
        <p:nvPicPr>
          <p:cNvPr id="5" name="Picture 4" descr="A screenshot of a cell phone&#10;&#10;Description automatically generated">
            <a:extLst>
              <a:ext uri="{FF2B5EF4-FFF2-40B4-BE49-F238E27FC236}">
                <a16:creationId xmlns:a16="http://schemas.microsoft.com/office/drawing/2014/main" id="{B07704A3-7C8C-4773-91C7-882526E6B7D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40699" y="1766022"/>
            <a:ext cx="3327545" cy="3450688"/>
          </a:xfrm>
          <a:prstGeom prst="rect">
            <a:avLst/>
          </a:prstGeom>
          <a:ln>
            <a:solidFill>
              <a:schemeClr val="tx1"/>
            </a:solidFill>
          </a:ln>
          <a:effectLst>
            <a:outerShdw blurRad="50800" dist="38100" dir="8100000" algn="tr" rotWithShape="0">
              <a:prstClr val="black">
                <a:alpha val="40000"/>
              </a:prstClr>
            </a:outerShdw>
          </a:effectLst>
        </p:spPr>
      </p:pic>
      <p:pic>
        <p:nvPicPr>
          <p:cNvPr id="7" name="Picture 6" descr="A screenshot of a cell phone&#10;&#10;Description automatically generated">
            <a:extLst>
              <a:ext uri="{FF2B5EF4-FFF2-40B4-BE49-F238E27FC236}">
                <a16:creationId xmlns:a16="http://schemas.microsoft.com/office/drawing/2014/main" id="{E671FB70-E008-42EB-8ECD-AF2C24AFAF1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297677" y="1779221"/>
            <a:ext cx="3443243" cy="3450688"/>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07459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de-DE">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2" name="Rectangle 1"/>
          <p:cNvSpPr/>
          <p:nvPr/>
        </p:nvSpPr>
        <p:spPr>
          <a:xfrm>
            <a:off x="293296" y="5073275"/>
            <a:ext cx="3145536" cy="1323439"/>
          </a:xfrm>
          <a:prstGeom prst="rect">
            <a:avLst/>
          </a:prstGeom>
          <a:noFill/>
        </p:spPr>
        <p:txBody>
          <a:bodyPr wrap="square" numCol="1" spcCol="381000" anchor="t">
            <a:spAutoFit/>
          </a:bodyPr>
          <a:lstStyle/>
          <a:p>
            <a:pPr algn="ctr">
              <a:lnSpc>
                <a:spcPts val="3200"/>
              </a:lnSpc>
              <a:spcAft>
                <a:spcPts val="1200"/>
              </a:spcAft>
            </a:pPr>
            <a:r>
              <a:rPr lang="de-DE" sz="3200" b="1">
                <a:solidFill>
                  <a:srgbClr val="00338D"/>
                </a:solidFill>
                <a:latin typeface="Arial" charset="0"/>
                <a:ea typeface="Arial" charset="0"/>
                <a:cs typeface="Arial" charset="0"/>
              </a:rPr>
              <a:t>GAT</a:t>
            </a:r>
            <a:br>
              <a:rPr lang="de-DE" sz="3200" b="1">
                <a:solidFill>
                  <a:srgbClr val="00338D"/>
                </a:solidFill>
                <a:latin typeface="Arial" charset="0"/>
                <a:ea typeface="Arial" charset="0"/>
                <a:cs typeface="Arial" charset="0"/>
              </a:rPr>
            </a:br>
            <a:r>
              <a:rPr lang="de-DE" sz="3200" b="1">
                <a:solidFill>
                  <a:srgbClr val="00338D"/>
                </a:solidFill>
                <a:latin typeface="Arial" charset="0"/>
                <a:ea typeface="Arial" charset="0"/>
                <a:cs typeface="Arial" charset="0"/>
              </a:rPr>
              <a:t> Landing </a:t>
            </a:r>
            <a:br>
              <a:rPr lang="de-DE" sz="3200" b="1">
                <a:solidFill>
                  <a:srgbClr val="00338D"/>
                </a:solidFill>
                <a:latin typeface="Arial" charset="0"/>
                <a:ea typeface="Arial" charset="0"/>
                <a:cs typeface="Arial" charset="0"/>
              </a:rPr>
            </a:br>
            <a:r>
              <a:rPr lang="de-DE" sz="3200" b="1">
                <a:solidFill>
                  <a:srgbClr val="00338D"/>
                </a:solidFill>
                <a:latin typeface="Arial" charset="0"/>
                <a:ea typeface="Arial" charset="0"/>
                <a:cs typeface="Arial" charset="0"/>
              </a:rPr>
              <a:t>Page</a:t>
            </a: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13</a:t>
            </a:fld>
            <a:endParaRPr lang="en-US" sz="100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4732867" cy="370297"/>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de-DE" dirty="0">
                <a:solidFill>
                  <a:srgbClr val="00338D"/>
                </a:solidFill>
              </a:rPr>
              <a:t>GAT-Webseiten</a:t>
            </a:r>
          </a:p>
        </p:txBody>
      </p:sp>
      <p:sp>
        <p:nvSpPr>
          <p:cNvPr id="40" name="Rectangle 39">
            <a:extLst>
              <a:ext uri="{FF2B5EF4-FFF2-40B4-BE49-F238E27FC236}">
                <a16:creationId xmlns:a16="http://schemas.microsoft.com/office/drawing/2014/main" id="{84289C3D-A190-6A45-9219-40FAD55A27F5}"/>
              </a:ext>
            </a:extLst>
          </p:cNvPr>
          <p:cNvSpPr/>
          <p:nvPr/>
        </p:nvSpPr>
        <p:spPr>
          <a:xfrm>
            <a:off x="4359328" y="5081297"/>
            <a:ext cx="3145536" cy="1323439"/>
          </a:xfrm>
          <a:prstGeom prst="rect">
            <a:avLst/>
          </a:prstGeom>
          <a:noFill/>
        </p:spPr>
        <p:txBody>
          <a:bodyPr wrap="square" numCol="1" spcCol="381000" anchor="t">
            <a:spAutoFit/>
          </a:bodyPr>
          <a:lstStyle/>
          <a:p>
            <a:pPr algn="ctr">
              <a:lnSpc>
                <a:spcPts val="3200"/>
              </a:lnSpc>
              <a:spcAft>
                <a:spcPts val="1200"/>
              </a:spcAft>
            </a:pPr>
            <a:r>
              <a:rPr lang="de-DE" sz="3200" b="1">
                <a:solidFill>
                  <a:srgbClr val="00338D"/>
                </a:solidFill>
                <a:latin typeface="Arial" charset="0"/>
                <a:ea typeface="Arial" charset="0"/>
                <a:cs typeface="Arial" charset="0"/>
              </a:rPr>
              <a:t>GAT-Leadership-Seite</a:t>
            </a:r>
          </a:p>
        </p:txBody>
      </p:sp>
      <p:sp>
        <p:nvSpPr>
          <p:cNvPr id="41" name="Rectangle 40">
            <a:extLst>
              <a:ext uri="{FF2B5EF4-FFF2-40B4-BE49-F238E27FC236}">
                <a16:creationId xmlns:a16="http://schemas.microsoft.com/office/drawing/2014/main" id="{9E52E426-9202-494F-8A5F-075D8BBF744D}"/>
              </a:ext>
            </a:extLst>
          </p:cNvPr>
          <p:cNvSpPr/>
          <p:nvPr/>
        </p:nvSpPr>
        <p:spPr>
          <a:xfrm>
            <a:off x="8589264" y="5081297"/>
            <a:ext cx="3145536" cy="1323439"/>
          </a:xfrm>
          <a:prstGeom prst="rect">
            <a:avLst/>
          </a:prstGeom>
          <a:noFill/>
        </p:spPr>
        <p:txBody>
          <a:bodyPr wrap="square" numCol="1" spcCol="381000" anchor="t">
            <a:spAutoFit/>
          </a:bodyPr>
          <a:lstStyle/>
          <a:p>
            <a:pPr algn="ctr">
              <a:lnSpc>
                <a:spcPts val="3200"/>
              </a:lnSpc>
              <a:spcAft>
                <a:spcPts val="1200"/>
              </a:spcAft>
            </a:pPr>
            <a:r>
              <a:rPr lang="de-DE" sz="3200" b="1">
                <a:solidFill>
                  <a:srgbClr val="00338D"/>
                </a:solidFill>
                <a:latin typeface="Arial" charset="0"/>
                <a:ea typeface="Arial" charset="0"/>
                <a:cs typeface="Arial" charset="0"/>
              </a:rPr>
              <a:t>GAT-Ressourcen-Seite</a:t>
            </a:r>
          </a:p>
        </p:txBody>
      </p:sp>
      <p:pic>
        <p:nvPicPr>
          <p:cNvPr id="6" name="Picture 5" descr="A screenshot of a cell phone&#10;&#10;Description automatically generated">
            <a:extLst>
              <a:ext uri="{FF2B5EF4-FFF2-40B4-BE49-F238E27FC236}">
                <a16:creationId xmlns:a16="http://schemas.microsoft.com/office/drawing/2014/main" id="{EC6D7E25-4C84-4E72-8E70-C8E79BB1D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740" y="1571612"/>
            <a:ext cx="2796712" cy="3145720"/>
          </a:xfrm>
          <a:prstGeom prst="rect">
            <a:avLst/>
          </a:prstGeom>
          <a:ln>
            <a:solidFill>
              <a:schemeClr val="tx1"/>
            </a:solidFill>
          </a:ln>
          <a:effectLst>
            <a:outerShdw blurRad="50800" dist="38100" dir="8100000" algn="tr" rotWithShape="0">
              <a:prstClr val="black">
                <a:alpha val="40000"/>
              </a:prstClr>
            </a:outerShdw>
          </a:effectLst>
        </p:spPr>
      </p:pic>
      <p:pic>
        <p:nvPicPr>
          <p:cNvPr id="8" name="Picture 7" descr="A screenshot of a cell phone&#10;&#10;Description automatically generated">
            <a:extLst>
              <a:ext uri="{FF2B5EF4-FFF2-40B4-BE49-F238E27FC236}">
                <a16:creationId xmlns:a16="http://schemas.microsoft.com/office/drawing/2014/main" id="{034E1866-A4CD-4484-8569-2D93F3F7373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455933" y="1571612"/>
            <a:ext cx="2822204" cy="3145721"/>
          </a:xfrm>
          <a:prstGeom prst="rect">
            <a:avLst/>
          </a:prstGeom>
          <a:ln>
            <a:solidFill>
              <a:schemeClr val="tx1"/>
            </a:solidFill>
          </a:ln>
          <a:effectLst>
            <a:outerShdw blurRad="50800" dist="38100" dir="8100000" algn="tr" rotWithShape="0">
              <a:prstClr val="black">
                <a:alpha val="40000"/>
              </a:prstClr>
            </a:outerShdw>
          </a:effectLst>
        </p:spPr>
      </p:pic>
      <p:pic>
        <p:nvPicPr>
          <p:cNvPr id="4" name="Picture 3" descr="A screenshot of a social media post&#10;&#10;Description automatically generated">
            <a:extLst>
              <a:ext uri="{FF2B5EF4-FFF2-40B4-BE49-F238E27FC236}">
                <a16:creationId xmlns:a16="http://schemas.microsoft.com/office/drawing/2014/main" id="{412328ED-A85E-4A87-8971-854544A42C89}"/>
              </a:ext>
            </a:extLst>
          </p:cNvPr>
          <p:cNvPicPr>
            <a:picLocks noChangeAspect="1"/>
          </p:cNvPicPr>
          <p:nvPr/>
        </p:nvPicPr>
        <p:blipFill rotWithShape="1">
          <a:blip r:embed="rId5">
            <a:extLst>
              <a:ext uri="{28A0092B-C50C-407E-A947-70E740481C1C}">
                <a14:useLocalDpi xmlns:a14="http://schemas.microsoft.com/office/drawing/2010/main" val="0"/>
              </a:ext>
            </a:extLst>
          </a:blip>
          <a:srcRect r="51177"/>
          <a:stretch/>
        </p:blipFill>
        <p:spPr>
          <a:xfrm>
            <a:off x="576034" y="1576299"/>
            <a:ext cx="2822203" cy="3141033"/>
          </a:xfrm>
          <a:prstGeom prst="rect">
            <a:avLst/>
          </a:prstGeom>
        </p:spPr>
      </p:pic>
    </p:spTree>
    <p:extLst>
      <p:ext uri="{BB962C8B-B14F-4D97-AF65-F5344CB8AC3E}">
        <p14:creationId xmlns:p14="http://schemas.microsoft.com/office/powerpoint/2010/main" val="3907926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de-DE">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14</a:t>
            </a:fld>
            <a:endParaRPr lang="en-US" sz="1000">
              <a:solidFill>
                <a:schemeClr val="bg1"/>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5190067" cy="8132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de-DE">
                <a:solidFill>
                  <a:schemeClr val="bg1"/>
                </a:solidFill>
              </a:rPr>
              <a:t>GAT-Berichte</a:t>
            </a:r>
          </a:p>
        </p:txBody>
      </p:sp>
      <p:sp>
        <p:nvSpPr>
          <p:cNvPr id="11" name="Rectangle 10">
            <a:extLst>
              <a:ext uri="{FF2B5EF4-FFF2-40B4-BE49-F238E27FC236}">
                <a16:creationId xmlns:a16="http://schemas.microsoft.com/office/drawing/2014/main" id="{C03B051D-59AC-2542-87E2-B4DFEC29F89C}"/>
              </a:ext>
            </a:extLst>
          </p:cNvPr>
          <p:cNvSpPr/>
          <p:nvPr/>
        </p:nvSpPr>
        <p:spPr>
          <a:xfrm>
            <a:off x="407595" y="5749690"/>
            <a:ext cx="3145536" cy="502702"/>
          </a:xfrm>
          <a:prstGeom prst="rect">
            <a:avLst/>
          </a:prstGeom>
          <a:noFill/>
        </p:spPr>
        <p:txBody>
          <a:bodyPr wrap="square" numCol="1" spcCol="381000" anchor="t">
            <a:spAutoFit/>
          </a:bodyPr>
          <a:lstStyle/>
          <a:p>
            <a:pPr algn="ctr">
              <a:lnSpc>
                <a:spcPts val="3200"/>
              </a:lnSpc>
              <a:spcAft>
                <a:spcPts val="1200"/>
              </a:spcAft>
            </a:pPr>
            <a:r>
              <a:rPr lang="de-DE" sz="3200" b="1">
                <a:solidFill>
                  <a:schemeClr val="bg1"/>
                </a:solidFill>
                <a:latin typeface="Arial" charset="0"/>
                <a:ea typeface="Arial" charset="0"/>
                <a:cs typeface="Arial" charset="0"/>
              </a:rPr>
              <a:t>Insights</a:t>
            </a:r>
          </a:p>
        </p:txBody>
      </p:sp>
      <p:sp>
        <p:nvSpPr>
          <p:cNvPr id="12" name="Rectangle 11">
            <a:extLst>
              <a:ext uri="{FF2B5EF4-FFF2-40B4-BE49-F238E27FC236}">
                <a16:creationId xmlns:a16="http://schemas.microsoft.com/office/drawing/2014/main" id="{049F5E8E-1C46-E84E-95EF-FA1576C7A306}"/>
              </a:ext>
            </a:extLst>
          </p:cNvPr>
          <p:cNvSpPr/>
          <p:nvPr/>
        </p:nvSpPr>
        <p:spPr>
          <a:xfrm>
            <a:off x="4323857" y="5749690"/>
            <a:ext cx="3145536" cy="502702"/>
          </a:xfrm>
          <a:prstGeom prst="rect">
            <a:avLst/>
          </a:prstGeom>
          <a:noFill/>
        </p:spPr>
        <p:txBody>
          <a:bodyPr wrap="square" numCol="1" spcCol="381000" anchor="t">
            <a:spAutoFit/>
          </a:bodyPr>
          <a:lstStyle/>
          <a:p>
            <a:pPr algn="ctr">
              <a:lnSpc>
                <a:spcPts val="3200"/>
              </a:lnSpc>
              <a:spcAft>
                <a:spcPts val="1200"/>
              </a:spcAft>
            </a:pPr>
            <a:r>
              <a:rPr lang="de-DE" sz="3200" b="1">
                <a:solidFill>
                  <a:schemeClr val="bg1"/>
                </a:solidFill>
                <a:latin typeface="Arial" charset="0"/>
                <a:ea typeface="Arial" charset="0"/>
                <a:cs typeface="Arial" charset="0"/>
              </a:rPr>
              <a:t>My LCI</a:t>
            </a:r>
          </a:p>
        </p:txBody>
      </p:sp>
      <p:sp>
        <p:nvSpPr>
          <p:cNvPr id="13" name="Rectangle 12">
            <a:extLst>
              <a:ext uri="{FF2B5EF4-FFF2-40B4-BE49-F238E27FC236}">
                <a16:creationId xmlns:a16="http://schemas.microsoft.com/office/drawing/2014/main" id="{7604A206-3EEA-A64F-A7D5-276AE120BEE2}"/>
              </a:ext>
            </a:extLst>
          </p:cNvPr>
          <p:cNvSpPr/>
          <p:nvPr/>
        </p:nvSpPr>
        <p:spPr>
          <a:xfrm>
            <a:off x="8240119" y="5749690"/>
            <a:ext cx="3145536" cy="502702"/>
          </a:xfrm>
          <a:prstGeom prst="rect">
            <a:avLst/>
          </a:prstGeom>
          <a:noFill/>
        </p:spPr>
        <p:txBody>
          <a:bodyPr wrap="square" numCol="1" spcCol="381000" anchor="t">
            <a:spAutoFit/>
          </a:bodyPr>
          <a:lstStyle/>
          <a:p>
            <a:pPr algn="ctr">
              <a:lnSpc>
                <a:spcPts val="3200"/>
              </a:lnSpc>
              <a:spcAft>
                <a:spcPts val="1200"/>
              </a:spcAft>
            </a:pPr>
            <a:r>
              <a:rPr lang="de-DE" sz="3200" b="1">
                <a:solidFill>
                  <a:schemeClr val="bg1"/>
                </a:solidFill>
                <a:latin typeface="Arial" charset="0"/>
                <a:ea typeface="Arial" charset="0"/>
                <a:cs typeface="Arial" charset="0"/>
              </a:rPr>
              <a:t>MyLion</a:t>
            </a:r>
          </a:p>
        </p:txBody>
      </p:sp>
      <p:pic>
        <p:nvPicPr>
          <p:cNvPr id="3" name="Picture 2" descr="A screenshot of a cell phone&#10;&#10;Description automatically generated">
            <a:extLst>
              <a:ext uri="{FF2B5EF4-FFF2-40B4-BE49-F238E27FC236}">
                <a16:creationId xmlns:a16="http://schemas.microsoft.com/office/drawing/2014/main" id="{507A3D1C-B0FD-4937-8532-4EAE99CBE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099" y="2268606"/>
            <a:ext cx="3145535" cy="3248513"/>
          </a:xfrm>
          <a:prstGeom prst="rect">
            <a:avLst/>
          </a:prstGeom>
          <a:ln>
            <a:solidFill>
              <a:schemeClr val="tx1"/>
            </a:solidFill>
          </a:ln>
          <a:effectLst>
            <a:outerShdw blurRad="50800" dist="38100" dir="8100000" algn="tr" rotWithShape="0">
              <a:prstClr val="black">
                <a:alpha val="40000"/>
              </a:prstClr>
            </a:outerShdw>
          </a:effectLst>
        </p:spPr>
      </p:pic>
      <p:pic>
        <p:nvPicPr>
          <p:cNvPr id="7" name="Picture 6" descr="A screenshot of a social media post&#10;&#10;Description automatically generated">
            <a:extLst>
              <a:ext uri="{FF2B5EF4-FFF2-40B4-BE49-F238E27FC236}">
                <a16:creationId xmlns:a16="http://schemas.microsoft.com/office/drawing/2014/main" id="{D0818526-CA46-4AEA-8D2D-6F8F4C383EB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240120" y="2268605"/>
            <a:ext cx="3145535" cy="3248514"/>
          </a:xfrm>
          <a:prstGeom prst="rect">
            <a:avLst/>
          </a:prstGeom>
          <a:ln>
            <a:solidFill>
              <a:schemeClr val="tx1"/>
            </a:solidFill>
          </a:ln>
          <a:effectLst>
            <a:outerShdw blurRad="50800" dist="38100" dir="8100000" algn="tr" rotWithShape="0">
              <a:prstClr val="black">
                <a:alpha val="40000"/>
              </a:prstClr>
            </a:outerShdw>
          </a:effectLst>
        </p:spPr>
      </p:pic>
      <p:pic>
        <p:nvPicPr>
          <p:cNvPr id="4" name="Picture 3" descr="A close up of a map&#10;&#10;Description automatically generated">
            <a:extLst>
              <a:ext uri="{FF2B5EF4-FFF2-40B4-BE49-F238E27FC236}">
                <a16:creationId xmlns:a16="http://schemas.microsoft.com/office/drawing/2014/main" id="{D670404E-6C8C-492B-8828-080F463FEF7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66078" y="2268605"/>
            <a:ext cx="3145535" cy="3248514"/>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45986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ce - Solid">
            <a:extLst>
              <a:ext uri="{FF2B5EF4-FFF2-40B4-BE49-F238E27FC236}">
                <a16:creationId xmlns:a16="http://schemas.microsoft.com/office/drawing/2014/main" id="{16C345EA-FA94-47C9-8882-F1A9C802DF13}"/>
              </a:ext>
            </a:extLst>
          </p:cNvPr>
          <p:cNvSpPr/>
          <p:nvPr/>
        </p:nvSpPr>
        <p:spPr>
          <a:xfrm rot="10800000">
            <a:off x="0"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15</a:t>
            </a:fld>
            <a:endParaRPr lang="en-US" sz="100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6433457" cy="503350"/>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de-DE">
                <a:solidFill>
                  <a:schemeClr val="bg1"/>
                </a:solidFill>
              </a:rPr>
              <a:t>GAT im Lions-Shop</a:t>
            </a:r>
          </a:p>
        </p:txBody>
      </p:sp>
      <p:sp>
        <p:nvSpPr>
          <p:cNvPr id="3" name="Rectangle 2">
            <a:extLst>
              <a:ext uri="{FF2B5EF4-FFF2-40B4-BE49-F238E27FC236}">
                <a16:creationId xmlns:a16="http://schemas.microsoft.com/office/drawing/2014/main" id="{3D835FBD-FD01-4248-940E-A795E8ADB159}"/>
              </a:ext>
            </a:extLst>
          </p:cNvPr>
          <p:cNvSpPr/>
          <p:nvPr/>
        </p:nvSpPr>
        <p:spPr>
          <a:xfrm>
            <a:off x="1505671" y="1623543"/>
            <a:ext cx="9180658" cy="3977157"/>
          </a:xfrm>
          <a:prstGeom prst="rect">
            <a:avLst/>
          </a:prstGeom>
          <a:solidFill>
            <a:schemeClr val="bg1"/>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E8A7608-7FDA-4EC8-B7DB-12F0AB280BDC}"/>
              </a:ext>
            </a:extLst>
          </p:cNvPr>
          <p:cNvPicPr>
            <a:picLocks noChangeAspect="1"/>
          </p:cNvPicPr>
          <p:nvPr/>
        </p:nvPicPr>
        <p:blipFill rotWithShape="1">
          <a:blip r:embed="rId3"/>
          <a:srcRect l="19177" r="18691" b="9327"/>
          <a:stretch/>
        </p:blipFill>
        <p:spPr>
          <a:xfrm>
            <a:off x="1505671" y="1623543"/>
            <a:ext cx="9180658" cy="670309"/>
          </a:xfrm>
          <a:prstGeom prst="rect">
            <a:avLst/>
          </a:prstGeom>
        </p:spPr>
      </p:pic>
      <p:pic>
        <p:nvPicPr>
          <p:cNvPr id="14" name="Picture 6">
            <a:extLst>
              <a:ext uri="{FF2B5EF4-FFF2-40B4-BE49-F238E27FC236}">
                <a16:creationId xmlns:a16="http://schemas.microsoft.com/office/drawing/2014/main" id="{ABFA3197-EAF4-4A0A-B184-424D8666BB5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91589">
            <a:off x="5650515" y="3716039"/>
            <a:ext cx="1801205" cy="18012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hart&#10;&#10;Description automatically generated">
            <a:extLst>
              <a:ext uri="{FF2B5EF4-FFF2-40B4-BE49-F238E27FC236}">
                <a16:creationId xmlns:a16="http://schemas.microsoft.com/office/drawing/2014/main" id="{3DD760B9-C878-47A1-8D6E-2CCFABAA30F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966" b="97471" l="7781" r="94524">
                        <a14:foregroundMark x1="8069" y1="63448" x2="9366" y2="49655"/>
                        <a14:foregroundMark x1="24928" y1="91954" x2="29539" y2="92644"/>
                        <a14:foregroundMark x1="27522" y1="97931" x2="28386" y2="97931"/>
                        <a14:foregroundMark x1="32997" y1="90575" x2="31844" y2="87586"/>
                        <a14:foregroundMark x1="92075" y1="62069" x2="89337" y2="45287"/>
                        <a14:foregroundMark x1="89337" y1="45287" x2="90058" y2="27356"/>
                        <a14:foregroundMark x1="90058" y1="27356" x2="90346" y2="25977"/>
                        <a14:foregroundMark x1="94524" y1="63678" x2="92939" y2="54023"/>
                      </a14:backgroundRemoval>
                    </a14:imgEffect>
                  </a14:imgLayer>
                </a14:imgProps>
              </a:ext>
            </a:extLst>
          </a:blip>
          <a:stretch>
            <a:fillRect/>
          </a:stretch>
        </p:blipFill>
        <p:spPr>
          <a:xfrm>
            <a:off x="1683581" y="2452748"/>
            <a:ext cx="3732510" cy="2339542"/>
          </a:xfrm>
          <a:prstGeom prst="rect">
            <a:avLst/>
          </a:prstGeom>
        </p:spPr>
      </p:pic>
      <p:pic>
        <p:nvPicPr>
          <p:cNvPr id="17" name="Picture 2">
            <a:extLst>
              <a:ext uri="{FF2B5EF4-FFF2-40B4-BE49-F238E27FC236}">
                <a16:creationId xmlns:a16="http://schemas.microsoft.com/office/drawing/2014/main" id="{654F830F-83E0-4987-B932-B4492BD07B8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699620">
            <a:off x="5284283" y="2585082"/>
            <a:ext cx="19431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Logo&#10;&#10;Description automatically generated">
            <a:extLst>
              <a:ext uri="{FF2B5EF4-FFF2-40B4-BE49-F238E27FC236}">
                <a16:creationId xmlns:a16="http://schemas.microsoft.com/office/drawing/2014/main" id="{DD656D74-00C6-4354-ABC5-20B3FCF0BCF9}"/>
              </a:ext>
            </a:extLst>
          </p:cNvPr>
          <p:cNvPicPr>
            <a:picLocks noChangeAspect="1"/>
          </p:cNvPicPr>
          <p:nvPr/>
        </p:nvPicPr>
        <p:blipFill>
          <a:blip r:embed="rId10"/>
          <a:stretch>
            <a:fillRect/>
          </a:stretch>
        </p:blipFill>
        <p:spPr>
          <a:xfrm>
            <a:off x="7396126" y="2461847"/>
            <a:ext cx="1130641" cy="2701746"/>
          </a:xfrm>
          <a:prstGeom prst="rect">
            <a:avLst/>
          </a:prstGeom>
          <a:ln>
            <a:solidFill>
              <a:srgbClr val="004D95"/>
            </a:solidFill>
          </a:ln>
        </p:spPr>
      </p:pic>
      <p:pic>
        <p:nvPicPr>
          <p:cNvPr id="15" name="Picture 4">
            <a:extLst>
              <a:ext uri="{FF2B5EF4-FFF2-40B4-BE49-F238E27FC236}">
                <a16:creationId xmlns:a16="http://schemas.microsoft.com/office/drawing/2014/main" id="{A97C9186-6F93-472C-AAF8-FC70E21B0CA1}"/>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28200" b="70400" l="20800" r="79000">
                        <a14:foregroundMark x1="21600" y1="31400" x2="60200" y2="50400"/>
                        <a14:foregroundMark x1="60200" y1="50400" x2="79000" y2="67800"/>
                        <a14:foregroundMark x1="79000" y1="67800" x2="78600" y2="67600"/>
                        <a14:foregroundMark x1="20800" y1="36200" x2="21200" y2="61600"/>
                        <a14:foregroundMark x1="21200" y1="61600" x2="20800" y2="63000"/>
                        <a14:foregroundMark x1="38200" y1="30800" x2="38200" y2="30800"/>
                        <a14:foregroundMark x1="38200" y1="30800" x2="38200" y2="30800"/>
                        <a14:foregroundMark x1="40200" y1="30400" x2="40200" y2="30400"/>
                        <a14:foregroundMark x1="40200" y1="30400" x2="40200" y2="30400"/>
                        <a14:foregroundMark x1="47000" y1="30600" x2="47000" y2="30600"/>
                        <a14:foregroundMark x1="47000" y1="30600" x2="47000" y2="30600"/>
                        <a14:foregroundMark x1="62200" y1="30800" x2="62200" y2="30800"/>
                        <a14:foregroundMark x1="62200" y1="30800" x2="62200" y2="30800"/>
                        <a14:foregroundMark x1="52200" y1="30200" x2="52200" y2="30200"/>
                        <a14:foregroundMark x1="52200" y1="30200" x2="52200" y2="30200"/>
                        <a14:foregroundMark x1="57000" y1="30000" x2="57000" y2="30000"/>
                        <a14:foregroundMark x1="57000" y1="30000" x2="57000" y2="30000"/>
                        <a14:foregroundMark x1="70000" y1="30200" x2="70000" y2="30200"/>
                        <a14:foregroundMark x1="70000" y1="30200" x2="70000" y2="30200"/>
                        <a14:foregroundMark x1="76800" y1="30200" x2="76800" y2="30200"/>
                        <a14:foregroundMark x1="76800" y1="30200" x2="76800" y2="30200"/>
                        <a14:foregroundMark x1="71400" y1="69200" x2="71400" y2="69200"/>
                        <a14:foregroundMark x1="71400" y1="69200" x2="71400" y2="69200"/>
                        <a14:foregroundMark x1="51400" y1="69400" x2="51400" y2="69400"/>
                        <a14:foregroundMark x1="51400" y1="69400" x2="51400" y2="69400"/>
                        <a14:foregroundMark x1="50800" y1="69000" x2="50800" y2="69000"/>
                        <a14:foregroundMark x1="50800" y1="68800" x2="50800" y2="68800"/>
                        <a14:foregroundMark x1="30200" y1="69200" x2="30200" y2="69200"/>
                        <a14:foregroundMark x1="30200" y1="69200" x2="30200" y2="69200"/>
                        <a14:backgroundMark x1="81000" y1="41400" x2="81000" y2="41400"/>
                        <a14:backgroundMark x1="81000" y1="41400" x2="81000" y2="41400"/>
                      </a14:backgroundRemoval>
                    </a14:imgEffect>
                  </a14:imgLayer>
                </a14:imgProps>
              </a:ext>
              <a:ext uri="{28A0092B-C50C-407E-A947-70E740481C1C}">
                <a14:useLocalDpi xmlns:a14="http://schemas.microsoft.com/office/drawing/2010/main" val="0"/>
              </a:ext>
            </a:extLst>
          </a:blip>
          <a:srcRect l="16387" t="23119" r="16387" b="24215"/>
          <a:stretch/>
        </p:blipFill>
        <p:spPr bwMode="auto">
          <a:xfrm rot="635393">
            <a:off x="8350816" y="3788236"/>
            <a:ext cx="2066643" cy="1619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811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C86F852A-6CE1-3047-8475-8496114515EE}"/>
              </a:ext>
            </a:extLst>
          </p:cNvPr>
          <p:cNvSpPr/>
          <p:nvPr/>
        </p:nvSpPr>
        <p:spPr>
          <a:xfrm>
            <a:off x="-1" y="-802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de-DE">
                <a:solidFill>
                  <a:schemeClr val="lt1">
                    <a:alpha val="44000"/>
                  </a:schemeClr>
                </a:solidFill>
              </a:rPr>
              <a:t>aa</a:t>
            </a:r>
          </a:p>
        </p:txBody>
      </p:sp>
      <p:sp>
        <p:nvSpPr>
          <p:cNvPr id="4" name="Rectangle 3">
            <a:extLst>
              <a:ext uri="{FF2B5EF4-FFF2-40B4-BE49-F238E27FC236}">
                <a16:creationId xmlns:a16="http://schemas.microsoft.com/office/drawing/2014/main" id="{9BD5697A-5111-024C-806E-93C4941AB98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id="{8541EB86-9526-D34E-999D-4BE3BCCA49ED}"/>
              </a:ext>
            </a:extLst>
          </p:cNvPr>
          <p:cNvSpPr txBox="1">
            <a:spLocks/>
          </p:cNvSpPr>
          <p:nvPr/>
        </p:nvSpPr>
        <p:spPr>
          <a:xfrm>
            <a:off x="685800" y="727674"/>
            <a:ext cx="8637814"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de-DE" dirty="0">
                <a:solidFill>
                  <a:srgbClr val="00338D"/>
                </a:solidFill>
              </a:rPr>
              <a:t>Global Membership Approach</a:t>
            </a:r>
          </a:p>
        </p:txBody>
      </p:sp>
      <p:sp>
        <p:nvSpPr>
          <p:cNvPr id="11" name="Page Number - Blue">
            <a:extLst>
              <a:ext uri="{FF2B5EF4-FFF2-40B4-BE49-F238E27FC236}">
                <a16:creationId xmlns:a16="http://schemas.microsoft.com/office/drawing/2014/main" id="{628102FD-8B5C-B048-8691-4BA6E521D7A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16</a:t>
            </a:fld>
            <a:endParaRPr lang="en-US" sz="1000">
              <a:solidFill>
                <a:srgbClr val="00338D"/>
              </a:solidFill>
            </a:endParaRPr>
          </a:p>
        </p:txBody>
      </p:sp>
      <p:sp>
        <p:nvSpPr>
          <p:cNvPr id="9" name="Slice - Solid">
            <a:extLst>
              <a:ext uri="{FF2B5EF4-FFF2-40B4-BE49-F238E27FC236}">
                <a16:creationId xmlns:a16="http://schemas.microsoft.com/office/drawing/2014/main" id="{309201D6-9119-4D92-A49F-C27A03A89ECC}"/>
              </a:ext>
            </a:extLst>
          </p:cNvPr>
          <p:cNvSpPr/>
          <p:nvPr/>
        </p:nvSpPr>
        <p:spPr>
          <a:xfrm>
            <a:off x="10778066" y="0"/>
            <a:ext cx="1413933"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3552092 w 11187128"/>
              <a:gd name="connsiteY5" fmla="*/ 6866021 h 6866021"/>
              <a:gd name="connsiteX6" fmla="*/ 0 w 11187128"/>
              <a:gd name="connsiteY6" fmla="*/ 6866021 h 6866021"/>
              <a:gd name="connsiteX7" fmla="*/ 1588447 w 11187128"/>
              <a:gd name="connsiteY7" fmla="*/ 0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0 w 11187128"/>
              <a:gd name="connsiteY5" fmla="*/ 6866021 h 6866021"/>
              <a:gd name="connsiteX6" fmla="*/ 1588447 w 11187128"/>
              <a:gd name="connsiteY6" fmla="*/ 0 h 6866021"/>
              <a:gd name="connsiteX0" fmla="*/ 24998540 w 34597221"/>
              <a:gd name="connsiteY0" fmla="*/ 0 h 6866021"/>
              <a:gd name="connsiteX1" fmla="*/ 28549543 w 34597221"/>
              <a:gd name="connsiteY1" fmla="*/ 4711 h 6866021"/>
              <a:gd name="connsiteX2" fmla="*/ 28550632 w 34597221"/>
              <a:gd name="connsiteY2" fmla="*/ 0 h 6866021"/>
              <a:gd name="connsiteX3" fmla="*/ 34597221 w 34597221"/>
              <a:gd name="connsiteY3" fmla="*/ 8021 h 6866021"/>
              <a:gd name="connsiteX4" fmla="*/ 34597221 w 34597221"/>
              <a:gd name="connsiteY4" fmla="*/ 6866021 h 6866021"/>
              <a:gd name="connsiteX5" fmla="*/ 0 w 34597221"/>
              <a:gd name="connsiteY5" fmla="*/ 6866021 h 6866021"/>
              <a:gd name="connsiteX6" fmla="*/ 24998540 w 34597221"/>
              <a:gd name="connsiteY6" fmla="*/ 0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97221" h="6866021">
                <a:moveTo>
                  <a:pt x="24998540" y="0"/>
                </a:moveTo>
                <a:lnTo>
                  <a:pt x="28549543" y="4711"/>
                </a:lnTo>
                <a:lnTo>
                  <a:pt x="28550632" y="0"/>
                </a:lnTo>
                <a:lnTo>
                  <a:pt x="34597221" y="8021"/>
                </a:lnTo>
                <a:lnTo>
                  <a:pt x="34597221" y="6866021"/>
                </a:lnTo>
                <a:lnTo>
                  <a:pt x="0" y="6866021"/>
                </a:lnTo>
                <a:lnTo>
                  <a:pt x="2499854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13" name="Group 12">
            <a:extLst>
              <a:ext uri="{FF2B5EF4-FFF2-40B4-BE49-F238E27FC236}">
                <a16:creationId xmlns:a16="http://schemas.microsoft.com/office/drawing/2014/main" id="{AF80C64C-47A6-4B6E-BB40-ADF20E9B3017}"/>
              </a:ext>
            </a:extLst>
          </p:cNvPr>
          <p:cNvGrpSpPr/>
          <p:nvPr/>
        </p:nvGrpSpPr>
        <p:grpSpPr>
          <a:xfrm>
            <a:off x="226291" y="2024743"/>
            <a:ext cx="3094948" cy="2475320"/>
            <a:chOff x="255934" y="2024743"/>
            <a:chExt cx="2723880" cy="2475320"/>
          </a:xfrm>
        </p:grpSpPr>
        <p:sp>
          <p:nvSpPr>
            <p:cNvPr id="2" name="TextBox 1">
              <a:extLst>
                <a:ext uri="{FF2B5EF4-FFF2-40B4-BE49-F238E27FC236}">
                  <a16:creationId xmlns:a16="http://schemas.microsoft.com/office/drawing/2014/main" id="{7D536850-14D9-4A4A-B81D-0EBDAE5F8D19}"/>
                </a:ext>
              </a:extLst>
            </p:cNvPr>
            <p:cNvSpPr txBox="1"/>
            <p:nvPr/>
          </p:nvSpPr>
          <p:spPr>
            <a:xfrm>
              <a:off x="255934" y="2024743"/>
              <a:ext cx="2723880" cy="1877437"/>
            </a:xfrm>
            <a:prstGeom prst="rect">
              <a:avLst/>
            </a:prstGeom>
            <a:noFill/>
          </p:spPr>
          <p:txBody>
            <a:bodyPr wrap="square" rtlCol="0">
              <a:spAutoFit/>
            </a:bodyPr>
            <a:lstStyle/>
            <a:p>
              <a:r>
                <a:rPr lang="de-DE" sz="2000" b="1" dirty="0">
                  <a:latin typeface="Arial" panose="020B0604020202020204" pitchFamily="34" charset="0"/>
                  <a:cs typeface="Arial" panose="020B0604020202020204" pitchFamily="34" charset="0"/>
                </a:rPr>
                <a:t>1. Schritt</a:t>
              </a:r>
            </a:p>
            <a:p>
              <a:r>
                <a:rPr lang="de-DE" sz="3200" b="1" dirty="0">
                  <a:latin typeface="Arial" panose="020B0604020202020204" pitchFamily="34" charset="0"/>
                  <a:cs typeface="Arial" panose="020B0604020202020204" pitchFamily="34" charset="0"/>
                </a:rPr>
                <a:t>EIN TEAM</a:t>
              </a:r>
              <a:br>
                <a:rPr lang="de-DE" sz="3200" b="1" dirty="0">
                  <a:latin typeface="Arial" panose="020B0604020202020204" pitchFamily="34" charset="0"/>
                  <a:cs typeface="Arial" panose="020B0604020202020204" pitchFamily="34" charset="0"/>
                </a:rPr>
              </a:br>
              <a:r>
                <a:rPr lang="de-DE" sz="3200" b="1" dirty="0">
                  <a:latin typeface="Arial" panose="020B0604020202020204" pitchFamily="34" charset="0"/>
                  <a:cs typeface="Arial" panose="020B0604020202020204" pitchFamily="34" charset="0"/>
                </a:rPr>
                <a:t>ZUSAMMEN-STELLEN</a:t>
              </a:r>
            </a:p>
          </p:txBody>
        </p:sp>
        <p:cxnSp>
          <p:nvCxnSpPr>
            <p:cNvPr id="8" name="Straight Connector 7">
              <a:extLst>
                <a:ext uri="{FF2B5EF4-FFF2-40B4-BE49-F238E27FC236}">
                  <a16:creationId xmlns:a16="http://schemas.microsoft.com/office/drawing/2014/main" id="{246A4431-3ABC-4B0B-9952-8EBA427AF796}"/>
                </a:ext>
              </a:extLst>
            </p:cNvPr>
            <p:cNvCxnSpPr>
              <a:cxnSpLocks/>
            </p:cNvCxnSpPr>
            <p:nvPr/>
          </p:nvCxnSpPr>
          <p:spPr>
            <a:xfrm>
              <a:off x="257966" y="4500063"/>
              <a:ext cx="2286000" cy="0"/>
            </a:xfrm>
            <a:prstGeom prst="line">
              <a:avLst/>
            </a:prstGeom>
            <a:ln w="57150">
              <a:solidFill>
                <a:srgbClr val="F9C91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85D600F5-DC7C-4EBC-AF9A-4DD0CD3CDF23}"/>
              </a:ext>
            </a:extLst>
          </p:cNvPr>
          <p:cNvGrpSpPr/>
          <p:nvPr/>
        </p:nvGrpSpPr>
        <p:grpSpPr>
          <a:xfrm>
            <a:off x="2932986" y="2024743"/>
            <a:ext cx="2980979" cy="2475320"/>
            <a:chOff x="3128430" y="2024743"/>
            <a:chExt cx="2437192" cy="2475320"/>
          </a:xfrm>
        </p:grpSpPr>
        <p:sp>
          <p:nvSpPr>
            <p:cNvPr id="27" name="TextBox 26">
              <a:extLst>
                <a:ext uri="{FF2B5EF4-FFF2-40B4-BE49-F238E27FC236}">
                  <a16:creationId xmlns:a16="http://schemas.microsoft.com/office/drawing/2014/main" id="{5C08E168-7683-4C43-BB16-13E3FA247A9A}"/>
                </a:ext>
              </a:extLst>
            </p:cNvPr>
            <p:cNvSpPr txBox="1"/>
            <p:nvPr/>
          </p:nvSpPr>
          <p:spPr>
            <a:xfrm>
              <a:off x="3128430" y="2024743"/>
              <a:ext cx="2437192" cy="1877437"/>
            </a:xfrm>
            <a:prstGeom prst="rect">
              <a:avLst/>
            </a:prstGeom>
            <a:noFill/>
          </p:spPr>
          <p:txBody>
            <a:bodyPr wrap="square" rtlCol="0">
              <a:spAutoFit/>
            </a:bodyPr>
            <a:lstStyle/>
            <a:p>
              <a:r>
                <a:rPr lang="de-DE" sz="2000" b="1" dirty="0">
                  <a:latin typeface="Arial" panose="020B0604020202020204" pitchFamily="34" charset="0"/>
                  <a:cs typeface="Arial" panose="020B0604020202020204" pitchFamily="34" charset="0"/>
                </a:rPr>
                <a:t>2. Schritt</a:t>
              </a:r>
            </a:p>
            <a:p>
              <a:r>
                <a:rPr lang="de-DE" sz="3200" b="1" dirty="0">
                  <a:latin typeface="Arial" panose="020B0604020202020204" pitchFamily="34" charset="0"/>
                  <a:cs typeface="Arial" panose="020B0604020202020204" pitchFamily="34" charset="0"/>
                </a:rPr>
                <a:t>EINE VISION</a:t>
              </a:r>
              <a:br>
                <a:rPr lang="de-DE" sz="3200" b="1" dirty="0">
                  <a:latin typeface="Arial" panose="020B0604020202020204" pitchFamily="34" charset="0"/>
                  <a:cs typeface="Arial" panose="020B0604020202020204" pitchFamily="34" charset="0"/>
                </a:rPr>
              </a:br>
              <a:r>
                <a:rPr lang="de-DE" sz="3200" b="1" dirty="0">
                  <a:latin typeface="Arial" panose="020B0604020202020204" pitchFamily="34" charset="0"/>
                  <a:cs typeface="Arial" panose="020B0604020202020204" pitchFamily="34" charset="0"/>
                </a:rPr>
                <a:t>ENT-WICKELN</a:t>
              </a:r>
            </a:p>
          </p:txBody>
        </p:sp>
        <p:cxnSp>
          <p:nvCxnSpPr>
            <p:cNvPr id="32" name="Straight Connector 31">
              <a:extLst>
                <a:ext uri="{FF2B5EF4-FFF2-40B4-BE49-F238E27FC236}">
                  <a16:creationId xmlns:a16="http://schemas.microsoft.com/office/drawing/2014/main" id="{79A4F8FE-E920-4868-B9EA-1EF272F68F2F}"/>
                </a:ext>
              </a:extLst>
            </p:cNvPr>
            <p:cNvCxnSpPr>
              <a:cxnSpLocks/>
            </p:cNvCxnSpPr>
            <p:nvPr/>
          </p:nvCxnSpPr>
          <p:spPr>
            <a:xfrm>
              <a:off x="3128430" y="4500063"/>
              <a:ext cx="2286000" cy="0"/>
            </a:xfrm>
            <a:prstGeom prst="line">
              <a:avLst/>
            </a:prstGeom>
            <a:ln w="57150">
              <a:solidFill>
                <a:srgbClr val="4687DB"/>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723C8F6F-43BF-461D-BDC4-5495D7970B03}"/>
              </a:ext>
            </a:extLst>
          </p:cNvPr>
          <p:cNvGrpSpPr/>
          <p:nvPr/>
        </p:nvGrpSpPr>
        <p:grpSpPr>
          <a:xfrm>
            <a:off x="5854323" y="2024743"/>
            <a:ext cx="3261967" cy="2475320"/>
            <a:chOff x="5783333" y="2024743"/>
            <a:chExt cx="3261967" cy="2475320"/>
          </a:xfrm>
        </p:grpSpPr>
        <p:sp>
          <p:nvSpPr>
            <p:cNvPr id="28" name="TextBox 27">
              <a:extLst>
                <a:ext uri="{FF2B5EF4-FFF2-40B4-BE49-F238E27FC236}">
                  <a16:creationId xmlns:a16="http://schemas.microsoft.com/office/drawing/2014/main" id="{8DE8B294-0C80-4A02-820F-2A8935038594}"/>
                </a:ext>
              </a:extLst>
            </p:cNvPr>
            <p:cNvSpPr txBox="1"/>
            <p:nvPr/>
          </p:nvSpPr>
          <p:spPr>
            <a:xfrm>
              <a:off x="5783333" y="2024743"/>
              <a:ext cx="3261967" cy="1877437"/>
            </a:xfrm>
            <a:prstGeom prst="rect">
              <a:avLst/>
            </a:prstGeom>
            <a:noFill/>
          </p:spPr>
          <p:txBody>
            <a:bodyPr wrap="square" rtlCol="0">
              <a:spAutoFit/>
            </a:bodyPr>
            <a:lstStyle/>
            <a:p>
              <a:r>
                <a:rPr lang="de-DE" sz="2000" b="1" dirty="0">
                  <a:latin typeface="Arial" panose="020B0604020202020204" pitchFamily="34" charset="0"/>
                  <a:cs typeface="Arial" panose="020B0604020202020204" pitchFamily="34" charset="0"/>
                </a:rPr>
                <a:t>3. Schritt</a:t>
              </a:r>
            </a:p>
            <a:p>
              <a:r>
                <a:rPr lang="de-DE" sz="3200" b="1" dirty="0">
                  <a:latin typeface="Arial" panose="020B0604020202020204" pitchFamily="34" charset="0"/>
                  <a:cs typeface="Arial" panose="020B0604020202020204" pitchFamily="34" charset="0"/>
                </a:rPr>
                <a:t>EINEN</a:t>
              </a:r>
            </a:p>
            <a:p>
              <a:r>
                <a:rPr lang="de-DE" sz="3200" b="1" dirty="0">
                  <a:latin typeface="Arial" panose="020B0604020202020204" pitchFamily="34" charset="0"/>
                  <a:cs typeface="Arial" panose="020B0604020202020204" pitchFamily="34" charset="0"/>
                </a:rPr>
                <a:t>PLAN</a:t>
              </a:r>
              <a:br>
                <a:rPr lang="de-DE" sz="3200" b="1" dirty="0">
                  <a:latin typeface="Arial" panose="020B0604020202020204" pitchFamily="34" charset="0"/>
                  <a:cs typeface="Arial" panose="020B0604020202020204" pitchFamily="34" charset="0"/>
                </a:rPr>
              </a:br>
              <a:r>
                <a:rPr lang="de-DE" sz="3200" b="1" dirty="0">
                  <a:latin typeface="Arial" panose="020B0604020202020204" pitchFamily="34" charset="0"/>
                  <a:cs typeface="Arial" panose="020B0604020202020204" pitchFamily="34" charset="0"/>
                </a:rPr>
                <a:t>AUSARBEITEN</a:t>
              </a:r>
            </a:p>
          </p:txBody>
        </p:sp>
        <p:cxnSp>
          <p:nvCxnSpPr>
            <p:cNvPr id="34" name="Straight Connector 33">
              <a:extLst>
                <a:ext uri="{FF2B5EF4-FFF2-40B4-BE49-F238E27FC236}">
                  <a16:creationId xmlns:a16="http://schemas.microsoft.com/office/drawing/2014/main" id="{176D2CD5-2E69-4145-B4DD-BCE18EB8E781}"/>
                </a:ext>
              </a:extLst>
            </p:cNvPr>
            <p:cNvCxnSpPr>
              <a:cxnSpLocks/>
            </p:cNvCxnSpPr>
            <p:nvPr/>
          </p:nvCxnSpPr>
          <p:spPr>
            <a:xfrm>
              <a:off x="5934527" y="4500063"/>
              <a:ext cx="2286000" cy="0"/>
            </a:xfrm>
            <a:prstGeom prst="line">
              <a:avLst/>
            </a:prstGeom>
            <a:ln w="57150">
              <a:solidFill>
                <a:srgbClr val="FF6B4A"/>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64A8A84C-8409-44F2-B541-D6CEA734B97A}"/>
              </a:ext>
            </a:extLst>
          </p:cNvPr>
          <p:cNvGrpSpPr/>
          <p:nvPr/>
        </p:nvGrpSpPr>
        <p:grpSpPr>
          <a:xfrm>
            <a:off x="8620660" y="2024743"/>
            <a:ext cx="2781140" cy="2475316"/>
            <a:chOff x="8438238" y="2024743"/>
            <a:chExt cx="2437192" cy="1542447"/>
          </a:xfrm>
        </p:grpSpPr>
        <p:sp>
          <p:nvSpPr>
            <p:cNvPr id="30" name="TextBox 29">
              <a:extLst>
                <a:ext uri="{FF2B5EF4-FFF2-40B4-BE49-F238E27FC236}">
                  <a16:creationId xmlns:a16="http://schemas.microsoft.com/office/drawing/2014/main" id="{CF1FCC9D-99C7-46FB-BD5E-ED7A52BDD8D3}"/>
                </a:ext>
              </a:extLst>
            </p:cNvPr>
            <p:cNvSpPr txBox="1"/>
            <p:nvPr/>
          </p:nvSpPr>
          <p:spPr>
            <a:xfrm>
              <a:off x="8438238" y="2024743"/>
              <a:ext cx="2437192" cy="863034"/>
            </a:xfrm>
            <a:prstGeom prst="rect">
              <a:avLst/>
            </a:prstGeom>
            <a:noFill/>
          </p:spPr>
          <p:txBody>
            <a:bodyPr wrap="square" rtlCol="0">
              <a:spAutoFit/>
            </a:bodyPr>
            <a:lstStyle/>
            <a:p>
              <a:r>
                <a:rPr lang="de-DE" sz="2000" b="1" dirty="0">
                  <a:latin typeface="Arial" panose="020B0604020202020204" pitchFamily="34" charset="0"/>
                  <a:cs typeface="Arial" panose="020B0604020202020204" pitchFamily="34" charset="0"/>
                </a:rPr>
                <a:t>4. Schritt</a:t>
              </a:r>
            </a:p>
            <a:p>
              <a:r>
                <a:rPr lang="de-DE" sz="3200" b="1" dirty="0">
                  <a:latin typeface="Arial" panose="020B0604020202020204" pitchFamily="34" charset="0"/>
                  <a:cs typeface="Arial" panose="020B0604020202020204" pitchFamily="34" charset="0"/>
                </a:rPr>
                <a:t>ERFOLG</a:t>
              </a:r>
              <a:br>
                <a:rPr lang="de-DE" sz="3200" b="1" dirty="0">
                  <a:latin typeface="Arial" panose="020B0604020202020204" pitchFamily="34" charset="0"/>
                  <a:cs typeface="Arial" panose="020B0604020202020204" pitchFamily="34" charset="0"/>
                </a:rPr>
              </a:br>
              <a:r>
                <a:rPr lang="de-DE" sz="3200" b="1" dirty="0">
                  <a:latin typeface="Arial" panose="020B0604020202020204" pitchFamily="34" charset="0"/>
                  <a:cs typeface="Arial" panose="020B0604020202020204" pitchFamily="34" charset="0"/>
                </a:rPr>
                <a:t>SCHAFFEN</a:t>
              </a:r>
            </a:p>
          </p:txBody>
        </p:sp>
        <p:cxnSp>
          <p:nvCxnSpPr>
            <p:cNvPr id="36" name="Straight Connector 35">
              <a:extLst>
                <a:ext uri="{FF2B5EF4-FFF2-40B4-BE49-F238E27FC236}">
                  <a16:creationId xmlns:a16="http://schemas.microsoft.com/office/drawing/2014/main" id="{66E9AB55-BD27-49C7-BDD3-E3FB12756694}"/>
                </a:ext>
              </a:extLst>
            </p:cNvPr>
            <p:cNvCxnSpPr>
              <a:cxnSpLocks/>
            </p:cNvCxnSpPr>
            <p:nvPr/>
          </p:nvCxnSpPr>
          <p:spPr>
            <a:xfrm>
              <a:off x="8536212" y="3567190"/>
              <a:ext cx="2286000" cy="0"/>
            </a:xfrm>
            <a:prstGeom prst="line">
              <a:avLst/>
            </a:prstGeom>
            <a:ln w="57150">
              <a:solidFill>
                <a:srgbClr val="BAB9B8"/>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FDB13EE4-445F-4DC5-BE1E-98761B42318F}"/>
              </a:ext>
            </a:extLst>
          </p:cNvPr>
          <p:cNvSpPr txBox="1"/>
          <p:nvPr/>
        </p:nvSpPr>
        <p:spPr>
          <a:xfrm>
            <a:off x="495793" y="4738914"/>
            <a:ext cx="2437193" cy="1200329"/>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Aufbau eines Teams zur Unterstützung des Global Membership Approachs.</a:t>
            </a:r>
          </a:p>
        </p:txBody>
      </p:sp>
      <p:sp>
        <p:nvSpPr>
          <p:cNvPr id="40" name="TextBox 39">
            <a:extLst>
              <a:ext uri="{FF2B5EF4-FFF2-40B4-BE49-F238E27FC236}">
                <a16:creationId xmlns:a16="http://schemas.microsoft.com/office/drawing/2014/main" id="{23597E46-690B-407E-B9F1-8C1917CB177F}"/>
              </a:ext>
            </a:extLst>
          </p:cNvPr>
          <p:cNvSpPr txBox="1"/>
          <p:nvPr/>
        </p:nvSpPr>
        <p:spPr>
          <a:xfrm>
            <a:off x="3185575" y="4738914"/>
            <a:ext cx="2437193" cy="1200329"/>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Führen Sie eine Analyse Ihres Distrikts durch und entwickeln darauf basierende Ziele.</a:t>
            </a:r>
          </a:p>
        </p:txBody>
      </p:sp>
      <p:sp>
        <p:nvSpPr>
          <p:cNvPr id="41" name="TextBox 40">
            <a:extLst>
              <a:ext uri="{FF2B5EF4-FFF2-40B4-BE49-F238E27FC236}">
                <a16:creationId xmlns:a16="http://schemas.microsoft.com/office/drawing/2014/main" id="{3DB841C0-184C-4741-AFC1-047D58EA1448}"/>
              </a:ext>
            </a:extLst>
          </p:cNvPr>
          <p:cNvSpPr txBox="1"/>
          <p:nvPr/>
        </p:nvSpPr>
        <p:spPr>
          <a:xfrm>
            <a:off x="5826879" y="4738915"/>
            <a:ext cx="2437193" cy="1200329"/>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Entwickeln Sie als Team einen Plan, um die festgelegte Vision zu erreichen.</a:t>
            </a:r>
          </a:p>
        </p:txBody>
      </p:sp>
      <p:sp>
        <p:nvSpPr>
          <p:cNvPr id="42" name="TextBox 41">
            <a:extLst>
              <a:ext uri="{FF2B5EF4-FFF2-40B4-BE49-F238E27FC236}">
                <a16:creationId xmlns:a16="http://schemas.microsoft.com/office/drawing/2014/main" id="{B7667284-1C8A-4DDE-ABE8-24DD04AF23E5}"/>
              </a:ext>
            </a:extLst>
          </p:cNvPr>
          <p:cNvSpPr txBox="1"/>
          <p:nvPr/>
        </p:nvSpPr>
        <p:spPr>
          <a:xfrm>
            <a:off x="8610554" y="4726594"/>
            <a:ext cx="2437193" cy="1200329"/>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Setzen Sie Ihren Plan um, sorgen für die Aufrechterhaltung der Rechenschaftspflicht und passen Sie ihn bei Bedarf an.</a:t>
            </a:r>
          </a:p>
        </p:txBody>
      </p:sp>
    </p:spTree>
    <p:extLst>
      <p:ext uri="{BB962C8B-B14F-4D97-AF65-F5344CB8AC3E}">
        <p14:creationId xmlns:p14="http://schemas.microsoft.com/office/powerpoint/2010/main" val="919287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outdoor&#10;&#10;Description automatically generated">
            <a:extLst>
              <a:ext uri="{FF2B5EF4-FFF2-40B4-BE49-F238E27FC236}">
                <a16:creationId xmlns:a16="http://schemas.microsoft.com/office/drawing/2014/main" id="{7454DA30-7B1D-DA9E-DB26-638A5D726D9D}"/>
              </a:ext>
            </a:extLst>
          </p:cNvPr>
          <p:cNvPicPr>
            <a:picLocks noChangeAspect="1"/>
          </p:cNvPicPr>
          <p:nvPr/>
        </p:nvPicPr>
        <p:blipFill rotWithShape="1">
          <a:blip r:embed="rId3">
            <a:extLst>
              <a:ext uri="{28A0092B-C50C-407E-A947-70E740481C1C}">
                <a14:useLocalDpi xmlns:a14="http://schemas.microsoft.com/office/drawing/2010/main" val="0"/>
              </a:ext>
            </a:extLst>
          </a:blip>
          <a:srcRect r="3750"/>
          <a:stretch/>
        </p:blipFill>
        <p:spPr>
          <a:xfrm>
            <a:off x="457200" y="0"/>
            <a:ext cx="11734800" cy="6858000"/>
          </a:xfrm>
          <a:prstGeom prst="rect">
            <a:avLst/>
          </a:prstGeom>
        </p:spPr>
      </p:pic>
      <p:sp>
        <p:nvSpPr>
          <p:cNvPr id="52" name="Slice - Solid">
            <a:extLst>
              <a:ext uri="{FF2B5EF4-FFF2-40B4-BE49-F238E27FC236}">
                <a16:creationId xmlns:a16="http://schemas.microsoft.com/office/drawing/2014/main" id="{1F451C84-4E3E-B148-B349-C401C5F07101}"/>
              </a:ext>
            </a:extLst>
          </p:cNvPr>
          <p:cNvSpPr/>
          <p:nvPr/>
        </p:nvSpPr>
        <p:spPr>
          <a:xfrm rot="10800000">
            <a:off x="-1" y="-8024"/>
            <a:ext cx="8229600"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46" name="TextBox 145"/>
          <p:cNvSpPr txBox="1"/>
          <p:nvPr/>
        </p:nvSpPr>
        <p:spPr>
          <a:xfrm>
            <a:off x="685800" y="2368852"/>
            <a:ext cx="6547757" cy="4031873"/>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de-DE" sz="3200">
                <a:solidFill>
                  <a:schemeClr val="bg1"/>
                </a:solidFill>
                <a:latin typeface="Arial" panose="020B0604020202020204" pitchFamily="34" charset="0"/>
                <a:ea typeface="+mn-lt"/>
                <a:cs typeface="Arial" panose="020B0604020202020204" pitchFamily="34" charset="0"/>
              </a:rPr>
              <a:t>Mit LCIF-Mitteln </a:t>
            </a:r>
            <a:br>
              <a:rPr lang="de-DE" sz="3200">
                <a:solidFill>
                  <a:schemeClr val="bg1"/>
                </a:solidFill>
                <a:latin typeface="Arial" panose="020B0604020202020204" pitchFamily="34" charset="0"/>
                <a:ea typeface="+mn-lt"/>
                <a:cs typeface="Arial" panose="020B0604020202020204" pitchFamily="34" charset="0"/>
              </a:rPr>
            </a:br>
            <a:r>
              <a:rPr lang="de-DE" sz="3200">
                <a:solidFill>
                  <a:schemeClr val="bg1"/>
                </a:solidFill>
                <a:latin typeface="Arial" panose="020B0604020202020204" pitchFamily="34" charset="0"/>
                <a:ea typeface="+mn-lt"/>
                <a:cs typeface="Arial" panose="020B0604020202020204" pitchFamily="34" charset="0"/>
              </a:rPr>
              <a:t>Großes </a:t>
            </a:r>
            <a:r>
              <a:rPr lang="de-DE" sz="3200" b="1">
                <a:solidFill>
                  <a:srgbClr val="FCC607"/>
                </a:solidFill>
                <a:latin typeface="Arial" panose="020B0604020202020204" pitchFamily="34" charset="0"/>
                <a:ea typeface="+mn-lt"/>
                <a:cs typeface="Arial" panose="020B0604020202020204" pitchFamily="34" charset="0"/>
              </a:rPr>
              <a:t>BEWIRKEN</a:t>
            </a:r>
          </a:p>
          <a:p>
            <a:pPr marL="457200" indent="-457200">
              <a:buFont typeface="Arial" panose="020B0604020202020204" pitchFamily="34" charset="0"/>
              <a:buChar char="•"/>
            </a:pPr>
            <a:endParaRPr lang="en-US" sz="3200" kern="0" dirty="0">
              <a:solidFill>
                <a:schemeClr val="bg1"/>
              </a:solidFill>
              <a:latin typeface="Arial" panose="020B0604020202020204" pitchFamily="34" charset="0"/>
              <a:ea typeface="+mn-lt"/>
              <a:cs typeface="Arial" panose="020B0604020202020204" pitchFamily="34" charset="0"/>
            </a:endParaRPr>
          </a:p>
          <a:p>
            <a:pPr marL="457200" indent="-457200">
              <a:buFont typeface="Arial" panose="020B0604020202020204" pitchFamily="34" charset="0"/>
              <a:buChar char="•"/>
            </a:pPr>
            <a:r>
              <a:rPr lang="de-DE" sz="3200">
                <a:solidFill>
                  <a:schemeClr val="bg1"/>
                </a:solidFill>
                <a:latin typeface="Arial" panose="020B0604020202020204" pitchFamily="34" charset="0"/>
                <a:ea typeface="+mn-lt"/>
                <a:cs typeface="Arial" panose="020B0604020202020204" pitchFamily="34" charset="0"/>
              </a:rPr>
              <a:t>GAT-Führungskräfte gehören zu</a:t>
            </a:r>
            <a:br>
              <a:rPr lang="de-DE" sz="3200">
                <a:solidFill>
                  <a:schemeClr val="bg1"/>
                </a:solidFill>
                <a:latin typeface="Arial" panose="020B0604020202020204" pitchFamily="34" charset="0"/>
                <a:ea typeface="+mn-lt"/>
                <a:cs typeface="Arial" panose="020B0604020202020204" pitchFamily="34" charset="0"/>
              </a:rPr>
            </a:br>
            <a:r>
              <a:rPr lang="de-DE" sz="3200">
                <a:solidFill>
                  <a:schemeClr val="bg1"/>
                </a:solidFill>
                <a:latin typeface="Arial" panose="020B0604020202020204" pitchFamily="34" charset="0"/>
                <a:ea typeface="+mn-lt"/>
                <a:cs typeface="Arial" panose="020B0604020202020204" pitchFamily="34" charset="0"/>
              </a:rPr>
              <a:t>LCIFs besten Ressourcen</a:t>
            </a:r>
          </a:p>
          <a:p>
            <a:pPr marL="457200" indent="-457200">
              <a:buFont typeface="Arial" panose="020B0604020202020204" pitchFamily="34" charset="0"/>
              <a:buChar char="•"/>
            </a:pPr>
            <a:endParaRPr lang="en-US" sz="3200" kern="0" dirty="0">
              <a:solidFill>
                <a:schemeClr val="bg1"/>
              </a:solidFill>
              <a:latin typeface="Arial" panose="020B0604020202020204" pitchFamily="34" charset="0"/>
              <a:ea typeface="+mn-lt"/>
              <a:cs typeface="Arial" panose="020B0604020202020204" pitchFamily="34" charset="0"/>
            </a:endParaRPr>
          </a:p>
          <a:p>
            <a:pPr marL="457200" indent="-457200">
              <a:buFont typeface="Arial" panose="020B0604020202020204" pitchFamily="34" charset="0"/>
              <a:buChar char="•"/>
            </a:pPr>
            <a:r>
              <a:rPr lang="de-DE" sz="3200">
                <a:solidFill>
                  <a:schemeClr val="bg1"/>
                </a:solidFill>
                <a:latin typeface="Arial" panose="020B0604020202020204" pitchFamily="34" charset="0"/>
                <a:ea typeface="+mn-lt"/>
                <a:cs typeface="Arial" panose="020B0604020202020204" pitchFamily="34" charset="0"/>
              </a:rPr>
              <a:t>LCIF ermöglicht es Lions, immer helfen zu können</a:t>
            </a:r>
          </a:p>
        </p:txBody>
      </p:sp>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17</a:t>
            </a:fld>
            <a:endParaRPr lang="en-US" sz="1000">
              <a:solidFill>
                <a:srgbClr val="00338D"/>
              </a:solidFill>
            </a:endParaRPr>
          </a:p>
        </p:txBody>
      </p:sp>
      <p:sp>
        <p:nvSpPr>
          <p:cNvPr id="32" name="Rectangle 31">
            <a:extLst>
              <a:ext uri="{FF2B5EF4-FFF2-40B4-BE49-F238E27FC236}">
                <a16:creationId xmlns:a16="http://schemas.microsoft.com/office/drawing/2014/main" id="{4796FF7E-BD4A-524F-B602-27D1923168A2}"/>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685800" y="970990"/>
            <a:ext cx="9310816" cy="426872"/>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de-DE" sz="4000">
                <a:solidFill>
                  <a:schemeClr val="bg1"/>
                </a:solidFill>
              </a:rPr>
              <a:t>Lions Clubs </a:t>
            </a:r>
            <a:br>
              <a:rPr lang="de-DE" sz="4000">
                <a:solidFill>
                  <a:schemeClr val="bg1"/>
                </a:solidFill>
              </a:rPr>
            </a:br>
            <a:r>
              <a:rPr lang="de-DE" sz="4000">
                <a:solidFill>
                  <a:schemeClr val="bg1"/>
                </a:solidFill>
              </a:rPr>
              <a:t>International Foundation</a:t>
            </a:r>
          </a:p>
        </p:txBody>
      </p:sp>
      <p:sp>
        <p:nvSpPr>
          <p:cNvPr id="12" name="TextBox 11">
            <a:extLst>
              <a:ext uri="{FF2B5EF4-FFF2-40B4-BE49-F238E27FC236}">
                <a16:creationId xmlns:a16="http://schemas.microsoft.com/office/drawing/2014/main" id="{6A9D7B8A-A231-45B5-81C8-031BEF6F9B4E}"/>
              </a:ext>
            </a:extLst>
          </p:cNvPr>
          <p:cNvSpPr txBox="1"/>
          <p:nvPr/>
        </p:nvSpPr>
        <p:spPr>
          <a:xfrm>
            <a:off x="11007138" y="4967303"/>
            <a:ext cx="179990" cy="125313"/>
          </a:xfrm>
          <a:prstGeom prst="rect">
            <a:avLst/>
          </a:prstGeom>
          <a:noFill/>
        </p:spPr>
        <p:txBody>
          <a:bodyPr wrap="square" lIns="0" tIns="0" rIns="0" bIns="0" rtlCol="0">
            <a:spAutoFit/>
          </a:bodyPr>
          <a:lstStyle/>
          <a:p>
            <a:r>
              <a:rPr lang="de-DE" sz="500" b="1">
                <a:solidFill>
                  <a:schemeClr val="bg1"/>
                </a:solidFill>
                <a:latin typeface="Arial" panose="020B0604020202020204" pitchFamily="34" charset="0"/>
                <a:cs typeface="Arial" panose="020B0604020202020204" pitchFamily="34" charset="0"/>
              </a:rPr>
              <a:t>SM</a:t>
            </a:r>
          </a:p>
        </p:txBody>
      </p:sp>
    </p:spTree>
    <p:extLst>
      <p:ext uri="{BB962C8B-B14F-4D97-AF65-F5344CB8AC3E}">
        <p14:creationId xmlns:p14="http://schemas.microsoft.com/office/powerpoint/2010/main" val="3495928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de-DE">
                <a:solidFill>
                  <a:schemeClr val="bg1">
                    <a:alpha val="44000"/>
                  </a:schemeClr>
                </a:solidFill>
              </a:rPr>
              <a:t>aa</a:t>
            </a:r>
          </a:p>
        </p:txBody>
      </p:sp>
      <p:pic>
        <p:nvPicPr>
          <p:cNvPr id="21" name="Background - Image">
            <a:extLst>
              <a:ext uri="{FF2B5EF4-FFF2-40B4-BE49-F238E27FC236}">
                <a16:creationId xmlns:a16="http://schemas.microsoft.com/office/drawing/2014/main" id="{724387C4-EDA2-C547-8F28-B6C9906A09BD}"/>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a:stretch/>
        </p:blipFill>
        <p:spPr>
          <a:xfrm>
            <a:off x="4653280" y="0"/>
            <a:ext cx="7538719" cy="6858000"/>
          </a:xfrm>
          <a:prstGeom prst="rect">
            <a:avLst/>
          </a:prstGeom>
          <a:solidFill>
            <a:srgbClr val="0D2240"/>
          </a:solidFill>
        </p:spPr>
      </p:pic>
      <p:sp>
        <p:nvSpPr>
          <p:cNvPr id="24" name="Freeform 23">
            <a:extLst>
              <a:ext uri="{FF2B5EF4-FFF2-40B4-BE49-F238E27FC236}">
                <a16:creationId xmlns:a16="http://schemas.microsoft.com/office/drawing/2014/main" id="{DDC8AA71-55A8-3649-9696-D505B3711E6E}"/>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Body Copy">
            <a:extLst>
              <a:ext uri="{FF2B5EF4-FFF2-40B4-BE49-F238E27FC236}">
                <a16:creationId xmlns:a16="http://schemas.microsoft.com/office/drawing/2014/main" id="{4F9D6FC7-2D9D-0C42-93C1-8D451E9E3DCB}"/>
              </a:ext>
            </a:extLst>
          </p:cNvPr>
          <p:cNvSpPr txBox="1">
            <a:spLocks/>
          </p:cNvSpPr>
          <p:nvPr/>
        </p:nvSpPr>
        <p:spPr>
          <a:xfrm>
            <a:off x="831160" y="2820692"/>
            <a:ext cx="4681365" cy="2608000"/>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spcAft>
                <a:spcPts val="1800"/>
              </a:spcAft>
              <a:buSzPct val="120000"/>
            </a:pPr>
            <a:r>
              <a:rPr lang="de-DE" sz="2400">
                <a:solidFill>
                  <a:schemeClr val="bg1"/>
                </a:solidFill>
                <a:latin typeface="Arial" charset="0"/>
                <a:ea typeface="Arial" charset="0"/>
                <a:cs typeface="Arial" charset="0"/>
              </a:rPr>
              <a:t>E-Mail: GAT@lionsclubs.org</a:t>
            </a:r>
            <a:br>
              <a:rPr lang="de-DE" sz="2400">
                <a:solidFill>
                  <a:schemeClr val="bg1"/>
                </a:solidFill>
                <a:latin typeface="Arial" charset="0"/>
                <a:ea typeface="Arial" charset="0"/>
                <a:cs typeface="Arial" charset="0"/>
              </a:rPr>
            </a:br>
            <a:br>
              <a:rPr lang="de-DE" sz="2400">
                <a:solidFill>
                  <a:schemeClr val="bg1"/>
                </a:solidFill>
                <a:latin typeface="Arial" charset="0"/>
                <a:ea typeface="Arial" charset="0"/>
                <a:cs typeface="Arial" charset="0"/>
              </a:rPr>
            </a:br>
            <a:r>
              <a:rPr lang="de-DE" sz="2400">
                <a:solidFill>
                  <a:schemeClr val="bg1"/>
                </a:solidFill>
                <a:latin typeface="Arial" charset="0"/>
                <a:ea typeface="Arial" charset="0"/>
                <a:cs typeface="Arial" charset="0"/>
              </a:rPr>
              <a:t>Telefon: +1 630-468-3815</a:t>
            </a:r>
          </a:p>
          <a:p>
            <a:pPr marL="274320" indent="-274320">
              <a:spcBef>
                <a:spcPts val="0"/>
              </a:spcBef>
              <a:spcAft>
                <a:spcPts val="1800"/>
              </a:spcAft>
              <a:buSzPct val="120000"/>
            </a:pPr>
            <a:endParaRPr lang="en-US" kern="0" dirty="0">
              <a:solidFill>
                <a:schemeClr val="bg1"/>
              </a:solidFill>
              <a:latin typeface="Arial" charset="0"/>
              <a:ea typeface="Arial" charset="0"/>
              <a:cs typeface="Arial" charset="0"/>
            </a:endParaRPr>
          </a:p>
        </p:txBody>
      </p:sp>
      <p:sp>
        <p:nvSpPr>
          <p:cNvPr id="11" name="Body Copy">
            <a:extLst>
              <a:ext uri="{FF2B5EF4-FFF2-40B4-BE49-F238E27FC236}">
                <a16:creationId xmlns:a16="http://schemas.microsoft.com/office/drawing/2014/main" id="{53D039E2-1404-564C-9861-E013CD08AEA8}"/>
              </a:ext>
            </a:extLst>
          </p:cNvPr>
          <p:cNvSpPr txBox="1">
            <a:spLocks/>
          </p:cNvSpPr>
          <p:nvPr/>
        </p:nvSpPr>
        <p:spPr>
          <a:xfrm>
            <a:off x="804911" y="332564"/>
            <a:ext cx="5525035" cy="1013207"/>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de-DE" sz="6600" b="1" dirty="0">
                <a:solidFill>
                  <a:schemeClr val="bg1"/>
                </a:solidFill>
                <a:latin typeface="Arial" charset="0"/>
                <a:ea typeface="Arial" charset="0"/>
                <a:cs typeface="Arial" charset="0"/>
              </a:rPr>
              <a:t>GAT kontaktieren</a:t>
            </a:r>
          </a:p>
        </p:txBody>
      </p:sp>
      <p:sp>
        <p:nvSpPr>
          <p:cNvPr id="12" name="Rectangle 11">
            <a:extLst>
              <a:ext uri="{FF2B5EF4-FFF2-40B4-BE49-F238E27FC236}">
                <a16:creationId xmlns:a16="http://schemas.microsoft.com/office/drawing/2014/main" id="{9666CF88-24DB-A642-BA4B-2D0C90D4E9A6}"/>
              </a:ext>
            </a:extLst>
          </p:cNvPr>
          <p:cNvSpPr/>
          <p:nvPr/>
        </p:nvSpPr>
        <p:spPr>
          <a:xfrm rot="5400000" flipH="1">
            <a:off x="3039510" y="276571"/>
            <a:ext cx="70852" cy="422728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3" name="Page Number - White">
            <a:extLst>
              <a:ext uri="{FF2B5EF4-FFF2-40B4-BE49-F238E27FC236}">
                <a16:creationId xmlns:a16="http://schemas.microsoft.com/office/drawing/2014/main" id="{7CAAAE34-12FE-E746-A90B-1EE720FC66A7}"/>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18</a:t>
            </a:fld>
            <a:endParaRPr lang="en-US" sz="1000">
              <a:solidFill>
                <a:schemeClr val="bg1"/>
              </a:solidFill>
            </a:endParaRPr>
          </a:p>
        </p:txBody>
      </p:sp>
      <p:pic>
        <p:nvPicPr>
          <p:cNvPr id="10" name="Picture 9">
            <a:extLst>
              <a:ext uri="{FF2B5EF4-FFF2-40B4-BE49-F238E27FC236}">
                <a16:creationId xmlns:a16="http://schemas.microsoft.com/office/drawing/2014/main" id="{CAA5A05A-B830-9F4B-AF70-ADEF243B953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73388" y="6114917"/>
            <a:ext cx="2755897" cy="463609"/>
          </a:xfrm>
          <a:prstGeom prst="rect">
            <a:avLst/>
          </a:prstGeom>
        </p:spPr>
      </p:pic>
    </p:spTree>
    <p:extLst>
      <p:ext uri="{BB962C8B-B14F-4D97-AF65-F5344CB8AC3E}">
        <p14:creationId xmlns:p14="http://schemas.microsoft.com/office/powerpoint/2010/main" val="2227389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p:cNvSpPr/>
          <p:nvPr/>
        </p:nvSpPr>
        <p:spPr>
          <a:xfrm>
            <a:off x="0" y="0"/>
            <a:ext cx="12192000" cy="6858000"/>
          </a:xfrm>
          <a:prstGeom prst="rect">
            <a:avLst/>
          </a:prstGeom>
          <a:solidFill>
            <a:srgbClr val="0A2A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prstClr val="white">
                  <a:alpha val="44000"/>
                </a:prstClr>
              </a:solidFill>
            </a:endParaRPr>
          </a:p>
        </p:txBody>
      </p:sp>
      <p:sp>
        <p:nvSpPr>
          <p:cNvPr id="18" name="Title 1"/>
          <p:cNvSpPr txBox="1">
            <a:spLocks/>
          </p:cNvSpPr>
          <p:nvPr/>
        </p:nvSpPr>
        <p:spPr>
          <a:xfrm>
            <a:off x="0" y="4888607"/>
            <a:ext cx="12189517" cy="1030220"/>
          </a:xfrm>
          <a:prstGeom prst="rect">
            <a:avLst/>
          </a:prstGeom>
          <a:effectLst>
            <a:outerShdw blurRad="50800" dist="38100" dir="2700000" algn="tl" rotWithShape="0">
              <a:prstClr val="black">
                <a:alpha val="40000"/>
              </a:prstClr>
            </a:outerShdw>
          </a:effectLst>
        </p:spPr>
        <p:txBody>
          <a:bodyPr vert="horz" lIns="81539" tIns="40769" rIns="81539" bIns="40769" rtlCol="0" anchor="ctr">
            <a:noAutofit/>
          </a:bodyPr>
          <a:lstStyle>
            <a:lvl1pPr algn="l" defTabSz="407690" rtl="0" eaLnBrk="1" latinLnBrk="0" hangingPunct="1">
              <a:spcBef>
                <a:spcPct val="0"/>
              </a:spcBef>
              <a:buNone/>
              <a:defRPr sz="3600" b="1" i="0" kern="1200">
                <a:solidFill>
                  <a:srgbClr val="095495"/>
                </a:solidFill>
                <a:latin typeface="Helvetica Neue" charset="0"/>
                <a:ea typeface="Helvetica Neue" charset="0"/>
                <a:cs typeface="Helvetica Neue" charset="0"/>
              </a:defRPr>
            </a:lvl1pPr>
          </a:lstStyle>
          <a:p>
            <a:pPr algn="ctr"/>
            <a:r>
              <a:rPr lang="de-DE" sz="3200">
                <a:solidFill>
                  <a:prstClr val="white"/>
                </a:solidFill>
                <a:latin typeface="Helvetica" charset="0"/>
                <a:ea typeface="Helvetica" charset="0"/>
                <a:cs typeface="Helvetica" charset="0"/>
              </a:rPr>
              <a:t>Vielen Dank</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8206" y="337849"/>
            <a:ext cx="4953104" cy="4918826"/>
          </a:xfrm>
          <a:prstGeom prst="rect">
            <a:avLst/>
          </a:prstGeom>
        </p:spPr>
      </p:pic>
    </p:spTree>
    <p:custDataLst>
      <p:tags r:id="rId1"/>
    </p:custDataLst>
    <p:extLst>
      <p:ext uri="{BB962C8B-B14F-4D97-AF65-F5344CB8AC3E}">
        <p14:creationId xmlns:p14="http://schemas.microsoft.com/office/powerpoint/2010/main" val="166228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ckground - Solid">
            <a:extLst>
              <a:ext uri="{FF2B5EF4-FFF2-40B4-BE49-F238E27FC236}">
                <a16:creationId xmlns:a16="http://schemas.microsoft.com/office/drawing/2014/main" id="{26686E2C-7ED9-1544-816E-ED77CB499B7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3" name="Picture 2" descr="A group of people posing for the camera&#10;&#10;Description automatically generated">
            <a:extLst>
              <a:ext uri="{FF2B5EF4-FFF2-40B4-BE49-F238E27FC236}">
                <a16:creationId xmlns:a16="http://schemas.microsoft.com/office/drawing/2014/main" id="{3B2812A9-797E-4C64-8EE5-916382EC486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7077" y="872"/>
            <a:ext cx="4519650" cy="6857128"/>
          </a:xfrm>
          <a:prstGeom prst="rect">
            <a:avLst/>
          </a:prstGeom>
        </p:spPr>
      </p:pic>
      <p:sp>
        <p:nvSpPr>
          <p:cNvPr id="14" name="Rectangle 13">
            <a:extLst>
              <a:ext uri="{FF2B5EF4-FFF2-40B4-BE49-F238E27FC236}">
                <a16:creationId xmlns:a16="http://schemas.microsoft.com/office/drawing/2014/main" id="{03543A4B-334C-4C1E-9510-F70D86A567E6}"/>
              </a:ext>
            </a:extLst>
          </p:cNvPr>
          <p:cNvSpPr/>
          <p:nvPr/>
        </p:nvSpPr>
        <p:spPr>
          <a:xfrm>
            <a:off x="397075" y="-1"/>
            <a:ext cx="4519651" cy="6857127"/>
          </a:xfrm>
          <a:prstGeom prst="rect">
            <a:avLst/>
          </a:prstGeom>
          <a:solidFill>
            <a:srgbClr val="0D224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33" name="Freeform 32">
            <a:extLst>
              <a:ext uri="{FF2B5EF4-FFF2-40B4-BE49-F238E27FC236}">
                <a16:creationId xmlns:a16="http://schemas.microsoft.com/office/drawing/2014/main" id="{0F146836-48DC-3C4E-B023-51949A426C75}"/>
              </a:ext>
            </a:extLst>
          </p:cNvPr>
          <p:cNvSpPr/>
          <p:nvPr/>
        </p:nvSpPr>
        <p:spPr>
          <a:xfrm rot="5400000" flipV="1">
            <a:off x="4559428" y="-782192"/>
            <a:ext cx="6858000" cy="8422384"/>
          </a:xfrm>
          <a:custGeom>
            <a:avLst/>
            <a:gdLst>
              <a:gd name="connsiteX0" fmla="*/ 0 w 6858000"/>
              <a:gd name="connsiteY0" fmla="*/ 922089 h 8422384"/>
              <a:gd name="connsiteX1" fmla="*/ 0 w 6858000"/>
              <a:gd name="connsiteY1" fmla="*/ 1511369 h 8422384"/>
              <a:gd name="connsiteX2" fmla="*/ 0 w 6858000"/>
              <a:gd name="connsiteY2" fmla="*/ 2107423 h 8422384"/>
              <a:gd name="connsiteX3" fmla="*/ 0 w 6858000"/>
              <a:gd name="connsiteY3" fmla="*/ 2696703 h 8422384"/>
              <a:gd name="connsiteX4" fmla="*/ 0 w 6858000"/>
              <a:gd name="connsiteY4" fmla="*/ 2959412 h 8422384"/>
              <a:gd name="connsiteX5" fmla="*/ 0 w 6858000"/>
              <a:gd name="connsiteY5" fmla="*/ 3548692 h 8422384"/>
              <a:gd name="connsiteX6" fmla="*/ 0 w 6858000"/>
              <a:gd name="connsiteY6" fmla="*/ 4144746 h 8422384"/>
              <a:gd name="connsiteX7" fmla="*/ 0 w 6858000"/>
              <a:gd name="connsiteY7" fmla="*/ 4610448 h 8422384"/>
              <a:gd name="connsiteX8" fmla="*/ 0 w 6858000"/>
              <a:gd name="connsiteY8" fmla="*/ 4734026 h 8422384"/>
              <a:gd name="connsiteX9" fmla="*/ 0 w 6858000"/>
              <a:gd name="connsiteY9" fmla="*/ 5199728 h 8422384"/>
              <a:gd name="connsiteX10" fmla="*/ 0 w 6858000"/>
              <a:gd name="connsiteY10" fmla="*/ 5795782 h 8422384"/>
              <a:gd name="connsiteX11" fmla="*/ 0 w 6858000"/>
              <a:gd name="connsiteY11" fmla="*/ 6385062 h 8422384"/>
              <a:gd name="connsiteX12" fmla="*/ 0 w 6858000"/>
              <a:gd name="connsiteY12" fmla="*/ 6647770 h 8422384"/>
              <a:gd name="connsiteX13" fmla="*/ 0 w 6858000"/>
              <a:gd name="connsiteY13" fmla="*/ 7237050 h 8422384"/>
              <a:gd name="connsiteX14" fmla="*/ 0 w 6858000"/>
              <a:gd name="connsiteY14" fmla="*/ 7833104 h 8422384"/>
              <a:gd name="connsiteX15" fmla="*/ 0 w 6858000"/>
              <a:gd name="connsiteY15" fmla="*/ 8422384 h 8422384"/>
              <a:gd name="connsiteX16" fmla="*/ 6858000 w 6858000"/>
              <a:gd name="connsiteY16" fmla="*/ 8422384 h 8422384"/>
              <a:gd name="connsiteX17" fmla="*/ 6858000 w 6858000"/>
              <a:gd name="connsiteY17" fmla="*/ 7833104 h 8422384"/>
              <a:gd name="connsiteX18" fmla="*/ 6858000 w 6858000"/>
              <a:gd name="connsiteY18" fmla="*/ 7237050 h 8422384"/>
              <a:gd name="connsiteX19" fmla="*/ 6858000 w 6858000"/>
              <a:gd name="connsiteY19" fmla="*/ 6647770 h 8422384"/>
              <a:gd name="connsiteX20" fmla="*/ 6858000 w 6858000"/>
              <a:gd name="connsiteY20" fmla="*/ 6385062 h 8422384"/>
              <a:gd name="connsiteX21" fmla="*/ 6858000 w 6858000"/>
              <a:gd name="connsiteY21" fmla="*/ 5795782 h 8422384"/>
              <a:gd name="connsiteX22" fmla="*/ 6858000 w 6858000"/>
              <a:gd name="connsiteY22" fmla="*/ 5199728 h 8422384"/>
              <a:gd name="connsiteX23" fmla="*/ 6858000 w 6858000"/>
              <a:gd name="connsiteY23" fmla="*/ 4610448 h 8422384"/>
              <a:gd name="connsiteX24" fmla="*/ 6858000 w 6858000"/>
              <a:gd name="connsiteY24" fmla="*/ 3811936 h 8422384"/>
              <a:gd name="connsiteX25" fmla="*/ 6858000 w 6858000"/>
              <a:gd name="connsiteY25" fmla="*/ 3222656 h 8422384"/>
              <a:gd name="connsiteX26" fmla="*/ 6858000 w 6858000"/>
              <a:gd name="connsiteY26" fmla="*/ 2626602 h 8422384"/>
              <a:gd name="connsiteX27" fmla="*/ 6858000 w 6858000"/>
              <a:gd name="connsiteY27" fmla="*/ 2037322 h 8422384"/>
              <a:gd name="connsiteX28" fmla="*/ 6858000 w 6858000"/>
              <a:gd name="connsiteY28" fmla="*/ 1774614 h 8422384"/>
              <a:gd name="connsiteX29" fmla="*/ 6858000 w 6858000"/>
              <a:gd name="connsiteY29" fmla="*/ 1185334 h 8422384"/>
              <a:gd name="connsiteX30" fmla="*/ 6858000 w 6858000"/>
              <a:gd name="connsiteY30" fmla="*/ 589280 h 8422384"/>
              <a:gd name="connsiteX31" fmla="*/ 6858000 w 6858000"/>
              <a:gd name="connsiteY31" fmla="*/ 0 h 84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8422384">
                <a:moveTo>
                  <a:pt x="0" y="922089"/>
                </a:moveTo>
                <a:lnTo>
                  <a:pt x="0" y="1511369"/>
                </a:lnTo>
                <a:lnTo>
                  <a:pt x="0" y="2107423"/>
                </a:lnTo>
                <a:lnTo>
                  <a:pt x="0" y="2696703"/>
                </a:lnTo>
                <a:lnTo>
                  <a:pt x="0" y="2959412"/>
                </a:lnTo>
                <a:lnTo>
                  <a:pt x="0" y="3548692"/>
                </a:lnTo>
                <a:lnTo>
                  <a:pt x="0" y="4144746"/>
                </a:lnTo>
                <a:lnTo>
                  <a:pt x="0" y="4610448"/>
                </a:lnTo>
                <a:lnTo>
                  <a:pt x="0" y="4734026"/>
                </a:lnTo>
                <a:lnTo>
                  <a:pt x="0" y="5199728"/>
                </a:lnTo>
                <a:lnTo>
                  <a:pt x="0" y="5795782"/>
                </a:lnTo>
                <a:lnTo>
                  <a:pt x="0" y="6385062"/>
                </a:lnTo>
                <a:lnTo>
                  <a:pt x="0" y="6647770"/>
                </a:lnTo>
                <a:lnTo>
                  <a:pt x="0" y="7237050"/>
                </a:lnTo>
                <a:lnTo>
                  <a:pt x="0" y="7833104"/>
                </a:lnTo>
                <a:lnTo>
                  <a:pt x="0" y="8422384"/>
                </a:lnTo>
                <a:lnTo>
                  <a:pt x="6858000" y="8422384"/>
                </a:lnTo>
                <a:lnTo>
                  <a:pt x="6858000" y="7833104"/>
                </a:lnTo>
                <a:lnTo>
                  <a:pt x="6858000" y="7237050"/>
                </a:lnTo>
                <a:lnTo>
                  <a:pt x="6858000" y="6647770"/>
                </a:lnTo>
                <a:lnTo>
                  <a:pt x="6858000" y="6385062"/>
                </a:lnTo>
                <a:lnTo>
                  <a:pt x="6858000" y="5795782"/>
                </a:lnTo>
                <a:lnTo>
                  <a:pt x="6858000" y="5199728"/>
                </a:lnTo>
                <a:lnTo>
                  <a:pt x="6858000" y="4610448"/>
                </a:lnTo>
                <a:lnTo>
                  <a:pt x="6858000" y="3811936"/>
                </a:lnTo>
                <a:lnTo>
                  <a:pt x="6858000" y="3222656"/>
                </a:lnTo>
                <a:lnTo>
                  <a:pt x="6858000" y="2626602"/>
                </a:lnTo>
                <a:lnTo>
                  <a:pt x="6858000" y="2037322"/>
                </a:lnTo>
                <a:lnTo>
                  <a:pt x="6858000" y="1774614"/>
                </a:lnTo>
                <a:lnTo>
                  <a:pt x="6858000" y="1185334"/>
                </a:lnTo>
                <a:lnTo>
                  <a:pt x="6858000" y="589280"/>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8" name="Freeform 17">
            <a:extLst>
              <a:ext uri="{FF2B5EF4-FFF2-40B4-BE49-F238E27FC236}">
                <a16:creationId xmlns:a16="http://schemas.microsoft.com/office/drawing/2014/main" id="{9396387D-C10D-004E-BD50-722F50542E4B}"/>
              </a:ext>
            </a:extLst>
          </p:cNvPr>
          <p:cNvSpPr/>
          <p:nvPr/>
        </p:nvSpPr>
        <p:spPr>
          <a:xfrm>
            <a:off x="-2736" y="1"/>
            <a:ext cx="1391326" cy="6858000"/>
          </a:xfrm>
          <a:custGeom>
            <a:avLst/>
            <a:gdLst>
              <a:gd name="connsiteX0" fmla="*/ 0 w 1391326"/>
              <a:gd name="connsiteY0" fmla="*/ 0 h 6858000"/>
              <a:gd name="connsiteX1" fmla="*/ 1391326 w 1391326"/>
              <a:gd name="connsiteY1" fmla="*/ 0 h 6858000"/>
              <a:gd name="connsiteX2" fmla="*/ 469237 w 1391326"/>
              <a:gd name="connsiteY2" fmla="*/ 6858000 h 6858000"/>
              <a:gd name="connsiteX3" fmla="*/ 0 w 1391326"/>
              <a:gd name="connsiteY3" fmla="*/ 6858000 h 6858000"/>
              <a:gd name="connsiteX4" fmla="*/ 0 w 139132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326" h="6858000">
                <a:moveTo>
                  <a:pt x="0" y="0"/>
                </a:moveTo>
                <a:lnTo>
                  <a:pt x="1391326" y="0"/>
                </a:lnTo>
                <a:lnTo>
                  <a:pt x="469237"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5" name="Large #">
            <a:extLst>
              <a:ext uri="{FF2B5EF4-FFF2-40B4-BE49-F238E27FC236}">
                <a16:creationId xmlns:a16="http://schemas.microsoft.com/office/drawing/2014/main" id="{2E20D425-63F8-344E-9EAF-9DA816EF30EC}"/>
              </a:ext>
            </a:extLst>
          </p:cNvPr>
          <p:cNvSpPr txBox="1"/>
          <p:nvPr/>
        </p:nvSpPr>
        <p:spPr>
          <a:xfrm>
            <a:off x="5115292" y="1464089"/>
            <a:ext cx="6957191" cy="1287660"/>
          </a:xfrm>
          <a:prstGeom prst="rect">
            <a:avLst/>
          </a:prstGeom>
          <a:noFill/>
        </p:spPr>
        <p:txBody>
          <a:bodyPr wrap="square" rtlCol="0" anchor="t">
            <a:spAutoFit/>
          </a:bodyPr>
          <a:lstStyle/>
          <a:p>
            <a:pPr>
              <a:lnSpc>
                <a:spcPts val="10000"/>
              </a:lnSpc>
            </a:pPr>
            <a:r>
              <a:rPr lang="de-DE" sz="8000" b="1" dirty="0">
                <a:solidFill>
                  <a:schemeClr val="bg1"/>
                </a:solidFill>
                <a:latin typeface="Arial" panose="020B0604020202020204" pitchFamily="34" charset="0"/>
                <a:ea typeface="Arial" charset="0"/>
                <a:cs typeface="Arial" panose="020B0604020202020204" pitchFamily="34" charset="0"/>
              </a:rPr>
              <a:t>Unsere Vision</a:t>
            </a: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a:t>
            </a:fld>
            <a:endParaRPr lang="en-US" sz="1000">
              <a:solidFill>
                <a:schemeClr val="bg1"/>
              </a:solidFill>
            </a:endParaRPr>
          </a:p>
        </p:txBody>
      </p:sp>
      <p:sp>
        <p:nvSpPr>
          <p:cNvPr id="29" name="Body Copy">
            <a:extLst>
              <a:ext uri="{FF2B5EF4-FFF2-40B4-BE49-F238E27FC236}">
                <a16:creationId xmlns:a16="http://schemas.microsoft.com/office/drawing/2014/main" id="{7442076A-4437-A641-8277-1BD75B15D6FA}"/>
              </a:ext>
            </a:extLst>
          </p:cNvPr>
          <p:cNvSpPr txBox="1">
            <a:spLocks/>
          </p:cNvSpPr>
          <p:nvPr/>
        </p:nvSpPr>
        <p:spPr>
          <a:xfrm>
            <a:off x="5213812" y="3429000"/>
            <a:ext cx="6581111" cy="2971725"/>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de-DE" sz="2400" dirty="0">
                <a:solidFill>
                  <a:schemeClr val="bg1"/>
                </a:solidFill>
                <a:latin typeface="Arial" charset="0"/>
                <a:ea typeface="Arial" charset="0"/>
                <a:cs typeface="Arial" charset="0"/>
              </a:rPr>
              <a:t>Die Visionen von LCI und LCIF zu fördern:</a:t>
            </a:r>
          </a:p>
          <a:p>
            <a:pPr algn="ctr">
              <a:buSzPct val="120000"/>
            </a:pPr>
            <a:r>
              <a:rPr lang="de-DE" sz="2400" i="1" dirty="0">
                <a:solidFill>
                  <a:schemeClr val="bg1"/>
                </a:solidFill>
                <a:latin typeface="Arial" charset="0"/>
                <a:ea typeface="Arial" charset="0"/>
                <a:cs typeface="Arial" charset="0"/>
              </a:rPr>
              <a:t>	Weltweit führend im Bereich gemeinnütziger und humanitärer Hilfe zu sein und unseren Lions und Leos neue Energie zu verleihen.</a:t>
            </a:r>
          </a:p>
        </p:txBody>
      </p:sp>
      <p:sp>
        <p:nvSpPr>
          <p:cNvPr id="10" name="Yellow Bar">
            <a:extLst>
              <a:ext uri="{FF2B5EF4-FFF2-40B4-BE49-F238E27FC236}">
                <a16:creationId xmlns:a16="http://schemas.microsoft.com/office/drawing/2014/main" id="{E9653AA1-0BF4-3147-99B0-55DB59ED599A}"/>
              </a:ext>
            </a:extLst>
          </p:cNvPr>
          <p:cNvSpPr/>
          <p:nvPr/>
        </p:nvSpPr>
        <p:spPr>
          <a:xfrm>
            <a:off x="5319828" y="2934898"/>
            <a:ext cx="3454918" cy="125079"/>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de-DE">
                <a:latin typeface="Arial" charset="0"/>
                <a:ea typeface="Arial" charset="0"/>
                <a:cs typeface="Arial" charset="0"/>
              </a:rPr>
              <a:t> </a:t>
            </a:r>
          </a:p>
        </p:txBody>
      </p:sp>
      <p:sp>
        <p:nvSpPr>
          <p:cNvPr id="11" name="Freeform 32">
            <a:extLst>
              <a:ext uri="{FF2B5EF4-FFF2-40B4-BE49-F238E27FC236}">
                <a16:creationId xmlns:a16="http://schemas.microsoft.com/office/drawing/2014/main" id="{A39C0AC9-D47E-43F3-B72E-FD6AC9F7DC11}"/>
              </a:ext>
            </a:extLst>
          </p:cNvPr>
          <p:cNvSpPr/>
          <p:nvPr/>
        </p:nvSpPr>
        <p:spPr>
          <a:xfrm rot="5400000" flipV="1">
            <a:off x="-2634599" y="2754115"/>
            <a:ext cx="6873498" cy="1365266"/>
          </a:xfrm>
          <a:custGeom>
            <a:avLst/>
            <a:gdLst>
              <a:gd name="connsiteX0" fmla="*/ 0 w 6858000"/>
              <a:gd name="connsiteY0" fmla="*/ 922089 h 8422384"/>
              <a:gd name="connsiteX1" fmla="*/ 0 w 6858000"/>
              <a:gd name="connsiteY1" fmla="*/ 1511369 h 8422384"/>
              <a:gd name="connsiteX2" fmla="*/ 0 w 6858000"/>
              <a:gd name="connsiteY2" fmla="*/ 2107423 h 8422384"/>
              <a:gd name="connsiteX3" fmla="*/ 0 w 6858000"/>
              <a:gd name="connsiteY3" fmla="*/ 2696703 h 8422384"/>
              <a:gd name="connsiteX4" fmla="*/ 0 w 6858000"/>
              <a:gd name="connsiteY4" fmla="*/ 2959412 h 8422384"/>
              <a:gd name="connsiteX5" fmla="*/ 0 w 6858000"/>
              <a:gd name="connsiteY5" fmla="*/ 3548692 h 8422384"/>
              <a:gd name="connsiteX6" fmla="*/ 0 w 6858000"/>
              <a:gd name="connsiteY6" fmla="*/ 4144746 h 8422384"/>
              <a:gd name="connsiteX7" fmla="*/ 0 w 6858000"/>
              <a:gd name="connsiteY7" fmla="*/ 4610448 h 8422384"/>
              <a:gd name="connsiteX8" fmla="*/ 0 w 6858000"/>
              <a:gd name="connsiteY8" fmla="*/ 4734026 h 8422384"/>
              <a:gd name="connsiteX9" fmla="*/ 0 w 6858000"/>
              <a:gd name="connsiteY9" fmla="*/ 5199728 h 8422384"/>
              <a:gd name="connsiteX10" fmla="*/ 0 w 6858000"/>
              <a:gd name="connsiteY10" fmla="*/ 5795782 h 8422384"/>
              <a:gd name="connsiteX11" fmla="*/ 0 w 6858000"/>
              <a:gd name="connsiteY11" fmla="*/ 6385062 h 8422384"/>
              <a:gd name="connsiteX12" fmla="*/ 0 w 6858000"/>
              <a:gd name="connsiteY12" fmla="*/ 6647770 h 8422384"/>
              <a:gd name="connsiteX13" fmla="*/ 0 w 6858000"/>
              <a:gd name="connsiteY13" fmla="*/ 7237050 h 8422384"/>
              <a:gd name="connsiteX14" fmla="*/ 0 w 6858000"/>
              <a:gd name="connsiteY14" fmla="*/ 7833104 h 8422384"/>
              <a:gd name="connsiteX15" fmla="*/ 0 w 6858000"/>
              <a:gd name="connsiteY15" fmla="*/ 8422384 h 8422384"/>
              <a:gd name="connsiteX16" fmla="*/ 6858000 w 6858000"/>
              <a:gd name="connsiteY16" fmla="*/ 8422384 h 8422384"/>
              <a:gd name="connsiteX17" fmla="*/ 6858000 w 6858000"/>
              <a:gd name="connsiteY17" fmla="*/ 7833104 h 8422384"/>
              <a:gd name="connsiteX18" fmla="*/ 6858000 w 6858000"/>
              <a:gd name="connsiteY18" fmla="*/ 7237050 h 8422384"/>
              <a:gd name="connsiteX19" fmla="*/ 6858000 w 6858000"/>
              <a:gd name="connsiteY19" fmla="*/ 6647770 h 8422384"/>
              <a:gd name="connsiteX20" fmla="*/ 6858000 w 6858000"/>
              <a:gd name="connsiteY20" fmla="*/ 6385062 h 8422384"/>
              <a:gd name="connsiteX21" fmla="*/ 6858000 w 6858000"/>
              <a:gd name="connsiteY21" fmla="*/ 5795782 h 8422384"/>
              <a:gd name="connsiteX22" fmla="*/ 6858000 w 6858000"/>
              <a:gd name="connsiteY22" fmla="*/ 5199728 h 8422384"/>
              <a:gd name="connsiteX23" fmla="*/ 6858000 w 6858000"/>
              <a:gd name="connsiteY23" fmla="*/ 4610448 h 8422384"/>
              <a:gd name="connsiteX24" fmla="*/ 6858000 w 6858000"/>
              <a:gd name="connsiteY24" fmla="*/ 3811936 h 8422384"/>
              <a:gd name="connsiteX25" fmla="*/ 6858000 w 6858000"/>
              <a:gd name="connsiteY25" fmla="*/ 3222656 h 8422384"/>
              <a:gd name="connsiteX26" fmla="*/ 6858000 w 6858000"/>
              <a:gd name="connsiteY26" fmla="*/ 2626602 h 8422384"/>
              <a:gd name="connsiteX27" fmla="*/ 6858000 w 6858000"/>
              <a:gd name="connsiteY27" fmla="*/ 2037322 h 8422384"/>
              <a:gd name="connsiteX28" fmla="*/ 6858000 w 6858000"/>
              <a:gd name="connsiteY28" fmla="*/ 1774614 h 8422384"/>
              <a:gd name="connsiteX29" fmla="*/ 6858000 w 6858000"/>
              <a:gd name="connsiteY29" fmla="*/ 1185334 h 8422384"/>
              <a:gd name="connsiteX30" fmla="*/ 6858000 w 6858000"/>
              <a:gd name="connsiteY30" fmla="*/ 589280 h 8422384"/>
              <a:gd name="connsiteX31" fmla="*/ 6858000 w 6858000"/>
              <a:gd name="connsiteY31" fmla="*/ 0 h 8422384"/>
              <a:gd name="connsiteX0" fmla="*/ 0 w 6858000"/>
              <a:gd name="connsiteY0" fmla="*/ 922089 h 8422384"/>
              <a:gd name="connsiteX1" fmla="*/ 0 w 6858000"/>
              <a:gd name="connsiteY1" fmla="*/ 2107423 h 8422384"/>
              <a:gd name="connsiteX2" fmla="*/ 0 w 6858000"/>
              <a:gd name="connsiteY2" fmla="*/ 2696703 h 8422384"/>
              <a:gd name="connsiteX3" fmla="*/ 0 w 6858000"/>
              <a:gd name="connsiteY3" fmla="*/ 2959412 h 8422384"/>
              <a:gd name="connsiteX4" fmla="*/ 0 w 6858000"/>
              <a:gd name="connsiteY4" fmla="*/ 3548692 h 8422384"/>
              <a:gd name="connsiteX5" fmla="*/ 0 w 6858000"/>
              <a:gd name="connsiteY5" fmla="*/ 4144746 h 8422384"/>
              <a:gd name="connsiteX6" fmla="*/ 0 w 6858000"/>
              <a:gd name="connsiteY6" fmla="*/ 4610448 h 8422384"/>
              <a:gd name="connsiteX7" fmla="*/ 0 w 6858000"/>
              <a:gd name="connsiteY7" fmla="*/ 4734026 h 8422384"/>
              <a:gd name="connsiteX8" fmla="*/ 0 w 6858000"/>
              <a:gd name="connsiteY8" fmla="*/ 5199728 h 8422384"/>
              <a:gd name="connsiteX9" fmla="*/ 0 w 6858000"/>
              <a:gd name="connsiteY9" fmla="*/ 5795782 h 8422384"/>
              <a:gd name="connsiteX10" fmla="*/ 0 w 6858000"/>
              <a:gd name="connsiteY10" fmla="*/ 6385062 h 8422384"/>
              <a:gd name="connsiteX11" fmla="*/ 0 w 6858000"/>
              <a:gd name="connsiteY11" fmla="*/ 6647770 h 8422384"/>
              <a:gd name="connsiteX12" fmla="*/ 0 w 6858000"/>
              <a:gd name="connsiteY12" fmla="*/ 7237050 h 8422384"/>
              <a:gd name="connsiteX13" fmla="*/ 0 w 6858000"/>
              <a:gd name="connsiteY13" fmla="*/ 7833104 h 8422384"/>
              <a:gd name="connsiteX14" fmla="*/ 0 w 6858000"/>
              <a:gd name="connsiteY14" fmla="*/ 8422384 h 8422384"/>
              <a:gd name="connsiteX15" fmla="*/ 6858000 w 6858000"/>
              <a:gd name="connsiteY15" fmla="*/ 8422384 h 8422384"/>
              <a:gd name="connsiteX16" fmla="*/ 6858000 w 6858000"/>
              <a:gd name="connsiteY16" fmla="*/ 7833104 h 8422384"/>
              <a:gd name="connsiteX17" fmla="*/ 6858000 w 6858000"/>
              <a:gd name="connsiteY17" fmla="*/ 7237050 h 8422384"/>
              <a:gd name="connsiteX18" fmla="*/ 6858000 w 6858000"/>
              <a:gd name="connsiteY18" fmla="*/ 6647770 h 8422384"/>
              <a:gd name="connsiteX19" fmla="*/ 6858000 w 6858000"/>
              <a:gd name="connsiteY19" fmla="*/ 6385062 h 8422384"/>
              <a:gd name="connsiteX20" fmla="*/ 6858000 w 6858000"/>
              <a:gd name="connsiteY20" fmla="*/ 5795782 h 8422384"/>
              <a:gd name="connsiteX21" fmla="*/ 6858000 w 6858000"/>
              <a:gd name="connsiteY21" fmla="*/ 5199728 h 8422384"/>
              <a:gd name="connsiteX22" fmla="*/ 6858000 w 6858000"/>
              <a:gd name="connsiteY22" fmla="*/ 4610448 h 8422384"/>
              <a:gd name="connsiteX23" fmla="*/ 6858000 w 6858000"/>
              <a:gd name="connsiteY23" fmla="*/ 3811936 h 8422384"/>
              <a:gd name="connsiteX24" fmla="*/ 6858000 w 6858000"/>
              <a:gd name="connsiteY24" fmla="*/ 3222656 h 8422384"/>
              <a:gd name="connsiteX25" fmla="*/ 6858000 w 6858000"/>
              <a:gd name="connsiteY25" fmla="*/ 2626602 h 8422384"/>
              <a:gd name="connsiteX26" fmla="*/ 6858000 w 6858000"/>
              <a:gd name="connsiteY26" fmla="*/ 2037322 h 8422384"/>
              <a:gd name="connsiteX27" fmla="*/ 6858000 w 6858000"/>
              <a:gd name="connsiteY27" fmla="*/ 1774614 h 8422384"/>
              <a:gd name="connsiteX28" fmla="*/ 6858000 w 6858000"/>
              <a:gd name="connsiteY28" fmla="*/ 1185334 h 8422384"/>
              <a:gd name="connsiteX29" fmla="*/ 6858000 w 6858000"/>
              <a:gd name="connsiteY29" fmla="*/ 589280 h 8422384"/>
              <a:gd name="connsiteX30" fmla="*/ 6858000 w 6858000"/>
              <a:gd name="connsiteY30" fmla="*/ 0 h 8422384"/>
              <a:gd name="connsiteX31" fmla="*/ 0 w 6858000"/>
              <a:gd name="connsiteY31" fmla="*/ 922089 h 8422384"/>
              <a:gd name="connsiteX0" fmla="*/ 0 w 6858000"/>
              <a:gd name="connsiteY0" fmla="*/ 922089 h 8422384"/>
              <a:gd name="connsiteX1" fmla="*/ 0 w 6858000"/>
              <a:gd name="connsiteY1" fmla="*/ 2696703 h 8422384"/>
              <a:gd name="connsiteX2" fmla="*/ 0 w 6858000"/>
              <a:gd name="connsiteY2" fmla="*/ 2959412 h 8422384"/>
              <a:gd name="connsiteX3" fmla="*/ 0 w 6858000"/>
              <a:gd name="connsiteY3" fmla="*/ 3548692 h 8422384"/>
              <a:gd name="connsiteX4" fmla="*/ 0 w 6858000"/>
              <a:gd name="connsiteY4" fmla="*/ 4144746 h 8422384"/>
              <a:gd name="connsiteX5" fmla="*/ 0 w 6858000"/>
              <a:gd name="connsiteY5" fmla="*/ 4610448 h 8422384"/>
              <a:gd name="connsiteX6" fmla="*/ 0 w 6858000"/>
              <a:gd name="connsiteY6" fmla="*/ 4734026 h 8422384"/>
              <a:gd name="connsiteX7" fmla="*/ 0 w 6858000"/>
              <a:gd name="connsiteY7" fmla="*/ 5199728 h 8422384"/>
              <a:gd name="connsiteX8" fmla="*/ 0 w 6858000"/>
              <a:gd name="connsiteY8" fmla="*/ 5795782 h 8422384"/>
              <a:gd name="connsiteX9" fmla="*/ 0 w 6858000"/>
              <a:gd name="connsiteY9" fmla="*/ 6385062 h 8422384"/>
              <a:gd name="connsiteX10" fmla="*/ 0 w 6858000"/>
              <a:gd name="connsiteY10" fmla="*/ 6647770 h 8422384"/>
              <a:gd name="connsiteX11" fmla="*/ 0 w 6858000"/>
              <a:gd name="connsiteY11" fmla="*/ 7237050 h 8422384"/>
              <a:gd name="connsiteX12" fmla="*/ 0 w 6858000"/>
              <a:gd name="connsiteY12" fmla="*/ 7833104 h 8422384"/>
              <a:gd name="connsiteX13" fmla="*/ 0 w 6858000"/>
              <a:gd name="connsiteY13" fmla="*/ 8422384 h 8422384"/>
              <a:gd name="connsiteX14" fmla="*/ 6858000 w 6858000"/>
              <a:gd name="connsiteY14" fmla="*/ 8422384 h 8422384"/>
              <a:gd name="connsiteX15" fmla="*/ 6858000 w 6858000"/>
              <a:gd name="connsiteY15" fmla="*/ 7833104 h 8422384"/>
              <a:gd name="connsiteX16" fmla="*/ 6858000 w 6858000"/>
              <a:gd name="connsiteY16" fmla="*/ 7237050 h 8422384"/>
              <a:gd name="connsiteX17" fmla="*/ 6858000 w 6858000"/>
              <a:gd name="connsiteY17" fmla="*/ 6647770 h 8422384"/>
              <a:gd name="connsiteX18" fmla="*/ 6858000 w 6858000"/>
              <a:gd name="connsiteY18" fmla="*/ 6385062 h 8422384"/>
              <a:gd name="connsiteX19" fmla="*/ 6858000 w 6858000"/>
              <a:gd name="connsiteY19" fmla="*/ 5795782 h 8422384"/>
              <a:gd name="connsiteX20" fmla="*/ 6858000 w 6858000"/>
              <a:gd name="connsiteY20" fmla="*/ 5199728 h 8422384"/>
              <a:gd name="connsiteX21" fmla="*/ 6858000 w 6858000"/>
              <a:gd name="connsiteY21" fmla="*/ 4610448 h 8422384"/>
              <a:gd name="connsiteX22" fmla="*/ 6858000 w 6858000"/>
              <a:gd name="connsiteY22" fmla="*/ 3811936 h 8422384"/>
              <a:gd name="connsiteX23" fmla="*/ 6858000 w 6858000"/>
              <a:gd name="connsiteY23" fmla="*/ 3222656 h 8422384"/>
              <a:gd name="connsiteX24" fmla="*/ 6858000 w 6858000"/>
              <a:gd name="connsiteY24" fmla="*/ 2626602 h 8422384"/>
              <a:gd name="connsiteX25" fmla="*/ 6858000 w 6858000"/>
              <a:gd name="connsiteY25" fmla="*/ 2037322 h 8422384"/>
              <a:gd name="connsiteX26" fmla="*/ 6858000 w 6858000"/>
              <a:gd name="connsiteY26" fmla="*/ 1774614 h 8422384"/>
              <a:gd name="connsiteX27" fmla="*/ 6858000 w 6858000"/>
              <a:gd name="connsiteY27" fmla="*/ 1185334 h 8422384"/>
              <a:gd name="connsiteX28" fmla="*/ 6858000 w 6858000"/>
              <a:gd name="connsiteY28" fmla="*/ 589280 h 8422384"/>
              <a:gd name="connsiteX29" fmla="*/ 6858000 w 6858000"/>
              <a:gd name="connsiteY29" fmla="*/ 0 h 8422384"/>
              <a:gd name="connsiteX30" fmla="*/ 0 w 6858000"/>
              <a:gd name="connsiteY30" fmla="*/ 922089 h 8422384"/>
              <a:gd name="connsiteX0" fmla="*/ 0 w 6858000"/>
              <a:gd name="connsiteY0" fmla="*/ 922089 h 8422384"/>
              <a:gd name="connsiteX1" fmla="*/ 0 w 6858000"/>
              <a:gd name="connsiteY1" fmla="*/ 2959412 h 8422384"/>
              <a:gd name="connsiteX2" fmla="*/ 0 w 6858000"/>
              <a:gd name="connsiteY2" fmla="*/ 3548692 h 8422384"/>
              <a:gd name="connsiteX3" fmla="*/ 0 w 6858000"/>
              <a:gd name="connsiteY3" fmla="*/ 4144746 h 8422384"/>
              <a:gd name="connsiteX4" fmla="*/ 0 w 6858000"/>
              <a:gd name="connsiteY4" fmla="*/ 4610448 h 8422384"/>
              <a:gd name="connsiteX5" fmla="*/ 0 w 6858000"/>
              <a:gd name="connsiteY5" fmla="*/ 4734026 h 8422384"/>
              <a:gd name="connsiteX6" fmla="*/ 0 w 6858000"/>
              <a:gd name="connsiteY6" fmla="*/ 5199728 h 8422384"/>
              <a:gd name="connsiteX7" fmla="*/ 0 w 6858000"/>
              <a:gd name="connsiteY7" fmla="*/ 5795782 h 8422384"/>
              <a:gd name="connsiteX8" fmla="*/ 0 w 6858000"/>
              <a:gd name="connsiteY8" fmla="*/ 6385062 h 8422384"/>
              <a:gd name="connsiteX9" fmla="*/ 0 w 6858000"/>
              <a:gd name="connsiteY9" fmla="*/ 6647770 h 8422384"/>
              <a:gd name="connsiteX10" fmla="*/ 0 w 6858000"/>
              <a:gd name="connsiteY10" fmla="*/ 7237050 h 8422384"/>
              <a:gd name="connsiteX11" fmla="*/ 0 w 6858000"/>
              <a:gd name="connsiteY11" fmla="*/ 7833104 h 8422384"/>
              <a:gd name="connsiteX12" fmla="*/ 0 w 6858000"/>
              <a:gd name="connsiteY12" fmla="*/ 8422384 h 8422384"/>
              <a:gd name="connsiteX13" fmla="*/ 6858000 w 6858000"/>
              <a:gd name="connsiteY13" fmla="*/ 8422384 h 8422384"/>
              <a:gd name="connsiteX14" fmla="*/ 6858000 w 6858000"/>
              <a:gd name="connsiteY14" fmla="*/ 7833104 h 8422384"/>
              <a:gd name="connsiteX15" fmla="*/ 6858000 w 6858000"/>
              <a:gd name="connsiteY15" fmla="*/ 7237050 h 8422384"/>
              <a:gd name="connsiteX16" fmla="*/ 6858000 w 6858000"/>
              <a:gd name="connsiteY16" fmla="*/ 6647770 h 8422384"/>
              <a:gd name="connsiteX17" fmla="*/ 6858000 w 6858000"/>
              <a:gd name="connsiteY17" fmla="*/ 6385062 h 8422384"/>
              <a:gd name="connsiteX18" fmla="*/ 6858000 w 6858000"/>
              <a:gd name="connsiteY18" fmla="*/ 5795782 h 8422384"/>
              <a:gd name="connsiteX19" fmla="*/ 6858000 w 6858000"/>
              <a:gd name="connsiteY19" fmla="*/ 5199728 h 8422384"/>
              <a:gd name="connsiteX20" fmla="*/ 6858000 w 6858000"/>
              <a:gd name="connsiteY20" fmla="*/ 4610448 h 8422384"/>
              <a:gd name="connsiteX21" fmla="*/ 6858000 w 6858000"/>
              <a:gd name="connsiteY21" fmla="*/ 3811936 h 8422384"/>
              <a:gd name="connsiteX22" fmla="*/ 6858000 w 6858000"/>
              <a:gd name="connsiteY22" fmla="*/ 3222656 h 8422384"/>
              <a:gd name="connsiteX23" fmla="*/ 6858000 w 6858000"/>
              <a:gd name="connsiteY23" fmla="*/ 2626602 h 8422384"/>
              <a:gd name="connsiteX24" fmla="*/ 6858000 w 6858000"/>
              <a:gd name="connsiteY24" fmla="*/ 2037322 h 8422384"/>
              <a:gd name="connsiteX25" fmla="*/ 6858000 w 6858000"/>
              <a:gd name="connsiteY25" fmla="*/ 1774614 h 8422384"/>
              <a:gd name="connsiteX26" fmla="*/ 6858000 w 6858000"/>
              <a:gd name="connsiteY26" fmla="*/ 1185334 h 8422384"/>
              <a:gd name="connsiteX27" fmla="*/ 6858000 w 6858000"/>
              <a:gd name="connsiteY27" fmla="*/ 589280 h 8422384"/>
              <a:gd name="connsiteX28" fmla="*/ 6858000 w 6858000"/>
              <a:gd name="connsiteY28" fmla="*/ 0 h 8422384"/>
              <a:gd name="connsiteX29" fmla="*/ 0 w 6858000"/>
              <a:gd name="connsiteY29" fmla="*/ 922089 h 8422384"/>
              <a:gd name="connsiteX0" fmla="*/ 0 w 6858000"/>
              <a:gd name="connsiteY0" fmla="*/ 922089 h 8422384"/>
              <a:gd name="connsiteX1" fmla="*/ 0 w 6858000"/>
              <a:gd name="connsiteY1" fmla="*/ 3548692 h 8422384"/>
              <a:gd name="connsiteX2" fmla="*/ 0 w 6858000"/>
              <a:gd name="connsiteY2" fmla="*/ 4144746 h 8422384"/>
              <a:gd name="connsiteX3" fmla="*/ 0 w 6858000"/>
              <a:gd name="connsiteY3" fmla="*/ 4610448 h 8422384"/>
              <a:gd name="connsiteX4" fmla="*/ 0 w 6858000"/>
              <a:gd name="connsiteY4" fmla="*/ 4734026 h 8422384"/>
              <a:gd name="connsiteX5" fmla="*/ 0 w 6858000"/>
              <a:gd name="connsiteY5" fmla="*/ 5199728 h 8422384"/>
              <a:gd name="connsiteX6" fmla="*/ 0 w 6858000"/>
              <a:gd name="connsiteY6" fmla="*/ 5795782 h 8422384"/>
              <a:gd name="connsiteX7" fmla="*/ 0 w 6858000"/>
              <a:gd name="connsiteY7" fmla="*/ 6385062 h 8422384"/>
              <a:gd name="connsiteX8" fmla="*/ 0 w 6858000"/>
              <a:gd name="connsiteY8" fmla="*/ 6647770 h 8422384"/>
              <a:gd name="connsiteX9" fmla="*/ 0 w 6858000"/>
              <a:gd name="connsiteY9" fmla="*/ 7237050 h 8422384"/>
              <a:gd name="connsiteX10" fmla="*/ 0 w 6858000"/>
              <a:gd name="connsiteY10" fmla="*/ 7833104 h 8422384"/>
              <a:gd name="connsiteX11" fmla="*/ 0 w 6858000"/>
              <a:gd name="connsiteY11" fmla="*/ 8422384 h 8422384"/>
              <a:gd name="connsiteX12" fmla="*/ 6858000 w 6858000"/>
              <a:gd name="connsiteY12" fmla="*/ 8422384 h 8422384"/>
              <a:gd name="connsiteX13" fmla="*/ 6858000 w 6858000"/>
              <a:gd name="connsiteY13" fmla="*/ 7833104 h 8422384"/>
              <a:gd name="connsiteX14" fmla="*/ 6858000 w 6858000"/>
              <a:gd name="connsiteY14" fmla="*/ 7237050 h 8422384"/>
              <a:gd name="connsiteX15" fmla="*/ 6858000 w 6858000"/>
              <a:gd name="connsiteY15" fmla="*/ 6647770 h 8422384"/>
              <a:gd name="connsiteX16" fmla="*/ 6858000 w 6858000"/>
              <a:gd name="connsiteY16" fmla="*/ 6385062 h 8422384"/>
              <a:gd name="connsiteX17" fmla="*/ 6858000 w 6858000"/>
              <a:gd name="connsiteY17" fmla="*/ 5795782 h 8422384"/>
              <a:gd name="connsiteX18" fmla="*/ 6858000 w 6858000"/>
              <a:gd name="connsiteY18" fmla="*/ 5199728 h 8422384"/>
              <a:gd name="connsiteX19" fmla="*/ 6858000 w 6858000"/>
              <a:gd name="connsiteY19" fmla="*/ 4610448 h 8422384"/>
              <a:gd name="connsiteX20" fmla="*/ 6858000 w 6858000"/>
              <a:gd name="connsiteY20" fmla="*/ 3811936 h 8422384"/>
              <a:gd name="connsiteX21" fmla="*/ 6858000 w 6858000"/>
              <a:gd name="connsiteY21" fmla="*/ 3222656 h 8422384"/>
              <a:gd name="connsiteX22" fmla="*/ 6858000 w 6858000"/>
              <a:gd name="connsiteY22" fmla="*/ 2626602 h 8422384"/>
              <a:gd name="connsiteX23" fmla="*/ 6858000 w 6858000"/>
              <a:gd name="connsiteY23" fmla="*/ 2037322 h 8422384"/>
              <a:gd name="connsiteX24" fmla="*/ 6858000 w 6858000"/>
              <a:gd name="connsiteY24" fmla="*/ 1774614 h 8422384"/>
              <a:gd name="connsiteX25" fmla="*/ 6858000 w 6858000"/>
              <a:gd name="connsiteY25" fmla="*/ 1185334 h 8422384"/>
              <a:gd name="connsiteX26" fmla="*/ 6858000 w 6858000"/>
              <a:gd name="connsiteY26" fmla="*/ 589280 h 8422384"/>
              <a:gd name="connsiteX27" fmla="*/ 6858000 w 6858000"/>
              <a:gd name="connsiteY27" fmla="*/ 0 h 8422384"/>
              <a:gd name="connsiteX28" fmla="*/ 0 w 6858000"/>
              <a:gd name="connsiteY28" fmla="*/ 922089 h 8422384"/>
              <a:gd name="connsiteX0" fmla="*/ 0 w 6858000"/>
              <a:gd name="connsiteY0" fmla="*/ 922089 h 8422384"/>
              <a:gd name="connsiteX1" fmla="*/ 0 w 6858000"/>
              <a:gd name="connsiteY1" fmla="*/ 4144746 h 8422384"/>
              <a:gd name="connsiteX2" fmla="*/ 0 w 6858000"/>
              <a:gd name="connsiteY2" fmla="*/ 4610448 h 8422384"/>
              <a:gd name="connsiteX3" fmla="*/ 0 w 6858000"/>
              <a:gd name="connsiteY3" fmla="*/ 4734026 h 8422384"/>
              <a:gd name="connsiteX4" fmla="*/ 0 w 6858000"/>
              <a:gd name="connsiteY4" fmla="*/ 5199728 h 8422384"/>
              <a:gd name="connsiteX5" fmla="*/ 0 w 6858000"/>
              <a:gd name="connsiteY5" fmla="*/ 5795782 h 8422384"/>
              <a:gd name="connsiteX6" fmla="*/ 0 w 6858000"/>
              <a:gd name="connsiteY6" fmla="*/ 6385062 h 8422384"/>
              <a:gd name="connsiteX7" fmla="*/ 0 w 6858000"/>
              <a:gd name="connsiteY7" fmla="*/ 6647770 h 8422384"/>
              <a:gd name="connsiteX8" fmla="*/ 0 w 6858000"/>
              <a:gd name="connsiteY8" fmla="*/ 7237050 h 8422384"/>
              <a:gd name="connsiteX9" fmla="*/ 0 w 6858000"/>
              <a:gd name="connsiteY9" fmla="*/ 7833104 h 8422384"/>
              <a:gd name="connsiteX10" fmla="*/ 0 w 6858000"/>
              <a:gd name="connsiteY10" fmla="*/ 8422384 h 8422384"/>
              <a:gd name="connsiteX11" fmla="*/ 6858000 w 6858000"/>
              <a:gd name="connsiteY11" fmla="*/ 8422384 h 8422384"/>
              <a:gd name="connsiteX12" fmla="*/ 6858000 w 6858000"/>
              <a:gd name="connsiteY12" fmla="*/ 7833104 h 8422384"/>
              <a:gd name="connsiteX13" fmla="*/ 6858000 w 6858000"/>
              <a:gd name="connsiteY13" fmla="*/ 7237050 h 8422384"/>
              <a:gd name="connsiteX14" fmla="*/ 6858000 w 6858000"/>
              <a:gd name="connsiteY14" fmla="*/ 6647770 h 8422384"/>
              <a:gd name="connsiteX15" fmla="*/ 6858000 w 6858000"/>
              <a:gd name="connsiteY15" fmla="*/ 6385062 h 8422384"/>
              <a:gd name="connsiteX16" fmla="*/ 6858000 w 6858000"/>
              <a:gd name="connsiteY16" fmla="*/ 5795782 h 8422384"/>
              <a:gd name="connsiteX17" fmla="*/ 6858000 w 6858000"/>
              <a:gd name="connsiteY17" fmla="*/ 5199728 h 8422384"/>
              <a:gd name="connsiteX18" fmla="*/ 6858000 w 6858000"/>
              <a:gd name="connsiteY18" fmla="*/ 4610448 h 8422384"/>
              <a:gd name="connsiteX19" fmla="*/ 6858000 w 6858000"/>
              <a:gd name="connsiteY19" fmla="*/ 3811936 h 8422384"/>
              <a:gd name="connsiteX20" fmla="*/ 6858000 w 6858000"/>
              <a:gd name="connsiteY20" fmla="*/ 3222656 h 8422384"/>
              <a:gd name="connsiteX21" fmla="*/ 6858000 w 6858000"/>
              <a:gd name="connsiteY21" fmla="*/ 2626602 h 8422384"/>
              <a:gd name="connsiteX22" fmla="*/ 6858000 w 6858000"/>
              <a:gd name="connsiteY22" fmla="*/ 2037322 h 8422384"/>
              <a:gd name="connsiteX23" fmla="*/ 6858000 w 6858000"/>
              <a:gd name="connsiteY23" fmla="*/ 1774614 h 8422384"/>
              <a:gd name="connsiteX24" fmla="*/ 6858000 w 6858000"/>
              <a:gd name="connsiteY24" fmla="*/ 1185334 h 8422384"/>
              <a:gd name="connsiteX25" fmla="*/ 6858000 w 6858000"/>
              <a:gd name="connsiteY25" fmla="*/ 589280 h 8422384"/>
              <a:gd name="connsiteX26" fmla="*/ 6858000 w 6858000"/>
              <a:gd name="connsiteY26" fmla="*/ 0 h 8422384"/>
              <a:gd name="connsiteX27" fmla="*/ 0 w 6858000"/>
              <a:gd name="connsiteY27" fmla="*/ 922089 h 8422384"/>
              <a:gd name="connsiteX0" fmla="*/ 0 w 6858000"/>
              <a:gd name="connsiteY0" fmla="*/ 922089 h 8422384"/>
              <a:gd name="connsiteX1" fmla="*/ 0 w 6858000"/>
              <a:gd name="connsiteY1" fmla="*/ 4610448 h 8422384"/>
              <a:gd name="connsiteX2" fmla="*/ 0 w 6858000"/>
              <a:gd name="connsiteY2" fmla="*/ 4734026 h 8422384"/>
              <a:gd name="connsiteX3" fmla="*/ 0 w 6858000"/>
              <a:gd name="connsiteY3" fmla="*/ 5199728 h 8422384"/>
              <a:gd name="connsiteX4" fmla="*/ 0 w 6858000"/>
              <a:gd name="connsiteY4" fmla="*/ 5795782 h 8422384"/>
              <a:gd name="connsiteX5" fmla="*/ 0 w 6858000"/>
              <a:gd name="connsiteY5" fmla="*/ 6385062 h 8422384"/>
              <a:gd name="connsiteX6" fmla="*/ 0 w 6858000"/>
              <a:gd name="connsiteY6" fmla="*/ 6647770 h 8422384"/>
              <a:gd name="connsiteX7" fmla="*/ 0 w 6858000"/>
              <a:gd name="connsiteY7" fmla="*/ 7237050 h 8422384"/>
              <a:gd name="connsiteX8" fmla="*/ 0 w 6858000"/>
              <a:gd name="connsiteY8" fmla="*/ 7833104 h 8422384"/>
              <a:gd name="connsiteX9" fmla="*/ 0 w 6858000"/>
              <a:gd name="connsiteY9" fmla="*/ 8422384 h 8422384"/>
              <a:gd name="connsiteX10" fmla="*/ 6858000 w 6858000"/>
              <a:gd name="connsiteY10" fmla="*/ 8422384 h 8422384"/>
              <a:gd name="connsiteX11" fmla="*/ 6858000 w 6858000"/>
              <a:gd name="connsiteY11" fmla="*/ 7833104 h 8422384"/>
              <a:gd name="connsiteX12" fmla="*/ 6858000 w 6858000"/>
              <a:gd name="connsiteY12" fmla="*/ 7237050 h 8422384"/>
              <a:gd name="connsiteX13" fmla="*/ 6858000 w 6858000"/>
              <a:gd name="connsiteY13" fmla="*/ 6647770 h 8422384"/>
              <a:gd name="connsiteX14" fmla="*/ 6858000 w 6858000"/>
              <a:gd name="connsiteY14" fmla="*/ 6385062 h 8422384"/>
              <a:gd name="connsiteX15" fmla="*/ 6858000 w 6858000"/>
              <a:gd name="connsiteY15" fmla="*/ 5795782 h 8422384"/>
              <a:gd name="connsiteX16" fmla="*/ 6858000 w 6858000"/>
              <a:gd name="connsiteY16" fmla="*/ 5199728 h 8422384"/>
              <a:gd name="connsiteX17" fmla="*/ 6858000 w 6858000"/>
              <a:gd name="connsiteY17" fmla="*/ 4610448 h 8422384"/>
              <a:gd name="connsiteX18" fmla="*/ 6858000 w 6858000"/>
              <a:gd name="connsiteY18" fmla="*/ 3811936 h 8422384"/>
              <a:gd name="connsiteX19" fmla="*/ 6858000 w 6858000"/>
              <a:gd name="connsiteY19" fmla="*/ 3222656 h 8422384"/>
              <a:gd name="connsiteX20" fmla="*/ 6858000 w 6858000"/>
              <a:gd name="connsiteY20" fmla="*/ 2626602 h 8422384"/>
              <a:gd name="connsiteX21" fmla="*/ 6858000 w 6858000"/>
              <a:gd name="connsiteY21" fmla="*/ 2037322 h 8422384"/>
              <a:gd name="connsiteX22" fmla="*/ 6858000 w 6858000"/>
              <a:gd name="connsiteY22" fmla="*/ 1774614 h 8422384"/>
              <a:gd name="connsiteX23" fmla="*/ 6858000 w 6858000"/>
              <a:gd name="connsiteY23" fmla="*/ 1185334 h 8422384"/>
              <a:gd name="connsiteX24" fmla="*/ 6858000 w 6858000"/>
              <a:gd name="connsiteY24" fmla="*/ 589280 h 8422384"/>
              <a:gd name="connsiteX25" fmla="*/ 6858000 w 6858000"/>
              <a:gd name="connsiteY25" fmla="*/ 0 h 8422384"/>
              <a:gd name="connsiteX26" fmla="*/ 0 w 6858000"/>
              <a:gd name="connsiteY26" fmla="*/ 922089 h 8422384"/>
              <a:gd name="connsiteX0" fmla="*/ 0 w 6858000"/>
              <a:gd name="connsiteY0" fmla="*/ 922089 h 8422384"/>
              <a:gd name="connsiteX1" fmla="*/ 0 w 6858000"/>
              <a:gd name="connsiteY1" fmla="*/ 4734026 h 8422384"/>
              <a:gd name="connsiteX2" fmla="*/ 0 w 6858000"/>
              <a:gd name="connsiteY2" fmla="*/ 5199728 h 8422384"/>
              <a:gd name="connsiteX3" fmla="*/ 0 w 6858000"/>
              <a:gd name="connsiteY3" fmla="*/ 5795782 h 8422384"/>
              <a:gd name="connsiteX4" fmla="*/ 0 w 6858000"/>
              <a:gd name="connsiteY4" fmla="*/ 6385062 h 8422384"/>
              <a:gd name="connsiteX5" fmla="*/ 0 w 6858000"/>
              <a:gd name="connsiteY5" fmla="*/ 6647770 h 8422384"/>
              <a:gd name="connsiteX6" fmla="*/ 0 w 6858000"/>
              <a:gd name="connsiteY6" fmla="*/ 7237050 h 8422384"/>
              <a:gd name="connsiteX7" fmla="*/ 0 w 6858000"/>
              <a:gd name="connsiteY7" fmla="*/ 7833104 h 8422384"/>
              <a:gd name="connsiteX8" fmla="*/ 0 w 6858000"/>
              <a:gd name="connsiteY8" fmla="*/ 8422384 h 8422384"/>
              <a:gd name="connsiteX9" fmla="*/ 6858000 w 6858000"/>
              <a:gd name="connsiteY9" fmla="*/ 8422384 h 8422384"/>
              <a:gd name="connsiteX10" fmla="*/ 6858000 w 6858000"/>
              <a:gd name="connsiteY10" fmla="*/ 7833104 h 8422384"/>
              <a:gd name="connsiteX11" fmla="*/ 6858000 w 6858000"/>
              <a:gd name="connsiteY11" fmla="*/ 7237050 h 8422384"/>
              <a:gd name="connsiteX12" fmla="*/ 6858000 w 6858000"/>
              <a:gd name="connsiteY12" fmla="*/ 6647770 h 8422384"/>
              <a:gd name="connsiteX13" fmla="*/ 6858000 w 6858000"/>
              <a:gd name="connsiteY13" fmla="*/ 6385062 h 8422384"/>
              <a:gd name="connsiteX14" fmla="*/ 6858000 w 6858000"/>
              <a:gd name="connsiteY14" fmla="*/ 5795782 h 8422384"/>
              <a:gd name="connsiteX15" fmla="*/ 6858000 w 6858000"/>
              <a:gd name="connsiteY15" fmla="*/ 5199728 h 8422384"/>
              <a:gd name="connsiteX16" fmla="*/ 6858000 w 6858000"/>
              <a:gd name="connsiteY16" fmla="*/ 4610448 h 8422384"/>
              <a:gd name="connsiteX17" fmla="*/ 6858000 w 6858000"/>
              <a:gd name="connsiteY17" fmla="*/ 3811936 h 8422384"/>
              <a:gd name="connsiteX18" fmla="*/ 6858000 w 6858000"/>
              <a:gd name="connsiteY18" fmla="*/ 3222656 h 8422384"/>
              <a:gd name="connsiteX19" fmla="*/ 6858000 w 6858000"/>
              <a:gd name="connsiteY19" fmla="*/ 2626602 h 8422384"/>
              <a:gd name="connsiteX20" fmla="*/ 6858000 w 6858000"/>
              <a:gd name="connsiteY20" fmla="*/ 2037322 h 8422384"/>
              <a:gd name="connsiteX21" fmla="*/ 6858000 w 6858000"/>
              <a:gd name="connsiteY21" fmla="*/ 1774614 h 8422384"/>
              <a:gd name="connsiteX22" fmla="*/ 6858000 w 6858000"/>
              <a:gd name="connsiteY22" fmla="*/ 1185334 h 8422384"/>
              <a:gd name="connsiteX23" fmla="*/ 6858000 w 6858000"/>
              <a:gd name="connsiteY23" fmla="*/ 589280 h 8422384"/>
              <a:gd name="connsiteX24" fmla="*/ 6858000 w 6858000"/>
              <a:gd name="connsiteY24" fmla="*/ 0 h 8422384"/>
              <a:gd name="connsiteX25" fmla="*/ 0 w 6858000"/>
              <a:gd name="connsiteY25" fmla="*/ 922089 h 8422384"/>
              <a:gd name="connsiteX0" fmla="*/ 0 w 6858000"/>
              <a:gd name="connsiteY0" fmla="*/ 922089 h 8422384"/>
              <a:gd name="connsiteX1" fmla="*/ 0 w 6858000"/>
              <a:gd name="connsiteY1" fmla="*/ 5199728 h 8422384"/>
              <a:gd name="connsiteX2" fmla="*/ 0 w 6858000"/>
              <a:gd name="connsiteY2" fmla="*/ 5795782 h 8422384"/>
              <a:gd name="connsiteX3" fmla="*/ 0 w 6858000"/>
              <a:gd name="connsiteY3" fmla="*/ 6385062 h 8422384"/>
              <a:gd name="connsiteX4" fmla="*/ 0 w 6858000"/>
              <a:gd name="connsiteY4" fmla="*/ 6647770 h 8422384"/>
              <a:gd name="connsiteX5" fmla="*/ 0 w 6858000"/>
              <a:gd name="connsiteY5" fmla="*/ 7237050 h 8422384"/>
              <a:gd name="connsiteX6" fmla="*/ 0 w 6858000"/>
              <a:gd name="connsiteY6" fmla="*/ 7833104 h 8422384"/>
              <a:gd name="connsiteX7" fmla="*/ 0 w 6858000"/>
              <a:gd name="connsiteY7" fmla="*/ 8422384 h 8422384"/>
              <a:gd name="connsiteX8" fmla="*/ 6858000 w 6858000"/>
              <a:gd name="connsiteY8" fmla="*/ 8422384 h 8422384"/>
              <a:gd name="connsiteX9" fmla="*/ 6858000 w 6858000"/>
              <a:gd name="connsiteY9" fmla="*/ 7833104 h 8422384"/>
              <a:gd name="connsiteX10" fmla="*/ 6858000 w 6858000"/>
              <a:gd name="connsiteY10" fmla="*/ 7237050 h 8422384"/>
              <a:gd name="connsiteX11" fmla="*/ 6858000 w 6858000"/>
              <a:gd name="connsiteY11" fmla="*/ 6647770 h 8422384"/>
              <a:gd name="connsiteX12" fmla="*/ 6858000 w 6858000"/>
              <a:gd name="connsiteY12" fmla="*/ 6385062 h 8422384"/>
              <a:gd name="connsiteX13" fmla="*/ 6858000 w 6858000"/>
              <a:gd name="connsiteY13" fmla="*/ 5795782 h 8422384"/>
              <a:gd name="connsiteX14" fmla="*/ 6858000 w 6858000"/>
              <a:gd name="connsiteY14" fmla="*/ 5199728 h 8422384"/>
              <a:gd name="connsiteX15" fmla="*/ 6858000 w 6858000"/>
              <a:gd name="connsiteY15" fmla="*/ 4610448 h 8422384"/>
              <a:gd name="connsiteX16" fmla="*/ 6858000 w 6858000"/>
              <a:gd name="connsiteY16" fmla="*/ 3811936 h 8422384"/>
              <a:gd name="connsiteX17" fmla="*/ 6858000 w 6858000"/>
              <a:gd name="connsiteY17" fmla="*/ 3222656 h 8422384"/>
              <a:gd name="connsiteX18" fmla="*/ 6858000 w 6858000"/>
              <a:gd name="connsiteY18" fmla="*/ 2626602 h 8422384"/>
              <a:gd name="connsiteX19" fmla="*/ 6858000 w 6858000"/>
              <a:gd name="connsiteY19" fmla="*/ 2037322 h 8422384"/>
              <a:gd name="connsiteX20" fmla="*/ 6858000 w 6858000"/>
              <a:gd name="connsiteY20" fmla="*/ 1774614 h 8422384"/>
              <a:gd name="connsiteX21" fmla="*/ 6858000 w 6858000"/>
              <a:gd name="connsiteY21" fmla="*/ 1185334 h 8422384"/>
              <a:gd name="connsiteX22" fmla="*/ 6858000 w 6858000"/>
              <a:gd name="connsiteY22" fmla="*/ 589280 h 8422384"/>
              <a:gd name="connsiteX23" fmla="*/ 6858000 w 6858000"/>
              <a:gd name="connsiteY23" fmla="*/ 0 h 8422384"/>
              <a:gd name="connsiteX24" fmla="*/ 0 w 6858000"/>
              <a:gd name="connsiteY24" fmla="*/ 922089 h 8422384"/>
              <a:gd name="connsiteX0" fmla="*/ 0 w 6858000"/>
              <a:gd name="connsiteY0" fmla="*/ 922089 h 8422384"/>
              <a:gd name="connsiteX1" fmla="*/ 0 w 6858000"/>
              <a:gd name="connsiteY1" fmla="*/ 5795782 h 8422384"/>
              <a:gd name="connsiteX2" fmla="*/ 0 w 6858000"/>
              <a:gd name="connsiteY2" fmla="*/ 6385062 h 8422384"/>
              <a:gd name="connsiteX3" fmla="*/ 0 w 6858000"/>
              <a:gd name="connsiteY3" fmla="*/ 6647770 h 8422384"/>
              <a:gd name="connsiteX4" fmla="*/ 0 w 6858000"/>
              <a:gd name="connsiteY4" fmla="*/ 7237050 h 8422384"/>
              <a:gd name="connsiteX5" fmla="*/ 0 w 6858000"/>
              <a:gd name="connsiteY5" fmla="*/ 7833104 h 8422384"/>
              <a:gd name="connsiteX6" fmla="*/ 0 w 6858000"/>
              <a:gd name="connsiteY6" fmla="*/ 8422384 h 8422384"/>
              <a:gd name="connsiteX7" fmla="*/ 6858000 w 6858000"/>
              <a:gd name="connsiteY7" fmla="*/ 8422384 h 8422384"/>
              <a:gd name="connsiteX8" fmla="*/ 6858000 w 6858000"/>
              <a:gd name="connsiteY8" fmla="*/ 7833104 h 8422384"/>
              <a:gd name="connsiteX9" fmla="*/ 6858000 w 6858000"/>
              <a:gd name="connsiteY9" fmla="*/ 7237050 h 8422384"/>
              <a:gd name="connsiteX10" fmla="*/ 6858000 w 6858000"/>
              <a:gd name="connsiteY10" fmla="*/ 6647770 h 8422384"/>
              <a:gd name="connsiteX11" fmla="*/ 6858000 w 6858000"/>
              <a:gd name="connsiteY11" fmla="*/ 6385062 h 8422384"/>
              <a:gd name="connsiteX12" fmla="*/ 6858000 w 6858000"/>
              <a:gd name="connsiteY12" fmla="*/ 5795782 h 8422384"/>
              <a:gd name="connsiteX13" fmla="*/ 6858000 w 6858000"/>
              <a:gd name="connsiteY13" fmla="*/ 5199728 h 8422384"/>
              <a:gd name="connsiteX14" fmla="*/ 6858000 w 6858000"/>
              <a:gd name="connsiteY14" fmla="*/ 4610448 h 8422384"/>
              <a:gd name="connsiteX15" fmla="*/ 6858000 w 6858000"/>
              <a:gd name="connsiteY15" fmla="*/ 3811936 h 8422384"/>
              <a:gd name="connsiteX16" fmla="*/ 6858000 w 6858000"/>
              <a:gd name="connsiteY16" fmla="*/ 3222656 h 8422384"/>
              <a:gd name="connsiteX17" fmla="*/ 6858000 w 6858000"/>
              <a:gd name="connsiteY17" fmla="*/ 2626602 h 8422384"/>
              <a:gd name="connsiteX18" fmla="*/ 6858000 w 6858000"/>
              <a:gd name="connsiteY18" fmla="*/ 2037322 h 8422384"/>
              <a:gd name="connsiteX19" fmla="*/ 6858000 w 6858000"/>
              <a:gd name="connsiteY19" fmla="*/ 1774614 h 8422384"/>
              <a:gd name="connsiteX20" fmla="*/ 6858000 w 6858000"/>
              <a:gd name="connsiteY20" fmla="*/ 1185334 h 8422384"/>
              <a:gd name="connsiteX21" fmla="*/ 6858000 w 6858000"/>
              <a:gd name="connsiteY21" fmla="*/ 589280 h 8422384"/>
              <a:gd name="connsiteX22" fmla="*/ 6858000 w 6858000"/>
              <a:gd name="connsiteY22" fmla="*/ 0 h 8422384"/>
              <a:gd name="connsiteX23" fmla="*/ 0 w 6858000"/>
              <a:gd name="connsiteY23" fmla="*/ 922089 h 8422384"/>
              <a:gd name="connsiteX0" fmla="*/ 0 w 6858000"/>
              <a:gd name="connsiteY0" fmla="*/ 922089 h 8422384"/>
              <a:gd name="connsiteX1" fmla="*/ 0 w 6858000"/>
              <a:gd name="connsiteY1" fmla="*/ 6385062 h 8422384"/>
              <a:gd name="connsiteX2" fmla="*/ 0 w 6858000"/>
              <a:gd name="connsiteY2" fmla="*/ 6647770 h 8422384"/>
              <a:gd name="connsiteX3" fmla="*/ 0 w 6858000"/>
              <a:gd name="connsiteY3" fmla="*/ 7237050 h 8422384"/>
              <a:gd name="connsiteX4" fmla="*/ 0 w 6858000"/>
              <a:gd name="connsiteY4" fmla="*/ 7833104 h 8422384"/>
              <a:gd name="connsiteX5" fmla="*/ 0 w 6858000"/>
              <a:gd name="connsiteY5" fmla="*/ 8422384 h 8422384"/>
              <a:gd name="connsiteX6" fmla="*/ 6858000 w 6858000"/>
              <a:gd name="connsiteY6" fmla="*/ 8422384 h 8422384"/>
              <a:gd name="connsiteX7" fmla="*/ 6858000 w 6858000"/>
              <a:gd name="connsiteY7" fmla="*/ 7833104 h 8422384"/>
              <a:gd name="connsiteX8" fmla="*/ 6858000 w 6858000"/>
              <a:gd name="connsiteY8" fmla="*/ 7237050 h 8422384"/>
              <a:gd name="connsiteX9" fmla="*/ 6858000 w 6858000"/>
              <a:gd name="connsiteY9" fmla="*/ 6647770 h 8422384"/>
              <a:gd name="connsiteX10" fmla="*/ 6858000 w 6858000"/>
              <a:gd name="connsiteY10" fmla="*/ 6385062 h 8422384"/>
              <a:gd name="connsiteX11" fmla="*/ 6858000 w 6858000"/>
              <a:gd name="connsiteY11" fmla="*/ 5795782 h 8422384"/>
              <a:gd name="connsiteX12" fmla="*/ 6858000 w 6858000"/>
              <a:gd name="connsiteY12" fmla="*/ 5199728 h 8422384"/>
              <a:gd name="connsiteX13" fmla="*/ 6858000 w 6858000"/>
              <a:gd name="connsiteY13" fmla="*/ 4610448 h 8422384"/>
              <a:gd name="connsiteX14" fmla="*/ 6858000 w 6858000"/>
              <a:gd name="connsiteY14" fmla="*/ 3811936 h 8422384"/>
              <a:gd name="connsiteX15" fmla="*/ 6858000 w 6858000"/>
              <a:gd name="connsiteY15" fmla="*/ 3222656 h 8422384"/>
              <a:gd name="connsiteX16" fmla="*/ 6858000 w 6858000"/>
              <a:gd name="connsiteY16" fmla="*/ 2626602 h 8422384"/>
              <a:gd name="connsiteX17" fmla="*/ 6858000 w 6858000"/>
              <a:gd name="connsiteY17" fmla="*/ 2037322 h 8422384"/>
              <a:gd name="connsiteX18" fmla="*/ 6858000 w 6858000"/>
              <a:gd name="connsiteY18" fmla="*/ 1774614 h 8422384"/>
              <a:gd name="connsiteX19" fmla="*/ 6858000 w 6858000"/>
              <a:gd name="connsiteY19" fmla="*/ 1185334 h 8422384"/>
              <a:gd name="connsiteX20" fmla="*/ 6858000 w 6858000"/>
              <a:gd name="connsiteY20" fmla="*/ 589280 h 8422384"/>
              <a:gd name="connsiteX21" fmla="*/ 6858000 w 6858000"/>
              <a:gd name="connsiteY21" fmla="*/ 0 h 8422384"/>
              <a:gd name="connsiteX22" fmla="*/ 0 w 6858000"/>
              <a:gd name="connsiteY22" fmla="*/ 922089 h 8422384"/>
              <a:gd name="connsiteX0" fmla="*/ 0 w 6858000"/>
              <a:gd name="connsiteY0" fmla="*/ 922089 h 8422384"/>
              <a:gd name="connsiteX1" fmla="*/ 0 w 6858000"/>
              <a:gd name="connsiteY1" fmla="*/ 6647770 h 8422384"/>
              <a:gd name="connsiteX2" fmla="*/ 0 w 6858000"/>
              <a:gd name="connsiteY2" fmla="*/ 7237050 h 8422384"/>
              <a:gd name="connsiteX3" fmla="*/ 0 w 6858000"/>
              <a:gd name="connsiteY3" fmla="*/ 7833104 h 8422384"/>
              <a:gd name="connsiteX4" fmla="*/ 0 w 6858000"/>
              <a:gd name="connsiteY4" fmla="*/ 8422384 h 8422384"/>
              <a:gd name="connsiteX5" fmla="*/ 6858000 w 6858000"/>
              <a:gd name="connsiteY5" fmla="*/ 8422384 h 8422384"/>
              <a:gd name="connsiteX6" fmla="*/ 6858000 w 6858000"/>
              <a:gd name="connsiteY6" fmla="*/ 7833104 h 8422384"/>
              <a:gd name="connsiteX7" fmla="*/ 6858000 w 6858000"/>
              <a:gd name="connsiteY7" fmla="*/ 7237050 h 8422384"/>
              <a:gd name="connsiteX8" fmla="*/ 6858000 w 6858000"/>
              <a:gd name="connsiteY8" fmla="*/ 6647770 h 8422384"/>
              <a:gd name="connsiteX9" fmla="*/ 6858000 w 6858000"/>
              <a:gd name="connsiteY9" fmla="*/ 6385062 h 8422384"/>
              <a:gd name="connsiteX10" fmla="*/ 6858000 w 6858000"/>
              <a:gd name="connsiteY10" fmla="*/ 5795782 h 8422384"/>
              <a:gd name="connsiteX11" fmla="*/ 6858000 w 6858000"/>
              <a:gd name="connsiteY11" fmla="*/ 5199728 h 8422384"/>
              <a:gd name="connsiteX12" fmla="*/ 6858000 w 6858000"/>
              <a:gd name="connsiteY12" fmla="*/ 4610448 h 8422384"/>
              <a:gd name="connsiteX13" fmla="*/ 6858000 w 6858000"/>
              <a:gd name="connsiteY13" fmla="*/ 3811936 h 8422384"/>
              <a:gd name="connsiteX14" fmla="*/ 6858000 w 6858000"/>
              <a:gd name="connsiteY14" fmla="*/ 3222656 h 8422384"/>
              <a:gd name="connsiteX15" fmla="*/ 6858000 w 6858000"/>
              <a:gd name="connsiteY15" fmla="*/ 2626602 h 8422384"/>
              <a:gd name="connsiteX16" fmla="*/ 6858000 w 6858000"/>
              <a:gd name="connsiteY16" fmla="*/ 2037322 h 8422384"/>
              <a:gd name="connsiteX17" fmla="*/ 6858000 w 6858000"/>
              <a:gd name="connsiteY17" fmla="*/ 1774614 h 8422384"/>
              <a:gd name="connsiteX18" fmla="*/ 6858000 w 6858000"/>
              <a:gd name="connsiteY18" fmla="*/ 1185334 h 8422384"/>
              <a:gd name="connsiteX19" fmla="*/ 6858000 w 6858000"/>
              <a:gd name="connsiteY19" fmla="*/ 589280 h 8422384"/>
              <a:gd name="connsiteX20" fmla="*/ 6858000 w 6858000"/>
              <a:gd name="connsiteY20" fmla="*/ 0 h 8422384"/>
              <a:gd name="connsiteX21" fmla="*/ 0 w 6858000"/>
              <a:gd name="connsiteY21" fmla="*/ 922089 h 8422384"/>
              <a:gd name="connsiteX0" fmla="*/ 0 w 6858000"/>
              <a:gd name="connsiteY0" fmla="*/ 922089 h 8422384"/>
              <a:gd name="connsiteX1" fmla="*/ 0 w 6858000"/>
              <a:gd name="connsiteY1" fmla="*/ 7237050 h 8422384"/>
              <a:gd name="connsiteX2" fmla="*/ 0 w 6858000"/>
              <a:gd name="connsiteY2" fmla="*/ 7833104 h 8422384"/>
              <a:gd name="connsiteX3" fmla="*/ 0 w 6858000"/>
              <a:gd name="connsiteY3" fmla="*/ 8422384 h 8422384"/>
              <a:gd name="connsiteX4" fmla="*/ 6858000 w 6858000"/>
              <a:gd name="connsiteY4" fmla="*/ 8422384 h 8422384"/>
              <a:gd name="connsiteX5" fmla="*/ 6858000 w 6858000"/>
              <a:gd name="connsiteY5" fmla="*/ 7833104 h 8422384"/>
              <a:gd name="connsiteX6" fmla="*/ 6858000 w 6858000"/>
              <a:gd name="connsiteY6" fmla="*/ 7237050 h 8422384"/>
              <a:gd name="connsiteX7" fmla="*/ 6858000 w 6858000"/>
              <a:gd name="connsiteY7" fmla="*/ 6647770 h 8422384"/>
              <a:gd name="connsiteX8" fmla="*/ 6858000 w 6858000"/>
              <a:gd name="connsiteY8" fmla="*/ 6385062 h 8422384"/>
              <a:gd name="connsiteX9" fmla="*/ 6858000 w 6858000"/>
              <a:gd name="connsiteY9" fmla="*/ 5795782 h 8422384"/>
              <a:gd name="connsiteX10" fmla="*/ 6858000 w 6858000"/>
              <a:gd name="connsiteY10" fmla="*/ 5199728 h 8422384"/>
              <a:gd name="connsiteX11" fmla="*/ 6858000 w 6858000"/>
              <a:gd name="connsiteY11" fmla="*/ 4610448 h 8422384"/>
              <a:gd name="connsiteX12" fmla="*/ 6858000 w 6858000"/>
              <a:gd name="connsiteY12" fmla="*/ 3811936 h 8422384"/>
              <a:gd name="connsiteX13" fmla="*/ 6858000 w 6858000"/>
              <a:gd name="connsiteY13" fmla="*/ 3222656 h 8422384"/>
              <a:gd name="connsiteX14" fmla="*/ 6858000 w 6858000"/>
              <a:gd name="connsiteY14" fmla="*/ 2626602 h 8422384"/>
              <a:gd name="connsiteX15" fmla="*/ 6858000 w 6858000"/>
              <a:gd name="connsiteY15" fmla="*/ 2037322 h 8422384"/>
              <a:gd name="connsiteX16" fmla="*/ 6858000 w 6858000"/>
              <a:gd name="connsiteY16" fmla="*/ 1774614 h 8422384"/>
              <a:gd name="connsiteX17" fmla="*/ 6858000 w 6858000"/>
              <a:gd name="connsiteY17" fmla="*/ 1185334 h 8422384"/>
              <a:gd name="connsiteX18" fmla="*/ 6858000 w 6858000"/>
              <a:gd name="connsiteY18" fmla="*/ 589280 h 8422384"/>
              <a:gd name="connsiteX19" fmla="*/ 6858000 w 6858000"/>
              <a:gd name="connsiteY19" fmla="*/ 0 h 8422384"/>
              <a:gd name="connsiteX20" fmla="*/ 0 w 6858000"/>
              <a:gd name="connsiteY20" fmla="*/ 922089 h 8422384"/>
              <a:gd name="connsiteX0" fmla="*/ 0 w 6858000"/>
              <a:gd name="connsiteY0" fmla="*/ 922089 h 8422384"/>
              <a:gd name="connsiteX1" fmla="*/ 0 w 6858000"/>
              <a:gd name="connsiteY1" fmla="*/ 7833104 h 8422384"/>
              <a:gd name="connsiteX2" fmla="*/ 0 w 6858000"/>
              <a:gd name="connsiteY2" fmla="*/ 8422384 h 8422384"/>
              <a:gd name="connsiteX3" fmla="*/ 6858000 w 6858000"/>
              <a:gd name="connsiteY3" fmla="*/ 8422384 h 8422384"/>
              <a:gd name="connsiteX4" fmla="*/ 6858000 w 6858000"/>
              <a:gd name="connsiteY4" fmla="*/ 7833104 h 8422384"/>
              <a:gd name="connsiteX5" fmla="*/ 6858000 w 6858000"/>
              <a:gd name="connsiteY5" fmla="*/ 7237050 h 8422384"/>
              <a:gd name="connsiteX6" fmla="*/ 6858000 w 6858000"/>
              <a:gd name="connsiteY6" fmla="*/ 6647770 h 8422384"/>
              <a:gd name="connsiteX7" fmla="*/ 6858000 w 6858000"/>
              <a:gd name="connsiteY7" fmla="*/ 6385062 h 8422384"/>
              <a:gd name="connsiteX8" fmla="*/ 6858000 w 6858000"/>
              <a:gd name="connsiteY8" fmla="*/ 5795782 h 8422384"/>
              <a:gd name="connsiteX9" fmla="*/ 6858000 w 6858000"/>
              <a:gd name="connsiteY9" fmla="*/ 5199728 h 8422384"/>
              <a:gd name="connsiteX10" fmla="*/ 6858000 w 6858000"/>
              <a:gd name="connsiteY10" fmla="*/ 4610448 h 8422384"/>
              <a:gd name="connsiteX11" fmla="*/ 6858000 w 6858000"/>
              <a:gd name="connsiteY11" fmla="*/ 3811936 h 8422384"/>
              <a:gd name="connsiteX12" fmla="*/ 6858000 w 6858000"/>
              <a:gd name="connsiteY12" fmla="*/ 3222656 h 8422384"/>
              <a:gd name="connsiteX13" fmla="*/ 6858000 w 6858000"/>
              <a:gd name="connsiteY13" fmla="*/ 2626602 h 8422384"/>
              <a:gd name="connsiteX14" fmla="*/ 6858000 w 6858000"/>
              <a:gd name="connsiteY14" fmla="*/ 2037322 h 8422384"/>
              <a:gd name="connsiteX15" fmla="*/ 6858000 w 6858000"/>
              <a:gd name="connsiteY15" fmla="*/ 1774614 h 8422384"/>
              <a:gd name="connsiteX16" fmla="*/ 6858000 w 6858000"/>
              <a:gd name="connsiteY16" fmla="*/ 1185334 h 8422384"/>
              <a:gd name="connsiteX17" fmla="*/ 6858000 w 6858000"/>
              <a:gd name="connsiteY17" fmla="*/ 589280 h 8422384"/>
              <a:gd name="connsiteX18" fmla="*/ 6858000 w 6858000"/>
              <a:gd name="connsiteY18" fmla="*/ 0 h 8422384"/>
              <a:gd name="connsiteX19" fmla="*/ 0 w 6858000"/>
              <a:gd name="connsiteY19"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1185334 h 8422384"/>
              <a:gd name="connsiteX16" fmla="*/ 6858000 w 6858000"/>
              <a:gd name="connsiteY16" fmla="*/ 589280 h 8422384"/>
              <a:gd name="connsiteX17" fmla="*/ 6858000 w 6858000"/>
              <a:gd name="connsiteY17" fmla="*/ 0 h 8422384"/>
              <a:gd name="connsiteX18" fmla="*/ 0 w 6858000"/>
              <a:gd name="connsiteY18"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1185334 h 8422384"/>
              <a:gd name="connsiteX16" fmla="*/ 6858000 w 6858000"/>
              <a:gd name="connsiteY16" fmla="*/ 0 h 8422384"/>
              <a:gd name="connsiteX17" fmla="*/ 0 w 6858000"/>
              <a:gd name="connsiteY17"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0 h 8422384"/>
              <a:gd name="connsiteX16" fmla="*/ 0 w 6858000"/>
              <a:gd name="connsiteY16"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0 h 8422384"/>
              <a:gd name="connsiteX15" fmla="*/ 0 w 6858000"/>
              <a:gd name="connsiteY15"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0 h 8422384"/>
              <a:gd name="connsiteX14" fmla="*/ 0 w 6858000"/>
              <a:gd name="connsiteY14"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0 h 8422384"/>
              <a:gd name="connsiteX13" fmla="*/ 0 w 6858000"/>
              <a:gd name="connsiteY13"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0 h 8422384"/>
              <a:gd name="connsiteX12" fmla="*/ 0 w 6858000"/>
              <a:gd name="connsiteY12"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0 h 8422384"/>
              <a:gd name="connsiteX11" fmla="*/ 0 w 6858000"/>
              <a:gd name="connsiteY11" fmla="*/ 922089 h 8422384"/>
              <a:gd name="connsiteX0" fmla="*/ 0 w 6871064"/>
              <a:gd name="connsiteY0" fmla="*/ 922089 h 8422384"/>
              <a:gd name="connsiteX1" fmla="*/ 0 w 6871064"/>
              <a:gd name="connsiteY1" fmla="*/ 8422384 h 8422384"/>
              <a:gd name="connsiteX2" fmla="*/ 6858000 w 6871064"/>
              <a:gd name="connsiteY2" fmla="*/ 8422384 h 8422384"/>
              <a:gd name="connsiteX3" fmla="*/ 6858000 w 6871064"/>
              <a:gd name="connsiteY3" fmla="*/ 7833104 h 8422384"/>
              <a:gd name="connsiteX4" fmla="*/ 6858000 w 6871064"/>
              <a:gd name="connsiteY4" fmla="*/ 7237050 h 8422384"/>
              <a:gd name="connsiteX5" fmla="*/ 6858000 w 6871064"/>
              <a:gd name="connsiteY5" fmla="*/ 6647770 h 8422384"/>
              <a:gd name="connsiteX6" fmla="*/ 6858000 w 6871064"/>
              <a:gd name="connsiteY6" fmla="*/ 6385062 h 8422384"/>
              <a:gd name="connsiteX7" fmla="*/ 6858000 w 6871064"/>
              <a:gd name="connsiteY7" fmla="*/ 5795782 h 8422384"/>
              <a:gd name="connsiteX8" fmla="*/ 6858000 w 6871064"/>
              <a:gd name="connsiteY8" fmla="*/ 5199728 h 8422384"/>
              <a:gd name="connsiteX9" fmla="*/ 6858000 w 6871064"/>
              <a:gd name="connsiteY9" fmla="*/ 4610448 h 8422384"/>
              <a:gd name="connsiteX10" fmla="*/ 6871064 w 6871064"/>
              <a:gd name="connsiteY10" fmla="*/ 4491672 h 8422384"/>
              <a:gd name="connsiteX11" fmla="*/ 6858000 w 6871064"/>
              <a:gd name="connsiteY11" fmla="*/ 0 h 8422384"/>
              <a:gd name="connsiteX12" fmla="*/ 0 w 6871064"/>
              <a:gd name="connsiteY12"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0 h 8422384"/>
              <a:gd name="connsiteX11" fmla="*/ 0 w 6858000"/>
              <a:gd name="connsiteY11"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0 h 8422384"/>
              <a:gd name="connsiteX10" fmla="*/ 0 w 6858000"/>
              <a:gd name="connsiteY10"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0 h 8422384"/>
              <a:gd name="connsiteX9" fmla="*/ 0 w 6858000"/>
              <a:gd name="connsiteY9"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0 h 8422384"/>
              <a:gd name="connsiteX8" fmla="*/ 0 w 6858000"/>
              <a:gd name="connsiteY8"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0 h 8422384"/>
              <a:gd name="connsiteX7" fmla="*/ 0 w 6858000"/>
              <a:gd name="connsiteY7"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0 h 8422384"/>
              <a:gd name="connsiteX6" fmla="*/ 0 w 6858000"/>
              <a:gd name="connsiteY6"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0 h 8422384"/>
              <a:gd name="connsiteX5" fmla="*/ 0 w 6858000"/>
              <a:gd name="connsiteY5"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0 h 8422384"/>
              <a:gd name="connsiteX4" fmla="*/ 0 w 6858000"/>
              <a:gd name="connsiteY4" fmla="*/ 922089 h 8422384"/>
              <a:gd name="connsiteX0" fmla="*/ 0 w 6858000"/>
              <a:gd name="connsiteY0" fmla="*/ 922089 h 8422384"/>
              <a:gd name="connsiteX1" fmla="*/ 0 w 6858000"/>
              <a:gd name="connsiteY1" fmla="*/ 8422384 h 8422384"/>
              <a:gd name="connsiteX2" fmla="*/ 6844937 w 6858000"/>
              <a:gd name="connsiteY2" fmla="*/ 898178 h 8422384"/>
              <a:gd name="connsiteX3" fmla="*/ 6858000 w 6858000"/>
              <a:gd name="connsiteY3" fmla="*/ 0 h 8422384"/>
              <a:gd name="connsiteX4" fmla="*/ 0 w 6858000"/>
              <a:gd name="connsiteY4" fmla="*/ 922089 h 8422384"/>
              <a:gd name="connsiteX0" fmla="*/ 0 w 6884126"/>
              <a:gd name="connsiteY0" fmla="*/ 922089 h 8422384"/>
              <a:gd name="connsiteX1" fmla="*/ 0 w 6884126"/>
              <a:gd name="connsiteY1" fmla="*/ 8422384 h 8422384"/>
              <a:gd name="connsiteX2" fmla="*/ 6884126 w 6884126"/>
              <a:gd name="connsiteY2" fmla="*/ 519355 h 8422384"/>
              <a:gd name="connsiteX3" fmla="*/ 6858000 w 6884126"/>
              <a:gd name="connsiteY3" fmla="*/ 0 h 8422384"/>
              <a:gd name="connsiteX4" fmla="*/ 0 w 6884126"/>
              <a:gd name="connsiteY4" fmla="*/ 922089 h 8422384"/>
              <a:gd name="connsiteX0" fmla="*/ 0 w 6858000"/>
              <a:gd name="connsiteY0" fmla="*/ 922089 h 8422384"/>
              <a:gd name="connsiteX1" fmla="*/ 0 w 6858000"/>
              <a:gd name="connsiteY1" fmla="*/ 8422384 h 8422384"/>
              <a:gd name="connsiteX2" fmla="*/ 6831874 w 6858000"/>
              <a:gd name="connsiteY2" fmla="*/ 388726 h 8422384"/>
              <a:gd name="connsiteX3" fmla="*/ 6858000 w 6858000"/>
              <a:gd name="connsiteY3" fmla="*/ 0 h 8422384"/>
              <a:gd name="connsiteX4" fmla="*/ 0 w 6858000"/>
              <a:gd name="connsiteY4" fmla="*/ 922089 h 8422384"/>
              <a:gd name="connsiteX0" fmla="*/ 0 w 6858000"/>
              <a:gd name="connsiteY0" fmla="*/ 922089 h 8422384"/>
              <a:gd name="connsiteX1" fmla="*/ 0 w 6858000"/>
              <a:gd name="connsiteY1" fmla="*/ 8422384 h 8422384"/>
              <a:gd name="connsiteX2" fmla="*/ 6858000 w 6858000"/>
              <a:gd name="connsiteY2" fmla="*/ 414852 h 8422384"/>
              <a:gd name="connsiteX3" fmla="*/ 6858000 w 6858000"/>
              <a:gd name="connsiteY3" fmla="*/ 0 h 8422384"/>
              <a:gd name="connsiteX4" fmla="*/ 0 w 6858000"/>
              <a:gd name="connsiteY4" fmla="*/ 922089 h 8422384"/>
              <a:gd name="connsiteX0" fmla="*/ 0 w 6858000"/>
              <a:gd name="connsiteY0" fmla="*/ 922089 h 1355378"/>
              <a:gd name="connsiteX1" fmla="*/ 39189 w 6858000"/>
              <a:gd name="connsiteY1" fmla="*/ 1355378 h 1355378"/>
              <a:gd name="connsiteX2" fmla="*/ 6858000 w 6858000"/>
              <a:gd name="connsiteY2" fmla="*/ 414852 h 1355378"/>
              <a:gd name="connsiteX3" fmla="*/ 6858000 w 6858000"/>
              <a:gd name="connsiteY3" fmla="*/ 0 h 1355378"/>
              <a:gd name="connsiteX4" fmla="*/ 0 w 6858000"/>
              <a:gd name="connsiteY4" fmla="*/ 922089 h 1355378"/>
              <a:gd name="connsiteX0" fmla="*/ 26126 w 6884126"/>
              <a:gd name="connsiteY0" fmla="*/ 922089 h 1368441"/>
              <a:gd name="connsiteX1" fmla="*/ 0 w 6884126"/>
              <a:gd name="connsiteY1" fmla="*/ 1368441 h 1368441"/>
              <a:gd name="connsiteX2" fmla="*/ 6884126 w 6884126"/>
              <a:gd name="connsiteY2" fmla="*/ 414852 h 1368441"/>
              <a:gd name="connsiteX3" fmla="*/ 6884126 w 6884126"/>
              <a:gd name="connsiteY3" fmla="*/ 0 h 1368441"/>
              <a:gd name="connsiteX4" fmla="*/ 26126 w 6884126"/>
              <a:gd name="connsiteY4" fmla="*/ 922089 h 1368441"/>
              <a:gd name="connsiteX0" fmla="*/ 26126 w 6884126"/>
              <a:gd name="connsiteY0" fmla="*/ 922089 h 1368441"/>
              <a:gd name="connsiteX1" fmla="*/ 0 w 6884126"/>
              <a:gd name="connsiteY1" fmla="*/ 1368441 h 1368441"/>
              <a:gd name="connsiteX2" fmla="*/ 6877779 w 6884126"/>
              <a:gd name="connsiteY2" fmla="*/ 411679 h 1368441"/>
              <a:gd name="connsiteX3" fmla="*/ 6884126 w 6884126"/>
              <a:gd name="connsiteY3" fmla="*/ 0 h 1368441"/>
              <a:gd name="connsiteX4" fmla="*/ 26126 w 6884126"/>
              <a:gd name="connsiteY4" fmla="*/ 922089 h 1368441"/>
              <a:gd name="connsiteX0" fmla="*/ 26126 w 6884126"/>
              <a:gd name="connsiteY0" fmla="*/ 922089 h 1368441"/>
              <a:gd name="connsiteX1" fmla="*/ 0 w 6884126"/>
              <a:gd name="connsiteY1" fmla="*/ 1368441 h 1368441"/>
              <a:gd name="connsiteX2" fmla="*/ 6882544 w 6884126"/>
              <a:gd name="connsiteY2" fmla="*/ 411681 h 1368441"/>
              <a:gd name="connsiteX3" fmla="*/ 6884126 w 6884126"/>
              <a:gd name="connsiteY3" fmla="*/ 0 h 1368441"/>
              <a:gd name="connsiteX4" fmla="*/ 26126 w 6884126"/>
              <a:gd name="connsiteY4" fmla="*/ 922089 h 1368441"/>
              <a:gd name="connsiteX0" fmla="*/ 0 w 6858000"/>
              <a:gd name="connsiteY0" fmla="*/ 922089 h 1368441"/>
              <a:gd name="connsiteX1" fmla="*/ 859 w 6858000"/>
              <a:gd name="connsiteY1" fmla="*/ 1368441 h 1368441"/>
              <a:gd name="connsiteX2" fmla="*/ 6856418 w 6858000"/>
              <a:gd name="connsiteY2" fmla="*/ 411681 h 1368441"/>
              <a:gd name="connsiteX3" fmla="*/ 6858000 w 6858000"/>
              <a:gd name="connsiteY3" fmla="*/ 0 h 1368441"/>
              <a:gd name="connsiteX4" fmla="*/ 0 w 6858000"/>
              <a:gd name="connsiteY4" fmla="*/ 922089 h 1368441"/>
              <a:gd name="connsiteX0" fmla="*/ 0 w 6858000"/>
              <a:gd name="connsiteY0" fmla="*/ 922089 h 1366854"/>
              <a:gd name="connsiteX1" fmla="*/ 18319 w 6858000"/>
              <a:gd name="connsiteY1" fmla="*/ 1366854 h 1366854"/>
              <a:gd name="connsiteX2" fmla="*/ 6856418 w 6858000"/>
              <a:gd name="connsiteY2" fmla="*/ 411681 h 1366854"/>
              <a:gd name="connsiteX3" fmla="*/ 6858000 w 6858000"/>
              <a:gd name="connsiteY3" fmla="*/ 0 h 1366854"/>
              <a:gd name="connsiteX4" fmla="*/ 0 w 6858000"/>
              <a:gd name="connsiteY4" fmla="*/ 922089 h 1366854"/>
              <a:gd name="connsiteX0" fmla="*/ 0 w 6858000"/>
              <a:gd name="connsiteY0" fmla="*/ 922089 h 1365266"/>
              <a:gd name="connsiteX1" fmla="*/ 856 w 6858000"/>
              <a:gd name="connsiteY1" fmla="*/ 1365266 h 1365266"/>
              <a:gd name="connsiteX2" fmla="*/ 6856418 w 6858000"/>
              <a:gd name="connsiteY2" fmla="*/ 411681 h 1365266"/>
              <a:gd name="connsiteX3" fmla="*/ 6858000 w 6858000"/>
              <a:gd name="connsiteY3" fmla="*/ 0 h 1365266"/>
              <a:gd name="connsiteX4" fmla="*/ 0 w 6858000"/>
              <a:gd name="connsiteY4" fmla="*/ 922089 h 1365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5266">
                <a:moveTo>
                  <a:pt x="0" y="922089"/>
                </a:moveTo>
                <a:cubicBezTo>
                  <a:pt x="286" y="1070873"/>
                  <a:pt x="570" y="1216482"/>
                  <a:pt x="856" y="1365266"/>
                </a:cubicBezTo>
                <a:lnTo>
                  <a:pt x="6856418" y="411681"/>
                </a:lnTo>
                <a:cubicBezTo>
                  <a:pt x="6858534" y="274455"/>
                  <a:pt x="6855884" y="137226"/>
                  <a:pt x="6858000" y="0"/>
                </a:cubicBezTo>
                <a:lnTo>
                  <a:pt x="0" y="922089"/>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5" name="Picture 4">
            <a:extLst>
              <a:ext uri="{FF2B5EF4-FFF2-40B4-BE49-F238E27FC236}">
                <a16:creationId xmlns:a16="http://schemas.microsoft.com/office/drawing/2014/main" id="{0F4169C2-2CDA-CC40-8BA7-E6406F98B1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218" y="5634923"/>
            <a:ext cx="1079313" cy="1079313"/>
          </a:xfrm>
          <a:prstGeom prst="rect">
            <a:avLst/>
          </a:prstGeom>
        </p:spPr>
      </p:pic>
    </p:spTree>
    <p:extLst>
      <p:ext uri="{BB962C8B-B14F-4D97-AF65-F5344CB8AC3E}">
        <p14:creationId xmlns:p14="http://schemas.microsoft.com/office/powerpoint/2010/main" val="286047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Background - Solid">
            <a:extLst>
              <a:ext uri="{FF2B5EF4-FFF2-40B4-BE49-F238E27FC236}">
                <a16:creationId xmlns:a16="http://schemas.microsoft.com/office/drawing/2014/main" id="{E7049466-AE18-5040-B92A-6AF0E9CABD73}"/>
              </a:ext>
            </a:extLst>
          </p:cNvPr>
          <p:cNvSpPr/>
          <p:nvPr/>
        </p:nvSpPr>
        <p:spPr>
          <a:xfrm rot="10800000">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de-DE">
                <a:solidFill>
                  <a:schemeClr val="lt1">
                    <a:alpha val="44000"/>
                  </a:schemeClr>
                </a:solidFill>
              </a:rPr>
              <a:t>aa</a:t>
            </a:r>
          </a:p>
        </p:txBody>
      </p:sp>
      <p:sp>
        <p:nvSpPr>
          <p:cNvPr id="52" name="Slice - Solid">
            <a:extLst>
              <a:ext uri="{FF2B5EF4-FFF2-40B4-BE49-F238E27FC236}">
                <a16:creationId xmlns:a16="http://schemas.microsoft.com/office/drawing/2014/main" id="{1F451C84-4E3E-B148-B349-C401C5F07101}"/>
              </a:ext>
            </a:extLst>
          </p:cNvPr>
          <p:cNvSpPr/>
          <p:nvPr/>
        </p:nvSpPr>
        <p:spPr>
          <a:xfrm rot="10800000">
            <a:off x="0"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39" name="TextBox 138"/>
          <p:cNvSpPr txBox="1"/>
          <p:nvPr/>
        </p:nvSpPr>
        <p:spPr>
          <a:xfrm>
            <a:off x="961610" y="1900392"/>
            <a:ext cx="5709896" cy="400110"/>
          </a:xfrm>
          <a:prstGeom prst="rect">
            <a:avLst/>
          </a:prstGeom>
          <a:noFill/>
        </p:spPr>
        <p:txBody>
          <a:bodyPr wrap="square" rtlCol="0">
            <a:spAutoFit/>
          </a:bodyPr>
          <a:lstStyle/>
          <a:p>
            <a:r>
              <a:rPr lang="de-DE" sz="2000" b="1">
                <a:solidFill>
                  <a:srgbClr val="EBB700"/>
                </a:solidFill>
                <a:latin typeface="Arial" charset="0"/>
                <a:ea typeface="Arial" charset="0"/>
                <a:cs typeface="Arial" charset="0"/>
              </a:rPr>
              <a:t>Ein einheitlicher Ansatz</a:t>
            </a:r>
          </a:p>
        </p:txBody>
      </p:sp>
      <p:sp>
        <p:nvSpPr>
          <p:cNvPr id="146" name="TextBox 145"/>
          <p:cNvSpPr txBox="1"/>
          <p:nvPr/>
        </p:nvSpPr>
        <p:spPr>
          <a:xfrm>
            <a:off x="930287" y="2426458"/>
            <a:ext cx="5709896" cy="2862322"/>
          </a:xfrm>
          <a:prstGeom prst="rect">
            <a:avLst/>
          </a:prstGeom>
          <a:noFill/>
        </p:spPr>
        <p:txBody>
          <a:bodyPr wrap="square" rtlCol="0">
            <a:spAutoFit/>
          </a:bodyPr>
          <a:lstStyle/>
          <a:p>
            <a:r>
              <a:rPr lang="de-DE" dirty="0">
                <a:solidFill>
                  <a:schemeClr val="bg1"/>
                </a:solidFill>
                <a:latin typeface="Arial" charset="0"/>
                <a:ea typeface="Arial" charset="0"/>
                <a:cs typeface="Arial" charset="0"/>
              </a:rPr>
              <a:t>Das Global Action Team (GAT) unterstützt Distrikte und Clubs bei der Erreichung ihrer Ziele, indem es einen einheitlichen Ansatz für alle Schwerpunktbereiche von Lions schafft. </a:t>
            </a:r>
          </a:p>
          <a:p>
            <a:endParaRPr lang="en-US" dirty="0">
              <a:solidFill>
                <a:schemeClr val="bg1"/>
              </a:solidFill>
              <a:latin typeface="Arial" charset="0"/>
              <a:ea typeface="Arial" charset="0"/>
              <a:cs typeface="Arial" charset="0"/>
            </a:endParaRPr>
          </a:p>
          <a:p>
            <a:r>
              <a:rPr lang="de-DE" dirty="0">
                <a:solidFill>
                  <a:schemeClr val="bg1"/>
                </a:solidFill>
                <a:latin typeface="Arial" charset="0"/>
                <a:ea typeface="Arial" charset="0"/>
                <a:cs typeface="Arial" charset="0"/>
              </a:rPr>
              <a:t>Durch seine Zielorientierung kann das GAT auf allen Ebenen - von der konstitutionellen Ebene bis zur Clubebene - unterstützen, die positive Mitgliederentwicklung in den Clubs fördern sowie die Sichtbarkeit von Lion in Communitys.</a:t>
            </a:r>
          </a:p>
        </p:txBody>
      </p:sp>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3</a:t>
            </a:fld>
            <a:endParaRPr lang="en-US" sz="1000">
              <a:solidFill>
                <a:srgbClr val="00338D"/>
              </a:solidFill>
            </a:endParaRPr>
          </a:p>
        </p:txBody>
      </p:sp>
      <p:sp>
        <p:nvSpPr>
          <p:cNvPr id="32" name="Rectangle 31">
            <a:extLst>
              <a:ext uri="{FF2B5EF4-FFF2-40B4-BE49-F238E27FC236}">
                <a16:creationId xmlns:a16="http://schemas.microsoft.com/office/drawing/2014/main" id="{4796FF7E-BD4A-524F-B602-27D1923168A2}"/>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685800" y="727675"/>
            <a:ext cx="9310816" cy="426872"/>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de-DE">
                <a:solidFill>
                  <a:schemeClr val="bg1"/>
                </a:solidFill>
              </a:rPr>
              <a:t>Warum das Global Action Team?</a:t>
            </a:r>
          </a:p>
        </p:txBody>
      </p:sp>
      <p:pic>
        <p:nvPicPr>
          <p:cNvPr id="5" name="Picture 4" descr="A picture containing device&#10;&#10;Description automatically generated">
            <a:extLst>
              <a:ext uri="{FF2B5EF4-FFF2-40B4-BE49-F238E27FC236}">
                <a16:creationId xmlns:a16="http://schemas.microsoft.com/office/drawing/2014/main" id="{610A17D8-20EC-4126-B6F3-1D25D5EC18A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431" b="95692" l="6546" r="90971">
                        <a14:foregroundMark x1="36795" y1="19501" x2="36795" y2="19501"/>
                        <a14:foregroundMark x1="8352" y1="49433" x2="8352" y2="49433"/>
                        <a14:foregroundMark x1="44921" y1="14286" x2="44921" y2="14286"/>
                        <a14:foregroundMark x1="62528" y1="19274" x2="62528" y2="19274"/>
                        <a14:foregroundMark x1="46501" y1="10431" x2="46501" y2="10431"/>
                        <a14:foregroundMark x1="91196" y1="53061" x2="91196" y2="53061"/>
                        <a14:foregroundMark x1="25282" y1="39683" x2="25282" y2="39683"/>
                        <a14:foregroundMark x1="31828" y1="29705" x2="31828" y2="29705"/>
                        <a14:foregroundMark x1="27991" y1="28345" x2="27991" y2="28345"/>
                        <a14:foregroundMark x1="34989" y1="28345" x2="34989" y2="28345"/>
                        <a14:foregroundMark x1="44470" y1="29252" x2="44470" y2="29252"/>
                        <a14:foregroundMark x1="26185" y1="74376" x2="26185" y2="74376"/>
                        <a14:foregroundMark x1="34086" y1="73469" x2="34086" y2="73469"/>
                        <a14:foregroundMark x1="20090" y1="68254" x2="48533" y2="79138"/>
                        <a14:foregroundMark x1="48533" y1="79138" x2="73589" y2="84580"/>
                        <a14:foregroundMark x1="73589" y1="84580" x2="72912" y2="84580"/>
                        <a14:foregroundMark x1="40181" y1="13152" x2="25282" y2="21088"/>
                        <a14:foregroundMark x1="25282" y1="21088" x2="13995" y2="32653"/>
                        <a14:foregroundMark x1="13995" y1="32653" x2="11061" y2="43764"/>
                        <a14:foregroundMark x1="11061" y1="43764" x2="12415" y2="52381"/>
                        <a14:foregroundMark x1="22348" y1="54649" x2="28217" y2="27211"/>
                        <a14:foregroundMark x1="28217" y1="27211" x2="39955" y2="14966"/>
                        <a14:foregroundMark x1="31331" y1="41581" x2="44244" y2="28345"/>
                        <a14:foregroundMark x1="27653" y1="45351" x2="28831" y2="44144"/>
                        <a14:foregroundMark x1="27210" y1="45805" x2="27653" y2="45351"/>
                        <a14:foregroundMark x1="26989" y1="46032" x2="27210" y2="45805"/>
                        <a14:foregroundMark x1="11061" y1="62358" x2="26989" y2="46032"/>
                        <a14:foregroundMark x1="44244" y1="28345" x2="44470" y2="16327"/>
                        <a14:foregroundMark x1="44470" y1="16327" x2="31603" y2="17234"/>
                        <a14:foregroundMark x1="31603" y1="17234" x2="13093" y2="47846"/>
                        <a14:foregroundMark x1="13093" y1="47846" x2="11287" y2="61451"/>
                        <a14:foregroundMark x1="78104" y1="82313" x2="29345" y2="78685"/>
                        <a14:foregroundMark x1="29345" y1="78685" x2="36795" y2="90476"/>
                        <a14:foregroundMark x1="36795" y1="90476" x2="48758" y2="91156"/>
                        <a14:foregroundMark x1="48758" y1="91156" x2="73363" y2="85714"/>
                        <a14:foregroundMark x1="73363" y1="85714" x2="76298" y2="83447"/>
                        <a14:foregroundMark x1="18510" y1="65533" x2="16479" y2="77098"/>
                        <a14:foregroundMark x1="16479" y1="77098" x2="35666" y2="92744"/>
                        <a14:foregroundMark x1="35666" y1="92744" x2="48307" y2="95692"/>
                        <a14:foregroundMark x1="48307" y1="95692" x2="59368" y2="90249"/>
                        <a14:foregroundMark x1="59368" y1="90249" x2="53273" y2="78685"/>
                        <a14:foregroundMark x1="53273" y1="78685" x2="41986" y2="75737"/>
                        <a14:foregroundMark x1="41986" y1="75737" x2="32054" y2="69841"/>
                        <a14:foregroundMark x1="32054" y1="69841" x2="20542" y2="67574"/>
                        <a14:foregroundMark x1="20542" y1="67574" x2="18284" y2="65760"/>
                        <a14:foregroundMark x1="61400" y1="17460" x2="82619" y2="64399"/>
                        <a14:foregroundMark x1="82619" y1="64399" x2="88262" y2="53515"/>
                        <a14:foregroundMark x1="88262" y1="53515" x2="61400" y2="18141"/>
                        <a14:foregroundMark x1="57336" y1="17234" x2="74041" y2="50113"/>
                        <a14:foregroundMark x1="74041" y1="50113" x2="72912" y2="62358"/>
                        <a14:foregroundMark x1="72912" y1="62358" x2="85327" y2="60998"/>
                        <a14:foregroundMark x1="85327" y1="60998" x2="83521" y2="46259"/>
                        <a14:foregroundMark x1="83521" y1="46259" x2="71783" y2="23810"/>
                        <a14:foregroundMark x1="71783" y1="23810" x2="62980" y2="14512"/>
                        <a14:foregroundMark x1="62980" y1="14512" x2="57336" y2="17234"/>
                        <a14:foregroundMark x1="7675" y1="45805" x2="9932" y2="57370"/>
                        <a14:foregroundMark x1="30209" y1="45805" x2="31007" y2="45350"/>
                        <a14:foregroundMark x1="29811" y1="46032" x2="30209" y2="45805"/>
                        <a14:foregroundMark x1="9932" y1="57370" x2="29811" y2="46032"/>
                        <a14:foregroundMark x1="39761" y1="35017" x2="46275" y2="20408"/>
                        <a14:foregroundMark x1="46275" y1="20408" x2="30474" y2="14966"/>
                        <a14:foregroundMark x1="30474" y1="14966" x2="13318" y2="32426"/>
                        <a14:foregroundMark x1="13318" y1="32426" x2="6546" y2="50113"/>
                        <a14:foregroundMark x1="83296" y1="40136" x2="71783" y2="41043"/>
                        <a14:foregroundMark x1="71783" y1="41043" x2="81716" y2="56009"/>
                        <a14:foregroundMark x1="81716" y1="56009" x2="89616" y2="47846"/>
                        <a14:foregroundMark x1="89616" y1="47846" x2="85102" y2="40590"/>
                        <a14:foregroundMark x1="52370" y1="80045" x2="39503" y2="78231"/>
                        <a14:foregroundMark x1="39503" y1="78231" x2="28668" y2="82313"/>
                        <a14:foregroundMark x1="28668" y1="82313" x2="35214" y2="92290"/>
                        <a14:foregroundMark x1="35214" y1="92290" x2="48081" y2="89116"/>
                        <a14:foregroundMark x1="48081" y1="89116" x2="52370" y2="80952"/>
                        <a14:foregroundMark x1="46050" y1="78458" x2="34312" y2="80045"/>
                        <a14:foregroundMark x1="34312" y1="80045" x2="34989" y2="93424"/>
                        <a14:foregroundMark x1="34989" y1="93424" x2="48081" y2="94331"/>
                        <a14:foregroundMark x1="48081" y1="94331" x2="51016" y2="83220"/>
                        <a14:foregroundMark x1="51016" y1="83220" x2="46050" y2="78005"/>
                        <a14:foregroundMark x1="46953" y1="82086" x2="35892" y2="84127"/>
                        <a14:foregroundMark x1="35892" y1="84127" x2="44018" y2="81406"/>
                        <a14:backgroundMark x1="34312" y1="42177" x2="36117" y2="39909"/>
                        <a14:backgroundMark x1="33183" y1="44444" x2="37698" y2="40136"/>
                        <a14:backgroundMark x1="31603" y1="46032" x2="32054" y2="45125"/>
                        <a14:backgroundMark x1="33634" y1="42857" x2="31828" y2="45805"/>
                        <a14:backgroundMark x1="32054" y1="46032" x2="32054" y2="46032"/>
                        <a14:backgroundMark x1="31603" y1="45805" x2="31603" y2="45805"/>
                        <a14:backgroundMark x1="30926" y1="45805" x2="30926" y2="45805"/>
                        <a14:backgroundMark x1="31151" y1="45351" x2="31151" y2="45351"/>
                      </a14:backgroundRemoval>
                    </a14:imgEffect>
                  </a14:imgLayer>
                </a14:imgProps>
              </a:ext>
              <a:ext uri="{28A0092B-C50C-407E-A947-70E740481C1C}">
                <a14:useLocalDpi xmlns:a14="http://schemas.microsoft.com/office/drawing/2010/main" val="0"/>
              </a:ext>
            </a:extLst>
          </a:blip>
          <a:srcRect l="3344" t="7227" r="1663"/>
          <a:stretch/>
        </p:blipFill>
        <p:spPr>
          <a:xfrm>
            <a:off x="7570470" y="2060084"/>
            <a:ext cx="4003590" cy="3892378"/>
          </a:xfrm>
          <a:prstGeom prst="rect">
            <a:avLst/>
          </a:prstGeom>
        </p:spPr>
      </p:pic>
    </p:spTree>
    <p:extLst>
      <p:ext uri="{BB962C8B-B14F-4D97-AF65-F5344CB8AC3E}">
        <p14:creationId xmlns:p14="http://schemas.microsoft.com/office/powerpoint/2010/main" val="117572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 game&#10;&#10;Description automatically generated">
            <a:extLst>
              <a:ext uri="{FF2B5EF4-FFF2-40B4-BE49-F238E27FC236}">
                <a16:creationId xmlns:a16="http://schemas.microsoft.com/office/drawing/2014/main" id="{A92E1A84-48F3-4A8A-8F07-49BA0A50F09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0" y="0"/>
            <a:ext cx="12192000" cy="4992834"/>
          </a:xfrm>
          <a:prstGeom prst="rect">
            <a:avLst/>
          </a:prstGeom>
        </p:spPr>
      </p:pic>
      <p:sp>
        <p:nvSpPr>
          <p:cNvPr id="7" name="Freeform 6">
            <a:extLst>
              <a:ext uri="{FF2B5EF4-FFF2-40B4-BE49-F238E27FC236}">
                <a16:creationId xmlns:a16="http://schemas.microsoft.com/office/drawing/2014/main" id="{FAEFF4F8-2A17-924E-A326-087DE9802B28}"/>
              </a:ext>
            </a:extLst>
          </p:cNvPr>
          <p:cNvSpPr/>
          <p:nvPr/>
        </p:nvSpPr>
        <p:spPr>
          <a:xfrm rot="10800000" flipV="1">
            <a:off x="0" y="3750782"/>
            <a:ext cx="12192000" cy="3428999"/>
          </a:xfrm>
          <a:custGeom>
            <a:avLst/>
            <a:gdLst>
              <a:gd name="connsiteX0" fmla="*/ 6858000 w 6858000"/>
              <a:gd name="connsiteY0" fmla="*/ 1978237 h 1978237"/>
              <a:gd name="connsiteX1" fmla="*/ 6858000 w 6858000"/>
              <a:gd name="connsiteY1" fmla="*/ 0 h 1978237"/>
              <a:gd name="connsiteX2" fmla="*/ 0 w 6858000"/>
              <a:gd name="connsiteY2" fmla="*/ 922089 h 1978237"/>
              <a:gd name="connsiteX3" fmla="*/ 0 w 6858000"/>
              <a:gd name="connsiteY3" fmla="*/ 1978237 h 1978237"/>
            </a:gdLst>
            <a:ahLst/>
            <a:cxnLst>
              <a:cxn ang="0">
                <a:pos x="connsiteX0" y="connsiteY0"/>
              </a:cxn>
              <a:cxn ang="0">
                <a:pos x="connsiteX1" y="connsiteY1"/>
              </a:cxn>
              <a:cxn ang="0">
                <a:pos x="connsiteX2" y="connsiteY2"/>
              </a:cxn>
              <a:cxn ang="0">
                <a:pos x="connsiteX3" y="connsiteY3"/>
              </a:cxn>
            </a:cxnLst>
            <a:rect l="l" t="t" r="r" b="b"/>
            <a:pathLst>
              <a:path w="6858000" h="1978237">
                <a:moveTo>
                  <a:pt x="6858000" y="1978237"/>
                </a:moveTo>
                <a:lnTo>
                  <a:pt x="6858000" y="0"/>
                </a:lnTo>
                <a:lnTo>
                  <a:pt x="0" y="922089"/>
                </a:lnTo>
                <a:lnTo>
                  <a:pt x="0" y="1978237"/>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2" name="Large #">
            <a:extLst>
              <a:ext uri="{FF2B5EF4-FFF2-40B4-BE49-F238E27FC236}">
                <a16:creationId xmlns:a16="http://schemas.microsoft.com/office/drawing/2014/main" id="{D5C17C08-696E-5D47-A66B-B4D6203DC3C2}"/>
              </a:ext>
            </a:extLst>
          </p:cNvPr>
          <p:cNvSpPr txBox="1"/>
          <p:nvPr/>
        </p:nvSpPr>
        <p:spPr>
          <a:xfrm>
            <a:off x="167706" y="4572686"/>
            <a:ext cx="9322130" cy="1208023"/>
          </a:xfrm>
          <a:prstGeom prst="rect">
            <a:avLst/>
          </a:prstGeom>
          <a:noFill/>
        </p:spPr>
        <p:txBody>
          <a:bodyPr wrap="square" rtlCol="0" anchor="t">
            <a:spAutoFit/>
          </a:bodyPr>
          <a:lstStyle/>
          <a:p>
            <a:pPr>
              <a:lnSpc>
                <a:spcPts val="6500"/>
              </a:lnSpc>
            </a:pPr>
            <a:r>
              <a:rPr lang="de-DE" sz="6600" b="1" dirty="0">
                <a:solidFill>
                  <a:srgbClr val="EBB700"/>
                </a:solidFill>
                <a:latin typeface="Arial" panose="020B0604020202020204" pitchFamily="34" charset="0"/>
                <a:ea typeface="Arial" charset="0"/>
                <a:cs typeface="Arial" panose="020B0604020202020204" pitchFamily="34" charset="0"/>
              </a:rPr>
              <a:t>Wer ist Mitglied im GAT?</a:t>
            </a:r>
          </a:p>
          <a:p>
            <a:pPr>
              <a:lnSpc>
                <a:spcPts val="2200"/>
              </a:lnSpc>
            </a:pPr>
            <a:r>
              <a:rPr lang="de-DE" sz="2400" dirty="0">
                <a:solidFill>
                  <a:schemeClr val="bg1"/>
                </a:solidFill>
                <a:latin typeface="Arial" panose="020B0604020202020204" pitchFamily="34" charset="0"/>
                <a:ea typeface="Arial" charset="0"/>
                <a:cs typeface="Arial" panose="020B0604020202020204" pitchFamily="34" charset="0"/>
              </a:rPr>
              <a:t>Das GAT ist auf allen Ebenen unserer Organisation einzigartig vertreten</a:t>
            </a:r>
          </a:p>
        </p:txBody>
      </p:sp>
      <p:sp>
        <p:nvSpPr>
          <p:cNvPr id="13" name="Page Number - White">
            <a:extLst>
              <a:ext uri="{FF2B5EF4-FFF2-40B4-BE49-F238E27FC236}">
                <a16:creationId xmlns:a16="http://schemas.microsoft.com/office/drawing/2014/main" id="{25A0A221-1FC0-9644-A714-EAB25ADAD410}"/>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4</a:t>
            </a:fld>
            <a:endParaRPr lang="en-US" sz="1000">
              <a:solidFill>
                <a:schemeClr val="bg1"/>
              </a:solidFill>
            </a:endParaRPr>
          </a:p>
        </p:txBody>
      </p:sp>
      <p:grpSp>
        <p:nvGrpSpPr>
          <p:cNvPr id="3" name="Group 2">
            <a:extLst>
              <a:ext uri="{FF2B5EF4-FFF2-40B4-BE49-F238E27FC236}">
                <a16:creationId xmlns:a16="http://schemas.microsoft.com/office/drawing/2014/main" id="{20A65070-B5E0-F543-85BB-58A429735C96}"/>
              </a:ext>
            </a:extLst>
          </p:cNvPr>
          <p:cNvGrpSpPr/>
          <p:nvPr/>
        </p:nvGrpSpPr>
        <p:grpSpPr>
          <a:xfrm>
            <a:off x="724830" y="6022187"/>
            <a:ext cx="1527718" cy="178419"/>
            <a:chOff x="713679" y="5508702"/>
            <a:chExt cx="1527718" cy="178419"/>
          </a:xfrm>
        </p:grpSpPr>
        <p:sp>
          <p:nvSpPr>
            <p:cNvPr id="2" name="Oval 1">
              <a:extLst>
                <a:ext uri="{FF2B5EF4-FFF2-40B4-BE49-F238E27FC236}">
                  <a16:creationId xmlns:a16="http://schemas.microsoft.com/office/drawing/2014/main" id="{DE9E712C-4FD4-F249-AF5F-639CC72B99D9}"/>
                </a:ext>
              </a:extLst>
            </p:cNvPr>
            <p:cNvSpPr/>
            <p:nvPr/>
          </p:nvSpPr>
          <p:spPr>
            <a:xfrm>
              <a:off x="713679" y="5508702"/>
              <a:ext cx="178419" cy="178419"/>
            </a:xfrm>
            <a:prstGeom prst="ellipse">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66D43BC6-0089-9048-96E5-6369E6D231D4}"/>
                </a:ext>
              </a:extLst>
            </p:cNvPr>
            <p:cNvSpPr/>
            <p:nvPr/>
          </p:nvSpPr>
          <p:spPr>
            <a:xfrm>
              <a:off x="983539" y="5508702"/>
              <a:ext cx="178419" cy="178419"/>
            </a:xfrm>
            <a:prstGeom prst="ellipse">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24DE0899-DEE1-FB4F-A1B2-21B0DD87F4FD}"/>
                </a:ext>
              </a:extLst>
            </p:cNvPr>
            <p:cNvSpPr/>
            <p:nvPr/>
          </p:nvSpPr>
          <p:spPr>
            <a:xfrm>
              <a:off x="1253399" y="5508702"/>
              <a:ext cx="178419" cy="178419"/>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9CC31EA-3D4B-A849-B910-58A7D68F61E6}"/>
                </a:ext>
              </a:extLst>
            </p:cNvPr>
            <p:cNvSpPr/>
            <p:nvPr/>
          </p:nvSpPr>
          <p:spPr>
            <a:xfrm>
              <a:off x="1523259" y="5508702"/>
              <a:ext cx="178419" cy="178419"/>
            </a:xfrm>
            <a:prstGeom prst="ellipse">
              <a:avLst/>
            </a:pr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75793459-DAC2-AA40-A3C7-27AC0AA01A09}"/>
                </a:ext>
              </a:extLst>
            </p:cNvPr>
            <p:cNvSpPr/>
            <p:nvPr/>
          </p:nvSpPr>
          <p:spPr>
            <a:xfrm>
              <a:off x="1793119" y="5508702"/>
              <a:ext cx="178419" cy="178419"/>
            </a:xfrm>
            <a:prstGeom prst="ellipse">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60C8076-143C-2948-8658-273403346CF1}"/>
                </a:ext>
              </a:extLst>
            </p:cNvPr>
            <p:cNvSpPr/>
            <p:nvPr/>
          </p:nvSpPr>
          <p:spPr>
            <a:xfrm>
              <a:off x="2062978" y="5508702"/>
              <a:ext cx="178419" cy="178419"/>
            </a:xfrm>
            <a:prstGeom prst="ellipse">
              <a:avLst/>
            </a:prstGeom>
            <a:solidFill>
              <a:srgbClr val="AF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03570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de-DE">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de-DE" sz="2000">
                <a:solidFill>
                  <a:srgbClr val="EBB700"/>
                </a:solidFill>
              </a:rPr>
              <a:t>Wer ist Mitglied im GAT?</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de-DE" sz="4800" b="1">
                <a:solidFill>
                  <a:schemeClr val="bg1"/>
                </a:solidFill>
                <a:latin typeface="Arial" charset="0"/>
                <a:ea typeface="Arial" charset="0"/>
                <a:cs typeface="Arial" charset="0"/>
              </a:rPr>
              <a:t>Auf Clubebene</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5</a:t>
            </a:fld>
            <a:endParaRPr lang="en-US" sz="1000">
              <a:solidFill>
                <a:schemeClr val="bg1"/>
              </a:solidFill>
            </a:endParaRPr>
          </a:p>
        </p:txBody>
      </p:sp>
      <p:grpSp>
        <p:nvGrpSpPr>
          <p:cNvPr id="12" name="Group 11">
            <a:extLst>
              <a:ext uri="{FF2B5EF4-FFF2-40B4-BE49-F238E27FC236}">
                <a16:creationId xmlns:a16="http://schemas.microsoft.com/office/drawing/2014/main" id="{610511C2-3A00-404B-9D27-FFD037CC2873}"/>
              </a:ext>
            </a:extLst>
          </p:cNvPr>
          <p:cNvGrpSpPr/>
          <p:nvPr/>
        </p:nvGrpSpPr>
        <p:grpSpPr>
          <a:xfrm>
            <a:off x="263253" y="2901954"/>
            <a:ext cx="11662147" cy="1858232"/>
            <a:chOff x="1521174" y="2303046"/>
            <a:chExt cx="7145798" cy="1138603"/>
          </a:xfrm>
        </p:grpSpPr>
        <p:sp>
          <p:nvSpPr>
            <p:cNvPr id="27" name="Rounded Rectangle 156">
              <a:extLst>
                <a:ext uri="{FF2B5EF4-FFF2-40B4-BE49-F238E27FC236}">
                  <a16:creationId xmlns:a16="http://schemas.microsoft.com/office/drawing/2014/main" id="{E18C7794-7AC5-49D5-A748-BBCABF5FA154}"/>
                </a:ext>
              </a:extLst>
            </p:cNvPr>
            <p:cNvSpPr/>
            <p:nvPr/>
          </p:nvSpPr>
          <p:spPr>
            <a:xfrm>
              <a:off x="1521174" y="2303046"/>
              <a:ext cx="7119413" cy="363669"/>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cap="none" normalizeH="0" baseline="0" noProof="0">
                  <a:ln>
                    <a:noFill/>
                  </a:ln>
                  <a:solidFill>
                    <a:prstClr val="white"/>
                  </a:solidFill>
                  <a:effectLst/>
                  <a:uLnTx/>
                  <a:uFillTx/>
                  <a:latin typeface="Helvetica Neue Bold Condensed"/>
                  <a:ea typeface="+mn-ea"/>
                  <a:cs typeface="Helvetica Neue Bold Condensed"/>
                </a:rPr>
                <a:t>Vorsitzende/r des Global Action Teams auf Clubebene </a:t>
              </a:r>
              <a:r>
                <a:rPr kumimoji="0" lang="de-DE" sz="2000" b="0" i="0" u="none" strike="noStrike" cap="none" normalizeH="0" baseline="0" noProof="0">
                  <a:ln>
                    <a:noFill/>
                  </a:ln>
                  <a:solidFill>
                    <a:prstClr val="white"/>
                  </a:solidFill>
                  <a:effectLst/>
                  <a:uLnTx/>
                  <a:uFillTx/>
                  <a:latin typeface="Helvetica Neue Bold Condensed"/>
                  <a:ea typeface="+mn-ea"/>
                  <a:cs typeface="Helvetica Neue Bold Condensed"/>
                </a:rPr>
                <a:t>(Clubpräsident/in)</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1523224" y="2775779"/>
              <a:ext cx="2049485" cy="665870"/>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de-DE" b="1" dirty="0">
                  <a:solidFill>
                    <a:schemeClr val="bg1"/>
                  </a:solidFill>
                  <a:latin typeface="Helvetica Neue Bold Condensed"/>
                  <a:ea typeface="ヒラギノ角ゴ Pro W3" pitchFamily="84" charset="-128"/>
                  <a:cs typeface="Helvetica Neue Bold Condensed"/>
                </a:rPr>
                <a:t>GLT</a:t>
              </a:r>
            </a:p>
            <a:p>
              <a:pPr lvl="0" algn="ctr">
                <a:defRPr/>
              </a:pPr>
              <a:r>
                <a:rPr lang="de-DE" sz="1600" dirty="0">
                  <a:solidFill>
                    <a:schemeClr val="bg1"/>
                  </a:solidFill>
                  <a:latin typeface="Helvetica Neue"/>
                </a:rPr>
                <a:t>Erste/r Vizepräsident/in / Beauftragte/r für Führungskräfteentwicklung</a:t>
              </a: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901611" y="2777788"/>
              <a:ext cx="2268522" cy="663861"/>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de-DE" b="1" dirty="0">
                  <a:solidFill>
                    <a:schemeClr val="bg1"/>
                  </a:solidFill>
                  <a:latin typeface="Helvetica Neue Bold Condensed"/>
                  <a:ea typeface="ヒラギノ角ゴ Pro W3" pitchFamily="84" charset="-128"/>
                  <a:cs typeface="Helvetica Neue Bold Condensed"/>
                </a:rPr>
                <a:t>GMT</a:t>
              </a:r>
            </a:p>
            <a:p>
              <a:pPr marL="609585" lvl="0" indent="-609585" algn="ctr" fontAlgn="base">
                <a:spcAft>
                  <a:spcPct val="0"/>
                </a:spcAft>
                <a:defRPr/>
              </a:pPr>
              <a:r>
                <a:rPr lang="de-DE" sz="1600" dirty="0">
                  <a:solidFill>
                    <a:schemeClr val="bg1"/>
                  </a:solidFill>
                  <a:latin typeface="Helvetica Neue"/>
                  <a:ea typeface="ヒラギノ角ゴ Pro W3" pitchFamily="84" charset="-128"/>
                  <a:cs typeface="Helvetica Neue"/>
                </a:rPr>
                <a:t>Mitgliedschaftsbeauftragte/r</a:t>
              </a:r>
            </a:p>
          </p:txBody>
        </p:sp>
        <p:sp>
          <p:nvSpPr>
            <p:cNvPr id="30" name="Rounded Rectangle 100">
              <a:extLst>
                <a:ext uri="{FF2B5EF4-FFF2-40B4-BE49-F238E27FC236}">
                  <a16:creationId xmlns:a16="http://schemas.microsoft.com/office/drawing/2014/main" id="{172ABE6C-AB8E-4E20-B837-AA7C12A0E14E}"/>
                </a:ext>
              </a:extLst>
            </p:cNvPr>
            <p:cNvSpPr/>
            <p:nvPr/>
          </p:nvSpPr>
          <p:spPr>
            <a:xfrm>
              <a:off x="6331438" y="2777787"/>
              <a:ext cx="2335534" cy="663861"/>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de-DE" b="1" dirty="0">
                  <a:solidFill>
                    <a:schemeClr val="bg1"/>
                  </a:solidFill>
                  <a:latin typeface="Helvetica Neue Bold Condensed"/>
                  <a:ea typeface="ヒラギノ角ゴ Pro W3" pitchFamily="84" charset="-128"/>
                  <a:cs typeface="Helvetica Neue Bold Condensed"/>
                </a:rPr>
                <a:t>GST</a:t>
              </a:r>
            </a:p>
            <a:p>
              <a:pPr marL="609585" lvl="0" indent="-609585" algn="ctr" fontAlgn="base">
                <a:spcAft>
                  <a:spcPct val="0"/>
                </a:spcAft>
                <a:defRPr/>
              </a:pPr>
              <a:r>
                <a:rPr lang="de-DE" sz="1600" dirty="0">
                  <a:solidFill>
                    <a:schemeClr val="bg1"/>
                  </a:solidFill>
                  <a:latin typeface="Helvetica Neue"/>
                  <a:ea typeface="ヒラギノ角ゴ Pro W3" pitchFamily="84" charset="-128"/>
                  <a:cs typeface="Helvetica Neue"/>
                </a:rPr>
                <a:t>Beauftragte/r für Hilfsprojekte</a:t>
              </a:r>
            </a:p>
          </p:txBody>
        </p:sp>
      </p:grpSp>
    </p:spTree>
    <p:extLst>
      <p:ext uri="{BB962C8B-B14F-4D97-AF65-F5344CB8AC3E}">
        <p14:creationId xmlns:p14="http://schemas.microsoft.com/office/powerpoint/2010/main" val="1527468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de-DE">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de-DE" sz="2000">
                <a:solidFill>
                  <a:srgbClr val="EBB700"/>
                </a:solidFill>
              </a:rPr>
              <a:t>Wer ist Mitglied im GAT?</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de-DE" sz="4800" b="1">
                <a:solidFill>
                  <a:schemeClr val="bg1"/>
                </a:solidFill>
                <a:latin typeface="Arial" charset="0"/>
                <a:ea typeface="Arial" charset="0"/>
                <a:cs typeface="Arial" charset="0"/>
              </a:rPr>
              <a:t>Auf Distriktebene</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6</a:t>
            </a:fld>
            <a:endParaRPr lang="en-US" sz="1000">
              <a:solidFill>
                <a:schemeClr val="bg1"/>
              </a:solidFill>
            </a:endParaRPr>
          </a:p>
        </p:txBody>
      </p:sp>
      <p:sp>
        <p:nvSpPr>
          <p:cNvPr id="27" name="Rounded Rectangle 156">
            <a:extLst>
              <a:ext uri="{FF2B5EF4-FFF2-40B4-BE49-F238E27FC236}">
                <a16:creationId xmlns:a16="http://schemas.microsoft.com/office/drawing/2014/main" id="{E18C7794-7AC5-49D5-A748-BBCABF5FA154}"/>
              </a:ext>
            </a:extLst>
          </p:cNvPr>
          <p:cNvSpPr/>
          <p:nvPr/>
        </p:nvSpPr>
        <p:spPr>
          <a:xfrm>
            <a:off x="263253" y="2901953"/>
            <a:ext cx="11619086" cy="593518"/>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cap="none" normalizeH="0" baseline="0" noProof="0">
                <a:ln>
                  <a:noFill/>
                </a:ln>
                <a:solidFill>
                  <a:prstClr val="white"/>
                </a:solidFill>
                <a:effectLst/>
                <a:uLnTx/>
                <a:uFillTx/>
                <a:latin typeface="Helvetica Neue Bold Condensed"/>
                <a:ea typeface="+mn-ea"/>
                <a:cs typeface="Helvetica Neue Bold Condensed"/>
              </a:rPr>
              <a:t>Vorsitzende/r des Global Action Teams auf Distriktebene</a:t>
            </a:r>
            <a:r>
              <a:rPr kumimoji="0" lang="de-DE" sz="2000" i="0" u="none" strike="noStrike" cap="none" normalizeH="0" baseline="0" noProof="0">
                <a:ln>
                  <a:noFill/>
                </a:ln>
                <a:solidFill>
                  <a:prstClr val="white"/>
                </a:solidFill>
                <a:effectLst/>
                <a:uLnTx/>
                <a:uFillTx/>
                <a:latin typeface="Helvetica Neue Bold Condensed"/>
                <a:ea typeface="+mn-ea"/>
                <a:cs typeface="Helvetica Neue Bold Condensed"/>
              </a:rPr>
              <a:t> (Distrikt-Governor)</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266599" y="3678353"/>
            <a:ext cx="2743200" cy="865849"/>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de-DE" b="1">
                <a:solidFill>
                  <a:schemeClr val="bg1"/>
                </a:solidFill>
                <a:latin typeface="Helvetica Neue Bold Condensed"/>
                <a:ea typeface="ヒラギノ角ゴ Pro W3" pitchFamily="84" charset="-128"/>
                <a:cs typeface="Helvetica Neue Bold Condensed"/>
              </a:rPr>
              <a:t>GLT</a:t>
            </a:r>
          </a:p>
          <a:p>
            <a:pPr lvl="0" algn="ctr">
              <a:defRPr/>
            </a:pPr>
            <a:r>
              <a:rPr lang="de-DE" sz="1600">
                <a:solidFill>
                  <a:schemeClr val="bg1"/>
                </a:solidFill>
                <a:latin typeface="Helvetica Neue"/>
              </a:rPr>
              <a:t>Distriktkoordinator/in</a:t>
            </a: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214702" y="3678353"/>
            <a:ext cx="2746091" cy="865849"/>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de-DE" b="1">
                <a:solidFill>
                  <a:schemeClr val="bg1"/>
                </a:solidFill>
                <a:latin typeface="Helvetica Neue Bold Condensed"/>
                <a:ea typeface="ヒラギノ角ゴ Pro W3" pitchFamily="84" charset="-128"/>
                <a:cs typeface="Helvetica Neue Bold Condensed"/>
              </a:rPr>
              <a:t>GMT</a:t>
            </a:r>
          </a:p>
          <a:p>
            <a:pPr lvl="0" algn="ctr">
              <a:defRPr/>
            </a:pPr>
            <a:r>
              <a:rPr lang="de-DE" sz="1600">
                <a:solidFill>
                  <a:schemeClr val="bg1"/>
                </a:solidFill>
                <a:latin typeface="Helvetica Neue"/>
              </a:rPr>
              <a:t>Distriktkoordinator/in</a:t>
            </a:r>
          </a:p>
        </p:txBody>
      </p:sp>
      <p:sp>
        <p:nvSpPr>
          <p:cNvPr id="30" name="Rounded Rectangle 100">
            <a:extLst>
              <a:ext uri="{FF2B5EF4-FFF2-40B4-BE49-F238E27FC236}">
                <a16:creationId xmlns:a16="http://schemas.microsoft.com/office/drawing/2014/main" id="{172ABE6C-AB8E-4E20-B837-AA7C12A0E14E}"/>
              </a:ext>
            </a:extLst>
          </p:cNvPr>
          <p:cNvSpPr/>
          <p:nvPr/>
        </p:nvSpPr>
        <p:spPr>
          <a:xfrm>
            <a:off x="9116690" y="3678353"/>
            <a:ext cx="2746092" cy="865849"/>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de-DE" b="1">
                <a:solidFill>
                  <a:schemeClr val="bg1"/>
                </a:solidFill>
                <a:latin typeface="Helvetica Neue Bold Condensed"/>
                <a:ea typeface="ヒラギノ角ゴ Pro W3" pitchFamily="84" charset="-128"/>
                <a:cs typeface="Helvetica Neue Bold Condensed"/>
              </a:rPr>
              <a:t>GST</a:t>
            </a:r>
          </a:p>
          <a:p>
            <a:pPr lvl="0" algn="ctr">
              <a:defRPr/>
            </a:pPr>
            <a:r>
              <a:rPr lang="de-DE" sz="1600">
                <a:solidFill>
                  <a:schemeClr val="bg1"/>
                </a:solidFill>
                <a:latin typeface="Helvetica Neue"/>
              </a:rPr>
              <a:t>Distriktkoordinator/in</a:t>
            </a:r>
          </a:p>
        </p:txBody>
      </p:sp>
      <p:sp>
        <p:nvSpPr>
          <p:cNvPr id="13" name="Rounded Rectangle 156">
            <a:extLst>
              <a:ext uri="{FF2B5EF4-FFF2-40B4-BE49-F238E27FC236}">
                <a16:creationId xmlns:a16="http://schemas.microsoft.com/office/drawing/2014/main" id="{F8DF5733-9586-494E-B326-30167EA4FFCB}"/>
              </a:ext>
            </a:extLst>
          </p:cNvPr>
          <p:cNvSpPr/>
          <p:nvPr/>
        </p:nvSpPr>
        <p:spPr>
          <a:xfrm>
            <a:off x="1927274" y="4712075"/>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cap="none" normalizeH="0" baseline="0" noProof="0">
                <a:ln>
                  <a:noFill/>
                </a:ln>
                <a:solidFill>
                  <a:prstClr val="white"/>
                </a:solidFill>
                <a:effectLst/>
                <a:uLnTx/>
                <a:uFillTx/>
                <a:latin typeface="Helvetica Neue Bold Condensed"/>
                <a:ea typeface="+mn-ea"/>
                <a:cs typeface="Helvetica Neue Bold Condensed"/>
              </a:rPr>
              <a:t>Region und Zone Chairpersons</a:t>
            </a:r>
          </a:p>
        </p:txBody>
      </p:sp>
      <p:sp>
        <p:nvSpPr>
          <p:cNvPr id="15" name="Rounded Rectangle 161">
            <a:extLst>
              <a:ext uri="{FF2B5EF4-FFF2-40B4-BE49-F238E27FC236}">
                <a16:creationId xmlns:a16="http://schemas.microsoft.com/office/drawing/2014/main" id="{58C1D680-9FCB-C283-D0A4-5DCFC94FBA41}"/>
              </a:ext>
            </a:extLst>
          </p:cNvPr>
          <p:cNvSpPr/>
          <p:nvPr/>
        </p:nvSpPr>
        <p:spPr>
          <a:xfrm>
            <a:off x="6165696" y="3678353"/>
            <a:ext cx="2746091" cy="865849"/>
          </a:xfrm>
          <a:prstGeom prst="roundRect">
            <a:avLst/>
          </a:prstGeom>
          <a:solidFill>
            <a:srgbClr val="DAAB00">
              <a:alpha val="89804"/>
            </a:srgbClr>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de-DE" b="1">
                <a:solidFill>
                  <a:schemeClr val="bg1"/>
                </a:solidFill>
                <a:latin typeface="Helvetica Neue Bold Condensed"/>
                <a:ea typeface="ヒラギノ角ゴ Pro W3" pitchFamily="84" charset="-128"/>
                <a:cs typeface="Helvetica Neue Bold Condensed"/>
              </a:rPr>
              <a:t>GET</a:t>
            </a:r>
          </a:p>
          <a:p>
            <a:pPr lvl="0" algn="ctr">
              <a:defRPr/>
            </a:pPr>
            <a:r>
              <a:rPr lang="de-DE" sz="1600">
                <a:solidFill>
                  <a:schemeClr val="bg1"/>
                </a:solidFill>
                <a:latin typeface="Helvetica Neue"/>
              </a:rPr>
              <a:t>Distriktkoordinator/in</a:t>
            </a:r>
          </a:p>
        </p:txBody>
      </p:sp>
    </p:spTree>
    <p:extLst>
      <p:ext uri="{BB962C8B-B14F-4D97-AF65-F5344CB8AC3E}">
        <p14:creationId xmlns:p14="http://schemas.microsoft.com/office/powerpoint/2010/main" val="576261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de-DE">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de-DE" sz="2000">
                <a:solidFill>
                  <a:srgbClr val="EBB700"/>
                </a:solidFill>
              </a:rPr>
              <a:t>Wer ist Mitglied im GAT?</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de-DE" sz="4800" b="1">
                <a:solidFill>
                  <a:schemeClr val="bg1"/>
                </a:solidFill>
                <a:latin typeface="Arial" charset="0"/>
                <a:ea typeface="Arial" charset="0"/>
                <a:cs typeface="Arial" charset="0"/>
              </a:rPr>
              <a:t>Auf Multidistriktebene</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a:solidFill>
                <a:schemeClr val="bg1"/>
              </a:solidFill>
            </a:endParaRPr>
          </a:p>
        </p:txBody>
      </p:sp>
      <p:grpSp>
        <p:nvGrpSpPr>
          <p:cNvPr id="12" name="Group 11">
            <a:extLst>
              <a:ext uri="{FF2B5EF4-FFF2-40B4-BE49-F238E27FC236}">
                <a16:creationId xmlns:a16="http://schemas.microsoft.com/office/drawing/2014/main" id="{610511C2-3A00-404B-9D27-FFD037CC2873}"/>
              </a:ext>
            </a:extLst>
          </p:cNvPr>
          <p:cNvGrpSpPr/>
          <p:nvPr/>
        </p:nvGrpSpPr>
        <p:grpSpPr>
          <a:xfrm>
            <a:off x="263253" y="2901954"/>
            <a:ext cx="11665493" cy="1640642"/>
            <a:chOff x="1521174" y="2303046"/>
            <a:chExt cx="7147848" cy="1005278"/>
          </a:xfrm>
        </p:grpSpPr>
        <p:sp>
          <p:nvSpPr>
            <p:cNvPr id="27" name="Rounded Rectangle 156">
              <a:extLst>
                <a:ext uri="{FF2B5EF4-FFF2-40B4-BE49-F238E27FC236}">
                  <a16:creationId xmlns:a16="http://schemas.microsoft.com/office/drawing/2014/main" id="{E18C7794-7AC5-49D5-A748-BBCABF5FA154}"/>
                </a:ext>
              </a:extLst>
            </p:cNvPr>
            <p:cNvSpPr/>
            <p:nvPr/>
          </p:nvSpPr>
          <p:spPr>
            <a:xfrm>
              <a:off x="1521174" y="2303046"/>
              <a:ext cx="7119413" cy="363669"/>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cap="none" normalizeH="0" baseline="0" noProof="0">
                  <a:ln>
                    <a:noFill/>
                  </a:ln>
                  <a:solidFill>
                    <a:prstClr val="white"/>
                  </a:solidFill>
                  <a:effectLst/>
                  <a:uLnTx/>
                  <a:uFillTx/>
                  <a:latin typeface="Helvetica Neue Bold Condensed"/>
                  <a:ea typeface="+mn-ea"/>
                  <a:cs typeface="Helvetica Neue Bold Condensed"/>
                </a:rPr>
                <a:t>Vorsitzende/r des Global Action Teams auf Multidistriktebene</a:t>
              </a:r>
              <a:r>
                <a:rPr kumimoji="0" lang="de-DE" sz="2000" i="0" u="none" strike="noStrike" cap="none" normalizeH="0" baseline="0" noProof="0">
                  <a:ln>
                    <a:noFill/>
                  </a:ln>
                  <a:solidFill>
                    <a:prstClr val="white"/>
                  </a:solidFill>
                  <a:effectLst/>
                  <a:uLnTx/>
                  <a:uFillTx/>
                  <a:latin typeface="Helvetica Neue Bold Condensed"/>
                  <a:ea typeface="+mn-ea"/>
                  <a:cs typeface="Helvetica Neue Bold Condensed"/>
                </a:rPr>
                <a:t> (Governorratsvorsitzende/r)</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1523224" y="2775780"/>
              <a:ext cx="2142949" cy="530536"/>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de-DE" b="1">
                  <a:solidFill>
                    <a:schemeClr val="bg1"/>
                  </a:solidFill>
                  <a:latin typeface="Helvetica Neue Bold Condensed"/>
                  <a:ea typeface="ヒラギノ角ゴ Pro W3" pitchFamily="84" charset="-128"/>
                  <a:cs typeface="Helvetica Neue Bold Condensed"/>
                </a:rPr>
                <a:t>GLT</a:t>
              </a:r>
            </a:p>
            <a:p>
              <a:pPr lvl="0" algn="ctr">
                <a:defRPr/>
              </a:pPr>
              <a:r>
                <a:rPr lang="de-DE" sz="1600">
                  <a:solidFill>
                    <a:schemeClr val="bg1"/>
                  </a:solidFill>
                  <a:latin typeface="Helvetica Neue"/>
                </a:rPr>
                <a:t>Multidistriktkoordinator/in</a:t>
              </a: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901612" y="2777788"/>
              <a:ext cx="2194388" cy="530536"/>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de-DE" b="1">
                  <a:solidFill>
                    <a:schemeClr val="bg1"/>
                  </a:solidFill>
                  <a:latin typeface="Helvetica Neue Bold Condensed"/>
                  <a:ea typeface="ヒラギノ角ゴ Pro W3" pitchFamily="84" charset="-128"/>
                  <a:cs typeface="Helvetica Neue Bold Condensed"/>
                </a:rPr>
                <a:t>GMT</a:t>
              </a:r>
            </a:p>
            <a:p>
              <a:pPr marL="609585" lvl="0" indent="-609585" algn="ctr" fontAlgn="base">
                <a:spcAft>
                  <a:spcPct val="0"/>
                </a:spcAft>
                <a:defRPr/>
              </a:pPr>
              <a:r>
                <a:rPr lang="de-DE" sz="1600">
                  <a:solidFill>
                    <a:schemeClr val="bg1"/>
                  </a:solidFill>
                  <a:latin typeface="Helvetica Neue"/>
                  <a:ea typeface="ヒラギノ角ゴ Pro W3" pitchFamily="84" charset="-128"/>
                  <a:cs typeface="Helvetica Neue"/>
                </a:rPr>
                <a:t>Multidistriktkoordinator/in</a:t>
              </a:r>
            </a:p>
          </p:txBody>
        </p:sp>
        <p:sp>
          <p:nvSpPr>
            <p:cNvPr id="30" name="Rounded Rectangle 100">
              <a:extLst>
                <a:ext uri="{FF2B5EF4-FFF2-40B4-BE49-F238E27FC236}">
                  <a16:creationId xmlns:a16="http://schemas.microsoft.com/office/drawing/2014/main" id="{172ABE6C-AB8E-4E20-B837-AA7C12A0E14E}"/>
                </a:ext>
              </a:extLst>
            </p:cNvPr>
            <p:cNvSpPr/>
            <p:nvPr/>
          </p:nvSpPr>
          <p:spPr>
            <a:xfrm>
              <a:off x="6331438" y="2777787"/>
              <a:ext cx="2337584" cy="530536"/>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de-DE" b="1">
                  <a:solidFill>
                    <a:schemeClr val="bg1"/>
                  </a:solidFill>
                  <a:latin typeface="Helvetica Neue Bold Condensed"/>
                  <a:ea typeface="ヒラギノ角ゴ Pro W3" pitchFamily="84" charset="-128"/>
                  <a:cs typeface="Helvetica Neue Bold Condensed"/>
                </a:rPr>
                <a:t>GST</a:t>
              </a:r>
            </a:p>
            <a:p>
              <a:pPr marL="609585" lvl="0" indent="-609585" algn="ctr" fontAlgn="base">
                <a:spcAft>
                  <a:spcPct val="0"/>
                </a:spcAft>
                <a:defRPr/>
              </a:pPr>
              <a:r>
                <a:rPr lang="de-DE" sz="1600">
                  <a:solidFill>
                    <a:schemeClr val="bg1"/>
                  </a:solidFill>
                  <a:latin typeface="Helvetica Neue"/>
                  <a:ea typeface="ヒラギノ角ゴ Pro W3" pitchFamily="84" charset="-128"/>
                  <a:cs typeface="Helvetica Neue"/>
                </a:rPr>
                <a:t>Multidistriktkoordinator/in</a:t>
              </a:r>
            </a:p>
          </p:txBody>
        </p:sp>
      </p:grpSp>
    </p:spTree>
    <p:extLst>
      <p:ext uri="{BB962C8B-B14F-4D97-AF65-F5344CB8AC3E}">
        <p14:creationId xmlns:p14="http://schemas.microsoft.com/office/powerpoint/2010/main" val="2245946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de-DE">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1"/>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de-DE" sz="2000">
                <a:solidFill>
                  <a:srgbClr val="EBB700"/>
                </a:solidFill>
              </a:rPr>
              <a:t>Wer ist Mitglied im GAT?</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de-DE" sz="4800" b="1">
                <a:solidFill>
                  <a:schemeClr val="bg1"/>
                </a:solidFill>
                <a:latin typeface="Arial" charset="0"/>
                <a:ea typeface="Arial" charset="0"/>
                <a:cs typeface="Arial" charset="0"/>
              </a:rPr>
              <a:t>Auf internationaler Ebene</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8</a:t>
            </a:fld>
            <a:endParaRPr lang="en-US" sz="1000">
              <a:solidFill>
                <a:schemeClr val="bg1"/>
              </a:solidFill>
            </a:endParaRPr>
          </a:p>
        </p:txBody>
      </p:sp>
      <p:grpSp>
        <p:nvGrpSpPr>
          <p:cNvPr id="2" name="Group 1">
            <a:extLst>
              <a:ext uri="{FF2B5EF4-FFF2-40B4-BE49-F238E27FC236}">
                <a16:creationId xmlns:a16="http://schemas.microsoft.com/office/drawing/2014/main" id="{5B0F3BAB-5242-47D6-872C-D1007672700D}"/>
              </a:ext>
            </a:extLst>
          </p:cNvPr>
          <p:cNvGrpSpPr/>
          <p:nvPr/>
        </p:nvGrpSpPr>
        <p:grpSpPr>
          <a:xfrm>
            <a:off x="263253" y="4124030"/>
            <a:ext cx="11619086" cy="2230755"/>
            <a:chOff x="263253" y="2549252"/>
            <a:chExt cx="11619086" cy="2230755"/>
          </a:xfrm>
        </p:grpSpPr>
        <p:sp>
          <p:nvSpPr>
            <p:cNvPr id="27" name="Rounded Rectangle 156">
              <a:extLst>
                <a:ext uri="{FF2B5EF4-FFF2-40B4-BE49-F238E27FC236}">
                  <a16:creationId xmlns:a16="http://schemas.microsoft.com/office/drawing/2014/main" id="{E18C7794-7AC5-49D5-A748-BBCABF5FA154}"/>
                </a:ext>
              </a:extLst>
            </p:cNvPr>
            <p:cNvSpPr/>
            <p:nvPr/>
          </p:nvSpPr>
          <p:spPr>
            <a:xfrm>
              <a:off x="263253" y="2549252"/>
              <a:ext cx="11619086" cy="593518"/>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cap="none" normalizeH="0" baseline="0" noProof="0">
                  <a:ln>
                    <a:noFill/>
                  </a:ln>
                  <a:solidFill>
                    <a:prstClr val="white"/>
                  </a:solidFill>
                  <a:effectLst/>
                  <a:uLnTx/>
                  <a:uFillTx/>
                  <a:latin typeface="Helvetica Neue Bold Condensed"/>
                  <a:ea typeface="+mn-ea"/>
                  <a:cs typeface="Helvetica Neue Bold Condensed"/>
                </a:rPr>
                <a:t>Vorsitzende/r des Global Action Teams</a:t>
              </a:r>
            </a:p>
          </p:txBody>
        </p:sp>
        <p:sp>
          <p:nvSpPr>
            <p:cNvPr id="14" name="Rounded Rectangle 156">
              <a:extLst>
                <a:ext uri="{FF2B5EF4-FFF2-40B4-BE49-F238E27FC236}">
                  <a16:creationId xmlns:a16="http://schemas.microsoft.com/office/drawing/2014/main" id="{F923DD28-DFDE-4443-BAAF-DBC79981C680}"/>
                </a:ext>
              </a:extLst>
            </p:cNvPr>
            <p:cNvSpPr/>
            <p:nvPr/>
          </p:nvSpPr>
          <p:spPr>
            <a:xfrm>
              <a:off x="2050031" y="3368541"/>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cap="none" normalizeH="0" baseline="0" noProof="0">
                  <a:ln>
                    <a:noFill/>
                  </a:ln>
                  <a:solidFill>
                    <a:prstClr val="white"/>
                  </a:solidFill>
                  <a:effectLst/>
                  <a:uLnTx/>
                  <a:uFillTx/>
                  <a:latin typeface="Helvetica Neue Bold Condensed"/>
                  <a:ea typeface="+mn-ea"/>
                  <a:cs typeface="Helvetica Neue Bold Condensed"/>
                </a:rPr>
                <a:t>Führungskräfte: GAT Constitutional Area und Regional Area</a:t>
              </a:r>
            </a:p>
          </p:txBody>
        </p:sp>
        <p:sp>
          <p:nvSpPr>
            <p:cNvPr id="15" name="Rounded Rectangle 156">
              <a:extLst>
                <a:ext uri="{FF2B5EF4-FFF2-40B4-BE49-F238E27FC236}">
                  <a16:creationId xmlns:a16="http://schemas.microsoft.com/office/drawing/2014/main" id="{2992AD81-2D49-4F89-AEC2-3E1FDA5AC8C6}"/>
                </a:ext>
              </a:extLst>
            </p:cNvPr>
            <p:cNvSpPr/>
            <p:nvPr/>
          </p:nvSpPr>
          <p:spPr>
            <a:xfrm>
              <a:off x="2050031" y="4186489"/>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cap="none" normalizeH="0" baseline="0" noProof="0">
                  <a:ln>
                    <a:noFill/>
                  </a:ln>
                  <a:solidFill>
                    <a:prstClr val="white"/>
                  </a:solidFill>
                  <a:effectLst/>
                  <a:uLnTx/>
                  <a:uFillTx/>
                  <a:latin typeface="Helvetica Neue Bold Condensed"/>
                  <a:ea typeface="+mn-ea"/>
                  <a:cs typeface="Helvetica Neue Bold Condensed"/>
                </a:rPr>
                <a:t>Führungskräfte: GAT Area</a:t>
              </a:r>
            </a:p>
          </p:txBody>
        </p:sp>
      </p:grpSp>
      <p:grpSp>
        <p:nvGrpSpPr>
          <p:cNvPr id="3" name="Group 2">
            <a:extLst>
              <a:ext uri="{FF2B5EF4-FFF2-40B4-BE49-F238E27FC236}">
                <a16:creationId xmlns:a16="http://schemas.microsoft.com/office/drawing/2014/main" id="{FE208BF3-AD72-4C57-B801-CC97CEF126CE}"/>
              </a:ext>
            </a:extLst>
          </p:cNvPr>
          <p:cNvGrpSpPr/>
          <p:nvPr/>
        </p:nvGrpSpPr>
        <p:grpSpPr>
          <a:xfrm>
            <a:off x="1478280" y="2219355"/>
            <a:ext cx="9235440" cy="1678903"/>
            <a:chOff x="286457" y="5085715"/>
            <a:chExt cx="11619086" cy="1315010"/>
          </a:xfrm>
        </p:grpSpPr>
        <p:sp>
          <p:nvSpPr>
            <p:cNvPr id="19" name="Rounded Rectangle 156">
              <a:extLst>
                <a:ext uri="{FF2B5EF4-FFF2-40B4-BE49-F238E27FC236}">
                  <a16:creationId xmlns:a16="http://schemas.microsoft.com/office/drawing/2014/main" id="{1FC4A4F3-C52C-4635-9AE8-50ACB5690F1F}"/>
                </a:ext>
              </a:extLst>
            </p:cNvPr>
            <p:cNvSpPr/>
            <p:nvPr/>
          </p:nvSpPr>
          <p:spPr>
            <a:xfrm>
              <a:off x="286457" y="5497820"/>
              <a:ext cx="11619086" cy="902905"/>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2"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cap="none" normalizeH="0" baseline="0" noProof="0">
                  <a:ln>
                    <a:noFill/>
                  </a:ln>
                  <a:solidFill>
                    <a:prstClr val="white"/>
                  </a:solidFill>
                  <a:effectLst/>
                  <a:uLnTx/>
                  <a:uFillTx/>
                  <a:latin typeface="Helvetica Neue Bold Condensed"/>
                  <a:ea typeface="+mn-ea"/>
                  <a:cs typeface="Helvetica Neue Bold Condensed"/>
                </a:rPr>
                <a:t>Past Internationale Präsidenten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cap="none" normalizeH="0" baseline="0" noProof="0">
                  <a:ln>
                    <a:noFill/>
                  </a:ln>
                  <a:solidFill>
                    <a:prstClr val="white"/>
                  </a:solidFill>
                  <a:effectLst/>
                  <a:uLnTx/>
                  <a:uFillTx/>
                  <a:latin typeface="Helvetica Neue Bold Condensed"/>
                  <a:ea typeface="+mn-ea"/>
                  <a:cs typeface="Helvetica Neue Bold Condensed"/>
                </a:rPr>
                <a:t>Internationaler Vorstand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Helvetica Neue Bold Condensed"/>
                <a:ea typeface="+mn-ea"/>
                <a:cs typeface="Helvetica Neue Bold Condense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a:solidFill>
                    <a:prstClr val="white"/>
                  </a:solidFill>
                  <a:latin typeface="Helvetica Neue Bold Condensed"/>
                  <a:cs typeface="Helvetica Neue Bold Condensed"/>
                </a:rPr>
                <a:t>LCIF-Treuhändervorstand</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a:solidFill>
                    <a:prstClr val="white"/>
                  </a:solidFill>
                  <a:latin typeface="Helvetica Neue Bold Condensed"/>
                  <a:cs typeface="Helvetica Neue Bold Condensed"/>
                </a:rPr>
                <a:t>Past Internationale Direktoren</a:t>
              </a:r>
            </a:p>
          </p:txBody>
        </p:sp>
        <p:sp>
          <p:nvSpPr>
            <p:cNvPr id="20" name="Rounded Rectangle 156">
              <a:extLst>
                <a:ext uri="{FF2B5EF4-FFF2-40B4-BE49-F238E27FC236}">
                  <a16:creationId xmlns:a16="http://schemas.microsoft.com/office/drawing/2014/main" id="{3123D7B1-1D97-4A25-B7D1-2AFA5EDFA038}"/>
                </a:ext>
              </a:extLst>
            </p:cNvPr>
            <p:cNvSpPr/>
            <p:nvPr/>
          </p:nvSpPr>
          <p:spPr>
            <a:xfrm>
              <a:off x="286457" y="5085715"/>
              <a:ext cx="11619086" cy="516754"/>
            </a:xfrm>
            <a:prstGeom prst="round2Same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cap="none" normalizeH="0" baseline="0" noProof="0">
                  <a:ln>
                    <a:noFill/>
                  </a:ln>
                  <a:solidFill>
                    <a:prstClr val="white"/>
                  </a:solidFill>
                  <a:effectLst/>
                  <a:uLnTx/>
                  <a:uFillTx/>
                  <a:latin typeface="Helvetica Neue Bold Condensed"/>
                  <a:ea typeface="+mn-ea"/>
                  <a:cs typeface="Helvetica Neue Bold Condensed"/>
                </a:rPr>
                <a:t>GAT-Botschafter</a:t>
              </a:r>
            </a:p>
          </p:txBody>
        </p:sp>
      </p:grpSp>
      <p:sp>
        <p:nvSpPr>
          <p:cNvPr id="4" name="TextBox 3">
            <a:extLst>
              <a:ext uri="{FF2B5EF4-FFF2-40B4-BE49-F238E27FC236}">
                <a16:creationId xmlns:a16="http://schemas.microsoft.com/office/drawing/2014/main" id="{5D37E7AD-2601-4DC2-A863-5E1063E0D424}"/>
              </a:ext>
            </a:extLst>
          </p:cNvPr>
          <p:cNvSpPr txBox="1"/>
          <p:nvPr/>
        </p:nvSpPr>
        <p:spPr>
          <a:xfrm>
            <a:off x="1478280" y="3424989"/>
            <a:ext cx="9235440" cy="400110"/>
          </a:xfrm>
          <a:prstGeom prst="rect">
            <a:avLst/>
          </a:prstGeom>
          <a:noFill/>
        </p:spPr>
        <p:txBody>
          <a:bodyPr wrap="square" rtlCol="0">
            <a:spAutoFit/>
          </a:bodyPr>
          <a:lstStyle/>
          <a:p>
            <a:pPr algn="ctr"/>
            <a:r>
              <a:rPr lang="de-DE" sz="2000" dirty="0" err="1">
                <a:solidFill>
                  <a:prstClr val="white"/>
                </a:solidFill>
                <a:latin typeface="Helvetica Neue Bold Condensed"/>
              </a:rPr>
              <a:t>Past</a:t>
            </a:r>
            <a:r>
              <a:rPr lang="de-DE" sz="2000" dirty="0">
                <a:solidFill>
                  <a:prstClr val="white"/>
                </a:solidFill>
                <a:latin typeface="Helvetica Neue Bold Condensed"/>
              </a:rPr>
              <a:t> Distrikt-Governor</a:t>
            </a:r>
          </a:p>
        </p:txBody>
      </p:sp>
    </p:spTree>
    <p:extLst>
      <p:ext uri="{BB962C8B-B14F-4D97-AF65-F5344CB8AC3E}">
        <p14:creationId xmlns:p14="http://schemas.microsoft.com/office/powerpoint/2010/main" val="2872534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C86F852A-6CE1-3047-8475-8496114515EE}"/>
              </a:ext>
            </a:extLst>
          </p:cNvPr>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de-DE">
                <a:solidFill>
                  <a:schemeClr val="lt1">
                    <a:alpha val="44000"/>
                  </a:schemeClr>
                </a:solidFill>
              </a:rPr>
              <a:t>aa</a:t>
            </a:r>
          </a:p>
        </p:txBody>
      </p:sp>
      <p:sp>
        <p:nvSpPr>
          <p:cNvPr id="4" name="Rectangle 3">
            <a:extLst>
              <a:ext uri="{FF2B5EF4-FFF2-40B4-BE49-F238E27FC236}">
                <a16:creationId xmlns:a16="http://schemas.microsoft.com/office/drawing/2014/main" id="{9BD5697A-5111-024C-806E-93C4941AB98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id="{8541EB86-9526-D34E-999D-4BE3BCCA49ED}"/>
              </a:ext>
            </a:extLst>
          </p:cNvPr>
          <p:cNvSpPr txBox="1">
            <a:spLocks/>
          </p:cNvSpPr>
          <p:nvPr/>
        </p:nvSpPr>
        <p:spPr>
          <a:xfrm>
            <a:off x="685800" y="727674"/>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de-DE">
                <a:solidFill>
                  <a:srgbClr val="00338D"/>
                </a:solidFill>
              </a:rPr>
              <a:t>Was ist die Aufgabe des GAT?</a:t>
            </a:r>
          </a:p>
        </p:txBody>
      </p:sp>
      <p:sp>
        <p:nvSpPr>
          <p:cNvPr id="11" name="Page Number - Blue">
            <a:extLst>
              <a:ext uri="{FF2B5EF4-FFF2-40B4-BE49-F238E27FC236}">
                <a16:creationId xmlns:a16="http://schemas.microsoft.com/office/drawing/2014/main" id="{628102FD-8B5C-B048-8691-4BA6E521D7A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9</a:t>
            </a:fld>
            <a:endParaRPr lang="en-US" sz="1000">
              <a:solidFill>
                <a:srgbClr val="00338D"/>
              </a:solidFill>
            </a:endParaRPr>
          </a:p>
        </p:txBody>
      </p:sp>
      <p:sp>
        <p:nvSpPr>
          <p:cNvPr id="7" name="Text Placeholder 8">
            <a:extLst>
              <a:ext uri="{FF2B5EF4-FFF2-40B4-BE49-F238E27FC236}">
                <a16:creationId xmlns:a16="http://schemas.microsoft.com/office/drawing/2014/main" id="{3FEB5A9C-0FC8-4D43-B6FD-73CD55AD0C28}"/>
              </a:ext>
            </a:extLst>
          </p:cNvPr>
          <p:cNvSpPr txBox="1">
            <a:spLocks/>
          </p:cNvSpPr>
          <p:nvPr/>
        </p:nvSpPr>
        <p:spPr>
          <a:xfrm>
            <a:off x="0" y="2005594"/>
            <a:ext cx="10778065" cy="4485043"/>
          </a:xfrm>
          <a:prstGeom prst="rect">
            <a:avLst/>
          </a:prstGeom>
        </p:spPr>
        <p:txBody>
          <a:bodyPr numCol="2"/>
          <a:lstStyle>
            <a:lvl1pPr marL="0" indent="0" algn="l" rtl="0" eaLnBrk="1" fontAlgn="base" hangingPunct="1">
              <a:spcBef>
                <a:spcPct val="20000"/>
              </a:spcBef>
              <a:spcAft>
                <a:spcPct val="0"/>
              </a:spcAft>
              <a:buFont typeface="Arial" pitchFamily="34" charset="0"/>
              <a:buNone/>
              <a:defRPr sz="1800">
                <a:solidFill>
                  <a:schemeClr val="tx1"/>
                </a:solidFill>
                <a:latin typeface="Arial" panose="020B0604020202020204" pitchFamily="34" charset="0"/>
                <a:ea typeface="ヒラギノ角ゴ Pro W3" charset="0"/>
                <a:cs typeface="Arial" panose="020B0604020202020204" pitchFamily="34" charset="0"/>
              </a:defRPr>
            </a:lvl1pPr>
            <a:lvl2pPr marL="687392" indent="0" algn="l" rtl="0" eaLnBrk="1" fontAlgn="base" hangingPunct="1">
              <a:spcBef>
                <a:spcPct val="20000"/>
              </a:spcBef>
              <a:spcAft>
                <a:spcPct val="0"/>
              </a:spcAft>
              <a:buFont typeface="Segoe UI" panose="020B0502040204020203" pitchFamily="34" charset="0"/>
              <a:buNone/>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1371600" lvl="1">
              <a:spcAft>
                <a:spcPts val="3000"/>
              </a:spcAft>
              <a:buClr>
                <a:srgbClr val="EBB700"/>
              </a:buClr>
              <a:buSzPct val="50000"/>
            </a:pPr>
            <a:r>
              <a:rPr lang="de-DE" sz="2400" dirty="0">
                <a:solidFill>
                  <a:srgbClr val="55565A"/>
                </a:solidFill>
                <a:latin typeface="Arial" charset="0"/>
                <a:ea typeface="Arial" charset="0"/>
                <a:cs typeface="Arial" charset="0"/>
              </a:rPr>
              <a:t>Teamorientierter Ansatz zum Erreichen der Ziele</a:t>
            </a:r>
          </a:p>
          <a:p>
            <a:pPr marL="1371600" lvl="1">
              <a:spcAft>
                <a:spcPts val="3000"/>
              </a:spcAft>
              <a:buClr>
                <a:srgbClr val="EBB700"/>
              </a:buClr>
              <a:buSzPct val="50000"/>
            </a:pPr>
            <a:r>
              <a:rPr lang="de-DE" sz="2400" dirty="0">
                <a:solidFill>
                  <a:srgbClr val="55565A"/>
                </a:solidFill>
                <a:latin typeface="Arial" charset="0"/>
                <a:ea typeface="Arial" charset="0"/>
                <a:cs typeface="Arial" charset="0"/>
              </a:rPr>
              <a:t>Führungskräfteweiterbildung</a:t>
            </a:r>
            <a:br>
              <a:rPr lang="de-DE" sz="2400" dirty="0">
                <a:solidFill>
                  <a:srgbClr val="55565A"/>
                </a:solidFill>
                <a:latin typeface="Arial" charset="0"/>
                <a:ea typeface="Arial" charset="0"/>
                <a:cs typeface="Arial" charset="0"/>
              </a:rPr>
            </a:br>
            <a:endParaRPr lang="de-DE" sz="2400" dirty="0">
              <a:solidFill>
                <a:srgbClr val="55565A"/>
              </a:solidFill>
              <a:latin typeface="Arial" charset="0"/>
              <a:ea typeface="Arial" charset="0"/>
              <a:cs typeface="Arial" charset="0"/>
            </a:endParaRPr>
          </a:p>
          <a:p>
            <a:pPr marL="1371600" lvl="1">
              <a:spcAft>
                <a:spcPts val="3000"/>
              </a:spcAft>
              <a:buClr>
                <a:srgbClr val="EBB700"/>
              </a:buClr>
              <a:buSzPct val="50000"/>
            </a:pPr>
            <a:r>
              <a:rPr lang="de-DE" sz="2400" dirty="0">
                <a:solidFill>
                  <a:srgbClr val="55565A"/>
                </a:solidFill>
                <a:latin typeface="Arial" charset="0"/>
                <a:ea typeface="Arial" charset="0"/>
                <a:cs typeface="Arial" charset="0"/>
              </a:rPr>
              <a:t>Mitgliedschaftswachstum</a:t>
            </a:r>
            <a:br>
              <a:rPr lang="de-DE" sz="2400" dirty="0">
                <a:solidFill>
                  <a:srgbClr val="55565A"/>
                </a:solidFill>
                <a:latin typeface="Arial" charset="0"/>
                <a:ea typeface="Arial" charset="0"/>
                <a:cs typeface="Arial" charset="0"/>
              </a:rPr>
            </a:br>
            <a:endParaRPr lang="de-DE" sz="2400" dirty="0">
              <a:solidFill>
                <a:srgbClr val="55565A"/>
              </a:solidFill>
              <a:latin typeface="Arial" charset="0"/>
              <a:ea typeface="Arial" charset="0"/>
              <a:cs typeface="Arial" charset="0"/>
            </a:endParaRPr>
          </a:p>
          <a:p>
            <a:pPr marL="1371600" lvl="1">
              <a:spcAft>
                <a:spcPts val="3000"/>
              </a:spcAft>
              <a:buClr>
                <a:srgbClr val="EBB700"/>
              </a:buClr>
              <a:buSzPct val="50000"/>
            </a:pPr>
            <a:r>
              <a:rPr lang="de-DE" sz="2400" dirty="0">
                <a:solidFill>
                  <a:srgbClr val="55565A"/>
                </a:solidFill>
                <a:latin typeface="Arial" charset="0"/>
                <a:ea typeface="Arial" charset="0"/>
                <a:cs typeface="Arial" charset="0"/>
              </a:rPr>
              <a:t>Innovativer Hilfsdienst</a:t>
            </a:r>
          </a:p>
          <a:p>
            <a:pPr marL="914400" lvl="1">
              <a:spcAft>
                <a:spcPts val="3000"/>
              </a:spcAft>
              <a:buClr>
                <a:srgbClr val="EBB700"/>
              </a:buClr>
              <a:buSzPct val="50000"/>
            </a:pPr>
            <a:endParaRPr lang="en-US" sz="2400" kern="0" dirty="0">
              <a:solidFill>
                <a:srgbClr val="55565A"/>
              </a:solidFill>
              <a:latin typeface="Arial" charset="0"/>
              <a:ea typeface="Arial" charset="0"/>
              <a:cs typeface="Arial" charset="0"/>
            </a:endParaRPr>
          </a:p>
          <a:p>
            <a:pPr marL="1828800" lvl="1">
              <a:spcAft>
                <a:spcPts val="3000"/>
              </a:spcAft>
              <a:buClr>
                <a:srgbClr val="EBB700"/>
              </a:buClr>
              <a:buSzPct val="50000"/>
            </a:pPr>
            <a:r>
              <a:rPr lang="de-DE" sz="2400" dirty="0">
                <a:solidFill>
                  <a:srgbClr val="55565A"/>
                </a:solidFill>
                <a:latin typeface="Arial" charset="0"/>
                <a:ea typeface="Arial" charset="0"/>
                <a:cs typeface="Arial" charset="0"/>
              </a:rPr>
              <a:t>Unterstützung der Stiftung</a:t>
            </a:r>
          </a:p>
          <a:p>
            <a:pPr marL="1828800" lvl="1">
              <a:spcAft>
                <a:spcPts val="3000"/>
              </a:spcAft>
              <a:buClr>
                <a:srgbClr val="EBB700"/>
              </a:buClr>
              <a:buSzPct val="50000"/>
            </a:pPr>
            <a:r>
              <a:rPr lang="de-DE" sz="2400" dirty="0">
                <a:solidFill>
                  <a:srgbClr val="55565A"/>
                </a:solidFill>
                <a:latin typeface="Arial" charset="0"/>
                <a:ea typeface="Arial" charset="0"/>
                <a:cs typeface="Arial" charset="0"/>
              </a:rPr>
              <a:t>Ressourcen teilen und nutzen</a:t>
            </a:r>
          </a:p>
          <a:p>
            <a:pPr marL="1828800" lvl="1">
              <a:spcAft>
                <a:spcPts val="3000"/>
              </a:spcAft>
              <a:buClr>
                <a:srgbClr val="EBB700"/>
              </a:buClr>
              <a:buSzPct val="50000"/>
            </a:pPr>
            <a:r>
              <a:rPr lang="de-DE" sz="2400" dirty="0">
                <a:solidFill>
                  <a:srgbClr val="55565A"/>
                </a:solidFill>
                <a:latin typeface="Arial" charset="0"/>
                <a:ea typeface="Arial" charset="0"/>
                <a:cs typeface="Arial" charset="0"/>
              </a:rPr>
              <a:t>Input und Feedback geben</a:t>
            </a:r>
          </a:p>
          <a:p>
            <a:pPr marL="1828800" lvl="1">
              <a:spcAft>
                <a:spcPts val="3000"/>
              </a:spcAft>
              <a:buClr>
                <a:srgbClr val="EBB700"/>
              </a:buClr>
              <a:buSzPct val="50000"/>
            </a:pPr>
            <a:r>
              <a:rPr lang="de-DE" sz="2400" dirty="0">
                <a:solidFill>
                  <a:srgbClr val="55565A"/>
                </a:solidFill>
                <a:latin typeface="Arial" charset="0"/>
                <a:ea typeface="Arial" charset="0"/>
                <a:cs typeface="Arial" charset="0"/>
              </a:rPr>
              <a:t>Melden</a:t>
            </a:r>
          </a:p>
        </p:txBody>
      </p:sp>
      <p:sp>
        <p:nvSpPr>
          <p:cNvPr id="9" name="Slice - Solid">
            <a:extLst>
              <a:ext uri="{FF2B5EF4-FFF2-40B4-BE49-F238E27FC236}">
                <a16:creationId xmlns:a16="http://schemas.microsoft.com/office/drawing/2014/main" id="{309201D6-9119-4D92-A49F-C27A03A89ECC}"/>
              </a:ext>
            </a:extLst>
          </p:cNvPr>
          <p:cNvSpPr/>
          <p:nvPr/>
        </p:nvSpPr>
        <p:spPr>
          <a:xfrm>
            <a:off x="10778066" y="0"/>
            <a:ext cx="1413933"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3552092 w 11187128"/>
              <a:gd name="connsiteY5" fmla="*/ 6866021 h 6866021"/>
              <a:gd name="connsiteX6" fmla="*/ 0 w 11187128"/>
              <a:gd name="connsiteY6" fmla="*/ 6866021 h 6866021"/>
              <a:gd name="connsiteX7" fmla="*/ 1588447 w 11187128"/>
              <a:gd name="connsiteY7" fmla="*/ 0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0 w 11187128"/>
              <a:gd name="connsiteY5" fmla="*/ 6866021 h 6866021"/>
              <a:gd name="connsiteX6" fmla="*/ 1588447 w 11187128"/>
              <a:gd name="connsiteY6" fmla="*/ 0 h 6866021"/>
              <a:gd name="connsiteX0" fmla="*/ 24998540 w 34597221"/>
              <a:gd name="connsiteY0" fmla="*/ 0 h 6866021"/>
              <a:gd name="connsiteX1" fmla="*/ 28549543 w 34597221"/>
              <a:gd name="connsiteY1" fmla="*/ 4711 h 6866021"/>
              <a:gd name="connsiteX2" fmla="*/ 28550632 w 34597221"/>
              <a:gd name="connsiteY2" fmla="*/ 0 h 6866021"/>
              <a:gd name="connsiteX3" fmla="*/ 34597221 w 34597221"/>
              <a:gd name="connsiteY3" fmla="*/ 8021 h 6866021"/>
              <a:gd name="connsiteX4" fmla="*/ 34597221 w 34597221"/>
              <a:gd name="connsiteY4" fmla="*/ 6866021 h 6866021"/>
              <a:gd name="connsiteX5" fmla="*/ 0 w 34597221"/>
              <a:gd name="connsiteY5" fmla="*/ 6866021 h 6866021"/>
              <a:gd name="connsiteX6" fmla="*/ 24998540 w 34597221"/>
              <a:gd name="connsiteY6" fmla="*/ 0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97221" h="6866021">
                <a:moveTo>
                  <a:pt x="24998540" y="0"/>
                </a:moveTo>
                <a:lnTo>
                  <a:pt x="28549543" y="4711"/>
                </a:lnTo>
                <a:lnTo>
                  <a:pt x="28550632" y="0"/>
                </a:lnTo>
                <a:lnTo>
                  <a:pt x="34597221" y="8021"/>
                </a:lnTo>
                <a:lnTo>
                  <a:pt x="34597221" y="6866021"/>
                </a:lnTo>
                <a:lnTo>
                  <a:pt x="0" y="6866021"/>
                </a:lnTo>
                <a:lnTo>
                  <a:pt x="2499854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15" name="Graphic 14" descr="Venn diagram">
            <a:extLst>
              <a:ext uri="{FF2B5EF4-FFF2-40B4-BE49-F238E27FC236}">
                <a16:creationId xmlns:a16="http://schemas.microsoft.com/office/drawing/2014/main" id="{3EECAE25-29DA-4735-BBC2-CBAC7EC710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621" y="1981034"/>
            <a:ext cx="914400" cy="914400"/>
          </a:xfrm>
          <a:prstGeom prst="rect">
            <a:avLst/>
          </a:prstGeom>
          <a:effectLst>
            <a:outerShdw blurRad="50800" dist="38100" dir="8100000" algn="tr" rotWithShape="0">
              <a:prstClr val="black">
                <a:alpha val="40000"/>
              </a:prstClr>
            </a:outerShdw>
          </a:effectLst>
        </p:spPr>
      </p:pic>
      <p:pic>
        <p:nvPicPr>
          <p:cNvPr id="21" name="Graphic 20" descr="Document">
            <a:extLst>
              <a:ext uri="{FF2B5EF4-FFF2-40B4-BE49-F238E27FC236}">
                <a16:creationId xmlns:a16="http://schemas.microsoft.com/office/drawing/2014/main" id="{8F4791BC-EAFD-4036-B9D3-8E7D2B3FC9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81029" y="3059655"/>
            <a:ext cx="914400" cy="914400"/>
          </a:xfrm>
          <a:prstGeom prst="rect">
            <a:avLst/>
          </a:prstGeom>
          <a:effectLst>
            <a:outerShdw blurRad="50800" dist="38100" dir="8100000" algn="tr" rotWithShape="0">
              <a:prstClr val="black">
                <a:alpha val="40000"/>
              </a:prstClr>
            </a:outerShdw>
          </a:effectLst>
        </p:spPr>
      </p:pic>
      <p:pic>
        <p:nvPicPr>
          <p:cNvPr id="23" name="Graphic 22" descr="Business Growth">
            <a:extLst>
              <a:ext uri="{FF2B5EF4-FFF2-40B4-BE49-F238E27FC236}">
                <a16:creationId xmlns:a16="http://schemas.microsoft.com/office/drawing/2014/main" id="{D95584E8-7A40-4930-88C7-61923278BE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3107" y="4244835"/>
            <a:ext cx="914400" cy="914400"/>
          </a:xfrm>
          <a:prstGeom prst="rect">
            <a:avLst/>
          </a:prstGeom>
          <a:effectLst>
            <a:outerShdw blurRad="50800" dist="38100" dir="8100000" algn="tr" rotWithShape="0">
              <a:prstClr val="black">
                <a:alpha val="40000"/>
              </a:prstClr>
            </a:outerShdw>
          </a:effectLst>
        </p:spPr>
      </p:pic>
      <p:pic>
        <p:nvPicPr>
          <p:cNvPr id="25" name="Graphic 24" descr="Target Audience">
            <a:extLst>
              <a:ext uri="{FF2B5EF4-FFF2-40B4-BE49-F238E27FC236}">
                <a16:creationId xmlns:a16="http://schemas.microsoft.com/office/drawing/2014/main" id="{6B97F7A4-7EC2-4DE0-B058-5022B4D9497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8194" y="3112934"/>
            <a:ext cx="914400" cy="914400"/>
          </a:xfrm>
          <a:prstGeom prst="rect">
            <a:avLst/>
          </a:prstGeom>
          <a:effectLst>
            <a:outerShdw blurRad="50800" dist="38100" dir="8100000" algn="tr" rotWithShape="0">
              <a:prstClr val="black">
                <a:alpha val="40000"/>
              </a:prstClr>
            </a:outerShdw>
          </a:effectLst>
        </p:spPr>
      </p:pic>
      <p:pic>
        <p:nvPicPr>
          <p:cNvPr id="29" name="Graphic 28" descr="Lightbulb and gear">
            <a:extLst>
              <a:ext uri="{FF2B5EF4-FFF2-40B4-BE49-F238E27FC236}">
                <a16:creationId xmlns:a16="http://schemas.microsoft.com/office/drawing/2014/main" id="{B620A38D-5379-4E65-8051-32DF03FC466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81029" y="4248115"/>
            <a:ext cx="914400" cy="914400"/>
          </a:xfrm>
          <a:prstGeom prst="rect">
            <a:avLst/>
          </a:prstGeom>
          <a:effectLst>
            <a:outerShdw blurRad="50800" dist="38100" dir="8100000" algn="tr" rotWithShape="0">
              <a:prstClr val="black">
                <a:alpha val="40000"/>
              </a:prstClr>
            </a:outerShdw>
          </a:effectLst>
        </p:spPr>
      </p:pic>
      <p:pic>
        <p:nvPicPr>
          <p:cNvPr id="31" name="Graphic 30" descr="Earth globe Americas">
            <a:extLst>
              <a:ext uri="{FF2B5EF4-FFF2-40B4-BE49-F238E27FC236}">
                <a16:creationId xmlns:a16="http://schemas.microsoft.com/office/drawing/2014/main" id="{EBB55A7D-0400-4D9A-B636-CC5FC638273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81029" y="1855268"/>
            <a:ext cx="914400" cy="914400"/>
          </a:xfrm>
          <a:prstGeom prst="rect">
            <a:avLst/>
          </a:prstGeom>
          <a:effectLst>
            <a:outerShdw blurRad="50800" dist="38100" dir="8100000" algn="tr" rotWithShape="0">
              <a:prstClr val="black">
                <a:alpha val="40000"/>
              </a:prstClr>
            </a:outerShdw>
          </a:effectLst>
        </p:spPr>
      </p:pic>
      <p:pic>
        <p:nvPicPr>
          <p:cNvPr id="33" name="Graphic 32" descr="Pencil">
            <a:extLst>
              <a:ext uri="{FF2B5EF4-FFF2-40B4-BE49-F238E27FC236}">
                <a16:creationId xmlns:a16="http://schemas.microsoft.com/office/drawing/2014/main" id="{98170147-17EE-479B-B1D8-8D0363F5CF3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81029" y="5451522"/>
            <a:ext cx="914400" cy="914400"/>
          </a:xfrm>
          <a:prstGeom prst="rect">
            <a:avLst/>
          </a:prstGeom>
          <a:effectLst>
            <a:outerShdw blurRad="50800" dist="38100" dir="8100000" algn="tr" rotWithShape="0">
              <a:prstClr val="black">
                <a:alpha val="40000"/>
              </a:prstClr>
            </a:outerShdw>
          </a:effectLst>
        </p:spPr>
      </p:pic>
      <p:pic>
        <p:nvPicPr>
          <p:cNvPr id="35" name="Graphic 34" descr="Cheers">
            <a:extLst>
              <a:ext uri="{FF2B5EF4-FFF2-40B4-BE49-F238E27FC236}">
                <a16:creationId xmlns:a16="http://schemas.microsoft.com/office/drawing/2014/main" id="{6258388D-E5AB-4E2B-B8A2-1D44EF9CD53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53107" y="5455898"/>
            <a:ext cx="914400" cy="9144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5536418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2897</TotalTime>
  <Words>2209</Words>
  <Application>Microsoft Office PowerPoint</Application>
  <PresentationFormat>Widescreen</PresentationFormat>
  <Paragraphs>241</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Helvetica Neue</vt:lpstr>
      <vt:lpstr>Helvetica Neue Bold Condensed</vt:lpstr>
      <vt:lpstr>Arial</vt:lpstr>
      <vt:lpstr>Calibri</vt:lpstr>
      <vt:lpstr>Calibri Light</vt:lpstr>
      <vt:lpstr>Helvetica</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Kneisel, Christine</dc:creator>
  <cp:lastModifiedBy>Boyer, Christian</cp:lastModifiedBy>
  <cp:revision>74</cp:revision>
  <dcterms:created xsi:type="dcterms:W3CDTF">2020-06-10T19:24:12Z</dcterms:created>
  <dcterms:modified xsi:type="dcterms:W3CDTF">2022-08-02T15:35:59Z</dcterms:modified>
</cp:coreProperties>
</file>