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38"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a:srgbClr val="E2B200"/>
    <a:srgbClr val="F6C100"/>
    <a:srgbClr val="004D95"/>
    <a:srgbClr val="BAB9B8"/>
    <a:srgbClr val="FF6B4A"/>
    <a:srgbClr val="4687DB"/>
    <a:srgbClr val="F9C910"/>
    <a:srgbClr val="B3B2B1"/>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50" autoAdjust="0"/>
  </p:normalViewPr>
  <p:slideViewPr>
    <p:cSldViewPr snapToGrid="0">
      <p:cViewPr varScale="1">
        <p:scale>
          <a:sx n="87" d="100"/>
          <a:sy n="87" d="100"/>
        </p:scale>
        <p:origin x="14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Genom att involvera hela teamet i fastställandet av målen samt hur de bör uppnås kan GAT ha ett konsekvent arbetssätt inom alla områden som stärker klubbar och distrikt.</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sv-SE"/>
              <a:t>GAT:s personal vid Lions Clubs International kommunicerar med lokala medlemmar på olika sätt.  </a:t>
            </a:r>
          </a:p>
          <a:p>
            <a:endParaRPr lang="en-US" dirty="0"/>
          </a:p>
          <a:p>
            <a:r>
              <a:rPr lang="sv-SE"/>
              <a:t>Viktiga budskap och uppdateringar inkluderas i LCI:s månatliga sammanfattning till klubbarnas och distriktens tjänstemän och läggs även upp i GAT:s Facebookgrupp.  De regionala specialisterna har även ett nära samarbete med GAT:s medlemmar i deras konstitutionella område för att ge stöd vid behov.  Du kan kontakta din specialist genom att skicka e-post till GAT@lionsclubs.org.</a:t>
            </a:r>
          </a:p>
          <a:p>
            <a:endParaRPr lang="en-US" dirty="0"/>
          </a:p>
          <a:p>
            <a:r>
              <a:rPr lang="sv-SE"/>
              <a:t>Se även till att gå med i GAT:s Facebookgrupp, för att komma i kontakt med medlemmar runtom i världen.</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sv-SE"/>
              <a:t>Det finns många resurser som GAT kan använda, vilka behandlar oräkneliga ämnen kring Lions.  GAT:s roller och ansvarsområden, GAT:s fälthandbok och den internationella styrelsens policy är bra resurser för att lära sig mer om vad det globala arbetsteamet gör.</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sv-SE"/>
              <a:t>GAT har tre webbsidor med flera tillhörande sidor som också innehåller värdefulla resurser.</a:t>
            </a:r>
          </a:p>
          <a:p>
            <a:endParaRPr lang="en-US" dirty="0"/>
          </a:p>
          <a:p>
            <a:r>
              <a:rPr lang="sv-SE"/>
              <a:t>På förstasidan finns allmän information och framgångsberättelser från GAT.</a:t>
            </a:r>
          </a:p>
          <a:p>
            <a:r>
              <a:rPr lang="sv-SE"/>
              <a:t>Ledarskapssidan innehåller beskrivningar av roll och ansvar för varje GAT-post.</a:t>
            </a:r>
          </a:p>
          <a:p>
            <a:r>
              <a:rPr lang="sv-SE"/>
              <a:t>Resurssidan har andra användbara verktyg och resurser för GAT samt länkar till verktygslådor med ännu fler resurser för GLT, GMT och GST.</a:t>
            </a:r>
          </a:p>
          <a:p>
            <a:endParaRPr lang="en-US" dirty="0"/>
          </a:p>
          <a:p>
            <a:r>
              <a:rPr lang="sv-SE"/>
              <a:t>Det finns även webbsidor med resurser om distriktsmål, finansiellt stöd och GAT ambassadörer, vilka du hittar genom att använda sökfunktionen på lionsclubs.org.</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sv-SE"/>
              <a:t>GAT:s medlemmar kan använda Insights, MyLCI och MyLion i sitt Lion Account för att se rapporter över sina multipeldistrikt/distrikt/klubbar.  Rapporterna är en viktig del för att fastställa mål och följa framstegen mot målen.</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sv-SE"/>
              <a:t>Var en representant för det globala arbetsteamet med GAT-artiklar från Lions butik eller använd GAT:s logotyp när du beställer Lions kläder.</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Global medlemsfokusering kombinerar en strategisk inriktning och ett antal resurser för distriktens team att använda, för att stärka medlemstillväxt genom att: </a:t>
            </a:r>
          </a:p>
          <a:p>
            <a:r>
              <a:rPr lang="sv-SE"/>
              <a:t>• Återuppliva distrikt med nya klubbar </a:t>
            </a:r>
          </a:p>
          <a:p>
            <a:r>
              <a:rPr lang="sv-SE"/>
              <a:t>• Återuppliva klubbar med nya medlemmar </a:t>
            </a:r>
          </a:p>
          <a:p>
            <a:r>
              <a:rPr lang="sv-SE"/>
              <a:t>• På nytt motivera befintliga medlemmar med kamratskap och intressanta hjälpinsatser </a:t>
            </a:r>
          </a:p>
          <a:p>
            <a:endParaRPr lang="en-US" dirty="0"/>
          </a:p>
          <a:p>
            <a:r>
              <a:rPr lang="sv-SE"/>
              <a:t>Denna fokusering kan användas globalt samt har även möjligheter att anpassas baserat på lokala behov och omständigheter.</a:t>
            </a:r>
          </a:p>
          <a:p>
            <a:endParaRPr lang="en-US" dirty="0"/>
          </a:p>
          <a:p>
            <a:r>
              <a:rPr lang="sv-SE"/>
              <a:t>Alla KO har genomfört fokuseringen som pilotprojekt med regionala varianter under 2021-2022. Det globala arbetsteamet (GAT) drev pilotprogrammet och tillhandahöll stöd och ansvar i varje KO. De bästa idéerna integrerades i den globala processen under 2022-2023.</a:t>
            </a:r>
          </a:p>
          <a:p>
            <a:endParaRPr lang="en-US" dirty="0"/>
          </a:p>
          <a:p>
            <a:r>
              <a:rPr lang="sv-SE"/>
              <a:t>Mer information och resurser finns på webbplatsen lionsclubs.org/sv/global</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a:solidFill>
                  <a:schemeClr val="bg1"/>
                </a:solidFill>
                <a:ea typeface="+mn-lt"/>
                <a:cs typeface="+mn-lt"/>
              </a:rPr>
              <a:t>Som den enda stiftelse som stärker Lions hjälpinsatser globalt, hjälper LCIF:s anslag medlemmar att utöka sin påverkan så att de kan hjälpa ännu fler människor i nöd runtom i världen. </a:t>
            </a:r>
          </a:p>
          <a:p>
            <a:endParaRPr lang="en-US" sz="1200" kern="0" dirty="0">
              <a:solidFill>
                <a:schemeClr val="bg1"/>
              </a:solidFill>
              <a:ea typeface="+mn-lt"/>
              <a:cs typeface="+mn-lt"/>
            </a:endParaRPr>
          </a:p>
          <a:p>
            <a:r>
              <a:rPr lang="sv-SE" sz="1200">
                <a:solidFill>
                  <a:schemeClr val="bg1"/>
                </a:solidFill>
                <a:ea typeface="+mn-lt"/>
                <a:cs typeface="+mn-lt"/>
              </a:rPr>
              <a:t>Som GAT ledare är du en av LCIF:s starkaste resurser, inte bara för dina personliga donationer, men också som ambassadör för stiftelsen när du uppmuntrar andra att stödja LCIF.  </a:t>
            </a:r>
          </a:p>
          <a:p>
            <a:endParaRPr lang="en-US" sz="1200" kern="0" dirty="0">
              <a:solidFill>
                <a:schemeClr val="bg1"/>
              </a:solidFill>
              <a:cs typeface="Calibri"/>
            </a:endParaRPr>
          </a:p>
          <a:p>
            <a:r>
              <a:rPr lang="sv-SE" sz="1200">
                <a:solidFill>
                  <a:schemeClr val="bg1"/>
                </a:solidFill>
              </a:rPr>
              <a:t>Uppmaningarna att hjälpa en värld i nöd fortsätter att växa.</a:t>
            </a:r>
            <a:r>
              <a:rPr lang="sv-SE" sz="1200">
                <a:solidFill>
                  <a:schemeClr val="bg1"/>
                </a:solidFill>
                <a:ea typeface="+mn-lt"/>
                <a:cs typeface="+mn-lt"/>
              </a:rPr>
              <a:t> Genom fortsatt stöd, stärker LCIF våra medlemmar att alltid vara redo att hjälpa.</a:t>
            </a: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Du kan kontakta din regionala specialist direkt, genom att skicka mejl till följande adress:</a:t>
            </a:r>
          </a:p>
          <a:p>
            <a:pPr marL="171450" indent="-171450">
              <a:buFont typeface="Arial" panose="020B0604020202020204" pitchFamily="34" charset="0"/>
              <a:buChar char="•"/>
            </a:pPr>
            <a:r>
              <a:rPr lang="sv-SE"/>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v-SE" sz="1200">
                <a:solidFill>
                  <a:schemeClr val="tx1"/>
                </a:solidFill>
                <a:effectLst/>
                <a:latin typeface="+mn-lt"/>
                <a:ea typeface="+mn-ea"/>
                <a:cs typeface="+mn-cs"/>
              </a:rPr>
              <a:t>Vi vill alla att Lions och LCIF är globala ledare avseende samhällsservice och humanitära hjälpinsatser.</a:t>
            </a:r>
          </a:p>
          <a:p>
            <a:pPr lvl="0"/>
            <a:endParaRPr lang="en-US" sz="1200" kern="1200" dirty="0">
              <a:solidFill>
                <a:schemeClr val="tx1"/>
              </a:solidFill>
              <a:effectLst/>
              <a:latin typeface="+mn-lt"/>
              <a:ea typeface="+mn-ea"/>
              <a:cs typeface="+mn-cs"/>
            </a:endParaRPr>
          </a:p>
          <a:p>
            <a:pPr lvl="0"/>
            <a:r>
              <a:rPr lang="sv-SE" sz="1200">
                <a:solidFill>
                  <a:schemeClr val="tx1"/>
                </a:solidFill>
                <a:effectLst/>
                <a:latin typeface="+mn-lt"/>
                <a:ea typeface="+mn-ea"/>
                <a:cs typeface="+mn-cs"/>
              </a:rPr>
              <a:t>Vi vill vara erkända av allmänheten och att våra samhällen känner till Lions och vårt arbete.</a:t>
            </a:r>
          </a:p>
          <a:p>
            <a:pPr lvl="0"/>
            <a:endParaRPr lang="en-US" sz="1200" kern="1200" dirty="0">
              <a:solidFill>
                <a:schemeClr val="tx1"/>
              </a:solidFill>
              <a:effectLst/>
              <a:latin typeface="+mn-lt"/>
              <a:ea typeface="+mn-ea"/>
              <a:cs typeface="+mn-cs"/>
            </a:endParaRPr>
          </a:p>
          <a:p>
            <a:pPr lvl="0"/>
            <a:r>
              <a:rPr lang="sv-SE" sz="1200">
                <a:solidFill>
                  <a:schemeClr val="tx1"/>
                </a:solidFill>
                <a:effectLst/>
                <a:latin typeface="+mn-lt"/>
                <a:ea typeface="+mn-ea"/>
                <a:cs typeface="+mn-cs"/>
              </a:rPr>
              <a:t>Vi vill att våra medlemmar ska vara glada och stolta över vår fantastiska organisation. </a:t>
            </a:r>
          </a:p>
          <a:p>
            <a:pPr lvl="0"/>
            <a:endParaRPr lang="en-US" sz="1200" kern="1200" dirty="0">
              <a:solidFill>
                <a:schemeClr val="tx1"/>
              </a:solidFill>
              <a:effectLst/>
              <a:latin typeface="+mn-lt"/>
              <a:ea typeface="+mn-ea"/>
              <a:cs typeface="+mn-cs"/>
            </a:endParaRPr>
          </a:p>
          <a:p>
            <a:pPr lvl="0"/>
            <a:r>
              <a:rPr lang="sv-SE" sz="1200">
                <a:solidFill>
                  <a:schemeClr val="tx1"/>
                </a:solidFill>
                <a:effectLst/>
                <a:latin typeface="+mn-lt"/>
                <a:ea typeface="+mn-ea"/>
                <a:cs typeface="+mn-cs"/>
              </a:rPr>
              <a:t>Glädje smittar av sig. När Lions medlemmar är glada och passionerade över sina hjälpinsatser attraherar de familjer, vänner, kollegor, grannar och samhällsledare. De gör att människor vill tillhöra en fantastisk organisation som gör så mycket för samhället.</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v-SE" sz="1200">
                <a:solidFill>
                  <a:schemeClr val="tx1"/>
                </a:solidFill>
                <a:effectLst/>
                <a:latin typeface="+mn-lt"/>
                <a:ea typeface="+mn-ea"/>
                <a:cs typeface="+mn-cs"/>
              </a:rPr>
              <a:t>Har du någonsin önskat att du kunde göra mer i ditt samhälle/distrikt, men saknade medlemmar som kunde hjälpa till?</a:t>
            </a:r>
          </a:p>
          <a:p>
            <a:pPr lvl="0"/>
            <a:endParaRPr lang="en-US" sz="1200" kern="1200" dirty="0">
              <a:solidFill>
                <a:schemeClr val="tx1"/>
              </a:solidFill>
              <a:effectLst/>
              <a:latin typeface="+mn-lt"/>
              <a:ea typeface="+mn-ea"/>
              <a:cs typeface="+mn-cs"/>
            </a:endParaRPr>
          </a:p>
          <a:p>
            <a:pPr lvl="0"/>
            <a:r>
              <a:rPr lang="sv-SE" sz="1200">
                <a:solidFill>
                  <a:schemeClr val="tx1"/>
                </a:solidFill>
                <a:effectLst/>
                <a:latin typeface="+mn-lt"/>
                <a:ea typeface="+mn-ea"/>
                <a:cs typeface="+mn-cs"/>
              </a:rPr>
              <a:t>Har ditt distrikt eller din klubb någonsin haft svårt att rekrytera medlemmar till ledarposter?</a:t>
            </a:r>
          </a:p>
          <a:p>
            <a:pPr lvl="0"/>
            <a:endParaRPr lang="en-US" sz="1200" kern="1200" dirty="0">
              <a:solidFill>
                <a:schemeClr val="tx1"/>
              </a:solidFill>
              <a:effectLst/>
              <a:latin typeface="+mn-lt"/>
              <a:ea typeface="+mn-ea"/>
              <a:cs typeface="+mn-cs"/>
            </a:endParaRPr>
          </a:p>
          <a:p>
            <a:pPr lvl="0"/>
            <a:r>
              <a:rPr lang="sv-SE" sz="1200">
                <a:solidFill>
                  <a:schemeClr val="tx1"/>
                </a:solidFill>
                <a:effectLst/>
                <a:latin typeface="+mn-lt"/>
                <a:ea typeface="+mn-ea"/>
                <a:cs typeface="+mn-cs"/>
              </a:rPr>
              <a:t>Har din klubb någonsin förlorat medlemmar på grund av klubbkonflikter, brist på engagemang eller betydelsefulla hjälpinsatser?</a:t>
            </a:r>
          </a:p>
          <a:p>
            <a:endParaRPr lang="en-US" sz="1200" kern="1200" dirty="0">
              <a:solidFill>
                <a:schemeClr val="tx1"/>
              </a:solidFill>
              <a:effectLst/>
              <a:latin typeface="+mn-lt"/>
              <a:ea typeface="+mn-ea"/>
              <a:cs typeface="+mn-cs"/>
            </a:endParaRPr>
          </a:p>
          <a:p>
            <a:r>
              <a:rPr lang="sv-SE" sz="1200">
                <a:solidFill>
                  <a:schemeClr val="tx1"/>
                </a:solidFill>
                <a:effectLst/>
                <a:latin typeface="+mn-lt"/>
                <a:ea typeface="+mn-ea"/>
                <a:cs typeface="+mn-cs"/>
              </a:rPr>
              <a:t>Som ledare i Lions tar vi på oss ansvaret att förbättra våra distrikt och klubbar under vårt år som ledare.  Att göra förbättringar, strategiska förändringar och säkerställa att vi förbättras inom alla områden som till exempel ledarskap, medlemskap, hjälpinsatser, klubbverksamhet och marknadsföring.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GAT finns i varje klubb, distrikt, zon och region.  För att hjälpa dig förstå vem som är involverad i det globala arbetsteamet kommer vi att gå igenom medlemmarna nivå för nivå.</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sv-SE" sz="1200">
                <a:solidFill>
                  <a:schemeClr val="tx1"/>
                </a:solidFill>
                <a:effectLst/>
                <a:latin typeface="+mn-lt"/>
                <a:ea typeface="+mn-ea"/>
                <a:cs typeface="+mn-cs"/>
              </a:rPr>
              <a:t>Vi börjar på klubbnivå eftersom det är här allt händer.  </a:t>
            </a:r>
          </a:p>
          <a:p>
            <a:pPr marL="171450" lvl="0" indent="-171450" fontAlgn="base">
              <a:buFont typeface="Arial" panose="020B0604020202020204" pitchFamily="34" charset="0"/>
              <a:buChar char="•"/>
            </a:pPr>
            <a:r>
              <a:rPr lang="sv-SE" sz="1200">
                <a:solidFill>
                  <a:schemeClr val="tx1"/>
                </a:solidFill>
                <a:effectLst/>
                <a:latin typeface="+mn-lt"/>
                <a:ea typeface="+mn-ea"/>
                <a:cs typeface="+mn-cs"/>
              </a:rPr>
              <a:t>Klubbpresidenten är klubbens ordförande för det globala arbetsteamet.</a:t>
            </a:r>
          </a:p>
          <a:p>
            <a:pPr marL="171450" lvl="0" indent="-171450" fontAlgn="base">
              <a:buFont typeface="Arial" panose="020B0604020202020204" pitchFamily="34" charset="0"/>
              <a:buChar char="•"/>
            </a:pPr>
            <a:r>
              <a:rPr lang="sv-SE" sz="1200">
                <a:solidFill>
                  <a:schemeClr val="tx1"/>
                </a:solidFill>
                <a:effectLst/>
                <a:latin typeface="+mn-lt"/>
                <a:ea typeface="+mn-ea"/>
                <a:cs typeface="+mn-cs"/>
              </a:rPr>
              <a:t>Klubbens första vice president är GLT-ordförande och anordnar ledarutbildningar samt hjälper medlemmar att finna och delta i utbildningar på distrikts- och multipeldistriktsnivå.</a:t>
            </a:r>
          </a:p>
          <a:p>
            <a:pPr marL="171450" lvl="0" indent="-171450" fontAlgn="base">
              <a:buFont typeface="Arial" panose="020B0604020202020204" pitchFamily="34" charset="0"/>
              <a:buChar char="•"/>
            </a:pPr>
            <a:r>
              <a:rPr lang="sv-SE" sz="1200">
                <a:solidFill>
                  <a:schemeClr val="tx1"/>
                </a:solidFill>
                <a:effectLst/>
                <a:latin typeface="+mn-lt"/>
                <a:ea typeface="+mn-ea"/>
                <a:cs typeface="+mn-cs"/>
              </a:rPr>
              <a:t>Klubbens medlemsordförande är också GMT-ordförande vars främsta fokus är att få in nya medlemmar till klubben samt se till att befintliga medlemmar är aktiva och engagerade.</a:t>
            </a:r>
          </a:p>
          <a:p>
            <a:pPr marL="171450" lvl="0" indent="-171450" fontAlgn="base">
              <a:buFont typeface="Arial" panose="020B0604020202020204" pitchFamily="34" charset="0"/>
              <a:buChar char="•"/>
            </a:pPr>
            <a:r>
              <a:rPr lang="sv-SE" sz="1200">
                <a:solidFill>
                  <a:schemeClr val="tx1"/>
                </a:solidFill>
                <a:effectLst/>
                <a:latin typeface="+mn-lt"/>
                <a:ea typeface="+mn-ea"/>
                <a:cs typeface="+mn-cs"/>
              </a:rPr>
              <a:t>Klubbens serviceordförande är också GST-ordförande, denna post fokuserar på att organisera och skapa engagerande serviceaktiviteter för klubben.</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sv-SE" sz="1200" dirty="0">
                <a:solidFill>
                  <a:schemeClr val="tx1"/>
                </a:solidFill>
                <a:effectLst/>
                <a:latin typeface="+mn-lt"/>
                <a:ea typeface="+mn-ea"/>
                <a:cs typeface="+mn-cs"/>
              </a:rPr>
              <a:t>Distriktsnivån är oerhört viktig.  </a:t>
            </a:r>
          </a:p>
          <a:p>
            <a:pPr marL="171450" lvl="0" indent="-171450" fontAlgn="base">
              <a:buFont typeface="Arial" panose="020B0604020202020204" pitchFamily="34" charset="0"/>
              <a:buChar char="•"/>
            </a:pPr>
            <a:r>
              <a:rPr lang="sv-SE" sz="1200" dirty="0">
                <a:solidFill>
                  <a:schemeClr val="tx1"/>
                </a:solidFill>
                <a:effectLst/>
                <a:latin typeface="+mn-lt"/>
                <a:ea typeface="+mn-ea"/>
                <a:cs typeface="+mn-cs"/>
              </a:rPr>
              <a:t>Distriktsguvernören är ordförande för distriktets globala arbetsteam. Han/hon arbetar med sitt team för att ta fram mål för verksamhetsåret. Teamet samarbetar nära tillsammans för att stödja dessa mål.</a:t>
            </a:r>
          </a:p>
          <a:p>
            <a:pPr marL="171450" lvl="0" indent="-171450" fontAlgn="base">
              <a:buFont typeface="Arial" panose="020B0604020202020204" pitchFamily="34" charset="0"/>
              <a:buChar char="•"/>
            </a:pPr>
            <a:r>
              <a:rPr lang="sv-SE" sz="1200" dirty="0">
                <a:solidFill>
                  <a:schemeClr val="tx1"/>
                </a:solidFill>
                <a:effectLst/>
                <a:latin typeface="+mn-lt"/>
                <a:ea typeface="+mn-ea"/>
                <a:cs typeface="+mn-cs"/>
              </a:rPr>
              <a:t>GLT-koordinatorn anordnar utbildningar för distriktets klubbar och medlemmar.  De ansvarar också för att inrapportera lokala utbildningar i LEARN.</a:t>
            </a:r>
          </a:p>
          <a:p>
            <a:pPr marL="171450" lvl="0" indent="-171450" fontAlgn="base">
              <a:buFont typeface="Arial" panose="020B0604020202020204" pitchFamily="34" charset="0"/>
              <a:buChar char="•"/>
            </a:pPr>
            <a:r>
              <a:rPr lang="sv-SE" sz="1200" dirty="0">
                <a:solidFill>
                  <a:schemeClr val="tx1"/>
                </a:solidFill>
                <a:effectLst/>
                <a:latin typeface="+mn-lt"/>
                <a:ea typeface="+mn-ea"/>
                <a:cs typeface="+mn-cs"/>
              </a:rPr>
              <a:t>GMT-koordinatorns främsta fokus är att implementera strategier för medlemstillväxt och att behålla medlemmar för att uppnå distriktets mål.</a:t>
            </a:r>
          </a:p>
          <a:p>
            <a:pPr marL="171450" lvl="0" indent="-171450" fontAlgn="base">
              <a:buFont typeface="Arial" panose="020B0604020202020204" pitchFamily="34" charset="0"/>
              <a:buChar char="•"/>
            </a:pPr>
            <a:r>
              <a:rPr lang="sv-SE" sz="1200" b="0" dirty="0">
                <a:solidFill>
                  <a:schemeClr val="tx1"/>
                </a:solidFill>
                <a:effectLst/>
                <a:highlight>
                  <a:srgbClr val="FF00FF"/>
                </a:highlight>
                <a:latin typeface="+mn-lt"/>
                <a:ea typeface="+mn-ea"/>
                <a:cs typeface="+mn-cs"/>
              </a:rPr>
              <a:t>GET-koordinatorns direkta fokus är på bildandet av nya klubbar. Den här rollen, som lanserades i juli 2022, ses som en valfri post.</a:t>
            </a:r>
          </a:p>
          <a:p>
            <a:pPr marL="171450" lvl="0" indent="-171450" fontAlgn="base">
              <a:buFont typeface="Arial" panose="020B0604020202020204" pitchFamily="34" charset="0"/>
              <a:buChar char="•"/>
            </a:pPr>
            <a:r>
              <a:rPr lang="sv-SE" sz="1200" dirty="0">
                <a:effectLst/>
                <a:latin typeface="+mn-lt"/>
                <a:ea typeface="+mn-ea"/>
                <a:cs typeface="+mn-cs"/>
              </a:rPr>
              <a:t>Distriktets </a:t>
            </a:r>
            <a:r>
              <a:rPr lang="sv-SE" sz="1200" dirty="0">
                <a:solidFill>
                  <a:schemeClr val="tx1"/>
                </a:solidFill>
                <a:effectLst/>
                <a:latin typeface="+mn-lt"/>
                <a:ea typeface="+mn-ea"/>
                <a:cs typeface="+mn-cs"/>
              </a:rPr>
              <a:t>GST-</a:t>
            </a:r>
            <a:r>
              <a:rPr lang="sv-SE" sz="1200" dirty="0">
                <a:effectLst/>
                <a:latin typeface="+mn-lt"/>
                <a:ea typeface="+mn-ea"/>
                <a:cs typeface="+mn-cs"/>
              </a:rPr>
              <a:t>koordinator organiserar distriktsomfattande serviceprojekt och informerar klubbarna om program och resurser som kan vara till hjälp.</a:t>
            </a:r>
            <a:r>
              <a:rPr lang="sv-SE" sz="1200" dirty="0">
                <a:solidFill>
                  <a:schemeClr val="tx1"/>
                </a:solidFill>
                <a:effectLst/>
                <a:latin typeface="+mn-lt"/>
                <a:ea typeface="+mn-ea"/>
                <a:cs typeface="+mn-cs"/>
              </a:rPr>
              <a:t>  De inrapporterar också serviceaktiviteter på distriktsnivå i </a:t>
            </a:r>
            <a:r>
              <a:rPr lang="sv-SE" sz="1200" dirty="0" err="1">
                <a:solidFill>
                  <a:schemeClr val="tx1"/>
                </a:solidFill>
                <a:effectLst/>
                <a:latin typeface="+mn-lt"/>
                <a:ea typeface="+mn-ea"/>
                <a:cs typeface="+mn-cs"/>
              </a:rPr>
              <a:t>MyLion</a:t>
            </a:r>
            <a:r>
              <a:rPr lang="sv-SE" sz="1200" dirty="0">
                <a:solidFill>
                  <a:schemeClr val="tx1"/>
                </a:solidFill>
                <a:effectLst/>
                <a:latin typeface="+mn-lt"/>
                <a:ea typeface="+mn-ea"/>
                <a:cs typeface="+mn-cs"/>
              </a:rPr>
              <a:t>.</a:t>
            </a:r>
          </a:p>
          <a:p>
            <a:pPr marL="171450" lvl="0" indent="-171450" fontAlgn="base">
              <a:buFont typeface="Arial" panose="020B0604020202020204" pitchFamily="34" charset="0"/>
              <a:buChar char="•"/>
            </a:pPr>
            <a:r>
              <a:rPr lang="sv-SE" sz="1200" dirty="0">
                <a:solidFill>
                  <a:schemeClr val="tx1"/>
                </a:solidFill>
                <a:effectLst/>
                <a:latin typeface="+mn-lt"/>
                <a:ea typeface="+mn-ea"/>
                <a:cs typeface="+mn-cs"/>
              </a:rPr>
              <a:t>Regionordförande och zonordförande hjälper koordinatorerna att kommunicera med klubbarna och tillhandahålla återkoppling till distriktet från klubbar och medlemmar.</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sv-SE" sz="1200">
                <a:solidFill>
                  <a:schemeClr val="tx1"/>
                </a:solidFill>
                <a:effectLst/>
                <a:latin typeface="+mn-lt"/>
                <a:ea typeface="+mn-ea"/>
                <a:cs typeface="+mn-cs"/>
              </a:rPr>
              <a:t>På multipeldistriktsnivå... </a:t>
            </a:r>
          </a:p>
          <a:p>
            <a:pPr marL="171450" lvl="0" indent="-171450" fontAlgn="base">
              <a:buFont typeface="Arial" panose="020B0604020202020204" pitchFamily="34" charset="0"/>
              <a:buChar char="•"/>
            </a:pPr>
            <a:r>
              <a:rPr lang="sv-SE" sz="1200">
                <a:solidFill>
                  <a:schemeClr val="tx1"/>
                </a:solidFill>
                <a:effectLst/>
                <a:latin typeface="+mn-lt"/>
                <a:ea typeface="+mn-ea"/>
                <a:cs typeface="+mn-cs"/>
              </a:rPr>
              <a:t>Guvernörsrådsordföranden är ordförande för det globala arbetsteamet i multipeldistriktet. Han/hon samarbetar med sitt team för att stödja distrikten i att uppnå sina mål samt fastställer mål för multipeldistriktet.  </a:t>
            </a:r>
          </a:p>
          <a:p>
            <a:pPr marL="171450" lvl="0" indent="-171450" fontAlgn="base">
              <a:buFont typeface="Arial" panose="020B0604020202020204" pitchFamily="34" charset="0"/>
              <a:buChar char="•"/>
            </a:pPr>
            <a:r>
              <a:rPr lang="sv-SE" sz="1200">
                <a:solidFill>
                  <a:schemeClr val="tx1"/>
                </a:solidFill>
                <a:effectLst/>
                <a:latin typeface="+mn-lt"/>
                <a:ea typeface="+mn-ea"/>
                <a:cs typeface="+mn-cs"/>
              </a:rPr>
              <a:t>GAT-koordinatorerna har samma funktion som deras motsvarighet på distriktsnivå, men arbetar med varje distrikt inom multipeldistriktet, på samma sätt som distriktets koordinatorer arbetar med varje klubb i distriktet.</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sv-SE" sz="1200">
                <a:solidFill>
                  <a:schemeClr val="tx1"/>
                </a:solidFill>
                <a:effectLst/>
                <a:latin typeface="+mn-lt"/>
                <a:ea typeface="+mn-ea"/>
                <a:cs typeface="+mn-cs"/>
              </a:rPr>
              <a:t>Den internationella nivån stödjer och vägleder alla ledare samt utvecklar lokala strategier kring ledarskap, medlemskap, hjälpinsatser och LCIF. </a:t>
            </a:r>
          </a:p>
          <a:p>
            <a:pPr marL="171450" lvl="0" indent="-171450">
              <a:buFont typeface="Arial" panose="020B0604020202020204" pitchFamily="34" charset="0"/>
              <a:buChar char="•"/>
            </a:pPr>
            <a:r>
              <a:rPr lang="sv-SE" sz="1200">
                <a:solidFill>
                  <a:schemeClr val="tx1"/>
                </a:solidFill>
                <a:effectLst/>
                <a:latin typeface="+mn-lt"/>
                <a:ea typeface="+mn-ea"/>
                <a:cs typeface="+mn-cs"/>
              </a:rPr>
              <a:t>Ambassadörer sprider information från det globala arbetsteamet till andra medlemmar.</a:t>
            </a:r>
          </a:p>
          <a:p>
            <a:pPr marL="171450" lvl="0" indent="-171450">
              <a:buFont typeface="Arial" panose="020B0604020202020204" pitchFamily="34" charset="0"/>
              <a:buChar char="•"/>
            </a:pPr>
            <a:r>
              <a:rPr lang="sv-SE" sz="1200">
                <a:solidFill>
                  <a:schemeClr val="tx1"/>
                </a:solidFill>
                <a:effectLst/>
                <a:latin typeface="+mn-lt"/>
                <a:ea typeface="+mn-ea"/>
                <a:cs typeface="+mn-cs"/>
              </a:rPr>
              <a:t>GAT:s ordförande har ett nära samarbete med GAT-ledare i konstitutionella och regionala områden samt med Lions Clubs International, för att säkerställa att ledare har stabila strategier och det personalstöd som behövs för att genomföra dem.</a:t>
            </a:r>
          </a:p>
          <a:p>
            <a:pPr marL="171450" lvl="0" indent="-171450">
              <a:buFont typeface="Arial" panose="020B0604020202020204" pitchFamily="34" charset="0"/>
              <a:buChar char="•"/>
            </a:pPr>
            <a:r>
              <a:rPr lang="sv-SE" sz="1200">
                <a:solidFill>
                  <a:schemeClr val="tx1"/>
                </a:solidFill>
                <a:effectLst/>
                <a:latin typeface="+mn-lt"/>
                <a:ea typeface="+mn-ea"/>
                <a:cs typeface="+mn-cs"/>
              </a:rPr>
              <a:t>Ledare i konstitutionella och regionala områden samarbetar med områdets ledare för att stödja Lions Clubs Internationals mål och tillhandahålla återkoppling till huvudkontoret, så att den kan användas i program och resurser.</a:t>
            </a:r>
          </a:p>
          <a:p>
            <a:pPr marL="171450" lvl="0" indent="-171450">
              <a:buFont typeface="Arial" panose="020B0604020202020204" pitchFamily="34" charset="0"/>
              <a:buChar char="•"/>
            </a:pPr>
            <a:r>
              <a:rPr lang="sv-SE" sz="1200">
                <a:solidFill>
                  <a:schemeClr val="tx1"/>
                </a:solidFill>
                <a:effectLst/>
                <a:latin typeface="+mn-lt"/>
                <a:ea typeface="+mn-ea"/>
                <a:cs typeface="+mn-cs"/>
              </a:rPr>
              <a:t>Områdesledare samarbetar med multipeldistriktets och distriktets koordinatorer, för att stödja dem i deras arbete att uppnå sina mål.</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a:solidFill>
                  <a:schemeClr val="tx1"/>
                </a:solidFill>
                <a:effectLst/>
                <a:latin typeface="+mn-lt"/>
                <a:ea typeface="+mn-ea"/>
                <a:cs typeface="+mn-cs"/>
              </a:rPr>
              <a:t>En gemensamt arbetssätt för att uppnå mål.</a:t>
            </a:r>
            <a:r>
              <a:rPr lang="sv-SE" sz="1200">
                <a:solidFill>
                  <a:schemeClr val="tx1"/>
                </a:solidFill>
                <a:effectLst/>
                <a:latin typeface="+mn-lt"/>
                <a:ea typeface="+mn-ea"/>
                <a:cs typeface="+mn-cs"/>
              </a:rPr>
              <a:t> Det globala arbetsteamet sätter hela Lions nätverk i arbete till förmån för distrikt och klubbar. Det samlar GLT, GMT och GST för att hjälpa distrikt och klubbar att nå sina mål. När vi samarbetar kan vi göra störst skillnad. </a:t>
            </a:r>
          </a:p>
          <a:p>
            <a:r>
              <a:rPr lang="sv-SE" sz="1200" b="1">
                <a:solidFill>
                  <a:schemeClr val="tx1"/>
                </a:solidFill>
                <a:effectLst/>
                <a:latin typeface="+mn-lt"/>
                <a:ea typeface="+mn-ea"/>
                <a:cs typeface="+mn-cs"/>
              </a:rPr>
              <a:t>Ledarutveckling.</a:t>
            </a:r>
            <a:r>
              <a:rPr lang="sv-SE" sz="1200">
                <a:solidFill>
                  <a:schemeClr val="tx1"/>
                </a:solidFill>
                <a:effectLst/>
                <a:latin typeface="+mn-lt"/>
                <a:ea typeface="+mn-ea"/>
                <a:cs typeface="+mn-cs"/>
              </a:rPr>
              <a:t> Det erbjuder möjligheter till ledarutveckling som hjälper medlemmarna att leda och hjälpa sina samhällen och distrikt.  Starka ledare kan bidra till medlemstillväxt, främja nya serviceprojekt samt säkerställa att distrikt och klubbar är positionerade för fortsatt framgång.</a:t>
            </a:r>
          </a:p>
          <a:p>
            <a:r>
              <a:rPr lang="sv-SE" sz="1200" b="1">
                <a:solidFill>
                  <a:schemeClr val="tx1"/>
                </a:solidFill>
                <a:effectLst/>
                <a:latin typeface="+mn-lt"/>
                <a:ea typeface="+mn-ea"/>
                <a:cs typeface="+mn-cs"/>
              </a:rPr>
              <a:t>Medlemstillväxt.</a:t>
            </a:r>
            <a:r>
              <a:rPr lang="sv-SE" sz="1200">
                <a:solidFill>
                  <a:schemeClr val="tx1"/>
                </a:solidFill>
                <a:effectLst/>
                <a:latin typeface="+mn-lt"/>
                <a:ea typeface="+mn-ea"/>
                <a:cs typeface="+mn-cs"/>
              </a:rPr>
              <a:t> GAT kan också hjälpa distrikt och klubbar att utveckla effektiva medlemsprogram för att starta nya klubbar och attrahera nya medlemmar samt de kan hjälpa klubbar att skapa en fantastisk medlemsupplevelse som får nya och gamla medlemmar att vilja komma tillbaka. Fler medlemmar betyder att klubbarna kan tillhandahålla mer hjälp till sina samhällen. </a:t>
            </a:r>
          </a:p>
          <a:p>
            <a:r>
              <a:rPr lang="sv-SE" sz="1200" b="1">
                <a:solidFill>
                  <a:schemeClr val="tx1"/>
                </a:solidFill>
                <a:effectLst/>
                <a:latin typeface="+mn-lt"/>
                <a:ea typeface="+mn-ea"/>
                <a:cs typeface="+mn-cs"/>
              </a:rPr>
              <a:t>Innovativa hjälpinsatser.</a:t>
            </a:r>
            <a:r>
              <a:rPr lang="sv-SE" sz="1200">
                <a:solidFill>
                  <a:schemeClr val="tx1"/>
                </a:solidFill>
                <a:effectLst/>
                <a:latin typeface="+mn-lt"/>
                <a:ea typeface="+mn-ea"/>
                <a:cs typeface="+mn-cs"/>
              </a:rPr>
              <a:t> De hjälper också distrikt och klubbar att finna resurser och bästa arbetssätt, för att förbättra sina serviceprojekt och sin påverkan. Serviceprojekt av hög kvalitet ökar medlemmarnas tillfredsställelse och hjälper till att attrahera nya medlemmar som vill delta i hjälpinsatser. </a:t>
            </a:r>
          </a:p>
          <a:p>
            <a:r>
              <a:rPr lang="sv-SE" sz="1200" b="1">
                <a:solidFill>
                  <a:schemeClr val="tx1"/>
                </a:solidFill>
                <a:effectLst/>
                <a:latin typeface="+mn-lt"/>
                <a:ea typeface="+mn-ea"/>
                <a:cs typeface="+mn-cs"/>
              </a:rPr>
              <a:t>Stödjer stiftelsen.</a:t>
            </a:r>
            <a:r>
              <a:rPr lang="sv-SE" sz="1200">
                <a:solidFill>
                  <a:schemeClr val="tx1"/>
                </a:solidFill>
                <a:effectLst/>
                <a:latin typeface="+mn-lt"/>
                <a:ea typeface="+mn-ea"/>
                <a:cs typeface="+mn-cs"/>
              </a:rPr>
              <a:t> GAT stödjer och främjar medlemmarnas donationer till LCIF och Kampanj 100.  Genom att stödja vår stiftelse stödjer vi medlemmar runtom i världen som är i behov av olika anslag och annat finansiellt stöd.</a:t>
            </a:r>
          </a:p>
          <a:p>
            <a:r>
              <a:rPr lang="sv-SE" sz="1200" b="1">
                <a:solidFill>
                  <a:schemeClr val="tx1"/>
                </a:solidFill>
                <a:effectLst/>
                <a:latin typeface="+mn-lt"/>
                <a:ea typeface="+mn-ea"/>
                <a:cs typeface="+mn-cs"/>
              </a:rPr>
              <a:t>Dela och använda resurser. </a:t>
            </a:r>
            <a:r>
              <a:rPr lang="sv-SE" sz="1200">
                <a:solidFill>
                  <a:schemeClr val="tx1"/>
                </a:solidFill>
                <a:effectLst/>
                <a:latin typeface="+mn-lt"/>
                <a:ea typeface="+mn-ea"/>
                <a:cs typeface="+mn-cs"/>
              </a:rPr>
              <a:t>Lions Clubs International ger GAT:s medlemmar tillgång till resurser om ledarskap, medlemskap, hjälpinsatser, verksamhet och marknadsföring som kan användas för att stödja distrikt och klubbar. </a:t>
            </a:r>
          </a:p>
          <a:p>
            <a:r>
              <a:rPr lang="sv-SE" sz="1200" b="1">
                <a:solidFill>
                  <a:schemeClr val="tx1"/>
                </a:solidFill>
                <a:effectLst/>
                <a:latin typeface="+mn-lt"/>
                <a:ea typeface="+mn-ea"/>
                <a:cs typeface="+mn-cs"/>
              </a:rPr>
              <a:t>Tillhandahålla återkoppling.  </a:t>
            </a:r>
            <a:r>
              <a:rPr lang="sv-SE" sz="1200">
                <a:solidFill>
                  <a:schemeClr val="tx1"/>
                </a:solidFill>
                <a:effectLst/>
                <a:latin typeface="+mn-lt"/>
                <a:ea typeface="+mn-ea"/>
                <a:cs typeface="+mn-cs"/>
              </a:rPr>
              <a:t>Medlemmar i GAT har möjlighet att ge återkoppling gällande resurser som håller på att utvecklas och/eller hur resurserna används och anpassas i deras område.  </a:t>
            </a:r>
          </a:p>
          <a:p>
            <a:r>
              <a:rPr lang="sv-SE" sz="1200" b="1">
                <a:solidFill>
                  <a:schemeClr val="tx1"/>
                </a:solidFill>
                <a:effectLst/>
                <a:latin typeface="+mn-lt"/>
                <a:ea typeface="+mn-ea"/>
                <a:cs typeface="+mn-cs"/>
              </a:rPr>
              <a:t>Inrapportera.</a:t>
            </a:r>
            <a:r>
              <a:rPr lang="sv-SE" sz="1200">
                <a:solidFill>
                  <a:schemeClr val="tx1"/>
                </a:solidFill>
                <a:effectLst/>
                <a:latin typeface="+mn-lt"/>
                <a:ea typeface="+mn-ea"/>
                <a:cs typeface="+mn-cs"/>
              </a:rPr>
              <a:t>  Klubbar bör skicka in månatliga medlemsrapporter och inrapportera serviceprojekt som har genomförts.  Multipeldistrikt och distrikt inrapporterar utbildningar som har genomförts.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sv-SE" sz="3200">
                <a:solidFill>
                  <a:schemeClr val="bg1"/>
                </a:solidFill>
                <a:latin typeface="Helvetica" charset="0"/>
                <a:ea typeface="Helvetica" charset="0"/>
                <a:cs typeface="Helvetica" charset="0"/>
              </a:rPr>
              <a:t>Det globala arbetsteamet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sv-SE" sz="2400">
                <a:solidFill>
                  <a:srgbClr val="0D2240"/>
                </a:solidFill>
                <a:latin typeface="Arial" charset="0"/>
                <a:ea typeface="Arial" charset="0"/>
                <a:cs typeface="Arial" charset="0"/>
              </a:rPr>
              <a:t>Konstant kommunikation</a:t>
            </a:r>
            <a:br>
              <a:rPr lang="sv-SE" sz="2400">
                <a:solidFill>
                  <a:srgbClr val="0D2240"/>
                </a:solidFill>
                <a:latin typeface="Arial" charset="0"/>
                <a:ea typeface="Arial" charset="0"/>
                <a:cs typeface="Arial" charset="0"/>
              </a:rPr>
            </a:br>
            <a:endParaRPr lang="sv-SE"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sv-SE" sz="2400">
                <a:solidFill>
                  <a:srgbClr val="0D2240"/>
                </a:solidFill>
                <a:latin typeface="Arial" charset="0"/>
                <a:ea typeface="Arial" charset="0"/>
                <a:cs typeface="Arial" charset="0"/>
              </a:rPr>
              <a:t>Samarbete</a:t>
            </a:r>
            <a:br>
              <a:rPr lang="sv-SE" sz="2400">
                <a:solidFill>
                  <a:srgbClr val="0D2240"/>
                </a:solidFill>
                <a:latin typeface="Arial" charset="0"/>
                <a:ea typeface="Arial" charset="0"/>
                <a:cs typeface="Arial" charset="0"/>
              </a:rPr>
            </a:br>
            <a:endParaRPr lang="sv-SE"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sv-SE" sz="2400">
                <a:solidFill>
                  <a:srgbClr val="0D2240"/>
                </a:solidFill>
                <a:latin typeface="Arial" charset="0"/>
                <a:ea typeface="Arial" charset="0"/>
                <a:cs typeface="Arial" charset="0"/>
              </a:rPr>
              <a:t>Utvecklar mål och handlingsplaner</a:t>
            </a:r>
            <a:br>
              <a:rPr lang="sv-SE" sz="2400">
                <a:solidFill>
                  <a:srgbClr val="0D2240"/>
                </a:solidFill>
                <a:latin typeface="Arial" charset="0"/>
                <a:ea typeface="Arial" charset="0"/>
                <a:cs typeface="Arial" charset="0"/>
              </a:rPr>
            </a:br>
            <a:endParaRPr lang="sv-SE"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sv-SE" sz="2400">
                <a:solidFill>
                  <a:srgbClr val="0D2240"/>
                </a:solidFill>
                <a:latin typeface="Arial" charset="0"/>
                <a:ea typeface="Arial" charset="0"/>
                <a:cs typeface="Arial" charset="0"/>
              </a:rPr>
              <a:t>Följer upp framsteg under året</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sv-SE" sz="4800" b="1">
                <a:solidFill>
                  <a:schemeClr val="bg1"/>
                </a:solidFill>
                <a:latin typeface="Arial" panose="020B0604020202020204" pitchFamily="34" charset="0"/>
                <a:ea typeface="Arial" charset="0"/>
                <a:cs typeface="Arial" panose="020B0604020202020204" pitchFamily="34" charset="0"/>
              </a:rPr>
              <a:t>Hur får GAT allt gjort?</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550985" y="5470024"/>
            <a:ext cx="3458307" cy="1323439"/>
          </a:xfrm>
          <a:prstGeom prst="rect">
            <a:avLst/>
          </a:prstGeom>
          <a:noFill/>
        </p:spPr>
        <p:txBody>
          <a:bodyPr wrap="square" numCol="1" spcCol="381000" anchor="t">
            <a:spAutoFit/>
          </a:bodyPr>
          <a:lstStyle/>
          <a:p>
            <a:pPr algn="ctr">
              <a:lnSpc>
                <a:spcPts val="3200"/>
              </a:lnSpc>
              <a:spcAft>
                <a:spcPts val="1200"/>
              </a:spcAft>
            </a:pPr>
            <a:r>
              <a:rPr lang="sv-SE" sz="3200" b="1" dirty="0">
                <a:solidFill>
                  <a:srgbClr val="00338D"/>
                </a:solidFill>
                <a:latin typeface="Arial" charset="0"/>
                <a:ea typeface="Arial" charset="0"/>
                <a:cs typeface="Arial" charset="0"/>
              </a:rPr>
              <a:t>Lions sammanfattande månadsbrev</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rgbClr val="00338D"/>
                </a:solidFill>
              </a:rPr>
              <a:t>Kommunikation från GAT</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238884" cy="1477328"/>
          </a:xfrm>
          <a:prstGeom prst="rect">
            <a:avLst/>
          </a:prstGeom>
          <a:noFill/>
        </p:spPr>
        <p:txBody>
          <a:bodyPr wrap="square" numCol="1" spcCol="381000" anchor="t">
            <a:spAutoFit/>
          </a:bodyPr>
          <a:lstStyle/>
          <a:p>
            <a:pPr algn="ctr">
              <a:lnSpc>
                <a:spcPts val="3200"/>
              </a:lnSpc>
              <a:spcAft>
                <a:spcPts val="1200"/>
              </a:spcAft>
            </a:pPr>
            <a:r>
              <a:rPr lang="sv-SE" sz="3200" b="1" dirty="0" err="1">
                <a:solidFill>
                  <a:srgbClr val="00338D"/>
                </a:solidFill>
                <a:latin typeface="Arial" charset="0"/>
                <a:ea typeface="Arial" charset="0"/>
                <a:cs typeface="Arial" charset="0"/>
              </a:rPr>
              <a:t>GAT:s</a:t>
            </a:r>
            <a:r>
              <a:rPr lang="sv-SE" sz="3200" b="1" dirty="0">
                <a:solidFill>
                  <a:srgbClr val="00338D"/>
                </a:solidFill>
                <a:latin typeface="Arial" charset="0"/>
                <a:ea typeface="Arial" charset="0"/>
                <a:cs typeface="Arial" charset="0"/>
              </a:rPr>
              <a:t> Facebookgrupp</a:t>
            </a:r>
          </a:p>
          <a:p>
            <a:pPr algn="ctr">
              <a:lnSpc>
                <a:spcPts val="3200"/>
              </a:lnSpc>
              <a:spcAft>
                <a:spcPts val="1200"/>
              </a:spcAft>
            </a:pPr>
            <a:r>
              <a:rPr lang="sv-SE" sz="3200" b="1" dirty="0">
                <a:solidFill>
                  <a:srgbClr val="00338D"/>
                </a:solidFill>
                <a:latin typeface="Arial" charset="0"/>
                <a:ea typeface="Arial"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477328"/>
          </a:xfrm>
          <a:prstGeom prst="rect">
            <a:avLst/>
          </a:prstGeom>
          <a:noFill/>
        </p:spPr>
        <p:txBody>
          <a:bodyPr wrap="square" numCol="1" spcCol="381000" anchor="t">
            <a:spAutoFit/>
          </a:bodyPr>
          <a:lstStyle/>
          <a:p>
            <a:pPr algn="ctr">
              <a:lnSpc>
                <a:spcPts val="3200"/>
              </a:lnSpc>
              <a:spcAft>
                <a:spcPts val="1200"/>
              </a:spcAft>
            </a:pPr>
            <a:r>
              <a:rPr lang="sv-SE" sz="3200" b="1">
                <a:solidFill>
                  <a:srgbClr val="00338D"/>
                </a:solidFill>
                <a:latin typeface="Arial" charset="0"/>
                <a:ea typeface="Arial" charset="0"/>
                <a:cs typeface="Arial" charset="0"/>
              </a:rPr>
              <a:t>GAT:s regionala specialister</a:t>
            </a:r>
          </a:p>
          <a:p>
            <a:pPr algn="ctr">
              <a:lnSpc>
                <a:spcPts val="3200"/>
              </a:lnSpc>
              <a:spcAft>
                <a:spcPts val="1200"/>
              </a:spcAft>
            </a:pPr>
            <a:r>
              <a:rPr lang="sv-SE" sz="3200" b="1">
                <a:solidFill>
                  <a:srgbClr val="00338D"/>
                </a:solidFill>
                <a:latin typeface="Arial" charset="0"/>
                <a:ea typeface="Arial" charset="0"/>
                <a:cs typeface="Arial" charset="0"/>
              </a:rPr>
              <a:t> </a:t>
            </a:r>
          </a:p>
        </p:txBody>
      </p:sp>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screenshot of a cell phone&#10;&#10;Description automatically generated">
            <a:extLst>
              <a:ext uri="{FF2B5EF4-FFF2-40B4-BE49-F238E27FC236}">
                <a16:creationId xmlns:a16="http://schemas.microsoft.com/office/drawing/2014/main" id="{1E81616E-D005-4480-A132-57051A801C3C}"/>
              </a:ext>
            </a:extLst>
          </p:cNvPr>
          <p:cNvPicPr>
            <a:picLocks noChangeAspect="1"/>
          </p:cNvPicPr>
          <p:nvPr/>
        </p:nvPicPr>
        <p:blipFill rotWithShape="1">
          <a:blip r:embed="rId5">
            <a:extLst>
              <a:ext uri="{28A0092B-C50C-407E-A947-70E740481C1C}">
                <a14:useLocalDpi xmlns:a14="http://schemas.microsoft.com/office/drawing/2010/main" val="0"/>
              </a:ext>
            </a:extLst>
          </a:blip>
          <a:srcRect b="15528"/>
          <a:stretch/>
        </p:blipFill>
        <p:spPr>
          <a:xfrm>
            <a:off x="345417" y="2050869"/>
            <a:ext cx="3979353" cy="304364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chemeClr val="bg1"/>
                </a:solidFill>
              </a:rPr>
              <a:t>Resurser om GAT</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913070"/>
          </a:xfrm>
          <a:prstGeom prst="rect">
            <a:avLst/>
          </a:prstGeom>
          <a:noFill/>
        </p:spPr>
        <p:txBody>
          <a:bodyPr wrap="square" numCol="1" spcCol="381000" anchor="t">
            <a:spAutoFit/>
          </a:bodyPr>
          <a:lstStyle/>
          <a:p>
            <a:pPr algn="ctr">
              <a:lnSpc>
                <a:spcPts val="3200"/>
              </a:lnSpc>
              <a:spcAft>
                <a:spcPts val="1200"/>
              </a:spcAft>
            </a:pPr>
            <a:r>
              <a:rPr lang="sv-SE" sz="3200" b="1">
                <a:solidFill>
                  <a:schemeClr val="bg1"/>
                </a:solidFill>
                <a:latin typeface="Arial" charset="0"/>
                <a:ea typeface="Arial" charset="0"/>
                <a:cs typeface="Arial" charset="0"/>
              </a:rPr>
              <a:t>GAT fälthandbok</a:t>
            </a:r>
          </a:p>
        </p:txBody>
      </p:sp>
      <p:sp>
        <p:nvSpPr>
          <p:cNvPr id="12" name="Rectangle 11">
            <a:extLst>
              <a:ext uri="{FF2B5EF4-FFF2-40B4-BE49-F238E27FC236}">
                <a16:creationId xmlns:a16="http://schemas.microsoft.com/office/drawing/2014/main" id="{049F5E8E-1C46-E84E-95EF-FA1576C7A306}"/>
              </a:ext>
            </a:extLst>
          </p:cNvPr>
          <p:cNvSpPr/>
          <p:nvPr/>
        </p:nvSpPr>
        <p:spPr>
          <a:xfrm>
            <a:off x="540699" y="5454997"/>
            <a:ext cx="3327545" cy="913070"/>
          </a:xfrm>
          <a:prstGeom prst="rect">
            <a:avLst/>
          </a:prstGeom>
          <a:noFill/>
        </p:spPr>
        <p:txBody>
          <a:bodyPr wrap="square" numCol="1" spcCol="381000" anchor="t">
            <a:spAutoFit/>
          </a:bodyPr>
          <a:lstStyle/>
          <a:p>
            <a:pPr algn="ctr">
              <a:lnSpc>
                <a:spcPts val="3200"/>
              </a:lnSpc>
              <a:spcAft>
                <a:spcPts val="1200"/>
              </a:spcAft>
            </a:pPr>
            <a:r>
              <a:rPr lang="sv-SE" sz="3200" b="1">
                <a:solidFill>
                  <a:schemeClr val="bg1"/>
                </a:solidFill>
                <a:latin typeface="Arial" charset="0"/>
                <a:ea typeface="Arial" charset="0"/>
                <a:cs typeface="Arial" charset="0"/>
              </a:rPr>
              <a:t>Roller och ansvar</a:t>
            </a:r>
          </a:p>
        </p:txBody>
      </p:sp>
      <p:sp>
        <p:nvSpPr>
          <p:cNvPr id="13" name="Rectangle 12">
            <a:extLst>
              <a:ext uri="{FF2B5EF4-FFF2-40B4-BE49-F238E27FC236}">
                <a16:creationId xmlns:a16="http://schemas.microsoft.com/office/drawing/2014/main" id="{7604A206-3EEA-A64F-A7D5-276AE120BEE2}"/>
              </a:ext>
            </a:extLst>
          </p:cNvPr>
          <p:cNvSpPr/>
          <p:nvPr/>
        </p:nvSpPr>
        <p:spPr>
          <a:xfrm>
            <a:off x="8391620" y="5454997"/>
            <a:ext cx="3145536" cy="1323439"/>
          </a:xfrm>
          <a:prstGeom prst="rect">
            <a:avLst/>
          </a:prstGeom>
          <a:noFill/>
        </p:spPr>
        <p:txBody>
          <a:bodyPr wrap="square" numCol="1" spcCol="381000" anchor="t">
            <a:spAutoFit/>
          </a:bodyPr>
          <a:lstStyle/>
          <a:p>
            <a:pPr algn="ctr">
              <a:lnSpc>
                <a:spcPts val="3200"/>
              </a:lnSpc>
              <a:spcAft>
                <a:spcPts val="1200"/>
              </a:spcAft>
            </a:pPr>
            <a:r>
              <a:rPr lang="sv-SE" sz="3200" b="1">
                <a:solidFill>
                  <a:schemeClr val="bg1"/>
                </a:solidFill>
                <a:latin typeface="Arial" charset="0"/>
                <a:ea typeface="Arial" charset="0"/>
                <a:cs typeface="Arial" charset="0"/>
              </a:rPr>
              <a:t>Styrelsens policy</a:t>
            </a:r>
            <a:br>
              <a:rPr lang="sv-SE" sz="3200" b="1">
                <a:solidFill>
                  <a:schemeClr val="bg1"/>
                </a:solidFill>
                <a:latin typeface="Arial" charset="0"/>
                <a:ea typeface="Arial" charset="0"/>
                <a:cs typeface="Arial" charset="0"/>
              </a:rPr>
            </a:br>
            <a:r>
              <a:rPr lang="sv-SE" sz="3200" b="1">
                <a:solidFill>
                  <a:schemeClr val="bg1"/>
                </a:solidFill>
                <a:latin typeface="Arial" charset="0"/>
                <a:ea typeface="Arial" charset="0"/>
                <a:cs typeface="Arial" charset="0"/>
              </a:rPr>
              <a:t>Kapitel XXIV</a:t>
            </a:r>
          </a:p>
        </p:txBody>
      </p:sp>
      <p:pic>
        <p:nvPicPr>
          <p:cNvPr id="3" name="Picture 2" descr="A screenshot of a cell phone&#10;&#10;Description automatically generated">
            <a:extLst>
              <a:ext uri="{FF2B5EF4-FFF2-40B4-BE49-F238E27FC236}">
                <a16:creationId xmlns:a16="http://schemas.microsoft.com/office/drawing/2014/main" id="{A719542B-EC3A-46BD-AA06-38E408A04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04" y="1359037"/>
            <a:ext cx="3718513" cy="3870872"/>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B07704A3-7C8C-4773-91C7-882526E6B7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0699" y="1766022"/>
            <a:ext cx="3327545" cy="3450688"/>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E671FB70-E008-42EB-8ECD-AF2C24AFAF1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97677" y="1779221"/>
            <a:ext cx="3443243"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1323439"/>
          </a:xfrm>
          <a:prstGeom prst="rect">
            <a:avLst/>
          </a:prstGeom>
          <a:noFill/>
        </p:spPr>
        <p:txBody>
          <a:bodyPr wrap="square" numCol="1" spcCol="381000" anchor="t">
            <a:spAutoFit/>
          </a:bodyPr>
          <a:lstStyle/>
          <a:p>
            <a:pPr algn="ctr">
              <a:lnSpc>
                <a:spcPts val="3200"/>
              </a:lnSpc>
              <a:spcAft>
                <a:spcPts val="1200"/>
              </a:spcAft>
            </a:pPr>
            <a:r>
              <a:rPr lang="sv-SE" sz="3200" b="1">
                <a:solidFill>
                  <a:srgbClr val="00338D"/>
                </a:solidFill>
                <a:latin typeface="Arial" charset="0"/>
                <a:ea typeface="Arial" charset="0"/>
                <a:cs typeface="Arial" charset="0"/>
              </a:rPr>
              <a:t>GAT:s förstasida</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rgbClr val="00338D"/>
                </a:solidFill>
              </a:rPr>
              <a:t>GAT:s webbsidor</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323439"/>
          </a:xfrm>
          <a:prstGeom prst="rect">
            <a:avLst/>
          </a:prstGeom>
          <a:noFill/>
        </p:spPr>
        <p:txBody>
          <a:bodyPr wrap="square" numCol="1" spcCol="381000" anchor="t">
            <a:spAutoFit/>
          </a:bodyPr>
          <a:lstStyle/>
          <a:p>
            <a:pPr algn="ctr">
              <a:lnSpc>
                <a:spcPts val="3200"/>
              </a:lnSpc>
              <a:spcAft>
                <a:spcPts val="1200"/>
              </a:spcAft>
            </a:pPr>
            <a:r>
              <a:rPr lang="sv-SE" sz="3200" b="1">
                <a:solidFill>
                  <a:srgbClr val="00338D"/>
                </a:solidFill>
                <a:latin typeface="Arial" charset="0"/>
                <a:ea typeface="Arial" charset="0"/>
                <a:cs typeface="Arial" charset="0"/>
              </a:rPr>
              <a:t>GAT:s ledarskapssida</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1323439"/>
          </a:xfrm>
          <a:prstGeom prst="rect">
            <a:avLst/>
          </a:prstGeom>
          <a:noFill/>
        </p:spPr>
        <p:txBody>
          <a:bodyPr wrap="square" numCol="1" spcCol="381000" anchor="t">
            <a:spAutoFit/>
          </a:bodyPr>
          <a:lstStyle/>
          <a:p>
            <a:pPr algn="ctr">
              <a:lnSpc>
                <a:spcPts val="3200"/>
              </a:lnSpc>
              <a:spcAft>
                <a:spcPts val="1200"/>
              </a:spcAft>
            </a:pPr>
            <a:r>
              <a:rPr lang="sv-SE" sz="3200" b="1">
                <a:solidFill>
                  <a:srgbClr val="00338D"/>
                </a:solidFill>
                <a:latin typeface="Arial" charset="0"/>
                <a:ea typeface="Arial" charset="0"/>
                <a:cs typeface="Arial" charset="0"/>
              </a:rPr>
              <a:t>GAT:s resurssida</a:t>
            </a:r>
          </a:p>
        </p:txBody>
      </p:sp>
      <p:pic>
        <p:nvPicPr>
          <p:cNvPr id="6" name="Picture 5" descr="A screenshot of a cell phone&#10;&#10;Description automatically generated">
            <a:extLst>
              <a:ext uri="{FF2B5EF4-FFF2-40B4-BE49-F238E27FC236}">
                <a16:creationId xmlns:a16="http://schemas.microsoft.com/office/drawing/2014/main" id="{EC6D7E25-4C84-4E72-8E70-C8E79BB1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1571612"/>
            <a:ext cx="2796712" cy="3145720"/>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34E1866-A4CD-4484-8569-2D93F3F737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5933" y="1571612"/>
            <a:ext cx="2822204" cy="3145721"/>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screenshot of a social media post&#10;&#10;Description automatically generated">
            <a:extLst>
              <a:ext uri="{FF2B5EF4-FFF2-40B4-BE49-F238E27FC236}">
                <a16:creationId xmlns:a16="http://schemas.microsoft.com/office/drawing/2014/main" id="{412328ED-A85E-4A87-8971-854544A42C89}"/>
              </a:ext>
            </a:extLst>
          </p:cNvPr>
          <p:cNvPicPr>
            <a:picLocks noChangeAspect="1"/>
          </p:cNvPicPr>
          <p:nvPr/>
        </p:nvPicPr>
        <p:blipFill rotWithShape="1">
          <a:blip r:embed="rId5">
            <a:extLst>
              <a:ext uri="{28A0092B-C50C-407E-A947-70E740481C1C}">
                <a14:useLocalDpi xmlns:a14="http://schemas.microsoft.com/office/drawing/2010/main" val="0"/>
              </a:ext>
            </a:extLst>
          </a:blip>
          <a:srcRect r="51177"/>
          <a:stretch/>
        </p:blipFill>
        <p:spPr>
          <a:xfrm>
            <a:off x="576034" y="1576299"/>
            <a:ext cx="2822203" cy="3141033"/>
          </a:xfrm>
          <a:prstGeom prst="rect">
            <a:avLst/>
          </a:prstGeom>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chemeClr val="bg1"/>
                </a:solidFill>
              </a:rPr>
              <a:t>GAT rapporter</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sv-SE" sz="3200" b="1">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sv-SE" sz="3200" b="1">
                <a:solidFill>
                  <a:schemeClr val="bg1"/>
                </a:solidFill>
                <a:latin typeface="Arial" charset="0"/>
                <a:ea typeface="Arial" charset="0"/>
                <a:cs typeface="Arial" charset="0"/>
              </a:rPr>
              <a:t>MyLCI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sv-SE" sz="3200" b="1">
                <a:solidFill>
                  <a:schemeClr val="bg1"/>
                </a:solidFill>
                <a:latin typeface="Arial" charset="0"/>
                <a:ea typeface="Arial"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chemeClr val="bg1"/>
                </a:solidFill>
              </a:rPr>
              <a:t>GAT i Lions butik</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rgbClr val="00338D"/>
                </a:solidFill>
              </a:rPr>
              <a:t>Global medlemsfokusering</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73525" y="2024743"/>
            <a:ext cx="2469851" cy="1542447"/>
            <a:chOff x="473525" y="2024743"/>
            <a:chExt cx="2469851"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5" y="2024743"/>
              <a:ext cx="2469851" cy="1508105"/>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Steg 1</a:t>
              </a:r>
            </a:p>
            <a:p>
              <a:r>
                <a:rPr lang="sv-SE" sz="3600" b="1" dirty="0">
                  <a:latin typeface="Arial" panose="020B0604020202020204" pitchFamily="34" charset="0"/>
                  <a:cs typeface="Arial" panose="020B0604020202020204" pitchFamily="34" charset="0"/>
                </a:rPr>
                <a:t>SKAPA ETT TEAM</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8" y="2024743"/>
            <a:ext cx="2585357" cy="1542447"/>
            <a:chOff x="3128430" y="2024743"/>
            <a:chExt cx="2437192"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30" y="2024743"/>
              <a:ext cx="2437192" cy="1508105"/>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Steg 2</a:t>
              </a:r>
            </a:p>
            <a:p>
              <a:r>
                <a:rPr lang="sv-SE" sz="3600" b="1" dirty="0">
                  <a:latin typeface="Arial" panose="020B0604020202020204" pitchFamily="34" charset="0"/>
                  <a:cs typeface="Arial" panose="020B0604020202020204" pitchFamily="34" charset="0"/>
                </a:rPr>
                <a:t>SKAPA EN VISION</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15992" y="2024743"/>
            <a:ext cx="2437192" cy="1542447"/>
            <a:chOff x="5783334" y="2024743"/>
            <a:chExt cx="2437192" cy="1542447"/>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4" y="2024743"/>
              <a:ext cx="2437192" cy="1508105"/>
            </a:xfrm>
            <a:prstGeom prst="rect">
              <a:avLst/>
            </a:prstGeom>
            <a:noFill/>
          </p:spPr>
          <p:txBody>
            <a:bodyPr wrap="square" rtlCol="0">
              <a:spAutoFit/>
            </a:bodyPr>
            <a:lstStyle/>
            <a:p>
              <a:r>
                <a:rPr lang="sv-SE" sz="2000" b="1">
                  <a:latin typeface="Arial" panose="020B0604020202020204" pitchFamily="34" charset="0"/>
                  <a:cs typeface="Arial" panose="020B0604020202020204" pitchFamily="34" charset="0"/>
                </a:rPr>
                <a:t>Steg 3</a:t>
              </a:r>
            </a:p>
            <a:p>
              <a:r>
                <a:rPr lang="sv-SE" sz="3600" b="1">
                  <a:latin typeface="Arial" panose="020B0604020202020204" pitchFamily="34" charset="0"/>
                  <a:cs typeface="Arial" panose="020B0604020202020204" pitchFamily="34" charset="0"/>
                </a:rPr>
                <a:t>SKAPA EN PLAN</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2024743"/>
            <a:ext cx="3049932" cy="1542447"/>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1508105"/>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Steg 4</a:t>
              </a:r>
            </a:p>
            <a:p>
              <a:r>
                <a:rPr lang="sv-SE" sz="3600" b="1" dirty="0">
                  <a:latin typeface="Arial" panose="020B0604020202020204" pitchFamily="34" charset="0"/>
                  <a:cs typeface="Arial" panose="020B0604020202020204" pitchFamily="34" charset="0"/>
                </a:rPr>
                <a:t>SKAPA FRAMGÅNG</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Skapa ett team som stödjer global medlemsfokusering.</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Genomför och analys av ditt distrikt och skapa mål för att tillgodose behoven på bästa sätt.</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923330"/>
          </a:xfrm>
          <a:prstGeom prst="rect">
            <a:avLst/>
          </a:prstGeom>
          <a:noFill/>
        </p:spPr>
        <p:txBody>
          <a:bodyPr wrap="square" rtlCol="0">
            <a:spAutoFit/>
          </a:bodyPr>
          <a:lstStyle/>
          <a:p>
            <a:r>
              <a:rPr lang="sv-SE">
                <a:latin typeface="Arial" panose="020B0604020202020204" pitchFamily="34" charset="0"/>
                <a:cs typeface="Arial" panose="020B0604020202020204" pitchFamily="34" charset="0"/>
              </a:rPr>
              <a:t>Skapa en gemensam plan för att uppnå det fastställda målet.</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200329"/>
          </a:xfrm>
          <a:prstGeom prst="rect">
            <a:avLst/>
          </a:prstGeom>
          <a:noFill/>
        </p:spPr>
        <p:txBody>
          <a:bodyPr wrap="square" rtlCol="0">
            <a:spAutoFit/>
          </a:bodyPr>
          <a:lstStyle/>
          <a:p>
            <a:r>
              <a:rPr lang="sv-SE">
                <a:latin typeface="Arial" panose="020B0604020202020204" pitchFamily="34" charset="0"/>
                <a:cs typeface="Arial" panose="020B0604020202020204" pitchFamily="34" charset="0"/>
              </a:rPr>
              <a:t>Genomför din plan, säkerställ ansvar och anpassa vid behov.</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2368852"/>
            <a:ext cx="6547757"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sv-SE" sz="3200">
                <a:solidFill>
                  <a:schemeClr val="bg1"/>
                </a:solidFill>
                <a:latin typeface="Arial" panose="020B0604020202020204" pitchFamily="34" charset="0"/>
                <a:ea typeface="+mn-lt"/>
                <a:cs typeface="Arial" panose="020B0604020202020204" pitchFamily="34" charset="0"/>
              </a:rPr>
              <a:t>Anslag från LCIF </a:t>
            </a:r>
            <a:br>
              <a:rPr lang="sv-SE" sz="3200">
                <a:solidFill>
                  <a:schemeClr val="bg1"/>
                </a:solidFill>
                <a:latin typeface="Arial" panose="020B0604020202020204" pitchFamily="34" charset="0"/>
                <a:ea typeface="+mn-lt"/>
                <a:cs typeface="Arial" panose="020B0604020202020204" pitchFamily="34" charset="0"/>
              </a:rPr>
            </a:br>
            <a:r>
              <a:rPr lang="sv-SE" sz="3200" b="1">
                <a:solidFill>
                  <a:srgbClr val="FCC607"/>
                </a:solidFill>
                <a:latin typeface="Arial" panose="020B0604020202020204" pitchFamily="34" charset="0"/>
                <a:ea typeface="+mn-lt"/>
                <a:cs typeface="Arial" panose="020B0604020202020204" pitchFamily="34" charset="0"/>
              </a:rPr>
              <a:t>STÄRKER </a:t>
            </a:r>
            <a:r>
              <a:rPr lang="sv-SE" sz="3200">
                <a:solidFill>
                  <a:schemeClr val="bg1"/>
                </a:solidFill>
                <a:latin typeface="Arial" panose="020B0604020202020204" pitchFamily="34" charset="0"/>
                <a:ea typeface="+mn-lt"/>
                <a:cs typeface="Arial" panose="020B0604020202020204" pitchFamily="34" charset="0"/>
              </a:rPr>
              <a:t>Lions hjälpinsatser</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sv-SE" sz="3200">
                <a:solidFill>
                  <a:schemeClr val="bg1"/>
                </a:solidFill>
                <a:latin typeface="Arial" panose="020B0604020202020204" pitchFamily="34" charset="0"/>
                <a:ea typeface="+mn-lt"/>
                <a:cs typeface="Arial" panose="020B0604020202020204" pitchFamily="34" charset="0"/>
              </a:rPr>
              <a:t>GAT-ledare är en av</a:t>
            </a:r>
            <a:br>
              <a:rPr lang="sv-SE" sz="3200">
                <a:solidFill>
                  <a:schemeClr val="bg1"/>
                </a:solidFill>
                <a:latin typeface="Arial" panose="020B0604020202020204" pitchFamily="34" charset="0"/>
                <a:ea typeface="+mn-lt"/>
                <a:cs typeface="Arial" panose="020B0604020202020204" pitchFamily="34" charset="0"/>
              </a:rPr>
            </a:br>
            <a:r>
              <a:rPr lang="sv-SE" sz="3200">
                <a:solidFill>
                  <a:schemeClr val="bg1"/>
                </a:solidFill>
                <a:latin typeface="Arial" panose="020B0604020202020204" pitchFamily="34" charset="0"/>
                <a:ea typeface="+mn-lt"/>
                <a:cs typeface="Arial" panose="020B0604020202020204" pitchFamily="34" charset="0"/>
              </a:rPr>
              <a:t>LCIF:s starkaste resurser</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sv-SE" sz="3200">
                <a:solidFill>
                  <a:schemeClr val="bg1"/>
                </a:solidFill>
                <a:latin typeface="Arial" panose="020B0604020202020204" pitchFamily="34" charset="0"/>
                <a:ea typeface="+mn-lt"/>
                <a:cs typeface="Arial" panose="020B0604020202020204" pitchFamily="34" charset="0"/>
              </a:rPr>
              <a:t>LCIF gör det möjligt för Lions att alltid vara redo att hjälpa</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4000">
                <a:solidFill>
                  <a:schemeClr val="bg1"/>
                </a:solidFill>
              </a:rPr>
              <a:t>Lions Clubs International Foundation</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sv-SE" sz="500" b="1">
                <a:solidFill>
                  <a:schemeClr val="bg1"/>
                </a:solidFill>
                <a:latin typeface="Arial" panose="020B0604020202020204" pitchFamily="34" charset="0"/>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sv-SE" sz="2400" dirty="0">
                <a:solidFill>
                  <a:schemeClr val="bg1"/>
                </a:solidFill>
                <a:latin typeface="Arial" charset="0"/>
                <a:ea typeface="Arial" charset="0"/>
                <a:cs typeface="Arial" charset="0"/>
              </a:rPr>
              <a:t>E-post: GAT@lionsclubs.org</a:t>
            </a:r>
            <a:br>
              <a:rPr lang="sv-SE" sz="2400" dirty="0">
                <a:solidFill>
                  <a:schemeClr val="bg1"/>
                </a:solidFill>
                <a:latin typeface="Arial" charset="0"/>
                <a:ea typeface="Arial" charset="0"/>
                <a:cs typeface="Arial" charset="0"/>
              </a:rPr>
            </a:br>
            <a:br>
              <a:rPr lang="sv-SE" sz="2400" dirty="0">
                <a:solidFill>
                  <a:schemeClr val="bg1"/>
                </a:solidFill>
                <a:latin typeface="Arial" charset="0"/>
                <a:ea typeface="Arial" charset="0"/>
                <a:cs typeface="Arial" charset="0"/>
              </a:rPr>
            </a:br>
            <a:r>
              <a:rPr lang="sv-SE" sz="2400" dirty="0">
                <a:solidFill>
                  <a:schemeClr val="bg1"/>
                </a:solidFill>
                <a:latin typeface="Arial" charset="0"/>
                <a:ea typeface="Arial" charset="0"/>
                <a:cs typeface="Arial" charset="0"/>
              </a:rPr>
              <a:t>Telefon: 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586154" y="1176045"/>
            <a:ext cx="6213232"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sv-SE" sz="6600" b="1" dirty="0">
                <a:solidFill>
                  <a:schemeClr val="bg1"/>
                </a:solidFill>
                <a:latin typeface="Arial" charset="0"/>
                <a:ea typeface="Arial" charset="0"/>
                <a:cs typeface="Arial" charset="0"/>
              </a:rPr>
              <a:t>Kontakta GAT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sv-SE" sz="3200">
                <a:solidFill>
                  <a:prstClr val="white"/>
                </a:solidFill>
                <a:latin typeface="Helvetica" charset="0"/>
                <a:ea typeface="Helvetica" charset="0"/>
                <a:cs typeface="Helvetica" charset="0"/>
              </a:rPr>
              <a:t>Tack!</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775617" cy="1287660"/>
          </a:xfrm>
          <a:prstGeom prst="rect">
            <a:avLst/>
          </a:prstGeom>
          <a:noFill/>
        </p:spPr>
        <p:txBody>
          <a:bodyPr wrap="square" rtlCol="0" anchor="t">
            <a:spAutoFit/>
          </a:bodyPr>
          <a:lstStyle/>
          <a:p>
            <a:pPr>
              <a:lnSpc>
                <a:spcPts val="10000"/>
              </a:lnSpc>
            </a:pPr>
            <a:r>
              <a:rPr lang="sv-SE" sz="8000" b="1">
                <a:solidFill>
                  <a:schemeClr val="bg1"/>
                </a:solidFill>
                <a:latin typeface="Arial" panose="020B0604020202020204" pitchFamily="34" charset="0"/>
                <a:ea typeface="Arial" charset="0"/>
                <a:cs typeface="Arial" panose="020B0604020202020204" pitchFamily="34" charset="0"/>
              </a:rPr>
              <a:t>Vår vision</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sv-SE" sz="2400">
                <a:solidFill>
                  <a:schemeClr val="bg1"/>
                </a:solidFill>
                <a:latin typeface="Arial" charset="0"/>
                <a:ea typeface="Arial" charset="0"/>
                <a:cs typeface="Arial" charset="0"/>
              </a:rPr>
              <a:t>Att främja LCI:s och LCIF:s vision:</a:t>
            </a:r>
          </a:p>
          <a:p>
            <a:pPr>
              <a:buSzPct val="120000"/>
            </a:pPr>
            <a:r>
              <a:rPr lang="sv-SE" sz="2400" i="1">
                <a:solidFill>
                  <a:schemeClr val="bg1"/>
                </a:solidFill>
                <a:latin typeface="Arial" charset="0"/>
                <a:ea typeface="Arial" charset="0"/>
                <a:cs typeface="Arial" charset="0"/>
              </a:rPr>
              <a:t>	Att vara den globala ledaren avseende samhällsservice och humanitära hjälpinsatser samt skapa en passion för hjälpinsatser hos våra Lions och Leos.</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sv-SE" sz="2000" b="1">
                <a:solidFill>
                  <a:srgbClr val="EBB700"/>
                </a:solidFill>
                <a:latin typeface="Arial" charset="0"/>
                <a:ea typeface="Arial" charset="0"/>
                <a:cs typeface="Arial" charset="0"/>
              </a:rPr>
              <a:t>Ett gemensamt arbetssätt</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sv-SE">
                <a:solidFill>
                  <a:schemeClr val="bg1"/>
                </a:solidFill>
                <a:latin typeface="Arial" charset="0"/>
                <a:ea typeface="Arial" charset="0"/>
                <a:cs typeface="Arial" charset="0"/>
              </a:rPr>
              <a:t>Det globala arbetsteamet (GAT) hjälper distrikt och klubbar att uppnå sina mål, genom att skapa ett gemensamt arbetssätt för Lions viktiga områden. </a:t>
            </a:r>
          </a:p>
          <a:p>
            <a:endParaRPr lang="en-US" dirty="0">
              <a:solidFill>
                <a:schemeClr val="bg1"/>
              </a:solidFill>
              <a:latin typeface="Arial" charset="0"/>
              <a:ea typeface="Arial" charset="0"/>
              <a:cs typeface="Arial" charset="0"/>
            </a:endParaRPr>
          </a:p>
          <a:p>
            <a:r>
              <a:rPr lang="sv-SE">
                <a:solidFill>
                  <a:schemeClr val="bg1"/>
                </a:solidFill>
                <a:latin typeface="Arial" charset="0"/>
                <a:ea typeface="Arial" charset="0"/>
                <a:cs typeface="Arial" charset="0"/>
              </a:rPr>
              <a:t>Med specifika mål i fokus innehar GAT en unik position från konstitutionellt område till klubbnivå, för att</a:t>
            </a:r>
          </a:p>
          <a:p>
            <a:r>
              <a:rPr lang="sv-SE">
                <a:solidFill>
                  <a:schemeClr val="bg1"/>
                </a:solidFill>
                <a:latin typeface="Arial" charset="0"/>
                <a:ea typeface="Arial" charset="0"/>
                <a:cs typeface="Arial" charset="0"/>
              </a:rPr>
              <a:t>hjälpa till att skapa positiv medlemstillväxt i klubbarna och att öka Lions synlighet i</a:t>
            </a:r>
          </a:p>
          <a:p>
            <a:r>
              <a:rPr lang="sv-SE">
                <a:solidFill>
                  <a:schemeClr val="bg1"/>
                </a:solidFill>
                <a:latin typeface="Arial" charset="0"/>
                <a:ea typeface="Arial" charset="0"/>
                <a:cs typeface="Arial" charset="0"/>
              </a:rPr>
              <a:t>samhället.</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chemeClr val="bg1"/>
                </a:solidFill>
              </a:rPr>
              <a:t>Varför behövs det globala arbetsteamet?</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592579" y="4729705"/>
            <a:ext cx="9322130" cy="1208023"/>
          </a:xfrm>
          <a:prstGeom prst="rect">
            <a:avLst/>
          </a:prstGeom>
          <a:noFill/>
        </p:spPr>
        <p:txBody>
          <a:bodyPr wrap="square" rtlCol="0" anchor="t">
            <a:spAutoFit/>
          </a:bodyPr>
          <a:lstStyle/>
          <a:p>
            <a:pPr>
              <a:lnSpc>
                <a:spcPts val="6500"/>
              </a:lnSpc>
            </a:pPr>
            <a:r>
              <a:rPr lang="sv-SE" sz="6600" b="1">
                <a:solidFill>
                  <a:srgbClr val="EBB700"/>
                </a:solidFill>
                <a:latin typeface="Arial" panose="020B0604020202020204" pitchFamily="34" charset="0"/>
                <a:ea typeface="Arial" charset="0"/>
                <a:cs typeface="Arial" panose="020B0604020202020204" pitchFamily="34" charset="0"/>
              </a:rPr>
              <a:t>Vad är GAT?</a:t>
            </a:r>
          </a:p>
          <a:p>
            <a:pPr>
              <a:lnSpc>
                <a:spcPts val="2200"/>
              </a:lnSpc>
            </a:pPr>
            <a:r>
              <a:rPr lang="sv-SE" sz="2400">
                <a:solidFill>
                  <a:schemeClr val="bg1"/>
                </a:solidFill>
                <a:latin typeface="Arial" panose="020B0604020202020204" pitchFamily="34" charset="0"/>
                <a:ea typeface="Arial" charset="0"/>
                <a:cs typeface="Arial" panose="020B0604020202020204" pitchFamily="34" charset="0"/>
              </a:rPr>
              <a:t>GAT har en unik position på alla nivåer i vår organisation.</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000">
                <a:solidFill>
                  <a:srgbClr val="EBB700"/>
                </a:solidFill>
              </a:rPr>
              <a:t>Vad är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sv-SE" sz="4800" b="1">
                <a:solidFill>
                  <a:schemeClr val="bg1"/>
                </a:solidFill>
                <a:latin typeface="Arial" charset="0"/>
                <a:ea typeface="Arial" charset="0"/>
                <a:cs typeface="Arial" charset="0"/>
              </a:rPr>
              <a:t>På klubbnivå</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Globala arbetsteamets ordförande i klubb </a:t>
              </a:r>
              <a:r>
                <a:rPr kumimoji="0" lang="sv-SE" sz="2000" i="0" u="none" strike="noStrike" cap="none" normalizeH="0" baseline="0" noProof="0">
                  <a:ln>
                    <a:noFill/>
                  </a:ln>
                  <a:solidFill>
                    <a:prstClr val="white"/>
                  </a:solidFill>
                  <a:effectLst/>
                  <a:uLnTx/>
                  <a:uFillTx/>
                  <a:latin typeface="Helvetica Neue Bold Condensed"/>
                  <a:ea typeface="+mn-ea"/>
                  <a:cs typeface="Helvetica Neue Bold Condensed"/>
                </a:rPr>
                <a:t>(klubbpresident)</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a:solidFill>
                    <a:schemeClr val="bg1"/>
                  </a:solidFill>
                  <a:latin typeface="Helvetica Neue Bold Condensed"/>
                  <a:ea typeface="ヒラギノ角ゴ Pro W3" pitchFamily="84" charset="-128"/>
                  <a:cs typeface="Helvetica Neue Bold Condensed"/>
                </a:rPr>
                <a:t>GLT</a:t>
              </a:r>
            </a:p>
            <a:p>
              <a:pPr lvl="0" algn="ctr">
                <a:defRPr/>
              </a:pPr>
              <a:r>
                <a:rPr lang="sv-SE" sz="1600">
                  <a:solidFill>
                    <a:schemeClr val="bg1"/>
                  </a:solidFill>
                  <a:latin typeface="Helvetica Neue"/>
                </a:rPr>
                <a:t>Första vice president/Ledarskapsordförande</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a:solidFill>
                    <a:schemeClr val="bg1"/>
                  </a:solidFill>
                  <a:latin typeface="Helvetica Neue Bold Condensed"/>
                  <a:ea typeface="ヒラギノ角ゴ Pro W3" pitchFamily="84" charset="-128"/>
                  <a:cs typeface="Helvetica Neue Bold Condensed"/>
                </a:rPr>
                <a:t>Globalt medlemsteam (GMT)</a:t>
              </a:r>
            </a:p>
            <a:p>
              <a:pPr marL="609585" lvl="0" indent="-609585" algn="ctr" fontAlgn="base">
                <a:spcAft>
                  <a:spcPct val="0"/>
                </a:spcAft>
                <a:defRPr/>
              </a:pPr>
              <a:r>
                <a:rPr lang="sv-SE" sz="1600">
                  <a:solidFill>
                    <a:schemeClr val="bg1"/>
                  </a:solidFill>
                  <a:latin typeface="Helvetica Neue"/>
                  <a:ea typeface="ヒラギノ角ゴ Pro W3" pitchFamily="84" charset="-128"/>
                  <a:cs typeface="Helvetica Neue"/>
                </a:rPr>
                <a:t>Medlemsordförande</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a:solidFill>
                    <a:schemeClr val="bg1"/>
                  </a:solidFill>
                  <a:latin typeface="Helvetica Neue Bold Condensed"/>
                  <a:ea typeface="ヒラギノ角ゴ Pro W3" pitchFamily="84" charset="-128"/>
                  <a:cs typeface="Helvetica Neue Bold Condensed"/>
                </a:rPr>
                <a:t>Globalt serviceteam (GST)</a:t>
              </a:r>
            </a:p>
            <a:p>
              <a:pPr marL="609585" lvl="0" indent="-609585" algn="ctr" fontAlgn="base">
                <a:spcAft>
                  <a:spcPct val="0"/>
                </a:spcAft>
                <a:defRPr/>
              </a:pPr>
              <a:r>
                <a:rPr lang="sv-SE" sz="1600">
                  <a:solidFill>
                    <a:schemeClr val="bg1"/>
                  </a:solidFill>
                  <a:latin typeface="Helvetica Neue"/>
                  <a:ea typeface="ヒラギノ角ゴ Pro W3" pitchFamily="84" charset="-128"/>
                  <a:cs typeface="Helvetica Neue"/>
                </a:rPr>
                <a:t>Serviceordförande</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000">
                <a:solidFill>
                  <a:srgbClr val="EBB700"/>
                </a:solidFill>
              </a:rPr>
              <a:t>Vad är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sv-SE" sz="4800" b="1">
                <a:solidFill>
                  <a:schemeClr val="bg1"/>
                </a:solidFill>
                <a:latin typeface="Arial" charset="0"/>
                <a:ea typeface="Arial" charset="0"/>
                <a:cs typeface="Arial" charset="0"/>
              </a:rPr>
              <a:t>På distriktsnivå</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Globala arbetsteamets ordförande i distrikt</a:t>
            </a:r>
            <a:r>
              <a:rPr kumimoji="0" lang="sv-SE" sz="2000" i="0" u="none" strike="noStrike" cap="none" normalizeH="0" baseline="0" noProof="0">
                <a:ln>
                  <a:noFill/>
                </a:ln>
                <a:solidFill>
                  <a:prstClr val="white"/>
                </a:solidFill>
                <a:effectLst/>
                <a:uLnTx/>
                <a:uFillTx/>
                <a:latin typeface="Helvetica Neue Bold Condensed"/>
                <a:ea typeface="+mn-ea"/>
                <a:cs typeface="Helvetica Neue Bold Condensed"/>
              </a:rPr>
              <a:t> (distriktsguvernör)</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a:solidFill>
                  <a:schemeClr val="bg1"/>
                </a:solidFill>
                <a:latin typeface="Helvetica Neue Bold Condensed"/>
                <a:ea typeface="ヒラギノ角ゴ Pro W3" pitchFamily="84" charset="-128"/>
                <a:cs typeface="Helvetica Neue Bold Condensed"/>
              </a:rPr>
              <a:t>GLT</a:t>
            </a:r>
          </a:p>
          <a:p>
            <a:pPr lvl="0" algn="ctr">
              <a:defRPr/>
            </a:pPr>
            <a:r>
              <a:rPr lang="sv-SE" sz="1600">
                <a:solidFill>
                  <a:schemeClr val="bg1"/>
                </a:solidFill>
                <a:latin typeface="Helvetica Neue"/>
              </a:rPr>
              <a:t>Distriktets koordinator</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dirty="0">
                <a:solidFill>
                  <a:schemeClr val="bg1"/>
                </a:solidFill>
                <a:latin typeface="Helvetica Neue Bold Condensed"/>
                <a:ea typeface="ヒラギノ角ゴ Pro W3" pitchFamily="84" charset="-128"/>
                <a:cs typeface="Helvetica Neue Bold Condensed"/>
              </a:rPr>
              <a:t>Globalt medlemsteam (GMT)</a:t>
            </a:r>
          </a:p>
          <a:p>
            <a:pPr lvl="0" algn="ctr">
              <a:defRPr/>
            </a:pPr>
            <a:r>
              <a:rPr lang="sv-SE" sz="1600" dirty="0">
                <a:solidFill>
                  <a:schemeClr val="bg1"/>
                </a:solidFill>
                <a:latin typeface="Helvetica Neue"/>
              </a:rPr>
              <a:t>Distriktets koordinator</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dirty="0">
                <a:solidFill>
                  <a:schemeClr val="bg1"/>
                </a:solidFill>
                <a:latin typeface="Helvetica Neue Bold Condensed"/>
                <a:ea typeface="ヒラギノ角ゴ Pro W3" pitchFamily="84" charset="-128"/>
                <a:cs typeface="Helvetica Neue Bold Condensed"/>
              </a:rPr>
              <a:t>Globalt serviceteam (GST)</a:t>
            </a:r>
          </a:p>
          <a:p>
            <a:pPr lvl="0" algn="ctr">
              <a:defRPr/>
            </a:pPr>
            <a:r>
              <a:rPr lang="sv-SE" sz="1600" dirty="0">
                <a:solidFill>
                  <a:schemeClr val="bg1"/>
                </a:solidFill>
                <a:latin typeface="Helvetica Neue"/>
              </a:rPr>
              <a:t>Distriktets koordinator</a:t>
            </a: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Regionordförande och zonordförande</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indent="-609585" algn="ctr" defTabSz="914377" fontAlgn="base">
              <a:spcAft>
                <a:spcPct val="0"/>
              </a:spcAft>
              <a:defRPr/>
            </a:pPr>
            <a:r>
              <a:rPr lang="sv-SE" sz="1600" b="1" dirty="0">
                <a:solidFill>
                  <a:schemeClr val="bg1"/>
                </a:solidFill>
                <a:latin typeface="Helvetica Neue Bold Condensed"/>
                <a:ea typeface="ヒラギノ角ゴ Pro W3" pitchFamily="84" charset="-128"/>
              </a:rPr>
              <a:t>Globalt tillväxtteam (GET)</a:t>
            </a:r>
          </a:p>
          <a:p>
            <a:pPr algn="ctr">
              <a:defRPr/>
            </a:pPr>
            <a:r>
              <a:rPr lang="sv-SE" sz="1600" b="1" dirty="0">
                <a:solidFill>
                  <a:schemeClr val="bg1"/>
                </a:solidFill>
                <a:latin typeface="Helvetica Neue Bold Condensed"/>
                <a:ea typeface="ヒラギノ角ゴ Pro W3" pitchFamily="84" charset="-128"/>
              </a:rPr>
              <a:t>Distriktets koordinator</a:t>
            </a: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000">
                <a:solidFill>
                  <a:srgbClr val="EBB700"/>
                </a:solidFill>
              </a:rPr>
              <a:t>Vad är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sv-SE" sz="4800" b="1">
                <a:solidFill>
                  <a:schemeClr val="bg1"/>
                </a:solidFill>
                <a:latin typeface="Arial" charset="0"/>
                <a:ea typeface="Arial" charset="0"/>
                <a:cs typeface="Arial" charset="0"/>
              </a:rPr>
              <a:t>På multipeldistriktsnivå</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Globala arbetsteamets ordförande i multipeldistrikt </a:t>
              </a:r>
              <a:r>
                <a:rPr kumimoji="0" lang="sv-SE" sz="2000" i="0" u="none" strike="noStrike" cap="none" normalizeH="0" baseline="0" noProof="0">
                  <a:ln>
                    <a:noFill/>
                  </a:ln>
                  <a:solidFill>
                    <a:prstClr val="white"/>
                  </a:solidFill>
                  <a:effectLst/>
                  <a:uLnTx/>
                  <a:uFillTx/>
                  <a:latin typeface="Helvetica Neue Bold Condensed"/>
                  <a:ea typeface="+mn-ea"/>
                  <a:cs typeface="Helvetica Neue Bold Condensed"/>
                </a:rPr>
                <a:t>(guvernörsrådsordförande)</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a:solidFill>
                    <a:schemeClr val="bg1"/>
                  </a:solidFill>
                  <a:latin typeface="Helvetica Neue Bold Condensed"/>
                  <a:ea typeface="ヒラギノ角ゴ Pro W3" pitchFamily="84" charset="-128"/>
                  <a:cs typeface="Helvetica Neue Bold Condensed"/>
                </a:rPr>
                <a:t>GLT</a:t>
              </a:r>
            </a:p>
            <a:p>
              <a:pPr lvl="0" algn="ctr">
                <a:defRPr/>
              </a:pPr>
              <a:r>
                <a:rPr lang="sv-SE" sz="1600">
                  <a:solidFill>
                    <a:schemeClr val="bg1"/>
                  </a:solidFill>
                  <a:latin typeface="Helvetica Neue"/>
                </a:rPr>
                <a:t>Multipeldistriktets koordinator</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a:solidFill>
                    <a:schemeClr val="bg1"/>
                  </a:solidFill>
                  <a:latin typeface="Helvetica Neue Bold Condensed"/>
                  <a:ea typeface="ヒラギノ角ゴ Pro W3" pitchFamily="84" charset="-128"/>
                  <a:cs typeface="Helvetica Neue Bold Condensed"/>
                </a:rPr>
                <a:t>Globalt medlemsteam (GMT)</a:t>
              </a:r>
            </a:p>
            <a:p>
              <a:pPr marL="609585" lvl="0" indent="-609585" algn="ctr" fontAlgn="base">
                <a:spcAft>
                  <a:spcPct val="0"/>
                </a:spcAft>
                <a:defRPr/>
              </a:pPr>
              <a:r>
                <a:rPr lang="sv-SE" sz="1600">
                  <a:solidFill>
                    <a:schemeClr val="bg1"/>
                  </a:solidFill>
                  <a:latin typeface="Helvetica Neue"/>
                  <a:ea typeface="ヒラギノ角ゴ Pro W3" pitchFamily="84" charset="-128"/>
                  <a:cs typeface="Helvetica Neue"/>
                </a:rPr>
                <a:t>Multipeldistriktets koordinator</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sv-SE" b="1">
                  <a:solidFill>
                    <a:schemeClr val="bg1"/>
                  </a:solidFill>
                  <a:latin typeface="Helvetica Neue Bold Condensed"/>
                  <a:ea typeface="ヒラギノ角ゴ Pro W3" pitchFamily="84" charset="-128"/>
                  <a:cs typeface="Helvetica Neue Bold Condensed"/>
                </a:rPr>
                <a:t>Globalt serviceteam (GST)</a:t>
              </a:r>
            </a:p>
            <a:p>
              <a:pPr marL="609585" lvl="0" indent="-609585" algn="ctr" fontAlgn="base">
                <a:spcAft>
                  <a:spcPct val="0"/>
                </a:spcAft>
                <a:defRPr/>
              </a:pPr>
              <a:r>
                <a:rPr lang="sv-SE" sz="1600">
                  <a:solidFill>
                    <a:schemeClr val="bg1"/>
                  </a:solidFill>
                  <a:latin typeface="Helvetica Neue"/>
                  <a:ea typeface="ヒラギノ角ゴ Pro W3" pitchFamily="84" charset="-128"/>
                  <a:cs typeface="Helvetica Neue"/>
                </a:rPr>
                <a:t>Multipeldistriktets koordinator</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000">
                <a:solidFill>
                  <a:srgbClr val="EBB700"/>
                </a:solidFill>
              </a:rPr>
              <a:t>Vad är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sv-SE" sz="4800" b="1">
                <a:solidFill>
                  <a:schemeClr val="bg1"/>
                </a:solidFill>
                <a:latin typeface="Arial" charset="0"/>
                <a:ea typeface="Arial" charset="0"/>
                <a:cs typeface="Arial" charset="0"/>
              </a:rPr>
              <a:t>På internationell nivå</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Globala arbetsteamets ordförande</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GAT konstitutionell områdesledare och regional områdesledare</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GAT områdesledare</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cap="none" normalizeH="0" baseline="0" noProof="0">
                  <a:ln>
                    <a:noFill/>
                  </a:ln>
                  <a:solidFill>
                    <a:prstClr val="white"/>
                  </a:solidFill>
                  <a:effectLst/>
                  <a:uLnTx/>
                  <a:uFillTx/>
                  <a:latin typeface="Helvetica Neue Bold Condensed"/>
                  <a:ea typeface="+mn-ea"/>
                  <a:cs typeface="Helvetica Neue Bold Condensed"/>
                </a:rPr>
                <a:t>Tidigare internationella presidenter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cap="none" normalizeH="0" baseline="0" noProof="0">
                  <a:ln>
                    <a:noFill/>
                  </a:ln>
                  <a:solidFill>
                    <a:prstClr val="white"/>
                  </a:solidFill>
                  <a:effectLst/>
                  <a:uLnTx/>
                  <a:uFillTx/>
                  <a:latin typeface="Helvetica Neue Bold Condensed"/>
                  <a:ea typeface="+mn-ea"/>
                  <a:cs typeface="Helvetica Neue Bold Condensed"/>
                </a:rPr>
                <a:t>Internationella styrelsen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a:solidFill>
                    <a:prstClr val="white"/>
                  </a:solidFill>
                  <a:latin typeface="Helvetica Neue Bold Condensed"/>
                  <a:cs typeface="Helvetica Neue Bold Condensed"/>
                </a:rPr>
                <a:t>LCIF:s förtroenderåd</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a:solidFill>
                    <a:prstClr val="white"/>
                  </a:solidFill>
                  <a:latin typeface="Helvetica Neue Bold Condensed"/>
                  <a:cs typeface="Helvetica Neue Bold Condensed"/>
                </a:rPr>
                <a:t>Tidigare internationella direktorer</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cap="none" normalizeH="0" baseline="0" noProof="0">
                  <a:ln>
                    <a:noFill/>
                  </a:ln>
                  <a:solidFill>
                    <a:prstClr val="white"/>
                  </a:solidFill>
                  <a:effectLst/>
                  <a:uLnTx/>
                  <a:uFillTx/>
                  <a:latin typeface="Helvetica Neue Bold Condensed"/>
                  <a:ea typeface="+mn-ea"/>
                  <a:cs typeface="Helvetica Neue Bold Condensed"/>
                </a:rPr>
                <a:t>GAT ambassadörer</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sv-SE" sz="2000">
                <a:solidFill>
                  <a:prstClr val="white"/>
                </a:solidFill>
                <a:latin typeface="Helvetica Neue Bold Condensed"/>
              </a:rPr>
              <a:t>Tidigare distriktsguvernörer</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rgbClr val="00338D"/>
                </a:solidFill>
              </a:rPr>
              <a:t>Vad gör GAT?</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sv-SE" sz="2400">
                <a:solidFill>
                  <a:srgbClr val="55565A"/>
                </a:solidFill>
                <a:latin typeface="Arial" charset="0"/>
                <a:ea typeface="Arial" charset="0"/>
                <a:cs typeface="Arial" charset="0"/>
              </a:rPr>
              <a:t>Ett gemensamt arbetssätt för att uppnå mål</a:t>
            </a:r>
          </a:p>
          <a:p>
            <a:pPr marL="1371600" lvl="1">
              <a:spcAft>
                <a:spcPts val="3000"/>
              </a:spcAft>
              <a:buClr>
                <a:srgbClr val="EBB700"/>
              </a:buClr>
              <a:buSzPct val="50000"/>
            </a:pPr>
            <a:r>
              <a:rPr lang="sv-SE" sz="2400">
                <a:solidFill>
                  <a:srgbClr val="55565A"/>
                </a:solidFill>
                <a:latin typeface="Arial" charset="0"/>
                <a:ea typeface="Arial" charset="0"/>
                <a:cs typeface="Arial" charset="0"/>
              </a:rPr>
              <a:t>Ledarutveckling</a:t>
            </a:r>
            <a:br>
              <a:rPr lang="sv-SE" sz="2400">
                <a:solidFill>
                  <a:srgbClr val="55565A"/>
                </a:solidFill>
                <a:latin typeface="Arial" charset="0"/>
                <a:ea typeface="Arial" charset="0"/>
                <a:cs typeface="Arial" charset="0"/>
              </a:rPr>
            </a:br>
            <a:endParaRPr lang="sv-SE" sz="2400">
              <a:solidFill>
                <a:srgbClr val="55565A"/>
              </a:solidFill>
              <a:latin typeface="Arial" charset="0"/>
              <a:ea typeface="Arial" charset="0"/>
              <a:cs typeface="Arial" charset="0"/>
            </a:endParaRPr>
          </a:p>
          <a:p>
            <a:pPr marL="1371600" lvl="1">
              <a:spcAft>
                <a:spcPts val="3000"/>
              </a:spcAft>
              <a:buClr>
                <a:srgbClr val="EBB700"/>
              </a:buClr>
              <a:buSzPct val="50000"/>
            </a:pPr>
            <a:r>
              <a:rPr lang="sv-SE" sz="2400">
                <a:solidFill>
                  <a:srgbClr val="55565A"/>
                </a:solidFill>
                <a:latin typeface="Arial" charset="0"/>
                <a:ea typeface="Arial" charset="0"/>
                <a:cs typeface="Arial" charset="0"/>
              </a:rPr>
              <a:t>Medlemstillväxt</a:t>
            </a:r>
            <a:br>
              <a:rPr lang="sv-SE" sz="2400">
                <a:solidFill>
                  <a:srgbClr val="55565A"/>
                </a:solidFill>
                <a:latin typeface="Arial" charset="0"/>
                <a:ea typeface="Arial" charset="0"/>
                <a:cs typeface="Arial" charset="0"/>
              </a:rPr>
            </a:br>
            <a:endParaRPr lang="sv-SE" sz="2400">
              <a:solidFill>
                <a:srgbClr val="55565A"/>
              </a:solidFill>
              <a:latin typeface="Arial" charset="0"/>
              <a:ea typeface="Arial" charset="0"/>
              <a:cs typeface="Arial" charset="0"/>
            </a:endParaRPr>
          </a:p>
          <a:p>
            <a:pPr marL="1371600" lvl="1">
              <a:spcAft>
                <a:spcPts val="3000"/>
              </a:spcAft>
              <a:buClr>
                <a:srgbClr val="EBB700"/>
              </a:buClr>
              <a:buSzPct val="50000"/>
            </a:pPr>
            <a:r>
              <a:rPr lang="sv-SE" sz="2400">
                <a:solidFill>
                  <a:srgbClr val="55565A"/>
                </a:solidFill>
                <a:latin typeface="Arial" charset="0"/>
                <a:ea typeface="Arial" charset="0"/>
                <a:cs typeface="Arial" charset="0"/>
              </a:rPr>
              <a:t>Innovativa hjälpinsatser</a:t>
            </a:r>
          </a:p>
          <a:p>
            <a:pPr marL="914400" lvl="1">
              <a:spcAft>
                <a:spcPts val="3000"/>
              </a:spcAft>
              <a:buClr>
                <a:srgbClr val="EBB700"/>
              </a:buClr>
              <a:buSzPct val="50000"/>
            </a:pPr>
            <a:endParaRPr lang="en-US" sz="2400" kern="0" dirty="0">
              <a:solidFill>
                <a:srgbClr val="55565A"/>
              </a:solidFill>
              <a:latin typeface="Arial" charset="0"/>
              <a:ea typeface="Arial" charset="0"/>
              <a:cs typeface="Arial" charset="0"/>
            </a:endParaRPr>
          </a:p>
          <a:p>
            <a:pPr marL="1828800" lvl="1">
              <a:spcAft>
                <a:spcPts val="3000"/>
              </a:spcAft>
              <a:buClr>
                <a:srgbClr val="EBB700"/>
              </a:buClr>
              <a:buSzPct val="50000"/>
            </a:pPr>
            <a:r>
              <a:rPr lang="sv-SE" sz="2400">
                <a:solidFill>
                  <a:srgbClr val="55565A"/>
                </a:solidFill>
                <a:latin typeface="Arial" charset="0"/>
                <a:ea typeface="Arial" charset="0"/>
                <a:cs typeface="Arial" charset="0"/>
              </a:rPr>
              <a:t>Stöd till stiftelsen</a:t>
            </a:r>
          </a:p>
          <a:p>
            <a:pPr marL="1828800" lvl="1">
              <a:spcAft>
                <a:spcPts val="3000"/>
              </a:spcAft>
              <a:buClr>
                <a:srgbClr val="EBB700"/>
              </a:buClr>
              <a:buSzPct val="50000"/>
            </a:pPr>
            <a:br>
              <a:rPr lang="sv-SE" sz="2400">
                <a:solidFill>
                  <a:srgbClr val="55565A"/>
                </a:solidFill>
                <a:latin typeface="Arial" charset="0"/>
                <a:ea typeface="Arial" charset="0"/>
                <a:cs typeface="Arial" charset="0"/>
              </a:rPr>
            </a:br>
            <a:r>
              <a:rPr lang="sv-SE" sz="2400">
                <a:solidFill>
                  <a:srgbClr val="55565A"/>
                </a:solidFill>
                <a:latin typeface="Arial" charset="0"/>
                <a:ea typeface="Arial" charset="0"/>
                <a:cs typeface="Arial" charset="0"/>
              </a:rPr>
              <a:t>Dela och använda resurser</a:t>
            </a:r>
          </a:p>
          <a:p>
            <a:pPr marL="1828800" lvl="1">
              <a:spcAft>
                <a:spcPts val="3000"/>
              </a:spcAft>
              <a:buClr>
                <a:srgbClr val="EBB700"/>
              </a:buClr>
              <a:buSzPct val="50000"/>
            </a:pPr>
            <a:r>
              <a:rPr lang="sv-SE" sz="2400">
                <a:solidFill>
                  <a:srgbClr val="55565A"/>
                </a:solidFill>
                <a:latin typeface="Arial" charset="0"/>
                <a:ea typeface="Arial" charset="0"/>
                <a:cs typeface="Arial" charset="0"/>
              </a:rPr>
              <a:t>Tillhandahålla återkoppling</a:t>
            </a:r>
          </a:p>
          <a:p>
            <a:pPr marL="1828800" lvl="1">
              <a:spcAft>
                <a:spcPts val="3000"/>
              </a:spcAft>
              <a:buClr>
                <a:srgbClr val="EBB700"/>
              </a:buClr>
              <a:buSzPct val="50000"/>
            </a:pPr>
            <a:r>
              <a:rPr lang="sv-SE" sz="2400">
                <a:solidFill>
                  <a:srgbClr val="55565A"/>
                </a:solidFill>
                <a:latin typeface="Arial" charset="0"/>
                <a:ea typeface="Arial" charset="0"/>
                <a:cs typeface="Arial" charset="0"/>
              </a:rPr>
              <a:t>Inrapportera</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2867</TotalTime>
  <Words>2128</Words>
  <Application>Microsoft Office PowerPoint</Application>
  <PresentationFormat>Widescreen</PresentationFormat>
  <Paragraphs>242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59</cp:revision>
  <dcterms:created xsi:type="dcterms:W3CDTF">2020-06-10T19:24:12Z</dcterms:created>
  <dcterms:modified xsi:type="dcterms:W3CDTF">2022-07-28T13:33:50Z</dcterms:modified>
</cp:coreProperties>
</file>