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  <p:sldMasterId id="2147483884" r:id="rId9"/>
  </p:sldMasterIdLst>
  <p:notesMasterIdLst>
    <p:notesMasterId r:id="rId39"/>
  </p:notesMasterIdLst>
  <p:handoutMasterIdLst>
    <p:handoutMasterId r:id="rId40"/>
  </p:handoutMasterIdLst>
  <p:sldIdLst>
    <p:sldId id="882" r:id="rId10"/>
    <p:sldId id="898" r:id="rId11"/>
    <p:sldId id="955" r:id="rId12"/>
    <p:sldId id="956" r:id="rId13"/>
    <p:sldId id="957" r:id="rId14"/>
    <p:sldId id="958" r:id="rId15"/>
    <p:sldId id="959" r:id="rId16"/>
    <p:sldId id="960" r:id="rId17"/>
    <p:sldId id="961" r:id="rId18"/>
    <p:sldId id="891" r:id="rId19"/>
    <p:sldId id="962" r:id="rId20"/>
    <p:sldId id="980" r:id="rId21"/>
    <p:sldId id="963" r:id="rId22"/>
    <p:sldId id="975" r:id="rId23"/>
    <p:sldId id="976" r:id="rId24"/>
    <p:sldId id="981" r:id="rId25"/>
    <p:sldId id="982" r:id="rId26"/>
    <p:sldId id="983" r:id="rId27"/>
    <p:sldId id="984" r:id="rId28"/>
    <p:sldId id="985" r:id="rId29"/>
    <p:sldId id="986" r:id="rId30"/>
    <p:sldId id="987" r:id="rId31"/>
    <p:sldId id="988" r:id="rId32"/>
    <p:sldId id="990" r:id="rId33"/>
    <p:sldId id="989" r:id="rId34"/>
    <p:sldId id="977" r:id="rId35"/>
    <p:sldId id="978" r:id="rId36"/>
    <p:sldId id="979" r:id="rId37"/>
    <p:sldId id="952" r:id="rId38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>
    <p:extLst/>
  </p:cmAuthor>
  <p:cmAuthor id="1" name="Tamara" initials="TO" lastIdx="2" clrIdx="0">
    <p:extLst/>
  </p:cmAuthor>
  <p:cmAuthor id="72" name="Burns, Andrea" initials="BA [56]" lastIdx="1" clrIdx="71">
    <p:extLst/>
  </p:cmAuthor>
  <p:cmAuthor id="2" name="Tamara Osheroff" initials="TO" lastIdx="2" clrIdx="1">
    <p:extLst/>
  </p:cmAuthor>
  <p:cmAuthor id="73" name="Burns, Andrea" initials="BA [57]" lastIdx="1" clrIdx="72">
    <p:extLst/>
  </p:cmAuthor>
  <p:cmAuthor id="3" name="Tamara Osheroff" initials="TO [2]" lastIdx="1" clrIdx="2">
    <p:extLst/>
  </p:cmAuthor>
  <p:cmAuthor id="74" name="Burns, Andrea" initials="BA [58]" lastIdx="1" clrIdx="73">
    <p:extLst/>
  </p:cmAuthor>
  <p:cmAuthor id="4" name="Tamara Osheroff" initials="TO [3]" lastIdx="1" clrIdx="3">
    <p:extLst/>
  </p:cmAuthor>
  <p:cmAuthor id="75" name="Burns, Andrea" initials="BA [59]" lastIdx="1" clrIdx="74">
    <p:extLst/>
  </p:cmAuthor>
  <p:cmAuthor id="5" name="Tamara Osheroff" initials="TO [4]" lastIdx="1" clrIdx="4">
    <p:extLst/>
  </p:cmAuthor>
  <p:cmAuthor id="76" name="Burns, Andrea" initials="BA [60]" lastIdx="1" clrIdx="75">
    <p:extLst/>
  </p:cmAuthor>
  <p:cmAuthor id="6" name="Tamara Osheroff" initials="TO [5]" lastIdx="1" clrIdx="5">
    <p:extLst/>
  </p:cmAuthor>
  <p:cmAuthor id="77" name="Burns, Andrea" initials="BA [61]" lastIdx="1" clrIdx="76">
    <p:extLst/>
  </p:cmAuthor>
  <p:cmAuthor id="7" name="Tamara Osheroff" initials="TO [6]" lastIdx="1" clrIdx="6">
    <p:extLst/>
  </p:cmAuthor>
  <p:cmAuthor id="78" name="Burns, Andrea" initials="BA [62]" lastIdx="1" clrIdx="77">
    <p:extLst/>
  </p:cmAuthor>
  <p:cmAuthor id="8" name="Tamara Osheroff" initials="TO [7]" lastIdx="1" clrIdx="7">
    <p:extLst/>
  </p:cmAuthor>
  <p:cmAuthor id="79" name="Burns, Andrea" initials="BA [63]" lastIdx="1" clrIdx="78">
    <p:extLst/>
  </p:cmAuthor>
  <p:cmAuthor id="9" name="Tamara Osheroff" initials="TO [8]" lastIdx="1" clrIdx="8">
    <p:extLst/>
  </p:cmAuthor>
  <p:cmAuthor id="80" name="Burns, Andrea" initials="BA [64]" lastIdx="1" clrIdx="79">
    <p:extLst/>
  </p:cmAuthor>
  <p:cmAuthor id="10" name="Tamara Osheroff" initials="TO [9]" lastIdx="1" clrIdx="9">
    <p:extLst/>
  </p:cmAuthor>
  <p:cmAuthor id="81" name="Burns, Andrea" initials="BA [65]" lastIdx="1" clrIdx="80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  <p:cmAuthor id="17" name="Burns, Andrea" initials="BA" lastIdx="1" clrIdx="16">
    <p:extLst/>
  </p:cmAuthor>
  <p:cmAuthor id="18" name="Burns, Andrea" initials="BA [2]" lastIdx="1" clrIdx="17">
    <p:extLst/>
  </p:cmAuthor>
  <p:cmAuthor id="19" name="Burns, Andrea" initials="BA [3]" lastIdx="1" clrIdx="18">
    <p:extLst/>
  </p:cmAuthor>
  <p:cmAuthor id="20" name="Burns, Andrea" initials="BA [4]" lastIdx="1" clrIdx="19">
    <p:extLst/>
  </p:cmAuthor>
  <p:cmAuthor id="21" name="Burns, Andrea" initials="BA [5]" lastIdx="1" clrIdx="20">
    <p:extLst/>
  </p:cmAuthor>
  <p:cmAuthor id="22" name="Burns, Andrea" initials="BA [6]" lastIdx="1" clrIdx="21">
    <p:extLst/>
  </p:cmAuthor>
  <p:cmAuthor id="23" name="Burns, Andrea" initials="BA [7]" lastIdx="1" clrIdx="22">
    <p:extLst/>
  </p:cmAuthor>
  <p:cmAuthor id="24" name="Burns, Andrea" initials="BA [8]" lastIdx="1" clrIdx="23">
    <p:extLst/>
  </p:cmAuthor>
  <p:cmAuthor id="25" name="Burns, Andrea" initials="BA [9]" lastIdx="1" clrIdx="24">
    <p:extLst/>
  </p:cmAuthor>
  <p:cmAuthor id="26" name="Burns, Andrea" initials="BA [10]" lastIdx="1" clrIdx="25">
    <p:extLst/>
  </p:cmAuthor>
  <p:cmAuthor id="27" name="Burns, Andrea" initials="BA [11]" lastIdx="1" clrIdx="26">
    <p:extLst/>
  </p:cmAuthor>
  <p:cmAuthor id="28" name="Burns, Andrea" initials="BA [12]" lastIdx="1" clrIdx="27">
    <p:extLst/>
  </p:cmAuthor>
  <p:cmAuthor id="29" name="Burns, Andrea" initials="BA [13]" lastIdx="1" clrIdx="28">
    <p:extLst/>
  </p:cmAuthor>
  <p:cmAuthor id="30" name="Burns, Andrea" initials="BA [14]" lastIdx="1" clrIdx="29">
    <p:extLst/>
  </p:cmAuthor>
  <p:cmAuthor id="31" name="Burns, Andrea" initials="BA [15]" lastIdx="1" clrIdx="30">
    <p:extLst/>
  </p:cmAuthor>
  <p:cmAuthor id="32" name="Burns, Andrea" initials="BA [16]" lastIdx="1" clrIdx="31">
    <p:extLst/>
  </p:cmAuthor>
  <p:cmAuthor id="33" name="Burns, Andrea" initials="BA [17]" lastIdx="1" clrIdx="32">
    <p:extLst/>
  </p:cmAuthor>
  <p:cmAuthor id="34" name="Burns, Andrea" initials="BA [18]" lastIdx="1" clrIdx="33">
    <p:extLst/>
  </p:cmAuthor>
  <p:cmAuthor id="35" name="Burns, Andrea" initials="BA [19]" lastIdx="1" clrIdx="34">
    <p:extLst/>
  </p:cmAuthor>
  <p:cmAuthor id="36" name="Burns, Andrea" initials="BA [20]" lastIdx="1" clrIdx="35">
    <p:extLst/>
  </p:cmAuthor>
  <p:cmAuthor id="37" name="Burns, Andrea" initials="BA [21]" lastIdx="1" clrIdx="36">
    <p:extLst/>
  </p:cmAuthor>
  <p:cmAuthor id="38" name="Burns, Andrea" initials="BA [22]" lastIdx="1" clrIdx="37">
    <p:extLst/>
  </p:cmAuthor>
  <p:cmAuthor id="39" name="Burns, Andrea" initials="BA [23]" lastIdx="1" clrIdx="38">
    <p:extLst/>
  </p:cmAuthor>
  <p:cmAuthor id="40" name="Burns, Andrea" initials="BA [24]" lastIdx="1" clrIdx="39">
    <p:extLst/>
  </p:cmAuthor>
  <p:cmAuthor id="41" name="Burns, Andrea" initials="BA [25]" lastIdx="1" clrIdx="40">
    <p:extLst/>
  </p:cmAuthor>
  <p:cmAuthor id="42" name="Burns, Andrea" initials="BA [26]" lastIdx="1" clrIdx="41">
    <p:extLst/>
  </p:cmAuthor>
  <p:cmAuthor id="43" name="Burns, Andrea" initials="BA [27]" lastIdx="1" clrIdx="42">
    <p:extLst/>
  </p:cmAuthor>
  <p:cmAuthor id="44" name="Burns, Andrea" initials="BA [28]" lastIdx="1" clrIdx="43">
    <p:extLst/>
  </p:cmAuthor>
  <p:cmAuthor id="45" name="Burns, Andrea" initials="BA [29]" lastIdx="1" clrIdx="44">
    <p:extLst/>
  </p:cmAuthor>
  <p:cmAuthor id="46" name="Burns, Andrea" initials="BA [30]" lastIdx="1" clrIdx="45">
    <p:extLst/>
  </p:cmAuthor>
  <p:cmAuthor id="47" name="Burns, Andrea" initials="BA [31]" lastIdx="1" clrIdx="46">
    <p:extLst/>
  </p:cmAuthor>
  <p:cmAuthor id="48" name="Burns, Andrea" initials="BA [32]" lastIdx="1" clrIdx="47">
    <p:extLst/>
  </p:cmAuthor>
  <p:cmAuthor id="49" name="Burns, Andrea" initials="BA [33]" lastIdx="1" clrIdx="48">
    <p:extLst/>
  </p:cmAuthor>
  <p:cmAuthor id="50" name="Burns, Andrea" initials="BA [34]" lastIdx="1" clrIdx="49">
    <p:extLst/>
  </p:cmAuthor>
  <p:cmAuthor id="51" name="Burns, Andrea" initials="BA [35]" lastIdx="0" clrIdx="50">
    <p:extLst/>
  </p:cmAuthor>
  <p:cmAuthor id="52" name="Burns, Andrea" initials="BA [36]" lastIdx="1" clrIdx="51">
    <p:extLst/>
  </p:cmAuthor>
  <p:cmAuthor id="53" name="Burns, Andrea" initials="BA [37]" lastIdx="1" clrIdx="52">
    <p:extLst/>
  </p:cmAuthor>
  <p:cmAuthor id="54" name="Burns, Andrea" initials="BA [38]" lastIdx="1" clrIdx="53">
    <p:extLst/>
  </p:cmAuthor>
  <p:cmAuthor id="55" name="Burns, Andrea" initials="BA [39]" lastIdx="1" clrIdx="54">
    <p:extLst/>
  </p:cmAuthor>
  <p:cmAuthor id="56" name="Burns, Andrea" initials="BA [40]" lastIdx="1" clrIdx="55">
    <p:extLst/>
  </p:cmAuthor>
  <p:cmAuthor id="57" name="Burns, Andrea" initials="BA [41]" lastIdx="1" clrIdx="56">
    <p:extLst/>
  </p:cmAuthor>
  <p:cmAuthor id="58" name="Burns, Andrea" initials="BA [42]" lastIdx="1" clrIdx="57">
    <p:extLst/>
  </p:cmAuthor>
  <p:cmAuthor id="59" name="Burns, Andrea" initials="BA [43]" lastIdx="1" clrIdx="58">
    <p:extLst/>
  </p:cmAuthor>
  <p:cmAuthor id="60" name="Burns, Andrea" initials="BA [44]" lastIdx="1" clrIdx="59">
    <p:extLst/>
  </p:cmAuthor>
  <p:cmAuthor id="61" name="Burns, Andrea" initials="BA [45]" lastIdx="1" clrIdx="60">
    <p:extLst/>
  </p:cmAuthor>
  <p:cmAuthor id="62" name="Burns, Andrea" initials="BA [46]" lastIdx="1" clrIdx="61">
    <p:extLst/>
  </p:cmAuthor>
  <p:cmAuthor id="63" name="Burns, Andrea" initials="BA [47]" lastIdx="1" clrIdx="62">
    <p:extLst/>
  </p:cmAuthor>
  <p:cmAuthor id="64" name="Burns, Andrea" initials="BA [48]" lastIdx="1" clrIdx="63">
    <p:extLst/>
  </p:cmAuthor>
  <p:cmAuthor id="65" name="Burns, Andrea" initials="BA [49]" lastIdx="1" clrIdx="64">
    <p:extLst/>
  </p:cmAuthor>
  <p:cmAuthor id="66" name="Burns, Andrea" initials="BA [50]" lastIdx="1" clrIdx="65">
    <p:extLst/>
  </p:cmAuthor>
  <p:cmAuthor id="67" name="Burns, Andrea" initials="BA [51]" lastIdx="1" clrIdx="66">
    <p:extLst/>
  </p:cmAuthor>
  <p:cmAuthor id="68" name="Burns, Andrea" initials="BA [52]" lastIdx="1" clrIdx="67">
    <p:extLst/>
  </p:cmAuthor>
  <p:cmAuthor id="69" name="Burns, Andrea" initials="BA [53]" lastIdx="1" clrIdx="68">
    <p:extLst/>
  </p:cmAuthor>
  <p:cmAuthor id="70" name="Burns, Andrea" initials="BA [54]" lastIdx="1" clrIdx="69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496"/>
    <a:srgbClr val="10233F"/>
    <a:srgbClr val="457DC8"/>
    <a:srgbClr val="082E87"/>
    <a:srgbClr val="732E81"/>
    <a:srgbClr val="F0C300"/>
    <a:srgbClr val="00A869"/>
    <a:srgbClr val="F76639"/>
    <a:srgbClr val="56565A"/>
    <a:srgbClr val="E6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8" autoAdjust="0"/>
    <p:restoredTop sz="90293" autoAdjust="0"/>
  </p:normalViewPr>
  <p:slideViewPr>
    <p:cSldViewPr showGuides="1">
      <p:cViewPr varScale="1">
        <p:scale>
          <a:sx n="94" d="100"/>
          <a:sy n="94" d="100"/>
        </p:scale>
        <p:origin x="-540" y="-108"/>
      </p:cViewPr>
      <p:guideLst>
        <p:guide orient="horz" pos="2160"/>
        <p:guide orient="horz" pos="912"/>
        <p:guide orient="horz" pos="720"/>
        <p:guide orient="horz" pos="4128"/>
        <p:guide orient="horz" pos="4032"/>
        <p:guide orient="horz" pos="1584"/>
        <p:guide orient="horz" pos="192"/>
        <p:guide pos="3840"/>
        <p:guide pos="640"/>
        <p:guide pos="7040"/>
        <p:guide pos="3584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-267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7/16/2018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98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 Richard: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ALWAYS BRING A SIGN, CONNECT YOUR BRAND TO YOUR PHOTO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Make sure that you connect the scene with your club.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This can be a club sign, Lions logo flag, etc..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Lion Richard:</a:t>
            </a:r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TELL THE WHO, WHAT, HOW AND WHY BRIEFLY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HOW IS THE WORLD A BETTER PLACE BECAUSE YOUR CLUB IS THERE?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SHARE YOUR PHOTOS, HAVE YOUR CLIENTS SHARE YOUR PHOTOS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THIS IS THE OCHOA MAGNET SCHOOL WHO SHARED THE PHOTO ON THEIR FACEBOOK PAGE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Good public relations practice applies to analog AND digital world.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9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Lion Richard:</a:t>
            </a:r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INVITE PEOPLE WHO LIKE POSTS TO  “LIKE” THE PAGE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INVITE ALL OF YOUR “FRIENDS” TO LIKE THE PAGE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GET ALL OF YOUR MEMBERS TO LIKE THE PAGE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GET YOUR MEMBERS TO INVITE THEIR FRIENDS TO LIKE THE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95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Lion Richard:</a:t>
            </a:r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TAG TO GET MORE EXPOSURE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WHO ARE THESE PEOPLE?  HINT, THEY HAVE MANY FOLLOWERS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TAG THEM, WITH THEIR PERMISSION, TO HAVE THEIR FOLLOWERS SEE YOUR PAGE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YOU CAN TAG YOUR OWN LIONS TOO, EVEN IF THEY ARE NOT IN THE PHOTO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HAVE THE SCHOOL DISTRICT SHARE YOUR PHOTO ON THEIR PAGE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95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NURSE THANKED US FOR IDENTIFYING A CHILD AT RISK FROM A VISION SCREENING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 PUT HER PHOTO UP WITH HER THANK YOU NOTE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IT WAS SHARED 266 TIMES AND REACHED 30,000 PEOPLE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INVITE THE ONES WHO ‘LIKED” IT  TO LIKE YOUR PAGE</a:t>
            </a:r>
          </a:p>
          <a:p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895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Lion Richard:</a:t>
            </a:r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PAY FOR TARGETED ADS TO ATTRACT MORE FOLLOWERS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WE CHOSE PEOPLE LOCATED IN TUCSON WHO WERE INTERESTED IN EDUCATION AND MARIACHI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SPEND WISELY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89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4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Lion Richard:</a:t>
            </a:r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1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 WOULD LIKE TO SHOW YOU HOW TO INCREASE YOUR FACEBOOK FOOTPRINT IN 3 EASY STEPS 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IT IS EASY BUT IT TAKES WORK, BUT IT IS AN ANNUITY THAT KEEPS ON WORKING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STEP 1 - BE ATTRACTIVE  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Your personal profile &amp; club page should be attractive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Choose good cover/profile photos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Choose domain name to connect to your page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Put domain name on all your brand material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Insure you have contact information visible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STEP 2 - HAVE CONTENT PEOPLE WANT TO SEE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Post regularly with quality content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Use one attractive action photo - edited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Provide a brief description of what, when, where &amp; why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STEP 3 - GAIN FOLLOWERS </a:t>
            </a:r>
            <a:endParaRPr lang="en-US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Accumulate personal profile friends and invite them to like page/Choose them from your target audience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Get people to see your posts by tagging and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shareing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posts to other pages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Have your partners share your page/posts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Invite all to “like” your page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Buy targeted ads for specific markets to “like” the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 MARKETING CHALLENGE FOR THE SOUTH TUCSON LIONS CLUB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A BRAND IMAGE FOR A 70 YEAR OLD HISPANIC CLUB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SIGNATURE PROJECTS ARE YOUTH MARIACHI AND CHILDREN’S VISION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 BEING THE “BEST KEPT SECRET”, CONNECT WITH OUR COMMUNITY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STARTED A CLUB FACEBOOK PAGE WITH AGGRESSIVE POSTING OF CLUB’S ACTIVITIES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FACEBOOK FRIENDS WITH TARGETED PEOPLE INVOLVED WITH OUR COMMUNITY PROJECTS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3306" lvl="1"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Mariachis and schools,</a:t>
            </a:r>
            <a:endParaRPr/>
          </a:p>
          <a:p>
            <a:pPr marL="483306" lvl="1"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 boards,</a:t>
            </a:r>
            <a:endParaRPr/>
          </a:p>
          <a:p>
            <a:pPr marL="483306" lvl="1"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nurses, etc.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INVITED THEM TO LIKE OUR PAGE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WITH SCHOOL AND MARIACHI FACEBOOK PAGES, SHARED LINKS, FRIENDED FOLLOWERS, REQUESTED THEY DO THE SAME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REQUESTED SCHOOL DISTRICT PHOTOGRAPHERS/VIDEOGRAPHERS TO OUR EVENTS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 TARGETED ADS TO CONNECT WITH PEOPLE IN OUR COMMUNITY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fld id="{00000000-1234-1234-1234-123412341234}" type="slidenum">
              <a:rPr lang="de-DE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/>
              <a:t>14</a:t>
            </a:fld>
            <a:endParaRPr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Lion Richard: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 RESULTS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CLUB PAGE HAS 7,300 FOLLOWERS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BRAND IS WELL ESTABLISHED IN OUR COMMUNITY 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WERE ABLE TO VISION SCREEN OVER 55,000 CHILDREN IN THE LAST TWO YEARS 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STARTED A NEW CYBER CLUB AND JOINED 21 NEW LIONS LAST YEAR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SERVE, AND OUR COMMUNITY KNOWS IT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de-DE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fld id="{00000000-1234-1234-1234-123412341234}" type="slidenum">
              <a:rPr lang="de-DE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 Richard: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YOU WANT TO HAVE A PAGE THAT PEOPLE WANT TO LOOK AT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CHOOSE ATTRACTIVE COVER PHOTO AND PROFILE PHOTO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INSURE THAT YOUR PERSONAL PROFILE IS ATTRACTIVE AND NOT CONTROVERSIAL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82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 Richard: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POST REGULARLY WITH QUALITY CONTENT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USE ACTION PHOTOS (ONE PHOTO, WELL EDITED)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OUR VISION SCREENING PROJECT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3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 Richard: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OUR YOUTH MARIACHI PROJECT – FOLKLORICOS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YOU CAN NEVER HAVE TOO MUCH CUTE, BUT ALWAYS GAIN PERMISSION.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This is especially true for pictures from under age children!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24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 Richard: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TELL PEOPLE YOU ARE GOING TO TAKE A PHOTO TO POST ON THE PAGE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ALWAYS “HAHAHAHAHA” TO GET THOSE SMILES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DON’T USE BAD PHOTOS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TAG YOUR MODELS FOR MAXIMUM COVERAGE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CREATE PHOTOS PEOPLE WANT TO SHARE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THESE ARE TWO PEOPLE WITH LOTS OF FRIENDS WHO WILL LIKE THE PHOTO 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</a:b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2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5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2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=""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=""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=""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35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elfolie">
  <p:cSld name="4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1556792"/>
            <a:ext cx="12178160" cy="3384376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2255575" y="4283804"/>
            <a:ext cx="7680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1288548" y="2455617"/>
            <a:ext cx="9601067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90" name="Shape 90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91" name="Shape 9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2" name="Shape 92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" name="Shape 93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40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94" name="Shape 94"/>
          <p:cNvSpPr txBox="1">
            <a:spLocks noGrp="1"/>
          </p:cNvSpPr>
          <p:nvPr>
            <p:ph type="body" idx="3"/>
          </p:nvPr>
        </p:nvSpPr>
        <p:spPr>
          <a:xfrm>
            <a:off x="2255575" y="2051556"/>
            <a:ext cx="7680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610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=""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=""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=""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1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=""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=""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=""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=""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9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=""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=""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1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9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9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=""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2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=""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=""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=""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2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19124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=""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=""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=""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4" y="3356242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=""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7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=""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folie">
  <p:cSld name="1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-9073"/>
            <a:ext cx="7440149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12140" y="3928439"/>
            <a:ext cx="64327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612140" y="2276872"/>
            <a:ext cx="6432715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9" name="Shape 19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20" name="Shape 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1" name="Shape 21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" name="Shape 22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38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folie">
  <p:cSld name="3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999989" y="-11015"/>
            <a:ext cx="6178171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5999987" y="4422359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5999990" y="3128162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79166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27" name="Shape 27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28" name="Shape 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9" name="Shape 29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0" name="Shape 30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1" name="Shape 31"/>
          <p:cNvSpPr txBox="1">
            <a:spLocks noGrp="1"/>
          </p:cNvSpPr>
          <p:nvPr>
            <p:ph type="body" idx="3"/>
          </p:nvPr>
        </p:nvSpPr>
        <p:spPr>
          <a:xfrm>
            <a:off x="6005930" y="1484784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007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elfolie">
  <p:cSld name="2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1295467" y="465313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2255575" y="908720"/>
            <a:ext cx="7680853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79166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35" name="Shape 35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36" name="Shape 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Shape 37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8" name="Shape 38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1295467" y="529191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2255575" y="1603882"/>
            <a:ext cx="7680853" cy="3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5"/>
          </p:nvPr>
        </p:nvSpPr>
        <p:spPr>
          <a:xfrm>
            <a:off x="4655840" y="465313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6"/>
          </p:nvPr>
        </p:nvSpPr>
        <p:spPr>
          <a:xfrm>
            <a:off x="4655840" y="529191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7"/>
          </p:nvPr>
        </p:nvSpPr>
        <p:spPr>
          <a:xfrm>
            <a:off x="8016213" y="465313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8"/>
          </p:nvPr>
        </p:nvSpPr>
        <p:spPr>
          <a:xfrm>
            <a:off x="8016213" y="529191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9"/>
          </p:nvPr>
        </p:nvSpPr>
        <p:spPr>
          <a:xfrm>
            <a:off x="1514793" y="2595797"/>
            <a:ext cx="2441671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idx="13"/>
          </p:nvPr>
        </p:nvSpPr>
        <p:spPr>
          <a:xfrm>
            <a:off x="4875759" y="2593906"/>
            <a:ext cx="2441671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idx="14"/>
          </p:nvPr>
        </p:nvSpPr>
        <p:spPr>
          <a:xfrm>
            <a:off x="8236726" y="2638064"/>
            <a:ext cx="2441671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58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Titelfolie">
  <p:cSld name="9_Titelfolie">
    <p:bg>
      <p:bgPr>
        <a:blipFill>
          <a:blip r:embed="rId2">
            <a:alphaModFix amt="24000"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Shape 49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50" name="Shape 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1" name="Shape 51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2" name="Shape 52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3" name="Shape 53"/>
          <p:cNvSpPr/>
          <p:nvPr/>
        </p:nvSpPr>
        <p:spPr>
          <a:xfrm>
            <a:off x="360000" y="450000"/>
            <a:ext cx="11521280" cy="540000"/>
          </a:xfrm>
          <a:prstGeom prst="foldedCorner">
            <a:avLst>
              <a:gd name="adj" fmla="val 16667"/>
            </a:avLst>
          </a:prstGeom>
          <a:solidFill>
            <a:srgbClr val="0C5297">
              <a:alpha val="84705"/>
            </a:srgbClr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108000" rIns="91425" bIns="360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pic" idx="2"/>
          </p:nvPr>
        </p:nvSpPr>
        <p:spPr>
          <a:xfrm>
            <a:off x="5136094" y="3068641"/>
            <a:ext cx="1919817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59835" y="449266"/>
            <a:ext cx="11305117" cy="54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5996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elfolie">
  <p:cSld name="10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096863">
            <a:off x="2122321" y="1724353"/>
            <a:ext cx="9368731" cy="278895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sp>
        <p:nvSpPr>
          <p:cNvPr id="58" name="Shape 58"/>
          <p:cNvSpPr/>
          <p:nvPr/>
        </p:nvSpPr>
        <p:spPr>
          <a:xfrm>
            <a:off x="1" y="0"/>
            <a:ext cx="6178171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19331" y="5024191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-1" y="2716353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61" name="Shape 61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62" name="Shape 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3" name="Shape 63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64" name="Shape 64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body" idx="3"/>
          </p:nvPr>
        </p:nvSpPr>
        <p:spPr>
          <a:xfrm>
            <a:off x="-1" y="1630523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4"/>
          </p:nvPr>
        </p:nvSpPr>
        <p:spPr>
          <a:xfrm>
            <a:off x="19331" y="1060169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5"/>
          </p:nvPr>
        </p:nvSpPr>
        <p:spPr>
          <a:xfrm>
            <a:off x="-1" y="3304307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6"/>
          </p:nvPr>
        </p:nvSpPr>
        <p:spPr>
          <a:xfrm>
            <a:off x="7719" y="4444545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545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Titelfolie">
  <p:cSld name="13_Titelfolie">
    <p:bg>
      <p:bgPr>
        <a:blipFill>
          <a:blip r:embed="rId2">
            <a:alphaModFix amt="24000"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71" name="Shape 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2" name="Shape 72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" name="Shape 73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145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elfolie">
  <p:cSld name="5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999989" y="-11015"/>
            <a:ext cx="6178171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019322" y="5013176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5999990" y="2705338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78" name="Shape 78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79" name="Shape 7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80" name="Shape 80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" name="Shape 81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3"/>
          </p:nvPr>
        </p:nvSpPr>
        <p:spPr>
          <a:xfrm>
            <a:off x="5999990" y="1619508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4"/>
          </p:nvPr>
        </p:nvSpPr>
        <p:spPr>
          <a:xfrm>
            <a:off x="6019322" y="1049154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5"/>
          </p:nvPr>
        </p:nvSpPr>
        <p:spPr>
          <a:xfrm>
            <a:off x="5999990" y="3293292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6"/>
          </p:nvPr>
        </p:nvSpPr>
        <p:spPr>
          <a:xfrm>
            <a:off x="6007707" y="4433530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625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elfolie">
  <p:cSld name="4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1556792"/>
            <a:ext cx="12178160" cy="3384376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2255575" y="4283804"/>
            <a:ext cx="7680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1288548" y="2455617"/>
            <a:ext cx="9601067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90" name="Shape 90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91" name="Shape 9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2" name="Shape 92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" name="Shape 93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94" name="Shape 94"/>
          <p:cNvSpPr txBox="1">
            <a:spLocks noGrp="1"/>
          </p:cNvSpPr>
          <p:nvPr>
            <p:ph type="body" idx="3"/>
          </p:nvPr>
        </p:nvSpPr>
        <p:spPr>
          <a:xfrm>
            <a:off x="2255575" y="2051556"/>
            <a:ext cx="7680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447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elfolie">
  <p:cSld name="7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1556792"/>
            <a:ext cx="12192000" cy="3384376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1007436" y="3789043"/>
            <a:ext cx="24962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1007436" y="3485054"/>
            <a:ext cx="2496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99" name="Shape 99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100" name="Shape 10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01" name="Shape 101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" name="Shape 102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03" name="Shape 103"/>
          <p:cNvSpPr txBox="1">
            <a:spLocks noGrp="1"/>
          </p:cNvSpPr>
          <p:nvPr>
            <p:ph type="body" idx="3"/>
          </p:nvPr>
        </p:nvSpPr>
        <p:spPr>
          <a:xfrm>
            <a:off x="4847863" y="3789043"/>
            <a:ext cx="24962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4"/>
          </p:nvPr>
        </p:nvSpPr>
        <p:spPr>
          <a:xfrm>
            <a:off x="4847863" y="3485054"/>
            <a:ext cx="2496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5"/>
          </p:nvPr>
        </p:nvSpPr>
        <p:spPr>
          <a:xfrm>
            <a:off x="8688288" y="3789043"/>
            <a:ext cx="24962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6"/>
          </p:nvPr>
        </p:nvSpPr>
        <p:spPr>
          <a:xfrm>
            <a:off x="8688288" y="3485054"/>
            <a:ext cx="2496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7"/>
          </p:nvPr>
        </p:nvSpPr>
        <p:spPr>
          <a:xfrm>
            <a:off x="1007436" y="2316802"/>
            <a:ext cx="1017713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56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elfolie">
  <p:cSld name="8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1" y="0"/>
            <a:ext cx="6178171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19331" y="5024191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-1" y="2716353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12" name="Shape 112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113" name="Shape 1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14" name="Shape 114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" name="Shape 115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16" name="Shape 116"/>
          <p:cNvSpPr txBox="1">
            <a:spLocks noGrp="1"/>
          </p:cNvSpPr>
          <p:nvPr>
            <p:ph type="body" idx="3"/>
          </p:nvPr>
        </p:nvSpPr>
        <p:spPr>
          <a:xfrm>
            <a:off x="-1" y="1630523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4"/>
          </p:nvPr>
        </p:nvSpPr>
        <p:spPr>
          <a:xfrm>
            <a:off x="19331" y="1060169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5"/>
          </p:nvPr>
        </p:nvSpPr>
        <p:spPr>
          <a:xfrm>
            <a:off x="-1" y="3304307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6"/>
          </p:nvPr>
        </p:nvSpPr>
        <p:spPr>
          <a:xfrm>
            <a:off x="7719" y="4444545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740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elfolie">
  <p:cSld name="14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1295467" y="465313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2"/>
          </p:nvPr>
        </p:nvSpPr>
        <p:spPr>
          <a:xfrm>
            <a:off x="2255575" y="908720"/>
            <a:ext cx="7680853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79166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23" name="Shape 123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124" name="Shape 1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Shape 125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6" name="Shape 126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27" name="Shape 127"/>
          <p:cNvSpPr txBox="1">
            <a:spLocks noGrp="1"/>
          </p:cNvSpPr>
          <p:nvPr>
            <p:ph type="body" idx="3"/>
          </p:nvPr>
        </p:nvSpPr>
        <p:spPr>
          <a:xfrm>
            <a:off x="1295467" y="529191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4"/>
          </p:nvPr>
        </p:nvSpPr>
        <p:spPr>
          <a:xfrm>
            <a:off x="2255575" y="1603882"/>
            <a:ext cx="7680853" cy="3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5"/>
          </p:nvPr>
        </p:nvSpPr>
        <p:spPr>
          <a:xfrm>
            <a:off x="4655840" y="465313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6"/>
          </p:nvPr>
        </p:nvSpPr>
        <p:spPr>
          <a:xfrm>
            <a:off x="4655840" y="529191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7"/>
          </p:nvPr>
        </p:nvSpPr>
        <p:spPr>
          <a:xfrm>
            <a:off x="8016213" y="465313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8"/>
          </p:nvPr>
        </p:nvSpPr>
        <p:spPr>
          <a:xfrm>
            <a:off x="8016213" y="5291916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EABA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pic" idx="9"/>
          </p:nvPr>
        </p:nvSpPr>
        <p:spPr>
          <a:xfrm>
            <a:off x="1514793" y="2595797"/>
            <a:ext cx="2441671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pic" idx="13"/>
          </p:nvPr>
        </p:nvSpPr>
        <p:spPr>
          <a:xfrm>
            <a:off x="4875759" y="2593906"/>
            <a:ext cx="2441671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pic" idx="14"/>
          </p:nvPr>
        </p:nvSpPr>
        <p:spPr>
          <a:xfrm>
            <a:off x="8236726" y="2638064"/>
            <a:ext cx="2441671" cy="18002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92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=""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elfolie">
  <p:cSld name="11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913" y="1069732"/>
            <a:ext cx="5730213" cy="42976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38" name="Shape 138"/>
          <p:cNvSpPr/>
          <p:nvPr/>
        </p:nvSpPr>
        <p:spPr>
          <a:xfrm>
            <a:off x="5999989" y="-11015"/>
            <a:ext cx="6178171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019322" y="5013176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5999990" y="2705338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41" name="Shape 141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142" name="Shape 1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3" name="Shape 143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4" name="Shape 144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45" name="Shape 145"/>
          <p:cNvSpPr txBox="1">
            <a:spLocks noGrp="1"/>
          </p:cNvSpPr>
          <p:nvPr>
            <p:ph type="body" idx="3"/>
          </p:nvPr>
        </p:nvSpPr>
        <p:spPr>
          <a:xfrm>
            <a:off x="5999990" y="1619508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4"/>
          </p:nvPr>
        </p:nvSpPr>
        <p:spPr>
          <a:xfrm>
            <a:off x="6019322" y="1049154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5"/>
          </p:nvPr>
        </p:nvSpPr>
        <p:spPr>
          <a:xfrm>
            <a:off x="5999990" y="3293292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6"/>
          </p:nvPr>
        </p:nvSpPr>
        <p:spPr>
          <a:xfrm>
            <a:off x="6007707" y="4433530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745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elfolie">
  <p:cSld name="16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4924" y="1027746"/>
            <a:ext cx="10285715" cy="428571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51" name="Shape 151"/>
          <p:cNvSpPr/>
          <p:nvPr/>
        </p:nvSpPr>
        <p:spPr>
          <a:xfrm>
            <a:off x="5999989" y="-11015"/>
            <a:ext cx="6178171" cy="6858000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019322" y="5013176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5999990" y="2705338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54" name="Shape 154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155" name="Shape 1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56" name="Shape 156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58" name="Shape 158"/>
          <p:cNvSpPr txBox="1">
            <a:spLocks noGrp="1"/>
          </p:cNvSpPr>
          <p:nvPr>
            <p:ph type="body" idx="3"/>
          </p:nvPr>
        </p:nvSpPr>
        <p:spPr>
          <a:xfrm>
            <a:off x="5999990" y="1619508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4"/>
          </p:nvPr>
        </p:nvSpPr>
        <p:spPr>
          <a:xfrm>
            <a:off x="6019322" y="1049154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5"/>
          </p:nvPr>
        </p:nvSpPr>
        <p:spPr>
          <a:xfrm>
            <a:off x="5999990" y="3293292"/>
            <a:ext cx="619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6"/>
          </p:nvPr>
        </p:nvSpPr>
        <p:spPr>
          <a:xfrm>
            <a:off x="6007707" y="4433530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2601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elfolie">
  <p:cSld name="6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719405" y="548680"/>
            <a:ext cx="10725807" cy="5760640"/>
          </a:xfrm>
          <a:prstGeom prst="rect">
            <a:avLst/>
          </a:prstGeom>
          <a:solidFill>
            <a:srgbClr val="0C5297">
              <a:alpha val="84705"/>
            </a:srgb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2241880" y="3707740"/>
            <a:ext cx="7680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2"/>
          </p:nvPr>
        </p:nvSpPr>
        <p:spPr>
          <a:xfrm>
            <a:off x="1295468" y="3077699"/>
            <a:ext cx="9601067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52777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66" name="Shape 166"/>
          <p:cNvGrpSpPr/>
          <p:nvPr/>
        </p:nvGrpSpPr>
        <p:grpSpPr>
          <a:xfrm>
            <a:off x="4033067" y="878908"/>
            <a:ext cx="4125871" cy="692696"/>
            <a:chOff x="459105" y="5993904"/>
            <a:chExt cx="3094403" cy="692696"/>
          </a:xfrm>
        </p:grpSpPr>
        <p:pic>
          <p:nvPicPr>
            <p:cNvPr id="167" name="Shape 16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68" name="Shape 168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69" name="Shape 169"/>
          <p:cNvSpPr txBox="1">
            <a:spLocks noGrp="1"/>
          </p:cNvSpPr>
          <p:nvPr>
            <p:ph type="body" idx="3"/>
          </p:nvPr>
        </p:nvSpPr>
        <p:spPr>
          <a:xfrm>
            <a:off x="2255575" y="5586047"/>
            <a:ext cx="76808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113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2_Titelfolie">
  <p:cSld name="12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Shape 171"/>
          <p:cNvGrpSpPr/>
          <p:nvPr/>
        </p:nvGrpSpPr>
        <p:grpSpPr>
          <a:xfrm>
            <a:off x="612140" y="5993904"/>
            <a:ext cx="10833069" cy="692696"/>
            <a:chOff x="459105" y="5993904"/>
            <a:chExt cx="8124802" cy="692696"/>
          </a:xfrm>
        </p:grpSpPr>
        <p:pic>
          <p:nvPicPr>
            <p:cNvPr id="172" name="Shape 17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73" name="Shape 173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74" name="Shape 174"/>
            <p:cNvSpPr txBox="1"/>
            <p:nvPr/>
          </p:nvSpPr>
          <p:spPr>
            <a:xfrm>
              <a:off x="7253093" y="6186364"/>
              <a:ext cx="13308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4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lionssmile.org</a:t>
              </a:r>
              <a:endParaRPr sz="14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48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5_Titelfolie">
  <p:cSld name="15_Titelfol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Shape 176"/>
          <p:cNvGrpSpPr/>
          <p:nvPr/>
        </p:nvGrpSpPr>
        <p:grpSpPr>
          <a:xfrm>
            <a:off x="612142" y="5993904"/>
            <a:ext cx="4125871" cy="692696"/>
            <a:chOff x="459105" y="5993904"/>
            <a:chExt cx="3094403" cy="692696"/>
          </a:xfrm>
        </p:grpSpPr>
        <p:pic>
          <p:nvPicPr>
            <p:cNvPr id="177" name="Shape 1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9105" y="5993904"/>
              <a:ext cx="692696" cy="6926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78" name="Shape 178"/>
            <p:cNvSpPr txBox="1"/>
            <p:nvPr/>
          </p:nvSpPr>
          <p:spPr>
            <a:xfrm>
              <a:off x="1084562" y="6109420"/>
              <a:ext cx="246894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SMiLE</a:t>
              </a:r>
              <a:b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r>
                <a:rPr lang="de-DE" sz="1200" kern="0">
                  <a:solidFill>
                    <a:srgbClr val="FECE3A"/>
                  </a:solidFill>
                  <a:latin typeface="Raleway"/>
                  <a:ea typeface="Raleway"/>
                  <a:cs typeface="Raleway"/>
                  <a:sym typeface="Raleway"/>
                </a:rPr>
                <a:t>LIONS CLUBS INTERNATIONAL</a:t>
              </a:r>
              <a:endParaRPr sz="1200" kern="0">
                <a:solidFill>
                  <a:srgbClr val="FECE3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959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Titel und Inhal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732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Zwei Inhalte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906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Vergleich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590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Nur Titel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416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Leer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34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=""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2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=""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Inhalt mit Überschrif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2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759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Bild mit Überschrif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sz="3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pic" idx="2"/>
          </p:nvPr>
        </p:nvSpPr>
        <p:spPr>
          <a:xfrm>
            <a:off x="5183717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840319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784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Titel und vertikaler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656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kaler Titel und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 rot="5400000">
            <a:off x="7133430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 rot="5400000">
            <a:off x="1774032" y="-570704"/>
            <a:ext cx="5811838" cy="76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689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fld id="{00000000-1234-1234-1234-123412341234}" type="slidenum">
              <a:rPr lang="de-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20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1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=""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=""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=""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2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1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8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  <p:sldLayoutId id="2147483881" r:id="rId17"/>
    <p:sldLayoutId id="2147483883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fontAlgn="auto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fontAlgn="auto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fontAlgn="auto"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 kern="0"/>
              <a:pPr fontAlgn="auto"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618744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  <p:sldLayoutId id="2147483905" r:id="rId21"/>
    <p:sldLayoutId id="2147483906" r:id="rId22"/>
    <p:sldLayoutId id="2147483907" r:id="rId23"/>
    <p:sldLayoutId id="2147483908" r:id="rId24"/>
    <p:sldLayoutId id="2147483909" r:id="rId25"/>
    <p:sldLayoutId id="2147483910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elp/794890670645072/" TargetMode="External"/><Relationship Id="rId2" Type="http://schemas.openxmlformats.org/officeDocument/2006/relationships/hyperlink" Target="https://www.facebook.com/help/1206330326045914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facebook.com/help/1629740080681586/" TargetMode="External"/><Relationship Id="rId4" Type="http://schemas.openxmlformats.org/officeDocument/2006/relationships/hyperlink" Target="https://www.facebook.com/help/282489752085908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B08A72-D8F2-2B4C-90A6-138848A9C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09802" y="3206480"/>
            <a:ext cx="8305799" cy="445043"/>
          </a:xfrm>
        </p:spPr>
        <p:txBody>
          <a:bodyPr/>
          <a:lstStyle/>
          <a:p>
            <a:r>
              <a:rPr lang="en-US" dirty="0" smtClean="0"/>
              <a:t>Getting Started on Social Media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879499-0E41-B14D-BEDB-6ECEABFE38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Facebook: The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124968-A580-7146-90C3-0EF12CBA8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7C4035-1580-694B-8876-129301C77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b="1" dirty="0"/>
              <a:t>Facebook Help Center</a:t>
            </a:r>
          </a:p>
          <a:p>
            <a:r>
              <a:rPr lang="en-US" sz="1600" dirty="0"/>
              <a:t>facebook.com/help 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Page Roles: </a:t>
            </a:r>
            <a:r>
              <a:rPr lang="en-US" sz="1600" dirty="0">
                <a:hlinkClick r:id="rId2"/>
              </a:rPr>
              <a:t>https://www.facebook.com/help/1206330326045914</a:t>
            </a:r>
            <a:r>
              <a:rPr lang="en-US" sz="1600" dirty="0" smtClean="0">
                <a:hlinkClick r:id="rId2"/>
              </a:rPr>
              <a:t>/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Insights: </a:t>
            </a:r>
            <a:r>
              <a:rPr lang="en-US" sz="1600" dirty="0">
                <a:hlinkClick r:id="rId3"/>
              </a:rPr>
              <a:t>https://www.facebook.com/help/794890670645072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Pages: </a:t>
            </a:r>
            <a:r>
              <a:rPr lang="en-US" sz="1600" dirty="0">
                <a:hlinkClick r:id="rId4"/>
              </a:rPr>
              <a:t>https://www.facebook.com/help/282489752085908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Groups: </a:t>
            </a:r>
            <a:r>
              <a:rPr lang="en-US" sz="1600" dirty="0">
                <a:hlinkClick r:id="rId5"/>
              </a:rPr>
              <a:t>https://www.facebook.com/help/1629740080681586</a:t>
            </a:r>
            <a:r>
              <a:rPr lang="en-US" sz="1600" dirty="0" smtClean="0">
                <a:hlinkClick r:id="rId5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Lions </a:t>
            </a:r>
            <a:r>
              <a:rPr lang="en-US" sz="1600" b="1" dirty="0" err="1"/>
              <a:t>SMiLE</a:t>
            </a:r>
            <a:r>
              <a:rPr lang="en-US" sz="1600" b="1" dirty="0"/>
              <a:t> Facebook page and group</a:t>
            </a:r>
          </a:p>
          <a:p>
            <a:r>
              <a:rPr lang="en-US" sz="1600" dirty="0"/>
              <a:t>facebook.com/</a:t>
            </a:r>
            <a:r>
              <a:rPr lang="en-US" sz="1600" dirty="0" err="1"/>
              <a:t>lionssmile</a:t>
            </a:r>
            <a:r>
              <a:rPr lang="en-US" sz="1600" dirty="0"/>
              <a:t>/</a:t>
            </a:r>
          </a:p>
          <a:p>
            <a:r>
              <a:rPr lang="en-US" sz="1600" dirty="0"/>
              <a:t>facebook.com/groups/</a:t>
            </a:r>
            <a:r>
              <a:rPr lang="en-US" sz="1600" dirty="0" err="1"/>
              <a:t>lionssmile</a:t>
            </a:r>
            <a:r>
              <a:rPr lang="en-US" sz="1600" dirty="0" smtClean="0"/>
              <a:t>/</a:t>
            </a:r>
          </a:p>
          <a:p>
            <a:endParaRPr lang="en-US" sz="1600" dirty="0"/>
          </a:p>
          <a:p>
            <a:r>
              <a:rPr lang="en-US" sz="1600" b="1" dirty="0" smtClean="0"/>
              <a:t>Lions New Voices Facebook group</a:t>
            </a:r>
          </a:p>
          <a:p>
            <a:r>
              <a:rPr lang="en-US" sz="1600" dirty="0" smtClean="0"/>
              <a:t>facebook.com/groups/</a:t>
            </a:r>
            <a:r>
              <a:rPr lang="en-US" sz="1600" dirty="0" err="1" smtClean="0"/>
              <a:t>lionsnewvoices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0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6B08A72-D8F2-2B4C-90A6-138848A9C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09802" y="3206480"/>
            <a:ext cx="8305799" cy="445043"/>
          </a:xfrm>
        </p:spPr>
        <p:txBody>
          <a:bodyPr/>
          <a:lstStyle/>
          <a:p>
            <a:r>
              <a:rPr lang="en-US" dirty="0" smtClean="0"/>
              <a:t>Hands-on Club Social Media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879499-0E41-B14D-BEDB-6ECEABFE38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South Tucson Lions Club</a:t>
            </a:r>
            <a:br>
              <a:rPr lang="en-US" dirty="0"/>
            </a:br>
            <a:r>
              <a:rPr lang="en-US" dirty="0"/>
              <a:t>utilizes social media</a:t>
            </a:r>
          </a:p>
        </p:txBody>
      </p:sp>
    </p:spTree>
    <p:extLst>
      <p:ext uri="{BB962C8B-B14F-4D97-AF65-F5344CB8AC3E}">
        <p14:creationId xmlns:p14="http://schemas.microsoft.com/office/powerpoint/2010/main" val="38578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Lion Richard Stevenson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86590"/>
            <a:ext cx="6009892" cy="495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86590"/>
            <a:ext cx="3572344" cy="462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7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7772400" cy="445043"/>
          </a:xfrm>
        </p:spPr>
        <p:txBody>
          <a:bodyPr/>
          <a:lstStyle/>
          <a:p>
            <a:r>
              <a:rPr lang="en-US" dirty="0" smtClean="0"/>
              <a:t>Increase Your Facebook Footprint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3124200"/>
            <a:ext cx="73543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Visuals:</a:t>
            </a:r>
            <a:r>
              <a:rPr lang="en-US" sz="3000" dirty="0" smtClean="0"/>
              <a:t> Be attractive and establish brand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4038600"/>
            <a:ext cx="58881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Content: </a:t>
            </a:r>
            <a:r>
              <a:rPr lang="en-US" sz="3000" dirty="0" smtClean="0"/>
              <a:t>Produce quality content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4858871"/>
            <a:ext cx="72138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Followers:</a:t>
            </a:r>
            <a:r>
              <a:rPr lang="en-US" sz="3000" dirty="0" smtClean="0"/>
              <a:t> Be an active social networker</a:t>
            </a:r>
          </a:p>
        </p:txBody>
      </p:sp>
    </p:spTree>
    <p:extLst>
      <p:ext uri="{BB962C8B-B14F-4D97-AF65-F5344CB8AC3E}">
        <p14:creationId xmlns:p14="http://schemas.microsoft.com/office/powerpoint/2010/main" val="7875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0000"/>
          </a:blip>
          <a:stretch>
            <a:fillRect/>
          </a:stretch>
        </a:blip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019323" y="4997787"/>
            <a:ext cx="61920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being the “Best Kept Secret”</a:t>
            </a:r>
            <a:endParaRPr/>
          </a:p>
        </p:txBody>
      </p:sp>
      <p:sp>
        <p:nvSpPr>
          <p:cNvPr id="381" name="Shape 381"/>
          <p:cNvSpPr txBox="1">
            <a:spLocks noGrp="1"/>
          </p:cNvSpPr>
          <p:nvPr>
            <p:ph type="body" idx="2"/>
          </p:nvPr>
        </p:nvSpPr>
        <p:spPr>
          <a:xfrm>
            <a:off x="5999991" y="2705338"/>
            <a:ext cx="6178172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de-DE" sz="2800" b="0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Build Brand Image</a:t>
            </a:r>
            <a:endParaRPr sz="2800" b="0" i="0" u="none" strike="noStrike" cap="none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2" name="Shape 382"/>
          <p:cNvSpPr txBox="1">
            <a:spLocks noGrp="1"/>
          </p:cNvSpPr>
          <p:nvPr>
            <p:ph type="body" idx="3"/>
          </p:nvPr>
        </p:nvSpPr>
        <p:spPr>
          <a:xfrm>
            <a:off x="5999991" y="1511792"/>
            <a:ext cx="619201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de-DE" sz="3200" b="0" i="0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Marketing challenge</a:t>
            </a:r>
            <a:endParaRPr sz="3200" b="0" i="0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Shape 383"/>
          <p:cNvSpPr txBox="1">
            <a:spLocks noGrp="1"/>
          </p:cNvSpPr>
          <p:nvPr>
            <p:ph type="body" idx="4"/>
          </p:nvPr>
        </p:nvSpPr>
        <p:spPr>
          <a:xfrm>
            <a:off x="6019323" y="1065697"/>
            <a:ext cx="6178172" cy="54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lang="de-DE" sz="2800" b="0" i="0" u="none" strike="noStrike" cap="none" dirty="0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2014</a:t>
            </a:r>
            <a:endParaRPr sz="2800" b="0" i="0" u="none" strike="noStrike" cap="none" dirty="0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4" name="Shape 384"/>
          <p:cNvSpPr txBox="1">
            <a:spLocks noGrp="1"/>
          </p:cNvSpPr>
          <p:nvPr>
            <p:ph type="body" idx="5"/>
          </p:nvPr>
        </p:nvSpPr>
        <p:spPr>
          <a:xfrm>
            <a:off x="5999991" y="3277903"/>
            <a:ext cx="61920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 70 year old Hispanic Lions Club</a:t>
            </a:r>
            <a:endParaRPr/>
          </a:p>
        </p:txBody>
      </p:sp>
      <p:sp>
        <p:nvSpPr>
          <p:cNvPr id="385" name="Shape 385"/>
          <p:cNvSpPr txBox="1">
            <a:spLocks noGrp="1"/>
          </p:cNvSpPr>
          <p:nvPr>
            <p:ph type="body" idx="6"/>
          </p:nvPr>
        </p:nvSpPr>
        <p:spPr>
          <a:xfrm>
            <a:off x="6007707" y="4450073"/>
            <a:ext cx="6178172" cy="54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de-DE" sz="2800" b="0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</a:t>
            </a:r>
            <a:endParaRPr sz="2800" b="0" i="0" u="none" strike="noStrike" cap="none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3751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19331" y="5008802"/>
            <a:ext cx="61920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well established</a:t>
            </a:r>
            <a:endParaRPr sz="20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Shape 392"/>
          <p:cNvSpPr txBox="1">
            <a:spLocks noGrp="1"/>
          </p:cNvSpPr>
          <p:nvPr>
            <p:ph type="body" idx="2"/>
          </p:nvPr>
        </p:nvSpPr>
        <p:spPr>
          <a:xfrm>
            <a:off x="-1" y="2732896"/>
            <a:ext cx="6178172" cy="54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&gt; 7,000 follower</a:t>
            </a:r>
            <a:endParaRPr sz="28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type="body" idx="3"/>
          </p:nvPr>
        </p:nvSpPr>
        <p:spPr>
          <a:xfrm>
            <a:off x="-1" y="1522803"/>
            <a:ext cx="619201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de-DE" sz="3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Results</a:t>
            </a:r>
            <a:endParaRPr sz="32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body" idx="4"/>
          </p:nvPr>
        </p:nvSpPr>
        <p:spPr>
          <a:xfrm>
            <a:off x="19331" y="1076712"/>
            <a:ext cx="6178172" cy="54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FECE3A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rgbClr val="FECE3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2018</a:t>
            </a:r>
            <a:endParaRPr sz="2800" b="0" i="0" u="none" strike="noStrike" cap="none">
              <a:solidFill>
                <a:srgbClr val="FECE3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5" name="Shape 395"/>
          <p:cNvSpPr txBox="1">
            <a:spLocks noGrp="1"/>
          </p:cNvSpPr>
          <p:nvPr>
            <p:ph type="body" idx="5"/>
          </p:nvPr>
        </p:nvSpPr>
        <p:spPr>
          <a:xfrm>
            <a:off x="-1" y="3288918"/>
            <a:ext cx="61920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on Facebook</a:t>
            </a:r>
            <a:endParaRPr sz="20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6" name="Shape 396"/>
          <p:cNvSpPr txBox="1">
            <a:spLocks noGrp="1"/>
          </p:cNvSpPr>
          <p:nvPr>
            <p:ph type="body" idx="6"/>
          </p:nvPr>
        </p:nvSpPr>
        <p:spPr>
          <a:xfrm>
            <a:off x="7718" y="4461088"/>
            <a:ext cx="6178172" cy="54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Club brand</a:t>
            </a:r>
            <a:endParaRPr sz="28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241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Cover | Profile Photo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Shape 4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2179320"/>
            <a:ext cx="8622605" cy="45289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9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Visuals: Use Action Photos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hape 410"/>
          <p:cNvPicPr preferRelativeResize="0"/>
          <p:nvPr/>
        </p:nvPicPr>
        <p:blipFill rotWithShape="1">
          <a:blip r:embed="rId3">
            <a:alphaModFix/>
          </a:blip>
          <a:srcRect t="2578" r="27418" b="3614"/>
          <a:stretch/>
        </p:blipFill>
        <p:spPr>
          <a:xfrm>
            <a:off x="3124201" y="2326341"/>
            <a:ext cx="6017516" cy="42484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74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Visuals: Gain Permission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Shape 417"/>
          <p:cNvPicPr preferRelativeResize="0"/>
          <p:nvPr/>
        </p:nvPicPr>
        <p:blipFill rotWithShape="1">
          <a:blip r:embed="rId3">
            <a:alphaModFix/>
          </a:blip>
          <a:srcRect r="493"/>
          <a:stretch/>
        </p:blipFill>
        <p:spPr>
          <a:xfrm>
            <a:off x="1828800" y="2514602"/>
            <a:ext cx="8622605" cy="38367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3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Visuals: Capture Smiles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hape 424"/>
          <p:cNvPicPr preferRelativeResize="0"/>
          <p:nvPr/>
        </p:nvPicPr>
        <p:blipFill rotWithShape="1">
          <a:blip r:embed="rId3">
            <a:alphaModFix/>
          </a:blip>
          <a:srcRect l="21963" t="11462" r="31307" b="15839"/>
          <a:stretch/>
        </p:blipFill>
        <p:spPr>
          <a:xfrm>
            <a:off x="3657600" y="2286000"/>
            <a:ext cx="5112568" cy="42945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7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Profile vs Page vs Group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2001" y="30514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0787" y="209398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Profile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8" y="3429001"/>
            <a:ext cx="5242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Held under an individual’s name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One profile per person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Share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personal stories, photos and interests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 profile is your way to connect with friends, family and Lions members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124200"/>
            <a:ext cx="5772151" cy="242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9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Branding: Include Your Logo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Shape 4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2160494"/>
            <a:ext cx="6858427" cy="45092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3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Best Practice: Who, What, How, Why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hape 438"/>
          <p:cNvPicPr preferRelativeResize="0"/>
          <p:nvPr/>
        </p:nvPicPr>
        <p:blipFill rotWithShape="1">
          <a:blip r:embed="rId3">
            <a:alphaModFix/>
          </a:blip>
          <a:srcRect t="2737"/>
          <a:stretch/>
        </p:blipFill>
        <p:spPr>
          <a:xfrm>
            <a:off x="2110409" y="2533835"/>
            <a:ext cx="4305935" cy="256541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6" name="Shape 439"/>
          <p:cNvPicPr preferRelativeResize="0"/>
          <p:nvPr/>
        </p:nvPicPr>
        <p:blipFill rotWithShape="1">
          <a:blip r:embed="rId3">
            <a:alphaModFix/>
          </a:blip>
          <a:srcRect l="67269" t="2737" b="49664"/>
          <a:stretch/>
        </p:blipFill>
        <p:spPr>
          <a:xfrm>
            <a:off x="5638801" y="2182611"/>
            <a:ext cx="4820019" cy="4293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93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Best Practice: Invite to Like and Follow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Shape 446"/>
          <p:cNvPicPr preferRelativeResize="0"/>
          <p:nvPr/>
        </p:nvPicPr>
        <p:blipFill rotWithShape="1">
          <a:blip r:embed="rId3">
            <a:alphaModFix/>
          </a:blip>
          <a:srcRect l="7001" t="4178" r="5926" b="15208"/>
          <a:stretch/>
        </p:blipFill>
        <p:spPr>
          <a:xfrm>
            <a:off x="2667000" y="2286000"/>
            <a:ext cx="6713048" cy="4392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3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 Sensible: Tagging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hape 4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1" y="2581835"/>
            <a:ext cx="8610481" cy="396044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019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Return on All Your Investments </a:t>
            </a:r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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Shape 462"/>
          <p:cNvPicPr preferRelativeResize="0"/>
          <p:nvPr/>
        </p:nvPicPr>
        <p:blipFill rotWithShape="1">
          <a:blip r:embed="rId3">
            <a:alphaModFix/>
          </a:blip>
          <a:srcRect l="-2384" r="1" b="25214"/>
          <a:stretch/>
        </p:blipFill>
        <p:spPr>
          <a:xfrm>
            <a:off x="2819400" y="2362200"/>
            <a:ext cx="6629400" cy="414712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20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Spare Money? Try Targeted Ads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Shape 469"/>
          <p:cNvPicPr preferRelativeResize="0"/>
          <p:nvPr/>
        </p:nvPicPr>
        <p:blipFill rotWithShape="1">
          <a:blip r:embed="rId3">
            <a:alphaModFix/>
          </a:blip>
          <a:srcRect l="17375" t="21126" r="17298" b="17716"/>
          <a:stretch/>
        </p:blipFill>
        <p:spPr>
          <a:xfrm>
            <a:off x="2101861" y="2569950"/>
            <a:ext cx="5456816" cy="309204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7" name="Shape 470"/>
          <p:cNvPicPr preferRelativeResize="0"/>
          <p:nvPr/>
        </p:nvPicPr>
        <p:blipFill rotWithShape="1">
          <a:blip r:embed="rId4">
            <a:alphaModFix/>
          </a:blip>
          <a:srcRect l="29524" t="12200" r="29525" b="8419"/>
          <a:stretch/>
        </p:blipFill>
        <p:spPr>
          <a:xfrm>
            <a:off x="6629400" y="2514600"/>
            <a:ext cx="3388296" cy="39754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9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Increase Your Facebook Footprint in 3 Easy Steps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10576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5732" y="3321637"/>
            <a:ext cx="103594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 smtClean="0"/>
              <a:t>Step 1: Be </a:t>
            </a:r>
            <a:r>
              <a:rPr lang="en-US" b="1" dirty="0"/>
              <a:t>attractive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good cover/profile photos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domain name to connect your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personal profile should be attractive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contact information and a short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 domain name on all brand material</a:t>
            </a:r>
          </a:p>
        </p:txBody>
      </p:sp>
    </p:spTree>
    <p:extLst>
      <p:ext uri="{BB962C8B-B14F-4D97-AF65-F5344CB8AC3E}">
        <p14:creationId xmlns:p14="http://schemas.microsoft.com/office/powerpoint/2010/main" val="30699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Increase Your Facebook Footprint in 3 Easy Steps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10576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5732" y="3321637"/>
            <a:ext cx="99784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 smtClean="0"/>
              <a:t>Step 2</a:t>
            </a:r>
            <a:r>
              <a:rPr lang="en-US" b="1" dirty="0"/>
              <a:t>: Produce content that people want to see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regularly with quality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one attractive photo (edited if possible)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a brief description of what, when, where and why</a:t>
            </a:r>
          </a:p>
        </p:txBody>
      </p:sp>
    </p:spTree>
    <p:extLst>
      <p:ext uri="{BB962C8B-B14F-4D97-AF65-F5344CB8AC3E}">
        <p14:creationId xmlns:p14="http://schemas.microsoft.com/office/powerpoint/2010/main" val="35564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Increase Your Facebook Footprint in 3 Easy Steps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10576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5732" y="3321637"/>
            <a:ext cx="101308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 smtClean="0"/>
              <a:t>Step 3</a:t>
            </a:r>
            <a:r>
              <a:rPr lang="en-US" b="1" dirty="0"/>
              <a:t>: Gain followers who will see your posts </a:t>
            </a:r>
            <a:r>
              <a:rPr lang="en-US" b="1" dirty="0" smtClean="0"/>
              <a:t>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Accumulate personal profile </a:t>
            </a:r>
            <a:r>
              <a:rPr lang="en-US" dirty="0" smtClean="0"/>
              <a:t>friends and </a:t>
            </a:r>
            <a:r>
              <a:rPr lang="en-US" dirty="0"/>
              <a:t>invite them to like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people to see your posts by tagging all photos and sharing posts to other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Ask partners to share your page/posts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Invite all to "like" your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Buy targeted ads for specific markets to "like" the page</a:t>
            </a:r>
          </a:p>
        </p:txBody>
      </p:sp>
    </p:spTree>
    <p:extLst>
      <p:ext uri="{BB962C8B-B14F-4D97-AF65-F5344CB8AC3E}">
        <p14:creationId xmlns:p14="http://schemas.microsoft.com/office/powerpoint/2010/main" val="23704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39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1" y="1295403"/>
            <a:ext cx="1751259" cy="17083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38249" y="3034907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Thank You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9112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71769" y="6248401"/>
            <a:ext cx="33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© 2018 Lions Clubs International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9371" y="6248401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XXXX 00/00 EN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Profile vs Page vs Group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Page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5242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Must be created/managed by individuals with FB profile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Used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by businesses, organizations, brands and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public figures (and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Lions clubs!)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Share Lions and community news, updates, events and branded content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 page is your club’s way to connect with the members, potential members, the community and the public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60" y="3321635"/>
            <a:ext cx="5597179" cy="248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6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Profile vs Page vs Group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Group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5242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Provides a community for certain people with shared interests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Can be created for any topic or interest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Should remain focused with clear guidelines and daily moderation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Options include Public, Closed or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Secret</a:t>
            </a:r>
          </a:p>
          <a:p>
            <a:pPr marL="265176" indent="-265176">
              <a:spcBef>
                <a:spcPts val="300"/>
              </a:spcBef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TIP: Increase engagement and visibility by having a profile, a page AND a group!</a:t>
            </a:r>
          </a:p>
          <a:p>
            <a:pPr marL="0" indent="0">
              <a:spcBef>
                <a:spcPts val="300"/>
              </a:spcBef>
              <a:buNone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10367"/>
            <a:ext cx="5334000" cy="320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Posting: Who, When, What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Who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5242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Marketing Communication Chairperson + All = Team Effort!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Add multiple Page Roles - admins and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editors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Encourage members to take photos at service projects and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events</a:t>
            </a:r>
          </a:p>
          <a:p>
            <a:pPr marL="265176" indent="-265176">
              <a:spcBef>
                <a:spcPts val="300"/>
              </a:spcBef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TIP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: Create an easy hashtag for your club that members and the community can use across all social channels - especially useful for Twitter and Instagram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66442"/>
            <a:ext cx="3657600" cy="448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8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TIP: Create a simple and unique hashtag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9200"/>
            <a:ext cx="2967037" cy="52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19200"/>
            <a:ext cx="2967036" cy="52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2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Posting: Who, When, What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When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5242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indent="-265176">
              <a:spcBef>
                <a:spcPts val="300"/>
              </a:spcBef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Best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time to post on Facebook is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12 PM. - 3 PM Monday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, Wednesday,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Thursday and Friday.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Saturday and Sunday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from 12 PM – 1 PM. (Hootsuite)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Ideally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, post once per day but if resources/content are stretched thin, just be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CONSISTENT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65176" indent="-265176">
              <a:spcBef>
                <a:spcPts val="300"/>
              </a:spcBef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ENGAGEMENT is key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– social media </a:t>
            </a:r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is a tool to CONNECT. Comment, reply, explore, discover and reach out.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821635"/>
            <a:ext cx="5678969" cy="33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Posting: Who, When, What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5242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Photos, photos, photos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Videos - try going LIVE!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Events - invite your community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Community news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Member stories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Beneficiary stories</a:t>
            </a:r>
          </a:p>
          <a:p>
            <a:pPr marL="265176" indent="-265176">
              <a:spcBef>
                <a:spcPts val="300"/>
              </a:spcBef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62200"/>
            <a:ext cx="4267200" cy="429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1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1" y="552490"/>
            <a:ext cx="1218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Instagram, Twitter, LinkedIn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64484" y="301486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3269" y="2057400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200" kern="0" dirty="0" smtClean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What about these channels?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7" y="3321637"/>
            <a:ext cx="5242813" cy="2852031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Who is your audience?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What can your club effectively manage?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Cross-posting is great, but use auto-posting tools with caution</a:t>
            </a:r>
          </a:p>
          <a:p>
            <a:pPr marL="265176" indent="-265176">
              <a:spcBef>
                <a:spcPts val="300"/>
              </a:spcBef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Consider a club hashtag</a:t>
            </a:r>
          </a:p>
          <a:p>
            <a:pPr marL="265176" indent="-265176">
              <a:spcBef>
                <a:spcPts val="300"/>
              </a:spcBef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07" y="3087622"/>
            <a:ext cx="5326344" cy="245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3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CICon v6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a7495015-d16d-4dd1-a72f-488cd8119f3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33770</TotalTime>
  <Words>828</Words>
  <Application>Microsoft Office PowerPoint</Application>
  <PresentationFormat>Custom</PresentationFormat>
  <Paragraphs>230</Paragraphs>
  <Slides>29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Blue Page Number</vt:lpstr>
      <vt:lpstr>White Page Number</vt:lpstr>
      <vt:lpstr>No Page Number</vt:lpstr>
      <vt:lpstr>LCICon v6a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TIP: Create a simple and unique hashtag</vt:lpstr>
      <vt:lpstr>PowerPoint Presentation</vt:lpstr>
      <vt:lpstr>PowerPoint Presentation</vt:lpstr>
      <vt:lpstr>PowerPoint Presentation</vt:lpstr>
      <vt:lpstr>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MacKenzie, Jacquelyn</cp:lastModifiedBy>
  <cp:revision>1192</cp:revision>
  <cp:lastPrinted>2017-06-29T03:55:04Z</cp:lastPrinted>
  <dcterms:created xsi:type="dcterms:W3CDTF">2016-11-15T15:12:50Z</dcterms:created>
  <dcterms:modified xsi:type="dcterms:W3CDTF">2018-07-16T16:40:19Z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