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Lst>
  <p:notesMasterIdLst>
    <p:notesMasterId r:id="rId26"/>
  </p:notesMasterIdLst>
  <p:handoutMasterIdLst>
    <p:handoutMasterId r:id="rId27"/>
  </p:handoutMasterIdLst>
  <p:sldIdLst>
    <p:sldId id="1025" r:id="rId7"/>
    <p:sldId id="1006" r:id="rId8"/>
    <p:sldId id="1012" r:id="rId9"/>
    <p:sldId id="1011" r:id="rId10"/>
    <p:sldId id="1013" r:id="rId11"/>
    <p:sldId id="1016" r:id="rId12"/>
    <p:sldId id="1017" r:id="rId13"/>
    <p:sldId id="1018" r:id="rId14"/>
    <p:sldId id="1019" r:id="rId15"/>
    <p:sldId id="1015" r:id="rId16"/>
    <p:sldId id="1027" r:id="rId17"/>
    <p:sldId id="1014" r:id="rId18"/>
    <p:sldId id="1020" r:id="rId19"/>
    <p:sldId id="1021" r:id="rId20"/>
    <p:sldId id="1022" r:id="rId21"/>
    <p:sldId id="1023" r:id="rId22"/>
    <p:sldId id="1024" r:id="rId23"/>
    <p:sldId id="1000" r:id="rId24"/>
    <p:sldId id="1028" r:id="rId2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extLst/>
  </p:cmAuthor>
  <p:cmAuthor id="1" name="Tamara" initials="TO" lastIdx="2" clrIdx="0">
    <p:extLst/>
  </p:cmAuthor>
  <p:cmAuthor id="72" name="Burns, Andrea" initials="BA [56]" lastIdx="1" clrIdx="71">
    <p:extLst/>
  </p:cmAuthor>
  <p:cmAuthor id="2" name="Tamara Osheroff" initials="TO" lastIdx="2" clrIdx="1">
    <p:extLst/>
  </p:cmAuthor>
  <p:cmAuthor id="73" name="Burns, Andrea" initials="BA [57]" lastIdx="1" clrIdx="72">
    <p:extLst/>
  </p:cmAuthor>
  <p:cmAuthor id="3" name="Tamara Osheroff" initials="TO [2]" lastIdx="1" clrIdx="2">
    <p:extLst/>
  </p:cmAuthor>
  <p:cmAuthor id="74" name="Burns, Andrea" initials="BA [58]" lastIdx="1" clrIdx="73">
    <p:extLst/>
  </p:cmAuthor>
  <p:cmAuthor id="4" name="Tamara Osheroff" initials="TO [3]" lastIdx="1" clrIdx="3">
    <p:extLst/>
  </p:cmAuthor>
  <p:cmAuthor id="75" name="Burns, Andrea" initials="BA [59]" lastIdx="1" clrIdx="74">
    <p:extLst/>
  </p:cmAuthor>
  <p:cmAuthor id="5" name="Tamara Osheroff" initials="TO [4]" lastIdx="1" clrIdx="4">
    <p:extLst/>
  </p:cmAuthor>
  <p:cmAuthor id="76" name="Burns, Andrea" initials="BA [60]" lastIdx="1" clrIdx="75">
    <p:extLst/>
  </p:cmAuthor>
  <p:cmAuthor id="6" name="Tamara Osheroff" initials="TO [5]" lastIdx="1" clrIdx="5">
    <p:extLst/>
  </p:cmAuthor>
  <p:cmAuthor id="77" name="Burns, Andrea" initials="BA [61]" lastIdx="1" clrIdx="76">
    <p:extLst/>
  </p:cmAuthor>
  <p:cmAuthor id="7" name="Tamara Osheroff" initials="TO [6]" lastIdx="1" clrIdx="6">
    <p:extLst/>
  </p:cmAuthor>
  <p:cmAuthor id="78" name="Burns, Andrea" initials="BA [62]" lastIdx="1" clrIdx="77">
    <p:extLst/>
  </p:cmAuthor>
  <p:cmAuthor id="8" name="Tamara Osheroff" initials="TO [7]" lastIdx="1" clrIdx="7">
    <p:extLst/>
  </p:cmAuthor>
  <p:cmAuthor id="79" name="Burns, Andrea" initials="BA [63]" lastIdx="1" clrIdx="78">
    <p:extLst/>
  </p:cmAuthor>
  <p:cmAuthor id="9" name="Tamara Osheroff" initials="TO [8]" lastIdx="1" clrIdx="8">
    <p:extLst/>
  </p:cmAuthor>
  <p:cmAuthor id="80" name="Burns, Andrea" initials="BA [64]" lastIdx="1" clrIdx="79">
    <p:extLst/>
  </p:cmAuthor>
  <p:cmAuthor id="10" name="Tamara Osheroff" initials="TO [9]" lastIdx="1" clrIdx="9">
    <p:extLst/>
  </p:cmAuthor>
  <p:cmAuthor id="81" name="Burns, Andrea" initials="BA [65]" lastIdx="1" clrIdx="80">
    <p:extLst/>
  </p:cmAuthor>
  <p:cmAuthor id="11" name="Tamara Osheroff" initials="TO [10]" lastIdx="1" clrIdx="10">
    <p:extLst/>
  </p:cmAuthor>
  <p:cmAuthor id="12" name="Tamara Osheroff" initials="TO [11]" lastIdx="1" clrIdx="11">
    <p:extLst/>
  </p:cmAuthor>
  <p:cmAuthor id="13" name="Tamara Osheroff" initials="TO [12]" lastIdx="1" clrIdx="12">
    <p:extLst/>
  </p:cmAuthor>
  <p:cmAuthor id="14" name="Tamara Osheroff" initials="TO [13]" lastIdx="1" clrIdx="13">
    <p:extLst/>
  </p:cmAuthor>
  <p:cmAuthor id="15" name="Tamara Osheroff" initials="TO [14]" lastIdx="1" clrIdx="14">
    <p:extLst/>
  </p:cmAuthor>
  <p:cmAuthor id="16" name="Tamara Osheroff" initials="TO [14] [2]" lastIdx="1" clrIdx="15">
    <p:extLst/>
  </p:cmAuthor>
  <p:cmAuthor id="17" name="Burns, Andrea" initials="BA" lastIdx="1" clrIdx="16">
    <p:extLst/>
  </p:cmAuthor>
  <p:cmAuthor id="18" name="Burns, Andrea" initials="BA [2]" lastIdx="1" clrIdx="17">
    <p:extLst/>
  </p:cmAuthor>
  <p:cmAuthor id="19" name="Burns, Andrea" initials="BA [3]" lastIdx="1" clrIdx="18">
    <p:extLst/>
  </p:cmAuthor>
  <p:cmAuthor id="20" name="Burns, Andrea" initials="BA [4]" lastIdx="1" clrIdx="19">
    <p:extLst/>
  </p:cmAuthor>
  <p:cmAuthor id="21" name="Burns, Andrea" initials="BA [5]" lastIdx="1" clrIdx="20">
    <p:extLst/>
  </p:cmAuthor>
  <p:cmAuthor id="22" name="Burns, Andrea" initials="BA [6]" lastIdx="1" clrIdx="21">
    <p:extLst/>
  </p:cmAuthor>
  <p:cmAuthor id="23" name="Burns, Andrea" initials="BA [7]" lastIdx="1" clrIdx="22">
    <p:extLst/>
  </p:cmAuthor>
  <p:cmAuthor id="24" name="Burns, Andrea" initials="BA [8]" lastIdx="1" clrIdx="23">
    <p:extLst/>
  </p:cmAuthor>
  <p:cmAuthor id="25" name="Burns, Andrea" initials="BA [9]" lastIdx="1" clrIdx="24">
    <p:extLst/>
  </p:cmAuthor>
  <p:cmAuthor id="26" name="Burns, Andrea" initials="BA [10]" lastIdx="1" clrIdx="25">
    <p:extLst/>
  </p:cmAuthor>
  <p:cmAuthor id="27" name="Burns, Andrea" initials="BA [11]" lastIdx="1" clrIdx="26">
    <p:extLst/>
  </p:cmAuthor>
  <p:cmAuthor id="28" name="Burns, Andrea" initials="BA [12]" lastIdx="1" clrIdx="27">
    <p:extLst/>
  </p:cmAuthor>
  <p:cmAuthor id="29" name="Burns, Andrea" initials="BA [13]" lastIdx="1" clrIdx="28">
    <p:extLst/>
  </p:cmAuthor>
  <p:cmAuthor id="30" name="Burns, Andrea" initials="BA [14]" lastIdx="1" clrIdx="29">
    <p:extLst/>
  </p:cmAuthor>
  <p:cmAuthor id="31" name="Burns, Andrea" initials="BA [15]" lastIdx="1" clrIdx="30">
    <p:extLst/>
  </p:cmAuthor>
  <p:cmAuthor id="32" name="Burns, Andrea" initials="BA [16]" lastIdx="1" clrIdx="31">
    <p:extLst/>
  </p:cmAuthor>
  <p:cmAuthor id="33" name="Burns, Andrea" initials="BA [17]" lastIdx="1" clrIdx="32">
    <p:extLst/>
  </p:cmAuthor>
  <p:cmAuthor id="34" name="Burns, Andrea" initials="BA [18]" lastIdx="1" clrIdx="33">
    <p:extLst/>
  </p:cmAuthor>
  <p:cmAuthor id="35" name="Burns, Andrea" initials="BA [19]" lastIdx="1" clrIdx="34">
    <p:extLst/>
  </p:cmAuthor>
  <p:cmAuthor id="36" name="Burns, Andrea" initials="BA [20]" lastIdx="1" clrIdx="35">
    <p:extLst/>
  </p:cmAuthor>
  <p:cmAuthor id="37" name="Burns, Andrea" initials="BA [21]" lastIdx="1" clrIdx="36">
    <p:extLst/>
  </p:cmAuthor>
  <p:cmAuthor id="38" name="Burns, Andrea" initials="BA [22]" lastIdx="1" clrIdx="37">
    <p:extLst/>
  </p:cmAuthor>
  <p:cmAuthor id="39" name="Burns, Andrea" initials="BA [23]" lastIdx="1" clrIdx="38">
    <p:extLst/>
  </p:cmAuthor>
  <p:cmAuthor id="40" name="Burns, Andrea" initials="BA [24]" lastIdx="1" clrIdx="39">
    <p:extLst/>
  </p:cmAuthor>
  <p:cmAuthor id="41" name="Burns, Andrea" initials="BA [25]" lastIdx="1" clrIdx="40">
    <p:extLst/>
  </p:cmAuthor>
  <p:cmAuthor id="42" name="Burns, Andrea" initials="BA [26]" lastIdx="1" clrIdx="41">
    <p:extLst/>
  </p:cmAuthor>
  <p:cmAuthor id="43" name="Burns, Andrea" initials="BA [27]" lastIdx="1" clrIdx="42">
    <p:extLst/>
  </p:cmAuthor>
  <p:cmAuthor id="44" name="Burns, Andrea" initials="BA [28]" lastIdx="1" clrIdx="43">
    <p:extLst/>
  </p:cmAuthor>
  <p:cmAuthor id="45" name="Burns, Andrea" initials="BA [29]" lastIdx="1" clrIdx="44">
    <p:extLst/>
  </p:cmAuthor>
  <p:cmAuthor id="46" name="Burns, Andrea" initials="BA [30]" lastIdx="1" clrIdx="45">
    <p:extLst/>
  </p:cmAuthor>
  <p:cmAuthor id="47" name="Burns, Andrea" initials="BA [31]" lastIdx="1" clrIdx="46">
    <p:extLst/>
  </p:cmAuthor>
  <p:cmAuthor id="48" name="Burns, Andrea" initials="BA [32]" lastIdx="1" clrIdx="47">
    <p:extLst/>
  </p:cmAuthor>
  <p:cmAuthor id="49" name="Burns, Andrea" initials="BA [33]" lastIdx="1" clrIdx="48">
    <p:extLst/>
  </p:cmAuthor>
  <p:cmAuthor id="50" name="Burns, Andrea" initials="BA [34]" lastIdx="1" clrIdx="49">
    <p:extLst/>
  </p:cmAuthor>
  <p:cmAuthor id="51" name="Burns, Andrea" initials="BA [35]" lastIdx="0" clrIdx="50">
    <p:extLst/>
  </p:cmAuthor>
  <p:cmAuthor id="52" name="Burns, Andrea" initials="BA [36]" lastIdx="1" clrIdx="51">
    <p:extLst/>
  </p:cmAuthor>
  <p:cmAuthor id="53" name="Burns, Andrea" initials="BA [37]" lastIdx="1" clrIdx="52">
    <p:extLst/>
  </p:cmAuthor>
  <p:cmAuthor id="54" name="Burns, Andrea" initials="BA [38]" lastIdx="1" clrIdx="53">
    <p:extLst/>
  </p:cmAuthor>
  <p:cmAuthor id="55" name="Burns, Andrea" initials="BA [39]" lastIdx="1" clrIdx="54">
    <p:extLst/>
  </p:cmAuthor>
  <p:cmAuthor id="56" name="Burns, Andrea" initials="BA [40]" lastIdx="1" clrIdx="55">
    <p:extLst/>
  </p:cmAuthor>
  <p:cmAuthor id="57" name="Burns, Andrea" initials="BA [41]" lastIdx="1" clrIdx="56">
    <p:extLst/>
  </p:cmAuthor>
  <p:cmAuthor id="58" name="Burns, Andrea" initials="BA [42]" lastIdx="1" clrIdx="57">
    <p:extLst/>
  </p:cmAuthor>
  <p:cmAuthor id="59" name="Burns, Andrea" initials="BA [43]" lastIdx="1" clrIdx="58">
    <p:extLst/>
  </p:cmAuthor>
  <p:cmAuthor id="60" name="Burns, Andrea" initials="BA [44]" lastIdx="1" clrIdx="59">
    <p:extLst/>
  </p:cmAuthor>
  <p:cmAuthor id="61" name="Burns, Andrea" initials="BA [45]" lastIdx="1" clrIdx="60">
    <p:extLst/>
  </p:cmAuthor>
  <p:cmAuthor id="62" name="Burns, Andrea" initials="BA [46]" lastIdx="1" clrIdx="61">
    <p:extLst/>
  </p:cmAuthor>
  <p:cmAuthor id="63" name="Burns, Andrea" initials="BA [47]" lastIdx="1" clrIdx="62">
    <p:extLst/>
  </p:cmAuthor>
  <p:cmAuthor id="64" name="Burns, Andrea" initials="BA [48]" lastIdx="1" clrIdx="63">
    <p:extLst/>
  </p:cmAuthor>
  <p:cmAuthor id="65" name="Burns, Andrea" initials="BA [49]" lastIdx="1" clrIdx="64">
    <p:extLst/>
  </p:cmAuthor>
  <p:cmAuthor id="66" name="Burns, Andrea" initials="BA [50]" lastIdx="1" clrIdx="65">
    <p:extLst/>
  </p:cmAuthor>
  <p:cmAuthor id="67" name="Burns, Andrea" initials="BA [51]" lastIdx="1" clrIdx="66">
    <p:extLst/>
  </p:cmAuthor>
  <p:cmAuthor id="68" name="Burns, Andrea" initials="BA [52]" lastIdx="1" clrIdx="67">
    <p:extLst/>
  </p:cmAuthor>
  <p:cmAuthor id="69" name="Burns, Andrea" initials="BA [53]" lastIdx="1" clrIdx="68">
    <p:extLst/>
  </p:cmAuthor>
  <p:cmAuthor id="70" name="Burns, Andrea" initials="BA [54]" lastIdx="1" clrIdx="6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0A5496"/>
    <a:srgbClr val="10233F"/>
    <a:srgbClr val="457DC8"/>
    <a:srgbClr val="082E87"/>
    <a:srgbClr val="732E81"/>
    <a:srgbClr val="F0C300"/>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06" autoAdjust="0"/>
    <p:restoredTop sz="71763" autoAdjust="0"/>
  </p:normalViewPr>
  <p:slideViewPr>
    <p:cSldViewPr showGuides="1">
      <p:cViewPr varScale="1">
        <p:scale>
          <a:sx n="65" d="100"/>
          <a:sy n="65" d="100"/>
        </p:scale>
        <p:origin x="797" y="53"/>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5"/>
    </p:cViewPr>
  </p:sorterViewPr>
  <p:notesViewPr>
    <p:cSldViewPr showGuides="1">
      <p:cViewPr varScale="1">
        <p:scale>
          <a:sx n="50" d="100"/>
          <a:sy n="50" d="100"/>
        </p:scale>
        <p:origin x="2640"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7/30/2018</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我很榮幸與您分享國際獅子會百年慶典。 </a:t>
            </a:r>
          </a:p>
        </p:txBody>
      </p:sp>
    </p:spTree>
    <p:extLst>
      <p:ext uri="{BB962C8B-B14F-4D97-AF65-F5344CB8AC3E}">
        <p14:creationId xmlns:p14="http://schemas.microsoft.com/office/powerpoint/2010/main" val="362436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a:solidFill>
                  <a:schemeClr val="tx1"/>
                </a:solidFill>
                <a:latin typeface="+mn-lt"/>
                <a:ea typeface="PMingLiU" charset="0"/>
                <a:cs typeface="ヒラギノ角ゴ Pro W3" charset="0"/>
              </a:rPr>
              <a:t>當獅友和青少獅從海底到珠穆朗瑪峰頂部以及兩者之間的任何地方都來慶祝，有很多樂趣。 </a:t>
            </a:r>
          </a:p>
          <a:p>
            <a:endParaRPr lang="en-US" sz="1200" kern="1200" dirty="0" smtClean="0">
              <a:solidFill>
                <a:schemeClr val="tx1"/>
              </a:solidFill>
              <a:effectLst/>
              <a:latin typeface="+mn-lt"/>
            </a:endParaRPr>
          </a:p>
          <a:p>
            <a:r>
              <a:rPr lang="zh-TW" sz="1200">
                <a:solidFill>
                  <a:schemeClr val="tx1"/>
                </a:solidFill>
                <a:latin typeface="+mn-lt"/>
                <a:ea typeface="PMingLiU"/>
              </a:rPr>
              <a:t>我們參加了遊行，製作了百年慶大拼布，烤生日蛋糕，穿著我們的獅子裝備，並自豪地揮舞著獅子旗。</a:t>
            </a:r>
            <a:r>
              <a:rPr lang="zh-TW" sz="1200" baseline="0">
                <a:solidFill>
                  <a:schemeClr val="tx1"/>
                </a:solidFill>
                <a:latin typeface="+mn-lt"/>
                <a:ea typeface="PMingLiU"/>
              </a:rPr>
              <a:t> </a:t>
            </a:r>
          </a:p>
          <a:p>
            <a:endParaRPr lang="en-US" sz="1200" kern="1200" baseline="0" dirty="0" smtClean="0">
              <a:solidFill>
                <a:schemeClr val="tx1"/>
              </a:solidFill>
              <a:effectLst/>
              <a:latin typeface="+mn-lt"/>
            </a:endParaRPr>
          </a:p>
          <a:p>
            <a:r>
              <a:rPr lang="zh-TW" sz="1200" baseline="0">
                <a:solidFill>
                  <a:schemeClr val="tx1"/>
                </a:solidFill>
                <a:latin typeface="+mn-lt"/>
                <a:ea typeface="PMingLiU"/>
              </a:rPr>
              <a:t>甚至照亮建築物以榮耀獅子會。 </a:t>
            </a:r>
          </a:p>
        </p:txBody>
      </p:sp>
    </p:spTree>
    <p:extLst>
      <p:ext uri="{BB962C8B-B14F-4D97-AF65-F5344CB8AC3E}">
        <p14:creationId xmlns:p14="http://schemas.microsoft.com/office/powerpoint/2010/main" val="393066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獅友和青少獅會世界各地前往伊利諾伊州芝加哥，這是獅子會的誕生地，參加第100屆國際獅子會年會。</a:t>
            </a:r>
            <a:r>
              <a:rPr lang="zh-TW" baseline="0"/>
              <a:t> </a:t>
            </a:r>
          </a:p>
          <a:p>
            <a:endParaRPr lang="en-US" baseline="0" dirty="0" smtClean="0"/>
          </a:p>
          <a:p>
            <a:r>
              <a:rPr lang="zh-TW" baseline="0"/>
              <a:t>大會以互動式百年慶展覽為特色，因此與會者可以體驗獅子會的過去、現在和未來。 </a:t>
            </a:r>
          </a:p>
          <a:p>
            <a:endParaRPr lang="en-US" baseline="0" dirty="0" smtClean="0"/>
          </a:p>
          <a:p>
            <a:r>
              <a:rPr lang="zh-TW" baseline="0"/>
              <a:t>許多展品將在我們的國際總部重新利用，以便在未來幾年內享受。 </a:t>
            </a:r>
          </a:p>
        </p:txBody>
      </p:sp>
    </p:spTree>
    <p:extLst>
      <p:ext uri="{BB962C8B-B14F-4D97-AF65-F5344CB8AC3E}">
        <p14:creationId xmlns:p14="http://schemas.microsoft.com/office/powerpoint/2010/main" val="556867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我們的百年慶紀念旗幟由我們的全球社區的獅友和青少獅分別簽署了48個部分旗幟。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在坐誰簽署了百年慶紀念旗幟？{揮手}</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它宏偉壯觀，橫跨百年慶年會的主廳，寬48英尺，高28英尺（或14.6米寬，8.5米高）。 </a:t>
            </a:r>
          </a:p>
          <a:p>
            <a:endParaRPr lang="en-US" dirty="0"/>
          </a:p>
        </p:txBody>
      </p:sp>
    </p:spTree>
    <p:extLst>
      <p:ext uri="{BB962C8B-B14F-4D97-AF65-F5344CB8AC3E}">
        <p14:creationId xmlns:p14="http://schemas.microsoft.com/office/powerpoint/2010/main" val="186682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1盎司百年慶銀幣由美國造幣廠精心製作。我們三位前國際總會長參加在鑄幣廠舉行的儀式，以壓鑄第一枚硬幣。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在坐誰購買了這些珍貴的百年慶紀念品之一？{揮手}</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zh-TW"/>
              <a:t>您應該知道，您的購買捐贈了855,000美元，用於資助我們未來的人道服務。 </a:t>
            </a:r>
          </a:p>
        </p:txBody>
      </p:sp>
    </p:spTree>
    <p:extLst>
      <p:ext uri="{BB962C8B-B14F-4D97-AF65-F5344CB8AC3E}">
        <p14:creationId xmlns:p14="http://schemas.microsoft.com/office/powerpoint/2010/main" val="376457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全球各地的熱心獅友要求他們的郵政官員製作他們自己的獅子會百年紀念郵票，以便在每次寄信時分享我們的慶祝活動。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這不是一個美妙的致敬嗎？而且也是很棒的宣傳！</a:t>
            </a:r>
          </a:p>
          <a:p>
            <a:endParaRPr lang="en-US" dirty="0"/>
          </a:p>
        </p:txBody>
      </p:sp>
    </p:spTree>
    <p:extLst>
      <p:ext uri="{BB962C8B-B14F-4D97-AF65-F5344CB8AC3E}">
        <p14:creationId xmlns:p14="http://schemas.microsoft.com/office/powerpoint/2010/main" val="3922714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許多獅友和青少獅用＃Lions100標籤標記他們的故事，並在　Facebook，Twitter和其他社交平台上分享他們的百年慶成就。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我們這裡有社交媒體的獅友或青少獅嗎？</a:t>
            </a:r>
            <a:r>
              <a:rPr lang="zh-TW" sz="1200" baseline="0">
                <a:solidFill>
                  <a:schemeClr val="tx1"/>
                </a:solidFill>
                <a:latin typeface="+mn-lt"/>
                <a:ea typeface="PMingLiU" charset="0"/>
                <a:cs typeface="ヒラギノ角ゴ Pro W3" charset="0"/>
              </a:rPr>
              <a:t>{揮手}謝謝分享！</a:t>
            </a:r>
          </a:p>
          <a:p>
            <a:endParaRPr lang="en-US" dirty="0"/>
          </a:p>
        </p:txBody>
      </p:sp>
    </p:spTree>
    <p:extLst>
      <p:ext uri="{BB962C8B-B14F-4D97-AF65-F5344CB8AC3E}">
        <p14:creationId xmlns:p14="http://schemas.microsoft.com/office/powerpoint/2010/main" val="384304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a:solidFill>
                  <a:schemeClr val="tx1"/>
                </a:solidFill>
                <a:latin typeface="+mn-lt"/>
                <a:ea typeface="PMingLiU" charset="0"/>
                <a:cs typeface="ヒラギノ角ゴ Pro W3" charset="0"/>
              </a:rPr>
              <a:t>獅友和青少獅受到來自於我們特製的百年慶火炬所激勵，它在每個憲章區和非洲都有許多當地的慶祝活動。 </a:t>
            </a:r>
          </a:p>
          <a:p>
            <a:endParaRPr lang="en-US" sz="1200" kern="1200" dirty="0" smtClean="0">
              <a:solidFill>
                <a:schemeClr val="tx1"/>
              </a:solidFill>
              <a:effectLst/>
              <a:latin typeface="+mn-lt"/>
              <a:ea typeface="ヒラギノ角ゴ Pro W3" charset="0"/>
              <a:cs typeface="ヒラギノ角ゴ Pro W3" charset="0"/>
            </a:endParaRPr>
          </a:p>
          <a:p>
            <a:r>
              <a:rPr lang="zh-TW" sz="1200">
                <a:solidFill>
                  <a:schemeClr val="tx1"/>
                </a:solidFill>
                <a:latin typeface="+mn-lt"/>
                <a:ea typeface="PMingLiU" charset="0"/>
                <a:cs typeface="ヒラギノ角ゴ Pro W3" charset="0"/>
              </a:rPr>
              <a:t>火炬在百年慶年會上聚集在一起舉行點亮百年慶的儀式。 </a:t>
            </a:r>
          </a:p>
          <a:p>
            <a:endParaRPr lang="en-US" sz="1200" kern="1200" dirty="0" smtClean="0">
              <a:solidFill>
                <a:schemeClr val="tx1"/>
              </a:solidFill>
              <a:effectLst/>
              <a:latin typeface="+mn-lt"/>
              <a:ea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該套裝備現在於我們的國際總部展出，展台上刻有“照亮我們服務第二個世紀的道路”。</a:t>
            </a:r>
          </a:p>
          <a:p>
            <a:endParaRPr lang="en-US" dirty="0"/>
          </a:p>
        </p:txBody>
      </p:sp>
    </p:spTree>
    <p:extLst>
      <p:ext uri="{BB962C8B-B14F-4D97-AF65-F5344CB8AC3E}">
        <p14:creationId xmlns:p14="http://schemas.microsoft.com/office/powerpoint/2010/main" val="1422988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我們所有已製作的百年慶活動大量資源為與潛在會員、分會和社區分享。</a:t>
            </a:r>
            <a:r>
              <a:rPr lang="zh-TW" baseline="0"/>
              <a:t> </a:t>
            </a:r>
          </a:p>
          <a:p>
            <a:endParaRPr lang="en-US" baseline="0" dirty="0" smtClean="0"/>
          </a:p>
          <a:p>
            <a:r>
              <a:rPr lang="zh-TW" baseline="0"/>
              <a:t>您可以在我們新的LionsClubs.org網站上使用資源定位器功能查找要分享的精彩百年慶故事，包括百年慶精彩内容小冊子，百年慶摘要影片和此演示文稿。 </a:t>
            </a:r>
          </a:p>
        </p:txBody>
      </p:sp>
    </p:spTree>
    <p:extLst>
      <p:ext uri="{BB962C8B-B14F-4D97-AF65-F5344CB8AC3E}">
        <p14:creationId xmlns:p14="http://schemas.microsoft.com/office/powerpoint/2010/main" val="244199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我不確定我們有多少人會參加我們的200周年紀念活動，但我想像獅子會打開我們的百年慶時間膠囊並受到我們所取得的成就而啟發。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有了這樣一個成功的慶祝活動，我充滿信心地期待著下個世紀。</a:t>
            </a:r>
            <a:r>
              <a:rPr lang="zh-TW" sz="1200">
                <a:solidFill>
                  <a:schemeClr val="tx1"/>
                </a:solidFill>
                <a:latin typeface="+mn-lt"/>
                <a:ea typeface="PMingLiU" charset="0"/>
                <a:cs typeface="ヒラギノ角ゴ Pro W3" charset="0"/>
              </a:rPr>
              <a:t>有信心國際獅子會將繼續成為世界上最偉大的人道組織。 </a:t>
            </a:r>
          </a:p>
        </p:txBody>
      </p:sp>
    </p:spTree>
    <p:extLst>
      <p:ext uri="{BB962C8B-B14F-4D97-AF65-F5344CB8AC3E}">
        <p14:creationId xmlns:p14="http://schemas.microsoft.com/office/powerpoint/2010/main" val="151037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非常感謝分會百年慶主席、區和複合區協調員、百年慶行動委員會，執行幹部和所有參與者的貢獻。 </a:t>
            </a:r>
          </a:p>
          <a:p>
            <a:endParaRPr lang="en-US" dirty="0" smtClean="0"/>
          </a:p>
          <a:p>
            <a:r>
              <a:rPr lang="zh-TW"/>
              <a:t>您向世界展示了“有需要的地方，有獅友在”，比以往任何時候都更大更光明。 </a:t>
            </a:r>
          </a:p>
          <a:p>
            <a:endParaRPr lang="en-US" dirty="0" smtClean="0"/>
          </a:p>
        </p:txBody>
      </p:sp>
    </p:spTree>
    <p:extLst>
      <p:ext uri="{BB962C8B-B14F-4D97-AF65-F5344CB8AC3E}">
        <p14:creationId xmlns:p14="http://schemas.microsoft.com/office/powerpoint/2010/main" val="313521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2014年7月至2018年6月，世界各地的獅友和青少獅參加這個盛大的慶祝活動，以紀念100年的人道服務。 </a:t>
            </a:r>
          </a:p>
          <a:p>
            <a:endParaRPr lang="en-US" dirty="0"/>
          </a:p>
        </p:txBody>
      </p:sp>
    </p:spTree>
    <p:extLst>
      <p:ext uri="{BB962C8B-B14F-4D97-AF65-F5344CB8AC3E}">
        <p14:creationId xmlns:p14="http://schemas.microsoft.com/office/powerpoint/2010/main" val="209528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a:solidFill>
                  <a:schemeClr val="tx1"/>
                </a:solidFill>
                <a:latin typeface="+mn-lt"/>
                <a:ea typeface="PMingLiU" charset="0"/>
                <a:cs typeface="ヒラギノ角ゴ Pro W3" charset="0"/>
              </a:rPr>
              <a:t>為了保存我們豐富的歷史，創建了一系列的試金石故事和獅子會歷史影片，以及線上投影片，獅子之旅。 </a:t>
            </a:r>
          </a:p>
          <a:p>
            <a:endParaRPr lang="en-US" sz="1200" kern="1200" dirty="0" smtClean="0">
              <a:solidFill>
                <a:schemeClr val="tx1"/>
              </a:solidFill>
              <a:effectLst/>
              <a:latin typeface="+mn-lt"/>
              <a:ea typeface="ヒラギノ角ゴ Pro W3" charset="0"/>
              <a:cs typeface="ヒラギノ角ゴ Pro W3" charset="0"/>
            </a:endParaRPr>
          </a:p>
          <a:p>
            <a:r>
              <a:rPr lang="zh-TW" sz="1200">
                <a:solidFill>
                  <a:schemeClr val="tx1"/>
                </a:solidFill>
                <a:latin typeface="+mn-lt"/>
                <a:ea typeface="PMingLiU" charset="0"/>
                <a:cs typeface="ヒラギノ角ゴ Pro W3" charset="0"/>
              </a:rPr>
              <a:t>從我們組織的成立到我們的全球擴張，獅友與他們的分會和社區分享這些故事。</a:t>
            </a:r>
            <a:r>
              <a:rPr lang="zh-TW" sz="1200" baseline="0">
                <a:solidFill>
                  <a:schemeClr val="tx1"/>
                </a:solidFill>
                <a:latin typeface="+mn-lt"/>
                <a:ea typeface="PMingLiU" charset="0"/>
                <a:cs typeface="ヒラギノ角ゴ Pro W3" charset="0"/>
              </a:rPr>
              <a:t> </a:t>
            </a:r>
          </a:p>
        </p:txBody>
      </p:sp>
    </p:spTree>
    <p:extLst>
      <p:ext uri="{BB962C8B-B14F-4D97-AF65-F5344CB8AC3E}">
        <p14:creationId xmlns:p14="http://schemas.microsoft.com/office/powerpoint/2010/main" val="129263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茂文鍾士於1917年創立了國際獅子會。</a:t>
            </a:r>
            <a:r>
              <a:rPr lang="zh-TW" baseline="0"/>
              <a:t> </a:t>
            </a:r>
          </a:p>
          <a:p>
            <a:endParaRPr lang="en-US" baseline="0" dirty="0" smtClean="0"/>
          </a:p>
          <a:p>
            <a:r>
              <a:rPr lang="zh-TW"/>
              <a:t>為了紀念他，我們為國際總部設立了一座雕像，他的紀念園區經過翻新，成為一個合適的致敬地。</a:t>
            </a:r>
            <a:r>
              <a:rPr lang="zh-TW" baseline="0"/>
              <a:t> </a:t>
            </a:r>
          </a:p>
        </p:txBody>
      </p:sp>
    </p:spTree>
    <p:extLst>
      <p:ext uri="{BB962C8B-B14F-4D97-AF65-F5344CB8AC3E}">
        <p14:creationId xmlns:p14="http://schemas.microsoft.com/office/powerpoint/2010/main" val="2492064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我們採訪了每位國際總會長，以記錄他們對國際獅子會過去和未來的見解。 </a:t>
            </a:r>
          </a:p>
          <a:p>
            <a:endParaRPr lang="en-US" dirty="0" smtClean="0"/>
          </a:p>
          <a:p>
            <a:r>
              <a:rPr lang="zh-TW"/>
              <a:t>每場議程的主要思想都發表在總會長的反思影片系列中。 </a:t>
            </a:r>
          </a:p>
        </p:txBody>
      </p:sp>
    </p:spTree>
    <p:extLst>
      <p:ext uri="{BB962C8B-B14F-4D97-AF65-F5344CB8AC3E}">
        <p14:creationId xmlns:p14="http://schemas.microsoft.com/office/powerpoint/2010/main" val="45757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服務是百年慶的核心。</a:t>
            </a:r>
            <a:r>
              <a:rPr lang="zh-TW" baseline="0"/>
              <a:t>在整個慶祝活動中，獅友和青少獅: </a:t>
            </a:r>
          </a:p>
          <a:p>
            <a:endParaRPr lang="en-US" baseline="0" dirty="0" smtClean="0"/>
          </a:p>
          <a:p>
            <a:r>
              <a:rPr lang="zh-TW" baseline="0"/>
              <a:t>- 透過百年慶服務的挑戰領導服務</a:t>
            </a:r>
          </a:p>
          <a:p>
            <a:endParaRPr lang="en-US" baseline="0" dirty="0" smtClean="0"/>
          </a:p>
          <a:p>
            <a:r>
              <a:rPr lang="zh-TW" baseline="0"/>
              <a:t>- 透過邀請產生影響獲得百年慶會員發展獎。</a:t>
            </a:r>
          </a:p>
          <a:p>
            <a:endParaRPr lang="en-US" baseline="0" dirty="0" smtClean="0"/>
          </a:p>
          <a:p>
            <a:r>
              <a:rPr lang="zh-TW" baseline="0"/>
              <a:t>- 透過百年慶傳承方案與社區連結</a:t>
            </a:r>
          </a:p>
        </p:txBody>
      </p:sp>
    </p:spTree>
    <p:extLst>
      <p:ext uri="{BB962C8B-B14F-4D97-AF65-F5344CB8AC3E}">
        <p14:creationId xmlns:p14="http://schemas.microsoft.com/office/powerpoint/2010/main" val="306910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百年慶服務挑戰將我們的座右銘We Serve放在前所未有的行動中，目標是透過青少年、視力、飢餓、環境和糖尿病方案為1億人提供服務。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誰接受了挑戰？{揮手}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我們不僅實現我們的目標，我們還增加一倍，為超過</a:t>
            </a:r>
            <a:r>
              <a:rPr lang="zh-TW" dirty="0" smtClean="0"/>
              <a:t>2.4</a:t>
            </a:r>
            <a:r>
              <a:rPr lang="en-US" altLang="zh-TW" dirty="0" smtClean="0"/>
              <a:t>8</a:t>
            </a:r>
            <a:r>
              <a:rPr lang="zh-TW" dirty="0" smtClean="0"/>
              <a:t>億</a:t>
            </a:r>
            <a:r>
              <a:rPr lang="zh-TW" dirty="0"/>
              <a:t>人提供服務！{鼓掌}</a:t>
            </a:r>
          </a:p>
        </p:txBody>
      </p:sp>
    </p:spTree>
    <p:extLst>
      <p:ext uri="{BB962C8B-B14F-4D97-AF65-F5344CB8AC3E}">
        <p14:creationId xmlns:p14="http://schemas.microsoft.com/office/powerpoint/2010/main" val="196603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我們的百年慶會員獎激勵我們邀請新會員並開設新分會，以發展我們的組織並擴展我們的服務使命。 </a:t>
            </a:r>
          </a:p>
          <a:p>
            <a:endParaRPr lang="en-US" dirty="0" smtClean="0"/>
          </a:p>
          <a:p>
            <a:r>
              <a:rPr lang="zh-TW" dirty="0"/>
              <a:t>國際獅子會現在擁有超</a:t>
            </a:r>
            <a:r>
              <a:rPr lang="zh-TW" dirty="0" smtClean="0"/>
              <a:t>過</a:t>
            </a:r>
            <a:r>
              <a:rPr lang="en-US" altLang="zh-TW" dirty="0" smtClean="0"/>
              <a:t>7</a:t>
            </a:r>
            <a:r>
              <a:rPr lang="zh-TW" dirty="0" smtClean="0"/>
              <a:t>00,000</a:t>
            </a:r>
            <a:r>
              <a:rPr lang="zh-TW" dirty="0"/>
              <a:t>名新的百年慶會員和超過</a:t>
            </a:r>
            <a:r>
              <a:rPr lang="zh-TW" dirty="0" smtClean="0"/>
              <a:t>6,</a:t>
            </a:r>
            <a:r>
              <a:rPr lang="en-US" altLang="zh-TW" dirty="0" smtClean="0"/>
              <a:t>6</a:t>
            </a:r>
            <a:r>
              <a:rPr lang="zh-TW" dirty="0" smtClean="0"/>
              <a:t>00</a:t>
            </a:r>
            <a:r>
              <a:rPr lang="zh-TW" dirty="0"/>
              <a:t>個百年慶分會，為人類提供更大的利益。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在坐誰是會員獎得主？感謝您。{鼓掌}</a:t>
            </a:r>
          </a:p>
        </p:txBody>
      </p:sp>
    </p:spTree>
    <p:extLst>
      <p:ext uri="{BB962C8B-B14F-4D97-AF65-F5344CB8AC3E}">
        <p14:creationId xmlns:p14="http://schemas.microsoft.com/office/powerpoint/2010/main" val="96193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我們的百年慶傳承方案比以往任何時候都更加連結我們的社區。它們不僅提供了真正的價值，而且還提供獅友所做貢獻的明顯提醒標的。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在坐誰給社區留下了傳承？</a:t>
            </a:r>
            <a:r>
              <a:rPr lang="zh-TW" baseline="0"/>
              <a:t>{揮手}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隨著超過31,000個傳承方案的完成，所有這些社區的會員將在未來幾年繼續受益。 </a:t>
            </a:r>
          </a:p>
        </p:txBody>
      </p:sp>
    </p:spTree>
    <p:extLst>
      <p:ext uri="{BB962C8B-B14F-4D97-AF65-F5344CB8AC3E}">
        <p14:creationId xmlns:p14="http://schemas.microsoft.com/office/powerpoint/2010/main" val="3615922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6336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10667998" cy="533400"/>
          </a:xfrm>
          <a:prstGeom prst="rect">
            <a:avLst/>
          </a:prstGeom>
        </p:spPr>
        <p:txBody>
          <a:bodyPr>
            <a:noAutofit/>
          </a:bodyPr>
          <a:lstStyle>
            <a:lvl1pPr algn="l">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pic>
        <p:nvPicPr>
          <p:cNvPr id="6" name="Picture 5"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rotWithShape="1">
          <a:blip r:embed="rId2" cstate="print">
            <a:alphaModFix amt="33000"/>
            <a:extLst>
              <a:ext uri="{28A0092B-C50C-407E-A947-70E740481C1C}">
                <a14:useLocalDpi xmlns:a14="http://schemas.microsoft.com/office/drawing/2010/main" val="0"/>
              </a:ext>
            </a:extLst>
          </a:blip>
          <a:srcRect r="22552" b="3441"/>
          <a:stretch/>
        </p:blipFill>
        <p:spPr>
          <a:xfrm>
            <a:off x="6553200" y="0"/>
            <a:ext cx="5638800" cy="6858000"/>
          </a:xfrm>
          <a:prstGeom prst="rect">
            <a:avLst/>
          </a:prstGeom>
        </p:spPr>
      </p:pic>
    </p:spTree>
    <p:extLst>
      <p:ext uri="{BB962C8B-B14F-4D97-AF65-F5344CB8AC3E}">
        <p14:creationId xmlns:p14="http://schemas.microsoft.com/office/powerpoint/2010/main" val="12102529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2" name="Rectangle 1"/>
          <p:cNvSpPr/>
          <p:nvPr userDrawn="1"/>
        </p:nvSpPr>
        <p:spPr bwMode="auto">
          <a:xfrm>
            <a:off x="1" y="0"/>
            <a:ext cx="4191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6858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4191001" y="444078"/>
            <a:ext cx="8000999" cy="622722"/>
          </a:xfrm>
          <a:prstGeom prst="rect">
            <a:avLst/>
          </a:prstGeom>
        </p:spPr>
        <p:txBody>
          <a:bodyPr>
            <a:noAutofit/>
          </a:bodyPr>
          <a:lstStyle>
            <a:lvl1pPr algn="ctr">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4648200" y="1752600"/>
            <a:ext cx="6781798"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5878426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atur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204" t="10169" r="6474" b="13560"/>
          <a:stretch/>
        </p:blipFill>
        <p:spPr>
          <a:xfrm>
            <a:off x="0" y="0"/>
            <a:ext cx="12192000" cy="6858000"/>
          </a:xfrm>
          <a:prstGeom prst="rect">
            <a:avLst/>
          </a:prstGeom>
        </p:spPr>
      </p:pic>
      <p:sp>
        <p:nvSpPr>
          <p:cNvPr id="11" name="Rectangle 10">
            <a:extLst>
              <a:ext uri="{FF2B5EF4-FFF2-40B4-BE49-F238E27FC236}">
                <a16:creationId xmlns:a16="http://schemas.microsoft.com/office/drawing/2014/main" xmlns="" id="{EBE13CCD-82B0-8141-A54C-7576C8221ACF}"/>
              </a:ext>
            </a:extLst>
          </p:cNvPr>
          <p:cNvSpPr/>
          <p:nvPr userDrawn="1"/>
        </p:nvSpPr>
        <p:spPr>
          <a:xfrm>
            <a:off x="4724400" y="1600200"/>
            <a:ext cx="27432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3" name="Title 2"/>
          <p:cNvSpPr>
            <a:spLocks noGrp="1"/>
          </p:cNvSpPr>
          <p:nvPr>
            <p:ph type="title" hasCustomPrompt="1"/>
          </p:nvPr>
        </p:nvSpPr>
        <p:spPr>
          <a:xfrm>
            <a:off x="838200" y="762000"/>
            <a:ext cx="10515600" cy="776288"/>
          </a:xfrm>
          <a:prstGeom prst="rect">
            <a:avLst/>
          </a:prstGeom>
        </p:spPr>
        <p:txBody>
          <a:bodyPr anchor="ctr"/>
          <a:lstStyle>
            <a:lvl1pPr>
              <a:lnSpc>
                <a:spcPct val="100000"/>
              </a:lnSpc>
              <a:defRPr b="1" cap="none" baseline="0">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Tree>
    <p:extLst>
      <p:ext uri="{BB962C8B-B14F-4D97-AF65-F5344CB8AC3E}">
        <p14:creationId xmlns:p14="http://schemas.microsoft.com/office/powerpoint/2010/main" val="37801425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Text</a:t>
            </a:r>
          </a:p>
          <a:p>
            <a:pPr lvl="1"/>
            <a:r>
              <a:rPr lang="en-US" dirty="0" smtClean="0"/>
              <a:t>Second level</a:t>
            </a:r>
          </a:p>
        </p:txBody>
      </p:sp>
    </p:spTree>
    <p:extLst>
      <p:ext uri="{BB962C8B-B14F-4D97-AF65-F5344CB8AC3E}">
        <p14:creationId xmlns:p14="http://schemas.microsoft.com/office/powerpoint/2010/main" val="37115815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85" r:id="rId3"/>
    <p:sldLayoutId id="2147483884" r:id="rId4"/>
    <p:sldLayoutId id="2147483860" r:id="rId5"/>
  </p:sldLayoutIdLst>
  <p:timing>
    <p:tnLst>
      <p:par>
        <p:cTn id="1" dur="indefinite" restart="never" nodeType="tmRoot"/>
      </p:par>
    </p:tnLst>
  </p:timing>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www.lionsclubs.org/TC/news-media/videos/centennial.php?id=gBe/ct" TargetMode="Externa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lionsclubs.org/TC/news-media/videos/centennial.php?id=gBe7ct" TargetMode="External"/><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tif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 y="533400"/>
            <a:ext cx="12192000" cy="5582460"/>
          </a:xfrm>
          <a:prstGeom prst="rect">
            <a:avLst/>
          </a:prstGeom>
        </p:spPr>
      </p:pic>
    </p:spTree>
    <p:extLst>
      <p:ext uri="{BB962C8B-B14F-4D97-AF65-F5344CB8AC3E}">
        <p14:creationId xmlns:p14="http://schemas.microsoft.com/office/powerpoint/2010/main" val="2203380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56" y="874932"/>
            <a:ext cx="10286089" cy="567826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838200" y="76200"/>
            <a:ext cx="10515600" cy="776288"/>
          </a:xfrm>
        </p:spPr>
        <p:txBody>
          <a:bodyPr/>
          <a:lstStyle/>
          <a:p>
            <a:r>
              <a:rPr lang="zh-TW"/>
              <a:t>全球慶祝活動!</a:t>
            </a:r>
          </a:p>
        </p:txBody>
      </p:sp>
    </p:spTree>
    <p:extLst>
      <p:ext uri="{BB962C8B-B14F-4D97-AF65-F5344CB8AC3E}">
        <p14:creationId xmlns:p14="http://schemas.microsoft.com/office/powerpoint/2010/main" val="1704204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百年慶年會</a:t>
            </a:r>
          </a:p>
        </p:txBody>
      </p:sp>
      <p:sp>
        <p:nvSpPr>
          <p:cNvPr id="4" name="TextBox 3"/>
          <p:cNvSpPr txBox="1"/>
          <p:nvPr/>
        </p:nvSpPr>
        <p:spPr>
          <a:xfrm>
            <a:off x="0" y="4621649"/>
            <a:ext cx="4191001" cy="1692771"/>
          </a:xfrm>
          <a:prstGeom prst="rect">
            <a:avLst/>
          </a:prstGeom>
          <a:noFill/>
        </p:spPr>
        <p:txBody>
          <a:bodyPr wrap="square" rtlCol="0">
            <a:spAutoFit/>
          </a:bodyPr>
          <a:lstStyle/>
          <a:p>
            <a:pPr algn="ctr"/>
            <a:r>
              <a:rPr lang="zh-TW" sz="4400">
                <a:solidFill>
                  <a:schemeClr val="accent6">
                    <a:lumMod val="50000"/>
                    <a:lumOff val="50000"/>
                  </a:schemeClr>
                </a:solidFill>
                <a:latin typeface="Helvetica" panose="020B0604020202020204" pitchFamily="34" charset="0"/>
                <a:ea typeface="PMingLiU"/>
                <a:cs typeface="Helvetica" panose="020B0604020202020204" pitchFamily="34" charset="0"/>
              </a:rPr>
              <a:t> </a:t>
            </a:r>
            <a:r>
              <a:rPr lang="zh-TW" sz="4000" b="1">
                <a:solidFill>
                  <a:schemeClr val="tx2"/>
                </a:solidFill>
                <a:latin typeface="Helvetica" panose="020B0604020202020204" pitchFamily="34" charset="0"/>
                <a:ea typeface="PMingLiU"/>
                <a:cs typeface="Helvetica" panose="020B0604020202020204" pitchFamily="34" charset="0"/>
              </a:rPr>
              <a:t>30,000</a:t>
            </a:r>
          </a:p>
          <a:p>
            <a:pPr algn="ctr"/>
            <a:r>
              <a:rPr lang="zh-TW" sz="3000">
                <a:solidFill>
                  <a:schemeClr val="accent6">
                    <a:lumMod val="50000"/>
                    <a:lumOff val="50000"/>
                  </a:schemeClr>
                </a:solidFill>
                <a:latin typeface="Helvetica" panose="020B0604020202020204" pitchFamily="34" charset="0"/>
                <a:ea typeface="PMingLiU"/>
                <a:cs typeface="Helvetica" panose="020B0604020202020204" pitchFamily="34" charset="0"/>
              </a:rPr>
              <a:t> 獅友和青少獅回家</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31660" t="2942" r="24243" b="35220"/>
          <a:stretch/>
        </p:blipFill>
        <p:spPr>
          <a:xfrm>
            <a:off x="323850" y="813709"/>
            <a:ext cx="3619500" cy="338375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0" y="4171762"/>
            <a:ext cx="2685179" cy="236606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7" name="Content Placeholder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2001" y="1449456"/>
            <a:ext cx="2685179"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165" t="5967" r="26320" b="9121"/>
          <a:stretch/>
        </p:blipFill>
        <p:spPr>
          <a:xfrm>
            <a:off x="5287658" y="4172344"/>
            <a:ext cx="2713342" cy="238085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68" t="6500" r="35999" b="6500"/>
          <a:stretch/>
        </p:blipFill>
        <p:spPr>
          <a:xfrm>
            <a:off x="5316490" y="1449456"/>
            <a:ext cx="2678914"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922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百年慶旗幟</a:t>
            </a:r>
          </a:p>
        </p:txBody>
      </p:sp>
      <p:pic>
        <p:nvPicPr>
          <p:cNvPr id="7" name="Content Placeholder 6"/>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762001" y="1600200"/>
            <a:ext cx="10667998" cy="438349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0" y="6075402"/>
            <a:ext cx="12192000" cy="553998"/>
          </a:xfrm>
          <a:prstGeom prst="rect">
            <a:avLst/>
          </a:prstGeom>
          <a:noFill/>
        </p:spPr>
        <p:txBody>
          <a:bodyPr wrap="square" rtlCol="0">
            <a:spAutoFit/>
          </a:bodyPr>
          <a:lstStyle/>
          <a:p>
            <a:pPr algn="ctr"/>
            <a:r>
              <a:rPr lang="zh-TW" sz="3000" dirty="0">
                <a:solidFill>
                  <a:schemeClr val="accent1"/>
                </a:solidFill>
                <a:latin typeface="Helvetica" panose="020B0604020202020204" pitchFamily="34" charset="0"/>
                <a:ea typeface="PMingLiU"/>
                <a:cs typeface="Helvetica" panose="020B0604020202020204" pitchFamily="34" charset="0"/>
              </a:rPr>
              <a:t>♦ </a:t>
            </a:r>
            <a:r>
              <a:rPr lang="zh-TW" sz="3000" dirty="0">
                <a:solidFill>
                  <a:schemeClr val="accent6">
                    <a:lumMod val="50000"/>
                    <a:lumOff val="50000"/>
                  </a:schemeClr>
                </a:solidFill>
                <a:latin typeface="Helvetica" panose="020B0604020202020204" pitchFamily="34" charset="0"/>
                <a:ea typeface="PMingLiU"/>
                <a:cs typeface="Helvetica" panose="020B0604020202020204" pitchFamily="34" charset="0"/>
              </a:rPr>
              <a:t>48呎高及28呎(</a:t>
            </a: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14.6</a:t>
            </a:r>
            <a:r>
              <a:rPr lang="en-US" alt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 </a:t>
            </a: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M</a:t>
            </a:r>
            <a:r>
              <a:rPr lang="en-US" alt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 </a:t>
            </a: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x </a:t>
            </a:r>
            <a:r>
              <a:rPr lang="zh-TW" sz="3000" dirty="0">
                <a:solidFill>
                  <a:schemeClr val="accent6">
                    <a:lumMod val="50000"/>
                    <a:lumOff val="50000"/>
                  </a:schemeClr>
                </a:solidFill>
                <a:latin typeface="Helvetica" panose="020B0604020202020204" pitchFamily="34" charset="0"/>
                <a:ea typeface="PMingLiU"/>
                <a:cs typeface="Helvetica" panose="020B0604020202020204" pitchFamily="34" charset="0"/>
              </a:rPr>
              <a:t>8.5 M)</a:t>
            </a:r>
          </a:p>
        </p:txBody>
      </p:sp>
    </p:spTree>
    <p:extLst>
      <p:ext uri="{BB962C8B-B14F-4D97-AF65-F5344CB8AC3E}">
        <p14:creationId xmlns:p14="http://schemas.microsoft.com/office/powerpoint/2010/main" val="237979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百年慶紀念幣</a:t>
            </a:r>
          </a:p>
        </p:txBody>
      </p:sp>
      <p:pic>
        <p:nvPicPr>
          <p:cNvPr id="5" name="Content Placeholder 4"/>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5871495" y="1752600"/>
            <a:ext cx="5558504" cy="40386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1831975"/>
            <a:ext cx="5481440" cy="3883025"/>
          </a:xfrm>
          <a:prstGeom prst="rect">
            <a:avLst/>
          </a:prstGeom>
        </p:spPr>
      </p:pic>
      <p:sp>
        <p:nvSpPr>
          <p:cNvPr id="8" name="TextBox 7"/>
          <p:cNvSpPr txBox="1"/>
          <p:nvPr/>
        </p:nvSpPr>
        <p:spPr>
          <a:xfrm>
            <a:off x="0" y="5953547"/>
            <a:ext cx="12192000" cy="553998"/>
          </a:xfrm>
          <a:prstGeom prst="rect">
            <a:avLst/>
          </a:prstGeom>
          <a:noFill/>
        </p:spPr>
        <p:txBody>
          <a:bodyPr wrap="square" rtlCol="0">
            <a:spAutoFit/>
          </a:bodyPr>
          <a:lstStyle/>
          <a:p>
            <a:pPr algn="ctr"/>
            <a:r>
              <a:rPr lang="zh-TW" sz="3000">
                <a:solidFill>
                  <a:schemeClr val="accent1"/>
                </a:solidFill>
                <a:latin typeface="Helvetica" panose="020B0604020202020204" pitchFamily="34" charset="0"/>
                <a:ea typeface="PMingLiU"/>
                <a:cs typeface="Helvetica" panose="020B0604020202020204" pitchFamily="34" charset="0"/>
              </a:rPr>
              <a:t>♦ </a:t>
            </a:r>
            <a:r>
              <a:rPr lang="zh-TW" sz="3000">
                <a:latin typeface="Helvetica" panose="020B0604020202020204" pitchFamily="34" charset="0"/>
                <a:ea typeface="PMingLiU"/>
                <a:cs typeface="Helvetica" panose="020B0604020202020204" pitchFamily="34" charset="0"/>
              </a:rPr>
              <a:t>透過硬幣銷售捐贈我們的基金會</a:t>
            </a:r>
            <a:r>
              <a:rPr lang="zh-TW" sz="3000">
                <a:solidFill>
                  <a:schemeClr val="tx2"/>
                </a:solidFill>
                <a:latin typeface="Helvetica" panose="020B0604020202020204" pitchFamily="34" charset="0"/>
                <a:ea typeface="PMingLiU"/>
                <a:cs typeface="Helvetica" panose="020B0604020202020204" pitchFamily="34" charset="0"/>
              </a:rPr>
              <a:t>US$855,540</a:t>
            </a:r>
          </a:p>
        </p:txBody>
      </p:sp>
    </p:spTree>
    <p:extLst>
      <p:ext uri="{BB962C8B-B14F-4D97-AF65-F5344CB8AC3E}">
        <p14:creationId xmlns:p14="http://schemas.microsoft.com/office/powerpoint/2010/main" val="3841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776288"/>
          </a:xfrm>
        </p:spPr>
        <p:txBody>
          <a:bodyPr>
            <a:normAutofit/>
          </a:bodyPr>
          <a:lstStyle/>
          <a:p>
            <a:r>
              <a:rPr lang="zh-TW"/>
              <a:t>百年慶郵票</a:t>
            </a:r>
          </a:p>
        </p:txBody>
      </p:sp>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a:ext>
            </a:extLst>
          </a:blip>
          <a:stretch>
            <a:fillRect/>
          </a:stretch>
        </p:blipFill>
        <p:spPr>
          <a:xfrm>
            <a:off x="1271191" y="1143000"/>
            <a:ext cx="9649619" cy="5449420"/>
          </a:xfrm>
          <a:prstGeom prst="rect">
            <a:avLst/>
          </a:prstGeom>
        </p:spPr>
      </p:pic>
    </p:spTree>
    <p:extLst>
      <p:ext uri="{BB962C8B-B14F-4D97-AF65-F5344CB8AC3E}">
        <p14:creationId xmlns:p14="http://schemas.microsoft.com/office/powerpoint/2010/main" val="91562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社交慶祝</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514600" y="3879272"/>
            <a:ext cx="9285488" cy="275012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Content Placeholder 6"/>
          <p:cNvPicPr>
            <a:picLocks noGrp="1" noChangeAspect="1"/>
          </p:cNvPicPr>
          <p:nvPr>
            <p:ph sz="quarter" idx="11"/>
          </p:nvPr>
        </p:nvPicPr>
        <p:blipFill rotWithShape="1">
          <a:blip r:embed="rId4" cstate="screen">
            <a:extLst>
              <a:ext uri="{28A0092B-C50C-407E-A947-70E740481C1C}">
                <a14:useLocalDpi xmlns:a14="http://schemas.microsoft.com/office/drawing/2010/main"/>
              </a:ext>
            </a:extLst>
          </a:blip>
          <a:srcRect/>
          <a:stretch/>
        </p:blipFill>
        <p:spPr bwMode="auto">
          <a:xfrm>
            <a:off x="762001" y="1447800"/>
            <a:ext cx="6897167" cy="274689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p:cNvSpPr txBox="1"/>
          <p:nvPr/>
        </p:nvSpPr>
        <p:spPr>
          <a:xfrm>
            <a:off x="7905650" y="2209800"/>
            <a:ext cx="3962400" cy="1015663"/>
          </a:xfrm>
          <a:prstGeom prst="rect">
            <a:avLst/>
          </a:prstGeom>
          <a:noFill/>
        </p:spPr>
        <p:txBody>
          <a:bodyPr wrap="square" rtlCol="0">
            <a:spAutoFit/>
          </a:bodyPr>
          <a:lstStyle/>
          <a:p>
            <a:pPr algn="ctr"/>
            <a:r>
              <a:rPr lang="zh-TW" sz="6000" b="1">
                <a:solidFill>
                  <a:srgbClr val="FFC000"/>
                </a:solidFill>
                <a:effectLst>
                  <a:outerShdw blurRad="38100" dist="38100" dir="2700000" algn="tl">
                    <a:srgbClr val="000000">
                      <a:alpha val="43137"/>
                    </a:srgbClr>
                  </a:outerShdw>
                </a:effectLst>
                <a:latin typeface="Helvetica" panose="020B0604020202020204" pitchFamily="34" charset="0"/>
                <a:ea typeface="PMingLiU"/>
                <a:cs typeface="Helvetica" panose="020B0604020202020204" pitchFamily="34" charset="0"/>
              </a:rPr>
              <a:t>#Lions100</a:t>
            </a:r>
          </a:p>
        </p:txBody>
      </p:sp>
    </p:spTree>
    <p:extLst>
      <p:ext uri="{BB962C8B-B14F-4D97-AF65-F5344CB8AC3E}">
        <p14:creationId xmlns:p14="http://schemas.microsoft.com/office/powerpoint/2010/main" val="2359123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百年慶火炬</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2286001"/>
            <a:ext cx="7739507"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532628" y="2286001"/>
            <a:ext cx="3125972"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0" y="5791200"/>
            <a:ext cx="12192000" cy="553998"/>
          </a:xfrm>
          <a:prstGeom prst="rect">
            <a:avLst/>
          </a:prstGeom>
          <a:noFill/>
        </p:spPr>
        <p:txBody>
          <a:bodyPr wrap="square" rtlCol="0">
            <a:spAutoFit/>
          </a:bodyPr>
          <a:lstStyle/>
          <a:p>
            <a:pPr algn="ctr"/>
            <a:r>
              <a:rPr lang="zh-TW" sz="3000">
                <a:solidFill>
                  <a:schemeClr val="accent1"/>
                </a:solidFill>
                <a:latin typeface="Helvetica" panose="020B0604020202020204" pitchFamily="34" charset="0"/>
                <a:ea typeface="PMingLiU"/>
                <a:cs typeface="Helvetica" panose="020B0604020202020204" pitchFamily="34" charset="0"/>
              </a:rPr>
              <a:t>♦ </a:t>
            </a:r>
            <a:r>
              <a:rPr lang="zh-TW" sz="3000">
                <a:solidFill>
                  <a:schemeClr val="accent6">
                    <a:lumMod val="50000"/>
                    <a:lumOff val="50000"/>
                  </a:schemeClr>
                </a:solidFill>
                <a:latin typeface="Helvetica" panose="020B0604020202020204" pitchFamily="34" charset="0"/>
                <a:ea typeface="PMingLiU"/>
                <a:cs typeface="Helvetica" panose="020B0604020202020204" pitchFamily="34" charset="0"/>
              </a:rPr>
              <a:t>照亮我們服務的第二個世紀 </a:t>
            </a:r>
          </a:p>
        </p:txBody>
      </p:sp>
    </p:spTree>
    <p:extLst>
      <p:ext uri="{BB962C8B-B14F-4D97-AF65-F5344CB8AC3E}">
        <p14:creationId xmlns:p14="http://schemas.microsoft.com/office/powerpoint/2010/main" val="308167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LionsClubs.org 資料庫</a:t>
            </a:r>
          </a:p>
        </p:txBody>
      </p:sp>
      <p:sp>
        <p:nvSpPr>
          <p:cNvPr id="3" name="Content Placeholder 2"/>
          <p:cNvSpPr>
            <a:spLocks noGrp="1"/>
          </p:cNvSpPr>
          <p:nvPr>
            <p:ph sz="quarter" idx="11"/>
          </p:nvPr>
        </p:nvSpPr>
        <p:spPr>
          <a:xfrm>
            <a:off x="761999" y="1524000"/>
            <a:ext cx="10667999" cy="5105400"/>
          </a:xfrm>
        </p:spPr>
        <p:txBody>
          <a:bodyPr/>
          <a:lstStyle/>
          <a:p>
            <a:pPr indent="-274320">
              <a:lnSpc>
                <a:spcPct val="110000"/>
              </a:lnSpc>
              <a:spcBef>
                <a:spcPts val="600"/>
              </a:spcBef>
              <a:buClr>
                <a:schemeClr val="accent1"/>
              </a:buClr>
              <a:buFont typeface="Arial" panose="020B0604020202020204" pitchFamily="34" charset="0"/>
              <a:buChar char="♦"/>
            </a:pPr>
            <a:r>
              <a:rPr lang="zh-TW"/>
              <a:t>百年概觀影片</a:t>
            </a:r>
          </a:p>
          <a:p>
            <a:pPr indent="-274320">
              <a:lnSpc>
                <a:spcPct val="110000"/>
              </a:lnSpc>
              <a:spcBef>
                <a:spcPts val="600"/>
              </a:spcBef>
              <a:buClr>
                <a:schemeClr val="accent1"/>
              </a:buClr>
              <a:buFont typeface="Arial" panose="020B0604020202020204" pitchFamily="34" charset="0"/>
              <a:buChar char="♦"/>
            </a:pPr>
            <a:r>
              <a:rPr lang="zh-TW"/>
              <a:t>百年慶摘要影片</a:t>
            </a:r>
          </a:p>
          <a:p>
            <a:pPr indent="-274320">
              <a:lnSpc>
                <a:spcPct val="110000"/>
              </a:lnSpc>
              <a:spcBef>
                <a:spcPts val="600"/>
              </a:spcBef>
              <a:buClr>
                <a:schemeClr val="accent1"/>
              </a:buClr>
              <a:buFont typeface="Arial" panose="020B0604020202020204" pitchFamily="34" charset="0"/>
              <a:buChar char="♦"/>
            </a:pPr>
            <a:r>
              <a:rPr lang="zh-TW"/>
              <a:t>百年慶精彩内容小冊 </a:t>
            </a:r>
          </a:p>
          <a:p>
            <a:pPr indent="-274320">
              <a:lnSpc>
                <a:spcPct val="110000"/>
              </a:lnSpc>
              <a:spcBef>
                <a:spcPts val="600"/>
              </a:spcBef>
              <a:buClr>
                <a:schemeClr val="accent1"/>
              </a:buClr>
              <a:buFont typeface="Arial" panose="020B0604020202020204" pitchFamily="34" charset="0"/>
              <a:buChar char="♦"/>
            </a:pPr>
            <a:r>
              <a:rPr lang="zh-TW"/>
              <a:t>獅子會歷史系列影片</a:t>
            </a:r>
          </a:p>
          <a:p>
            <a:pPr indent="-274320">
              <a:lnSpc>
                <a:spcPct val="110000"/>
              </a:lnSpc>
              <a:spcBef>
                <a:spcPts val="600"/>
              </a:spcBef>
              <a:buClr>
                <a:schemeClr val="accent1"/>
              </a:buClr>
              <a:buFont typeface="Arial" panose="020B0604020202020204" pitchFamily="34" charset="0"/>
              <a:buChar char="♦"/>
            </a:pPr>
            <a:r>
              <a:rPr lang="zh-TW"/>
              <a:t>試金石故事</a:t>
            </a:r>
          </a:p>
          <a:p>
            <a:pPr indent="-274320">
              <a:lnSpc>
                <a:spcPct val="110000"/>
              </a:lnSpc>
              <a:spcBef>
                <a:spcPts val="600"/>
              </a:spcBef>
              <a:buClr>
                <a:schemeClr val="accent1"/>
              </a:buClr>
              <a:buFont typeface="Arial" panose="020B0604020202020204" pitchFamily="34" charset="0"/>
              <a:buChar char="♦"/>
            </a:pPr>
            <a:r>
              <a:rPr lang="zh-TW"/>
              <a:t>慶祝獅子會影片!</a:t>
            </a:r>
          </a:p>
          <a:p>
            <a:pPr indent="-274320">
              <a:lnSpc>
                <a:spcPct val="110000"/>
              </a:lnSpc>
              <a:spcBef>
                <a:spcPts val="600"/>
              </a:spcBef>
              <a:buClr>
                <a:schemeClr val="accent1"/>
              </a:buClr>
              <a:buFont typeface="Arial" panose="020B0604020202020204" pitchFamily="34" charset="0"/>
              <a:buChar char="♦"/>
            </a:pPr>
            <a:r>
              <a:rPr lang="zh-TW"/>
              <a:t>獅子會之旅投影片秀</a:t>
            </a:r>
          </a:p>
          <a:p>
            <a:pPr indent="-274320">
              <a:lnSpc>
                <a:spcPct val="110000"/>
              </a:lnSpc>
              <a:spcBef>
                <a:spcPts val="600"/>
              </a:spcBef>
              <a:buClr>
                <a:schemeClr val="accent1"/>
              </a:buClr>
              <a:buFont typeface="Arial" panose="020B0604020202020204" pitchFamily="34" charset="0"/>
              <a:buChar char="♦"/>
            </a:pPr>
            <a:r>
              <a:rPr lang="zh-TW"/>
              <a:t>總會長的反思影片系列</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8605" y="1600200"/>
            <a:ext cx="2382480" cy="144323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2906" y="1604040"/>
            <a:ext cx="1735316" cy="2231121"/>
          </a:xfrm>
          <a:prstGeom prst="rect">
            <a:avLst/>
          </a:prstGeom>
          <a:ln>
            <a:solidFill>
              <a:schemeClr val="accent2"/>
            </a:solidFill>
          </a:ln>
        </p:spPr>
      </p:pic>
      <p:pic>
        <p:nvPicPr>
          <p:cNvPr id="7" name="Picture 6">
            <a:hlinkClick r:id="rId6"/>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233772" y="3418166"/>
            <a:ext cx="2448725" cy="1430347"/>
          </a:xfrm>
          <a:prstGeom prst="rect">
            <a:avLst/>
          </a:prstGeom>
          <a:ln>
            <a:solidFill>
              <a:schemeClr val="accent2"/>
            </a:solidFill>
          </a:ln>
          <a:extLst>
            <a:ext uri="{53640926-AAD7-44D8-BBD7-CCE9431645EC}">
              <a14:shadowObscured xmlns:a14="http://schemas.microsoft.com/office/drawing/2010/main"/>
            </a:ext>
          </a:ex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73668" y="2989609"/>
            <a:ext cx="2075017" cy="1752156"/>
          </a:xfrm>
          <a:prstGeom prst="rect">
            <a:avLst/>
          </a:prstGeom>
          <a:ln>
            <a:solidFill>
              <a:schemeClr val="accent2"/>
            </a:solidFill>
          </a:ln>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57800" y="4752311"/>
            <a:ext cx="2643285" cy="148684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226539" y="1976633"/>
            <a:ext cx="1840859" cy="457519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51360" y="4848513"/>
            <a:ext cx="1829001" cy="172888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035618" y="4145482"/>
            <a:ext cx="2167533" cy="115011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7137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TW"/>
              <a:t>我們的下一個世紀</a:t>
            </a:r>
          </a:p>
        </p:txBody>
      </p:sp>
      <p:pic>
        <p:nvPicPr>
          <p:cNvPr id="6" name="Content Placeholder 5"/>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tretch/>
        </p:blipFill>
        <p:spPr bwMode="auto">
          <a:xfrm>
            <a:off x="747236" y="1752217"/>
            <a:ext cx="4011516"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138199" y="1752217"/>
            <a:ext cx="6215601"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1312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zh-TW" sz="6000">
                <a:solidFill>
                  <a:schemeClr val="tx2"/>
                </a:solidFill>
                <a:latin typeface="Helvetica" panose="020B0604020202020204" pitchFamily="34" charset="0"/>
                <a:ea typeface="PMingLiU"/>
                <a:cs typeface="Helvetica" panose="020B0604020202020204" pitchFamily="34" charset="0"/>
              </a:rPr>
              <a:t>謝謝您!</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5789" y="1981200"/>
            <a:ext cx="5280422" cy="452356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5962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91F274-A519-AB45-9B57-D105CE1BFB3B}"/>
              </a:ext>
            </a:extLst>
          </p:cNvPr>
          <p:cNvSpPr>
            <a:spLocks noGrp="1"/>
          </p:cNvSpPr>
          <p:nvPr>
            <p:ph type="title"/>
          </p:nvPr>
        </p:nvSpPr>
        <p:spPr/>
        <p:txBody>
          <a:bodyPr>
            <a:noAutofit/>
          </a:bodyPr>
          <a:lstStyle/>
          <a:p>
            <a:r>
              <a:rPr lang="zh-TW"/>
              <a:t>獅子大小的致敬品</a:t>
            </a:r>
          </a:p>
        </p:txBody>
      </p:sp>
      <p:sp>
        <p:nvSpPr>
          <p:cNvPr id="16" name="Round Diagonal Corner Rectangle 15"/>
          <p:cNvSpPr/>
          <p:nvPr/>
        </p:nvSpPr>
        <p:spPr>
          <a:xfrm>
            <a:off x="39116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zh-TW" sz="2400">
                <a:solidFill>
                  <a:schemeClr val="bg1"/>
                </a:solidFill>
                <a:latin typeface="Helvetica" panose="020B0604020202020204" pitchFamily="34" charset="0"/>
                <a:ea typeface="PMingLiU" charset="0"/>
                <a:cs typeface="Helvetica" panose="020B0604020202020204" pitchFamily="34" charset="0"/>
              </a:rPr>
              <a:t>2015-2016</a:t>
            </a:r>
          </a:p>
        </p:txBody>
      </p:sp>
      <p:sp>
        <p:nvSpPr>
          <p:cNvPr id="17" name="Round Diagonal Corner Rectangle 16"/>
          <p:cNvSpPr/>
          <p:nvPr/>
        </p:nvSpPr>
        <p:spPr>
          <a:xfrm>
            <a:off x="62484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zh-TW" sz="2400">
                <a:solidFill>
                  <a:schemeClr val="bg1"/>
                </a:solidFill>
                <a:latin typeface="Helvetica" panose="020B0604020202020204" pitchFamily="34" charset="0"/>
                <a:ea typeface="PMingLiU" charset="0"/>
                <a:cs typeface="Helvetica" panose="020B0604020202020204" pitchFamily="34" charset="0"/>
              </a:rPr>
              <a:t>2016-2017</a:t>
            </a:r>
          </a:p>
        </p:txBody>
      </p:sp>
      <p:sp>
        <p:nvSpPr>
          <p:cNvPr id="18" name="Round Diagonal Corner Rectangle 17"/>
          <p:cNvSpPr/>
          <p:nvPr/>
        </p:nvSpPr>
        <p:spPr>
          <a:xfrm>
            <a:off x="85852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zh-TW" sz="2400">
                <a:solidFill>
                  <a:schemeClr val="bg1"/>
                </a:solidFill>
                <a:latin typeface="Helvetica" panose="020B0604020202020204" pitchFamily="34" charset="0"/>
                <a:ea typeface="PMingLiU" charset="0"/>
                <a:cs typeface="Helvetica" panose="020B0604020202020204" pitchFamily="34" charset="0"/>
              </a:rPr>
              <a:t>2017-2018</a:t>
            </a:r>
          </a:p>
        </p:txBody>
      </p:sp>
      <p:sp>
        <p:nvSpPr>
          <p:cNvPr id="19" name="Round Diagonal Corner Rectangle 18"/>
          <p:cNvSpPr/>
          <p:nvPr/>
        </p:nvSpPr>
        <p:spPr>
          <a:xfrm>
            <a:off x="15748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zh-TW" sz="2400">
                <a:solidFill>
                  <a:schemeClr val="bg1"/>
                </a:solidFill>
                <a:latin typeface="Helvetica" panose="020B0604020202020204" pitchFamily="34" charset="0"/>
                <a:ea typeface="PMingLiU" charset="0"/>
                <a:cs typeface="Helvetica" panose="020B0604020202020204" pitchFamily="34" charset="0"/>
              </a:rPr>
              <a:t>2014-2015</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74800" y="1981200"/>
            <a:ext cx="9112250" cy="311034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2690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分享我們的故事</a:t>
            </a:r>
          </a:p>
        </p:txBody>
      </p:sp>
      <p:pic>
        <p:nvPicPr>
          <p:cNvPr id="5" name="Content Placeholder 4"/>
          <p:cNvPicPr>
            <a:picLocks noGrp="1" noChangeAspect="1"/>
          </p:cNvPicPr>
          <p:nvPr>
            <p:ph sz="quarter" idx="11"/>
          </p:nvPr>
        </p:nvPicPr>
        <p:blipFill rotWithShape="1">
          <a:blip r:embed="rId3" cstate="print">
            <a:extLst>
              <a:ext uri="{28A0092B-C50C-407E-A947-70E740481C1C}">
                <a14:useLocalDpi xmlns:a14="http://schemas.microsoft.com/office/drawing/2010/main"/>
              </a:ext>
            </a:extLst>
          </a:blip>
          <a:srcRect l="14127" r="13513"/>
          <a:stretch/>
        </p:blipFill>
        <p:spPr bwMode="auto">
          <a:xfrm>
            <a:off x="228600" y="2051462"/>
            <a:ext cx="5791200" cy="320399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TextBox 6"/>
          <p:cNvSpPr txBox="1"/>
          <p:nvPr/>
        </p:nvSpPr>
        <p:spPr>
          <a:xfrm>
            <a:off x="0" y="5638800"/>
            <a:ext cx="12192000" cy="553998"/>
          </a:xfrm>
          <a:prstGeom prst="rect">
            <a:avLst/>
          </a:prstGeom>
          <a:noFill/>
        </p:spPr>
        <p:txBody>
          <a:bodyPr wrap="square" rtlCol="0">
            <a:spAutoFit/>
          </a:bodyPr>
          <a:lstStyle/>
          <a:p>
            <a:pPr algn="ctr"/>
            <a:r>
              <a:rPr lang="zh-TW" sz="3000" dirty="0">
                <a:solidFill>
                  <a:schemeClr val="accent1"/>
                </a:solidFill>
                <a:latin typeface="Helvetica" panose="020B0604020202020204" pitchFamily="34" charset="0"/>
                <a:ea typeface="PMingLiU"/>
                <a:cs typeface="Helvetica" panose="020B0604020202020204" pitchFamily="34" charset="0"/>
              </a:rPr>
              <a:t>♦</a:t>
            </a:r>
            <a:r>
              <a:rPr lang="zh-TW" sz="3000" dirty="0">
                <a:latin typeface="Helvetica" panose="020B0604020202020204" pitchFamily="34" charset="0"/>
                <a:ea typeface="PMingLiU"/>
                <a:cs typeface="Helvetica" panose="020B0604020202020204" pitchFamily="34" charset="0"/>
              </a:rPr>
              <a:t>試金石故事</a:t>
            </a:r>
            <a:r>
              <a:rPr lang="zh-TW" sz="3000" dirty="0">
                <a:solidFill>
                  <a:schemeClr val="accent1"/>
                </a:solidFill>
                <a:latin typeface="Helvetica" panose="020B0604020202020204" pitchFamily="34" charset="0"/>
                <a:ea typeface="PMingLiU"/>
                <a:cs typeface="Helvetica" panose="020B0604020202020204" pitchFamily="34" charset="0"/>
              </a:rPr>
              <a:t>♦</a:t>
            </a:r>
            <a:r>
              <a:rPr lang="zh-TW" sz="3000" dirty="0">
                <a:latin typeface="Helvetica" panose="020B0604020202020204" pitchFamily="34" charset="0"/>
                <a:ea typeface="PMingLiU"/>
                <a:cs typeface="Helvetica" panose="020B0604020202020204" pitchFamily="34" charset="0"/>
              </a:rPr>
              <a:t>歷史影片</a:t>
            </a:r>
            <a:r>
              <a:rPr lang="zh-TW" sz="3000" dirty="0">
                <a:solidFill>
                  <a:schemeClr val="accent1"/>
                </a:solidFill>
                <a:latin typeface="Helvetica" panose="020B0604020202020204" pitchFamily="34" charset="0"/>
                <a:ea typeface="PMingLiU"/>
                <a:cs typeface="Helvetica" panose="020B0604020202020204" pitchFamily="34" charset="0"/>
              </a:rPr>
              <a:t>♦</a:t>
            </a:r>
            <a:r>
              <a:rPr lang="zh-TW" sz="3000" dirty="0">
                <a:latin typeface="Helvetica" panose="020B0604020202020204" pitchFamily="34" charset="0"/>
                <a:ea typeface="PMingLiU"/>
                <a:cs typeface="Helvetica" panose="020B0604020202020204" pitchFamily="34" charset="0"/>
              </a:rPr>
              <a:t>獅子之旅投影片秀</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2200" y="2051462"/>
            <a:ext cx="5791200" cy="320885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6249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榮耀我們的傳承</a:t>
            </a:r>
          </a:p>
        </p:txBody>
      </p:sp>
      <p:pic>
        <p:nvPicPr>
          <p:cNvPr id="4" name="Content Placeholder 3"/>
          <p:cNvPicPr>
            <a:picLocks noGrp="1" noChangeAspect="1"/>
          </p:cNvPicPr>
          <p:nvPr>
            <p:ph sz="quarter" idx="11"/>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292555" y="1524000"/>
            <a:ext cx="8382000" cy="4343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292555" y="5943600"/>
            <a:ext cx="11518445" cy="553998"/>
          </a:xfrm>
          <a:prstGeom prst="rect">
            <a:avLst/>
          </a:prstGeom>
          <a:noFill/>
        </p:spPr>
        <p:txBody>
          <a:bodyPr wrap="square" rtlCol="0">
            <a:spAutoFit/>
          </a:bodyPr>
          <a:lstStyle/>
          <a:p>
            <a:pPr algn="ctr"/>
            <a:r>
              <a:rPr lang="zh-TW" sz="3000" dirty="0">
                <a:solidFill>
                  <a:schemeClr val="accent1"/>
                </a:solidFill>
                <a:latin typeface="Helvetica" panose="020B0604020202020204" pitchFamily="34" charset="0"/>
                <a:ea typeface="PMingLiU"/>
                <a:cs typeface="Helvetica" panose="020B0604020202020204" pitchFamily="34" charset="0"/>
              </a:rPr>
              <a:t>♦</a:t>
            </a:r>
            <a:r>
              <a:rPr lang="zh-TW" sz="3000" dirty="0">
                <a:latin typeface="Helvetica" panose="020B0604020202020204" pitchFamily="34" charset="0"/>
                <a:ea typeface="PMingLiU"/>
                <a:cs typeface="Helvetica" panose="020B0604020202020204" pitchFamily="34" charset="0"/>
              </a:rPr>
              <a:t>茂文鍾士雕像　</a:t>
            </a:r>
            <a:r>
              <a:rPr lang="zh-TW" sz="3000" dirty="0">
                <a:solidFill>
                  <a:schemeClr val="accent1"/>
                </a:solidFill>
                <a:latin typeface="Helvetica" panose="020B0604020202020204" pitchFamily="34" charset="0"/>
                <a:ea typeface="PMingLiU"/>
                <a:cs typeface="Helvetica" panose="020B0604020202020204" pitchFamily="34" charset="0"/>
              </a:rPr>
              <a:t>♦</a:t>
            </a:r>
            <a:r>
              <a:rPr lang="zh-TW" sz="3000" dirty="0">
                <a:latin typeface="Helvetica" panose="020B0604020202020204" pitchFamily="34" charset="0"/>
                <a:ea typeface="PMingLiU"/>
                <a:cs typeface="Helvetica" panose="020B0604020202020204" pitchFamily="34" charset="0"/>
              </a:rPr>
              <a:t>茂文鍾士紀念園區</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65054" y="1526005"/>
            <a:ext cx="2945946" cy="43413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3017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保留我們的傳統</a:t>
            </a:r>
          </a:p>
        </p:txBody>
      </p:sp>
      <p:sp>
        <p:nvSpPr>
          <p:cNvPr id="7" name="TextBox 6"/>
          <p:cNvSpPr txBox="1"/>
          <p:nvPr/>
        </p:nvSpPr>
        <p:spPr>
          <a:xfrm>
            <a:off x="1447800" y="5943600"/>
            <a:ext cx="9372600" cy="553998"/>
          </a:xfrm>
          <a:prstGeom prst="rect">
            <a:avLst/>
          </a:prstGeom>
          <a:noFill/>
        </p:spPr>
        <p:txBody>
          <a:bodyPr wrap="square" rtlCol="0">
            <a:spAutoFit/>
          </a:bodyPr>
          <a:lstStyle/>
          <a:p>
            <a:pPr algn="ctr"/>
            <a:r>
              <a:rPr lang="zh-TW" sz="3000">
                <a:solidFill>
                  <a:schemeClr val="accent1"/>
                </a:solidFill>
                <a:latin typeface="Helvetica" panose="020B0604020202020204" pitchFamily="34" charset="0"/>
                <a:ea typeface="PMingLiU"/>
                <a:cs typeface="Helvetica" panose="020B0604020202020204" pitchFamily="34" charset="0"/>
              </a:rPr>
              <a:t>♦ </a:t>
            </a:r>
            <a:r>
              <a:rPr lang="zh-TW" sz="3000">
                <a:solidFill>
                  <a:schemeClr val="accent6">
                    <a:lumMod val="50000"/>
                    <a:lumOff val="50000"/>
                  </a:schemeClr>
                </a:solidFill>
                <a:latin typeface="Helvetica" panose="020B0604020202020204" pitchFamily="34" charset="0"/>
                <a:ea typeface="PMingLiU"/>
                <a:cs typeface="Helvetica" panose="020B0604020202020204" pitchFamily="34" charset="0"/>
              </a:rPr>
              <a:t>訪談每一位前國際總會長</a:t>
            </a:r>
          </a:p>
        </p:txBody>
      </p:sp>
      <p:pic>
        <p:nvPicPr>
          <p:cNvPr id="4" name="Content Placeholder 3"/>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b="11667"/>
          <a:stretch/>
        </p:blipFill>
        <p:spPr>
          <a:xfrm>
            <a:off x="2032000" y="1676400"/>
            <a:ext cx="8128000" cy="4038600"/>
          </a:xfrm>
        </p:spPr>
      </p:pic>
      <p:sp>
        <p:nvSpPr>
          <p:cNvPr id="9" name="TextBox 8"/>
          <p:cNvSpPr txBox="1"/>
          <p:nvPr/>
        </p:nvSpPr>
        <p:spPr>
          <a:xfrm>
            <a:off x="2244216" y="3200400"/>
            <a:ext cx="3038984" cy="1569660"/>
          </a:xfrm>
          <a:prstGeom prst="rect">
            <a:avLst/>
          </a:prstGeom>
          <a:noFill/>
        </p:spPr>
        <p:txBody>
          <a:bodyPr wrap="square" rtlCol="0">
            <a:spAutoFit/>
          </a:bodyPr>
          <a:lstStyle/>
          <a:p>
            <a:pPr algn="ctr"/>
            <a:r>
              <a:rPr lang="zh-TW" sz="3200" b="1" i="1">
                <a:solidFill>
                  <a:schemeClr val="tx2"/>
                </a:solidFill>
                <a:effectLst>
                  <a:outerShdw blurRad="63500" dist="63500" dir="2700000" algn="tl">
                    <a:schemeClr val="bg1"/>
                  </a:outerShdw>
                </a:effectLst>
                <a:latin typeface="Helvetica" panose="020B0604020202020204" pitchFamily="34" charset="0"/>
                <a:ea typeface="PMingLiU"/>
                <a:cs typeface="Helvetica" panose="020B0604020202020204" pitchFamily="34" charset="0"/>
              </a:rPr>
              <a:t>總會長們的反思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708" y="1905000"/>
            <a:ext cx="1269999" cy="1178524"/>
          </a:xfrm>
          <a:prstGeom prst="rect">
            <a:avLst/>
          </a:prstGeom>
        </p:spPr>
      </p:pic>
    </p:spTree>
    <p:extLst>
      <p:ext uri="{BB962C8B-B14F-4D97-AF65-F5344CB8AC3E}">
        <p14:creationId xmlns:p14="http://schemas.microsoft.com/office/powerpoint/2010/main" val="2123886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慶祝服務</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2362200"/>
            <a:ext cx="2743200" cy="2743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4400" y="2362200"/>
            <a:ext cx="2743200" cy="2743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4800" y="2331308"/>
            <a:ext cx="2743200" cy="2743200"/>
          </a:xfrm>
          <a:prstGeom prst="rect">
            <a:avLst/>
          </a:prstGeom>
        </p:spPr>
      </p:pic>
    </p:spTree>
    <p:extLst>
      <p:ext uri="{BB962C8B-B14F-4D97-AF65-F5344CB8AC3E}">
        <p14:creationId xmlns:p14="http://schemas.microsoft.com/office/powerpoint/2010/main" val="3304096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百年慶服務的挑戰</a:t>
            </a:r>
          </a:p>
        </p:txBody>
      </p:sp>
      <p:sp>
        <p:nvSpPr>
          <p:cNvPr id="6" name="TextBox 5"/>
          <p:cNvSpPr txBox="1"/>
          <p:nvPr/>
        </p:nvSpPr>
        <p:spPr>
          <a:xfrm>
            <a:off x="457200" y="4572000"/>
            <a:ext cx="3352801" cy="1692771"/>
          </a:xfrm>
          <a:prstGeom prst="rect">
            <a:avLst/>
          </a:prstGeom>
          <a:noFill/>
        </p:spPr>
        <p:txBody>
          <a:bodyPr wrap="square" rtlCol="0">
            <a:spAutoFit/>
          </a:bodyPr>
          <a:lstStyle/>
          <a:p>
            <a:pPr algn="ctr"/>
            <a:r>
              <a:rPr lang="zh-TW" sz="3000" dirty="0">
                <a:solidFill>
                  <a:schemeClr val="accent6">
                    <a:lumMod val="50000"/>
                    <a:lumOff val="50000"/>
                  </a:schemeClr>
                </a:solidFill>
                <a:latin typeface="Helvetica" panose="020B0604020202020204" pitchFamily="34" charset="0"/>
                <a:ea typeface="PMingLiU"/>
                <a:cs typeface="Helvetica" panose="020B0604020202020204" pitchFamily="34" charset="0"/>
              </a:rPr>
              <a:t>服務 </a:t>
            </a:r>
            <a:r>
              <a:rPr lang="zh-TW" sz="4400" b="1" dirty="0" smtClean="0">
                <a:solidFill>
                  <a:schemeClr val="tx2"/>
                </a:solidFill>
                <a:latin typeface="Helvetica" panose="020B0604020202020204" pitchFamily="34" charset="0"/>
                <a:ea typeface="PMingLiU"/>
                <a:cs typeface="Helvetica" panose="020B0604020202020204" pitchFamily="34" charset="0"/>
              </a:rPr>
              <a:t>24</a:t>
            </a:r>
            <a:r>
              <a:rPr lang="en-US" altLang="zh-TW" sz="4400" b="1" dirty="0" smtClean="0">
                <a:solidFill>
                  <a:schemeClr val="tx2"/>
                </a:solidFill>
                <a:latin typeface="Helvetica" panose="020B0604020202020204" pitchFamily="34" charset="0"/>
                <a:ea typeface="PMingLiU"/>
                <a:cs typeface="Helvetica" panose="020B0604020202020204" pitchFamily="34" charset="0"/>
              </a:rPr>
              <a:t>8</a:t>
            </a:r>
            <a:r>
              <a:rPr lang="zh-TW" sz="4400" b="1" dirty="0" smtClean="0">
                <a:solidFill>
                  <a:schemeClr val="tx2"/>
                </a:solidFill>
                <a:latin typeface="Helvetica" panose="020B0604020202020204" pitchFamily="34" charset="0"/>
                <a:ea typeface="PMingLiU"/>
                <a:cs typeface="Helvetica" panose="020B0604020202020204" pitchFamily="34" charset="0"/>
              </a:rPr>
              <a:t>,</a:t>
            </a:r>
            <a:r>
              <a:rPr lang="en-US" altLang="zh-TW" sz="4400" b="1" dirty="0" smtClean="0">
                <a:solidFill>
                  <a:schemeClr val="tx2"/>
                </a:solidFill>
                <a:latin typeface="Helvetica" panose="020B0604020202020204" pitchFamily="34" charset="0"/>
                <a:ea typeface="PMingLiU"/>
                <a:cs typeface="Helvetica" panose="020B0604020202020204" pitchFamily="34" charset="0"/>
              </a:rPr>
              <a:t>993</a:t>
            </a:r>
            <a:r>
              <a:rPr lang="zh-TW" sz="4400" b="1" dirty="0" smtClean="0">
                <a:solidFill>
                  <a:schemeClr val="tx2"/>
                </a:solidFill>
                <a:latin typeface="Helvetica" panose="020B0604020202020204" pitchFamily="34" charset="0"/>
                <a:ea typeface="PMingLiU"/>
                <a:cs typeface="Helvetica" panose="020B0604020202020204" pitchFamily="34" charset="0"/>
              </a:rPr>
              <a:t>,</a:t>
            </a:r>
            <a:r>
              <a:rPr lang="en-US" altLang="zh-TW" sz="4400" b="1" dirty="0" smtClean="0">
                <a:solidFill>
                  <a:schemeClr val="tx2"/>
                </a:solidFill>
                <a:latin typeface="Helvetica" panose="020B0604020202020204" pitchFamily="34" charset="0"/>
                <a:ea typeface="PMingLiU"/>
                <a:cs typeface="Helvetica" panose="020B0604020202020204" pitchFamily="34" charset="0"/>
              </a:rPr>
              <a:t>525</a:t>
            </a: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人</a:t>
            </a:r>
            <a:endParaRPr lang="zh-TW" sz="3000" dirty="0">
              <a:solidFill>
                <a:schemeClr val="accent6">
                  <a:lumMod val="50000"/>
                  <a:lumOff val="50000"/>
                </a:schemeClr>
              </a:solidFill>
              <a:latin typeface="Helvetica" panose="020B0604020202020204" pitchFamily="34" charset="0"/>
              <a:ea typeface="PMingLiU"/>
              <a:cs typeface="Helvetica"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1" y="1584638"/>
            <a:ext cx="2743200" cy="2743200"/>
          </a:xfrm>
          <a:prstGeom prst="rect">
            <a:avLst/>
          </a:prstGeom>
        </p:spPr>
      </p:pic>
      <p:pic>
        <p:nvPicPr>
          <p:cNvPr id="9" name="Content Placeholder 8"/>
          <p:cNvPicPr>
            <a:picLocks noGrp="1" noChangeAspect="1"/>
          </p:cNvPicPr>
          <p:nvPr>
            <p:ph sz="quarter" idx="11"/>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029200" y="1676400"/>
            <a:ext cx="6400800" cy="392582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953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t>百年慶會員發展獎</a:t>
            </a:r>
          </a:p>
        </p:txBody>
      </p:sp>
      <p:pic>
        <p:nvPicPr>
          <p:cNvPr id="11" name="Content Placeholder 10"/>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a:stretch/>
        </p:blipFill>
        <p:spPr>
          <a:xfrm>
            <a:off x="4876800" y="1752600"/>
            <a:ext cx="6553199" cy="38862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2000" y="4419600"/>
            <a:ext cx="2743201" cy="1446550"/>
          </a:xfrm>
          <a:prstGeom prst="rect">
            <a:avLst/>
          </a:prstGeom>
          <a:noFill/>
        </p:spPr>
        <p:txBody>
          <a:bodyPr wrap="square" rtlCol="0">
            <a:spAutoFit/>
          </a:bodyPr>
          <a:lstStyle/>
          <a:p>
            <a:pPr algn="ctr"/>
            <a:r>
              <a:rPr lang="en-US" altLang="zh-TW" sz="4400" b="1" dirty="0" smtClean="0">
                <a:solidFill>
                  <a:schemeClr val="tx2"/>
                </a:solidFill>
                <a:latin typeface="Helvetica" panose="020B0604020202020204" pitchFamily="34" charset="0"/>
                <a:ea typeface="PMingLiU"/>
                <a:cs typeface="Helvetica" panose="020B0604020202020204" pitchFamily="34" charset="0"/>
              </a:rPr>
              <a:t>746</a:t>
            </a:r>
            <a:r>
              <a:rPr lang="zh-TW" sz="4400" b="1" dirty="0" smtClean="0">
                <a:solidFill>
                  <a:schemeClr val="tx2"/>
                </a:solidFill>
                <a:latin typeface="Helvetica" panose="020B0604020202020204" pitchFamily="34" charset="0"/>
                <a:ea typeface="PMingLiU"/>
                <a:cs typeface="Helvetica" panose="020B0604020202020204" pitchFamily="34" charset="0"/>
              </a:rPr>
              <a:t>,</a:t>
            </a:r>
            <a:r>
              <a:rPr lang="en-US" altLang="zh-TW" sz="4400" b="1" dirty="0" smtClean="0">
                <a:solidFill>
                  <a:schemeClr val="tx2"/>
                </a:solidFill>
                <a:latin typeface="Helvetica" panose="020B0604020202020204" pitchFamily="34" charset="0"/>
                <a:ea typeface="PMingLiU"/>
                <a:cs typeface="Helvetica" panose="020B0604020202020204" pitchFamily="34" charset="0"/>
              </a:rPr>
              <a:t>041</a:t>
            </a:r>
            <a:br>
              <a:rPr lang="en-US" altLang="zh-TW" sz="4400" b="1" dirty="0" smtClean="0">
                <a:solidFill>
                  <a:schemeClr val="tx2"/>
                </a:solidFill>
                <a:latin typeface="Helvetica" panose="020B0604020202020204" pitchFamily="34" charset="0"/>
                <a:ea typeface="PMingLiU"/>
                <a:cs typeface="Helvetica" panose="020B0604020202020204" pitchFamily="34" charset="0"/>
              </a:rPr>
            </a:br>
            <a:r>
              <a:rPr lang="zh-TW" sz="4400" b="1" dirty="0" smtClean="0">
                <a:solidFill>
                  <a:schemeClr val="accent1"/>
                </a:solidFill>
                <a:latin typeface="Helvetica" panose="020B0604020202020204" pitchFamily="34" charset="0"/>
                <a:ea typeface="PMingLiU"/>
                <a:cs typeface="Helvetica" panose="020B0604020202020204" pitchFamily="34" charset="0"/>
              </a:rPr>
              <a:t> </a:t>
            </a:r>
            <a:r>
              <a:rPr lang="zh-TW" sz="3000" dirty="0">
                <a:solidFill>
                  <a:schemeClr val="accent6">
                    <a:lumMod val="50000"/>
                    <a:lumOff val="50000"/>
                  </a:schemeClr>
                </a:solidFill>
                <a:latin typeface="Helvetica" panose="020B0604020202020204" pitchFamily="34" charset="0"/>
                <a:ea typeface="PMingLiU"/>
                <a:cs typeface="Helvetica" panose="020B0604020202020204" pitchFamily="34" charset="0"/>
              </a:rPr>
              <a:t>百年慶會員數</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600200"/>
            <a:ext cx="2743200" cy="2743200"/>
          </a:xfrm>
          <a:prstGeom prst="rect">
            <a:avLst/>
          </a:prstGeom>
        </p:spPr>
      </p:pic>
    </p:spTree>
    <p:extLst>
      <p:ext uri="{BB962C8B-B14F-4D97-AF65-F5344CB8AC3E}">
        <p14:creationId xmlns:p14="http://schemas.microsoft.com/office/powerpoint/2010/main" val="1047799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t>社區傳承方案</a:t>
            </a:r>
          </a:p>
        </p:txBody>
      </p:sp>
      <p:pic>
        <p:nvPicPr>
          <p:cNvPr id="10" name="Content Placeholder 9"/>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a:stretch/>
        </p:blipFill>
        <p:spPr bwMode="auto">
          <a:xfrm>
            <a:off x="5105400" y="1744362"/>
            <a:ext cx="6172200" cy="41134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p:cNvSpPr txBox="1"/>
          <p:nvPr/>
        </p:nvSpPr>
        <p:spPr>
          <a:xfrm>
            <a:off x="609601" y="4621649"/>
            <a:ext cx="3048000" cy="1231106"/>
          </a:xfrm>
          <a:prstGeom prst="rect">
            <a:avLst/>
          </a:prstGeom>
          <a:noFill/>
        </p:spPr>
        <p:txBody>
          <a:bodyPr wrap="square" rtlCol="0">
            <a:spAutoFit/>
          </a:bodyPr>
          <a:lstStyle/>
          <a:p>
            <a:pPr algn="ctr"/>
            <a:r>
              <a:rPr lang="zh-TW" sz="4400" b="1" dirty="0" smtClean="0">
                <a:solidFill>
                  <a:schemeClr val="tx2"/>
                </a:solidFill>
                <a:latin typeface="Helvetica" panose="020B0604020202020204" pitchFamily="34" charset="0"/>
                <a:ea typeface="PMingLiU"/>
                <a:cs typeface="Helvetica" panose="020B0604020202020204" pitchFamily="34" charset="0"/>
              </a:rPr>
              <a:t>31,</a:t>
            </a:r>
            <a:r>
              <a:rPr lang="en-US" altLang="zh-TW" sz="4400" b="1" dirty="0" smtClean="0">
                <a:solidFill>
                  <a:schemeClr val="tx2"/>
                </a:solidFill>
                <a:latin typeface="Helvetica" panose="020B0604020202020204" pitchFamily="34" charset="0"/>
                <a:ea typeface="PMingLiU"/>
                <a:cs typeface="Helvetica" panose="020B0604020202020204" pitchFamily="34" charset="0"/>
              </a:rPr>
              <a:t>853 </a:t>
            </a:r>
            <a:br>
              <a:rPr lang="en-US" altLang="zh-TW" sz="4400" b="1" dirty="0" smtClean="0">
                <a:solidFill>
                  <a:schemeClr val="tx2"/>
                </a:solidFill>
                <a:latin typeface="Helvetica" panose="020B0604020202020204" pitchFamily="34" charset="0"/>
                <a:ea typeface="PMingLiU"/>
                <a:cs typeface="Helvetica" panose="020B0604020202020204" pitchFamily="34" charset="0"/>
              </a:rPr>
            </a:b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個</a:t>
            </a:r>
            <a:r>
              <a:rPr lang="zh-TW" sz="3000" dirty="0">
                <a:solidFill>
                  <a:schemeClr val="accent6">
                    <a:lumMod val="50000"/>
                    <a:lumOff val="50000"/>
                  </a:schemeClr>
                </a:solidFill>
                <a:latin typeface="Helvetica" panose="020B0604020202020204" pitchFamily="34" charset="0"/>
                <a:ea typeface="PMingLiU"/>
                <a:cs typeface="Helvetica" panose="020B0604020202020204" pitchFamily="34" charset="0"/>
              </a:rPr>
              <a:t>方案已提報告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744362"/>
            <a:ext cx="2743200" cy="2743200"/>
          </a:xfrm>
          <a:prstGeom prst="rect">
            <a:avLst/>
          </a:prstGeom>
        </p:spPr>
      </p:pic>
    </p:spTree>
    <p:extLst>
      <p:ext uri="{BB962C8B-B14F-4D97-AF65-F5344CB8AC3E}">
        <p14:creationId xmlns:p14="http://schemas.microsoft.com/office/powerpoint/2010/main" val="2386340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6A8C181-E056-415E-9B59-40F04FA43837}">
  <ds:schemaRefs>
    <ds:schemaRef ds:uri="http://purl.org/dc/terms/"/>
    <ds:schemaRef ds:uri="http://schemas.microsoft.com/office/2006/metadata/properties"/>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a7495015-d16d-4dd1-a72f-488cd8119f34"/>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36798</TotalTime>
  <Words>1841</Words>
  <Application>Microsoft Office PowerPoint</Application>
  <PresentationFormat>Widescreen</PresentationFormat>
  <Paragraphs>116</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PMingLiU</vt:lpstr>
      <vt:lpstr>Arial</vt:lpstr>
      <vt:lpstr>Calibri</vt:lpstr>
      <vt:lpstr>Helvetica</vt:lpstr>
      <vt:lpstr>Helvetica Neue</vt:lpstr>
      <vt:lpstr>Segoe UI</vt:lpstr>
      <vt:lpstr>Segoe UI Semibold</vt:lpstr>
      <vt:lpstr>Wingdings 3</vt:lpstr>
      <vt:lpstr>ヒラギノ角ゴ Pro W3</vt:lpstr>
      <vt:lpstr>Light Background</vt:lpstr>
      <vt:lpstr>PowerPoint Presentation</vt:lpstr>
      <vt:lpstr>獅子大小的致敬品</vt:lpstr>
      <vt:lpstr>分享我們的故事</vt:lpstr>
      <vt:lpstr>榮耀我們的傳承</vt:lpstr>
      <vt:lpstr>保留我們的傳統</vt:lpstr>
      <vt:lpstr>慶祝服務</vt:lpstr>
      <vt:lpstr>百年慶服務的挑戰</vt:lpstr>
      <vt:lpstr>百年慶會員發展獎</vt:lpstr>
      <vt:lpstr>社區傳承方案</vt:lpstr>
      <vt:lpstr>全球慶祝活動!</vt:lpstr>
      <vt:lpstr>百年慶年會</vt:lpstr>
      <vt:lpstr>百年慶旗幟</vt:lpstr>
      <vt:lpstr>百年慶紀念幣</vt:lpstr>
      <vt:lpstr>百年慶郵票</vt:lpstr>
      <vt:lpstr>社交慶祝</vt:lpstr>
      <vt:lpstr>百年慶火炬</vt:lpstr>
      <vt:lpstr>LionsClubs.org 資料庫</vt:lpstr>
      <vt:lpstr>我們的下一個世紀</vt:lpstr>
      <vt:lpstr>謝謝您!</vt:lpstr>
    </vt:vector>
  </TitlesOfParts>
  <Company>Lions Clubs International</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Jurczynski, Crystal</cp:lastModifiedBy>
  <cp:revision>1554</cp:revision>
  <cp:lastPrinted>2017-06-29T03:55:04Z</cp:lastPrinted>
  <dcterms:created xsi:type="dcterms:W3CDTF">2016-11-15T15:12:50Z</dcterms:created>
  <dcterms:modified xsi:type="dcterms:W3CDTF">2018-07-30T20:43:57Z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