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6"/>
  </p:sldMasterIdLst>
  <p:notesMasterIdLst>
    <p:notesMasterId r:id="rId26"/>
  </p:notesMasterIdLst>
  <p:handoutMasterIdLst>
    <p:handoutMasterId r:id="rId27"/>
  </p:handoutMasterIdLst>
  <p:sldIdLst>
    <p:sldId id="1025" r:id="rId7"/>
    <p:sldId id="1006" r:id="rId8"/>
    <p:sldId id="1012" r:id="rId9"/>
    <p:sldId id="1011" r:id="rId10"/>
    <p:sldId id="1013" r:id="rId11"/>
    <p:sldId id="1016" r:id="rId12"/>
    <p:sldId id="1017" r:id="rId13"/>
    <p:sldId id="1018" r:id="rId14"/>
    <p:sldId id="1019" r:id="rId15"/>
    <p:sldId id="1015" r:id="rId16"/>
    <p:sldId id="1027" r:id="rId17"/>
    <p:sldId id="1014" r:id="rId18"/>
    <p:sldId id="1020" r:id="rId19"/>
    <p:sldId id="1021" r:id="rId20"/>
    <p:sldId id="1022" r:id="rId21"/>
    <p:sldId id="1023" r:id="rId22"/>
    <p:sldId id="1024" r:id="rId23"/>
    <p:sldId id="1000" r:id="rId24"/>
    <p:sldId id="1028" r:id="rId25"/>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extLst/>
  </p:cmAuthor>
  <p:cmAuthor id="1" name="Tamara" initials="TO" lastIdx="2" clrIdx="0">
    <p:extLst/>
  </p:cmAuthor>
  <p:cmAuthor id="72" name="Burns, Andrea" initials="BA [56]" lastIdx="1" clrIdx="71">
    <p:extLst/>
  </p:cmAuthor>
  <p:cmAuthor id="2" name="Tamara Osheroff" initials="TO" lastIdx="2" clrIdx="1">
    <p:extLst/>
  </p:cmAuthor>
  <p:cmAuthor id="73" name="Burns, Andrea" initials="BA [57]" lastIdx="1" clrIdx="72">
    <p:extLst/>
  </p:cmAuthor>
  <p:cmAuthor id="3" name="Tamara Osheroff" initials="TO [2]" lastIdx="1" clrIdx="2">
    <p:extLst/>
  </p:cmAuthor>
  <p:cmAuthor id="74" name="Burns, Andrea" initials="BA [58]" lastIdx="1" clrIdx="73">
    <p:extLst/>
  </p:cmAuthor>
  <p:cmAuthor id="4" name="Tamara Osheroff" initials="TO [3]" lastIdx="1" clrIdx="3">
    <p:extLst/>
  </p:cmAuthor>
  <p:cmAuthor id="75" name="Burns, Andrea" initials="BA [59]" lastIdx="1" clrIdx="74">
    <p:extLst/>
  </p:cmAuthor>
  <p:cmAuthor id="5" name="Tamara Osheroff" initials="TO [4]" lastIdx="1" clrIdx="4">
    <p:extLst/>
  </p:cmAuthor>
  <p:cmAuthor id="76" name="Burns, Andrea" initials="BA [60]" lastIdx="1" clrIdx="75">
    <p:extLst/>
  </p:cmAuthor>
  <p:cmAuthor id="6" name="Tamara Osheroff" initials="TO [5]" lastIdx="1" clrIdx="5">
    <p:extLst/>
  </p:cmAuthor>
  <p:cmAuthor id="77" name="Burns, Andrea" initials="BA [61]" lastIdx="1" clrIdx="76">
    <p:extLst/>
  </p:cmAuthor>
  <p:cmAuthor id="7" name="Tamara Osheroff" initials="TO [6]" lastIdx="1" clrIdx="6">
    <p:extLst/>
  </p:cmAuthor>
  <p:cmAuthor id="78" name="Burns, Andrea" initials="BA [62]" lastIdx="1" clrIdx="77">
    <p:extLst/>
  </p:cmAuthor>
  <p:cmAuthor id="8" name="Tamara Osheroff" initials="TO [7]" lastIdx="1" clrIdx="7">
    <p:extLst/>
  </p:cmAuthor>
  <p:cmAuthor id="79" name="Burns, Andrea" initials="BA [63]" lastIdx="1" clrIdx="78">
    <p:extLst/>
  </p:cmAuthor>
  <p:cmAuthor id="9" name="Tamara Osheroff" initials="TO [8]" lastIdx="1" clrIdx="8">
    <p:extLst/>
  </p:cmAuthor>
  <p:cmAuthor id="80" name="Burns, Andrea" initials="BA [64]" lastIdx="1" clrIdx="79">
    <p:extLst/>
  </p:cmAuthor>
  <p:cmAuthor id="10" name="Tamara Osheroff" initials="TO [9]" lastIdx="1" clrIdx="9">
    <p:extLst/>
  </p:cmAuthor>
  <p:cmAuthor id="81" name="Burns, Andrea" initials="BA [65]" lastIdx="1" clrIdx="80">
    <p:extLst/>
  </p:cmAuthor>
  <p:cmAuthor id="11" name="Tamara Osheroff" initials="TO [10]" lastIdx="1" clrIdx="10">
    <p:extLst/>
  </p:cmAuthor>
  <p:cmAuthor id="12" name="Tamara Osheroff" initials="TO [11]" lastIdx="1" clrIdx="11">
    <p:extLst/>
  </p:cmAuthor>
  <p:cmAuthor id="13" name="Tamara Osheroff" initials="TO [12]" lastIdx="1" clrIdx="12">
    <p:extLst/>
  </p:cmAuthor>
  <p:cmAuthor id="14" name="Tamara Osheroff" initials="TO [13]" lastIdx="1" clrIdx="13">
    <p:extLst/>
  </p:cmAuthor>
  <p:cmAuthor id="15" name="Tamara Osheroff" initials="TO [14]" lastIdx="1" clrIdx="14">
    <p:extLst/>
  </p:cmAuthor>
  <p:cmAuthor id="16" name="Tamara Osheroff" initials="TO [14] [2]" lastIdx="1" clrIdx="15">
    <p:extLst/>
  </p:cmAuthor>
  <p:cmAuthor id="17" name="Burns, Andrea" initials="BA" lastIdx="1" clrIdx="16">
    <p:extLst/>
  </p:cmAuthor>
  <p:cmAuthor id="18" name="Burns, Andrea" initials="BA [2]" lastIdx="1" clrIdx="17">
    <p:extLst/>
  </p:cmAuthor>
  <p:cmAuthor id="19" name="Burns, Andrea" initials="BA [3]" lastIdx="1" clrIdx="18">
    <p:extLst/>
  </p:cmAuthor>
  <p:cmAuthor id="20" name="Burns, Andrea" initials="BA [4]" lastIdx="1" clrIdx="19">
    <p:extLst/>
  </p:cmAuthor>
  <p:cmAuthor id="21" name="Burns, Andrea" initials="BA [5]" lastIdx="1" clrIdx="20">
    <p:extLst/>
  </p:cmAuthor>
  <p:cmAuthor id="22" name="Burns, Andrea" initials="BA [6]" lastIdx="1" clrIdx="21">
    <p:extLst/>
  </p:cmAuthor>
  <p:cmAuthor id="23" name="Burns, Andrea" initials="BA [7]" lastIdx="1" clrIdx="22">
    <p:extLst/>
  </p:cmAuthor>
  <p:cmAuthor id="24" name="Burns, Andrea" initials="BA [8]" lastIdx="1" clrIdx="23">
    <p:extLst/>
  </p:cmAuthor>
  <p:cmAuthor id="25" name="Burns, Andrea" initials="BA [9]" lastIdx="1" clrIdx="24">
    <p:extLst/>
  </p:cmAuthor>
  <p:cmAuthor id="26" name="Burns, Andrea" initials="BA [10]" lastIdx="1" clrIdx="25">
    <p:extLst/>
  </p:cmAuthor>
  <p:cmAuthor id="27" name="Burns, Andrea" initials="BA [11]" lastIdx="1" clrIdx="26">
    <p:extLst/>
  </p:cmAuthor>
  <p:cmAuthor id="28" name="Burns, Andrea" initials="BA [12]" lastIdx="1" clrIdx="27">
    <p:extLst/>
  </p:cmAuthor>
  <p:cmAuthor id="29" name="Burns, Andrea" initials="BA [13]" lastIdx="1" clrIdx="28">
    <p:extLst/>
  </p:cmAuthor>
  <p:cmAuthor id="30" name="Burns, Andrea" initials="BA [14]" lastIdx="1" clrIdx="29">
    <p:extLst/>
  </p:cmAuthor>
  <p:cmAuthor id="31" name="Burns, Andrea" initials="BA [15]" lastIdx="1" clrIdx="30">
    <p:extLst/>
  </p:cmAuthor>
  <p:cmAuthor id="32" name="Burns, Andrea" initials="BA [16]" lastIdx="1" clrIdx="31">
    <p:extLst/>
  </p:cmAuthor>
  <p:cmAuthor id="33" name="Burns, Andrea" initials="BA [17]" lastIdx="1" clrIdx="32">
    <p:extLst/>
  </p:cmAuthor>
  <p:cmAuthor id="34" name="Burns, Andrea" initials="BA [18]" lastIdx="1" clrIdx="33">
    <p:extLst/>
  </p:cmAuthor>
  <p:cmAuthor id="35" name="Burns, Andrea" initials="BA [19]" lastIdx="1" clrIdx="34">
    <p:extLst/>
  </p:cmAuthor>
  <p:cmAuthor id="36" name="Burns, Andrea" initials="BA [20]" lastIdx="1" clrIdx="35">
    <p:extLst/>
  </p:cmAuthor>
  <p:cmAuthor id="37" name="Burns, Andrea" initials="BA [21]" lastIdx="1" clrIdx="36">
    <p:extLst/>
  </p:cmAuthor>
  <p:cmAuthor id="38" name="Burns, Andrea" initials="BA [22]" lastIdx="1" clrIdx="37">
    <p:extLst/>
  </p:cmAuthor>
  <p:cmAuthor id="39" name="Burns, Andrea" initials="BA [23]" lastIdx="1" clrIdx="38">
    <p:extLst/>
  </p:cmAuthor>
  <p:cmAuthor id="40" name="Burns, Andrea" initials="BA [24]" lastIdx="1" clrIdx="39">
    <p:extLst/>
  </p:cmAuthor>
  <p:cmAuthor id="41" name="Burns, Andrea" initials="BA [25]" lastIdx="1" clrIdx="40">
    <p:extLst/>
  </p:cmAuthor>
  <p:cmAuthor id="42" name="Burns, Andrea" initials="BA [26]" lastIdx="1" clrIdx="41">
    <p:extLst/>
  </p:cmAuthor>
  <p:cmAuthor id="43" name="Burns, Andrea" initials="BA [27]" lastIdx="1" clrIdx="42">
    <p:extLst/>
  </p:cmAuthor>
  <p:cmAuthor id="44" name="Burns, Andrea" initials="BA [28]" lastIdx="1" clrIdx="43">
    <p:extLst/>
  </p:cmAuthor>
  <p:cmAuthor id="45" name="Burns, Andrea" initials="BA [29]" lastIdx="1" clrIdx="44">
    <p:extLst/>
  </p:cmAuthor>
  <p:cmAuthor id="46" name="Burns, Andrea" initials="BA [30]" lastIdx="1" clrIdx="45">
    <p:extLst/>
  </p:cmAuthor>
  <p:cmAuthor id="47" name="Burns, Andrea" initials="BA [31]" lastIdx="1" clrIdx="46">
    <p:extLst/>
  </p:cmAuthor>
  <p:cmAuthor id="48" name="Burns, Andrea" initials="BA [32]" lastIdx="1" clrIdx="47">
    <p:extLst/>
  </p:cmAuthor>
  <p:cmAuthor id="49" name="Burns, Andrea" initials="BA [33]" lastIdx="1" clrIdx="48">
    <p:extLst/>
  </p:cmAuthor>
  <p:cmAuthor id="50" name="Burns, Andrea" initials="BA [34]" lastIdx="1" clrIdx="49">
    <p:extLst/>
  </p:cmAuthor>
  <p:cmAuthor id="51" name="Burns, Andrea" initials="BA [35]" lastIdx="0" clrIdx="50">
    <p:extLst/>
  </p:cmAuthor>
  <p:cmAuthor id="52" name="Burns, Andrea" initials="BA [36]" lastIdx="1" clrIdx="51">
    <p:extLst/>
  </p:cmAuthor>
  <p:cmAuthor id="53" name="Burns, Andrea" initials="BA [37]" lastIdx="1" clrIdx="52">
    <p:extLst/>
  </p:cmAuthor>
  <p:cmAuthor id="54" name="Burns, Andrea" initials="BA [38]" lastIdx="1" clrIdx="53">
    <p:extLst/>
  </p:cmAuthor>
  <p:cmAuthor id="55" name="Burns, Andrea" initials="BA [39]" lastIdx="1" clrIdx="54">
    <p:extLst/>
  </p:cmAuthor>
  <p:cmAuthor id="56" name="Burns, Andrea" initials="BA [40]" lastIdx="1" clrIdx="55">
    <p:extLst/>
  </p:cmAuthor>
  <p:cmAuthor id="57" name="Burns, Andrea" initials="BA [41]" lastIdx="1" clrIdx="56">
    <p:extLst/>
  </p:cmAuthor>
  <p:cmAuthor id="58" name="Burns, Andrea" initials="BA [42]" lastIdx="1" clrIdx="57">
    <p:extLst/>
  </p:cmAuthor>
  <p:cmAuthor id="59" name="Burns, Andrea" initials="BA [43]" lastIdx="1" clrIdx="58">
    <p:extLst/>
  </p:cmAuthor>
  <p:cmAuthor id="60" name="Burns, Andrea" initials="BA [44]" lastIdx="1" clrIdx="59">
    <p:extLst/>
  </p:cmAuthor>
  <p:cmAuthor id="61" name="Burns, Andrea" initials="BA [45]" lastIdx="1" clrIdx="60">
    <p:extLst/>
  </p:cmAuthor>
  <p:cmAuthor id="62" name="Burns, Andrea" initials="BA [46]" lastIdx="1" clrIdx="61">
    <p:extLst/>
  </p:cmAuthor>
  <p:cmAuthor id="63" name="Burns, Andrea" initials="BA [47]" lastIdx="1" clrIdx="62">
    <p:extLst/>
  </p:cmAuthor>
  <p:cmAuthor id="64" name="Burns, Andrea" initials="BA [48]" lastIdx="1" clrIdx="63">
    <p:extLst/>
  </p:cmAuthor>
  <p:cmAuthor id="65" name="Burns, Andrea" initials="BA [49]" lastIdx="1" clrIdx="64">
    <p:extLst/>
  </p:cmAuthor>
  <p:cmAuthor id="66" name="Burns, Andrea" initials="BA [50]" lastIdx="1" clrIdx="65">
    <p:extLst/>
  </p:cmAuthor>
  <p:cmAuthor id="67" name="Burns, Andrea" initials="BA [51]" lastIdx="1" clrIdx="66">
    <p:extLst/>
  </p:cmAuthor>
  <p:cmAuthor id="68" name="Burns, Andrea" initials="BA [52]" lastIdx="1" clrIdx="67">
    <p:extLst/>
  </p:cmAuthor>
  <p:cmAuthor id="69" name="Burns, Andrea" initials="BA [53]" lastIdx="1" clrIdx="68">
    <p:extLst/>
  </p:cmAuthor>
  <p:cmAuthor id="70" name="Burns, Andrea" initials="BA [54]" lastIdx="1" clrIdx="69">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65A"/>
    <a:srgbClr val="0A5496"/>
    <a:srgbClr val="10233F"/>
    <a:srgbClr val="457DC8"/>
    <a:srgbClr val="082E87"/>
    <a:srgbClr val="732E81"/>
    <a:srgbClr val="F0C300"/>
    <a:srgbClr val="00A869"/>
    <a:srgbClr val="F76639"/>
    <a:srgbClr val="E658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06" autoAdjust="0"/>
    <p:restoredTop sz="81270" autoAdjust="0"/>
  </p:normalViewPr>
  <p:slideViewPr>
    <p:cSldViewPr showGuides="1">
      <p:cViewPr varScale="1">
        <p:scale>
          <a:sx n="74" d="100"/>
          <a:sy n="74" d="100"/>
        </p:scale>
        <p:origin x="475" y="62"/>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3125"/>
    </p:cViewPr>
  </p:sorterViewPr>
  <p:notesViewPr>
    <p:cSldViewPr showGuides="1">
      <p:cViewPr varScale="1">
        <p:scale>
          <a:sx n="50" d="100"/>
          <a:sy n="50" d="100"/>
        </p:scale>
        <p:origin x="2640"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7/30/2018</a:t>
            </a:fld>
            <a:endParaRPr lang="en-US"/>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Det är en ära för mig att få dela med mig av hundraårsfirandet av Lions Clubs International. </a:t>
            </a:r>
          </a:p>
        </p:txBody>
      </p:sp>
    </p:spTree>
    <p:extLst>
      <p:ext uri="{BB962C8B-B14F-4D97-AF65-F5344CB8AC3E}">
        <p14:creationId xmlns:p14="http://schemas.microsoft.com/office/powerpoint/2010/main" val="3624360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a:solidFill>
                  <a:schemeClr val="tx1"/>
                </a:solidFill>
                <a:latin typeface="+mn-lt"/>
                <a:ea typeface="ヒラギノ角ゴ Pro W3" charset="0"/>
                <a:cs typeface="ヒラギノ角ゴ Pro W3" charset="0"/>
              </a:rPr>
              <a:t>Vi har haft roligt också när lion- och leomedlemmar från under havsytan till toppen av Mount Everest och alla nivåer däremellan har firat. </a:t>
            </a:r>
          </a:p>
          <a:p>
            <a:endParaRPr lang="en-US" sz="1200" kern="1200" dirty="0" smtClean="0">
              <a:solidFill>
                <a:schemeClr val="tx1"/>
              </a:solidFill>
              <a:effectLst/>
              <a:latin typeface="+mn-lt"/>
            </a:endParaRPr>
          </a:p>
          <a:p>
            <a:r>
              <a:rPr lang="sv-SE" sz="1200">
                <a:solidFill>
                  <a:schemeClr val="tx1"/>
                </a:solidFill>
                <a:latin typeface="+mn-lt"/>
              </a:rPr>
              <a:t>Vi gick med i parader, sydde ett jubileumslapptäcke, bakade födelsedagstårtor, hade på oss våra Lions-attiraljer och viftade stolt med Lions-flaggor.</a:t>
            </a:r>
            <a:r>
              <a:rPr lang="sv-SE" sz="1200" baseline="0">
                <a:solidFill>
                  <a:schemeClr val="tx1"/>
                </a:solidFill>
                <a:latin typeface="+mn-lt"/>
              </a:rPr>
              <a:t> </a:t>
            </a:r>
          </a:p>
          <a:p>
            <a:endParaRPr lang="en-US" sz="1200" kern="1200" baseline="0" dirty="0" smtClean="0">
              <a:solidFill>
                <a:schemeClr val="tx1"/>
              </a:solidFill>
              <a:effectLst/>
              <a:latin typeface="+mn-lt"/>
            </a:endParaRPr>
          </a:p>
          <a:p>
            <a:r>
              <a:rPr lang="sv-SE" sz="1200" baseline="0">
                <a:solidFill>
                  <a:schemeClr val="tx1"/>
                </a:solidFill>
                <a:latin typeface="+mn-lt"/>
              </a:rPr>
              <a:t>Det var till och med byggnader som lystes upp för att hedra Lions. </a:t>
            </a:r>
          </a:p>
        </p:txBody>
      </p:sp>
    </p:spTree>
    <p:extLst>
      <p:ext uri="{BB962C8B-B14F-4D97-AF65-F5344CB8AC3E}">
        <p14:creationId xmlns:p14="http://schemas.microsoft.com/office/powerpoint/2010/main" val="3930666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Lion- och leomedlemmar reste från hela världen till Chicago, Illinois, USA, Lionklubbarnas födelseort, för Lions Clubs Internationals 100:e internationella kongress.</a:t>
            </a:r>
            <a:r>
              <a:rPr lang="sv-SE" baseline="0"/>
              <a:t> </a:t>
            </a:r>
          </a:p>
          <a:p>
            <a:endParaRPr lang="en-US" baseline="0" dirty="0" smtClean="0"/>
          </a:p>
          <a:p>
            <a:r>
              <a:rPr lang="sv-SE" baseline="0"/>
              <a:t>På kongressen fanns en interaktiv hundraårsjubileumsutställning, så deltagarna fick uppleva Lions Clubs förflutna, nutid och framtid. </a:t>
            </a:r>
          </a:p>
          <a:p>
            <a:endParaRPr lang="en-US" baseline="0" dirty="0" smtClean="0"/>
          </a:p>
          <a:p>
            <a:r>
              <a:rPr lang="sv-SE" baseline="0"/>
              <a:t>Många av utställningens föremål kommer att användas på nya sätt på det internationella huvudkontoret så att besökare kan glädjas åt dem i många år framöver. </a:t>
            </a:r>
          </a:p>
        </p:txBody>
      </p:sp>
    </p:spTree>
    <p:extLst>
      <p:ext uri="{BB962C8B-B14F-4D97-AF65-F5344CB8AC3E}">
        <p14:creationId xmlns:p14="http://schemas.microsoft.com/office/powerpoint/2010/main" val="556867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Standarn för hundraårsjubileet konstuerades med 48 sektioner som personligen signerats av lion- och leomedlemmar i vårt globala samhälle.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sv-SE"/>
              <a:t>Vem signerade hundraårsjubileets standar?</a:t>
            </a:r>
            <a:r>
              <a:rPr lang="sv-SE" baseline="0"/>
              <a:t> </a:t>
            </a:r>
            <a:r>
              <a:rPr lang="sv-SE"/>
              <a:t>{wave}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sv-SE"/>
              <a:t>Den var fantastisk och sträckte sig över den stora salen på hundraårsjubileets kongress</a:t>
            </a:r>
            <a:r>
              <a:rPr lang="sv-SE" baseline="0"/>
              <a:t>. Den var </a:t>
            </a:r>
            <a:r>
              <a:rPr lang="sv-SE"/>
              <a:t>14,6 meter</a:t>
            </a:r>
            <a:r>
              <a:rPr lang="sv-SE" baseline="0"/>
              <a:t> bred och </a:t>
            </a:r>
            <a:r>
              <a:rPr lang="sv-SE"/>
              <a:t>8,5 meter hög. </a:t>
            </a:r>
          </a:p>
          <a:p>
            <a:endParaRPr lang="en-US" dirty="0"/>
          </a:p>
        </p:txBody>
      </p:sp>
    </p:spTree>
    <p:extLst>
      <p:ext uri="{BB962C8B-B14F-4D97-AF65-F5344CB8AC3E}">
        <p14:creationId xmlns:p14="http://schemas.microsoft.com/office/powerpoint/2010/main" val="1866825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Ett 1 oz (28-grams) hundraårsjubileumsmynt i silver togs fram av United States Mint. Tre av våra tidigare internationella presidenter deltog i ceremonin på myntverket när de första mynten pressades.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sv-SE"/>
              <a:t>Vem köpte ett av dessa värdefulla samlarföremål?</a:t>
            </a:r>
            <a:r>
              <a:rPr lang="sv-SE" baseline="0"/>
              <a:t> </a:t>
            </a:r>
            <a:r>
              <a:rPr lang="sv-SE"/>
              <a:t>{wave}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r>
              <a:rPr lang="sv-SE"/>
              <a:t>Du ska veta att ditt köp bidrog till en donation på USD 855 000 som finansierar vår framtida humanitära service. </a:t>
            </a:r>
          </a:p>
        </p:txBody>
      </p:sp>
    </p:spTree>
    <p:extLst>
      <p:ext uri="{BB962C8B-B14F-4D97-AF65-F5344CB8AC3E}">
        <p14:creationId xmlns:p14="http://schemas.microsoft.com/office/powerpoint/2010/main" val="3764572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a:solidFill>
                  <a:schemeClr val="tx1"/>
                </a:solidFill>
                <a:latin typeface="+mn-lt"/>
                <a:ea typeface="ヒラギノ角ゴ Pro W3" charset="0"/>
                <a:cs typeface="ヒラギノ角ゴ Pro W3" charset="0"/>
              </a:rPr>
              <a:t>Entusiastiska lionmedlemmar världen runt bad sina postverk att skapa ett speciellt frimärke för Lions hundraårsjubileum så att vi kunde dela vårt jubileum med varenda postförsändelse.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ヒラギノ角ゴ Pro W3" charset="0"/>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a:solidFill>
                  <a:schemeClr val="tx1"/>
                </a:solidFill>
                <a:latin typeface="+mn-lt"/>
                <a:ea typeface="ヒラギノ角ゴ Pro W3" charset="0"/>
                <a:cs typeface="ヒラギノ角ゴ Pro W3" charset="0"/>
              </a:rPr>
              <a:t>Visst är det en fin hyllning? Och dessutom bra marknadsföring!</a:t>
            </a:r>
          </a:p>
          <a:p>
            <a:endParaRPr lang="en-US" dirty="0"/>
          </a:p>
        </p:txBody>
      </p:sp>
    </p:spTree>
    <p:extLst>
      <p:ext uri="{BB962C8B-B14F-4D97-AF65-F5344CB8AC3E}">
        <p14:creationId xmlns:p14="http://schemas.microsoft.com/office/powerpoint/2010/main" val="3922714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a:solidFill>
                  <a:schemeClr val="tx1"/>
                </a:solidFill>
                <a:latin typeface="+mn-lt"/>
                <a:ea typeface="ヒラギノ角ゴ Pro W3" charset="0"/>
                <a:cs typeface="ヒラギノ角ゴ Pro W3" charset="0"/>
              </a:rPr>
              <a:t>Många lion- och leomedlemmar markerade sina berättelser med hashtaggen </a:t>
            </a:r>
            <a:r>
              <a:rPr lang="sv-SE" sz="1200" b="1">
                <a:solidFill>
                  <a:schemeClr val="tx1"/>
                </a:solidFill>
                <a:latin typeface="+mn-lt"/>
                <a:ea typeface="ヒラギノ角ゴ Pro W3" charset="0"/>
                <a:cs typeface="ヒラギノ角ゴ Pro W3" charset="0"/>
              </a:rPr>
              <a:t>#Lions100</a:t>
            </a:r>
            <a:r>
              <a:rPr lang="sv-SE" sz="1200">
                <a:solidFill>
                  <a:schemeClr val="tx1"/>
                </a:solidFill>
                <a:latin typeface="+mn-lt"/>
                <a:ea typeface="ヒラギノ角ゴ Pro W3" charset="0"/>
                <a:cs typeface="ヒラギノ角ゴ Pro W3" charset="0"/>
              </a:rPr>
              <a:t> och delade sina jubileumsprestationer på Facebook, Twitter och andra sociala platformar.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ヒラギノ角ゴ Pro W3" charset="0"/>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a:solidFill>
                  <a:schemeClr val="tx1"/>
                </a:solidFill>
                <a:latin typeface="+mn-lt"/>
                <a:ea typeface="ヒラギノ角ゴ Pro W3" charset="0"/>
                <a:cs typeface="ヒラギノ角ゴ Pro W3" charset="0"/>
              </a:rPr>
              <a:t>Har vi några lion- eller leomedlemmar här?</a:t>
            </a:r>
            <a:r>
              <a:rPr lang="sv-SE" sz="1200" baseline="0">
                <a:solidFill>
                  <a:schemeClr val="tx1"/>
                </a:solidFill>
                <a:latin typeface="+mn-lt"/>
                <a:ea typeface="ヒラギノ角ゴ Pro W3" charset="0"/>
                <a:cs typeface="ヒラギノ角ゴ Pro W3" charset="0"/>
              </a:rPr>
              <a:t> {wave} Tack för att du deltagit!</a:t>
            </a:r>
          </a:p>
          <a:p>
            <a:endParaRPr lang="en-US" dirty="0"/>
          </a:p>
        </p:txBody>
      </p:sp>
    </p:spTree>
    <p:extLst>
      <p:ext uri="{BB962C8B-B14F-4D97-AF65-F5344CB8AC3E}">
        <p14:creationId xmlns:p14="http://schemas.microsoft.com/office/powerpoint/2010/main" val="3843041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a:solidFill>
                  <a:schemeClr val="tx1"/>
                </a:solidFill>
                <a:latin typeface="+mn-lt"/>
                <a:ea typeface="ヒラギノ角ゴ Pro W3" charset="0"/>
                <a:cs typeface="ヒラギノ角ゴ Pro W3" charset="0"/>
              </a:rPr>
              <a:t>Lion- och leomedlemmar inspirerades av våra egna jubileumsfacklor som reste i varje konstitutionellt område och i Afrika till många lokala jubileum. </a:t>
            </a:r>
          </a:p>
          <a:p>
            <a:endParaRPr lang="en-US" sz="1200" kern="1200" dirty="0" smtClean="0">
              <a:solidFill>
                <a:schemeClr val="tx1"/>
              </a:solidFill>
              <a:effectLst/>
              <a:latin typeface="+mn-lt"/>
              <a:ea typeface="ヒラギノ角ゴ Pro W3" charset="0"/>
              <a:cs typeface="ヒラギノ角ゴ Pro W3" charset="0"/>
            </a:endParaRPr>
          </a:p>
          <a:p>
            <a:r>
              <a:rPr lang="sv-SE" sz="1200">
                <a:solidFill>
                  <a:schemeClr val="tx1"/>
                </a:solidFill>
                <a:latin typeface="+mn-lt"/>
                <a:ea typeface="ヒラギノ角ゴ Pro W3" charset="0"/>
                <a:cs typeface="ヒラギノ角ゴ Pro W3" charset="0"/>
              </a:rPr>
              <a:t>Facklorna samlades för en ceremoni på hundraårsjubileets kongress där jubileets stora kittel tändes. </a:t>
            </a:r>
          </a:p>
          <a:p>
            <a:endParaRPr lang="en-US" sz="1200" kern="1200" dirty="0" smtClean="0">
              <a:solidFill>
                <a:schemeClr val="tx1"/>
              </a:solidFill>
              <a:effectLst/>
              <a:latin typeface="+mn-lt"/>
              <a:ea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a:solidFill>
                  <a:schemeClr val="tx1"/>
                </a:solidFill>
                <a:latin typeface="+mn-lt"/>
                <a:ea typeface="ヒラギノ角ゴ Pro W3" charset="0"/>
                <a:cs typeface="ヒラギノ角ゴ Pro W3" charset="0"/>
              </a:rPr>
              <a:t>Facklorna ställs nu ut på det internationella huvudkontoret i en monter med inskriptionen, ”</a:t>
            </a:r>
            <a:r>
              <a:rPr lang="sv-SE" sz="1200">
                <a:solidFill>
                  <a:schemeClr val="accent6">
                    <a:lumMod val="50000"/>
                    <a:lumOff val="50000"/>
                  </a:schemeClr>
                </a:solidFill>
                <a:latin typeface="+mn-lt"/>
                <a:ea typeface="ヒラギノ角ゴ Pro W3" charset="0"/>
                <a:cs typeface="ヒラギノ角ゴ Pro W3" charset="0"/>
              </a:rPr>
              <a:t>Lyser upp vägen för vårt andra århundrade av hjälpinsatser</a:t>
            </a:r>
            <a:r>
              <a:rPr lang="sv-SE" sz="1200">
                <a:solidFill>
                  <a:schemeClr val="tx1"/>
                </a:solidFill>
                <a:latin typeface="+mn-lt"/>
                <a:ea typeface="ヒラギノ角ゴ Pro W3" charset="0"/>
                <a:cs typeface="ヒラギノ角ゴ Pro W3" charset="0"/>
              </a:rPr>
              <a:t>”.</a:t>
            </a:r>
          </a:p>
          <a:p>
            <a:endParaRPr lang="en-US" dirty="0"/>
          </a:p>
        </p:txBody>
      </p:sp>
    </p:spTree>
    <p:extLst>
      <p:ext uri="{BB962C8B-B14F-4D97-AF65-F5344CB8AC3E}">
        <p14:creationId xmlns:p14="http://schemas.microsoft.com/office/powerpoint/2010/main" val="1422988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Alla våra jubileumsaktiviteter har producerat mycket bra resurser som vi kan dela med potentiella medlemmar, våra klubbar och samhällen.</a:t>
            </a:r>
            <a:r>
              <a:rPr lang="sv-SE" baseline="0"/>
              <a:t> </a:t>
            </a:r>
          </a:p>
          <a:p>
            <a:endParaRPr lang="en-US" baseline="0" dirty="0" smtClean="0"/>
          </a:p>
          <a:p>
            <a:r>
              <a:rPr lang="sv-SE" baseline="0"/>
              <a:t>Du kan använda funktionen för lokalisering av resurser på vår nya webbplats LionsClubs.org, där du hittar inspirerande jubileumsberättelser som du kan dela med dig av, inklusive jubileumsbroschyren, den sammanfattande videon om hundraårsjubileet och den här presentationen. </a:t>
            </a:r>
          </a:p>
        </p:txBody>
      </p:sp>
    </p:spTree>
    <p:extLst>
      <p:ext uri="{BB962C8B-B14F-4D97-AF65-F5344CB8AC3E}">
        <p14:creationId xmlns:p14="http://schemas.microsoft.com/office/powerpoint/2010/main" val="2441997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a:solidFill>
                  <a:schemeClr val="tx1"/>
                </a:solidFill>
                <a:latin typeface="+mn-lt"/>
                <a:ea typeface="ヒラギノ角ゴ Pro W3" charset="0"/>
                <a:cs typeface="ヒラギノ角ゴ Pro W3" charset="0"/>
              </a:rPr>
              <a:t>Jag vet inte hur många av oss som finns kvar här när vi firar vårt 200-årsjubileum, men jag föreställer mig lionmedlemmar som öppnar vår tidskapsel från hundraårsjubileet och inspireras av allt vi har åstadkommit.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mn-lt"/>
              <a:ea typeface="ヒラギノ角ゴ Pro W3" charset="0"/>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a:t>Vårt framgångsrika jubileum gör att jag ser fram emot nästa århundrade med tillförsikt.</a:t>
            </a:r>
            <a:r>
              <a:rPr lang="sv-SE" sz="1200" baseline="0">
                <a:solidFill>
                  <a:schemeClr val="tx1"/>
                </a:solidFill>
                <a:latin typeface="+mn-lt"/>
                <a:ea typeface="ヒラギノ角ゴ Pro W3" charset="0"/>
                <a:cs typeface="ヒラギノ角ゴ Pro W3" charset="0"/>
              </a:rPr>
              <a:t> </a:t>
            </a:r>
            <a:r>
              <a:rPr lang="sv-SE" sz="1200">
                <a:solidFill>
                  <a:schemeClr val="tx1"/>
                </a:solidFill>
                <a:latin typeface="+mn-lt"/>
                <a:ea typeface="ヒラギノ角ゴ Pro W3" charset="0"/>
                <a:cs typeface="ヒラギノ角ゴ Pro W3" charset="0"/>
              </a:rPr>
              <a:t>Tillförsikt att Lions Clubs International kommer att fortsätta vara den bästa humanitära organisationen i världen. </a:t>
            </a:r>
          </a:p>
        </p:txBody>
      </p:sp>
    </p:spTree>
    <p:extLst>
      <p:ext uri="{BB962C8B-B14F-4D97-AF65-F5344CB8AC3E}">
        <p14:creationId xmlns:p14="http://schemas.microsoft.com/office/powerpoint/2010/main" val="1510371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Vi tackar varmt för hjälpen med våra framgångar genom bidrag från klubbens ordförande för hundraårsjubileet, koordinatorer i distrikt och multipeldistrikt, hundraårsjubileets handlingskommitté,</a:t>
            </a:r>
            <a:r>
              <a:rPr lang="sv-SE" baseline="0"/>
              <a:t> verkställande direktorer och alla som deltog.</a:t>
            </a:r>
            <a:r>
              <a:rPr lang="sv-SE"/>
              <a:t> </a:t>
            </a:r>
          </a:p>
          <a:p>
            <a:endParaRPr lang="en-US" dirty="0" smtClean="0"/>
          </a:p>
          <a:p>
            <a:r>
              <a:rPr lang="sv-SE"/>
              <a:t>Du visade världen att ”Varhelst det finns ett behov, finns det en lionmedlem” bättre än någonsin förut. </a:t>
            </a:r>
          </a:p>
          <a:p>
            <a:endParaRPr lang="en-US" dirty="0" smtClean="0"/>
          </a:p>
        </p:txBody>
      </p:sp>
    </p:spTree>
    <p:extLst>
      <p:ext uri="{BB962C8B-B14F-4D97-AF65-F5344CB8AC3E}">
        <p14:creationId xmlns:p14="http://schemas.microsoft.com/office/powerpoint/2010/main" val="3135218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a:solidFill>
                  <a:schemeClr val="tx1"/>
                </a:solidFill>
                <a:latin typeface="+mn-lt"/>
                <a:ea typeface="ヒラギノ角ゴ Pro W3" charset="0"/>
                <a:cs typeface="ヒラギノ角ゴ Pro W3" charset="0"/>
              </a:rPr>
              <a:t>Lion- och leomedlemmar världen över deltog i firandet från juli 2014 till juni 2018 och hedrade 100 år av humanitär service. </a:t>
            </a:r>
          </a:p>
          <a:p>
            <a:endParaRPr lang="en-US" dirty="0"/>
          </a:p>
        </p:txBody>
      </p:sp>
    </p:spTree>
    <p:extLst>
      <p:ext uri="{BB962C8B-B14F-4D97-AF65-F5344CB8AC3E}">
        <p14:creationId xmlns:p14="http://schemas.microsoft.com/office/powerpoint/2010/main" val="2095287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a:solidFill>
                  <a:schemeClr val="tx1"/>
                </a:solidFill>
                <a:latin typeface="+mn-lt"/>
                <a:ea typeface="ヒラギノ角ゴ Pro W3" charset="0"/>
                <a:cs typeface="ヒラギノ角ゴ Pro W3" charset="0"/>
              </a:rPr>
              <a:t>En hel rad med berörande berättelser och vidoefilmer om Lions historia, samt ett onlinebildspel om Lions resa togs fram för att bevara vår rika historia. </a:t>
            </a:r>
          </a:p>
          <a:p>
            <a:endParaRPr lang="en-US" sz="1200" kern="1200" dirty="0" smtClean="0">
              <a:solidFill>
                <a:schemeClr val="tx1"/>
              </a:solidFill>
              <a:effectLst/>
              <a:latin typeface="+mn-lt"/>
              <a:ea typeface="ヒラギノ角ゴ Pro W3" charset="0"/>
              <a:cs typeface="ヒラギノ角ゴ Pro W3" charset="0"/>
            </a:endParaRPr>
          </a:p>
          <a:p>
            <a:r>
              <a:rPr lang="sv-SE" sz="1200">
                <a:solidFill>
                  <a:schemeClr val="tx1"/>
                </a:solidFill>
                <a:latin typeface="+mn-lt"/>
                <a:ea typeface="ヒラギノ角ゴ Pro W3" charset="0"/>
                <a:cs typeface="ヒラギノ角ゴ Pro W3" charset="0"/>
              </a:rPr>
              <a:t>Lionmedlemmar berättade för sina klubbar och samhällen om allt från grundandet av organisationen till olika aspekter av den globala expansionen.</a:t>
            </a:r>
            <a:r>
              <a:rPr lang="sv-SE" sz="1200" baseline="0">
                <a:solidFill>
                  <a:schemeClr val="tx1"/>
                </a:solidFill>
                <a:latin typeface="+mn-lt"/>
                <a:ea typeface="ヒラギノ角ゴ Pro W3" charset="0"/>
                <a:cs typeface="ヒラギノ角ゴ Pro W3" charset="0"/>
              </a:rPr>
              <a:t> </a:t>
            </a:r>
          </a:p>
        </p:txBody>
      </p:sp>
    </p:spTree>
    <p:extLst>
      <p:ext uri="{BB962C8B-B14F-4D97-AF65-F5344CB8AC3E}">
        <p14:creationId xmlns:p14="http://schemas.microsoft.com/office/powerpoint/2010/main" val="1292635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Melvin Jones grundade Lions Clubs International år 1917.</a:t>
            </a:r>
            <a:r>
              <a:rPr lang="sv-SE" baseline="0"/>
              <a:t> </a:t>
            </a:r>
          </a:p>
          <a:p>
            <a:endParaRPr lang="en-US" baseline="0" dirty="0" smtClean="0"/>
          </a:p>
          <a:p>
            <a:r>
              <a:rPr lang="sv-SE"/>
              <a:t>För att hedra honom skapades en staty för vårt internationella huvudkontor och hans minnesplats renoverades som en passande hedersbetygelse.</a:t>
            </a:r>
            <a:r>
              <a:rPr lang="sv-SE" baseline="0"/>
              <a:t> </a:t>
            </a:r>
          </a:p>
        </p:txBody>
      </p:sp>
    </p:spTree>
    <p:extLst>
      <p:ext uri="{BB962C8B-B14F-4D97-AF65-F5344CB8AC3E}">
        <p14:creationId xmlns:p14="http://schemas.microsoft.com/office/powerpoint/2010/main" val="2492064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Vi intervjuade samtliga internationella presidenter för att kunna återge deras insikter om Lions Internationals förflutna och framtiden. </a:t>
            </a:r>
          </a:p>
          <a:p>
            <a:endParaRPr lang="en-US" dirty="0" smtClean="0"/>
          </a:p>
          <a:p>
            <a:r>
              <a:rPr lang="sv-SE"/>
              <a:t>De huvudsakliga tankarna från varje session har publicerats i videoserien </a:t>
            </a:r>
            <a:r>
              <a:rPr lang="sv-SE" i="1"/>
              <a:t>Reflektioner av presidenterna.</a:t>
            </a:r>
            <a:r>
              <a:rPr lang="sv-SE"/>
              <a:t> </a:t>
            </a:r>
          </a:p>
        </p:txBody>
      </p:sp>
    </p:spTree>
    <p:extLst>
      <p:ext uri="{BB962C8B-B14F-4D97-AF65-F5344CB8AC3E}">
        <p14:creationId xmlns:p14="http://schemas.microsoft.com/office/powerpoint/2010/main" val="457577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Hjälpinsatser är själva hjärtat i hundraårsjubileet.</a:t>
            </a:r>
            <a:r>
              <a:rPr lang="sv-SE" baseline="0" dirty="0"/>
              <a:t> Under hela firandet gjorde lion- och leomedlemmar följande: </a:t>
            </a:r>
          </a:p>
          <a:p>
            <a:endParaRPr lang="en-US" baseline="0" dirty="0" smtClean="0"/>
          </a:p>
          <a:p>
            <a:r>
              <a:rPr lang="sv-SE" baseline="0" dirty="0"/>
              <a:t>- ledde genom hjälpinsatser i hundraårsjubileets hjälputmaning</a:t>
            </a:r>
          </a:p>
          <a:p>
            <a:endParaRPr lang="en-US" baseline="0" dirty="0" smtClean="0"/>
          </a:p>
          <a:p>
            <a:r>
              <a:rPr lang="sv-SE" baseline="0" dirty="0"/>
              <a:t>- tilldelades hundraårsjubileets medlemsutmärkelser genom att bjuda in för att göra skillnad</a:t>
            </a:r>
          </a:p>
          <a:p>
            <a:endParaRPr lang="en-US" baseline="0" dirty="0" smtClean="0"/>
          </a:p>
          <a:p>
            <a:r>
              <a:rPr lang="sv-SE" baseline="0" dirty="0"/>
              <a:t>- och kom i kontakt med sina hemorter genom hundraårsjubileets bestående projekt</a:t>
            </a:r>
          </a:p>
        </p:txBody>
      </p:sp>
    </p:spTree>
    <p:extLst>
      <p:ext uri="{BB962C8B-B14F-4D97-AF65-F5344CB8AC3E}">
        <p14:creationId xmlns:p14="http://schemas.microsoft.com/office/powerpoint/2010/main" val="3069101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Hundraårsjubileets hjälputmaning placerade vårt motto, </a:t>
            </a:r>
            <a:r>
              <a:rPr lang="sv-SE" i="1" dirty="0"/>
              <a:t>Vi hjälper</a:t>
            </a:r>
            <a:r>
              <a:rPr lang="sv-SE" dirty="0"/>
              <a:t>, i centrum som aldrig tidigare, med målet att hjälpa 100 miljoner människor genom projekt inom områdena ungdom, syn, hungersnöd, miljö och diabetes.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Vem antog utmaningen? {wave}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Vi uppnådde inte bara målet, utan mer än fördubblade det och hjälpte mer än </a:t>
            </a:r>
            <a:r>
              <a:rPr lang="sv-SE" dirty="0" smtClean="0"/>
              <a:t>248 </a:t>
            </a:r>
            <a:r>
              <a:rPr lang="sv-SE" dirty="0"/>
              <a:t>miljoner människor! (applåder)</a:t>
            </a:r>
          </a:p>
        </p:txBody>
      </p:sp>
    </p:spTree>
    <p:extLst>
      <p:ext uri="{BB962C8B-B14F-4D97-AF65-F5344CB8AC3E}">
        <p14:creationId xmlns:p14="http://schemas.microsoft.com/office/powerpoint/2010/main" val="1966035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Hundraårsjubileets medlemsutmärkelser inspirerade oss att bjuda in nya medlemmar och starta nya klubbar, för att vår organisation skulle kunna växa och kunna utöka våra hjälpinsatser. </a:t>
            </a:r>
          </a:p>
          <a:p>
            <a:endParaRPr lang="en-US" dirty="0" smtClean="0"/>
          </a:p>
          <a:p>
            <a:r>
              <a:rPr lang="sv-SE" dirty="0"/>
              <a:t>Lions Clubs International har nu över </a:t>
            </a:r>
            <a:r>
              <a:rPr lang="sv-SE" dirty="0" smtClean="0"/>
              <a:t>700</a:t>
            </a:r>
            <a:r>
              <a:rPr lang="sv-SE" dirty="0"/>
              <a:t> 000 nya jubileumsmedlemmar och över 6 </a:t>
            </a:r>
            <a:r>
              <a:rPr lang="sv-SE" dirty="0" smtClean="0"/>
              <a:t>600 </a:t>
            </a:r>
            <a:r>
              <a:rPr lang="sv-SE" dirty="0"/>
              <a:t>jubileumsklubbar, som kommer att kunna ge mänskligheten ännu mer hjälp.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Vem har fått en medlemsutmärkelse här? Tack. (applåder)</a:t>
            </a:r>
          </a:p>
        </p:txBody>
      </p:sp>
    </p:spTree>
    <p:extLst>
      <p:ext uri="{BB962C8B-B14F-4D97-AF65-F5344CB8AC3E}">
        <p14:creationId xmlns:p14="http://schemas.microsoft.com/office/powerpoint/2010/main" val="961936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Våra bestående jubileumsprojekt har skapat bättre kontakt än någonsin tidigare mellan Lions och våra samhällen. De tillhandahåller inte bara ett konkret värde, utan även en synlig påminnelse om de insatser Lions bidrar med.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sv-SE"/>
              <a:t>Vem har bidragit med ett bestående projekt till sitt samhälle?</a:t>
            </a:r>
            <a:r>
              <a:rPr lang="sv-SE" baseline="0"/>
              <a:t> {wave}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sv-SE"/>
              <a:t>Tack vare att mer än 31 000 bestående projekt har genomförts kommer medborgare i alla dessa samhällen att ha nytta av dem under många år framöver. </a:t>
            </a:r>
          </a:p>
        </p:txBody>
      </p:sp>
    </p:spTree>
    <p:extLst>
      <p:ext uri="{BB962C8B-B14F-4D97-AF65-F5344CB8AC3E}">
        <p14:creationId xmlns:p14="http://schemas.microsoft.com/office/powerpoint/2010/main" val="3615922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63365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Autofit/>
          </a:bodyPr>
          <a:lstStyle>
            <a:lvl1pPr algn="l">
              <a:defRPr sz="3600" b="1" i="0" baseline="0">
                <a:solidFill>
                  <a:srgbClr val="095495"/>
                </a:solidFill>
                <a:latin typeface="Helvetica Neue" charset="0"/>
                <a:ea typeface="Helvetica Neue" charset="0"/>
                <a:cs typeface="Helvetica Neue" charset="0"/>
              </a:defRPr>
            </a:lvl1pPr>
          </a:lstStyle>
          <a:p>
            <a:r>
              <a:rPr lang="en-US" dirty="0" smtClean="0"/>
              <a:t>Slide title</a:t>
            </a:r>
            <a:endParaRPr lang="en-US" dirty="0"/>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smtClean="0"/>
              <a:t>Click to edit Master text styles</a:t>
            </a:r>
          </a:p>
          <a:p>
            <a:pPr lvl="1"/>
            <a:r>
              <a:rPr lang="en-US" dirty="0" smtClean="0"/>
              <a:t>Second level</a:t>
            </a:r>
          </a:p>
        </p:txBody>
      </p:sp>
      <p:pic>
        <p:nvPicPr>
          <p:cNvPr id="6" name="Picture 5" descr="lionlogo_white.eps">
            <a:extLst>
              <a:ext uri="{FF2B5EF4-FFF2-40B4-BE49-F238E27FC236}">
                <a16:creationId xmlns:a16="http://schemas.microsoft.com/office/drawing/2014/main" xmlns="" id="{684A4C76-6039-804D-8CB8-106542C85DBE}"/>
              </a:ext>
            </a:extLst>
          </p:cNvPr>
          <p:cNvPicPr>
            <a:picLocks noChangeAspect="1"/>
          </p:cNvPicPr>
          <p:nvPr userDrawn="1"/>
        </p:nvPicPr>
        <p:blipFill rotWithShape="1">
          <a:blip r:embed="rId2" cstate="print">
            <a:alphaModFix amt="33000"/>
            <a:extLst>
              <a:ext uri="{28A0092B-C50C-407E-A947-70E740481C1C}">
                <a14:useLocalDpi xmlns:a14="http://schemas.microsoft.com/office/drawing/2010/main" val="0"/>
              </a:ext>
            </a:extLst>
          </a:blip>
          <a:srcRect r="22552" b="3441"/>
          <a:stretch/>
        </p:blipFill>
        <p:spPr>
          <a:xfrm>
            <a:off x="6553200" y="0"/>
            <a:ext cx="5638800" cy="6858000"/>
          </a:xfrm>
          <a:prstGeom prst="rect">
            <a:avLst/>
          </a:prstGeom>
        </p:spPr>
      </p:pic>
    </p:spTree>
    <p:extLst>
      <p:ext uri="{BB962C8B-B14F-4D97-AF65-F5344CB8AC3E}">
        <p14:creationId xmlns:p14="http://schemas.microsoft.com/office/powerpoint/2010/main" val="12102529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lit">
    <p:spTree>
      <p:nvGrpSpPr>
        <p:cNvPr id="1" name=""/>
        <p:cNvGrpSpPr/>
        <p:nvPr/>
      </p:nvGrpSpPr>
      <p:grpSpPr>
        <a:xfrm>
          <a:off x="0" y="0"/>
          <a:ext cx="0" cy="0"/>
          <a:chOff x="0" y="0"/>
          <a:chExt cx="0" cy="0"/>
        </a:xfrm>
      </p:grpSpPr>
      <p:sp>
        <p:nvSpPr>
          <p:cNvPr id="2" name="Rectangle 1"/>
          <p:cNvSpPr/>
          <p:nvPr userDrawn="1"/>
        </p:nvSpPr>
        <p:spPr bwMode="auto">
          <a:xfrm>
            <a:off x="1" y="0"/>
            <a:ext cx="4191000"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cxnSp>
        <p:nvCxnSpPr>
          <p:cNvPr id="5" name="Straight Connector 4">
            <a:extLst>
              <a:ext uri="{FF2B5EF4-FFF2-40B4-BE49-F238E27FC236}">
                <a16:creationId xmlns="" xmlns:a16="http://schemas.microsoft.com/office/drawing/2014/main" id="{E19138A4-B106-5647-9E25-A0B9EA158B40}"/>
              </a:ext>
            </a:extLst>
          </p:cNvPr>
          <p:cNvCxnSpPr/>
          <p:nvPr userDrawn="1"/>
        </p:nvCxnSpPr>
        <p:spPr>
          <a:xfrm>
            <a:off x="6858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4191001" y="444078"/>
            <a:ext cx="8000999" cy="622722"/>
          </a:xfrm>
          <a:prstGeom prst="rect">
            <a:avLst/>
          </a:prstGeom>
        </p:spPr>
        <p:txBody>
          <a:bodyPr>
            <a:noAutofit/>
          </a:bodyPr>
          <a:lstStyle>
            <a:lvl1pPr algn="ctr">
              <a:defRPr sz="3600" b="1" i="0" baseline="0">
                <a:solidFill>
                  <a:srgbClr val="095495"/>
                </a:solidFill>
                <a:latin typeface="Helvetica Neue" charset="0"/>
                <a:ea typeface="Helvetica Neue" charset="0"/>
                <a:cs typeface="Helvetica Neue" charset="0"/>
              </a:defRPr>
            </a:lvl1pPr>
          </a:lstStyle>
          <a:p>
            <a:r>
              <a:rPr lang="en-US" dirty="0" smtClean="0"/>
              <a:t>Slide title</a:t>
            </a:r>
            <a:endParaRPr lang="en-US" dirty="0"/>
          </a:p>
        </p:txBody>
      </p:sp>
      <p:sp>
        <p:nvSpPr>
          <p:cNvPr id="15" name="Content Placeholder 14"/>
          <p:cNvSpPr>
            <a:spLocks noGrp="1"/>
          </p:cNvSpPr>
          <p:nvPr>
            <p:ph sz="quarter" idx="11"/>
          </p:nvPr>
        </p:nvSpPr>
        <p:spPr>
          <a:xfrm>
            <a:off x="4648200" y="1752600"/>
            <a:ext cx="6781798"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58784260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Featur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7204" t="10169" r="6474" b="13560"/>
          <a:stretch/>
        </p:blipFill>
        <p:spPr>
          <a:xfrm>
            <a:off x="0" y="0"/>
            <a:ext cx="12192000" cy="6858000"/>
          </a:xfrm>
          <a:prstGeom prst="rect">
            <a:avLst/>
          </a:prstGeom>
        </p:spPr>
      </p:pic>
      <p:sp>
        <p:nvSpPr>
          <p:cNvPr id="11" name="Rectangle 10">
            <a:extLst>
              <a:ext uri="{FF2B5EF4-FFF2-40B4-BE49-F238E27FC236}">
                <a16:creationId xmlns="" xmlns:a16="http://schemas.microsoft.com/office/drawing/2014/main" id="{EBE13CCD-82B0-8141-A54C-7576C8221ACF}"/>
              </a:ext>
            </a:extLst>
          </p:cNvPr>
          <p:cNvSpPr/>
          <p:nvPr userDrawn="1"/>
        </p:nvSpPr>
        <p:spPr>
          <a:xfrm>
            <a:off x="4724400" y="1600200"/>
            <a:ext cx="27432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3" name="Title 2"/>
          <p:cNvSpPr>
            <a:spLocks noGrp="1"/>
          </p:cNvSpPr>
          <p:nvPr>
            <p:ph type="title" hasCustomPrompt="1"/>
          </p:nvPr>
        </p:nvSpPr>
        <p:spPr>
          <a:xfrm>
            <a:off x="838200" y="762000"/>
            <a:ext cx="10515600" cy="776288"/>
          </a:xfrm>
          <a:prstGeom prst="rect">
            <a:avLst/>
          </a:prstGeom>
        </p:spPr>
        <p:txBody>
          <a:bodyPr anchor="ctr"/>
          <a:lstStyle>
            <a:lvl1pPr>
              <a:lnSpc>
                <a:spcPct val="100000"/>
              </a:lnSpc>
              <a:defRPr b="1" cap="none" baseline="0">
                <a:solidFill>
                  <a:schemeClr val="tx2"/>
                </a:solidFill>
                <a:latin typeface="Helvetica" panose="020B0604020202020204" pitchFamily="34" charset="0"/>
                <a:cs typeface="Helvetica" panose="020B0604020202020204" pitchFamily="34" charset="0"/>
              </a:defRPr>
            </a:lvl1pPr>
          </a:lstStyle>
          <a:p>
            <a:r>
              <a:rPr lang="en-US" dirty="0" smtClean="0"/>
              <a:t>Title</a:t>
            </a:r>
            <a:endParaRPr lang="en-US" dirty="0"/>
          </a:p>
        </p:txBody>
      </p:sp>
    </p:spTree>
    <p:extLst>
      <p:ext uri="{BB962C8B-B14F-4D97-AF65-F5344CB8AC3E}">
        <p14:creationId xmlns:p14="http://schemas.microsoft.com/office/powerpoint/2010/main" val="378014257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smtClean="0"/>
              <a:t>Title</a:t>
            </a:r>
            <a:endParaRPr lang="en-US" dirty="0"/>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smtClean="0"/>
              <a:t>Text</a:t>
            </a:r>
          </a:p>
          <a:p>
            <a:pPr lvl="1"/>
            <a:r>
              <a:rPr lang="en-US" dirty="0" smtClean="0"/>
              <a:t>Second level</a:t>
            </a:r>
          </a:p>
        </p:txBody>
      </p:sp>
    </p:spTree>
    <p:extLst>
      <p:ext uri="{BB962C8B-B14F-4D97-AF65-F5344CB8AC3E}">
        <p14:creationId xmlns:p14="http://schemas.microsoft.com/office/powerpoint/2010/main" val="371158152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85" r:id="rId3"/>
    <p:sldLayoutId id="2147483884" r:id="rId4"/>
    <p:sldLayoutId id="2147483860" r:id="rId5"/>
  </p:sldLayoutIdLst>
  <p:timing>
    <p:tnLst>
      <p:par>
        <p:cTn id="1" dur="indefinite" restart="never" nodeType="tmRoot"/>
      </p:par>
    </p:tnLst>
  </p:timing>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hyperlink" Target="http://www.lionsclubs.org/EN/news-media/videos/centennial.php?id=gBe/ct" TargetMode="External"/><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www.lionsclubs.org/EN/news-media/videos/centennial.php?id=gBe7ct" TargetMode="External"/><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tiff"/></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 y="533400"/>
            <a:ext cx="12192000" cy="5582460"/>
          </a:xfrm>
          <a:prstGeom prst="rect">
            <a:avLst/>
          </a:prstGeom>
        </p:spPr>
      </p:pic>
    </p:spTree>
    <p:extLst>
      <p:ext uri="{BB962C8B-B14F-4D97-AF65-F5344CB8AC3E}">
        <p14:creationId xmlns:p14="http://schemas.microsoft.com/office/powerpoint/2010/main" val="22033806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956" y="874932"/>
            <a:ext cx="10286089" cy="5678268"/>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838200" y="76200"/>
            <a:ext cx="10515600" cy="776288"/>
          </a:xfrm>
        </p:spPr>
        <p:txBody>
          <a:bodyPr/>
          <a:lstStyle/>
          <a:p>
            <a:r>
              <a:rPr lang="sv-SE"/>
              <a:t>Jubiléer över hela världen!</a:t>
            </a:r>
          </a:p>
        </p:txBody>
      </p:sp>
    </p:spTree>
    <p:extLst>
      <p:ext uri="{BB962C8B-B14F-4D97-AF65-F5344CB8AC3E}">
        <p14:creationId xmlns:p14="http://schemas.microsoft.com/office/powerpoint/2010/main" val="17042041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Hundraårsjubileets kongress</a:t>
            </a:r>
          </a:p>
        </p:txBody>
      </p:sp>
      <p:sp>
        <p:nvSpPr>
          <p:cNvPr id="4" name="TextBox 3"/>
          <p:cNvSpPr txBox="1"/>
          <p:nvPr/>
        </p:nvSpPr>
        <p:spPr>
          <a:xfrm>
            <a:off x="0" y="4621649"/>
            <a:ext cx="4191001" cy="1692771"/>
          </a:xfrm>
          <a:prstGeom prst="rect">
            <a:avLst/>
          </a:prstGeom>
          <a:noFill/>
        </p:spPr>
        <p:txBody>
          <a:bodyPr wrap="square" rtlCol="0">
            <a:spAutoFit/>
          </a:bodyPr>
          <a:lstStyle/>
          <a:p>
            <a:pPr algn="ctr"/>
            <a:r>
              <a:rPr lang="sv-SE" sz="4400">
                <a:solidFill>
                  <a:schemeClr val="accent6">
                    <a:lumMod val="50000"/>
                    <a:lumOff val="50000"/>
                  </a:schemeClr>
                </a:solidFill>
                <a:latin typeface="Helvetica" panose="020B0604020202020204" pitchFamily="34" charset="0"/>
                <a:cs typeface="Helvetica" panose="020B0604020202020204" pitchFamily="34" charset="0"/>
              </a:rPr>
              <a:t> </a:t>
            </a:r>
            <a:r>
              <a:rPr lang="sv-SE" sz="4000" b="1">
                <a:solidFill>
                  <a:schemeClr val="tx2"/>
                </a:solidFill>
                <a:latin typeface="Helvetica" panose="020B0604020202020204" pitchFamily="34" charset="0"/>
                <a:cs typeface="Helvetica" panose="020B0604020202020204" pitchFamily="34" charset="0"/>
              </a:rPr>
              <a:t>30 000</a:t>
            </a:r>
          </a:p>
          <a:p>
            <a:pPr algn="ctr"/>
            <a:r>
              <a:rPr lang="sv-SE" sz="3000">
                <a:solidFill>
                  <a:schemeClr val="accent6">
                    <a:lumMod val="50000"/>
                    <a:lumOff val="50000"/>
                  </a:schemeClr>
                </a:solidFill>
                <a:latin typeface="Helvetica" panose="020B0604020202020204" pitchFamily="34" charset="0"/>
                <a:cs typeface="Helvetica" panose="020B0604020202020204" pitchFamily="34" charset="0"/>
              </a:rPr>
              <a:t> Lion- och leomedlemmar</a:t>
            </a:r>
            <a:br>
              <a:rPr lang="sv-SE" sz="3000">
                <a:solidFill>
                  <a:schemeClr val="accent6">
                    <a:lumMod val="50000"/>
                    <a:lumOff val="50000"/>
                  </a:schemeClr>
                </a:solidFill>
                <a:latin typeface="Helvetica" panose="020B0604020202020204" pitchFamily="34" charset="0"/>
                <a:cs typeface="Helvetica" panose="020B0604020202020204" pitchFamily="34" charset="0"/>
              </a:rPr>
            </a:br>
            <a:r>
              <a:rPr lang="sv-SE" sz="3000">
                <a:solidFill>
                  <a:schemeClr val="accent6">
                    <a:lumMod val="50000"/>
                    <a:lumOff val="50000"/>
                  </a:schemeClr>
                </a:solidFill>
                <a:latin typeface="Helvetica" panose="020B0604020202020204" pitchFamily="34" charset="0"/>
                <a:cs typeface="Helvetica" panose="020B0604020202020204" pitchFamily="34" charset="0"/>
              </a:rPr>
              <a:t>kom hem</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l="31660" t="2942" r="24243" b="35220"/>
          <a:stretch/>
        </p:blipFill>
        <p:spPr>
          <a:xfrm>
            <a:off x="323850" y="813709"/>
            <a:ext cx="3619500" cy="3383757"/>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82000" y="4171762"/>
            <a:ext cx="2685179" cy="236606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7" name="Content Placeholder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82001" y="1449456"/>
            <a:ext cx="2685179" cy="2421371"/>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9165" t="5967" r="26320" b="9121"/>
          <a:stretch/>
        </p:blipFill>
        <p:spPr>
          <a:xfrm>
            <a:off x="5287658" y="4172344"/>
            <a:ext cx="2713342" cy="2380856"/>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168" t="6500" r="35999" b="6500"/>
          <a:stretch/>
        </p:blipFill>
        <p:spPr>
          <a:xfrm>
            <a:off x="5316490" y="1449456"/>
            <a:ext cx="2678914" cy="2421371"/>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692237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v-SE"/>
              <a:t>Hundraårsjubileets standar</a:t>
            </a:r>
          </a:p>
        </p:txBody>
      </p:sp>
      <p:pic>
        <p:nvPicPr>
          <p:cNvPr id="7" name="Content Placeholder 6"/>
          <p:cNvPicPr>
            <a:picLocks noGrp="1" noChangeAspect="1"/>
          </p:cNvPicPr>
          <p:nvPr>
            <p:ph sz="quarter" idx="11"/>
          </p:nvPr>
        </p:nvPicPr>
        <p:blipFill>
          <a:blip r:embed="rId3" cstate="print">
            <a:extLst>
              <a:ext uri="{28A0092B-C50C-407E-A947-70E740481C1C}">
                <a14:useLocalDpi xmlns:a14="http://schemas.microsoft.com/office/drawing/2010/main" val="0"/>
              </a:ext>
            </a:extLst>
          </a:blip>
          <a:stretch>
            <a:fillRect/>
          </a:stretch>
        </p:blipFill>
        <p:spPr>
          <a:xfrm>
            <a:off x="762001" y="1600200"/>
            <a:ext cx="10667998" cy="4383497"/>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0" y="6075402"/>
            <a:ext cx="12192000" cy="553998"/>
          </a:xfrm>
          <a:prstGeom prst="rect">
            <a:avLst/>
          </a:prstGeom>
          <a:noFill/>
        </p:spPr>
        <p:txBody>
          <a:bodyPr wrap="square" rtlCol="0">
            <a:spAutoFit/>
          </a:bodyPr>
          <a:lstStyle/>
          <a:p>
            <a:pPr algn="ctr"/>
            <a:r>
              <a:rPr lang="sv-SE" sz="3000">
                <a:solidFill>
                  <a:schemeClr val="accent1"/>
                </a:solidFill>
                <a:latin typeface="Helvetica" panose="020B0604020202020204" pitchFamily="34" charset="0"/>
                <a:cs typeface="Helvetica" panose="020B0604020202020204" pitchFamily="34" charset="0"/>
              </a:rPr>
              <a:t>♦ </a:t>
            </a:r>
            <a:r>
              <a:rPr lang="sv-SE" sz="3000">
                <a:solidFill>
                  <a:schemeClr val="accent6">
                    <a:lumMod val="50000"/>
                    <a:lumOff val="50000"/>
                  </a:schemeClr>
                </a:solidFill>
                <a:latin typeface="Helvetica" panose="020B0604020202020204" pitchFamily="34" charset="0"/>
                <a:cs typeface="Helvetica" panose="020B0604020202020204" pitchFamily="34" charset="0"/>
              </a:rPr>
              <a:t>14,6 m bred och 8,5 m hög</a:t>
            </a:r>
          </a:p>
        </p:txBody>
      </p:sp>
    </p:spTree>
    <p:extLst>
      <p:ext uri="{BB962C8B-B14F-4D97-AF65-F5344CB8AC3E}">
        <p14:creationId xmlns:p14="http://schemas.microsoft.com/office/powerpoint/2010/main" val="2379798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v-SE"/>
              <a:t>Hundraårsjubileets minnesmynt</a:t>
            </a:r>
          </a:p>
        </p:txBody>
      </p:sp>
      <p:pic>
        <p:nvPicPr>
          <p:cNvPr id="5" name="Content Placeholder 4"/>
          <p:cNvPicPr>
            <a:picLocks noGrp="1" noChangeAspect="1"/>
          </p:cNvPicPr>
          <p:nvPr>
            <p:ph sz="quarter" idx="11"/>
          </p:nvPr>
        </p:nvPicPr>
        <p:blipFill>
          <a:blip r:embed="rId3" cstate="print">
            <a:extLst>
              <a:ext uri="{28A0092B-C50C-407E-A947-70E740481C1C}">
                <a14:useLocalDpi xmlns:a14="http://schemas.microsoft.com/office/drawing/2010/main" val="0"/>
              </a:ext>
            </a:extLst>
          </a:blip>
          <a:stretch>
            <a:fillRect/>
          </a:stretch>
        </p:blipFill>
        <p:spPr>
          <a:xfrm>
            <a:off x="5871495" y="1752600"/>
            <a:ext cx="5558504" cy="40386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8600" y="1831975"/>
            <a:ext cx="5481440" cy="3883025"/>
          </a:xfrm>
          <a:prstGeom prst="rect">
            <a:avLst/>
          </a:prstGeom>
        </p:spPr>
      </p:pic>
      <p:sp>
        <p:nvSpPr>
          <p:cNvPr id="8" name="TextBox 7"/>
          <p:cNvSpPr txBox="1"/>
          <p:nvPr/>
        </p:nvSpPr>
        <p:spPr>
          <a:xfrm>
            <a:off x="0" y="5917774"/>
            <a:ext cx="12192000" cy="523220"/>
          </a:xfrm>
          <a:prstGeom prst="rect">
            <a:avLst/>
          </a:prstGeom>
          <a:noFill/>
        </p:spPr>
        <p:txBody>
          <a:bodyPr wrap="square" rtlCol="0">
            <a:spAutoFit/>
          </a:bodyPr>
          <a:lstStyle/>
          <a:p>
            <a:pPr algn="ctr"/>
            <a:r>
              <a:rPr lang="sv-SE" sz="2800" dirty="0">
                <a:solidFill>
                  <a:schemeClr val="accent1"/>
                </a:solidFill>
                <a:latin typeface="Helvetica" panose="020B0604020202020204" pitchFamily="34" charset="0"/>
                <a:cs typeface="Helvetica" panose="020B0604020202020204" pitchFamily="34" charset="0"/>
              </a:rPr>
              <a:t>♦ </a:t>
            </a:r>
            <a:r>
              <a:rPr lang="sv-SE" sz="2800" dirty="0">
                <a:solidFill>
                  <a:schemeClr val="tx2"/>
                </a:solidFill>
                <a:latin typeface="Helvetica" panose="020B0604020202020204" pitchFamily="34" charset="0"/>
                <a:cs typeface="Helvetica" panose="020B0604020202020204" pitchFamily="34" charset="0"/>
              </a:rPr>
              <a:t>USD 855 540</a:t>
            </a:r>
            <a:r>
              <a:rPr lang="sv-SE" sz="2800" dirty="0">
                <a:solidFill>
                  <a:schemeClr val="accent6">
                    <a:lumMod val="50000"/>
                    <a:lumOff val="50000"/>
                  </a:schemeClr>
                </a:solidFill>
                <a:latin typeface="Helvetica" panose="020B0604020202020204" pitchFamily="34" charset="0"/>
                <a:cs typeface="Helvetica" panose="020B0604020202020204" pitchFamily="34" charset="0"/>
              </a:rPr>
              <a:t> donerades till stiftelsen genom försäljning av minnesmynt</a:t>
            </a:r>
          </a:p>
        </p:txBody>
      </p:sp>
    </p:spTree>
    <p:extLst>
      <p:ext uri="{BB962C8B-B14F-4D97-AF65-F5344CB8AC3E}">
        <p14:creationId xmlns:p14="http://schemas.microsoft.com/office/powerpoint/2010/main" val="38411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10515600" cy="776288"/>
          </a:xfrm>
        </p:spPr>
        <p:txBody>
          <a:bodyPr>
            <a:normAutofit/>
          </a:bodyPr>
          <a:lstStyle/>
          <a:p>
            <a:r>
              <a:rPr lang="sv-SE"/>
              <a:t>Hundraårsjubileets frimärke</a:t>
            </a:r>
          </a:p>
        </p:txBody>
      </p:sp>
      <p:pic>
        <p:nvPicPr>
          <p:cNvPr id="6" name="Content Placeholder 5"/>
          <p:cNvPicPr>
            <a:picLocks noGrp="1" noChangeAspect="1"/>
          </p:cNvPicPr>
          <p:nvPr>
            <p:ph sz="quarter" idx="4294967295"/>
          </p:nvPr>
        </p:nvPicPr>
        <p:blipFill>
          <a:blip r:embed="rId3" cstate="print">
            <a:extLst>
              <a:ext uri="{28A0092B-C50C-407E-A947-70E740481C1C}">
                <a14:useLocalDpi xmlns:a14="http://schemas.microsoft.com/office/drawing/2010/main"/>
              </a:ext>
            </a:extLst>
          </a:blip>
          <a:stretch>
            <a:fillRect/>
          </a:stretch>
        </p:blipFill>
        <p:spPr>
          <a:xfrm>
            <a:off x="1271191" y="1143000"/>
            <a:ext cx="9649619" cy="5449420"/>
          </a:xfrm>
          <a:prstGeom prst="rect">
            <a:avLst/>
          </a:prstGeom>
        </p:spPr>
      </p:pic>
    </p:spTree>
    <p:extLst>
      <p:ext uri="{BB962C8B-B14F-4D97-AF65-F5344CB8AC3E}">
        <p14:creationId xmlns:p14="http://schemas.microsoft.com/office/powerpoint/2010/main" val="915627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v-SE"/>
              <a:t>Socialt firande</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514600" y="3879272"/>
            <a:ext cx="9285488" cy="2750128"/>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Content Placeholder 6"/>
          <p:cNvPicPr>
            <a:picLocks noGrp="1" noChangeAspect="1"/>
          </p:cNvPicPr>
          <p:nvPr>
            <p:ph sz="quarter" idx="11"/>
          </p:nvPr>
        </p:nvPicPr>
        <p:blipFill rotWithShape="1">
          <a:blip r:embed="rId4" cstate="screen">
            <a:extLst>
              <a:ext uri="{28A0092B-C50C-407E-A947-70E740481C1C}">
                <a14:useLocalDpi xmlns:a14="http://schemas.microsoft.com/office/drawing/2010/main"/>
              </a:ext>
            </a:extLst>
          </a:blip>
          <a:srcRect/>
          <a:stretch/>
        </p:blipFill>
        <p:spPr bwMode="auto">
          <a:xfrm>
            <a:off x="762001" y="1447800"/>
            <a:ext cx="6897167" cy="2746896"/>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8" name="TextBox 7"/>
          <p:cNvSpPr txBox="1"/>
          <p:nvPr/>
        </p:nvSpPr>
        <p:spPr>
          <a:xfrm>
            <a:off x="7905650" y="2209800"/>
            <a:ext cx="3962400" cy="1015663"/>
          </a:xfrm>
          <a:prstGeom prst="rect">
            <a:avLst/>
          </a:prstGeom>
          <a:noFill/>
        </p:spPr>
        <p:txBody>
          <a:bodyPr wrap="square" rtlCol="0">
            <a:spAutoFit/>
          </a:bodyPr>
          <a:lstStyle/>
          <a:p>
            <a:pPr algn="ctr"/>
            <a:r>
              <a:rPr lang="sv-SE" sz="6000" b="1">
                <a:solidFill>
                  <a:srgbClr val="FFC0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#Lions100</a:t>
            </a:r>
          </a:p>
        </p:txBody>
      </p:sp>
    </p:spTree>
    <p:extLst>
      <p:ext uri="{BB962C8B-B14F-4D97-AF65-F5344CB8AC3E}">
        <p14:creationId xmlns:p14="http://schemas.microsoft.com/office/powerpoint/2010/main" val="23591230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Hundraårsjubileets facklor</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57200" y="2286001"/>
            <a:ext cx="7739507" cy="32004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8532628" y="2286001"/>
            <a:ext cx="3125972" cy="32004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5" name="TextBox 4"/>
          <p:cNvSpPr txBox="1"/>
          <p:nvPr/>
        </p:nvSpPr>
        <p:spPr>
          <a:xfrm>
            <a:off x="0" y="5791200"/>
            <a:ext cx="12192000" cy="553998"/>
          </a:xfrm>
          <a:prstGeom prst="rect">
            <a:avLst/>
          </a:prstGeom>
          <a:noFill/>
        </p:spPr>
        <p:txBody>
          <a:bodyPr wrap="square" rtlCol="0">
            <a:spAutoFit/>
          </a:bodyPr>
          <a:lstStyle/>
          <a:p>
            <a:pPr algn="ctr"/>
            <a:r>
              <a:rPr lang="sv-SE" sz="3000">
                <a:solidFill>
                  <a:schemeClr val="accent1"/>
                </a:solidFill>
                <a:latin typeface="Helvetica" panose="020B0604020202020204" pitchFamily="34" charset="0"/>
                <a:cs typeface="Helvetica" panose="020B0604020202020204" pitchFamily="34" charset="0"/>
              </a:rPr>
              <a:t>♦ </a:t>
            </a:r>
            <a:r>
              <a:rPr lang="sv-SE" sz="3000">
                <a:solidFill>
                  <a:schemeClr val="accent6">
                    <a:lumMod val="50000"/>
                    <a:lumOff val="50000"/>
                  </a:schemeClr>
                </a:solidFill>
                <a:latin typeface="Helvetica" panose="020B0604020202020204" pitchFamily="34" charset="0"/>
                <a:cs typeface="Helvetica" panose="020B0604020202020204" pitchFamily="34" charset="0"/>
              </a:rPr>
              <a:t>Lyser upp vägen för vårt andra århundrade av hjälpinsatser </a:t>
            </a:r>
          </a:p>
        </p:txBody>
      </p:sp>
    </p:spTree>
    <p:extLst>
      <p:ext uri="{BB962C8B-B14F-4D97-AF65-F5344CB8AC3E}">
        <p14:creationId xmlns:p14="http://schemas.microsoft.com/office/powerpoint/2010/main" val="3081677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v-SE"/>
              <a:t>LionsClubs.org – arkiv</a:t>
            </a:r>
          </a:p>
        </p:txBody>
      </p:sp>
      <p:sp>
        <p:nvSpPr>
          <p:cNvPr id="3" name="Content Placeholder 2"/>
          <p:cNvSpPr>
            <a:spLocks noGrp="1"/>
          </p:cNvSpPr>
          <p:nvPr>
            <p:ph sz="quarter" idx="11"/>
          </p:nvPr>
        </p:nvSpPr>
        <p:spPr>
          <a:xfrm>
            <a:off x="761999" y="1524000"/>
            <a:ext cx="10667999" cy="5105400"/>
          </a:xfrm>
        </p:spPr>
        <p:txBody>
          <a:bodyPr/>
          <a:lstStyle/>
          <a:p>
            <a:pPr indent="-274320">
              <a:lnSpc>
                <a:spcPct val="110000"/>
              </a:lnSpc>
              <a:spcBef>
                <a:spcPts val="600"/>
              </a:spcBef>
              <a:buClr>
                <a:schemeClr val="accent1"/>
              </a:buClr>
              <a:buFont typeface="Arial" panose="020B0604020202020204" pitchFamily="34" charset="0"/>
              <a:buChar char="♦"/>
            </a:pPr>
            <a:r>
              <a:rPr lang="sv-SE"/>
              <a:t>Videon En glimt från 100 år</a:t>
            </a:r>
          </a:p>
          <a:p>
            <a:pPr indent="-274320">
              <a:lnSpc>
                <a:spcPct val="110000"/>
              </a:lnSpc>
              <a:spcBef>
                <a:spcPts val="600"/>
              </a:spcBef>
              <a:buClr>
                <a:schemeClr val="accent1"/>
              </a:buClr>
              <a:buFont typeface="Arial" panose="020B0604020202020204" pitchFamily="34" charset="0"/>
              <a:buChar char="♦"/>
            </a:pPr>
            <a:r>
              <a:rPr lang="sv-SE"/>
              <a:t>Sammanfattande video om hundraårsjubileet</a:t>
            </a:r>
          </a:p>
          <a:p>
            <a:pPr indent="-274320">
              <a:lnSpc>
                <a:spcPct val="110000"/>
              </a:lnSpc>
              <a:spcBef>
                <a:spcPts val="600"/>
              </a:spcBef>
              <a:buClr>
                <a:schemeClr val="accent1"/>
              </a:buClr>
              <a:buFont typeface="Arial" panose="020B0604020202020204" pitchFamily="34" charset="0"/>
              <a:buChar char="♦"/>
            </a:pPr>
            <a:r>
              <a:rPr lang="sv-SE"/>
              <a:t>Broschyr om hundraårsjubileets höjdpunkter </a:t>
            </a:r>
          </a:p>
          <a:p>
            <a:pPr indent="-274320">
              <a:lnSpc>
                <a:spcPct val="110000"/>
              </a:lnSpc>
              <a:spcBef>
                <a:spcPts val="600"/>
              </a:spcBef>
              <a:buClr>
                <a:schemeClr val="accent1"/>
              </a:buClr>
              <a:buFont typeface="Arial" panose="020B0604020202020204" pitchFamily="34" charset="0"/>
              <a:buChar char="♦"/>
            </a:pPr>
            <a:r>
              <a:rPr lang="sv-SE"/>
              <a:t>Videoserie om Lions historia</a:t>
            </a:r>
          </a:p>
          <a:p>
            <a:pPr indent="-274320">
              <a:lnSpc>
                <a:spcPct val="110000"/>
              </a:lnSpc>
              <a:spcBef>
                <a:spcPts val="600"/>
              </a:spcBef>
              <a:buClr>
                <a:schemeClr val="accent1"/>
              </a:buClr>
              <a:buFont typeface="Arial" panose="020B0604020202020204" pitchFamily="34" charset="0"/>
              <a:buChar char="♦"/>
            </a:pPr>
            <a:r>
              <a:rPr lang="sv-SE"/>
              <a:t>Berörande berättelser</a:t>
            </a:r>
          </a:p>
          <a:p>
            <a:pPr indent="-274320">
              <a:lnSpc>
                <a:spcPct val="110000"/>
              </a:lnSpc>
              <a:spcBef>
                <a:spcPts val="600"/>
              </a:spcBef>
              <a:buClr>
                <a:schemeClr val="accent1"/>
              </a:buClr>
              <a:buFont typeface="Arial" panose="020B0604020202020204" pitchFamily="34" charset="0"/>
              <a:buChar char="♦"/>
            </a:pPr>
            <a:r>
              <a:rPr lang="sv-SE"/>
              <a:t>Videon Fira Lions arv</a:t>
            </a:r>
          </a:p>
          <a:p>
            <a:pPr indent="-274320">
              <a:lnSpc>
                <a:spcPct val="110000"/>
              </a:lnSpc>
              <a:spcBef>
                <a:spcPts val="600"/>
              </a:spcBef>
              <a:buClr>
                <a:schemeClr val="accent1"/>
              </a:buClr>
              <a:buFont typeface="Arial" panose="020B0604020202020204" pitchFamily="34" charset="0"/>
              <a:buChar char="♦"/>
            </a:pPr>
            <a:r>
              <a:rPr lang="sv-SE"/>
              <a:t>Bildspel om Lions resa i bilder</a:t>
            </a:r>
          </a:p>
          <a:p>
            <a:pPr indent="-274320">
              <a:lnSpc>
                <a:spcPct val="110000"/>
              </a:lnSpc>
              <a:spcBef>
                <a:spcPts val="600"/>
              </a:spcBef>
              <a:buClr>
                <a:schemeClr val="accent1"/>
              </a:buClr>
              <a:buFont typeface="Arial" panose="020B0604020202020204" pitchFamily="34" charset="0"/>
              <a:buChar char="♦"/>
            </a:pPr>
            <a:r>
              <a:rPr lang="sv-SE"/>
              <a:t>Videoserien Reflektioner av presidenterna</a:t>
            </a:r>
          </a:p>
        </p:txBody>
      </p:sp>
      <p:pic>
        <p:nvPicPr>
          <p:cNvPr id="5" name="Picture 4">
            <a:hlinkClick r:id="rId3"/>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57220" y="800769"/>
            <a:ext cx="2004114" cy="121403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36826" y="1151685"/>
            <a:ext cx="1459727" cy="1876793"/>
          </a:xfrm>
          <a:prstGeom prst="rect">
            <a:avLst/>
          </a:prstGeom>
          <a:ln>
            <a:solidFill>
              <a:schemeClr val="accent2"/>
            </a:solidFill>
          </a:ln>
        </p:spPr>
      </p:pic>
      <p:pic>
        <p:nvPicPr>
          <p:cNvPr id="7" name="Picture 6">
            <a:hlinkClick r:id="rId6"/>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8154245" y="3089897"/>
            <a:ext cx="2059838" cy="1203191"/>
          </a:xfrm>
          <a:prstGeom prst="rect">
            <a:avLst/>
          </a:prstGeom>
          <a:ln>
            <a:solidFill>
              <a:schemeClr val="accent2"/>
            </a:solidFill>
          </a:ln>
          <a:extLst>
            <a:ext uri="{53640926-AAD7-44D8-BBD7-CCE9431645EC}">
              <a14:shadowObscured xmlns:a14="http://schemas.microsoft.com/office/drawing/2010/main"/>
            </a:ext>
          </a:extLst>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59387" y="3336309"/>
            <a:ext cx="1745480" cy="1473893"/>
          </a:xfrm>
          <a:prstGeom prst="rect">
            <a:avLst/>
          </a:prstGeom>
          <a:ln>
            <a:solidFill>
              <a:schemeClr val="accent2"/>
            </a:solidFill>
          </a:ln>
        </p:spPr>
      </p:pic>
      <p:pic>
        <p:nvPicPr>
          <p:cNvPr id="9" name="Picture 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57268" y="4518622"/>
            <a:ext cx="2223500" cy="1250719"/>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0337235" y="800769"/>
            <a:ext cx="1548508" cy="3848602"/>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720037" y="5291346"/>
            <a:ext cx="1538534" cy="1454314"/>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0196553" y="4335904"/>
            <a:ext cx="1823304" cy="967467"/>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971377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sv-SE"/>
              <a:t>Vårt nästa århundrade</a:t>
            </a:r>
          </a:p>
        </p:txBody>
      </p:sp>
      <p:pic>
        <p:nvPicPr>
          <p:cNvPr id="6" name="Content Placeholder 5"/>
          <p:cNvPicPr>
            <a:picLocks noGrp="1" noChangeAspect="1"/>
          </p:cNvPicPr>
          <p:nvPr>
            <p:ph sz="quarter" idx="11"/>
          </p:nvPr>
        </p:nvPicPr>
        <p:blipFill rotWithShape="1">
          <a:blip r:embed="rId3" cstate="screen">
            <a:extLst>
              <a:ext uri="{28A0092B-C50C-407E-A947-70E740481C1C}">
                <a14:useLocalDpi xmlns:a14="http://schemas.microsoft.com/office/drawing/2010/main"/>
              </a:ext>
            </a:extLst>
          </a:blip>
          <a:stretch/>
        </p:blipFill>
        <p:spPr bwMode="auto">
          <a:xfrm>
            <a:off x="747236" y="1752217"/>
            <a:ext cx="4011516" cy="441998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5138199" y="1752217"/>
            <a:ext cx="6215601" cy="441998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813126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sv-SE" sz="6000">
                <a:solidFill>
                  <a:schemeClr val="tx2"/>
                </a:solidFill>
                <a:latin typeface="Helvetica" panose="020B0604020202020204" pitchFamily="34" charset="0"/>
                <a:cs typeface="Helvetica" panose="020B0604020202020204" pitchFamily="34" charset="0"/>
              </a:rPr>
              <a:t>Tack!</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5789" y="1981200"/>
            <a:ext cx="5280422" cy="4523562"/>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259624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91F274-A519-AB45-9B57-D105CE1BFB3B}"/>
              </a:ext>
            </a:extLst>
          </p:cNvPr>
          <p:cNvSpPr>
            <a:spLocks noGrp="1"/>
          </p:cNvSpPr>
          <p:nvPr>
            <p:ph type="title"/>
          </p:nvPr>
        </p:nvSpPr>
        <p:spPr/>
        <p:txBody>
          <a:bodyPr>
            <a:noAutofit/>
          </a:bodyPr>
          <a:lstStyle/>
          <a:p>
            <a:r>
              <a:rPr lang="sv-SE"/>
              <a:t>En gigantisk hyllning</a:t>
            </a:r>
          </a:p>
        </p:txBody>
      </p:sp>
      <p:sp>
        <p:nvSpPr>
          <p:cNvPr id="16" name="Round Diagonal Corner Rectangle 15"/>
          <p:cNvSpPr/>
          <p:nvPr/>
        </p:nvSpPr>
        <p:spPr>
          <a:xfrm>
            <a:off x="3911600" y="5334000"/>
            <a:ext cx="2118361" cy="914400"/>
          </a:xfrm>
          <a:prstGeom prst="round2DiagRect">
            <a:avLst/>
          </a:prstGeom>
          <a:solidFill>
            <a:schemeClr val="tx2"/>
          </a:solidFill>
          <a:ln w="12700">
            <a:solidFill>
              <a:schemeClr val="bg2"/>
            </a:solidFill>
          </a:ln>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0" tIns="107979" rIns="0" bIns="107979" numCol="1" spcCol="1270" anchor="ctr" anchorCtr="0">
            <a:noAutofit/>
          </a:bodyPr>
          <a:lstStyle/>
          <a:p>
            <a:pPr algn="ctr"/>
            <a:r>
              <a:rPr lang="sv-SE" sz="2400">
                <a:solidFill>
                  <a:schemeClr val="bg1"/>
                </a:solidFill>
                <a:latin typeface="Helvetica" panose="020B0604020202020204" pitchFamily="34" charset="0"/>
                <a:ea typeface="Arial" charset="0"/>
                <a:cs typeface="Helvetica" panose="020B0604020202020204" pitchFamily="34" charset="0"/>
              </a:rPr>
              <a:t>2015-2016</a:t>
            </a:r>
          </a:p>
        </p:txBody>
      </p:sp>
      <p:sp>
        <p:nvSpPr>
          <p:cNvPr id="17" name="Round Diagonal Corner Rectangle 16"/>
          <p:cNvSpPr/>
          <p:nvPr/>
        </p:nvSpPr>
        <p:spPr>
          <a:xfrm>
            <a:off x="6248400" y="5334000"/>
            <a:ext cx="2118361" cy="914400"/>
          </a:xfrm>
          <a:prstGeom prst="round2DiagRect">
            <a:avLst/>
          </a:prstGeom>
          <a:solidFill>
            <a:schemeClr val="tx2"/>
          </a:solidFill>
          <a:ln w="12700">
            <a:solidFill>
              <a:schemeClr val="bg2"/>
            </a:solidFill>
          </a:ln>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0" tIns="107979" rIns="0" bIns="107979" numCol="1" spcCol="1270" anchor="ctr" anchorCtr="0">
            <a:noAutofit/>
          </a:bodyPr>
          <a:lstStyle/>
          <a:p>
            <a:pPr algn="ctr"/>
            <a:r>
              <a:rPr lang="sv-SE" sz="2400">
                <a:solidFill>
                  <a:schemeClr val="bg1"/>
                </a:solidFill>
                <a:latin typeface="Helvetica" panose="020B0604020202020204" pitchFamily="34" charset="0"/>
                <a:ea typeface="Arial" charset="0"/>
                <a:cs typeface="Helvetica" panose="020B0604020202020204" pitchFamily="34" charset="0"/>
              </a:rPr>
              <a:t>2016-2017</a:t>
            </a:r>
          </a:p>
        </p:txBody>
      </p:sp>
      <p:sp>
        <p:nvSpPr>
          <p:cNvPr id="18" name="Round Diagonal Corner Rectangle 17"/>
          <p:cNvSpPr/>
          <p:nvPr/>
        </p:nvSpPr>
        <p:spPr>
          <a:xfrm>
            <a:off x="8585200" y="5334000"/>
            <a:ext cx="2118361" cy="914400"/>
          </a:xfrm>
          <a:prstGeom prst="round2DiagRect">
            <a:avLst/>
          </a:prstGeom>
          <a:solidFill>
            <a:schemeClr val="tx2"/>
          </a:solidFill>
          <a:ln w="12700">
            <a:solidFill>
              <a:schemeClr val="bg2"/>
            </a:solidFill>
          </a:ln>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0" tIns="107979" rIns="0" bIns="107979" numCol="1" spcCol="1270" anchor="ctr" anchorCtr="0">
            <a:noAutofit/>
          </a:bodyPr>
          <a:lstStyle/>
          <a:p>
            <a:pPr algn="ctr"/>
            <a:r>
              <a:rPr lang="sv-SE" sz="2400">
                <a:solidFill>
                  <a:schemeClr val="bg1"/>
                </a:solidFill>
                <a:latin typeface="Helvetica" panose="020B0604020202020204" pitchFamily="34" charset="0"/>
                <a:ea typeface="Arial" charset="0"/>
                <a:cs typeface="Helvetica" panose="020B0604020202020204" pitchFamily="34" charset="0"/>
              </a:rPr>
              <a:t>2017-2018</a:t>
            </a:r>
          </a:p>
        </p:txBody>
      </p:sp>
      <p:sp>
        <p:nvSpPr>
          <p:cNvPr id="19" name="Round Diagonal Corner Rectangle 18"/>
          <p:cNvSpPr/>
          <p:nvPr/>
        </p:nvSpPr>
        <p:spPr>
          <a:xfrm>
            <a:off x="1574800" y="5334000"/>
            <a:ext cx="2118361" cy="914400"/>
          </a:xfrm>
          <a:prstGeom prst="round2DiagRect">
            <a:avLst/>
          </a:prstGeom>
          <a:solidFill>
            <a:schemeClr val="tx2"/>
          </a:solidFill>
          <a:ln w="12700">
            <a:solidFill>
              <a:schemeClr val="bg2"/>
            </a:solidFill>
          </a:ln>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0" tIns="107979" rIns="0" bIns="107979" numCol="1" spcCol="1270" anchor="ctr" anchorCtr="0">
            <a:noAutofit/>
          </a:bodyPr>
          <a:lstStyle/>
          <a:p>
            <a:pPr algn="ctr"/>
            <a:r>
              <a:rPr lang="sv-SE" sz="2400">
                <a:solidFill>
                  <a:schemeClr val="bg1"/>
                </a:solidFill>
                <a:latin typeface="Helvetica" panose="020B0604020202020204" pitchFamily="34" charset="0"/>
                <a:ea typeface="Arial" charset="0"/>
                <a:cs typeface="Helvetica" panose="020B0604020202020204" pitchFamily="34" charset="0"/>
              </a:rPr>
              <a:t>2014-2015</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74800" y="1981200"/>
            <a:ext cx="9112250" cy="311034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826900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v-SE"/>
              <a:t>Dela vår berättelse</a:t>
            </a:r>
          </a:p>
        </p:txBody>
      </p:sp>
      <p:pic>
        <p:nvPicPr>
          <p:cNvPr id="5" name="Content Placeholder 4"/>
          <p:cNvPicPr>
            <a:picLocks noGrp="1" noChangeAspect="1"/>
          </p:cNvPicPr>
          <p:nvPr>
            <p:ph sz="quarter" idx="11"/>
          </p:nvPr>
        </p:nvPicPr>
        <p:blipFill rotWithShape="1">
          <a:blip r:embed="rId3" cstate="print">
            <a:extLst>
              <a:ext uri="{28A0092B-C50C-407E-A947-70E740481C1C}">
                <a14:useLocalDpi xmlns:a14="http://schemas.microsoft.com/office/drawing/2010/main"/>
              </a:ext>
            </a:extLst>
          </a:blip>
          <a:srcRect l="14127" r="13513"/>
          <a:stretch/>
        </p:blipFill>
        <p:spPr bwMode="auto">
          <a:xfrm>
            <a:off x="228600" y="2051462"/>
            <a:ext cx="5791200" cy="320399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7" name="TextBox 6"/>
          <p:cNvSpPr txBox="1"/>
          <p:nvPr/>
        </p:nvSpPr>
        <p:spPr>
          <a:xfrm>
            <a:off x="0" y="5638800"/>
            <a:ext cx="12192000" cy="1015663"/>
          </a:xfrm>
          <a:prstGeom prst="rect">
            <a:avLst/>
          </a:prstGeom>
          <a:noFill/>
        </p:spPr>
        <p:txBody>
          <a:bodyPr wrap="square" rtlCol="0">
            <a:spAutoFit/>
          </a:bodyPr>
          <a:lstStyle/>
          <a:p>
            <a:pPr algn="ctr"/>
            <a:r>
              <a:rPr lang="sv-SE" sz="3000" dirty="0">
                <a:solidFill>
                  <a:schemeClr val="accent1"/>
                </a:solidFill>
                <a:latin typeface="Helvetica" panose="020B0604020202020204" pitchFamily="34" charset="0"/>
                <a:cs typeface="Helvetica" panose="020B0604020202020204" pitchFamily="34" charset="0"/>
              </a:rPr>
              <a:t>♦ </a:t>
            </a:r>
            <a:r>
              <a:rPr lang="sv-SE" sz="3000" dirty="0">
                <a:solidFill>
                  <a:schemeClr val="accent6">
                    <a:lumMod val="50000"/>
                    <a:lumOff val="50000"/>
                  </a:schemeClr>
                </a:solidFill>
                <a:latin typeface="Helvetica" panose="020B0604020202020204" pitchFamily="34" charset="0"/>
                <a:cs typeface="Helvetica" panose="020B0604020202020204" pitchFamily="34" charset="0"/>
              </a:rPr>
              <a:t>Berörande berättelser </a:t>
            </a:r>
            <a:r>
              <a:rPr lang="sv-SE" sz="3000" dirty="0">
                <a:solidFill>
                  <a:schemeClr val="accent1"/>
                </a:solidFill>
                <a:latin typeface="Helvetica" panose="020B0604020202020204" pitchFamily="34" charset="0"/>
                <a:cs typeface="Helvetica" panose="020B0604020202020204" pitchFamily="34" charset="0"/>
              </a:rPr>
              <a:t>♦ </a:t>
            </a:r>
            <a:r>
              <a:rPr lang="sv-SE" sz="3000" dirty="0">
                <a:solidFill>
                  <a:schemeClr val="accent6">
                    <a:lumMod val="50000"/>
                    <a:lumOff val="50000"/>
                  </a:schemeClr>
                </a:solidFill>
                <a:latin typeface="Helvetica" panose="020B0604020202020204" pitchFamily="34" charset="0"/>
                <a:cs typeface="Helvetica" panose="020B0604020202020204" pitchFamily="34" charset="0"/>
              </a:rPr>
              <a:t>Videofilmer om Lions historia </a:t>
            </a:r>
            <a:r>
              <a:rPr lang="sv-SE" sz="3000" dirty="0" smtClean="0">
                <a:solidFill>
                  <a:schemeClr val="accent6">
                    <a:lumMod val="50000"/>
                    <a:lumOff val="50000"/>
                  </a:schemeClr>
                </a:solidFill>
                <a:latin typeface="Helvetica" panose="020B0604020202020204" pitchFamily="34" charset="0"/>
                <a:cs typeface="Helvetica" panose="020B0604020202020204" pitchFamily="34" charset="0"/>
              </a:rPr>
              <a:t/>
            </a:r>
            <a:br>
              <a:rPr lang="sv-SE" sz="3000" dirty="0" smtClean="0">
                <a:solidFill>
                  <a:schemeClr val="accent6">
                    <a:lumMod val="50000"/>
                    <a:lumOff val="50000"/>
                  </a:schemeClr>
                </a:solidFill>
                <a:latin typeface="Helvetica" panose="020B0604020202020204" pitchFamily="34" charset="0"/>
                <a:cs typeface="Helvetica" panose="020B0604020202020204" pitchFamily="34" charset="0"/>
              </a:rPr>
            </a:br>
            <a:r>
              <a:rPr lang="sv-SE" sz="3000" dirty="0" smtClean="0">
                <a:solidFill>
                  <a:schemeClr val="accent1"/>
                </a:solidFill>
                <a:latin typeface="Helvetica" panose="020B0604020202020204" pitchFamily="34" charset="0"/>
                <a:cs typeface="Helvetica" panose="020B0604020202020204" pitchFamily="34" charset="0"/>
              </a:rPr>
              <a:t>♦ </a:t>
            </a:r>
            <a:r>
              <a:rPr lang="sv-SE" sz="3000" dirty="0">
                <a:solidFill>
                  <a:schemeClr val="accent6">
                    <a:lumMod val="50000"/>
                    <a:lumOff val="50000"/>
                  </a:schemeClr>
                </a:solidFill>
                <a:latin typeface="Helvetica" panose="020B0604020202020204" pitchFamily="34" charset="0"/>
                <a:cs typeface="Helvetica" panose="020B0604020202020204" pitchFamily="34" charset="0"/>
              </a:rPr>
              <a:t>Bildspel om Lions resa</a:t>
            </a: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72200" y="2051462"/>
            <a:ext cx="5791200" cy="320885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062498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v-SE"/>
              <a:t>Hedra vårt förflutna</a:t>
            </a:r>
          </a:p>
        </p:txBody>
      </p:sp>
      <p:pic>
        <p:nvPicPr>
          <p:cNvPr id="4" name="Content Placeholder 3"/>
          <p:cNvPicPr>
            <a:picLocks noGrp="1" noChangeAspect="1"/>
          </p:cNvPicPr>
          <p:nvPr>
            <p:ph sz="quarter" idx="11"/>
          </p:nvPr>
        </p:nvPicPr>
        <p: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bwMode="auto">
          <a:xfrm>
            <a:off x="292555" y="1524000"/>
            <a:ext cx="8382000" cy="43434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5" name="TextBox 4"/>
          <p:cNvSpPr txBox="1"/>
          <p:nvPr/>
        </p:nvSpPr>
        <p:spPr>
          <a:xfrm>
            <a:off x="292555" y="5943600"/>
            <a:ext cx="11518445" cy="553998"/>
          </a:xfrm>
          <a:prstGeom prst="rect">
            <a:avLst/>
          </a:prstGeom>
          <a:noFill/>
        </p:spPr>
        <p:txBody>
          <a:bodyPr wrap="square" rtlCol="0">
            <a:spAutoFit/>
          </a:bodyPr>
          <a:lstStyle/>
          <a:p>
            <a:pPr algn="ctr"/>
            <a:r>
              <a:rPr lang="sv-SE" sz="3000">
                <a:solidFill>
                  <a:schemeClr val="accent1"/>
                </a:solidFill>
                <a:latin typeface="Helvetica" panose="020B0604020202020204" pitchFamily="34" charset="0"/>
                <a:cs typeface="Helvetica" panose="020B0604020202020204" pitchFamily="34" charset="0"/>
              </a:rPr>
              <a:t>♦ </a:t>
            </a:r>
            <a:r>
              <a:rPr lang="sv-SE" sz="3000">
                <a:solidFill>
                  <a:schemeClr val="accent6">
                    <a:lumMod val="50000"/>
                    <a:lumOff val="50000"/>
                  </a:schemeClr>
                </a:solidFill>
                <a:latin typeface="Helvetica" panose="020B0604020202020204" pitchFamily="34" charset="0"/>
                <a:cs typeface="Helvetica" panose="020B0604020202020204" pitchFamily="34" charset="0"/>
              </a:rPr>
              <a:t>Melvin Jones-statyn   </a:t>
            </a:r>
            <a:r>
              <a:rPr lang="sv-SE" sz="3000">
                <a:solidFill>
                  <a:schemeClr val="accent1"/>
                </a:solidFill>
                <a:latin typeface="Helvetica" panose="020B0604020202020204" pitchFamily="34" charset="0"/>
                <a:cs typeface="Helvetica" panose="020B0604020202020204" pitchFamily="34" charset="0"/>
              </a:rPr>
              <a:t>♦ </a:t>
            </a:r>
            <a:r>
              <a:rPr lang="sv-SE" sz="3000">
                <a:solidFill>
                  <a:schemeClr val="accent6">
                    <a:lumMod val="50000"/>
                    <a:lumOff val="50000"/>
                  </a:schemeClr>
                </a:solidFill>
                <a:latin typeface="Helvetica" panose="020B0604020202020204" pitchFamily="34" charset="0"/>
                <a:cs typeface="Helvetica" panose="020B0604020202020204" pitchFamily="34" charset="0"/>
              </a:rPr>
              <a:t>Melvin Jones minnesplats</a:t>
            </a: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865054" y="1526005"/>
            <a:ext cx="2945946" cy="434139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930178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v-SE"/>
              <a:t>Bevara vårt arv</a:t>
            </a:r>
          </a:p>
        </p:txBody>
      </p:sp>
      <p:sp>
        <p:nvSpPr>
          <p:cNvPr id="7" name="TextBox 6"/>
          <p:cNvSpPr txBox="1"/>
          <p:nvPr/>
        </p:nvSpPr>
        <p:spPr>
          <a:xfrm>
            <a:off x="1447800" y="5943600"/>
            <a:ext cx="9372600" cy="553998"/>
          </a:xfrm>
          <a:prstGeom prst="rect">
            <a:avLst/>
          </a:prstGeom>
          <a:noFill/>
        </p:spPr>
        <p:txBody>
          <a:bodyPr wrap="square" rtlCol="0">
            <a:spAutoFit/>
          </a:bodyPr>
          <a:lstStyle/>
          <a:p>
            <a:pPr algn="ctr"/>
            <a:r>
              <a:rPr lang="sv-SE" sz="3000">
                <a:solidFill>
                  <a:schemeClr val="accent1"/>
                </a:solidFill>
                <a:latin typeface="Helvetica" panose="020B0604020202020204" pitchFamily="34" charset="0"/>
                <a:cs typeface="Helvetica" panose="020B0604020202020204" pitchFamily="34" charset="0"/>
              </a:rPr>
              <a:t>♦ </a:t>
            </a:r>
            <a:r>
              <a:rPr lang="sv-SE" sz="3000">
                <a:solidFill>
                  <a:schemeClr val="accent6">
                    <a:lumMod val="50000"/>
                    <a:lumOff val="50000"/>
                  </a:schemeClr>
                </a:solidFill>
                <a:latin typeface="Helvetica" panose="020B0604020202020204" pitchFamily="34" charset="0"/>
                <a:cs typeface="Helvetica" panose="020B0604020202020204" pitchFamily="34" charset="0"/>
              </a:rPr>
              <a:t>Intervjuer med alla internationella presidenter</a:t>
            </a:r>
          </a:p>
        </p:txBody>
      </p:sp>
      <p:pic>
        <p:nvPicPr>
          <p:cNvPr id="4" name="Content Placeholder 3"/>
          <p:cNvPicPr>
            <a:picLocks noGrp="1" noChangeAspect="1"/>
          </p:cNvPicPr>
          <p:nvPr>
            <p:ph sz="quarter" idx="11"/>
          </p:nvPr>
        </p:nvPicPr>
        <p:blipFill rotWithShape="1">
          <a:blip r:embed="rId3" cstate="screen">
            <a:extLst>
              <a:ext uri="{28A0092B-C50C-407E-A947-70E740481C1C}">
                <a14:useLocalDpi xmlns:a14="http://schemas.microsoft.com/office/drawing/2010/main"/>
              </a:ext>
            </a:extLst>
          </a:blip>
          <a:srcRect b="11667"/>
          <a:stretch/>
        </p:blipFill>
        <p:spPr>
          <a:xfrm>
            <a:off x="2032000" y="1676400"/>
            <a:ext cx="8128000" cy="4038600"/>
          </a:xfrm>
        </p:spPr>
      </p:pic>
      <p:sp>
        <p:nvSpPr>
          <p:cNvPr id="9" name="TextBox 8"/>
          <p:cNvSpPr txBox="1"/>
          <p:nvPr/>
        </p:nvSpPr>
        <p:spPr>
          <a:xfrm>
            <a:off x="2244216" y="3200400"/>
            <a:ext cx="3038984" cy="1569660"/>
          </a:xfrm>
          <a:prstGeom prst="rect">
            <a:avLst/>
          </a:prstGeom>
          <a:noFill/>
        </p:spPr>
        <p:txBody>
          <a:bodyPr wrap="square" rtlCol="0">
            <a:spAutoFit/>
          </a:bodyPr>
          <a:lstStyle/>
          <a:p>
            <a:pPr algn="ctr"/>
            <a:r>
              <a:rPr lang="sv-SE" sz="3200" b="1" i="1">
                <a:solidFill>
                  <a:schemeClr val="tx2"/>
                </a:solidFill>
                <a:effectLst>
                  <a:outerShdw blurRad="63500" dist="63500" dir="2700000" algn="tl">
                    <a:schemeClr val="bg1"/>
                  </a:outerShdw>
                </a:effectLst>
                <a:latin typeface="Helvetica" panose="020B0604020202020204" pitchFamily="34" charset="0"/>
                <a:cs typeface="Helvetica" panose="020B0604020202020204" pitchFamily="34" charset="0"/>
              </a:rPr>
              <a:t>Reflektioner</a:t>
            </a:r>
            <a:br>
              <a:rPr lang="sv-SE" sz="3200" b="1" i="1">
                <a:solidFill>
                  <a:schemeClr val="tx2"/>
                </a:solidFill>
                <a:effectLst>
                  <a:outerShdw blurRad="63500" dist="63500" dir="2700000" algn="tl">
                    <a:schemeClr val="bg1"/>
                  </a:outerShdw>
                </a:effectLst>
                <a:latin typeface="Helvetica" panose="020B0604020202020204" pitchFamily="34" charset="0"/>
                <a:cs typeface="Helvetica" panose="020B0604020202020204" pitchFamily="34" charset="0"/>
              </a:rPr>
            </a:br>
            <a:r>
              <a:rPr lang="sv-SE" sz="3200" b="1" i="1">
                <a:solidFill>
                  <a:schemeClr val="tx2"/>
                </a:solidFill>
                <a:effectLst>
                  <a:outerShdw blurRad="63500" dist="63500" dir="2700000" algn="tl">
                    <a:schemeClr val="bg1"/>
                  </a:outerShdw>
                </a:effectLst>
                <a:latin typeface="Helvetica" panose="020B0604020202020204" pitchFamily="34" charset="0"/>
                <a:cs typeface="Helvetica" panose="020B0604020202020204" pitchFamily="34" charset="0"/>
              </a:rPr>
              <a:t>av</a:t>
            </a:r>
            <a:br>
              <a:rPr lang="sv-SE" sz="3200" b="1" i="1">
                <a:solidFill>
                  <a:schemeClr val="tx2"/>
                </a:solidFill>
                <a:effectLst>
                  <a:outerShdw blurRad="63500" dist="63500" dir="2700000" algn="tl">
                    <a:schemeClr val="bg1"/>
                  </a:outerShdw>
                </a:effectLst>
                <a:latin typeface="Helvetica" panose="020B0604020202020204" pitchFamily="34" charset="0"/>
                <a:cs typeface="Helvetica" panose="020B0604020202020204" pitchFamily="34" charset="0"/>
              </a:rPr>
            </a:br>
            <a:r>
              <a:rPr lang="sv-SE" sz="3200" b="1" i="1">
                <a:solidFill>
                  <a:schemeClr val="tx2"/>
                </a:solidFill>
                <a:effectLst>
                  <a:outerShdw blurRad="63500" dist="63500" dir="2700000" algn="tl">
                    <a:schemeClr val="bg1"/>
                  </a:outerShdw>
                </a:effectLst>
                <a:latin typeface="Helvetica" panose="020B0604020202020204" pitchFamily="34" charset="0"/>
                <a:cs typeface="Helvetica" panose="020B0604020202020204" pitchFamily="34" charset="0"/>
              </a:rPr>
              <a:t>presidenterna </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8708" y="1905000"/>
            <a:ext cx="1269999" cy="1178524"/>
          </a:xfrm>
          <a:prstGeom prst="rect">
            <a:avLst/>
          </a:prstGeom>
        </p:spPr>
      </p:pic>
    </p:spTree>
    <p:extLst>
      <p:ext uri="{BB962C8B-B14F-4D97-AF65-F5344CB8AC3E}">
        <p14:creationId xmlns:p14="http://schemas.microsoft.com/office/powerpoint/2010/main" val="21238869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b="1"/>
              <a:t>Ett firande av hjälpinsatser</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0" y="2362200"/>
            <a:ext cx="2743200" cy="27432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24400" y="2362200"/>
            <a:ext cx="2743200" cy="27432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24800" y="2331308"/>
            <a:ext cx="2743200" cy="2743200"/>
          </a:xfrm>
          <a:prstGeom prst="rect">
            <a:avLst/>
          </a:prstGeom>
        </p:spPr>
      </p:pic>
    </p:spTree>
    <p:extLst>
      <p:ext uri="{BB962C8B-B14F-4D97-AF65-F5344CB8AC3E}">
        <p14:creationId xmlns:p14="http://schemas.microsoft.com/office/powerpoint/2010/main" val="33040963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Hundraårsjubileets hjälputmaning</a:t>
            </a:r>
          </a:p>
        </p:txBody>
      </p:sp>
      <p:sp>
        <p:nvSpPr>
          <p:cNvPr id="6" name="TextBox 5"/>
          <p:cNvSpPr txBox="1"/>
          <p:nvPr/>
        </p:nvSpPr>
        <p:spPr>
          <a:xfrm>
            <a:off x="457200" y="4572000"/>
            <a:ext cx="3352801" cy="1231106"/>
          </a:xfrm>
          <a:prstGeom prst="rect">
            <a:avLst/>
          </a:prstGeom>
          <a:noFill/>
        </p:spPr>
        <p:txBody>
          <a:bodyPr wrap="square" rtlCol="0">
            <a:spAutoFit/>
          </a:bodyPr>
          <a:lstStyle/>
          <a:p>
            <a:pPr algn="ctr"/>
            <a:r>
              <a:rPr lang="sv-SE" sz="4400" b="1" dirty="0" smtClean="0">
                <a:solidFill>
                  <a:schemeClr val="tx2"/>
                </a:solidFill>
                <a:latin typeface="Helvetica" panose="020B0604020202020204" pitchFamily="34" charset="0"/>
                <a:cs typeface="Helvetica" panose="020B0604020202020204" pitchFamily="34" charset="0"/>
              </a:rPr>
              <a:t>248 993 525 </a:t>
            </a:r>
            <a:r>
              <a:rPr lang="sv-SE" sz="3000" dirty="0" smtClean="0">
                <a:solidFill>
                  <a:schemeClr val="accent6">
                    <a:lumMod val="50000"/>
                    <a:lumOff val="50000"/>
                  </a:schemeClr>
                </a:solidFill>
                <a:latin typeface="Helvetica" panose="020B0604020202020204" pitchFamily="34" charset="0"/>
                <a:cs typeface="Helvetica" panose="020B0604020202020204" pitchFamily="34" charset="0"/>
              </a:rPr>
              <a:t>personer </a:t>
            </a:r>
            <a:r>
              <a:rPr lang="sv-SE" sz="3000" dirty="0">
                <a:solidFill>
                  <a:schemeClr val="accent6">
                    <a:lumMod val="50000"/>
                    <a:lumOff val="50000"/>
                  </a:schemeClr>
                </a:solidFill>
                <a:latin typeface="Helvetica" panose="020B0604020202020204" pitchFamily="34" charset="0"/>
                <a:cs typeface="Helvetica" panose="020B0604020202020204" pitchFamily="34" charset="0"/>
              </a:rPr>
              <a:t>hjälpta</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2001" y="1584638"/>
            <a:ext cx="2743200" cy="2743200"/>
          </a:xfrm>
          <a:prstGeom prst="rect">
            <a:avLst/>
          </a:prstGeom>
        </p:spPr>
      </p:pic>
      <p:pic>
        <p:nvPicPr>
          <p:cNvPr id="9" name="Content Placeholder 8"/>
          <p:cNvPicPr>
            <a:picLocks noGrp="1" noChangeAspect="1"/>
          </p:cNvPicPr>
          <p:nvPr>
            <p:ph sz="quarter" idx="11"/>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5029200" y="1676400"/>
            <a:ext cx="6400800" cy="3925824"/>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99537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1" y="228600"/>
            <a:ext cx="8000999" cy="838200"/>
          </a:xfrm>
        </p:spPr>
        <p:txBody>
          <a:bodyPr>
            <a:normAutofit fontScale="90000"/>
          </a:bodyPr>
          <a:lstStyle/>
          <a:p>
            <a:r>
              <a:rPr lang="sv-SE" dirty="0"/>
              <a:t>Hundraårsjubileets medlemsutmärkelser</a:t>
            </a:r>
          </a:p>
        </p:txBody>
      </p:sp>
      <p:pic>
        <p:nvPicPr>
          <p:cNvPr id="11" name="Content Placeholder 10"/>
          <p:cNvPicPr>
            <a:picLocks noGrp="1" noChangeAspect="1"/>
          </p:cNvPicPr>
          <p:nvPr>
            <p:ph sz="quarter" idx="11"/>
          </p:nvPr>
        </p:nvPicPr>
        <p:blipFill rotWithShape="1">
          <a:blip r:embed="rId3" cstate="screen">
            <a:extLst>
              <a:ext uri="{28A0092B-C50C-407E-A947-70E740481C1C}">
                <a14:useLocalDpi xmlns:a14="http://schemas.microsoft.com/office/drawing/2010/main"/>
              </a:ext>
            </a:extLst>
          </a:blip>
          <a:srcRect/>
          <a:stretch/>
        </p:blipFill>
        <p:spPr>
          <a:xfrm>
            <a:off x="4876800" y="1752600"/>
            <a:ext cx="6553199" cy="38862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62000" y="4419600"/>
            <a:ext cx="2743201" cy="2154436"/>
          </a:xfrm>
          <a:prstGeom prst="rect">
            <a:avLst/>
          </a:prstGeom>
          <a:noFill/>
        </p:spPr>
        <p:txBody>
          <a:bodyPr wrap="square" rtlCol="0">
            <a:spAutoFit/>
          </a:bodyPr>
          <a:lstStyle/>
          <a:p>
            <a:pPr algn="ctr"/>
            <a:r>
              <a:rPr lang="sv-SE" sz="4400" b="1" dirty="0" smtClean="0">
                <a:solidFill>
                  <a:schemeClr val="tx2"/>
                </a:solidFill>
                <a:latin typeface="Helvetica" panose="020B0604020202020204" pitchFamily="34" charset="0"/>
                <a:cs typeface="Helvetica" panose="020B0604020202020204" pitchFamily="34" charset="0"/>
              </a:rPr>
              <a:t>746 041 </a:t>
            </a:r>
            <a:r>
              <a:rPr lang="sv-SE" sz="3000" dirty="0" smtClean="0">
                <a:solidFill>
                  <a:schemeClr val="accent6">
                    <a:lumMod val="50000"/>
                    <a:lumOff val="50000"/>
                  </a:schemeClr>
                </a:solidFill>
                <a:latin typeface="Helvetica" panose="020B0604020202020204" pitchFamily="34" charset="0"/>
                <a:cs typeface="Helvetica" panose="020B0604020202020204" pitchFamily="34" charset="0"/>
              </a:rPr>
              <a:t>hundraårsjubileets </a:t>
            </a:r>
            <a:r>
              <a:rPr lang="sv-SE" sz="3000" dirty="0">
                <a:solidFill>
                  <a:schemeClr val="accent6">
                    <a:lumMod val="50000"/>
                    <a:lumOff val="50000"/>
                  </a:schemeClr>
                </a:solidFill>
                <a:latin typeface="Helvetica" panose="020B0604020202020204" pitchFamily="34" charset="0"/>
                <a:cs typeface="Helvetica" panose="020B0604020202020204" pitchFamily="34" charset="0"/>
              </a:rPr>
              <a:t>medlemmar</a:t>
            </a:r>
          </a:p>
        </p:txBody>
      </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001" y="1600200"/>
            <a:ext cx="2743200" cy="2743200"/>
          </a:xfrm>
          <a:prstGeom prst="rect">
            <a:avLst/>
          </a:prstGeom>
        </p:spPr>
      </p:pic>
    </p:spTree>
    <p:extLst>
      <p:ext uri="{BB962C8B-B14F-4D97-AF65-F5344CB8AC3E}">
        <p14:creationId xmlns:p14="http://schemas.microsoft.com/office/powerpoint/2010/main" val="10477998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v-SE"/>
              <a:t>Hundraårsjubileets bestående projekt</a:t>
            </a:r>
          </a:p>
        </p:txBody>
      </p:sp>
      <p:pic>
        <p:nvPicPr>
          <p:cNvPr id="10" name="Content Placeholder 9"/>
          <p:cNvPicPr>
            <a:picLocks noGrp="1" noChangeAspect="1"/>
          </p:cNvPicPr>
          <p:nvPr>
            <p:ph sz="quarter" idx="11"/>
          </p:nvPr>
        </p:nvPicPr>
        <p:blipFill rotWithShape="1">
          <a:blip r:embed="rId3" cstate="print">
            <a:extLst>
              <a:ext uri="{28A0092B-C50C-407E-A947-70E740481C1C}">
                <a14:useLocalDpi xmlns:a14="http://schemas.microsoft.com/office/drawing/2010/main" val="0"/>
              </a:ext>
            </a:extLst>
          </a:blip>
          <a:srcRect/>
          <a:stretch/>
        </p:blipFill>
        <p:spPr bwMode="auto">
          <a:xfrm>
            <a:off x="5105400" y="1744362"/>
            <a:ext cx="6172200" cy="411349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6" name="TextBox 5"/>
          <p:cNvSpPr txBox="1"/>
          <p:nvPr/>
        </p:nvSpPr>
        <p:spPr>
          <a:xfrm>
            <a:off x="609601" y="4621649"/>
            <a:ext cx="3048000" cy="1692771"/>
          </a:xfrm>
          <a:prstGeom prst="rect">
            <a:avLst/>
          </a:prstGeom>
          <a:noFill/>
        </p:spPr>
        <p:txBody>
          <a:bodyPr wrap="square" rtlCol="0">
            <a:spAutoFit/>
          </a:bodyPr>
          <a:lstStyle/>
          <a:p>
            <a:pPr algn="ctr"/>
            <a:r>
              <a:rPr lang="sv-SE" sz="4400" b="1" dirty="0">
                <a:solidFill>
                  <a:schemeClr val="tx2"/>
                </a:solidFill>
                <a:latin typeface="Helvetica" panose="020B0604020202020204" pitchFamily="34" charset="0"/>
                <a:cs typeface="Helvetica" panose="020B0604020202020204" pitchFamily="34" charset="0"/>
              </a:rPr>
              <a:t>31 </a:t>
            </a:r>
            <a:r>
              <a:rPr lang="sv-SE" sz="4400" b="1" dirty="0" smtClean="0">
                <a:solidFill>
                  <a:schemeClr val="tx2"/>
                </a:solidFill>
                <a:latin typeface="Helvetica" panose="020B0604020202020204" pitchFamily="34" charset="0"/>
                <a:cs typeface="Helvetica" panose="020B0604020202020204" pitchFamily="34" charset="0"/>
              </a:rPr>
              <a:t>853 </a:t>
            </a:r>
            <a:r>
              <a:rPr lang="sv-SE" sz="3000" dirty="0" smtClean="0">
                <a:solidFill>
                  <a:schemeClr val="accent6">
                    <a:lumMod val="50000"/>
                    <a:lumOff val="50000"/>
                  </a:schemeClr>
                </a:solidFill>
                <a:latin typeface="Helvetica" panose="020B0604020202020204" pitchFamily="34" charset="0"/>
                <a:cs typeface="Helvetica" panose="020B0604020202020204" pitchFamily="34" charset="0"/>
              </a:rPr>
              <a:t>inrapporterade </a:t>
            </a:r>
            <a:r>
              <a:rPr lang="sv-SE" sz="3000" dirty="0">
                <a:solidFill>
                  <a:schemeClr val="accent6">
                    <a:lumMod val="50000"/>
                    <a:lumOff val="50000"/>
                  </a:schemeClr>
                </a:solidFill>
                <a:latin typeface="Helvetica" panose="020B0604020202020204" pitchFamily="34" charset="0"/>
                <a:cs typeface="Helvetica" panose="020B0604020202020204" pitchFamily="34" charset="0"/>
              </a:rPr>
              <a:t>projekt </a:t>
            </a:r>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001" y="1744362"/>
            <a:ext cx="2743200" cy="2743200"/>
          </a:xfrm>
          <a:prstGeom prst="rect">
            <a:avLst/>
          </a:prstGeom>
        </p:spPr>
      </p:pic>
    </p:spTree>
    <p:extLst>
      <p:ext uri="{BB962C8B-B14F-4D97-AF65-F5344CB8AC3E}">
        <p14:creationId xmlns:p14="http://schemas.microsoft.com/office/powerpoint/2010/main" val="2386340770"/>
      </p:ext>
    </p:extLst>
  </p:cSld>
  <p:clrMapOvr>
    <a:masterClrMapping/>
  </p:clrMapOvr>
  <p:timing>
    <p:tnLst>
      <p:par>
        <p:cTn id="1" dur="indefinite" restart="never" nodeType="tmRoot"/>
      </p:par>
    </p:tnLst>
  </p:timing>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LongProperties xmlns="http://schemas.microsoft.com/office/2006/metadata/long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2.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3.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4.xml><?xml version="1.0" encoding="utf-8"?>
<ds:datastoreItem xmlns:ds="http://schemas.openxmlformats.org/officeDocument/2006/customXml" ds:itemID="{06A8C181-E056-415E-9B59-40F04FA43837}">
  <ds:schemaRefs>
    <ds:schemaRef ds:uri="http://purl.org/dc/terms/"/>
    <ds:schemaRef ds:uri="http://schemas.microsoft.com/office/2006/metadata/properties"/>
    <ds:schemaRef ds:uri="http://schemas.microsoft.com/office/2006/documentManagement/types"/>
    <ds:schemaRef ds:uri="http://purl.org/dc/dcmitype/"/>
    <ds:schemaRef ds:uri="http://purl.org/dc/elements/1.1/"/>
    <ds:schemaRef ds:uri="http://www.w3.org/XML/1998/namespace"/>
    <ds:schemaRef ds:uri="http://schemas.microsoft.com/office/infopath/2007/PartnerControls"/>
    <ds:schemaRef ds:uri="http://schemas.openxmlformats.org/package/2006/metadata/core-properties"/>
    <ds:schemaRef ds:uri="a7495015-d16d-4dd1-a72f-488cd8119f34"/>
  </ds:schemaRefs>
</ds:datastoreItem>
</file>

<file path=customXml/itemProps5.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36800</TotalTime>
  <Words>1054</Words>
  <Application>Microsoft Office PowerPoint</Application>
  <PresentationFormat>Widescreen</PresentationFormat>
  <Paragraphs>116</Paragraphs>
  <Slides>19</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Calibri</vt:lpstr>
      <vt:lpstr>Helvetica</vt:lpstr>
      <vt:lpstr>Helvetica Neue</vt:lpstr>
      <vt:lpstr>Segoe UI</vt:lpstr>
      <vt:lpstr>Segoe UI Semibold</vt:lpstr>
      <vt:lpstr>Wingdings 3</vt:lpstr>
      <vt:lpstr>ヒラギノ角ゴ Pro W3</vt:lpstr>
      <vt:lpstr>Light Background</vt:lpstr>
      <vt:lpstr>PowerPoint Presentation</vt:lpstr>
      <vt:lpstr>En gigantisk hyllning</vt:lpstr>
      <vt:lpstr>Dela vår berättelse</vt:lpstr>
      <vt:lpstr>Hedra vårt förflutna</vt:lpstr>
      <vt:lpstr>Bevara vårt arv</vt:lpstr>
      <vt:lpstr>Ett firande av hjälpinsatser</vt:lpstr>
      <vt:lpstr>Hundraårsjubileets hjälputmaning</vt:lpstr>
      <vt:lpstr>Hundraårsjubileets medlemsutmärkelser</vt:lpstr>
      <vt:lpstr>Hundraårsjubileets bestående projekt</vt:lpstr>
      <vt:lpstr>Jubiléer över hela världen!</vt:lpstr>
      <vt:lpstr>Hundraårsjubileets kongress</vt:lpstr>
      <vt:lpstr>Hundraårsjubileets standar</vt:lpstr>
      <vt:lpstr>Hundraårsjubileets minnesmynt</vt:lpstr>
      <vt:lpstr>Hundraårsjubileets frimärke</vt:lpstr>
      <vt:lpstr>Socialt firande</vt:lpstr>
      <vt:lpstr>Hundraårsjubileets facklor</vt:lpstr>
      <vt:lpstr>LionsClubs.org – arkiv</vt:lpstr>
      <vt:lpstr>Vårt nästa århundrade</vt:lpstr>
      <vt:lpstr>Tack!</vt:lpstr>
    </vt:vector>
  </TitlesOfParts>
  <Company>Lions Clubs International</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Jurczynski, Crystal</cp:lastModifiedBy>
  <cp:revision>1555</cp:revision>
  <cp:lastPrinted>2017-06-29T03:55:04Z</cp:lastPrinted>
  <dcterms:created xsi:type="dcterms:W3CDTF">2016-11-15T15:12:50Z</dcterms:created>
  <dcterms:modified xsi:type="dcterms:W3CDTF">2018-07-30T20:40:30Z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