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6"/>
  </p:sldMasterIdLst>
  <p:notesMasterIdLst>
    <p:notesMasterId r:id="rId26"/>
  </p:notesMasterIdLst>
  <p:handoutMasterIdLst>
    <p:handoutMasterId r:id="rId27"/>
  </p:handoutMasterIdLst>
  <p:sldIdLst>
    <p:sldId id="1025" r:id="rId7"/>
    <p:sldId id="1006" r:id="rId8"/>
    <p:sldId id="1012" r:id="rId9"/>
    <p:sldId id="1011" r:id="rId10"/>
    <p:sldId id="1013" r:id="rId11"/>
    <p:sldId id="1016" r:id="rId12"/>
    <p:sldId id="1017" r:id="rId13"/>
    <p:sldId id="1018" r:id="rId14"/>
    <p:sldId id="1019" r:id="rId15"/>
    <p:sldId id="1015" r:id="rId16"/>
    <p:sldId id="1027" r:id="rId17"/>
    <p:sldId id="1014" r:id="rId18"/>
    <p:sldId id="1020" r:id="rId19"/>
    <p:sldId id="1021" r:id="rId20"/>
    <p:sldId id="1022" r:id="rId21"/>
    <p:sldId id="1023" r:id="rId22"/>
    <p:sldId id="1024" r:id="rId23"/>
    <p:sldId id="1000" r:id="rId24"/>
    <p:sldId id="1028" r:id="rId25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40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1584" userDrawn="1">
          <p15:clr>
            <a:srgbClr val="A4A3A4"/>
          </p15:clr>
        </p15:guide>
        <p15:guide id="12" pos="3584" userDrawn="1">
          <p15:clr>
            <a:srgbClr val="A4A3A4"/>
          </p15:clr>
        </p15:guide>
        <p15:guide id="13" pos="4096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>
    <p:extLst/>
  </p:cmAuthor>
  <p:cmAuthor id="1" name="Tamara" initials="TO" lastIdx="2" clrIdx="0">
    <p:extLst/>
  </p:cmAuthor>
  <p:cmAuthor id="72" name="Burns, Andrea" initials="BA [56]" lastIdx="1" clrIdx="71">
    <p:extLst/>
  </p:cmAuthor>
  <p:cmAuthor id="2" name="Tamara Osheroff" initials="TO" lastIdx="2" clrIdx="1">
    <p:extLst/>
  </p:cmAuthor>
  <p:cmAuthor id="73" name="Burns, Andrea" initials="BA [57]" lastIdx="1" clrIdx="72">
    <p:extLst/>
  </p:cmAuthor>
  <p:cmAuthor id="3" name="Tamara Osheroff" initials="TO [2]" lastIdx="1" clrIdx="2">
    <p:extLst/>
  </p:cmAuthor>
  <p:cmAuthor id="74" name="Burns, Andrea" initials="BA [58]" lastIdx="1" clrIdx="73">
    <p:extLst/>
  </p:cmAuthor>
  <p:cmAuthor id="4" name="Tamara Osheroff" initials="TO [3]" lastIdx="1" clrIdx="3">
    <p:extLst/>
  </p:cmAuthor>
  <p:cmAuthor id="75" name="Burns, Andrea" initials="BA [59]" lastIdx="1" clrIdx="74">
    <p:extLst/>
  </p:cmAuthor>
  <p:cmAuthor id="5" name="Tamara Osheroff" initials="TO [4]" lastIdx="1" clrIdx="4">
    <p:extLst/>
  </p:cmAuthor>
  <p:cmAuthor id="76" name="Burns, Andrea" initials="BA [60]" lastIdx="1" clrIdx="75">
    <p:extLst/>
  </p:cmAuthor>
  <p:cmAuthor id="6" name="Tamara Osheroff" initials="TO [5]" lastIdx="1" clrIdx="5">
    <p:extLst/>
  </p:cmAuthor>
  <p:cmAuthor id="77" name="Burns, Andrea" initials="BA [61]" lastIdx="1" clrIdx="76">
    <p:extLst/>
  </p:cmAuthor>
  <p:cmAuthor id="7" name="Tamara Osheroff" initials="TO [6]" lastIdx="1" clrIdx="6">
    <p:extLst/>
  </p:cmAuthor>
  <p:cmAuthor id="78" name="Burns, Andrea" initials="BA [62]" lastIdx="1" clrIdx="77">
    <p:extLst/>
  </p:cmAuthor>
  <p:cmAuthor id="8" name="Tamara Osheroff" initials="TO [7]" lastIdx="1" clrIdx="7">
    <p:extLst/>
  </p:cmAuthor>
  <p:cmAuthor id="79" name="Burns, Andrea" initials="BA [63]" lastIdx="1" clrIdx="78">
    <p:extLst/>
  </p:cmAuthor>
  <p:cmAuthor id="9" name="Tamara Osheroff" initials="TO [8]" lastIdx="1" clrIdx="8">
    <p:extLst/>
  </p:cmAuthor>
  <p:cmAuthor id="80" name="Burns, Andrea" initials="BA [64]" lastIdx="1" clrIdx="79">
    <p:extLst/>
  </p:cmAuthor>
  <p:cmAuthor id="10" name="Tamara Osheroff" initials="TO [9]" lastIdx="1" clrIdx="9">
    <p:extLst/>
  </p:cmAuthor>
  <p:cmAuthor id="81" name="Burns, Andrea" initials="BA [65]" lastIdx="1" clrIdx="80">
    <p:extLst/>
  </p:cmAuthor>
  <p:cmAuthor id="11" name="Tamara Osheroff" initials="TO [10]" lastIdx="1" clrIdx="10">
    <p:extLst/>
  </p:cmAuthor>
  <p:cmAuthor id="12" name="Tamara Osheroff" initials="TO [11]" lastIdx="1" clrIdx="11">
    <p:extLst/>
  </p:cmAuthor>
  <p:cmAuthor id="13" name="Tamara Osheroff" initials="TO [12]" lastIdx="1" clrIdx="12">
    <p:extLst/>
  </p:cmAuthor>
  <p:cmAuthor id="14" name="Tamara Osheroff" initials="TO [13]" lastIdx="1" clrIdx="13">
    <p:extLst/>
  </p:cmAuthor>
  <p:cmAuthor id="15" name="Tamara Osheroff" initials="TO [14]" lastIdx="1" clrIdx="14">
    <p:extLst/>
  </p:cmAuthor>
  <p:cmAuthor id="16" name="Tamara Osheroff" initials="TO [14] [2]" lastIdx="1" clrIdx="15">
    <p:extLst/>
  </p:cmAuthor>
  <p:cmAuthor id="17" name="Burns, Andrea" initials="BA" lastIdx="1" clrIdx="16">
    <p:extLst/>
  </p:cmAuthor>
  <p:cmAuthor id="18" name="Burns, Andrea" initials="BA [2]" lastIdx="1" clrIdx="17">
    <p:extLst/>
  </p:cmAuthor>
  <p:cmAuthor id="19" name="Burns, Andrea" initials="BA [3]" lastIdx="1" clrIdx="18">
    <p:extLst/>
  </p:cmAuthor>
  <p:cmAuthor id="20" name="Burns, Andrea" initials="BA [4]" lastIdx="1" clrIdx="19">
    <p:extLst/>
  </p:cmAuthor>
  <p:cmAuthor id="21" name="Burns, Andrea" initials="BA [5]" lastIdx="1" clrIdx="20">
    <p:extLst/>
  </p:cmAuthor>
  <p:cmAuthor id="22" name="Burns, Andrea" initials="BA [6]" lastIdx="1" clrIdx="21">
    <p:extLst/>
  </p:cmAuthor>
  <p:cmAuthor id="23" name="Burns, Andrea" initials="BA [7]" lastIdx="1" clrIdx="22">
    <p:extLst/>
  </p:cmAuthor>
  <p:cmAuthor id="24" name="Burns, Andrea" initials="BA [8]" lastIdx="1" clrIdx="23">
    <p:extLst/>
  </p:cmAuthor>
  <p:cmAuthor id="25" name="Burns, Andrea" initials="BA [9]" lastIdx="1" clrIdx="24">
    <p:extLst/>
  </p:cmAuthor>
  <p:cmAuthor id="26" name="Burns, Andrea" initials="BA [10]" lastIdx="1" clrIdx="25">
    <p:extLst/>
  </p:cmAuthor>
  <p:cmAuthor id="27" name="Burns, Andrea" initials="BA [11]" lastIdx="1" clrIdx="26">
    <p:extLst/>
  </p:cmAuthor>
  <p:cmAuthor id="28" name="Burns, Andrea" initials="BA [12]" lastIdx="1" clrIdx="27">
    <p:extLst/>
  </p:cmAuthor>
  <p:cmAuthor id="29" name="Burns, Andrea" initials="BA [13]" lastIdx="1" clrIdx="28">
    <p:extLst/>
  </p:cmAuthor>
  <p:cmAuthor id="30" name="Burns, Andrea" initials="BA [14]" lastIdx="1" clrIdx="29">
    <p:extLst/>
  </p:cmAuthor>
  <p:cmAuthor id="31" name="Burns, Andrea" initials="BA [15]" lastIdx="1" clrIdx="30">
    <p:extLst/>
  </p:cmAuthor>
  <p:cmAuthor id="32" name="Burns, Andrea" initials="BA [16]" lastIdx="1" clrIdx="31">
    <p:extLst/>
  </p:cmAuthor>
  <p:cmAuthor id="33" name="Burns, Andrea" initials="BA [17]" lastIdx="1" clrIdx="32">
    <p:extLst/>
  </p:cmAuthor>
  <p:cmAuthor id="34" name="Burns, Andrea" initials="BA [18]" lastIdx="1" clrIdx="33">
    <p:extLst/>
  </p:cmAuthor>
  <p:cmAuthor id="35" name="Burns, Andrea" initials="BA [19]" lastIdx="1" clrIdx="34">
    <p:extLst/>
  </p:cmAuthor>
  <p:cmAuthor id="36" name="Burns, Andrea" initials="BA [20]" lastIdx="1" clrIdx="35">
    <p:extLst/>
  </p:cmAuthor>
  <p:cmAuthor id="37" name="Burns, Andrea" initials="BA [21]" lastIdx="1" clrIdx="36">
    <p:extLst/>
  </p:cmAuthor>
  <p:cmAuthor id="38" name="Burns, Andrea" initials="BA [22]" lastIdx="1" clrIdx="37">
    <p:extLst/>
  </p:cmAuthor>
  <p:cmAuthor id="39" name="Burns, Andrea" initials="BA [23]" lastIdx="1" clrIdx="38">
    <p:extLst/>
  </p:cmAuthor>
  <p:cmAuthor id="40" name="Burns, Andrea" initials="BA [24]" lastIdx="1" clrIdx="39">
    <p:extLst/>
  </p:cmAuthor>
  <p:cmAuthor id="41" name="Burns, Andrea" initials="BA [25]" lastIdx="1" clrIdx="40">
    <p:extLst/>
  </p:cmAuthor>
  <p:cmAuthor id="42" name="Burns, Andrea" initials="BA [26]" lastIdx="1" clrIdx="41">
    <p:extLst/>
  </p:cmAuthor>
  <p:cmAuthor id="43" name="Burns, Andrea" initials="BA [27]" lastIdx="1" clrIdx="42">
    <p:extLst/>
  </p:cmAuthor>
  <p:cmAuthor id="44" name="Burns, Andrea" initials="BA [28]" lastIdx="1" clrIdx="43">
    <p:extLst/>
  </p:cmAuthor>
  <p:cmAuthor id="45" name="Burns, Andrea" initials="BA [29]" lastIdx="1" clrIdx="44">
    <p:extLst/>
  </p:cmAuthor>
  <p:cmAuthor id="46" name="Burns, Andrea" initials="BA [30]" lastIdx="1" clrIdx="45">
    <p:extLst/>
  </p:cmAuthor>
  <p:cmAuthor id="47" name="Burns, Andrea" initials="BA [31]" lastIdx="1" clrIdx="46">
    <p:extLst/>
  </p:cmAuthor>
  <p:cmAuthor id="48" name="Burns, Andrea" initials="BA [32]" lastIdx="1" clrIdx="47">
    <p:extLst/>
  </p:cmAuthor>
  <p:cmAuthor id="49" name="Burns, Andrea" initials="BA [33]" lastIdx="1" clrIdx="48">
    <p:extLst/>
  </p:cmAuthor>
  <p:cmAuthor id="50" name="Burns, Andrea" initials="BA [34]" lastIdx="1" clrIdx="49">
    <p:extLst/>
  </p:cmAuthor>
  <p:cmAuthor id="51" name="Burns, Andrea" initials="BA [35]" lastIdx="0" clrIdx="50">
    <p:extLst/>
  </p:cmAuthor>
  <p:cmAuthor id="52" name="Burns, Andrea" initials="BA [36]" lastIdx="1" clrIdx="51">
    <p:extLst/>
  </p:cmAuthor>
  <p:cmAuthor id="53" name="Burns, Andrea" initials="BA [37]" lastIdx="1" clrIdx="52">
    <p:extLst/>
  </p:cmAuthor>
  <p:cmAuthor id="54" name="Burns, Andrea" initials="BA [38]" lastIdx="1" clrIdx="53">
    <p:extLst/>
  </p:cmAuthor>
  <p:cmAuthor id="55" name="Burns, Andrea" initials="BA [39]" lastIdx="1" clrIdx="54">
    <p:extLst/>
  </p:cmAuthor>
  <p:cmAuthor id="56" name="Burns, Andrea" initials="BA [40]" lastIdx="1" clrIdx="55">
    <p:extLst/>
  </p:cmAuthor>
  <p:cmAuthor id="57" name="Burns, Andrea" initials="BA [41]" lastIdx="1" clrIdx="56">
    <p:extLst/>
  </p:cmAuthor>
  <p:cmAuthor id="58" name="Burns, Andrea" initials="BA [42]" lastIdx="1" clrIdx="57">
    <p:extLst/>
  </p:cmAuthor>
  <p:cmAuthor id="59" name="Burns, Andrea" initials="BA [43]" lastIdx="1" clrIdx="58">
    <p:extLst/>
  </p:cmAuthor>
  <p:cmAuthor id="60" name="Burns, Andrea" initials="BA [44]" lastIdx="1" clrIdx="59">
    <p:extLst/>
  </p:cmAuthor>
  <p:cmAuthor id="61" name="Burns, Andrea" initials="BA [45]" lastIdx="1" clrIdx="60">
    <p:extLst/>
  </p:cmAuthor>
  <p:cmAuthor id="62" name="Burns, Andrea" initials="BA [46]" lastIdx="1" clrIdx="61">
    <p:extLst/>
  </p:cmAuthor>
  <p:cmAuthor id="63" name="Burns, Andrea" initials="BA [47]" lastIdx="1" clrIdx="62">
    <p:extLst/>
  </p:cmAuthor>
  <p:cmAuthor id="64" name="Burns, Andrea" initials="BA [48]" lastIdx="1" clrIdx="63">
    <p:extLst/>
  </p:cmAuthor>
  <p:cmAuthor id="65" name="Burns, Andrea" initials="BA [49]" lastIdx="1" clrIdx="64">
    <p:extLst/>
  </p:cmAuthor>
  <p:cmAuthor id="66" name="Burns, Andrea" initials="BA [50]" lastIdx="1" clrIdx="65">
    <p:extLst/>
  </p:cmAuthor>
  <p:cmAuthor id="67" name="Burns, Andrea" initials="BA [51]" lastIdx="1" clrIdx="66">
    <p:extLst/>
  </p:cmAuthor>
  <p:cmAuthor id="68" name="Burns, Andrea" initials="BA [52]" lastIdx="1" clrIdx="67">
    <p:extLst/>
  </p:cmAuthor>
  <p:cmAuthor id="69" name="Burns, Andrea" initials="BA [53]" lastIdx="1" clrIdx="68">
    <p:extLst/>
  </p:cmAuthor>
  <p:cmAuthor id="70" name="Burns, Andrea" initials="BA [54]" lastIdx="1" clrIdx="69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65A"/>
    <a:srgbClr val="0A5496"/>
    <a:srgbClr val="10233F"/>
    <a:srgbClr val="457DC8"/>
    <a:srgbClr val="082E87"/>
    <a:srgbClr val="732E81"/>
    <a:srgbClr val="F0C300"/>
    <a:srgbClr val="00A869"/>
    <a:srgbClr val="F76639"/>
    <a:srgbClr val="E658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06" autoAdjust="0"/>
    <p:restoredTop sz="71763" autoAdjust="0"/>
  </p:normalViewPr>
  <p:slideViewPr>
    <p:cSldViewPr showGuides="1">
      <p:cViewPr varScale="1">
        <p:scale>
          <a:sx n="65" d="100"/>
          <a:sy n="65" d="100"/>
        </p:scale>
        <p:origin x="797" y="53"/>
      </p:cViewPr>
      <p:guideLst>
        <p:guide orient="horz" pos="2160"/>
        <p:guide pos="3840"/>
        <p:guide orient="horz" pos="912"/>
        <p:guide orient="horz" pos="720"/>
        <p:guide orient="horz" pos="4128"/>
        <p:guide pos="640"/>
        <p:guide pos="7040"/>
        <p:guide orient="horz" pos="4032"/>
        <p:guide orient="horz" pos="1584"/>
        <p:guide pos="3584"/>
        <p:guide pos="4096"/>
        <p:guide orient="horz"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3125"/>
    </p:cViewPr>
  </p:sorterViewPr>
  <p:notesViewPr>
    <p:cSldViewPr showGuides="1">
      <p:cViewPr varScale="1">
        <p:scale>
          <a:sx n="50" d="100"/>
          <a:sy n="50" d="100"/>
        </p:scale>
        <p:origin x="2640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0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DA1377C3-FA04-4196-A641-E871B28A80A8}" type="datetimeFigureOut">
              <a:rPr lang="en-US"/>
              <a:pPr>
                <a:defRPr/>
              </a:pPr>
              <a:t>7/31/2018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/>
              <a:t>여러분과 함께 국제협회 창립 100주년을 기념하게 되어 영광입니다. </a:t>
            </a:r>
          </a:p>
        </p:txBody>
      </p:sp>
    </p:spTree>
    <p:extLst>
      <p:ext uri="{BB962C8B-B14F-4D97-AF65-F5344CB8AC3E}">
        <p14:creationId xmlns:p14="http://schemas.microsoft.com/office/powerpoint/2010/main" val="3624360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sz="120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라이온과 레오들이 바닷속부터 에베레스트 정상에 이르기까지 모든 곳에서 100주년을 축하하며 즐거운 일로 가득했습니다.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ko-KR" sz="1200">
                <a:solidFill>
                  <a:schemeClr val="tx1"/>
                </a:solidFill>
                <a:latin typeface="+mn-lt"/>
                <a:ea typeface="굴림"/>
              </a:rPr>
              <a:t>퍼레이드를 즐기고, 100주년 퀼트를 제작하고, 기념 케익을 만들고, 라이온스 복장을 착용하며, 자부심을 가지고 라이온스 깃발을 휘날렸습니다.</a:t>
            </a:r>
            <a:r>
              <a:rPr lang="ko-KR" sz="1200" baseline="0">
                <a:solidFill>
                  <a:schemeClr val="tx1"/>
                </a:solidFill>
                <a:latin typeface="+mn-lt"/>
                <a:ea typeface="굴림"/>
              </a:rPr>
              <a:t> </a:t>
            </a:r>
          </a:p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ko-KR" sz="1200" baseline="0">
                <a:solidFill>
                  <a:schemeClr val="tx1"/>
                </a:solidFill>
                <a:latin typeface="+mn-lt"/>
                <a:ea typeface="굴림"/>
              </a:rPr>
              <a:t>심지어 협회를 기념하며 건물들도 불을 밝혔습니다. </a:t>
            </a:r>
          </a:p>
        </p:txBody>
      </p:sp>
    </p:spTree>
    <p:extLst>
      <p:ext uri="{BB962C8B-B14F-4D97-AF65-F5344CB8AC3E}">
        <p14:creationId xmlns:p14="http://schemas.microsoft.com/office/powerpoint/2010/main" val="39306666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/>
              <a:t>라이온과 레오들은 100주년 국제대회에 참가하기 위해 전세계에서 국제협회의 발생지인 일리노이 주, 시카고에 모였습니다.</a:t>
            </a:r>
            <a:r>
              <a:rPr lang="ko-KR" baseline="0"/>
              <a:t> </a:t>
            </a:r>
          </a:p>
          <a:p>
            <a:endParaRPr lang="en-US" baseline="0" dirty="0"/>
          </a:p>
          <a:p>
            <a:r>
              <a:rPr lang="ko-KR" baseline="0"/>
              <a:t>이 대회에서는 소통형 100주년 전시회를 통해 참가자들이 국제협회의 과거, 현재 그리고 미래를 경험할 수 있었습니다. </a:t>
            </a:r>
          </a:p>
          <a:p>
            <a:endParaRPr lang="en-US" baseline="0" dirty="0"/>
          </a:p>
          <a:p>
            <a:r>
              <a:rPr lang="ko-KR" baseline="0"/>
              <a:t>대부분의 전시품들이 앞으로도 관람할 수 있도록 국제본부에 재배치 될 것입니다. </a:t>
            </a:r>
          </a:p>
        </p:txBody>
      </p:sp>
    </p:spTree>
    <p:extLst>
      <p:ext uri="{BB962C8B-B14F-4D97-AF65-F5344CB8AC3E}">
        <p14:creationId xmlns:p14="http://schemas.microsoft.com/office/powerpoint/2010/main" val="556867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/>
              <a:t>100주년 배너는 전세계 지역사회의 라이온과 레오의 서명으로 이루어진 48개의 섹션으로 제작되었습니다. </a:t>
            </a:r>
          </a:p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/>
              <a:t>누가 이 100주년 배너에 서명했습니까?</a:t>
            </a:r>
            <a:r>
              <a:rPr lang="ko-KR" baseline="0"/>
              <a:t> </a:t>
            </a:r>
            <a:r>
              <a:rPr lang="ko-KR"/>
              <a:t>{손 흔들기}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/>
              <a:t>이 배너는 넓이 48피트, 높이 28피트(넓이 14.6미터, 높이 8.5미터)의 거대한 규모로 100주년 국제대회 메인 홀에 설치되었습니다.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825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/>
              <a:t>1 온스의 100주년 기념 은화는 미국 조폐국에서 제작되었습니다. 3명의 전 국제회장이 조폐국에서 열린 첫 기념주화 인쇄 기념식에 참여하였습니다. </a:t>
            </a:r>
          </a:p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dirty="0"/>
              <a:t>누가 이 귀중한 100주년 기념품을 구입했습니까?</a:t>
            </a:r>
            <a:r>
              <a:rPr lang="ko-KR" baseline="0" dirty="0"/>
              <a:t> </a:t>
            </a:r>
            <a:r>
              <a:rPr lang="ko-KR" dirty="0"/>
              <a:t>{손 흔들기}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ko-KR" dirty="0"/>
              <a:t>여러분의 구매로 향후 인도주의적 봉사를 위한 기금  $855,000를 모금했습니다. </a:t>
            </a:r>
          </a:p>
        </p:txBody>
      </p:sp>
    </p:spTree>
    <p:extLst>
      <p:ext uri="{BB962C8B-B14F-4D97-AF65-F5344CB8AC3E}">
        <p14:creationId xmlns:p14="http://schemas.microsoft.com/office/powerpoint/2010/main" val="3764572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전세계 열정적인 라이온들은 모든 우편발송 마다 협회 100주년을 기념할 수 있도록 우체국에 라이온스 100주년 기념우표 제작을 요청했습니다.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대단한 찬사이지 않습니까? 또한 훌륭한 홍보이기도 합니다!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7143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많은 라이온과 레오들이 #Lions100 해시태그와 함께 각자의 이야기를 게시하며 페이스북, 트위터 및 기타 소셜 미디어를 통해 100주년 성과를 공유했습니다.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여기 소셜 라이온 또는 레오가 계십니까?</a:t>
            </a:r>
            <a:r>
              <a:rPr lang="ko-KR" sz="1200" baseline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 {손 흔들기} 공유해 주셔서 감사합니다!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0417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sz="120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라이온과 레오들은 각 헌장지역과 아프리카에서 많은 지역 기념식을 밝힌 100주년 성화에 영감을 받았습니다.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  <a:p>
            <a:r>
              <a:rPr lang="ko-KR" sz="120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성화는 100주년 국제대회의 100주년 성화 점화식을 위해 한자리에 모였습니다.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ヒラギノ角ゴ Pro W3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성화 세트는 이제 국제 본부에 “다음 세기 봉사의 길을 밝히다.”라는 문구와 함께 전시되어 있습니다.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988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/>
              <a:t>모든 100주년 기념 활동은 예비 회원, 클럽 및 지역사회와 공유할 수 있는 훌륭한 자료가 되었습니다.</a:t>
            </a:r>
            <a:r>
              <a:rPr lang="ko-KR" baseline="0"/>
              <a:t> </a:t>
            </a:r>
          </a:p>
          <a:p>
            <a:endParaRPr lang="en-US" baseline="0" dirty="0"/>
          </a:p>
          <a:p>
            <a:r>
              <a:rPr lang="ko-KR" baseline="0"/>
              <a:t>새로운 LionsClubs.org 웹사이트의 자료 검색 기능을 통해 100주년 하이라이트 책자, 100주년 기념  영상 및 본 발표 자료를 포함한 100주년 기념 이야기를 찾아 공유할 수 있습니다. </a:t>
            </a:r>
          </a:p>
        </p:txBody>
      </p:sp>
    </p:spTree>
    <p:extLst>
      <p:ext uri="{BB962C8B-B14F-4D97-AF65-F5344CB8AC3E}">
        <p14:creationId xmlns:p14="http://schemas.microsoft.com/office/powerpoint/2010/main" val="24419973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 dirty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우리 중에 몇 분이 200주년 기념일에 함께 하게 될 지 모르지만, 100주년 타임캡슐을 열어보며</a:t>
            </a:r>
            <a:r>
              <a:rPr lang="en-US" altLang="ko-KR" sz="1200" dirty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 </a:t>
            </a:r>
            <a:r>
              <a:rPr lang="ko-KR" sz="1200" dirty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우리가 이룬 </a:t>
            </a:r>
            <a:r>
              <a:rPr lang="ko-KR" altLang="en-US" sz="1200" dirty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모든 </a:t>
            </a:r>
            <a:r>
              <a:rPr lang="ko-KR" sz="1200" dirty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성과에 영감을 얻게 될 것을 상상합니다.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dirty="0"/>
              <a:t>이렇게 성공적인 축하 행사를 통해 확신을 가지고 다음 세기를 기대합니다.</a:t>
            </a:r>
            <a:r>
              <a:rPr lang="ko-KR" sz="1200" baseline="0" dirty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 </a:t>
            </a:r>
            <a:r>
              <a:rPr lang="ko-KR" sz="1200" dirty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국제협회가 앞으로도 변한 없이 세계 최고의 인도주의 단체가 될 것임을 확신합니다. </a:t>
            </a:r>
          </a:p>
        </p:txBody>
      </p:sp>
    </p:spTree>
    <p:extLst>
      <p:ext uri="{BB962C8B-B14F-4D97-AF65-F5344CB8AC3E}">
        <p14:creationId xmlns:p14="http://schemas.microsoft.com/office/powerpoint/2010/main" val="15103716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/>
              <a:t>100주년 클럽위원장, 지구 및 복합지구 코디네이터, 100주년 위원회, 집행 임원</a:t>
            </a:r>
            <a:r>
              <a:rPr lang="en-US" altLang="ko-KR" dirty="0"/>
              <a:t> </a:t>
            </a:r>
            <a:r>
              <a:rPr lang="ko-KR" altLang="en-US" dirty="0"/>
              <a:t>및 </a:t>
            </a:r>
            <a:r>
              <a:rPr lang="ko-KR" dirty="0"/>
              <a:t>참여한 모든 분들의 헌신에 깊은 감사를 드립니다. </a:t>
            </a:r>
          </a:p>
          <a:p>
            <a:endParaRPr lang="en-US" dirty="0"/>
          </a:p>
          <a:p>
            <a:r>
              <a:rPr lang="ko-KR" dirty="0"/>
              <a:t>여러분은 세상에 </a:t>
            </a:r>
            <a:r>
              <a:rPr lang="en-US" altLang="ko-KR" dirty="0"/>
              <a:t>“</a:t>
            </a:r>
            <a:r>
              <a:rPr lang="ko-KR" dirty="0"/>
              <a:t>도움이 필요한 곳에 라이온이 있습니다.”</a:t>
            </a:r>
            <a:r>
              <a:rPr lang="en-US" altLang="ko-KR" dirty="0"/>
              <a:t> </a:t>
            </a:r>
            <a:r>
              <a:rPr lang="ko-KR" dirty="0"/>
              <a:t>라는 것을 어느 때 보다 더 크고, 더 밝게 보여주었습니다.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218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sz="120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2014년 7월부터 2018년 6월까지 전세계 라이온과 레오가 100년의 인도주의 봉사를 기념하는 이 성대한 축하 행사에 참여했습니다.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287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sz="120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우리의 풍부한 역사를 보존하기 위하여, 라이온스 발자취 온라인 슬라이드쇼와 함께 라이온스 이야기와 역사 동영상을 제작하였습니다.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  <a:p>
            <a:r>
              <a:rPr lang="ko-KR" sz="120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이를 통해, 협회 설립부터 전세계로의 확장에 이르기까지의 이야기를 클럽과 지역사회에 공유하였습니다.</a:t>
            </a:r>
            <a:r>
              <a:rPr lang="ko-KR" sz="1200" baseline="0">
                <a:solidFill>
                  <a:schemeClr val="tx1"/>
                </a:solidFill>
                <a:latin typeface="+mn-lt"/>
                <a:ea typeface="굴림" charset="0"/>
                <a:cs typeface="ヒラギノ角ゴ Pro W3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2635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 err="1"/>
              <a:t>멜빈</a:t>
            </a:r>
            <a:r>
              <a:rPr lang="ko-KR" dirty="0"/>
              <a:t> 존스는 1917년에 국제협회를 창립했습니다.</a:t>
            </a:r>
            <a:r>
              <a:rPr lang="ko-KR" baseline="0" dirty="0"/>
              <a:t> </a:t>
            </a:r>
          </a:p>
          <a:p>
            <a:endParaRPr lang="en-US" baseline="0" dirty="0"/>
          </a:p>
          <a:p>
            <a:r>
              <a:rPr lang="ko-KR" dirty="0"/>
              <a:t>그를 기념하기 위해 국제본부에 그의 동상</a:t>
            </a:r>
            <a:r>
              <a:rPr lang="ko-KR" altLang="en-US" dirty="0"/>
              <a:t>과 </a:t>
            </a:r>
            <a:r>
              <a:rPr lang="ko-KR" dirty="0"/>
              <a:t>기념</a:t>
            </a:r>
            <a:r>
              <a:rPr lang="ko-KR" altLang="en-US" dirty="0"/>
              <a:t>비가 세워</a:t>
            </a:r>
            <a:r>
              <a:rPr lang="ko-KR" dirty="0"/>
              <a:t>졌습니다.</a:t>
            </a:r>
            <a:r>
              <a:rPr lang="ko-KR" baseline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2064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/>
              <a:t>모든 국제회장과의 인터뷰를 통해 국제협회의 과거와 미래에 대한 각자의 견해를 기록하였습니다. </a:t>
            </a:r>
          </a:p>
          <a:p>
            <a:endParaRPr lang="en-US" dirty="0"/>
          </a:p>
          <a:p>
            <a:r>
              <a:rPr lang="ko-KR"/>
              <a:t>각 인터뷰의 주요 견해들은 국제회장의 회고 동영상 시리즈로 출시되었습니다. </a:t>
            </a:r>
          </a:p>
        </p:txBody>
      </p:sp>
    </p:spTree>
    <p:extLst>
      <p:ext uri="{BB962C8B-B14F-4D97-AF65-F5344CB8AC3E}">
        <p14:creationId xmlns:p14="http://schemas.microsoft.com/office/powerpoint/2010/main" val="457577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/>
              <a:t>봉사는 100주년 기념의 핵심입니다.</a:t>
            </a:r>
            <a:r>
              <a:rPr lang="ko-KR" baseline="0"/>
              <a:t> 축하 행사 동안, 라이온과 레오는: </a:t>
            </a:r>
          </a:p>
          <a:p>
            <a:endParaRPr lang="en-US" baseline="0" dirty="0"/>
          </a:p>
          <a:p>
            <a:r>
              <a:rPr lang="ko-KR" baseline="0"/>
              <a:t>- 100주년 봉사 챌린지로 봉사를 선도하고</a:t>
            </a:r>
          </a:p>
          <a:p>
            <a:endParaRPr lang="en-US" baseline="0" dirty="0"/>
          </a:p>
          <a:p>
            <a:r>
              <a:rPr lang="ko-KR" baseline="0"/>
              <a:t>- 영향을 미친 것에 대해 100주년 회원상을 수상하고</a:t>
            </a:r>
          </a:p>
          <a:p>
            <a:endParaRPr lang="en-US" baseline="0" dirty="0"/>
          </a:p>
          <a:p>
            <a:r>
              <a:rPr lang="ko-KR" baseline="0"/>
              <a:t>- 100주년 유산 사업을 통해 지역사회와 소통하였습니다.</a:t>
            </a:r>
          </a:p>
        </p:txBody>
      </p:sp>
    </p:spTree>
    <p:extLst>
      <p:ext uri="{BB962C8B-B14F-4D97-AF65-F5344CB8AC3E}">
        <p14:creationId xmlns:p14="http://schemas.microsoft.com/office/powerpoint/2010/main" val="3069101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/>
              <a:t>100주년 봉사 </a:t>
            </a:r>
            <a:r>
              <a:rPr lang="ko-KR" dirty="0" err="1"/>
              <a:t>챌린지는</a:t>
            </a:r>
            <a:r>
              <a:rPr lang="ko-KR" dirty="0"/>
              <a:t> 청소년, 시력, 기아, 환경, 당뇨병 사업을 통해 1억 명을 대상으로 봉사한다는 목표로 </a:t>
            </a:r>
            <a:r>
              <a:rPr lang="ko-KR" i="1" dirty="0"/>
              <a:t>우리는 봉사한다</a:t>
            </a:r>
            <a:r>
              <a:rPr lang="en-US" altLang="ko-KR" dirty="0"/>
              <a:t> </a:t>
            </a:r>
            <a:r>
              <a:rPr lang="ko-KR" altLang="en-US" dirty="0"/>
              <a:t>는</a:t>
            </a:r>
            <a:r>
              <a:rPr lang="ko-KR" dirty="0"/>
              <a:t> 모토를 실행에 옮겼습니다. </a:t>
            </a:r>
          </a:p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dirty="0"/>
              <a:t>누가 이 도전에 참여했습니까? {손 흔들기}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dirty="0"/>
              <a:t>우리는 목표를 달성했을 뿐만 아니라, 두 배 이상의 성과를 거두어 2억 </a:t>
            </a:r>
            <a:r>
              <a:rPr lang="ko-KR" dirty="0" smtClean="0"/>
              <a:t>4</a:t>
            </a:r>
            <a:r>
              <a:rPr lang="en-US" altLang="ko-KR" dirty="0" smtClean="0"/>
              <a:t>8</a:t>
            </a:r>
            <a:r>
              <a:rPr lang="ko-KR" dirty="0" smtClean="0"/>
              <a:t>00</a:t>
            </a:r>
            <a:r>
              <a:rPr lang="ko-KR" altLang="en-US" dirty="0"/>
              <a:t>만 명 이상의</a:t>
            </a:r>
            <a:r>
              <a:rPr lang="ko-KR" dirty="0"/>
              <a:t> 사람들에게 봉사하였습니다! {박수}</a:t>
            </a:r>
          </a:p>
        </p:txBody>
      </p:sp>
    </p:spTree>
    <p:extLst>
      <p:ext uri="{BB962C8B-B14F-4D97-AF65-F5344CB8AC3E}">
        <p14:creationId xmlns:p14="http://schemas.microsoft.com/office/powerpoint/2010/main" val="1966035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/>
              <a:t>100주년 회원상은 신입 회원을 영입하고, 신규 클럽을 조직하여 협회를 성장시키고, 봉사 사명을 키울 수 있도록 서로를 격려하였습니다. </a:t>
            </a:r>
          </a:p>
          <a:p>
            <a:endParaRPr lang="en-US" dirty="0"/>
          </a:p>
          <a:p>
            <a:r>
              <a:rPr lang="ko-KR" dirty="0"/>
              <a:t>국제협회에는 인류에 더 많은 혜택을 제공하기 위해 현재 </a:t>
            </a:r>
            <a:r>
              <a:rPr lang="en-US" altLang="ko-KR" dirty="0" smtClean="0"/>
              <a:t>7</a:t>
            </a:r>
            <a:r>
              <a:rPr lang="ko-KR" dirty="0" smtClean="0"/>
              <a:t>00,000</a:t>
            </a:r>
            <a:r>
              <a:rPr lang="ko-KR" dirty="0"/>
              <a:t>만여 명의 신입 100주년 회원과 </a:t>
            </a:r>
            <a:r>
              <a:rPr lang="ko-KR" dirty="0" smtClean="0"/>
              <a:t>6,</a:t>
            </a:r>
            <a:r>
              <a:rPr lang="en-US" altLang="ko-KR" dirty="0" smtClean="0"/>
              <a:t>6</a:t>
            </a:r>
            <a:r>
              <a:rPr lang="ko-KR" dirty="0" smtClean="0"/>
              <a:t>00</a:t>
            </a:r>
            <a:r>
              <a:rPr lang="ko-KR" dirty="0"/>
              <a:t>개 이상의 100주년 클럽을 보유하고 있습니다. </a:t>
            </a:r>
          </a:p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 dirty="0"/>
              <a:t>이 중 누가 회원상 수상자 입니까? 감사합니다. {박수}</a:t>
            </a:r>
          </a:p>
        </p:txBody>
      </p:sp>
    </p:spTree>
    <p:extLst>
      <p:ext uri="{BB962C8B-B14F-4D97-AF65-F5344CB8AC3E}">
        <p14:creationId xmlns:p14="http://schemas.microsoft.com/office/powerpoint/2010/main" val="961936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/>
              <a:t>100주년 유산 사업은 지역사회와 어느 때 보다 더 긴밀한 유대를 이루게 해주었습니다. 유산 사업은 실질적 가치 뿐만 아니라 우리의 헌신을 일깨워주는 가시적인 가치를 지니기도 합니다. </a:t>
            </a:r>
          </a:p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/>
              <a:t>누가 지역사회에 이러한 유산을 남겼습니까?</a:t>
            </a:r>
            <a:r>
              <a:rPr lang="ko-KR" baseline="0"/>
              <a:t> {손 흔들기}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o-KR"/>
              <a:t>31,000건 이상의 유산 사업이 완료되었으며, 앞으로도 지역 주민들은 이 혜택을 계속 누리게 될 것입니다. </a:t>
            </a:r>
          </a:p>
        </p:txBody>
      </p:sp>
    </p:spTree>
    <p:extLst>
      <p:ext uri="{BB962C8B-B14F-4D97-AF65-F5344CB8AC3E}">
        <p14:creationId xmlns:p14="http://schemas.microsoft.com/office/powerpoint/2010/main" val="3615922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E19138A4-B106-5647-9E25-A0B9EA158B40}"/>
              </a:ext>
            </a:extLst>
          </p:cNvPr>
          <p:cNvCxnSpPr/>
          <p:nvPr userDrawn="1"/>
        </p:nvCxnSpPr>
        <p:spPr>
          <a:xfrm>
            <a:off x="762000" y="1219200"/>
            <a:ext cx="2743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444078"/>
            <a:ext cx="10667998" cy="5334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 b="1" i="0" baseline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761999" y="1752600"/>
            <a:ext cx="10667999" cy="45720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Char char=""/>
              <a:defRPr sz="28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xmlns="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52" b="3441"/>
          <a:stretch/>
        </p:blipFill>
        <p:spPr>
          <a:xfrm>
            <a:off x="6553200" y="0"/>
            <a:ext cx="5638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" y="0"/>
            <a:ext cx="4191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E19138A4-B106-5647-9E25-A0B9EA158B40}"/>
              </a:ext>
            </a:extLst>
          </p:cNvPr>
          <p:cNvCxnSpPr/>
          <p:nvPr userDrawn="1"/>
        </p:nvCxnSpPr>
        <p:spPr>
          <a:xfrm>
            <a:off x="6858000" y="1219200"/>
            <a:ext cx="2743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1" y="444078"/>
            <a:ext cx="8000999" cy="62272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1" i="0" baseline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4648200" y="1752600"/>
            <a:ext cx="6781798" cy="45720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Char char=""/>
              <a:defRPr sz="28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8784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" t="10169" r="6474" b="1356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BE13CCD-82B0-8141-A54C-7576C8221ACF}"/>
              </a:ext>
            </a:extLst>
          </p:cNvPr>
          <p:cNvSpPr/>
          <p:nvPr userDrawn="1"/>
        </p:nvSpPr>
        <p:spPr>
          <a:xfrm>
            <a:off x="4724400" y="1600200"/>
            <a:ext cx="2743200" cy="762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38200" y="762000"/>
            <a:ext cx="10515600" cy="77628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b="1" cap="none" baseline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780142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1752599"/>
            <a:ext cx="274320" cy="13716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8600" y="1752599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>
              <a:defRPr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828600" y="3352800"/>
            <a:ext cx="10516235" cy="28194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defRPr lang="en-US" sz="28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70" r:id="rId2"/>
    <p:sldLayoutId id="2147483885" r:id="rId3"/>
    <p:sldLayoutId id="2147483884" r:id="rId4"/>
    <p:sldLayoutId id="2147483860" r:id="rId5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hyperlink" Target="http://www.lionsclubs.org/KO/news-media/videos/centennial.php?id=gBe/ct" TargetMode="Externa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ionsclubs.org/KO/news-media/videos/centennial.php?id=gBe7ct" TargetMode="External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33400"/>
            <a:ext cx="12192000" cy="558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80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56" y="874932"/>
            <a:ext cx="10286089" cy="5678268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10515600" cy="776288"/>
          </a:xfrm>
        </p:spPr>
        <p:txBody>
          <a:bodyPr/>
          <a:lstStyle/>
          <a:p>
            <a:r>
              <a:rPr lang="ko-KR"/>
              <a:t>전세계에서 축하!</a:t>
            </a:r>
          </a:p>
        </p:txBody>
      </p:sp>
    </p:spTree>
    <p:extLst>
      <p:ext uri="{BB962C8B-B14F-4D97-AF65-F5344CB8AC3E}">
        <p14:creationId xmlns:p14="http://schemas.microsoft.com/office/powerpoint/2010/main" val="1704204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/>
              <a:t>100주년 국제대회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621649"/>
            <a:ext cx="419100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44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 </a:t>
            </a:r>
            <a:r>
              <a:rPr lang="ko-KR" sz="4000" b="1">
                <a:solidFill>
                  <a:schemeClr val="tx2"/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30,000</a:t>
            </a:r>
          </a:p>
          <a:p>
            <a:pPr algn="ctr"/>
            <a:r>
              <a:rPr lang="ko-KR" sz="30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 명의 라이온과 레오 참석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0" t="2942" r="24243" b="35220"/>
          <a:stretch/>
        </p:blipFill>
        <p:spPr>
          <a:xfrm>
            <a:off x="323850" y="813709"/>
            <a:ext cx="3619500" cy="3383757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0" y="4171762"/>
            <a:ext cx="2685179" cy="236606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1" y="1449456"/>
            <a:ext cx="2685179" cy="2421371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5" t="5967" r="26320" b="9121"/>
          <a:stretch/>
        </p:blipFill>
        <p:spPr>
          <a:xfrm>
            <a:off x="5287658" y="4172344"/>
            <a:ext cx="2713342" cy="2380856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" t="6500" r="35999" b="6500"/>
          <a:stretch/>
        </p:blipFill>
        <p:spPr>
          <a:xfrm>
            <a:off x="5316490" y="1449456"/>
            <a:ext cx="2678914" cy="2421371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9223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/>
              <a:t>100주년 배너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1600200"/>
            <a:ext cx="10667998" cy="4383497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6075402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3000" dirty="0">
                <a:solidFill>
                  <a:schemeClr val="accent1"/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♦ </a:t>
            </a:r>
            <a:r>
              <a:rPr lang="ko-KR" altLang="en-US" sz="3000" dirty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넓이</a:t>
            </a:r>
            <a:r>
              <a:rPr lang="ko-KR" sz="3000" dirty="0"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 </a:t>
            </a:r>
            <a:r>
              <a:rPr lang="ko-KR" sz="3000" dirty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48’, 높이 28’ (14.6 </a:t>
            </a:r>
            <a:r>
              <a:rPr lang="ko-KR" sz="3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m</a:t>
            </a:r>
            <a:r>
              <a:rPr lang="ko-KR" sz="3000" dirty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 </a:t>
            </a:r>
            <a:r>
              <a:rPr lang="ko-KR" sz="3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x</a:t>
            </a:r>
            <a:r>
              <a:rPr lang="ko-KR" sz="3000" dirty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 8.5 </a:t>
            </a:r>
            <a:r>
              <a:rPr lang="ko-KR" sz="3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m</a:t>
            </a:r>
            <a:r>
              <a:rPr lang="ko-KR" sz="3000" dirty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7979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/>
              <a:t>100주년 기념주화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495" y="1752600"/>
            <a:ext cx="5558504" cy="403860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831975"/>
            <a:ext cx="5481440" cy="38830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953547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3000">
                <a:solidFill>
                  <a:schemeClr val="accent1"/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♦ </a:t>
            </a:r>
            <a:r>
              <a:rPr lang="ko-KR" sz="3000">
                <a:solidFill>
                  <a:schemeClr val="tx2"/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US$855,540</a:t>
            </a:r>
            <a:r>
              <a:rPr lang="ko-KR" sz="30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 기념주화 판매 모금액</a:t>
            </a:r>
          </a:p>
        </p:txBody>
      </p:sp>
    </p:spTree>
    <p:extLst>
      <p:ext uri="{BB962C8B-B14F-4D97-AF65-F5344CB8AC3E}">
        <p14:creationId xmlns:p14="http://schemas.microsoft.com/office/powerpoint/2010/main" val="3841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10515600" cy="776288"/>
          </a:xfrm>
        </p:spPr>
        <p:txBody>
          <a:bodyPr>
            <a:normAutofit/>
          </a:bodyPr>
          <a:lstStyle/>
          <a:p>
            <a:r>
              <a:rPr lang="ko-KR"/>
              <a:t>100주년 기념우표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191" y="1143000"/>
            <a:ext cx="9649619" cy="54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2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/>
              <a:t>소셜 미디어 축하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4600" y="3879272"/>
            <a:ext cx="9285488" cy="2750128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1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1" y="1447800"/>
            <a:ext cx="6897167" cy="2746896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905650" y="2209800"/>
            <a:ext cx="396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60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#Lions100</a:t>
            </a:r>
          </a:p>
        </p:txBody>
      </p:sp>
    </p:spTree>
    <p:extLst>
      <p:ext uri="{BB962C8B-B14F-4D97-AF65-F5344CB8AC3E}">
        <p14:creationId xmlns:p14="http://schemas.microsoft.com/office/powerpoint/2010/main" val="2359123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/>
              <a:t>100주년 성화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2286001"/>
            <a:ext cx="7739507" cy="320040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32628" y="2286001"/>
            <a:ext cx="3125972" cy="320040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79120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3000">
                <a:solidFill>
                  <a:schemeClr val="accent1"/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♦ </a:t>
            </a:r>
            <a:r>
              <a:rPr lang="ko-KR" sz="30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다음 세기 봉사의 길을 밝히다 </a:t>
            </a:r>
          </a:p>
        </p:txBody>
      </p:sp>
    </p:spTree>
    <p:extLst>
      <p:ext uri="{BB962C8B-B14F-4D97-AF65-F5344CB8AC3E}">
        <p14:creationId xmlns:p14="http://schemas.microsoft.com/office/powerpoint/2010/main" val="308167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/>
              <a:t>LionsClubs.org 기록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761999" y="1524000"/>
            <a:ext cx="10667999" cy="5105400"/>
          </a:xfrm>
        </p:spPr>
        <p:txBody>
          <a:bodyPr/>
          <a:lstStyle/>
          <a:p>
            <a:pPr indent="-27432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♦"/>
            </a:pPr>
            <a:r>
              <a:rPr lang="ko-KR"/>
              <a:t>100년 둘러보기 영상</a:t>
            </a:r>
          </a:p>
          <a:p>
            <a:pPr indent="-27432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♦"/>
            </a:pPr>
            <a:r>
              <a:rPr lang="ko-KR"/>
              <a:t>100주년 기념 영상</a:t>
            </a:r>
          </a:p>
          <a:p>
            <a:pPr indent="-27432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♦"/>
            </a:pPr>
            <a:r>
              <a:rPr lang="ko-KR"/>
              <a:t>100주년 하이라이트 책자 </a:t>
            </a:r>
          </a:p>
          <a:p>
            <a:pPr indent="-27432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♦"/>
            </a:pPr>
            <a:r>
              <a:rPr lang="ko-KR"/>
              <a:t>라이온스 역사 영상 시리즈</a:t>
            </a:r>
          </a:p>
          <a:p>
            <a:pPr indent="-27432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♦"/>
            </a:pPr>
            <a:r>
              <a:rPr lang="ko-KR"/>
              <a:t>라이온스 이야기</a:t>
            </a:r>
          </a:p>
          <a:p>
            <a:pPr indent="-27432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♦"/>
            </a:pPr>
            <a:r>
              <a:rPr lang="ko-KR"/>
              <a:t>라이온스 축하 영상</a:t>
            </a:r>
          </a:p>
          <a:p>
            <a:pPr indent="-27432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♦"/>
            </a:pPr>
            <a:r>
              <a:rPr lang="ko-KR"/>
              <a:t>라이온스 발자취 슬라이드쇼</a:t>
            </a:r>
          </a:p>
          <a:p>
            <a:pPr indent="-27432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♦"/>
            </a:pPr>
            <a:r>
              <a:rPr lang="ko-KR"/>
              <a:t>국제회장 회고 영상 시리즈</a:t>
            </a:r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205" y="1171287"/>
            <a:ext cx="2382480" cy="144323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506" y="1175127"/>
            <a:ext cx="1735316" cy="223112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Picture 6">
            <a:hlinkClick r:id="rId6"/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43372" y="2989253"/>
            <a:ext cx="2448725" cy="1430347"/>
          </a:xfrm>
          <a:prstGeom prst="rect">
            <a:avLst/>
          </a:prstGeom>
          <a:ln>
            <a:solidFill>
              <a:schemeClr val="accent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268" y="2560696"/>
            <a:ext cx="2075017" cy="175215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4323398"/>
            <a:ext cx="2643285" cy="1486848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6139" y="1547720"/>
            <a:ext cx="1840859" cy="4575199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960" y="4419600"/>
            <a:ext cx="1829001" cy="172888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5218" y="3716569"/>
            <a:ext cx="2167533" cy="1150119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7137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/>
              <a:t>우리의 다음 세기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47236" y="1752217"/>
            <a:ext cx="4011516" cy="441998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8199" y="1752217"/>
            <a:ext cx="6215601" cy="441998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1312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ko-KR" sz="6000">
                <a:solidFill>
                  <a:schemeClr val="tx2"/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감사합니다!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5789" y="1981200"/>
            <a:ext cx="5280422" cy="4523562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5962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91F274-A519-AB45-9B57-D105CE1BF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o-KR"/>
              <a:t>라이온의 찬사</a:t>
            </a:r>
          </a:p>
        </p:txBody>
      </p:sp>
      <p:sp>
        <p:nvSpPr>
          <p:cNvPr id="16" name="Round Diagonal Corner Rectangle 15"/>
          <p:cNvSpPr/>
          <p:nvPr/>
        </p:nvSpPr>
        <p:spPr>
          <a:xfrm>
            <a:off x="3911600" y="5334000"/>
            <a:ext cx="2118361" cy="914400"/>
          </a:xfrm>
          <a:prstGeom prst="round2DiagRect">
            <a:avLst/>
          </a:prstGeom>
          <a:solidFill>
            <a:schemeClr val="tx2"/>
          </a:solidFill>
          <a:ln w="12700"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7979" rIns="0" bIns="107979" numCol="1" spcCol="1270" anchor="ctr" anchorCtr="0">
            <a:noAutofit/>
          </a:bodyPr>
          <a:lstStyle/>
          <a:p>
            <a:pPr algn="ctr"/>
            <a:r>
              <a:rPr lang="ko-KR" sz="2400">
                <a:solidFill>
                  <a:schemeClr val="bg1"/>
                </a:solidFill>
                <a:latin typeface="Helvetica" panose="020B0604020202020204" pitchFamily="34" charset="0"/>
                <a:ea typeface="굴림" charset="0"/>
                <a:cs typeface="Helvetica" panose="020B0604020202020204" pitchFamily="34" charset="0"/>
              </a:rPr>
              <a:t>2015-2016</a:t>
            </a:r>
          </a:p>
        </p:txBody>
      </p:sp>
      <p:sp>
        <p:nvSpPr>
          <p:cNvPr id="17" name="Round Diagonal Corner Rectangle 16"/>
          <p:cNvSpPr/>
          <p:nvPr/>
        </p:nvSpPr>
        <p:spPr>
          <a:xfrm>
            <a:off x="6248400" y="5334000"/>
            <a:ext cx="2118361" cy="914400"/>
          </a:xfrm>
          <a:prstGeom prst="round2DiagRect">
            <a:avLst/>
          </a:prstGeom>
          <a:solidFill>
            <a:schemeClr val="tx2"/>
          </a:solidFill>
          <a:ln w="12700"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7979" rIns="0" bIns="107979" numCol="1" spcCol="1270" anchor="ctr" anchorCtr="0">
            <a:noAutofit/>
          </a:bodyPr>
          <a:lstStyle/>
          <a:p>
            <a:pPr algn="ctr"/>
            <a:r>
              <a:rPr lang="ko-KR" sz="2400">
                <a:solidFill>
                  <a:schemeClr val="bg1"/>
                </a:solidFill>
                <a:latin typeface="Helvetica" panose="020B0604020202020204" pitchFamily="34" charset="0"/>
                <a:ea typeface="굴림" charset="0"/>
                <a:cs typeface="Helvetica" panose="020B0604020202020204" pitchFamily="34" charset="0"/>
              </a:rPr>
              <a:t>2016-2017</a:t>
            </a:r>
          </a:p>
        </p:txBody>
      </p:sp>
      <p:sp>
        <p:nvSpPr>
          <p:cNvPr id="18" name="Round Diagonal Corner Rectangle 17"/>
          <p:cNvSpPr/>
          <p:nvPr/>
        </p:nvSpPr>
        <p:spPr>
          <a:xfrm>
            <a:off x="8585200" y="5334000"/>
            <a:ext cx="2118361" cy="914400"/>
          </a:xfrm>
          <a:prstGeom prst="round2DiagRect">
            <a:avLst/>
          </a:prstGeom>
          <a:solidFill>
            <a:schemeClr val="tx2"/>
          </a:solidFill>
          <a:ln w="12700"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7979" rIns="0" bIns="107979" numCol="1" spcCol="1270" anchor="ctr" anchorCtr="0">
            <a:noAutofit/>
          </a:bodyPr>
          <a:lstStyle/>
          <a:p>
            <a:pPr algn="ctr"/>
            <a:r>
              <a:rPr lang="ko-KR" sz="2400">
                <a:solidFill>
                  <a:schemeClr val="bg1"/>
                </a:solidFill>
                <a:latin typeface="Helvetica" panose="020B0604020202020204" pitchFamily="34" charset="0"/>
                <a:ea typeface="굴림" charset="0"/>
                <a:cs typeface="Helvetica" panose="020B0604020202020204" pitchFamily="34" charset="0"/>
              </a:rPr>
              <a:t>2017-2018</a:t>
            </a:r>
          </a:p>
        </p:txBody>
      </p:sp>
      <p:sp>
        <p:nvSpPr>
          <p:cNvPr id="19" name="Round Diagonal Corner Rectangle 18"/>
          <p:cNvSpPr/>
          <p:nvPr/>
        </p:nvSpPr>
        <p:spPr>
          <a:xfrm>
            <a:off x="1574800" y="5334000"/>
            <a:ext cx="2118361" cy="914400"/>
          </a:xfrm>
          <a:prstGeom prst="round2DiagRect">
            <a:avLst/>
          </a:prstGeom>
          <a:solidFill>
            <a:schemeClr val="tx2"/>
          </a:solidFill>
          <a:ln w="12700"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7979" rIns="0" bIns="107979" numCol="1" spcCol="1270" anchor="ctr" anchorCtr="0">
            <a:noAutofit/>
          </a:bodyPr>
          <a:lstStyle/>
          <a:p>
            <a:pPr algn="ctr"/>
            <a:r>
              <a:rPr lang="ko-KR" sz="2400">
                <a:solidFill>
                  <a:schemeClr val="bg1"/>
                </a:solidFill>
                <a:latin typeface="Helvetica" panose="020B0604020202020204" pitchFamily="34" charset="0"/>
                <a:ea typeface="굴림" charset="0"/>
                <a:cs typeface="Helvetica" panose="020B0604020202020204" pitchFamily="34" charset="0"/>
              </a:rPr>
              <a:t>2014-2015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4800" y="1981200"/>
            <a:ext cx="9112250" cy="311034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2690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/>
              <a:t>활동 내용 공유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27" r="13513"/>
          <a:stretch/>
        </p:blipFill>
        <p:spPr bwMode="auto">
          <a:xfrm>
            <a:off x="228600" y="2051462"/>
            <a:ext cx="5791200" cy="320399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563880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3000">
                <a:solidFill>
                  <a:schemeClr val="accent1"/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♦ </a:t>
            </a:r>
            <a:r>
              <a:rPr lang="ko-KR" sz="30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라이온스 이야기 </a:t>
            </a:r>
            <a:r>
              <a:rPr lang="ko-KR" sz="3000">
                <a:solidFill>
                  <a:schemeClr val="accent1"/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♦ </a:t>
            </a:r>
            <a:r>
              <a:rPr lang="ko-KR" sz="30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역사 동영상 </a:t>
            </a:r>
            <a:r>
              <a:rPr lang="ko-KR" sz="3000">
                <a:solidFill>
                  <a:schemeClr val="accent1"/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♦ </a:t>
            </a:r>
            <a:r>
              <a:rPr lang="ko-KR" sz="30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라이온스 발자취 슬라이드쇼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2200" y="2051462"/>
            <a:ext cx="5791200" cy="320885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6249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/>
              <a:t>협회 역사에 경의를 표함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2555" y="1524000"/>
            <a:ext cx="8382000" cy="434340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2555" y="5999202"/>
            <a:ext cx="115184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3000" dirty="0">
                <a:solidFill>
                  <a:schemeClr val="accent1"/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♦ </a:t>
            </a:r>
            <a:r>
              <a:rPr lang="ko-KR" sz="3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멜빈</a:t>
            </a:r>
            <a:r>
              <a:rPr lang="ko-KR" sz="3000" dirty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 존스 동상   </a:t>
            </a:r>
            <a:r>
              <a:rPr lang="ko-KR" sz="3000" dirty="0">
                <a:solidFill>
                  <a:schemeClr val="accent1"/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♦ </a:t>
            </a:r>
            <a:r>
              <a:rPr lang="ko-KR" sz="3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멜빈</a:t>
            </a:r>
            <a:r>
              <a:rPr lang="ko-KR" sz="3000" dirty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 존스 기념</a:t>
            </a:r>
            <a:r>
              <a:rPr lang="ko-KR" altLang="en-US" sz="3000" dirty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비</a:t>
            </a:r>
            <a:endParaRPr lang="ko-KR" sz="3000" dirty="0">
              <a:solidFill>
                <a:schemeClr val="accent6">
                  <a:lumMod val="50000"/>
                  <a:lumOff val="50000"/>
                </a:schemeClr>
              </a:solidFill>
              <a:latin typeface="Helvetica" panose="020B0604020202020204" pitchFamily="34" charset="0"/>
              <a:ea typeface="굴림"/>
              <a:cs typeface="Helvetica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5054" y="1526005"/>
            <a:ext cx="2945946" cy="434139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3017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/>
              <a:t>협회 유산 보존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5943600"/>
            <a:ext cx="937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3000">
                <a:solidFill>
                  <a:schemeClr val="accent1"/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♦ </a:t>
            </a:r>
            <a:r>
              <a:rPr lang="ko-KR" sz="30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모든 국제회장 인터뷰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667"/>
          <a:stretch/>
        </p:blipFill>
        <p:spPr>
          <a:xfrm>
            <a:off x="2032000" y="1676400"/>
            <a:ext cx="8128000" cy="4038600"/>
          </a:xfrm>
        </p:spPr>
      </p:pic>
      <p:sp>
        <p:nvSpPr>
          <p:cNvPr id="9" name="TextBox 8"/>
          <p:cNvSpPr txBox="1"/>
          <p:nvPr/>
        </p:nvSpPr>
        <p:spPr>
          <a:xfrm>
            <a:off x="2244216" y="3200400"/>
            <a:ext cx="3038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3200" b="1" i="1">
                <a:solidFill>
                  <a:schemeClr val="tx2"/>
                </a:solidFill>
                <a:effectLst>
                  <a:outerShdw blurRad="63500" dist="63500" dir="2700000" algn="tl">
                    <a:schemeClr val="bg1"/>
                  </a:outerShdw>
                </a:effectLst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국제회장 회고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708" y="1905000"/>
            <a:ext cx="1269999" cy="117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86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/>
              <a:t>봉사 기념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362200"/>
            <a:ext cx="274320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2362200"/>
            <a:ext cx="2743200" cy="274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4800" y="2331308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96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/>
              <a:t>100주년 봉사 챌린지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4572000"/>
            <a:ext cx="335280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4400" b="1" dirty="0" smtClean="0">
                <a:solidFill>
                  <a:schemeClr val="tx2"/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24</a:t>
            </a:r>
            <a:r>
              <a:rPr lang="en-US" altLang="ko-KR" sz="4400" b="1" dirty="0" smtClean="0">
                <a:solidFill>
                  <a:schemeClr val="tx2"/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8</a:t>
            </a:r>
            <a:r>
              <a:rPr lang="ko-KR" sz="4400" b="1" dirty="0" smtClean="0">
                <a:solidFill>
                  <a:schemeClr val="tx2"/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,</a:t>
            </a:r>
            <a:r>
              <a:rPr lang="en-US" altLang="ko-KR" sz="4400" b="1" dirty="0" smtClean="0">
                <a:solidFill>
                  <a:schemeClr val="tx2"/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993</a:t>
            </a:r>
            <a:r>
              <a:rPr lang="ko-KR" sz="4400" b="1" dirty="0" smtClean="0">
                <a:solidFill>
                  <a:schemeClr val="tx2"/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,</a:t>
            </a:r>
            <a:r>
              <a:rPr lang="en-US" altLang="ko-KR" sz="4400" b="1" dirty="0" smtClean="0">
                <a:solidFill>
                  <a:schemeClr val="tx2"/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525</a:t>
            </a:r>
            <a:r>
              <a:rPr lang="ko-KR" sz="30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 </a:t>
            </a:r>
            <a:r>
              <a:rPr lang="ko-KR" sz="3000" dirty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명 수혜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1" y="1584638"/>
            <a:ext cx="2743200" cy="27432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11"/>
          </p:nvPr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1676400"/>
            <a:ext cx="6400800" cy="3925824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953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/>
              <a:t>100주년 회원상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800" y="1752600"/>
            <a:ext cx="6553199" cy="388620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62000" y="4419600"/>
            <a:ext cx="274320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 smtClean="0">
                <a:solidFill>
                  <a:schemeClr val="tx2"/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746</a:t>
            </a:r>
            <a:r>
              <a:rPr lang="ko-KR" sz="4400" b="1" dirty="0" smtClean="0">
                <a:solidFill>
                  <a:schemeClr val="tx2"/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,</a:t>
            </a:r>
            <a:r>
              <a:rPr lang="en-US" altLang="ko-KR" sz="4400" b="1" dirty="0" smtClean="0">
                <a:solidFill>
                  <a:schemeClr val="tx2"/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041</a:t>
            </a:r>
            <a:r>
              <a:rPr lang="ko-KR" sz="4400" b="1" dirty="0" smtClean="0">
                <a:solidFill>
                  <a:schemeClr val="accent1"/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 </a:t>
            </a:r>
            <a:r>
              <a:rPr lang="ko-KR" sz="4000" b="1" dirty="0" smtClean="0">
                <a:solidFill>
                  <a:schemeClr val="accent1"/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 </a:t>
            </a:r>
            <a:r>
              <a:rPr lang="ko-KR" sz="3000" dirty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명의 100주년 회원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1" y="160020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99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/>
              <a:t>지역사회 유산 사업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5400" y="1744362"/>
            <a:ext cx="6172200" cy="411349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1" y="4621649"/>
            <a:ext cx="3048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4400" b="1" dirty="0" smtClean="0">
                <a:solidFill>
                  <a:schemeClr val="tx2"/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31,</a:t>
            </a:r>
            <a:r>
              <a:rPr lang="en-US" altLang="ko-KR" sz="4400" b="1" dirty="0" smtClean="0">
                <a:solidFill>
                  <a:schemeClr val="tx2"/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853</a:t>
            </a:r>
            <a:r>
              <a:rPr lang="ko-KR" sz="4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 </a:t>
            </a:r>
            <a:endParaRPr lang="en-US" altLang="ko-KR" sz="4400" dirty="0">
              <a:solidFill>
                <a:schemeClr val="accent6">
                  <a:lumMod val="50000"/>
                  <a:lumOff val="50000"/>
                </a:schemeClr>
              </a:solidFill>
              <a:latin typeface="Helvetica" panose="020B0604020202020204" pitchFamily="34" charset="0"/>
              <a:ea typeface="굴림"/>
              <a:cs typeface="Helvetica" panose="020B0604020202020204" pitchFamily="34" charset="0"/>
            </a:endParaRPr>
          </a:p>
          <a:p>
            <a:pPr algn="ctr"/>
            <a:r>
              <a:rPr lang="ko-KR" sz="3000" dirty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굴림"/>
                <a:cs typeface="Helvetica" panose="020B0604020202020204" pitchFamily="34" charset="0"/>
              </a:rPr>
              <a:t>건의 사업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1" y="1744362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40770"/>
      </p:ext>
    </p:extLst>
  </p:cSld>
  <p:clrMapOvr>
    <a:masterClrMapping/>
  </p:clrMapOvr>
</p:sld>
</file>

<file path=ppt/theme/theme1.xml><?xml version="1.0" encoding="utf-8"?>
<a:theme xmlns:a="http://schemas.openxmlformats.org/drawingml/2006/main" name="Light Background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굴림"/>
        <a:cs typeface=""/>
      </a:majorFont>
      <a:minorFont>
        <a:latin typeface="Segoe UI Semibold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굴림"/>
        <a:cs typeface=""/>
      </a:majorFont>
      <a:minorFont>
        <a:latin typeface="Calibri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굴림"/>
        <a:cs typeface=""/>
      </a:majorFont>
      <a:minorFont>
        <a:latin typeface="Calibri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LongProperties xmlns="http://schemas.microsoft.com/office/2006/metadata/longPropertie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6A8C181-E056-415E-9B59-40F04FA43837}">
  <ds:schemaRefs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http://purl.org/dc/dcmitype/"/>
    <ds:schemaRef ds:uri="a7495015-d16d-4dd1-a72f-488cd8119f34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</ds:schemaRefs>
</ds:datastoreItem>
</file>

<file path=customXml/itemProps5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36817</TotalTime>
  <Words>919</Words>
  <Application>Microsoft Office PowerPoint</Application>
  <PresentationFormat>Widescreen</PresentationFormat>
  <Paragraphs>117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굴림</vt:lpstr>
      <vt:lpstr>Arial</vt:lpstr>
      <vt:lpstr>Calibri</vt:lpstr>
      <vt:lpstr>Helvetica</vt:lpstr>
      <vt:lpstr>Helvetica Neue</vt:lpstr>
      <vt:lpstr>Segoe UI</vt:lpstr>
      <vt:lpstr>Segoe UI Semibold</vt:lpstr>
      <vt:lpstr>Wingdings 3</vt:lpstr>
      <vt:lpstr>ヒラギノ角ゴ Pro W3</vt:lpstr>
      <vt:lpstr>Light Background</vt:lpstr>
      <vt:lpstr>PowerPoint Presentation</vt:lpstr>
      <vt:lpstr>라이온의 찬사</vt:lpstr>
      <vt:lpstr>활동 내용 공유</vt:lpstr>
      <vt:lpstr>협회 역사에 경의를 표함</vt:lpstr>
      <vt:lpstr>협회 유산 보존</vt:lpstr>
      <vt:lpstr>봉사 기념</vt:lpstr>
      <vt:lpstr>100주년 봉사 챌린지</vt:lpstr>
      <vt:lpstr>100주년 회원상</vt:lpstr>
      <vt:lpstr>지역사회 유산 사업</vt:lpstr>
      <vt:lpstr>전세계에서 축하!</vt:lpstr>
      <vt:lpstr>100주년 국제대회</vt:lpstr>
      <vt:lpstr>100주년 배너</vt:lpstr>
      <vt:lpstr>100주년 기념주화</vt:lpstr>
      <vt:lpstr>100주년 기념우표</vt:lpstr>
      <vt:lpstr>소셜 미디어 축하</vt:lpstr>
      <vt:lpstr>100주년 성화</vt:lpstr>
      <vt:lpstr>LionsClubs.org 기록</vt:lpstr>
      <vt:lpstr>우리의 다음 세기</vt:lpstr>
      <vt:lpstr>감사합니다!</vt:lpstr>
    </vt:vector>
  </TitlesOfParts>
  <Company>Lions Clubs International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Jurczynski, Crystal</cp:lastModifiedBy>
  <cp:revision>1563</cp:revision>
  <cp:lastPrinted>2017-06-29T03:55:04Z</cp:lastPrinted>
  <dcterms:created xsi:type="dcterms:W3CDTF">2016-11-15T15:12:50Z</dcterms:created>
  <dcterms:modified xsi:type="dcterms:W3CDTF">2018-07-31T12:50:31Z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