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7" r:id="rId6"/>
  </p:sldMasterIdLst>
  <p:notesMasterIdLst>
    <p:notesMasterId r:id="rId26"/>
  </p:notesMasterIdLst>
  <p:handoutMasterIdLst>
    <p:handoutMasterId r:id="rId27"/>
  </p:handoutMasterIdLst>
  <p:sldIdLst>
    <p:sldId id="1025" r:id="rId7"/>
    <p:sldId id="1006" r:id="rId8"/>
    <p:sldId id="1012" r:id="rId9"/>
    <p:sldId id="1011" r:id="rId10"/>
    <p:sldId id="1013" r:id="rId11"/>
    <p:sldId id="1016" r:id="rId12"/>
    <p:sldId id="1017" r:id="rId13"/>
    <p:sldId id="1018" r:id="rId14"/>
    <p:sldId id="1019" r:id="rId15"/>
    <p:sldId id="1015" r:id="rId16"/>
    <p:sldId id="1027" r:id="rId17"/>
    <p:sldId id="1014" r:id="rId18"/>
    <p:sldId id="1020" r:id="rId19"/>
    <p:sldId id="1021" r:id="rId20"/>
    <p:sldId id="1022" r:id="rId21"/>
    <p:sldId id="1023" r:id="rId22"/>
    <p:sldId id="1024" r:id="rId23"/>
    <p:sldId id="1000" r:id="rId24"/>
    <p:sldId id="1028" r:id="rId25"/>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extLst/>
  </p:cmAuthor>
  <p:cmAuthor id="1" name="Tamara" initials="TO" lastIdx="2" clrIdx="0">
    <p:extLst/>
  </p:cmAuthor>
  <p:cmAuthor id="72" name="Burns, Andrea" initials="BA [56]" lastIdx="1" clrIdx="71">
    <p:extLst/>
  </p:cmAuthor>
  <p:cmAuthor id="2" name="Tamara Osheroff" initials="TO" lastIdx="2" clrIdx="1">
    <p:extLst/>
  </p:cmAuthor>
  <p:cmAuthor id="73" name="Burns, Andrea" initials="BA [57]" lastIdx="1" clrIdx="72">
    <p:extLst/>
  </p:cmAuthor>
  <p:cmAuthor id="3" name="Tamara Osheroff" initials="TO [2]" lastIdx="1" clrIdx="2">
    <p:extLst/>
  </p:cmAuthor>
  <p:cmAuthor id="74" name="Burns, Andrea" initials="BA [58]" lastIdx="1" clrIdx="73">
    <p:extLst/>
  </p:cmAuthor>
  <p:cmAuthor id="4" name="Tamara Osheroff" initials="TO [3]" lastIdx="1" clrIdx="3">
    <p:extLst/>
  </p:cmAuthor>
  <p:cmAuthor id="75" name="Burns, Andrea" initials="BA [59]" lastIdx="1" clrIdx="74">
    <p:extLst/>
  </p:cmAuthor>
  <p:cmAuthor id="5" name="Tamara Osheroff" initials="TO [4]" lastIdx="1" clrIdx="4">
    <p:extLst/>
  </p:cmAuthor>
  <p:cmAuthor id="76" name="Burns, Andrea" initials="BA [60]" lastIdx="1" clrIdx="75">
    <p:extLst/>
  </p:cmAuthor>
  <p:cmAuthor id="6" name="Tamara Osheroff" initials="TO [5]" lastIdx="1" clrIdx="5">
    <p:extLst/>
  </p:cmAuthor>
  <p:cmAuthor id="77" name="Burns, Andrea" initials="BA [61]" lastIdx="1" clrIdx="76">
    <p:extLst/>
  </p:cmAuthor>
  <p:cmAuthor id="7" name="Tamara Osheroff" initials="TO [6]" lastIdx="1" clrIdx="6">
    <p:extLst/>
  </p:cmAuthor>
  <p:cmAuthor id="78" name="Burns, Andrea" initials="BA [62]" lastIdx="1" clrIdx="77">
    <p:extLst/>
  </p:cmAuthor>
  <p:cmAuthor id="8" name="Tamara Osheroff" initials="TO [7]" lastIdx="1" clrIdx="7">
    <p:extLst/>
  </p:cmAuthor>
  <p:cmAuthor id="79" name="Burns, Andrea" initials="BA [63]" lastIdx="1" clrIdx="78">
    <p:extLst/>
  </p:cmAuthor>
  <p:cmAuthor id="9" name="Tamara Osheroff" initials="TO [8]" lastIdx="1" clrIdx="8">
    <p:extLst/>
  </p:cmAuthor>
  <p:cmAuthor id="80" name="Burns, Andrea" initials="BA [64]" lastIdx="1" clrIdx="79">
    <p:extLst/>
  </p:cmAuthor>
  <p:cmAuthor id="10" name="Tamara Osheroff" initials="TO [9]" lastIdx="1" clrIdx="9">
    <p:extLst/>
  </p:cmAuthor>
  <p:cmAuthor id="81" name="Burns, Andrea" initials="BA [65]" lastIdx="1" clrIdx="80">
    <p:extLst/>
  </p:cmAuthor>
  <p:cmAuthor id="11" name="Tamara Osheroff" initials="TO [10]" lastIdx="1" clrIdx="10">
    <p:extLst/>
  </p:cmAuthor>
  <p:cmAuthor id="12" name="Tamara Osheroff" initials="TO [11]" lastIdx="1" clrIdx="11">
    <p:extLst/>
  </p:cmAuthor>
  <p:cmAuthor id="13" name="Tamara Osheroff" initials="TO [12]" lastIdx="1" clrIdx="12">
    <p:extLst/>
  </p:cmAuthor>
  <p:cmAuthor id="14" name="Tamara Osheroff" initials="TO [13]" lastIdx="1" clrIdx="13">
    <p:extLst/>
  </p:cmAuthor>
  <p:cmAuthor id="15" name="Tamara Osheroff" initials="TO [14]" lastIdx="1" clrIdx="14">
    <p:extLst/>
  </p:cmAuthor>
  <p:cmAuthor id="16" name="Tamara Osheroff" initials="TO [14] [2]" lastIdx="1" clrIdx="15">
    <p:extLst/>
  </p:cmAuthor>
  <p:cmAuthor id="17" name="Burns, Andrea" initials="BA" lastIdx="1" clrIdx="16">
    <p:extLst/>
  </p:cmAuthor>
  <p:cmAuthor id="18" name="Burns, Andrea" initials="BA [2]" lastIdx="1" clrIdx="17">
    <p:extLst/>
  </p:cmAuthor>
  <p:cmAuthor id="19" name="Burns, Andrea" initials="BA [3]" lastIdx="1" clrIdx="18">
    <p:extLst/>
  </p:cmAuthor>
  <p:cmAuthor id="20" name="Burns, Andrea" initials="BA [4]" lastIdx="1" clrIdx="19">
    <p:extLst/>
  </p:cmAuthor>
  <p:cmAuthor id="21" name="Burns, Andrea" initials="BA [5]" lastIdx="1" clrIdx="20">
    <p:extLst/>
  </p:cmAuthor>
  <p:cmAuthor id="22" name="Burns, Andrea" initials="BA [6]" lastIdx="1" clrIdx="21">
    <p:extLst/>
  </p:cmAuthor>
  <p:cmAuthor id="23" name="Burns, Andrea" initials="BA [7]" lastIdx="1" clrIdx="22">
    <p:extLst/>
  </p:cmAuthor>
  <p:cmAuthor id="24" name="Burns, Andrea" initials="BA [8]" lastIdx="1" clrIdx="23">
    <p:extLst/>
  </p:cmAuthor>
  <p:cmAuthor id="25" name="Burns, Andrea" initials="BA [9]" lastIdx="1" clrIdx="24">
    <p:extLst/>
  </p:cmAuthor>
  <p:cmAuthor id="26" name="Burns, Andrea" initials="BA [10]" lastIdx="1" clrIdx="25">
    <p:extLst/>
  </p:cmAuthor>
  <p:cmAuthor id="27" name="Burns, Andrea" initials="BA [11]" lastIdx="1" clrIdx="26">
    <p:extLst/>
  </p:cmAuthor>
  <p:cmAuthor id="28" name="Burns, Andrea" initials="BA [12]" lastIdx="1" clrIdx="27">
    <p:extLst/>
  </p:cmAuthor>
  <p:cmAuthor id="29" name="Burns, Andrea" initials="BA [13]" lastIdx="1" clrIdx="28">
    <p:extLst/>
  </p:cmAuthor>
  <p:cmAuthor id="30" name="Burns, Andrea" initials="BA [14]" lastIdx="1" clrIdx="29">
    <p:extLst/>
  </p:cmAuthor>
  <p:cmAuthor id="31" name="Burns, Andrea" initials="BA [15]" lastIdx="1" clrIdx="30">
    <p:extLst/>
  </p:cmAuthor>
  <p:cmAuthor id="32" name="Burns, Andrea" initials="BA [16]" lastIdx="1" clrIdx="31">
    <p:extLst/>
  </p:cmAuthor>
  <p:cmAuthor id="33" name="Burns, Andrea" initials="BA [17]" lastIdx="1" clrIdx="32">
    <p:extLst/>
  </p:cmAuthor>
  <p:cmAuthor id="34" name="Burns, Andrea" initials="BA [18]" lastIdx="1" clrIdx="33">
    <p:extLst/>
  </p:cmAuthor>
  <p:cmAuthor id="35" name="Burns, Andrea" initials="BA [19]" lastIdx="1" clrIdx="34">
    <p:extLst/>
  </p:cmAuthor>
  <p:cmAuthor id="36" name="Burns, Andrea" initials="BA [20]" lastIdx="1" clrIdx="35">
    <p:extLst/>
  </p:cmAuthor>
  <p:cmAuthor id="37" name="Burns, Andrea" initials="BA [21]" lastIdx="1" clrIdx="36">
    <p:extLst/>
  </p:cmAuthor>
  <p:cmAuthor id="38" name="Burns, Andrea" initials="BA [22]" lastIdx="1" clrIdx="37">
    <p:extLst/>
  </p:cmAuthor>
  <p:cmAuthor id="39" name="Burns, Andrea" initials="BA [23]" lastIdx="1" clrIdx="38">
    <p:extLst/>
  </p:cmAuthor>
  <p:cmAuthor id="40" name="Burns, Andrea" initials="BA [24]" lastIdx="1" clrIdx="39">
    <p:extLst/>
  </p:cmAuthor>
  <p:cmAuthor id="41" name="Burns, Andrea" initials="BA [25]" lastIdx="1" clrIdx="40">
    <p:extLst/>
  </p:cmAuthor>
  <p:cmAuthor id="42" name="Burns, Andrea" initials="BA [26]" lastIdx="1" clrIdx="41">
    <p:extLst/>
  </p:cmAuthor>
  <p:cmAuthor id="43" name="Burns, Andrea" initials="BA [27]" lastIdx="1" clrIdx="42">
    <p:extLst/>
  </p:cmAuthor>
  <p:cmAuthor id="44" name="Burns, Andrea" initials="BA [28]" lastIdx="1" clrIdx="43">
    <p:extLst/>
  </p:cmAuthor>
  <p:cmAuthor id="45" name="Burns, Andrea" initials="BA [29]" lastIdx="1" clrIdx="44">
    <p:extLst/>
  </p:cmAuthor>
  <p:cmAuthor id="46" name="Burns, Andrea" initials="BA [30]" lastIdx="1" clrIdx="45">
    <p:extLst/>
  </p:cmAuthor>
  <p:cmAuthor id="47" name="Burns, Andrea" initials="BA [31]" lastIdx="1" clrIdx="46">
    <p:extLst/>
  </p:cmAuthor>
  <p:cmAuthor id="48" name="Burns, Andrea" initials="BA [32]" lastIdx="1" clrIdx="47">
    <p:extLst/>
  </p:cmAuthor>
  <p:cmAuthor id="49" name="Burns, Andrea" initials="BA [33]" lastIdx="1" clrIdx="48">
    <p:extLst/>
  </p:cmAuthor>
  <p:cmAuthor id="50" name="Burns, Andrea" initials="BA [34]" lastIdx="1" clrIdx="49">
    <p:extLst/>
  </p:cmAuthor>
  <p:cmAuthor id="51" name="Burns, Andrea" initials="BA [35]" lastIdx="0" clrIdx="50">
    <p:extLst/>
  </p:cmAuthor>
  <p:cmAuthor id="52" name="Burns, Andrea" initials="BA [36]" lastIdx="1" clrIdx="51">
    <p:extLst/>
  </p:cmAuthor>
  <p:cmAuthor id="53" name="Burns, Andrea" initials="BA [37]" lastIdx="1" clrIdx="52">
    <p:extLst/>
  </p:cmAuthor>
  <p:cmAuthor id="54" name="Burns, Andrea" initials="BA [38]" lastIdx="1" clrIdx="53">
    <p:extLst/>
  </p:cmAuthor>
  <p:cmAuthor id="55" name="Burns, Andrea" initials="BA [39]" lastIdx="1" clrIdx="54">
    <p:extLst/>
  </p:cmAuthor>
  <p:cmAuthor id="56" name="Burns, Andrea" initials="BA [40]" lastIdx="1" clrIdx="55">
    <p:extLst/>
  </p:cmAuthor>
  <p:cmAuthor id="57" name="Burns, Andrea" initials="BA [41]" lastIdx="1" clrIdx="56">
    <p:extLst/>
  </p:cmAuthor>
  <p:cmAuthor id="58" name="Burns, Andrea" initials="BA [42]" lastIdx="1" clrIdx="57">
    <p:extLst/>
  </p:cmAuthor>
  <p:cmAuthor id="59" name="Burns, Andrea" initials="BA [43]" lastIdx="1" clrIdx="58">
    <p:extLst/>
  </p:cmAuthor>
  <p:cmAuthor id="60" name="Burns, Andrea" initials="BA [44]" lastIdx="1" clrIdx="59">
    <p:extLst/>
  </p:cmAuthor>
  <p:cmAuthor id="61" name="Burns, Andrea" initials="BA [45]" lastIdx="1" clrIdx="60">
    <p:extLst/>
  </p:cmAuthor>
  <p:cmAuthor id="62" name="Burns, Andrea" initials="BA [46]" lastIdx="1" clrIdx="61">
    <p:extLst/>
  </p:cmAuthor>
  <p:cmAuthor id="63" name="Burns, Andrea" initials="BA [47]" lastIdx="1" clrIdx="62">
    <p:extLst/>
  </p:cmAuthor>
  <p:cmAuthor id="64" name="Burns, Andrea" initials="BA [48]" lastIdx="1" clrIdx="63">
    <p:extLst/>
  </p:cmAuthor>
  <p:cmAuthor id="65" name="Burns, Andrea" initials="BA [49]" lastIdx="1" clrIdx="64">
    <p:extLst/>
  </p:cmAuthor>
  <p:cmAuthor id="66" name="Burns, Andrea" initials="BA [50]" lastIdx="1" clrIdx="65">
    <p:extLst/>
  </p:cmAuthor>
  <p:cmAuthor id="67" name="Burns, Andrea" initials="BA [51]" lastIdx="1" clrIdx="66">
    <p:extLst/>
  </p:cmAuthor>
  <p:cmAuthor id="68" name="Burns, Andrea" initials="BA [52]" lastIdx="1" clrIdx="67">
    <p:extLst/>
  </p:cmAuthor>
  <p:cmAuthor id="69" name="Burns, Andrea" initials="BA [53]" lastIdx="1" clrIdx="68">
    <p:extLst/>
  </p:cmAuthor>
  <p:cmAuthor id="70" name="Burns, Andrea" initials="BA [54]" lastIdx="1" clrIdx="69">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565A"/>
    <a:srgbClr val="0A5496"/>
    <a:srgbClr val="10233F"/>
    <a:srgbClr val="457DC8"/>
    <a:srgbClr val="082E87"/>
    <a:srgbClr val="732E81"/>
    <a:srgbClr val="F0C300"/>
    <a:srgbClr val="00A869"/>
    <a:srgbClr val="F76639"/>
    <a:srgbClr val="E658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06" autoAdjust="0"/>
    <p:restoredTop sz="71763" autoAdjust="0"/>
  </p:normalViewPr>
  <p:slideViewPr>
    <p:cSldViewPr showGuides="1">
      <p:cViewPr varScale="1">
        <p:scale>
          <a:sx n="65" d="100"/>
          <a:sy n="65" d="100"/>
        </p:scale>
        <p:origin x="797" y="53"/>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0" d="100"/>
        <a:sy n="120" d="100"/>
      </p:scale>
      <p:origin x="0" y="-3125"/>
    </p:cViewPr>
  </p:sorterViewPr>
  <p:notesViewPr>
    <p:cSldViewPr showGuides="1">
      <p:cViewPr varScale="1">
        <p:scale>
          <a:sx n="50" d="100"/>
          <a:sy n="50" d="100"/>
        </p:scale>
        <p:origin x="2640"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endParaRPr lang="en-US"/>
          </a:p>
        </p:txBody>
      </p:sp>
      <p:sp>
        <p:nvSpPr>
          <p:cNvPr id="4" name="Footer Placeholder 3"/>
          <p:cNvSpPr>
            <a:spLocks noGrp="1"/>
          </p:cNvSpPr>
          <p:nvPr>
            <p:ph type="ftr" sz="quarter" idx="2"/>
          </p:nvPr>
        </p:nvSpPr>
        <p:spPr>
          <a:xfrm>
            <a:off x="0" y="9118662"/>
            <a:ext cx="3170583" cy="480887"/>
          </a:xfrm>
          <a:prstGeom prst="rect">
            <a:avLst/>
          </a:prstGeom>
        </p:spPr>
        <p:txBody>
          <a:bodyPr vert="horz" lIns="95280" tIns="47640" rIns="95280" bIns="47640"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4142962" y="9118662"/>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endParaRPr lang="en-US"/>
          </a:p>
        </p:txBody>
      </p:sp>
      <p:sp>
        <p:nvSpPr>
          <p:cNvPr id="3" name="Date Placeholder 2"/>
          <p:cNvSpPr>
            <a:spLocks noGrp="1"/>
          </p:cNvSpPr>
          <p:nvPr>
            <p:ph type="dt" idx="1"/>
          </p:nvPr>
        </p:nvSpPr>
        <p:spPr>
          <a:xfrm>
            <a:off x="4142962" y="0"/>
            <a:ext cx="3170583" cy="480887"/>
          </a:xfrm>
          <a:prstGeom prst="rect">
            <a:avLst/>
          </a:prstGeom>
        </p:spPr>
        <p:txBody>
          <a:bodyPr vert="horz" wrap="square" lIns="96329" tIns="48164" rIns="96329" bIns="48164" numCol="1" anchor="t" anchorCtr="0" compatLnSpc="1">
            <a:prstTxWarp prst="textNoShape">
              <a:avLst/>
            </a:prstTxWarp>
          </a:bodyPr>
          <a:lstStyle>
            <a:lvl1pPr algn="r">
              <a:defRPr sz="1300" smtClean="0">
                <a:latin typeface="Calibri" pitchFamily="34" charset="0"/>
              </a:defRPr>
            </a:lvl1pPr>
          </a:lstStyle>
          <a:p>
            <a:pPr>
              <a:defRPr/>
            </a:pPr>
            <a:fld id="{DA1377C3-FA04-4196-A641-E871B28A80A8}" type="datetimeFigureOut">
              <a:rPr lang="en-US"/>
              <a:pPr>
                <a:defRPr/>
              </a:pPr>
              <a:t>7/31/2018</a:t>
            </a:fld>
            <a:endParaRPr lang="en-US"/>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8662"/>
            <a:ext cx="3170583" cy="480887"/>
          </a:xfrm>
          <a:prstGeom prst="rect">
            <a:avLst/>
          </a:prstGeom>
        </p:spPr>
        <p:txBody>
          <a:bodyPr vert="horz" lIns="96329" tIns="48164" rIns="96329" bIns="48164"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4142962" y="9118662"/>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6627F33C-24D4-41C1-BFA2-68160C39F89C}" type="slidenum">
              <a:rPr lang="en-US"/>
              <a:pPr>
                <a:defRPr/>
              </a:pPr>
              <a:t>‹#›</a:t>
            </a:fld>
            <a:endParaRPr lang="en-US"/>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dirty="0"/>
              <a:t>ライオンズクラブ国際協会の100周年記念の祝賀につい</a:t>
            </a:r>
            <a:r>
              <a:rPr lang="ja-JP" dirty="0" smtClean="0"/>
              <a:t>てご</a:t>
            </a:r>
            <a:r>
              <a:rPr lang="ja-JP" dirty="0"/>
              <a:t>報告できますこと</a:t>
            </a:r>
            <a:r>
              <a:rPr lang="ja-JP" dirty="0" smtClean="0"/>
              <a:t>を</a:t>
            </a:r>
            <a:r>
              <a:rPr lang="ja-JP" altLang="en-US" dirty="0" smtClean="0"/>
              <a:t>、</a:t>
            </a:r>
            <a:r>
              <a:rPr lang="ja-JP" dirty="0" smtClean="0"/>
              <a:t>誇</a:t>
            </a:r>
            <a:r>
              <a:rPr lang="ja-JP" dirty="0"/>
              <a:t>りに感じております。 </a:t>
            </a:r>
          </a:p>
        </p:txBody>
      </p:sp>
    </p:spTree>
    <p:extLst>
      <p:ext uri="{BB962C8B-B14F-4D97-AF65-F5344CB8AC3E}">
        <p14:creationId xmlns:p14="http://schemas.microsoft.com/office/powerpoint/2010/main" val="3624360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sz="1200" dirty="0">
                <a:solidFill>
                  <a:schemeClr val="tx1"/>
                </a:solidFill>
                <a:latin typeface="+mn-lt"/>
                <a:ea typeface="MS Mincho" charset="0"/>
                <a:cs typeface="ヒラギノ角ゴ Pro W3" charset="0"/>
              </a:rPr>
              <a:t>楽しいことも沢山ありました。ライオンズやレオは、海の中からエベレスト山頂まで、様々な場所で祝賀を行いました。 </a:t>
            </a:r>
          </a:p>
          <a:p>
            <a:endParaRPr lang="en-US" sz="1200" kern="1200" dirty="0" smtClean="0">
              <a:solidFill>
                <a:schemeClr val="tx1"/>
              </a:solidFill>
              <a:effectLst/>
              <a:latin typeface="+mn-lt"/>
            </a:endParaRPr>
          </a:p>
          <a:p>
            <a:r>
              <a:rPr lang="ja-JP" sz="1200" dirty="0">
                <a:solidFill>
                  <a:schemeClr val="tx1"/>
                </a:solidFill>
                <a:latin typeface="+mn-lt"/>
                <a:ea typeface="MS Mincho"/>
              </a:rPr>
              <a:t>私たちはパレードに参加したり、100周年記念のキルトを作成したり、誕生日ケーキを作ったり、ライオンズの服を着て、誇りを持ってライオンズの旗を振りました。</a:t>
            </a:r>
            <a:r>
              <a:rPr lang="ja-JP" sz="1200" baseline="0" dirty="0">
                <a:solidFill>
                  <a:schemeClr val="tx1"/>
                </a:solidFill>
                <a:latin typeface="+mn-lt"/>
                <a:ea typeface="MS Mincho"/>
              </a:rPr>
              <a:t> </a:t>
            </a:r>
          </a:p>
          <a:p>
            <a:endParaRPr lang="en-US" sz="1200" kern="1200" baseline="0" dirty="0" smtClean="0">
              <a:solidFill>
                <a:schemeClr val="tx1"/>
              </a:solidFill>
              <a:effectLst/>
              <a:latin typeface="+mn-lt"/>
            </a:endParaRPr>
          </a:p>
          <a:p>
            <a:r>
              <a:rPr lang="ja-JP" sz="1200" baseline="0" dirty="0">
                <a:solidFill>
                  <a:schemeClr val="tx1"/>
                </a:solidFill>
                <a:latin typeface="+mn-lt"/>
                <a:ea typeface="MS Mincho"/>
              </a:rPr>
              <a:t>ライオンズクラブを称えて、ビルに明かり</a:t>
            </a:r>
            <a:r>
              <a:rPr lang="ja-JP" sz="1200" baseline="0" dirty="0" smtClean="0">
                <a:solidFill>
                  <a:schemeClr val="tx1"/>
                </a:solidFill>
                <a:latin typeface="+mn-lt"/>
                <a:ea typeface="MS Mincho"/>
              </a:rPr>
              <a:t>も</a:t>
            </a:r>
            <a:r>
              <a:rPr lang="ja-JP" altLang="en-US" sz="1200" baseline="0" dirty="0" smtClean="0">
                <a:solidFill>
                  <a:schemeClr val="tx1"/>
                </a:solidFill>
                <a:latin typeface="+mn-lt"/>
                <a:ea typeface="MS Mincho"/>
              </a:rPr>
              <a:t>灯されました。</a:t>
            </a:r>
            <a:endParaRPr lang="ja-JP" sz="1200" baseline="0" dirty="0">
              <a:solidFill>
                <a:schemeClr val="tx1"/>
              </a:solidFill>
              <a:latin typeface="+mn-lt"/>
              <a:ea typeface="MS Mincho"/>
            </a:endParaRPr>
          </a:p>
        </p:txBody>
      </p:sp>
    </p:spTree>
    <p:extLst>
      <p:ext uri="{BB962C8B-B14F-4D97-AF65-F5344CB8AC3E}">
        <p14:creationId xmlns:p14="http://schemas.microsoft.com/office/powerpoint/2010/main" val="3930666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dirty="0"/>
              <a:t>世界中のライオンとレオが、100周年記念ライオンズクラブ国際大会のために、ライオンズクラブの発祥地であるイリノイ州シカゴに集いました。</a:t>
            </a:r>
            <a:r>
              <a:rPr lang="ja-JP" baseline="0" dirty="0"/>
              <a:t> </a:t>
            </a:r>
          </a:p>
          <a:p>
            <a:endParaRPr lang="en-US" baseline="0" dirty="0" smtClean="0"/>
          </a:p>
          <a:p>
            <a:r>
              <a:rPr lang="ja-JP" baseline="0" dirty="0"/>
              <a:t>大会には、インタラクティブな100周年記念展示が設けられ、参加者はライオンズクラブの過去、現在、未来を経験する事ができました。 </a:t>
            </a:r>
          </a:p>
          <a:p>
            <a:endParaRPr lang="en-US" baseline="0" dirty="0" smtClean="0"/>
          </a:p>
          <a:p>
            <a:r>
              <a:rPr lang="ja-JP" baseline="0" dirty="0"/>
              <a:t>展示品の多くは、今後何年にも楽しんで貰えるよう、国際本部で別の用</a:t>
            </a:r>
            <a:r>
              <a:rPr lang="ja-JP" baseline="0" dirty="0" smtClean="0"/>
              <a:t>途</a:t>
            </a:r>
            <a:r>
              <a:rPr lang="ja-JP" altLang="en-US" baseline="0" dirty="0" smtClean="0"/>
              <a:t>で</a:t>
            </a:r>
            <a:r>
              <a:rPr lang="ja-JP" baseline="0" dirty="0" smtClean="0"/>
              <a:t>使</a:t>
            </a:r>
            <a:r>
              <a:rPr lang="ja-JP" baseline="0" dirty="0"/>
              <a:t>用されます。 </a:t>
            </a:r>
          </a:p>
        </p:txBody>
      </p:sp>
    </p:spTree>
    <p:extLst>
      <p:ext uri="{BB962C8B-B14F-4D97-AF65-F5344CB8AC3E}">
        <p14:creationId xmlns:p14="http://schemas.microsoft.com/office/powerpoint/2010/main" val="556867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smtClean="0"/>
              <a:t>100</a:t>
            </a:r>
            <a:r>
              <a:rPr lang="ja-JP" altLang="en-US" dirty="0" smtClean="0"/>
              <a:t>周年記念バナーは、世界中のライオンやレオにサインをしてもらった</a:t>
            </a:r>
            <a:r>
              <a:rPr lang="en-US" altLang="ja-JP" dirty="0" smtClean="0"/>
              <a:t>48</a:t>
            </a:r>
            <a:r>
              <a:rPr lang="ja-JP" altLang="en-US" dirty="0" smtClean="0"/>
              <a:t>枚の個々の布を縫い合わせて作られました。</a:t>
            </a:r>
            <a:endParaRPr lang="en-US" altLang="ja-JP" dirty="0" smtClean="0"/>
          </a:p>
          <a:p>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ja-JP" dirty="0"/>
              <a:t>100周年記念バナーにサイン</a:t>
            </a:r>
            <a:r>
              <a:rPr lang="ja-JP" dirty="0" smtClean="0"/>
              <a:t>を</a:t>
            </a:r>
            <a:r>
              <a:rPr lang="ja-JP" altLang="en-US" dirty="0" smtClean="0"/>
              <a:t>された</a:t>
            </a:r>
            <a:r>
              <a:rPr lang="ja-JP" dirty="0" smtClean="0"/>
              <a:t>方は</a:t>
            </a:r>
            <a:r>
              <a:rPr lang="ja-JP" altLang="en-US" dirty="0" smtClean="0"/>
              <a:t>いらっしゃいますか</a:t>
            </a:r>
            <a:r>
              <a:rPr lang="ja-JP" dirty="0" smtClean="0"/>
              <a:t>？{</a:t>
            </a:r>
            <a:r>
              <a:rPr lang="ja-JP" dirty="0"/>
              <a:t>手を振る}</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ja-JP" dirty="0"/>
              <a:t>幅14.6ｍ、縦8.5mのバナーが、100周年国際大会のメインホール全体に広げられ、壮大でした。 </a:t>
            </a:r>
          </a:p>
          <a:p>
            <a:endParaRPr lang="en-US" dirty="0"/>
          </a:p>
        </p:txBody>
      </p:sp>
    </p:spTree>
    <p:extLst>
      <p:ext uri="{BB962C8B-B14F-4D97-AF65-F5344CB8AC3E}">
        <p14:creationId xmlns:p14="http://schemas.microsoft.com/office/powerpoint/2010/main" val="1866825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dirty="0"/>
              <a:t>1オンスの100周年記念コインが米国造幣局によって制作されました。最初のコインを鋳造する記念式典には、3名の元国際会長が出席しました。 </a:t>
            </a:r>
          </a:p>
          <a:p>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ja-JP" dirty="0"/>
              <a:t>この記念すべき100周年コインを購</a:t>
            </a:r>
            <a:r>
              <a:rPr lang="ja-JP" dirty="0" smtClean="0"/>
              <a:t>入</a:t>
            </a:r>
            <a:r>
              <a:rPr lang="ja-JP" altLang="en-US" dirty="0" smtClean="0"/>
              <a:t>された</a:t>
            </a:r>
            <a:r>
              <a:rPr lang="ja-JP" dirty="0" smtClean="0"/>
              <a:t>方</a:t>
            </a:r>
            <a:r>
              <a:rPr lang="ja-JP" dirty="0"/>
              <a:t>はいらっしゃいますか？{手を振る}</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r>
              <a:rPr lang="ja-JP" dirty="0"/>
              <a:t>皆さんにご購入頂いたお陰で、</a:t>
            </a:r>
            <a:r>
              <a:rPr lang="ja-JP" baseline="0" dirty="0"/>
              <a:t>今後の人道奉仕に向け$855,000 の寄付がなされた事を知っ</a:t>
            </a:r>
            <a:r>
              <a:rPr lang="ja-JP" baseline="0" dirty="0" smtClean="0"/>
              <a:t>て</a:t>
            </a:r>
            <a:r>
              <a:rPr lang="ja-JP" altLang="en-US" baseline="0" dirty="0" smtClean="0"/>
              <a:t>おいてください。</a:t>
            </a:r>
            <a:endParaRPr lang="ja-JP" dirty="0"/>
          </a:p>
        </p:txBody>
      </p:sp>
    </p:spTree>
    <p:extLst>
      <p:ext uri="{BB962C8B-B14F-4D97-AF65-F5344CB8AC3E}">
        <p14:creationId xmlns:p14="http://schemas.microsoft.com/office/powerpoint/2010/main" val="37645723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sz="1200">
                <a:solidFill>
                  <a:schemeClr val="tx1"/>
                </a:solidFill>
                <a:latin typeface="+mn-lt"/>
                <a:ea typeface="MS Mincho" charset="0"/>
                <a:cs typeface="ヒラギノ角ゴ Pro W3" charset="0"/>
              </a:rPr>
              <a:t>世界中の熱心なライオンズは、100周年の祝賀を日々の郵送で共有できるよう、ライオンズクラブの100周年記念切手の制作を郵便局に掛け合いました。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ヒラギノ角ゴ Pro W3" charset="0"/>
              <a:cs typeface="ヒラギノ角ゴ Pro W3"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JP" sz="1200">
                <a:solidFill>
                  <a:schemeClr val="tx1"/>
                </a:solidFill>
                <a:latin typeface="+mn-lt"/>
                <a:ea typeface="MS Mincho" charset="0"/>
                <a:cs typeface="ヒラギノ角ゴ Pro W3" charset="0"/>
              </a:rPr>
              <a:t>これらは素晴らしい記念ではありませんか？そして、素晴らしい広報でもあります。</a:t>
            </a:r>
          </a:p>
          <a:p>
            <a:endParaRPr lang="en-US" dirty="0"/>
          </a:p>
        </p:txBody>
      </p:sp>
    </p:spTree>
    <p:extLst>
      <p:ext uri="{BB962C8B-B14F-4D97-AF65-F5344CB8AC3E}">
        <p14:creationId xmlns:p14="http://schemas.microsoft.com/office/powerpoint/2010/main" val="3922714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sz="1200" dirty="0">
                <a:solidFill>
                  <a:schemeClr val="tx1"/>
                </a:solidFill>
                <a:latin typeface="+mn-lt"/>
                <a:ea typeface="MS Mincho" charset="0"/>
                <a:cs typeface="ヒラギノ角ゴ Pro W3" charset="0"/>
              </a:rPr>
              <a:t>多くのライオンズやレオが、自らのストーリーに</a:t>
            </a:r>
            <a:r>
              <a:rPr lang="ja-JP" sz="1200" b="1" dirty="0">
                <a:solidFill>
                  <a:schemeClr val="tx1"/>
                </a:solidFill>
                <a:latin typeface="+mn-lt"/>
                <a:ea typeface="MS Mincho" charset="0"/>
                <a:cs typeface="ヒラギノ角ゴ Pro W3" charset="0"/>
              </a:rPr>
              <a:t>#Lions100</a:t>
            </a:r>
            <a:r>
              <a:rPr lang="ja-JP" sz="1200" dirty="0">
                <a:solidFill>
                  <a:schemeClr val="tx1"/>
                </a:solidFill>
                <a:latin typeface="+mn-lt"/>
                <a:ea typeface="MS Mincho" charset="0"/>
                <a:cs typeface="ヒラギノ角ゴ Pro W3" charset="0"/>
              </a:rPr>
              <a:t> のハッシュタッグを付け、彼らの100周年での成果</a:t>
            </a:r>
            <a:r>
              <a:rPr lang="ja-JP" sz="1200" dirty="0" smtClean="0">
                <a:solidFill>
                  <a:schemeClr val="tx1"/>
                </a:solidFill>
                <a:latin typeface="+mn-lt"/>
                <a:ea typeface="MS Mincho" charset="0"/>
                <a:cs typeface="ヒラギノ角ゴ Pro W3" charset="0"/>
              </a:rPr>
              <a:t>を</a:t>
            </a:r>
            <a:r>
              <a:rPr lang="ja-JP" altLang="en-US" sz="1200" dirty="0" smtClean="0">
                <a:solidFill>
                  <a:schemeClr val="tx1"/>
                </a:solidFill>
                <a:latin typeface="+mn-lt"/>
                <a:ea typeface="MS Mincho" charset="0"/>
                <a:cs typeface="ヒラギノ角ゴ Pro W3" charset="0"/>
              </a:rPr>
              <a:t>フェイスブック</a:t>
            </a:r>
            <a:r>
              <a:rPr lang="ja-JP" sz="1200" dirty="0" smtClean="0">
                <a:solidFill>
                  <a:schemeClr val="tx1"/>
                </a:solidFill>
                <a:latin typeface="+mn-lt"/>
                <a:ea typeface="MS Mincho" charset="0"/>
                <a:cs typeface="ヒラギノ角ゴ Pro W3" charset="0"/>
              </a:rPr>
              <a:t>、</a:t>
            </a:r>
            <a:r>
              <a:rPr lang="ja-JP" sz="1200" dirty="0">
                <a:solidFill>
                  <a:schemeClr val="tx1"/>
                </a:solidFill>
                <a:latin typeface="+mn-lt"/>
                <a:ea typeface="MS Mincho" charset="0"/>
                <a:cs typeface="ヒラギノ角ゴ Pro W3" charset="0"/>
              </a:rPr>
              <a:t>ツイッター、更にはその他のソーシャル媒体でシェアしました。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ヒラギノ角ゴ Pro W3" charset="0"/>
              <a:cs typeface="ヒラギノ角ゴ Pro W3"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sz="1200" dirty="0" smtClean="0">
                <a:solidFill>
                  <a:schemeClr val="tx1"/>
                </a:solidFill>
                <a:latin typeface="+mn-lt"/>
                <a:ea typeface="MS Mincho" charset="0"/>
                <a:cs typeface="ヒラギノ角ゴ Pro W3" charset="0"/>
              </a:rPr>
              <a:t>ここにソーシャルメディアで成果等をシェアされたライオンズやレオはいらっしゃいますか？</a:t>
            </a:r>
            <a:r>
              <a:rPr lang="ja-JP" sz="1200" baseline="0" dirty="0" smtClean="0">
                <a:solidFill>
                  <a:schemeClr val="tx1"/>
                </a:solidFill>
                <a:latin typeface="+mn-lt"/>
                <a:ea typeface="MS Mincho" charset="0"/>
                <a:cs typeface="ヒラギノ角ゴ Pro W3" charset="0"/>
              </a:rPr>
              <a:t>{</a:t>
            </a:r>
            <a:r>
              <a:rPr lang="ja-JP" sz="1200" baseline="0" dirty="0">
                <a:solidFill>
                  <a:schemeClr val="tx1"/>
                </a:solidFill>
                <a:latin typeface="+mn-lt"/>
                <a:ea typeface="MS Mincho" charset="0"/>
                <a:cs typeface="ヒラギノ角ゴ Pro W3" charset="0"/>
              </a:rPr>
              <a:t>手を振る}シェアして下さり、ありがとうございます。！</a:t>
            </a:r>
          </a:p>
          <a:p>
            <a:endParaRPr lang="en-US" dirty="0"/>
          </a:p>
        </p:txBody>
      </p:sp>
    </p:spTree>
    <p:extLst>
      <p:ext uri="{BB962C8B-B14F-4D97-AF65-F5344CB8AC3E}">
        <p14:creationId xmlns:p14="http://schemas.microsoft.com/office/powerpoint/2010/main" val="38430417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sz="1200" dirty="0">
                <a:solidFill>
                  <a:schemeClr val="tx1"/>
                </a:solidFill>
                <a:latin typeface="+mn-lt"/>
                <a:ea typeface="MS Mincho" charset="0"/>
                <a:cs typeface="ヒラギノ角ゴ Pro W3" charset="0"/>
              </a:rPr>
              <a:t>ライオ</a:t>
            </a:r>
            <a:r>
              <a:rPr lang="ja-JP" sz="1200" dirty="0" smtClean="0">
                <a:solidFill>
                  <a:schemeClr val="tx1"/>
                </a:solidFill>
                <a:latin typeface="+mn-lt"/>
                <a:ea typeface="MS Mincho" charset="0"/>
                <a:cs typeface="ヒラギノ角ゴ Pro W3" charset="0"/>
              </a:rPr>
              <a:t>ンと</a:t>
            </a:r>
            <a:r>
              <a:rPr lang="ja-JP" sz="1200" dirty="0">
                <a:solidFill>
                  <a:schemeClr val="tx1"/>
                </a:solidFill>
                <a:latin typeface="+mn-lt"/>
                <a:ea typeface="MS Mincho" charset="0"/>
                <a:cs typeface="ヒラギノ角ゴ Pro W3" charset="0"/>
              </a:rPr>
              <a:t>レオは、特別な100周年記念トーチに感銘を受けました。これらのトーチは、各会則地域やアフリカなど、数多く</a:t>
            </a:r>
            <a:r>
              <a:rPr lang="ja-JP" sz="1200" dirty="0" smtClean="0">
                <a:solidFill>
                  <a:schemeClr val="tx1"/>
                </a:solidFill>
                <a:latin typeface="+mn-lt"/>
                <a:ea typeface="MS Mincho" charset="0"/>
                <a:cs typeface="ヒラギノ角ゴ Pro W3" charset="0"/>
              </a:rPr>
              <a:t>の</a:t>
            </a:r>
            <a:r>
              <a:rPr lang="ja-JP" altLang="en-US" sz="1200" dirty="0" smtClean="0">
                <a:solidFill>
                  <a:schemeClr val="tx1"/>
                </a:solidFill>
                <a:latin typeface="+mn-lt"/>
                <a:ea typeface="MS Mincho" charset="0"/>
                <a:cs typeface="ヒラギノ角ゴ Pro W3" charset="0"/>
              </a:rPr>
              <a:t>地域の</a:t>
            </a:r>
            <a:r>
              <a:rPr lang="ja-JP" sz="1200" dirty="0" smtClean="0">
                <a:solidFill>
                  <a:schemeClr val="tx1"/>
                </a:solidFill>
                <a:latin typeface="+mn-lt"/>
                <a:ea typeface="MS Mincho" charset="0"/>
                <a:cs typeface="ヒラギノ角ゴ Pro W3" charset="0"/>
              </a:rPr>
              <a:t>祝賀</a:t>
            </a:r>
            <a:r>
              <a:rPr lang="ja-JP" altLang="en-US" sz="1200" dirty="0" smtClean="0">
                <a:solidFill>
                  <a:schemeClr val="tx1"/>
                </a:solidFill>
                <a:latin typeface="+mn-lt"/>
                <a:ea typeface="MS Mincho" charset="0"/>
                <a:cs typeface="ヒラギノ角ゴ Pro W3" charset="0"/>
              </a:rPr>
              <a:t>行事</a:t>
            </a:r>
            <a:r>
              <a:rPr lang="ja-JP" sz="1200" dirty="0" smtClean="0">
                <a:solidFill>
                  <a:schemeClr val="tx1"/>
                </a:solidFill>
                <a:latin typeface="+mn-lt"/>
                <a:ea typeface="MS Mincho" charset="0"/>
                <a:cs typeface="ヒラギノ角ゴ Pro W3" charset="0"/>
              </a:rPr>
              <a:t>を</a:t>
            </a:r>
            <a:r>
              <a:rPr lang="ja-JP" sz="1200" dirty="0">
                <a:solidFill>
                  <a:schemeClr val="tx1"/>
                </a:solidFill>
                <a:latin typeface="+mn-lt"/>
                <a:ea typeface="MS Mincho" charset="0"/>
                <a:cs typeface="ヒラギノ角ゴ Pro W3" charset="0"/>
              </a:rPr>
              <a:t>旅してきました。 </a:t>
            </a:r>
          </a:p>
          <a:p>
            <a:endParaRPr lang="en-US" sz="1200" kern="1200" dirty="0" smtClean="0">
              <a:solidFill>
                <a:schemeClr val="tx1"/>
              </a:solidFill>
              <a:effectLst/>
              <a:latin typeface="+mn-lt"/>
              <a:ea typeface="ヒラギノ角ゴ Pro W3" charset="0"/>
              <a:cs typeface="ヒラギノ角ゴ Pro W3" charset="0"/>
            </a:endParaRPr>
          </a:p>
          <a:p>
            <a:r>
              <a:rPr lang="ja-JP" sz="1200" dirty="0">
                <a:solidFill>
                  <a:schemeClr val="tx1"/>
                </a:solidFill>
                <a:latin typeface="+mn-lt"/>
                <a:ea typeface="MS Mincho" charset="0"/>
                <a:cs typeface="ヒラギノ角ゴ Pro W3" charset="0"/>
              </a:rPr>
              <a:t>これらのトーチは、100周年記念大会の100周年炬火台点火式で一つにまとまりました。 </a:t>
            </a:r>
          </a:p>
          <a:p>
            <a:endParaRPr lang="en-US" sz="1200" kern="1200" dirty="0" smtClean="0">
              <a:solidFill>
                <a:schemeClr val="tx1"/>
              </a:solidFill>
              <a:effectLst/>
              <a:latin typeface="+mn-lt"/>
              <a:ea typeface="ヒラギノ角ゴ Pro W3"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JP" sz="1200" dirty="0" smtClean="0">
                <a:solidFill>
                  <a:schemeClr val="tx1"/>
                </a:solidFill>
                <a:latin typeface="+mn-lt"/>
                <a:ea typeface="MS Mincho" charset="0"/>
                <a:cs typeface="ヒラギノ角ゴ Pro W3" charset="0"/>
              </a:rPr>
              <a:t>「次</a:t>
            </a:r>
            <a:r>
              <a:rPr lang="ja-JP" sz="1200" dirty="0">
                <a:solidFill>
                  <a:schemeClr val="tx1"/>
                </a:solidFill>
                <a:latin typeface="+mn-lt"/>
                <a:ea typeface="MS Mincho" charset="0"/>
                <a:cs typeface="ヒラギノ角ゴ Pro W3" charset="0"/>
              </a:rPr>
              <a:t>なる奉仕の世紀への道を照らす」と刻まれた、これらのトーチは国際本部に現在、展示されています。</a:t>
            </a:r>
          </a:p>
          <a:p>
            <a:endParaRPr lang="en-US" dirty="0"/>
          </a:p>
        </p:txBody>
      </p:sp>
    </p:spTree>
    <p:extLst>
      <p:ext uri="{BB962C8B-B14F-4D97-AF65-F5344CB8AC3E}">
        <p14:creationId xmlns:p14="http://schemas.microsoft.com/office/powerpoint/2010/main" val="14229881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smtClean="0"/>
              <a:t>100</a:t>
            </a:r>
            <a:r>
              <a:rPr lang="ja-JP" altLang="en-US" dirty="0" smtClean="0"/>
              <a:t>周年記念の活動の全ては、会員見込み者やクラブや地域社会にその活動をシェアする上で素晴らしい資料になりました。</a:t>
            </a:r>
            <a:endParaRPr lang="en-US" altLang="ja-JP" dirty="0" smtClean="0"/>
          </a:p>
          <a:p>
            <a:endParaRPr lang="en-US" baseline="0" dirty="0" smtClean="0"/>
          </a:p>
          <a:p>
            <a:r>
              <a:rPr lang="ja-JP" altLang="en-US" baseline="0" dirty="0" smtClean="0"/>
              <a:t>新しい</a:t>
            </a:r>
            <a:r>
              <a:rPr lang="en-US" altLang="ja-JP" baseline="0" dirty="0" smtClean="0"/>
              <a:t>LionsClubs.org</a:t>
            </a:r>
            <a:r>
              <a:rPr lang="ja-JP" altLang="en-US" baseline="0" dirty="0" smtClean="0"/>
              <a:t>のウェブサイトの資料検索機能を使って、</a:t>
            </a:r>
            <a:r>
              <a:rPr lang="en-US" altLang="ja-JP" baseline="0" dirty="0" smtClean="0"/>
              <a:t>100</a:t>
            </a:r>
            <a:r>
              <a:rPr lang="ja-JP" altLang="en-US" baseline="0" dirty="0" smtClean="0"/>
              <a:t>周年記念のハイライト・ブック、</a:t>
            </a:r>
            <a:r>
              <a:rPr lang="en-US" altLang="ja-JP" baseline="0" dirty="0" smtClean="0"/>
              <a:t>100</a:t>
            </a:r>
            <a:r>
              <a:rPr lang="ja-JP" altLang="en-US" baseline="0" dirty="0" smtClean="0"/>
              <a:t>周年記念総括ビデオ、更にはこのプレゼンテーション等、シェアするのに最適な</a:t>
            </a:r>
            <a:r>
              <a:rPr lang="en-US" altLang="ja-JP" baseline="0" dirty="0" smtClean="0"/>
              <a:t>100</a:t>
            </a:r>
            <a:r>
              <a:rPr lang="ja-JP" altLang="en-US" baseline="0" dirty="0" smtClean="0"/>
              <a:t>周年記念ストーリーを見つけることが出来ます。</a:t>
            </a:r>
            <a:endParaRPr lang="ja-JP" baseline="0" dirty="0"/>
          </a:p>
        </p:txBody>
      </p:sp>
    </p:spTree>
    <p:extLst>
      <p:ext uri="{BB962C8B-B14F-4D97-AF65-F5344CB8AC3E}">
        <p14:creationId xmlns:p14="http://schemas.microsoft.com/office/powerpoint/2010/main" val="2441997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sz="1200" dirty="0" smtClean="0">
                <a:solidFill>
                  <a:schemeClr val="tx1"/>
                </a:solidFill>
                <a:latin typeface="+mn-lt"/>
                <a:ea typeface="MS Mincho" charset="0"/>
                <a:cs typeface="ヒラギノ角ゴ Pro W3" charset="0"/>
              </a:rPr>
              <a:t>本協会の</a:t>
            </a:r>
            <a:r>
              <a:rPr lang="en-US" altLang="ja-JP" sz="1200" dirty="0" smtClean="0">
                <a:solidFill>
                  <a:schemeClr val="tx1"/>
                </a:solidFill>
                <a:latin typeface="+mn-lt"/>
                <a:ea typeface="MS Mincho" charset="0"/>
                <a:cs typeface="ヒラギノ角ゴ Pro W3" charset="0"/>
              </a:rPr>
              <a:t>200</a:t>
            </a:r>
            <a:r>
              <a:rPr lang="ja-JP" altLang="en-US" sz="1200" dirty="0" smtClean="0">
                <a:solidFill>
                  <a:schemeClr val="tx1"/>
                </a:solidFill>
                <a:latin typeface="+mn-lt"/>
                <a:ea typeface="MS Mincho" charset="0"/>
                <a:cs typeface="ヒラギノ角ゴ Pro W3" charset="0"/>
              </a:rPr>
              <a:t>周年記念に立ち会うことはできないにしても、ライオンズが</a:t>
            </a:r>
            <a:r>
              <a:rPr lang="en-US" altLang="ja-JP" sz="1200" dirty="0" smtClean="0">
                <a:solidFill>
                  <a:schemeClr val="tx1"/>
                </a:solidFill>
                <a:latin typeface="+mn-lt"/>
                <a:ea typeface="MS Mincho" charset="0"/>
                <a:cs typeface="ヒラギノ角ゴ Pro W3" charset="0"/>
              </a:rPr>
              <a:t>100</a:t>
            </a:r>
            <a:r>
              <a:rPr lang="ja-JP" altLang="en-US" sz="1200" dirty="0" smtClean="0">
                <a:solidFill>
                  <a:schemeClr val="tx1"/>
                </a:solidFill>
                <a:latin typeface="+mn-lt"/>
                <a:ea typeface="MS Mincho" charset="0"/>
                <a:cs typeface="ヒラギノ角ゴ Pro W3" charset="0"/>
              </a:rPr>
              <a:t>周年記念で埋められたタイムキャプセルを開け、私たちの残した功績に感銘を受ける姿が目に浮かびます。</a:t>
            </a:r>
            <a:endParaRPr lang="en-US" altLang="ja-JP" sz="1200" dirty="0" smtClean="0">
              <a:solidFill>
                <a:schemeClr val="tx1"/>
              </a:solidFill>
              <a:latin typeface="+mn-lt"/>
              <a:ea typeface="MS Mincho" charset="0"/>
              <a:cs typeface="ヒラギノ角ゴ Pro W3"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effectLst/>
              <a:latin typeface="+mn-lt"/>
              <a:ea typeface="ヒラギノ角ゴ Pro W3" charset="0"/>
              <a:cs typeface="ヒラギノ角ゴ Pro W3"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smtClean="0"/>
              <a:t>成功を収めた祝賀を受けて、自信を持って、私たちの次なる世紀を見据えること出来ます。</a:t>
            </a:r>
            <a:r>
              <a:rPr lang="ja-JP" altLang="en-US" sz="1200" dirty="0" smtClean="0">
                <a:solidFill>
                  <a:schemeClr val="tx1"/>
                </a:solidFill>
                <a:latin typeface="+mn-lt"/>
                <a:ea typeface="MS Mincho" charset="0"/>
                <a:cs typeface="ヒラギノ角ゴ Pro W3" charset="0"/>
              </a:rPr>
              <a:t>ライオンズクラブ国際協会は確実に、世界最高の奉仕組織で居続けることでしょう。</a:t>
            </a:r>
            <a:endParaRPr lang="ja-JP" sz="1200" dirty="0">
              <a:solidFill>
                <a:schemeClr val="tx1"/>
              </a:solidFill>
              <a:latin typeface="+mn-lt"/>
              <a:ea typeface="MS Mincho" charset="0"/>
              <a:cs typeface="ヒラギノ角ゴ Pro W3" charset="0"/>
            </a:endParaRPr>
          </a:p>
        </p:txBody>
      </p:sp>
    </p:spTree>
    <p:extLst>
      <p:ext uri="{BB962C8B-B14F-4D97-AF65-F5344CB8AC3E}">
        <p14:creationId xmlns:p14="http://schemas.microsoft.com/office/powerpoint/2010/main" val="1510371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t>100周年記念委員長、地区・複合地区コーディネーター、100周年記念実行委員会、執行役員、そしてご参加いただいたライオンズとレオの皆さんに、心より感謝いたします。 </a:t>
            </a:r>
          </a:p>
          <a:p>
            <a:endParaRPr lang="en-US" dirty="0" smtClean="0"/>
          </a:p>
          <a:p>
            <a:r>
              <a:rPr lang="ja-JP" dirty="0"/>
              <a:t>「ニーズがあるところに、ライオンズがいる」ことを、皆さんは以前よりも大きく明確に示してくださいました。 </a:t>
            </a:r>
          </a:p>
          <a:p>
            <a:endParaRPr lang="en-US" dirty="0" smtClean="0"/>
          </a:p>
        </p:txBody>
      </p:sp>
    </p:spTree>
    <p:extLst>
      <p:ext uri="{BB962C8B-B14F-4D97-AF65-F5344CB8AC3E}">
        <p14:creationId xmlns:p14="http://schemas.microsoft.com/office/powerpoint/2010/main" val="3135218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sz="1200" dirty="0">
                <a:solidFill>
                  <a:schemeClr val="tx1"/>
                </a:solidFill>
                <a:latin typeface="+mn-lt"/>
                <a:ea typeface="MS Mincho" charset="0"/>
                <a:cs typeface="ヒラギノ角ゴ Pro W3" charset="0"/>
              </a:rPr>
              <a:t>2014年7月から2018年6月まで繰り広げられた</a:t>
            </a:r>
            <a:r>
              <a:rPr lang="ja-JP" sz="1200" dirty="0" smtClean="0">
                <a:solidFill>
                  <a:schemeClr val="tx1"/>
                </a:solidFill>
                <a:latin typeface="+mn-lt"/>
                <a:ea typeface="MS Mincho" charset="0"/>
                <a:cs typeface="ヒラギノ角ゴ Pro W3" charset="0"/>
              </a:rPr>
              <a:t>、人</a:t>
            </a:r>
            <a:r>
              <a:rPr lang="ja-JP" sz="1200" dirty="0">
                <a:solidFill>
                  <a:schemeClr val="tx1"/>
                </a:solidFill>
                <a:latin typeface="+mn-lt"/>
                <a:ea typeface="MS Mincho" charset="0"/>
                <a:cs typeface="ヒラギノ角ゴ Pro W3" charset="0"/>
              </a:rPr>
              <a:t>道奉</a:t>
            </a:r>
            <a:r>
              <a:rPr lang="ja-JP" sz="1200" dirty="0" smtClean="0">
                <a:solidFill>
                  <a:schemeClr val="tx1"/>
                </a:solidFill>
                <a:latin typeface="+mn-lt"/>
                <a:ea typeface="MS Mincho" charset="0"/>
                <a:cs typeface="ヒラギノ角ゴ Pro W3" charset="0"/>
              </a:rPr>
              <a:t>仕</a:t>
            </a:r>
            <a:r>
              <a:rPr lang="ja-JP" altLang="en-US" sz="1200" dirty="0" smtClean="0">
                <a:solidFill>
                  <a:schemeClr val="tx1"/>
                </a:solidFill>
                <a:latin typeface="+mn-lt"/>
                <a:ea typeface="MS Mincho" charset="0"/>
                <a:cs typeface="ヒラギノ角ゴ Pro W3" charset="0"/>
              </a:rPr>
              <a:t>の</a:t>
            </a:r>
            <a:r>
              <a:rPr lang="en-US" altLang="ja-JP" sz="1200" dirty="0" smtClean="0">
                <a:solidFill>
                  <a:schemeClr val="tx1"/>
                </a:solidFill>
                <a:latin typeface="+mn-lt"/>
                <a:ea typeface="MS Mincho" charset="0"/>
                <a:cs typeface="ヒラギノ角ゴ Pro W3" charset="0"/>
              </a:rPr>
              <a:t>100</a:t>
            </a:r>
            <a:r>
              <a:rPr lang="ja-JP" altLang="en-US" sz="1200" dirty="0" smtClean="0">
                <a:solidFill>
                  <a:schemeClr val="tx1"/>
                </a:solidFill>
                <a:latin typeface="+mn-lt"/>
                <a:ea typeface="MS Mincho" charset="0"/>
                <a:cs typeface="ヒラギノ角ゴ Pro W3" charset="0"/>
              </a:rPr>
              <a:t>年</a:t>
            </a:r>
            <a:r>
              <a:rPr lang="ja-JP" sz="1200" dirty="0" smtClean="0">
                <a:solidFill>
                  <a:schemeClr val="tx1"/>
                </a:solidFill>
                <a:latin typeface="+mn-lt"/>
                <a:ea typeface="MS Mincho" charset="0"/>
                <a:cs typeface="ヒラギノ角ゴ Pro W3" charset="0"/>
              </a:rPr>
              <a:t>を</a:t>
            </a:r>
            <a:r>
              <a:rPr lang="ja-JP" sz="1200" dirty="0">
                <a:solidFill>
                  <a:schemeClr val="tx1"/>
                </a:solidFill>
                <a:latin typeface="+mn-lt"/>
                <a:ea typeface="MS Mincho" charset="0"/>
                <a:cs typeface="ヒラギノ角ゴ Pro W3" charset="0"/>
              </a:rPr>
              <a:t>称えるこの盛大な祝賀行事</a:t>
            </a:r>
            <a:r>
              <a:rPr lang="ja-JP" sz="1200" dirty="0" smtClean="0">
                <a:solidFill>
                  <a:schemeClr val="tx1"/>
                </a:solidFill>
                <a:latin typeface="+mn-lt"/>
                <a:ea typeface="MS Mincho" charset="0"/>
                <a:cs typeface="ヒラギノ角ゴ Pro W3" charset="0"/>
              </a:rPr>
              <a:t>に</a:t>
            </a:r>
            <a:r>
              <a:rPr lang="ja-JP" altLang="en-US" sz="1200" dirty="0" smtClean="0">
                <a:solidFill>
                  <a:schemeClr val="tx1"/>
                </a:solidFill>
                <a:latin typeface="+mn-lt"/>
                <a:ea typeface="MS Mincho" charset="0"/>
                <a:cs typeface="ヒラギノ角ゴ Pro W3" charset="0"/>
              </a:rPr>
              <a:t>は</a:t>
            </a:r>
            <a:r>
              <a:rPr lang="ja-JP" sz="1200" dirty="0" smtClean="0">
                <a:solidFill>
                  <a:schemeClr val="tx1"/>
                </a:solidFill>
                <a:latin typeface="+mn-lt"/>
                <a:ea typeface="MS Mincho" charset="0"/>
                <a:cs typeface="ヒラギノ角ゴ Pro W3" charset="0"/>
              </a:rPr>
              <a:t>、</a:t>
            </a:r>
            <a:r>
              <a:rPr lang="ja-JP" sz="1200" dirty="0">
                <a:solidFill>
                  <a:schemeClr val="tx1"/>
                </a:solidFill>
                <a:latin typeface="+mn-lt"/>
                <a:ea typeface="MS Mincho" charset="0"/>
                <a:cs typeface="ヒラギノ角ゴ Pro W3" charset="0"/>
              </a:rPr>
              <a:t>世界中のライオンズとレオが参加しました。 </a:t>
            </a:r>
          </a:p>
          <a:p>
            <a:endParaRPr lang="en-US" dirty="0"/>
          </a:p>
        </p:txBody>
      </p:sp>
    </p:spTree>
    <p:extLst>
      <p:ext uri="{BB962C8B-B14F-4D97-AF65-F5344CB8AC3E}">
        <p14:creationId xmlns:p14="http://schemas.microsoft.com/office/powerpoint/2010/main" val="2095287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sz="1200" dirty="0">
                <a:solidFill>
                  <a:schemeClr val="tx1"/>
                </a:solidFill>
                <a:latin typeface="+mn-lt"/>
                <a:ea typeface="MS Mincho" charset="0"/>
                <a:cs typeface="ヒラギノ角ゴ Pro W3" charset="0"/>
              </a:rPr>
              <a:t>私たちの豊かな歴史</a:t>
            </a:r>
            <a:r>
              <a:rPr lang="ja-JP" sz="1200" dirty="0" smtClean="0">
                <a:solidFill>
                  <a:schemeClr val="tx1"/>
                </a:solidFill>
                <a:latin typeface="+mn-lt"/>
                <a:ea typeface="MS Mincho" charset="0"/>
                <a:cs typeface="ヒラギノ角ゴ Pro W3" charset="0"/>
              </a:rPr>
              <a:t>を</a:t>
            </a:r>
            <a:r>
              <a:rPr lang="ja-JP" altLang="en-US" sz="1200" dirty="0" smtClean="0">
                <a:solidFill>
                  <a:schemeClr val="tx1"/>
                </a:solidFill>
                <a:latin typeface="+mn-lt"/>
                <a:ea typeface="MS Mincho" charset="0"/>
                <a:cs typeface="ヒラギノ角ゴ Pro W3" charset="0"/>
              </a:rPr>
              <a:t>保存</a:t>
            </a:r>
            <a:r>
              <a:rPr lang="ja-JP" sz="1200" dirty="0" smtClean="0">
                <a:solidFill>
                  <a:schemeClr val="tx1"/>
                </a:solidFill>
                <a:latin typeface="+mn-lt"/>
                <a:ea typeface="MS Mincho" charset="0"/>
                <a:cs typeface="ヒラギノ角ゴ Pro W3" charset="0"/>
              </a:rPr>
              <a:t>する</a:t>
            </a:r>
            <a:r>
              <a:rPr lang="ja-JP" sz="1200" dirty="0">
                <a:solidFill>
                  <a:schemeClr val="tx1"/>
                </a:solidFill>
                <a:latin typeface="+mn-lt"/>
                <a:ea typeface="MS Mincho" charset="0"/>
                <a:cs typeface="ヒラギノ角ゴ Pro W3" charset="0"/>
              </a:rPr>
              <a:t>ため、一連のタッチストーン・ストーリー及びライオンズ歴史ビデオが制作され</a:t>
            </a:r>
            <a:r>
              <a:rPr lang="ja-JP" sz="1200" dirty="0" smtClean="0">
                <a:solidFill>
                  <a:schemeClr val="tx1"/>
                </a:solidFill>
                <a:latin typeface="+mn-lt"/>
                <a:ea typeface="MS Mincho" charset="0"/>
                <a:cs typeface="ヒラギノ角ゴ Pro W3" charset="0"/>
              </a:rPr>
              <a:t>ると</a:t>
            </a:r>
            <a:r>
              <a:rPr lang="ja-JP" sz="1200" dirty="0">
                <a:solidFill>
                  <a:schemeClr val="tx1"/>
                </a:solidFill>
                <a:latin typeface="+mn-lt"/>
                <a:ea typeface="MS Mincho" charset="0"/>
                <a:cs typeface="ヒラギノ角ゴ Pro W3" charset="0"/>
              </a:rPr>
              <a:t>共に、</a:t>
            </a:r>
            <a:r>
              <a:rPr lang="ja-JP" sz="1200" dirty="0" smtClean="0">
                <a:solidFill>
                  <a:schemeClr val="tx1"/>
                </a:solidFill>
                <a:latin typeface="+mn-lt"/>
                <a:ea typeface="MS Mincho" charset="0"/>
                <a:cs typeface="ヒラギノ角ゴ Pro W3" charset="0"/>
              </a:rPr>
              <a:t>オンライン</a:t>
            </a:r>
            <a:r>
              <a:rPr lang="ja-JP" altLang="en-US" sz="1200" dirty="0" smtClean="0">
                <a:solidFill>
                  <a:schemeClr val="tx1"/>
                </a:solidFill>
                <a:latin typeface="+mn-lt"/>
                <a:ea typeface="MS Mincho" charset="0"/>
                <a:cs typeface="ヒラギノ角ゴ Pro W3" charset="0"/>
              </a:rPr>
              <a:t>の</a:t>
            </a:r>
            <a:r>
              <a:rPr lang="ja-JP" sz="1200" dirty="0" smtClean="0">
                <a:solidFill>
                  <a:schemeClr val="tx1"/>
                </a:solidFill>
                <a:latin typeface="+mn-lt"/>
                <a:ea typeface="MS Mincho" charset="0"/>
                <a:cs typeface="ヒラギノ角ゴ Pro W3" charset="0"/>
              </a:rPr>
              <a:t>スライドショー</a:t>
            </a:r>
            <a:r>
              <a:rPr lang="ja-JP" sz="1200" dirty="0">
                <a:solidFill>
                  <a:schemeClr val="tx1"/>
                </a:solidFill>
                <a:latin typeface="+mn-lt"/>
                <a:ea typeface="MS Mincho" charset="0"/>
                <a:cs typeface="ヒラギノ角ゴ Pro W3" charset="0"/>
              </a:rPr>
              <a:t>のライオンズ・ジャーニーが制作さ</a:t>
            </a:r>
            <a:r>
              <a:rPr lang="ja-JP" sz="1200" dirty="0" smtClean="0">
                <a:solidFill>
                  <a:schemeClr val="tx1"/>
                </a:solidFill>
                <a:latin typeface="+mn-lt"/>
                <a:ea typeface="MS Mincho" charset="0"/>
                <a:cs typeface="ヒラギノ角ゴ Pro W3" charset="0"/>
              </a:rPr>
              <a:t>れ</a:t>
            </a:r>
            <a:r>
              <a:rPr lang="ja-JP" altLang="en-US" sz="1200" dirty="0" smtClean="0">
                <a:solidFill>
                  <a:schemeClr val="tx1"/>
                </a:solidFill>
                <a:latin typeface="+mn-lt"/>
                <a:ea typeface="MS Mincho" charset="0"/>
                <a:cs typeface="ヒラギノ角ゴ Pro W3" charset="0"/>
              </a:rPr>
              <a:t>ました。</a:t>
            </a:r>
            <a:endParaRPr lang="ja-JP" sz="1200" dirty="0">
              <a:solidFill>
                <a:schemeClr val="tx1"/>
              </a:solidFill>
              <a:latin typeface="+mn-lt"/>
              <a:ea typeface="MS Mincho" charset="0"/>
              <a:cs typeface="ヒラギノ角ゴ Pro W3" charset="0"/>
            </a:endParaRPr>
          </a:p>
          <a:p>
            <a:endParaRPr lang="en-US" sz="1200" kern="1200" dirty="0" smtClean="0">
              <a:solidFill>
                <a:schemeClr val="tx1"/>
              </a:solidFill>
              <a:effectLst/>
              <a:latin typeface="+mn-lt"/>
              <a:ea typeface="ヒラギノ角ゴ Pro W3" charset="0"/>
              <a:cs typeface="ヒラギノ角ゴ Pro W3" charset="0"/>
            </a:endParaRPr>
          </a:p>
          <a:p>
            <a:r>
              <a:rPr lang="ja-JP" altLang="en-US" sz="1200" dirty="0" smtClean="0">
                <a:solidFill>
                  <a:schemeClr val="tx1"/>
                </a:solidFill>
                <a:latin typeface="+mn-lt"/>
                <a:ea typeface="MS Mincho" charset="0"/>
                <a:cs typeface="ヒラギノ角ゴ Pro W3" charset="0"/>
              </a:rPr>
              <a:t>ライオンズは、組織設立から世界への進出について、ストーリーをクラブや地域社会と共有しました。</a:t>
            </a:r>
            <a:endParaRPr lang="ja-JP" sz="1200" baseline="0" dirty="0">
              <a:solidFill>
                <a:schemeClr val="tx1"/>
              </a:solidFill>
              <a:latin typeface="+mn-lt"/>
              <a:ea typeface="MS Mincho" charset="0"/>
              <a:cs typeface="ヒラギノ角ゴ Pro W3" charset="0"/>
            </a:endParaRPr>
          </a:p>
        </p:txBody>
      </p:sp>
    </p:spTree>
    <p:extLst>
      <p:ext uri="{BB962C8B-B14F-4D97-AF65-F5344CB8AC3E}">
        <p14:creationId xmlns:p14="http://schemas.microsoft.com/office/powerpoint/2010/main" val="1292635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dirty="0"/>
              <a:t>1917年、メルビン・ジョーンズが</a:t>
            </a:r>
            <a:r>
              <a:rPr lang="ja-JP" dirty="0" smtClean="0"/>
              <a:t>ライオンズクラブ</a:t>
            </a:r>
            <a:r>
              <a:rPr lang="ja-JP" altLang="en-US" dirty="0" smtClean="0"/>
              <a:t>国際協会</a:t>
            </a:r>
            <a:r>
              <a:rPr lang="ja-JP" dirty="0" smtClean="0"/>
              <a:t>を</a:t>
            </a:r>
            <a:r>
              <a:rPr lang="ja-JP" dirty="0"/>
              <a:t>創設しました。</a:t>
            </a:r>
            <a:r>
              <a:rPr lang="ja-JP" baseline="0" dirty="0"/>
              <a:t> </a:t>
            </a:r>
          </a:p>
          <a:p>
            <a:endParaRPr lang="en-US" baseline="0" dirty="0" smtClean="0"/>
          </a:p>
          <a:p>
            <a:r>
              <a:rPr lang="ja-JP" altLang="en-US" dirty="0" smtClean="0"/>
              <a:t>彼を称え、国際本部には彼の銅像が製作されると共に、彼の墓石が新たに新調されました。</a:t>
            </a:r>
            <a:endParaRPr lang="ja-JP" baseline="0" dirty="0"/>
          </a:p>
        </p:txBody>
      </p:sp>
    </p:spTree>
    <p:extLst>
      <p:ext uri="{BB962C8B-B14F-4D97-AF65-F5344CB8AC3E}">
        <p14:creationId xmlns:p14="http://schemas.microsoft.com/office/powerpoint/2010/main" val="2492064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smtClean="0"/>
              <a:t>国際会長へのインタビューを行い、ライオンズの過去そして未来に対する彼らの識見を記録しました。</a:t>
            </a:r>
            <a:endParaRPr lang="en-US" altLang="ja-JP" dirty="0" smtClean="0"/>
          </a:p>
          <a:p>
            <a:endParaRPr lang="en-US" dirty="0" smtClean="0"/>
          </a:p>
          <a:p>
            <a:r>
              <a:rPr lang="ja-JP" dirty="0"/>
              <a:t>各インタビューにおける重要な部分が「</a:t>
            </a:r>
            <a:r>
              <a:rPr lang="ja-JP" i="1" dirty="0"/>
              <a:t>歴代会長が振り返るライオンズの歩み</a:t>
            </a:r>
            <a:r>
              <a:rPr lang="ja-JP" dirty="0"/>
              <a:t>」ビデオ・シリーズとして出版されました。 </a:t>
            </a:r>
          </a:p>
        </p:txBody>
      </p:sp>
    </p:spTree>
    <p:extLst>
      <p:ext uri="{BB962C8B-B14F-4D97-AF65-F5344CB8AC3E}">
        <p14:creationId xmlns:p14="http://schemas.microsoft.com/office/powerpoint/2010/main" val="457577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dirty="0"/>
              <a:t>奉仕は100周</a:t>
            </a:r>
            <a:r>
              <a:rPr lang="ja-JP" dirty="0" smtClean="0"/>
              <a:t>年</a:t>
            </a:r>
            <a:r>
              <a:rPr lang="ja-JP" altLang="en-US" dirty="0" smtClean="0"/>
              <a:t>記念</a:t>
            </a:r>
            <a:r>
              <a:rPr lang="ja-JP" dirty="0" smtClean="0"/>
              <a:t>の</a:t>
            </a:r>
            <a:r>
              <a:rPr lang="ja-JP" dirty="0"/>
              <a:t>核心です。</a:t>
            </a:r>
            <a:r>
              <a:rPr lang="ja-JP" baseline="0" dirty="0"/>
              <a:t>祝賀期間中を通じ、ライオンズとレオは </a:t>
            </a:r>
          </a:p>
          <a:p>
            <a:endParaRPr lang="en-US" baseline="0" dirty="0" smtClean="0"/>
          </a:p>
          <a:p>
            <a:r>
              <a:rPr lang="en-US" altLang="ja-JP" baseline="0" dirty="0" smtClean="0"/>
              <a:t>-100</a:t>
            </a:r>
            <a:r>
              <a:rPr lang="ja-JP" altLang="en-US" baseline="0" dirty="0" smtClean="0"/>
              <a:t>周年記念奉仕チャレンジに取り組むことにより、奉仕活動を率先して行いました。</a:t>
            </a:r>
            <a:endParaRPr lang="en-US" baseline="0" dirty="0" smtClean="0"/>
          </a:p>
          <a:p>
            <a:endParaRPr lang="en-US" altLang="ja-JP" baseline="0" dirty="0" smtClean="0"/>
          </a:p>
          <a:p>
            <a:r>
              <a:rPr lang="ja-JP" baseline="0" dirty="0" smtClean="0"/>
              <a:t>-</a:t>
            </a:r>
            <a:r>
              <a:rPr lang="ja-JP" baseline="0" dirty="0"/>
              <a:t>新会員を招請してインパクトを</a:t>
            </a:r>
            <a:r>
              <a:rPr lang="ja-JP" baseline="0" dirty="0" smtClean="0"/>
              <a:t>高め、</a:t>
            </a:r>
            <a:r>
              <a:rPr lang="ja-JP" altLang="en-US" baseline="0" dirty="0" smtClean="0"/>
              <a:t>その結果</a:t>
            </a:r>
            <a:r>
              <a:rPr lang="ja-JP" baseline="0" dirty="0" smtClean="0"/>
              <a:t>100周年</a:t>
            </a:r>
            <a:r>
              <a:rPr lang="ja-JP" baseline="0" dirty="0"/>
              <a:t>記念会員賞を受賞しました。</a:t>
            </a:r>
          </a:p>
          <a:p>
            <a:endParaRPr lang="en-US" baseline="0" dirty="0" smtClean="0"/>
          </a:p>
          <a:p>
            <a:r>
              <a:rPr lang="ja-JP" baseline="0" dirty="0"/>
              <a:t>- 100周年記念レガシー・プロジェクトを通じ、地域社会とのつながりを深めました。</a:t>
            </a:r>
          </a:p>
        </p:txBody>
      </p:sp>
    </p:spTree>
    <p:extLst>
      <p:ext uri="{BB962C8B-B14F-4D97-AF65-F5344CB8AC3E}">
        <p14:creationId xmlns:p14="http://schemas.microsoft.com/office/powerpoint/2010/main" val="3069101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dirty="0"/>
              <a:t>100周年記念奉仕チャレン</a:t>
            </a:r>
            <a:r>
              <a:rPr lang="ja-JP" dirty="0" smtClean="0"/>
              <a:t>ジ</a:t>
            </a:r>
            <a:r>
              <a:rPr lang="ja-JP" altLang="en-US" dirty="0" smtClean="0"/>
              <a:t>では、青少年、視力、食料支援、環境、糖尿病関連の奉仕事業を通じて</a:t>
            </a:r>
            <a:r>
              <a:rPr lang="en-US" altLang="ja-JP" dirty="0" smtClean="0"/>
              <a:t>1</a:t>
            </a:r>
            <a:r>
              <a:rPr lang="ja-JP" altLang="en-US" dirty="0" smtClean="0"/>
              <a:t>億人に奉仕する、というこれまでにない目標に向け、私</a:t>
            </a:r>
            <a:r>
              <a:rPr lang="ja-JP" dirty="0"/>
              <a:t>たちのモットー「</a:t>
            </a:r>
            <a:r>
              <a:rPr lang="ja-JP" i="1" dirty="0"/>
              <a:t>ウィ・サーブ</a:t>
            </a:r>
            <a:r>
              <a:rPr lang="ja-JP" dirty="0"/>
              <a:t>」</a:t>
            </a:r>
            <a:r>
              <a:rPr lang="ja-JP" dirty="0" smtClean="0"/>
              <a:t>を</a:t>
            </a:r>
            <a:r>
              <a:rPr lang="ja-JP" altLang="en-US" dirty="0" smtClean="0"/>
              <a:t>行動に移しました</a:t>
            </a:r>
            <a:r>
              <a:rPr lang="ja-JP" dirty="0" smtClean="0"/>
              <a:t>。 </a:t>
            </a:r>
            <a:r>
              <a:rPr lang="en-US" altLang="ja-JP" dirty="0" smtClean="0"/>
              <a:t>	</a:t>
            </a:r>
            <a:endParaRPr lang="ja-JP" dirty="0"/>
          </a:p>
          <a:p>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smtClean="0"/>
              <a:t>このチャレンジに参加された方はいらっしゃいますか？</a:t>
            </a:r>
            <a:r>
              <a:rPr lang="ja-JP" dirty="0" smtClean="0"/>
              <a:t>{</a:t>
            </a:r>
            <a:r>
              <a:rPr lang="ja-JP" dirty="0"/>
              <a:t>手を振る}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ja-JP" dirty="0"/>
              <a:t>私たちは目標を達成しただけでなく、目標の2倍を超える、2億</a:t>
            </a:r>
            <a:r>
              <a:rPr lang="ja-JP" dirty="0" smtClean="0"/>
              <a:t>4,</a:t>
            </a:r>
            <a:r>
              <a:rPr lang="en-US" altLang="ja-JP" dirty="0" smtClean="0"/>
              <a:t>8</a:t>
            </a:r>
            <a:r>
              <a:rPr lang="ja-JP" dirty="0" smtClean="0"/>
              <a:t>00</a:t>
            </a:r>
            <a:r>
              <a:rPr lang="ja-JP" dirty="0"/>
              <a:t>万人以上の人々に奉仕をもたらしたのです！（拍手）</a:t>
            </a:r>
          </a:p>
        </p:txBody>
      </p:sp>
    </p:spTree>
    <p:extLst>
      <p:ext uri="{BB962C8B-B14F-4D97-AF65-F5344CB8AC3E}">
        <p14:creationId xmlns:p14="http://schemas.microsoft.com/office/powerpoint/2010/main" val="1966035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dirty="0"/>
              <a:t>100周年記念会員増強賞は、私たちの組織を発展させ、奉仕の使命を拡大するために、新しい会員を招き入れ、新たなクラブを結成するよう、私たちにやる気を起こさせました。 </a:t>
            </a:r>
          </a:p>
          <a:p>
            <a:endParaRPr lang="en-US" dirty="0" smtClean="0"/>
          </a:p>
          <a:p>
            <a:r>
              <a:rPr lang="ja-JP" dirty="0"/>
              <a:t>ライオンズクラブ国際協会には、さらに多くの人々に恩恵をもたらせるよう</a:t>
            </a:r>
            <a:r>
              <a:rPr lang="ja-JP" dirty="0" smtClean="0"/>
              <a:t>、</a:t>
            </a:r>
            <a:r>
              <a:rPr lang="en-US" altLang="ja-JP" dirty="0" smtClean="0"/>
              <a:t>7</a:t>
            </a:r>
            <a:r>
              <a:rPr lang="ja-JP" dirty="0" smtClean="0"/>
              <a:t>0</a:t>
            </a:r>
            <a:r>
              <a:rPr lang="ja-JP" dirty="0"/>
              <a:t>万人も</a:t>
            </a:r>
            <a:r>
              <a:rPr lang="ja-JP" dirty="0" smtClean="0"/>
              <a:t>の</a:t>
            </a:r>
            <a:r>
              <a:rPr lang="en-US" altLang="ja-JP" dirty="0" smtClean="0"/>
              <a:t>100</a:t>
            </a:r>
            <a:r>
              <a:rPr lang="ja-JP" altLang="en-US" dirty="0" smtClean="0"/>
              <a:t>周年</a:t>
            </a:r>
            <a:r>
              <a:rPr lang="ja-JP" dirty="0" smtClean="0"/>
              <a:t>会員</a:t>
            </a:r>
            <a:r>
              <a:rPr lang="ja-JP" dirty="0"/>
              <a:t>が入会し、</a:t>
            </a:r>
            <a:r>
              <a:rPr lang="ja-JP" dirty="0" smtClean="0"/>
              <a:t>6,</a:t>
            </a:r>
            <a:r>
              <a:rPr lang="en-US" altLang="ja-JP" dirty="0" smtClean="0"/>
              <a:t>6</a:t>
            </a:r>
            <a:r>
              <a:rPr lang="ja-JP" dirty="0" smtClean="0"/>
              <a:t>00</a:t>
            </a:r>
            <a:r>
              <a:rPr lang="ja-JP" dirty="0"/>
              <a:t>以上もの新クラブが結成されました。 </a:t>
            </a:r>
          </a:p>
          <a:p>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ja-JP" dirty="0"/>
              <a:t>会員増強賞を受</a:t>
            </a:r>
            <a:r>
              <a:rPr lang="ja-JP" dirty="0" smtClean="0"/>
              <a:t>賞</a:t>
            </a:r>
            <a:r>
              <a:rPr lang="ja-JP" altLang="en-US" dirty="0" smtClean="0"/>
              <a:t>された</a:t>
            </a:r>
            <a:r>
              <a:rPr lang="ja-JP" dirty="0" smtClean="0"/>
              <a:t>方は</a:t>
            </a:r>
            <a:r>
              <a:rPr lang="ja-JP" altLang="en-US" dirty="0" smtClean="0"/>
              <a:t>いらっしゃいますか</a:t>
            </a:r>
            <a:r>
              <a:rPr lang="ja-JP" dirty="0" smtClean="0"/>
              <a:t>？</a:t>
            </a:r>
            <a:r>
              <a:rPr lang="ja-JP" dirty="0"/>
              <a:t>ありがとうございます。（拍手）</a:t>
            </a:r>
          </a:p>
        </p:txBody>
      </p:sp>
    </p:spTree>
    <p:extLst>
      <p:ext uri="{BB962C8B-B14F-4D97-AF65-F5344CB8AC3E}">
        <p14:creationId xmlns:p14="http://schemas.microsoft.com/office/powerpoint/2010/main" val="961936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dirty="0"/>
              <a:t>100周年のレガシー・プロジェクトを通じて、私たちはこれまで以上に地域社会との繋がりを深めることができました。個々のプロジェクトは真の価値をもたらしただけなく、ライオンズの貢献を目に見える形で残しています。 </a:t>
            </a:r>
          </a:p>
          <a:p>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ja-JP" dirty="0"/>
              <a:t>地域にレガシー</a:t>
            </a:r>
            <a:r>
              <a:rPr lang="ja-JP" dirty="0" smtClean="0"/>
              <a:t>を</a:t>
            </a:r>
            <a:r>
              <a:rPr lang="ja-JP" altLang="en-US" dirty="0" smtClean="0"/>
              <a:t>刻んだ</a:t>
            </a:r>
            <a:r>
              <a:rPr lang="ja-JP" dirty="0" smtClean="0"/>
              <a:t>方</a:t>
            </a:r>
            <a:r>
              <a:rPr lang="ja-JP" dirty="0"/>
              <a:t>は</a:t>
            </a:r>
            <a:r>
              <a:rPr lang="ja-JP" dirty="0" smtClean="0"/>
              <a:t>い</a:t>
            </a:r>
            <a:r>
              <a:rPr lang="ja-JP" altLang="en-US" dirty="0" smtClean="0"/>
              <a:t>らっしゃいますか</a:t>
            </a:r>
            <a:r>
              <a:rPr lang="ja-JP" dirty="0" smtClean="0"/>
              <a:t>？</a:t>
            </a:r>
            <a:r>
              <a:rPr lang="ja-JP" baseline="0" dirty="0" smtClean="0"/>
              <a:t>{</a:t>
            </a:r>
            <a:r>
              <a:rPr lang="ja-JP" baseline="0" dirty="0"/>
              <a:t>手を振る}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ja-JP" dirty="0" smtClean="0"/>
              <a:t>31,000</a:t>
            </a:r>
            <a:r>
              <a:rPr lang="ja-JP" altLang="en-US" dirty="0" smtClean="0"/>
              <a:t>件</a:t>
            </a:r>
            <a:r>
              <a:rPr lang="ja-JP" dirty="0" smtClean="0"/>
              <a:t>を</a:t>
            </a:r>
            <a:r>
              <a:rPr lang="ja-JP" dirty="0"/>
              <a:t>超える</a:t>
            </a:r>
            <a:r>
              <a:rPr lang="ja-JP" dirty="0" smtClean="0"/>
              <a:t>レガシー</a:t>
            </a:r>
            <a:r>
              <a:rPr lang="ja-JP" altLang="en-US" dirty="0" smtClean="0"/>
              <a:t>プロジェクト</a:t>
            </a:r>
            <a:r>
              <a:rPr lang="ja-JP" dirty="0" smtClean="0"/>
              <a:t>は</a:t>
            </a:r>
            <a:r>
              <a:rPr lang="ja-JP" dirty="0"/>
              <a:t>、長年にわたって地域の人々に利益をもたらすことになるでしょう。 </a:t>
            </a:r>
          </a:p>
        </p:txBody>
      </p:sp>
    </p:spTree>
    <p:extLst>
      <p:ext uri="{BB962C8B-B14F-4D97-AF65-F5344CB8AC3E}">
        <p14:creationId xmlns:p14="http://schemas.microsoft.com/office/powerpoint/2010/main" val="3615922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663365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p:bg>
      <p:bgPr>
        <a:solidFill>
          <a:schemeClr val="bg1">
            <a:lumMod val="95000"/>
          </a:schemeClr>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xmlns=""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xmlns="" id="{E3315EA2-0FCF-964A-B51F-29EF0E9D7770}"/>
              </a:ext>
            </a:extLst>
          </p:cNvPr>
          <p:cNvSpPr>
            <a:spLocks noGrp="1"/>
          </p:cNvSpPr>
          <p:nvPr>
            <p:ph type="title" hasCustomPrompt="1"/>
          </p:nvPr>
        </p:nvSpPr>
        <p:spPr>
          <a:xfrm>
            <a:off x="762001" y="444078"/>
            <a:ext cx="10667998" cy="533400"/>
          </a:xfrm>
          <a:prstGeom prst="rect">
            <a:avLst/>
          </a:prstGeom>
        </p:spPr>
        <p:txBody>
          <a:bodyPr>
            <a:noAutofit/>
          </a:bodyPr>
          <a:lstStyle>
            <a:lvl1pPr algn="l">
              <a:defRPr sz="3600" b="1" i="0" baseline="0">
                <a:solidFill>
                  <a:srgbClr val="095495"/>
                </a:solidFill>
                <a:latin typeface="Helvetica Neue" charset="0"/>
                <a:ea typeface="Helvetica Neue" charset="0"/>
                <a:cs typeface="Helvetica Neue" charset="0"/>
              </a:defRPr>
            </a:lvl1pPr>
          </a:lstStyle>
          <a:p>
            <a:r>
              <a:rPr lang="en-US" dirty="0" smtClean="0"/>
              <a:t>Slide title</a:t>
            </a:r>
            <a:endParaRPr lang="en-US" dirty="0"/>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smtClean="0"/>
              <a:t>Click to edit Master text styles</a:t>
            </a:r>
          </a:p>
          <a:p>
            <a:pPr lvl="1"/>
            <a:r>
              <a:rPr lang="en-US" dirty="0" smtClean="0"/>
              <a:t>Second level</a:t>
            </a:r>
          </a:p>
        </p:txBody>
      </p:sp>
      <p:pic>
        <p:nvPicPr>
          <p:cNvPr id="6" name="Picture 5" descr="lionlogo_white.eps">
            <a:extLst>
              <a:ext uri="{FF2B5EF4-FFF2-40B4-BE49-F238E27FC236}">
                <a16:creationId xmlns="" xmlns:a16="http://schemas.microsoft.com/office/drawing/2014/main" id="{684A4C76-6039-804D-8CB8-106542C85DBE}"/>
              </a:ext>
            </a:extLst>
          </p:cNvPr>
          <p:cNvPicPr>
            <a:picLocks noChangeAspect="1"/>
          </p:cNvPicPr>
          <p:nvPr userDrawn="1"/>
        </p:nvPicPr>
        <p:blipFill rotWithShape="1">
          <a:blip r:embed="rId2" cstate="print">
            <a:alphaModFix amt="33000"/>
            <a:extLst>
              <a:ext uri="{28A0092B-C50C-407E-A947-70E740481C1C}">
                <a14:useLocalDpi xmlns:a14="http://schemas.microsoft.com/office/drawing/2010/main" val="0"/>
              </a:ext>
            </a:extLst>
          </a:blip>
          <a:srcRect r="22552" b="3441"/>
          <a:stretch/>
        </p:blipFill>
        <p:spPr>
          <a:xfrm>
            <a:off x="6553200" y="0"/>
            <a:ext cx="5638800" cy="6858000"/>
          </a:xfrm>
          <a:prstGeom prst="rect">
            <a:avLst/>
          </a:prstGeom>
        </p:spPr>
      </p:pic>
    </p:spTree>
    <p:extLst>
      <p:ext uri="{BB962C8B-B14F-4D97-AF65-F5344CB8AC3E}">
        <p14:creationId xmlns:p14="http://schemas.microsoft.com/office/powerpoint/2010/main" val="121025294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plit">
    <p:spTree>
      <p:nvGrpSpPr>
        <p:cNvPr id="1" name=""/>
        <p:cNvGrpSpPr/>
        <p:nvPr/>
      </p:nvGrpSpPr>
      <p:grpSpPr>
        <a:xfrm>
          <a:off x="0" y="0"/>
          <a:ext cx="0" cy="0"/>
          <a:chOff x="0" y="0"/>
          <a:chExt cx="0" cy="0"/>
        </a:xfrm>
      </p:grpSpPr>
      <p:sp>
        <p:nvSpPr>
          <p:cNvPr id="2" name="Rectangle 1"/>
          <p:cNvSpPr/>
          <p:nvPr userDrawn="1"/>
        </p:nvSpPr>
        <p:spPr bwMode="auto">
          <a:xfrm>
            <a:off x="1" y="0"/>
            <a:ext cx="4191000"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smtClean="0">
              <a:ln>
                <a:noFill/>
              </a:ln>
              <a:solidFill>
                <a:srgbClr val="404040"/>
              </a:solidFill>
              <a:effectLst/>
              <a:ea typeface="ヒラギノ角ゴ Pro W3" pitchFamily="84" charset="-128"/>
            </a:endParaRPr>
          </a:p>
        </p:txBody>
      </p:sp>
      <p:cxnSp>
        <p:nvCxnSpPr>
          <p:cNvPr id="5" name="Straight Connector 4">
            <a:extLst>
              <a:ext uri="{FF2B5EF4-FFF2-40B4-BE49-F238E27FC236}">
                <a16:creationId xmlns:a16="http://schemas.microsoft.com/office/drawing/2014/main" xmlns="" id="{E19138A4-B106-5647-9E25-A0B9EA158B40}"/>
              </a:ext>
            </a:extLst>
          </p:cNvPr>
          <p:cNvCxnSpPr/>
          <p:nvPr userDrawn="1"/>
        </p:nvCxnSpPr>
        <p:spPr>
          <a:xfrm>
            <a:off x="6858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xmlns="" id="{E3315EA2-0FCF-964A-B51F-29EF0E9D7770}"/>
              </a:ext>
            </a:extLst>
          </p:cNvPr>
          <p:cNvSpPr>
            <a:spLocks noGrp="1"/>
          </p:cNvSpPr>
          <p:nvPr>
            <p:ph type="title" hasCustomPrompt="1"/>
          </p:nvPr>
        </p:nvSpPr>
        <p:spPr>
          <a:xfrm>
            <a:off x="4191001" y="444078"/>
            <a:ext cx="8000999" cy="622722"/>
          </a:xfrm>
          <a:prstGeom prst="rect">
            <a:avLst/>
          </a:prstGeom>
        </p:spPr>
        <p:txBody>
          <a:bodyPr>
            <a:noAutofit/>
          </a:bodyPr>
          <a:lstStyle>
            <a:lvl1pPr algn="ctr">
              <a:defRPr sz="3600" b="1" i="0" baseline="0">
                <a:solidFill>
                  <a:srgbClr val="095495"/>
                </a:solidFill>
                <a:latin typeface="Helvetica Neue" charset="0"/>
                <a:ea typeface="Helvetica Neue" charset="0"/>
                <a:cs typeface="Helvetica Neue" charset="0"/>
              </a:defRPr>
            </a:lvl1pPr>
          </a:lstStyle>
          <a:p>
            <a:r>
              <a:rPr lang="en-US" dirty="0" smtClean="0"/>
              <a:t>Slide title</a:t>
            </a:r>
            <a:endParaRPr lang="en-US" dirty="0"/>
          </a:p>
        </p:txBody>
      </p:sp>
      <p:sp>
        <p:nvSpPr>
          <p:cNvPr id="15" name="Content Placeholder 14"/>
          <p:cNvSpPr>
            <a:spLocks noGrp="1"/>
          </p:cNvSpPr>
          <p:nvPr>
            <p:ph sz="quarter" idx="11"/>
          </p:nvPr>
        </p:nvSpPr>
        <p:spPr>
          <a:xfrm>
            <a:off x="4648200" y="1752600"/>
            <a:ext cx="6781798"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58784260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Featur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7204" t="10169" r="6474" b="13560"/>
          <a:stretch/>
        </p:blipFill>
        <p:spPr>
          <a:xfrm>
            <a:off x="0" y="0"/>
            <a:ext cx="12192000" cy="6858000"/>
          </a:xfrm>
          <a:prstGeom prst="rect">
            <a:avLst/>
          </a:prstGeom>
        </p:spPr>
      </p:pic>
      <p:sp>
        <p:nvSpPr>
          <p:cNvPr id="11" name="Rectangle 10">
            <a:extLst>
              <a:ext uri="{FF2B5EF4-FFF2-40B4-BE49-F238E27FC236}">
                <a16:creationId xmlns:a16="http://schemas.microsoft.com/office/drawing/2014/main" xmlns="" id="{EBE13CCD-82B0-8141-A54C-7576C8221ACF}"/>
              </a:ext>
            </a:extLst>
          </p:cNvPr>
          <p:cNvSpPr/>
          <p:nvPr userDrawn="1"/>
        </p:nvSpPr>
        <p:spPr>
          <a:xfrm>
            <a:off x="4724400" y="1600200"/>
            <a:ext cx="2743200" cy="762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3" name="Title 2"/>
          <p:cNvSpPr>
            <a:spLocks noGrp="1"/>
          </p:cNvSpPr>
          <p:nvPr>
            <p:ph type="title" hasCustomPrompt="1"/>
          </p:nvPr>
        </p:nvSpPr>
        <p:spPr>
          <a:xfrm>
            <a:off x="838200" y="762000"/>
            <a:ext cx="10515600" cy="776288"/>
          </a:xfrm>
          <a:prstGeom prst="rect">
            <a:avLst/>
          </a:prstGeom>
        </p:spPr>
        <p:txBody>
          <a:bodyPr anchor="ctr"/>
          <a:lstStyle>
            <a:lvl1pPr>
              <a:lnSpc>
                <a:spcPct val="100000"/>
              </a:lnSpc>
              <a:defRPr b="1" cap="none" baseline="0">
                <a:solidFill>
                  <a:schemeClr val="tx2"/>
                </a:solidFill>
                <a:latin typeface="Helvetica" panose="020B0604020202020204" pitchFamily="34" charset="0"/>
                <a:cs typeface="Helvetica" panose="020B0604020202020204" pitchFamily="34" charset="0"/>
              </a:defRPr>
            </a:lvl1pPr>
          </a:lstStyle>
          <a:p>
            <a:r>
              <a:rPr lang="en-US" dirty="0" smtClean="0"/>
              <a:t>Title</a:t>
            </a:r>
            <a:endParaRPr lang="en-US" dirty="0"/>
          </a:p>
        </p:txBody>
      </p:sp>
    </p:spTree>
    <p:extLst>
      <p:ext uri="{BB962C8B-B14F-4D97-AF65-F5344CB8AC3E}">
        <p14:creationId xmlns:p14="http://schemas.microsoft.com/office/powerpoint/2010/main" val="378014257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smtClean="0"/>
              <a:t>Title</a:t>
            </a:r>
            <a:endParaRPr lang="en-US" dirty="0"/>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smtClean="0"/>
              <a:t>Text</a:t>
            </a:r>
          </a:p>
          <a:p>
            <a:pPr lvl="1"/>
            <a:r>
              <a:rPr lang="en-US" dirty="0" smtClean="0"/>
              <a:t>Second level</a:t>
            </a:r>
          </a:p>
        </p:txBody>
      </p:sp>
    </p:spTree>
    <p:extLst>
      <p:ext uri="{BB962C8B-B14F-4D97-AF65-F5344CB8AC3E}">
        <p14:creationId xmlns:p14="http://schemas.microsoft.com/office/powerpoint/2010/main" val="371158152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70" r:id="rId2"/>
    <p:sldLayoutId id="2147483885" r:id="rId3"/>
    <p:sldLayoutId id="2147483884" r:id="rId4"/>
    <p:sldLayoutId id="2147483860" r:id="rId5"/>
  </p:sldLayoutIdLst>
  <p:timing>
    <p:tnLst>
      <p:par>
        <p:cTn id="1" dur="indefinite" restart="never" nodeType="tmRoot"/>
      </p:par>
    </p:tnLst>
  </p:timing>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hyperlink" Target="http://www.lionsclubs.org/JA/news-media/videos/centennial.php?id=gBe/ct" TargetMode="External"/><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www.lionsclubs.org/JA/news-media/videos/centennial.php?id=gBe7ct" TargetMode="External"/><Relationship Id="rId11" Type="http://schemas.openxmlformats.org/officeDocument/2006/relationships/image" Target="../media/image37.png"/><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tiff"/></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jpe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 y="533400"/>
            <a:ext cx="12192000" cy="5582460"/>
          </a:xfrm>
          <a:prstGeom prst="rect">
            <a:avLst/>
          </a:prstGeom>
        </p:spPr>
      </p:pic>
    </p:spTree>
    <p:extLst>
      <p:ext uri="{BB962C8B-B14F-4D97-AF65-F5344CB8AC3E}">
        <p14:creationId xmlns:p14="http://schemas.microsoft.com/office/powerpoint/2010/main" val="22033806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2956" y="874932"/>
            <a:ext cx="10286089" cy="5678268"/>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838200" y="76200"/>
            <a:ext cx="10515600" cy="776288"/>
          </a:xfrm>
        </p:spPr>
        <p:txBody>
          <a:bodyPr/>
          <a:lstStyle/>
          <a:p>
            <a:r>
              <a:rPr lang="ja-JP"/>
              <a:t>世界中での祝賀！</a:t>
            </a:r>
          </a:p>
        </p:txBody>
      </p:sp>
    </p:spTree>
    <p:extLst>
      <p:ext uri="{BB962C8B-B14F-4D97-AF65-F5344CB8AC3E}">
        <p14:creationId xmlns:p14="http://schemas.microsoft.com/office/powerpoint/2010/main" val="17042041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dirty="0"/>
              <a:t>100周</a:t>
            </a:r>
            <a:r>
              <a:rPr lang="ja-JP" dirty="0" smtClean="0"/>
              <a:t>年</a:t>
            </a:r>
            <a:r>
              <a:rPr lang="ja-JP" altLang="en-US" dirty="0" smtClean="0"/>
              <a:t>記念</a:t>
            </a:r>
            <a:r>
              <a:rPr lang="ja-JP" dirty="0" smtClean="0"/>
              <a:t>大</a:t>
            </a:r>
            <a:r>
              <a:rPr lang="ja-JP" dirty="0"/>
              <a:t>会</a:t>
            </a:r>
          </a:p>
        </p:txBody>
      </p:sp>
      <p:sp>
        <p:nvSpPr>
          <p:cNvPr id="4" name="TextBox 3"/>
          <p:cNvSpPr txBox="1"/>
          <p:nvPr/>
        </p:nvSpPr>
        <p:spPr>
          <a:xfrm>
            <a:off x="0" y="4621649"/>
            <a:ext cx="4191001" cy="1692771"/>
          </a:xfrm>
          <a:prstGeom prst="rect">
            <a:avLst/>
          </a:prstGeom>
          <a:noFill/>
        </p:spPr>
        <p:txBody>
          <a:bodyPr wrap="square" rtlCol="0">
            <a:spAutoFit/>
          </a:bodyPr>
          <a:lstStyle/>
          <a:p>
            <a:pPr algn="ctr"/>
            <a:r>
              <a:rPr lang="ja-JP" sz="4400">
                <a:solidFill>
                  <a:schemeClr val="accent6">
                    <a:lumMod val="50000"/>
                    <a:lumOff val="50000"/>
                  </a:schemeClr>
                </a:solidFill>
                <a:latin typeface="Helvetica" panose="020B0604020202020204" pitchFamily="34" charset="0"/>
                <a:ea typeface="MS Mincho"/>
                <a:cs typeface="Helvetica" panose="020B0604020202020204" pitchFamily="34" charset="0"/>
              </a:rPr>
              <a:t> </a:t>
            </a:r>
            <a:r>
              <a:rPr lang="ja-JP" sz="4000" b="1">
                <a:solidFill>
                  <a:schemeClr val="tx2"/>
                </a:solidFill>
                <a:latin typeface="Helvetica" panose="020B0604020202020204" pitchFamily="34" charset="0"/>
                <a:ea typeface="MS Mincho"/>
                <a:cs typeface="Helvetica" panose="020B0604020202020204" pitchFamily="34" charset="0"/>
              </a:rPr>
              <a:t>30,000人</a:t>
            </a:r>
          </a:p>
          <a:p>
            <a:pPr algn="ctr"/>
            <a:r>
              <a:rPr lang="ja-JP" sz="3000">
                <a:solidFill>
                  <a:schemeClr val="accent6">
                    <a:lumMod val="50000"/>
                    <a:lumOff val="50000"/>
                  </a:schemeClr>
                </a:solidFill>
                <a:latin typeface="Helvetica" panose="020B0604020202020204" pitchFamily="34" charset="0"/>
                <a:ea typeface="MS Mincho"/>
                <a:cs typeface="Helvetica" panose="020B0604020202020204" pitchFamily="34" charset="0"/>
              </a:rPr>
              <a:t> のライオンズとレオが集いました。</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val="0"/>
              </a:ext>
            </a:extLst>
          </a:blip>
          <a:srcRect l="31660" t="2942" r="24243" b="35220"/>
          <a:stretch/>
        </p:blipFill>
        <p:spPr>
          <a:xfrm>
            <a:off x="323850" y="813709"/>
            <a:ext cx="3619500" cy="3383757"/>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382000" y="4171762"/>
            <a:ext cx="2685179" cy="2366065"/>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7" name="Content Placeholder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382001" y="1449456"/>
            <a:ext cx="2685179" cy="2421371"/>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9165" t="5967" r="26320" b="9121"/>
          <a:stretch/>
        </p:blipFill>
        <p:spPr>
          <a:xfrm>
            <a:off x="5287658" y="4172344"/>
            <a:ext cx="2713342" cy="2380856"/>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l="-168" t="6500" r="35999" b="6500"/>
          <a:stretch/>
        </p:blipFill>
        <p:spPr>
          <a:xfrm>
            <a:off x="5316490" y="1449456"/>
            <a:ext cx="2678914" cy="2421371"/>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692237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ja-JP"/>
              <a:t>100周年記念バナー</a:t>
            </a:r>
          </a:p>
        </p:txBody>
      </p:sp>
      <p:pic>
        <p:nvPicPr>
          <p:cNvPr id="7" name="Content Placeholder 6"/>
          <p:cNvPicPr>
            <a:picLocks noGrp="1" noChangeAspect="1"/>
          </p:cNvPicPr>
          <p:nvPr>
            <p:ph sz="quarter" idx="11"/>
          </p:nvPr>
        </p:nvPicPr>
        <p:blipFill>
          <a:blip r:embed="rId3" cstate="print">
            <a:extLst>
              <a:ext uri="{28A0092B-C50C-407E-A947-70E740481C1C}">
                <a14:useLocalDpi xmlns:a14="http://schemas.microsoft.com/office/drawing/2010/main" val="0"/>
              </a:ext>
            </a:extLst>
          </a:blip>
          <a:stretch>
            <a:fillRect/>
          </a:stretch>
        </p:blipFill>
        <p:spPr>
          <a:xfrm>
            <a:off x="762001" y="1600200"/>
            <a:ext cx="10667998" cy="4383497"/>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0" y="6075402"/>
            <a:ext cx="12192000" cy="553998"/>
          </a:xfrm>
          <a:prstGeom prst="rect">
            <a:avLst/>
          </a:prstGeom>
          <a:noFill/>
        </p:spPr>
        <p:txBody>
          <a:bodyPr wrap="square" rtlCol="0">
            <a:spAutoFit/>
          </a:bodyPr>
          <a:lstStyle/>
          <a:p>
            <a:pPr algn="ctr"/>
            <a:r>
              <a:rPr lang="ja-JP" sz="3000" dirty="0">
                <a:solidFill>
                  <a:schemeClr val="accent1"/>
                </a:solidFill>
                <a:latin typeface="Helvetica" panose="020B0604020202020204" pitchFamily="34" charset="0"/>
                <a:ea typeface="MS Mincho"/>
                <a:cs typeface="Helvetica" panose="020B0604020202020204" pitchFamily="34" charset="0"/>
              </a:rPr>
              <a:t>♦ </a:t>
            </a:r>
            <a:r>
              <a:rPr lang="ja-JP" altLang="en-US" sz="3000" dirty="0">
                <a:solidFill>
                  <a:schemeClr val="accent6">
                    <a:lumMod val="50000"/>
                    <a:lumOff val="50000"/>
                  </a:schemeClr>
                </a:solidFill>
                <a:latin typeface="Helvetica" panose="020B0604020202020204" pitchFamily="34" charset="0"/>
                <a:ea typeface="MS Mincho"/>
                <a:cs typeface="Helvetica" panose="020B0604020202020204" pitchFamily="34" charset="0"/>
              </a:rPr>
              <a:t>幅</a:t>
            </a:r>
            <a:r>
              <a:rPr lang="en-US" altLang="ja-JP" sz="3000" dirty="0">
                <a:solidFill>
                  <a:schemeClr val="accent6">
                    <a:lumMod val="50000"/>
                    <a:lumOff val="50000"/>
                  </a:schemeClr>
                </a:solidFill>
                <a:latin typeface="Helvetica" panose="020B0604020202020204" pitchFamily="34" charset="0"/>
                <a:ea typeface="MS Mincho"/>
                <a:cs typeface="Helvetica" panose="020B0604020202020204" pitchFamily="34" charset="0"/>
              </a:rPr>
              <a:t>14.6 m</a:t>
            </a:r>
            <a:r>
              <a:rPr lang="ja-JP" altLang="en-US" sz="3000" dirty="0">
                <a:solidFill>
                  <a:schemeClr val="accent6">
                    <a:lumMod val="50000"/>
                    <a:lumOff val="50000"/>
                  </a:schemeClr>
                </a:solidFill>
                <a:latin typeface="Helvetica" panose="020B0604020202020204" pitchFamily="34" charset="0"/>
                <a:ea typeface="MS Mincho"/>
                <a:cs typeface="Helvetica" panose="020B0604020202020204" pitchFamily="34" charset="0"/>
              </a:rPr>
              <a:t>、縦</a:t>
            </a:r>
            <a:r>
              <a:rPr lang="en-US" altLang="ja-JP" sz="3000" dirty="0">
                <a:solidFill>
                  <a:schemeClr val="accent6">
                    <a:lumMod val="50000"/>
                    <a:lumOff val="50000"/>
                  </a:schemeClr>
                </a:solidFill>
                <a:latin typeface="Helvetica" panose="020B0604020202020204" pitchFamily="34" charset="0"/>
                <a:ea typeface="MS Mincho"/>
                <a:cs typeface="Helvetica" panose="020B0604020202020204" pitchFamily="34" charset="0"/>
              </a:rPr>
              <a:t>8.5 </a:t>
            </a:r>
            <a:r>
              <a:rPr lang="en-US" altLang="ja-JP" sz="3000" dirty="0" smtClean="0">
                <a:solidFill>
                  <a:schemeClr val="accent6">
                    <a:lumMod val="50000"/>
                    <a:lumOff val="50000"/>
                  </a:schemeClr>
                </a:solidFill>
                <a:latin typeface="Helvetica" panose="020B0604020202020204" pitchFamily="34" charset="0"/>
                <a:ea typeface="MS Mincho"/>
                <a:cs typeface="Helvetica" panose="020B0604020202020204" pitchFamily="34" charset="0"/>
              </a:rPr>
              <a:t>m</a:t>
            </a:r>
            <a:endParaRPr lang="ja-JP" sz="3000" dirty="0">
              <a:solidFill>
                <a:schemeClr val="accent6">
                  <a:lumMod val="50000"/>
                  <a:lumOff val="50000"/>
                </a:schemeClr>
              </a:solidFill>
              <a:latin typeface="Helvetica" panose="020B0604020202020204" pitchFamily="34" charset="0"/>
              <a:ea typeface="MS Mincho"/>
              <a:cs typeface="Helvetica" panose="020B0604020202020204" pitchFamily="34" charset="0"/>
            </a:endParaRPr>
          </a:p>
        </p:txBody>
      </p:sp>
    </p:spTree>
    <p:extLst>
      <p:ext uri="{BB962C8B-B14F-4D97-AF65-F5344CB8AC3E}">
        <p14:creationId xmlns:p14="http://schemas.microsoft.com/office/powerpoint/2010/main" val="2379798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ja-JP"/>
              <a:t>100周年記念コイン</a:t>
            </a:r>
          </a:p>
        </p:txBody>
      </p:sp>
      <p:pic>
        <p:nvPicPr>
          <p:cNvPr id="5" name="Content Placeholder 4"/>
          <p:cNvPicPr>
            <a:picLocks noGrp="1" noChangeAspect="1"/>
          </p:cNvPicPr>
          <p:nvPr>
            <p:ph sz="quarter" idx="11"/>
          </p:nvPr>
        </p:nvPicPr>
        <p:blipFill>
          <a:blip r:embed="rId3" cstate="print">
            <a:extLst>
              <a:ext uri="{28A0092B-C50C-407E-A947-70E740481C1C}">
                <a14:useLocalDpi xmlns:a14="http://schemas.microsoft.com/office/drawing/2010/main" val="0"/>
              </a:ext>
            </a:extLst>
          </a:blip>
          <a:stretch>
            <a:fillRect/>
          </a:stretch>
        </p:blipFill>
        <p:spPr>
          <a:xfrm>
            <a:off x="5871495" y="1752600"/>
            <a:ext cx="5558504" cy="4038600"/>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8600" y="1831975"/>
            <a:ext cx="5481440" cy="3883025"/>
          </a:xfrm>
          <a:prstGeom prst="rect">
            <a:avLst/>
          </a:prstGeom>
        </p:spPr>
      </p:pic>
      <p:sp>
        <p:nvSpPr>
          <p:cNvPr id="8" name="TextBox 7"/>
          <p:cNvSpPr txBox="1"/>
          <p:nvPr/>
        </p:nvSpPr>
        <p:spPr>
          <a:xfrm>
            <a:off x="0" y="5953547"/>
            <a:ext cx="12192000" cy="553998"/>
          </a:xfrm>
          <a:prstGeom prst="rect">
            <a:avLst/>
          </a:prstGeom>
          <a:noFill/>
        </p:spPr>
        <p:txBody>
          <a:bodyPr wrap="square" rtlCol="0">
            <a:spAutoFit/>
          </a:bodyPr>
          <a:lstStyle/>
          <a:p>
            <a:pPr algn="ctr"/>
            <a:r>
              <a:rPr lang="ja-JP" sz="3000">
                <a:solidFill>
                  <a:schemeClr val="accent1"/>
                </a:solidFill>
                <a:latin typeface="Helvetica" panose="020B0604020202020204" pitchFamily="34" charset="0"/>
                <a:ea typeface="MS Mincho"/>
                <a:cs typeface="Helvetica" panose="020B0604020202020204" pitchFamily="34" charset="0"/>
              </a:rPr>
              <a:t>♦ </a:t>
            </a:r>
            <a:r>
              <a:rPr lang="ja-JP" sz="3000">
                <a:latin typeface="Helvetica" panose="020B0604020202020204" pitchFamily="34" charset="0"/>
                <a:ea typeface="MS Mincho"/>
                <a:cs typeface="Helvetica" panose="020B0604020202020204" pitchFamily="34" charset="0"/>
              </a:rPr>
              <a:t>コイン販売により、</a:t>
            </a:r>
            <a:r>
              <a:rPr lang="ja-JP" sz="3000">
                <a:solidFill>
                  <a:schemeClr val="tx2"/>
                </a:solidFill>
                <a:latin typeface="Helvetica" panose="020B0604020202020204" pitchFamily="34" charset="0"/>
                <a:ea typeface="MS Mincho"/>
                <a:cs typeface="Helvetica" panose="020B0604020202020204" pitchFamily="34" charset="0"/>
              </a:rPr>
              <a:t>US$855,540</a:t>
            </a:r>
            <a:r>
              <a:rPr lang="ja-JP" sz="3000">
                <a:solidFill>
                  <a:schemeClr val="accent6">
                    <a:lumMod val="50000"/>
                    <a:lumOff val="50000"/>
                  </a:schemeClr>
                </a:solidFill>
                <a:latin typeface="Helvetica" panose="020B0604020202020204" pitchFamily="34" charset="0"/>
                <a:ea typeface="MS Mincho"/>
                <a:cs typeface="Helvetica" panose="020B0604020202020204" pitchFamily="34" charset="0"/>
              </a:rPr>
              <a:t> が財団に寄付されました。</a:t>
            </a:r>
          </a:p>
        </p:txBody>
      </p:sp>
    </p:spTree>
    <p:extLst>
      <p:ext uri="{BB962C8B-B14F-4D97-AF65-F5344CB8AC3E}">
        <p14:creationId xmlns:p14="http://schemas.microsoft.com/office/powerpoint/2010/main" val="38411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10515600" cy="776288"/>
          </a:xfrm>
        </p:spPr>
        <p:txBody>
          <a:bodyPr>
            <a:normAutofit/>
          </a:bodyPr>
          <a:lstStyle/>
          <a:p>
            <a:r>
              <a:rPr lang="ja-JP"/>
              <a:t>100周年記念切手</a:t>
            </a:r>
          </a:p>
        </p:txBody>
      </p:sp>
      <p:pic>
        <p:nvPicPr>
          <p:cNvPr id="6" name="Content Placeholder 5"/>
          <p:cNvPicPr>
            <a:picLocks noGrp="1" noChangeAspect="1"/>
          </p:cNvPicPr>
          <p:nvPr>
            <p:ph sz="quarter" idx="4294967295"/>
          </p:nvPr>
        </p:nvPicPr>
        <p:blipFill>
          <a:blip r:embed="rId3" cstate="print">
            <a:extLst>
              <a:ext uri="{28A0092B-C50C-407E-A947-70E740481C1C}">
                <a14:useLocalDpi xmlns:a14="http://schemas.microsoft.com/office/drawing/2010/main"/>
              </a:ext>
            </a:extLst>
          </a:blip>
          <a:stretch>
            <a:fillRect/>
          </a:stretch>
        </p:blipFill>
        <p:spPr>
          <a:xfrm>
            <a:off x="1271191" y="1143000"/>
            <a:ext cx="9649619" cy="5449420"/>
          </a:xfrm>
          <a:prstGeom prst="rect">
            <a:avLst/>
          </a:prstGeom>
        </p:spPr>
      </p:pic>
    </p:spTree>
    <p:extLst>
      <p:ext uri="{BB962C8B-B14F-4D97-AF65-F5344CB8AC3E}">
        <p14:creationId xmlns:p14="http://schemas.microsoft.com/office/powerpoint/2010/main" val="915627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ja-JP"/>
              <a:t>ソーシャルメディアによる祝賀</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2514600" y="3879272"/>
            <a:ext cx="9285488" cy="2750128"/>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7" name="Content Placeholder 6"/>
          <p:cNvPicPr>
            <a:picLocks noGrp="1" noChangeAspect="1"/>
          </p:cNvPicPr>
          <p:nvPr>
            <p:ph sz="quarter" idx="11"/>
          </p:nvPr>
        </p:nvPicPr>
        <p:blipFill rotWithShape="1">
          <a:blip r:embed="rId4" cstate="screen">
            <a:extLst>
              <a:ext uri="{28A0092B-C50C-407E-A947-70E740481C1C}">
                <a14:useLocalDpi xmlns:a14="http://schemas.microsoft.com/office/drawing/2010/main"/>
              </a:ext>
            </a:extLst>
          </a:blip>
          <a:srcRect/>
          <a:stretch/>
        </p:blipFill>
        <p:spPr bwMode="auto">
          <a:xfrm>
            <a:off x="762001" y="1447800"/>
            <a:ext cx="6897167" cy="2746896"/>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8" name="TextBox 7"/>
          <p:cNvSpPr txBox="1"/>
          <p:nvPr/>
        </p:nvSpPr>
        <p:spPr>
          <a:xfrm>
            <a:off x="7905650" y="2209800"/>
            <a:ext cx="3962400" cy="1015663"/>
          </a:xfrm>
          <a:prstGeom prst="rect">
            <a:avLst/>
          </a:prstGeom>
          <a:noFill/>
        </p:spPr>
        <p:txBody>
          <a:bodyPr wrap="square" rtlCol="0">
            <a:spAutoFit/>
          </a:bodyPr>
          <a:lstStyle/>
          <a:p>
            <a:pPr algn="ctr"/>
            <a:r>
              <a:rPr lang="ja-JP" sz="6000" b="1">
                <a:solidFill>
                  <a:srgbClr val="FFC000"/>
                </a:solidFill>
                <a:effectLst>
                  <a:outerShdw blurRad="38100" dist="38100" dir="2700000" algn="tl">
                    <a:srgbClr val="000000">
                      <a:alpha val="43137"/>
                    </a:srgbClr>
                  </a:outerShdw>
                </a:effectLst>
                <a:latin typeface="Helvetica" panose="020B0604020202020204" pitchFamily="34" charset="0"/>
                <a:ea typeface="MS Mincho"/>
                <a:cs typeface="Helvetica" panose="020B0604020202020204" pitchFamily="34" charset="0"/>
              </a:rPr>
              <a:t>#Lions100</a:t>
            </a:r>
          </a:p>
        </p:txBody>
      </p:sp>
    </p:spTree>
    <p:extLst>
      <p:ext uri="{BB962C8B-B14F-4D97-AF65-F5344CB8AC3E}">
        <p14:creationId xmlns:p14="http://schemas.microsoft.com/office/powerpoint/2010/main" val="23591230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t>100周年記念トーチ</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457200" y="2286001"/>
            <a:ext cx="7739507" cy="3200400"/>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8532628" y="2286001"/>
            <a:ext cx="3125972" cy="3200400"/>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5" name="TextBox 4"/>
          <p:cNvSpPr txBox="1"/>
          <p:nvPr/>
        </p:nvSpPr>
        <p:spPr>
          <a:xfrm>
            <a:off x="0" y="5791200"/>
            <a:ext cx="12192000" cy="553998"/>
          </a:xfrm>
          <a:prstGeom prst="rect">
            <a:avLst/>
          </a:prstGeom>
          <a:noFill/>
        </p:spPr>
        <p:txBody>
          <a:bodyPr wrap="square" rtlCol="0">
            <a:spAutoFit/>
          </a:bodyPr>
          <a:lstStyle/>
          <a:p>
            <a:pPr algn="ctr"/>
            <a:r>
              <a:rPr lang="ja-JP" sz="3000" dirty="0">
                <a:solidFill>
                  <a:schemeClr val="accent1"/>
                </a:solidFill>
                <a:latin typeface="Helvetica" panose="020B0604020202020204" pitchFamily="34" charset="0"/>
                <a:ea typeface="MS Mincho"/>
                <a:cs typeface="Helvetica" panose="020B0604020202020204" pitchFamily="34" charset="0"/>
              </a:rPr>
              <a:t>♦ </a:t>
            </a:r>
            <a:r>
              <a:rPr lang="ja-JP" sz="3000" dirty="0" smtClean="0">
                <a:latin typeface="Helvetica" panose="020B0604020202020204" pitchFamily="34" charset="0"/>
                <a:ea typeface="MS Mincho"/>
                <a:cs typeface="Helvetica" panose="020B0604020202020204" pitchFamily="34" charset="0"/>
              </a:rPr>
              <a:t>次</a:t>
            </a:r>
            <a:r>
              <a:rPr lang="ja-JP" sz="3000" dirty="0">
                <a:latin typeface="Helvetica" panose="020B0604020202020204" pitchFamily="34" charset="0"/>
                <a:ea typeface="MS Mincho"/>
                <a:cs typeface="Helvetica" panose="020B0604020202020204" pitchFamily="34" charset="0"/>
              </a:rPr>
              <a:t>なる奉仕の世紀への道を照らす</a:t>
            </a:r>
            <a:r>
              <a:rPr lang="ja-JP" sz="3000" dirty="0">
                <a:solidFill>
                  <a:schemeClr val="accent6">
                    <a:lumMod val="50000"/>
                    <a:lumOff val="50000"/>
                  </a:schemeClr>
                </a:solidFill>
                <a:latin typeface="Helvetica" panose="020B0604020202020204" pitchFamily="34" charset="0"/>
                <a:ea typeface="MS Mincho"/>
                <a:cs typeface="Helvetica" panose="020B0604020202020204" pitchFamily="34" charset="0"/>
              </a:rPr>
              <a:t> </a:t>
            </a:r>
          </a:p>
        </p:txBody>
      </p:sp>
    </p:spTree>
    <p:extLst>
      <p:ext uri="{BB962C8B-B14F-4D97-AF65-F5344CB8AC3E}">
        <p14:creationId xmlns:p14="http://schemas.microsoft.com/office/powerpoint/2010/main" val="3081677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ja-JP"/>
              <a:t>LionsClubs.org のアーカイブ</a:t>
            </a:r>
          </a:p>
        </p:txBody>
      </p:sp>
      <p:sp>
        <p:nvSpPr>
          <p:cNvPr id="3" name="Content Placeholder 2"/>
          <p:cNvSpPr>
            <a:spLocks noGrp="1"/>
          </p:cNvSpPr>
          <p:nvPr>
            <p:ph sz="quarter" idx="11"/>
          </p:nvPr>
        </p:nvSpPr>
        <p:spPr>
          <a:xfrm>
            <a:off x="761999" y="1524000"/>
            <a:ext cx="10667999" cy="5105400"/>
          </a:xfrm>
        </p:spPr>
        <p:txBody>
          <a:bodyPr/>
          <a:lstStyle/>
          <a:p>
            <a:pPr indent="-274320">
              <a:lnSpc>
                <a:spcPct val="110000"/>
              </a:lnSpc>
              <a:spcBef>
                <a:spcPts val="600"/>
              </a:spcBef>
              <a:buClr>
                <a:schemeClr val="accent1"/>
              </a:buClr>
              <a:buFont typeface="Arial" panose="020B0604020202020204" pitchFamily="34" charset="0"/>
              <a:buChar char="♦"/>
            </a:pPr>
            <a:r>
              <a:rPr lang="ja-JP" altLang="en-US" sz="2500" dirty="0" smtClean="0"/>
              <a:t>「</a:t>
            </a:r>
            <a:r>
              <a:rPr lang="ja-JP" sz="2500" dirty="0" smtClean="0"/>
              <a:t>100年</a:t>
            </a:r>
            <a:r>
              <a:rPr lang="ja-JP" sz="2500" dirty="0"/>
              <a:t>を</a:t>
            </a:r>
            <a:r>
              <a:rPr lang="ja-JP" sz="2500" dirty="0" smtClean="0"/>
              <a:t>概観</a:t>
            </a:r>
            <a:r>
              <a:rPr lang="ja-JP" altLang="en-US" sz="2500" dirty="0" smtClean="0"/>
              <a:t>」</a:t>
            </a:r>
            <a:r>
              <a:rPr lang="ja-JP" sz="2500" dirty="0" smtClean="0"/>
              <a:t>ビデオ</a:t>
            </a:r>
            <a:endParaRPr lang="ja-JP" sz="2500" dirty="0"/>
          </a:p>
          <a:p>
            <a:pPr indent="-274320">
              <a:lnSpc>
                <a:spcPct val="110000"/>
              </a:lnSpc>
              <a:spcBef>
                <a:spcPts val="600"/>
              </a:spcBef>
              <a:buClr>
                <a:schemeClr val="accent1"/>
              </a:buClr>
              <a:buFont typeface="Arial" panose="020B0604020202020204" pitchFamily="34" charset="0"/>
              <a:buChar char="♦"/>
            </a:pPr>
            <a:r>
              <a:rPr lang="ja-JP" sz="2500" dirty="0"/>
              <a:t>100周年記念総括ビデオ</a:t>
            </a:r>
          </a:p>
          <a:p>
            <a:pPr indent="-274320">
              <a:lnSpc>
                <a:spcPct val="110000"/>
              </a:lnSpc>
              <a:spcBef>
                <a:spcPts val="600"/>
              </a:spcBef>
              <a:buClr>
                <a:schemeClr val="accent1"/>
              </a:buClr>
              <a:buFont typeface="Arial" panose="020B0604020202020204" pitchFamily="34" charset="0"/>
              <a:buChar char="♦"/>
            </a:pPr>
            <a:r>
              <a:rPr lang="ja-JP" sz="2500" dirty="0"/>
              <a:t>100周年記念のハイライト・ブック </a:t>
            </a:r>
          </a:p>
          <a:p>
            <a:pPr indent="-274320">
              <a:lnSpc>
                <a:spcPct val="110000"/>
              </a:lnSpc>
              <a:spcBef>
                <a:spcPts val="600"/>
              </a:spcBef>
              <a:buClr>
                <a:schemeClr val="accent1"/>
              </a:buClr>
              <a:buFont typeface="Arial" panose="020B0604020202020204" pitchFamily="34" charset="0"/>
              <a:buChar char="♦"/>
            </a:pPr>
            <a:r>
              <a:rPr lang="ja-JP" sz="2500" dirty="0"/>
              <a:t>ライオンズ歴史ビデオシリーズ</a:t>
            </a:r>
          </a:p>
          <a:p>
            <a:pPr indent="-274320">
              <a:lnSpc>
                <a:spcPct val="110000"/>
              </a:lnSpc>
              <a:spcBef>
                <a:spcPts val="600"/>
              </a:spcBef>
              <a:buClr>
                <a:schemeClr val="accent1"/>
              </a:buClr>
              <a:buFont typeface="Arial" panose="020B0604020202020204" pitchFamily="34" charset="0"/>
              <a:buChar char="♦"/>
            </a:pPr>
            <a:r>
              <a:rPr lang="ja-JP" sz="2500" dirty="0"/>
              <a:t>タッチストーン・ストーリー</a:t>
            </a:r>
          </a:p>
          <a:p>
            <a:pPr indent="-274320">
              <a:lnSpc>
                <a:spcPct val="110000"/>
              </a:lnSpc>
              <a:spcBef>
                <a:spcPts val="600"/>
              </a:spcBef>
              <a:buClr>
                <a:schemeClr val="accent1"/>
              </a:buClr>
              <a:buFont typeface="Arial" panose="020B0604020202020204" pitchFamily="34" charset="0"/>
              <a:buChar char="♦"/>
            </a:pPr>
            <a:r>
              <a:rPr lang="ja-JP" sz="2500" dirty="0" smtClean="0"/>
              <a:t>ライオンズ</a:t>
            </a:r>
            <a:r>
              <a:rPr lang="ja-JP" altLang="en-US" sz="2500" dirty="0" smtClean="0"/>
              <a:t>祝賀</a:t>
            </a:r>
            <a:r>
              <a:rPr lang="ja-JP" sz="2500" dirty="0" smtClean="0"/>
              <a:t>ビデオ</a:t>
            </a:r>
            <a:endParaRPr lang="ja-JP" sz="2500" dirty="0"/>
          </a:p>
          <a:p>
            <a:pPr marL="273050" indent="-273050">
              <a:lnSpc>
                <a:spcPct val="110000"/>
              </a:lnSpc>
              <a:spcBef>
                <a:spcPts val="600"/>
              </a:spcBef>
              <a:buClr>
                <a:schemeClr val="accent1"/>
              </a:buClr>
              <a:buFont typeface="Arial" panose="020B0604020202020204" pitchFamily="34" charset="0"/>
              <a:buChar char="♦"/>
            </a:pPr>
            <a:r>
              <a:rPr lang="ja-JP" sz="2500" dirty="0"/>
              <a:t>ライオンズ・ジャーニーのスラ</a:t>
            </a:r>
            <a:r>
              <a:rPr lang="ja-JP" sz="2500" dirty="0" smtClean="0"/>
              <a:t>イ</a:t>
            </a:r>
            <a:r>
              <a:rPr lang="en-US" altLang="ja-JP" sz="2500" dirty="0" smtClean="0"/>
              <a:t/>
            </a:r>
            <a:br>
              <a:rPr lang="en-US" altLang="ja-JP" sz="2500" dirty="0" smtClean="0"/>
            </a:br>
            <a:r>
              <a:rPr lang="ja-JP" sz="2500" dirty="0" smtClean="0"/>
              <a:t>ド</a:t>
            </a:r>
            <a:r>
              <a:rPr lang="ja-JP" sz="2500" dirty="0"/>
              <a:t>ショー</a:t>
            </a:r>
          </a:p>
          <a:p>
            <a:pPr indent="-274320">
              <a:lnSpc>
                <a:spcPct val="110000"/>
              </a:lnSpc>
              <a:spcBef>
                <a:spcPts val="600"/>
              </a:spcBef>
              <a:buClr>
                <a:schemeClr val="accent1"/>
              </a:buClr>
              <a:buFont typeface="Arial" panose="020B0604020202020204" pitchFamily="34" charset="0"/>
              <a:buChar char="♦"/>
            </a:pPr>
            <a:r>
              <a:rPr lang="ja-JP" sz="2500" dirty="0"/>
              <a:t>「歴代会長が振り返るライオンズの歩み」ビデ</a:t>
            </a:r>
            <a:r>
              <a:rPr lang="ja-JP" sz="2500" dirty="0" smtClean="0"/>
              <a:t>オ</a:t>
            </a:r>
            <a:endParaRPr lang="ja-JP" sz="2500" dirty="0"/>
          </a:p>
        </p:txBody>
      </p:sp>
      <p:pic>
        <p:nvPicPr>
          <p:cNvPr id="5" name="Picture 4">
            <a:hlinkClick r:id="rId3"/>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78854" y="1171287"/>
            <a:ext cx="2382480" cy="1443233"/>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63155" y="1175127"/>
            <a:ext cx="1735316" cy="2231121"/>
          </a:xfrm>
          <a:prstGeom prst="rect">
            <a:avLst/>
          </a:prstGeom>
          <a:ln>
            <a:solidFill>
              <a:schemeClr val="accent2"/>
            </a:solidFill>
          </a:ln>
        </p:spPr>
      </p:pic>
      <p:pic>
        <p:nvPicPr>
          <p:cNvPr id="7" name="Picture 6">
            <a:hlinkClick r:id="rId6"/>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auto">
          <a:xfrm>
            <a:off x="7994021" y="2989253"/>
            <a:ext cx="2448725" cy="1430347"/>
          </a:xfrm>
          <a:prstGeom prst="rect">
            <a:avLst/>
          </a:prstGeom>
          <a:ln>
            <a:solidFill>
              <a:schemeClr val="accent2"/>
            </a:solidFill>
          </a:ln>
          <a:extLst>
            <a:ext uri="{53640926-AAD7-44D8-BBD7-CCE9431645EC}">
              <a14:shadowObscured xmlns:a14="http://schemas.microsoft.com/office/drawing/2010/main"/>
            </a:ext>
          </a:extLst>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433917" y="2560696"/>
            <a:ext cx="2075017" cy="1752156"/>
          </a:xfrm>
          <a:prstGeom prst="rect">
            <a:avLst/>
          </a:prstGeom>
          <a:ln>
            <a:solidFill>
              <a:schemeClr val="accent2"/>
            </a:solidFill>
          </a:ln>
        </p:spPr>
      </p:pic>
      <p:pic>
        <p:nvPicPr>
          <p:cNvPr id="9" name="Picture 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18049" y="4323398"/>
            <a:ext cx="2643285" cy="1486848"/>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986788" y="1547720"/>
            <a:ext cx="1840859" cy="4575199"/>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15" name="Picture 1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311609" y="4419600"/>
            <a:ext cx="1829001" cy="1728880"/>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16" name="Picture 15"/>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9795867" y="3716569"/>
            <a:ext cx="2167533" cy="1150119"/>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971377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ja-JP" altLang="en-US" dirty="0" smtClean="0"/>
              <a:t>ライオンズの</a:t>
            </a:r>
            <a:r>
              <a:rPr lang="ja-JP" dirty="0" smtClean="0"/>
              <a:t>次の</a:t>
            </a:r>
            <a:r>
              <a:rPr lang="en-US" altLang="ja-JP" dirty="0" smtClean="0"/>
              <a:t>100</a:t>
            </a:r>
            <a:r>
              <a:rPr lang="ja-JP" altLang="en-US" dirty="0" smtClean="0"/>
              <a:t>年</a:t>
            </a:r>
            <a:endParaRPr lang="ja-JP" dirty="0"/>
          </a:p>
        </p:txBody>
      </p:sp>
      <p:pic>
        <p:nvPicPr>
          <p:cNvPr id="6" name="Content Placeholder 5"/>
          <p:cNvPicPr>
            <a:picLocks noGrp="1" noChangeAspect="1"/>
          </p:cNvPicPr>
          <p:nvPr>
            <p:ph sz="quarter" idx="11"/>
          </p:nvPr>
        </p:nvPicPr>
        <p:blipFill rotWithShape="1">
          <a:blip r:embed="rId3" cstate="screen">
            <a:extLst>
              <a:ext uri="{28A0092B-C50C-407E-A947-70E740481C1C}">
                <a14:useLocalDpi xmlns:a14="http://schemas.microsoft.com/office/drawing/2010/main"/>
              </a:ext>
            </a:extLst>
          </a:blip>
          <a:stretch/>
        </p:blipFill>
        <p:spPr bwMode="auto">
          <a:xfrm>
            <a:off x="747236" y="1752217"/>
            <a:ext cx="4011516" cy="4419983"/>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7" name="Picture 6"/>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5138199" y="1752217"/>
            <a:ext cx="6215601" cy="4419983"/>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813126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ja-JP" sz="6000">
                <a:solidFill>
                  <a:schemeClr val="tx2"/>
                </a:solidFill>
                <a:latin typeface="Helvetica" panose="020B0604020202020204" pitchFamily="34" charset="0"/>
                <a:ea typeface="MS Mincho"/>
                <a:cs typeface="Helvetica" panose="020B0604020202020204" pitchFamily="34" charset="0"/>
              </a:rPr>
              <a:t>ありがとうございました！</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55789" y="1981200"/>
            <a:ext cx="5280422" cy="4523562"/>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259624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91F274-A519-AB45-9B57-D105CE1BFB3B}"/>
              </a:ext>
            </a:extLst>
          </p:cNvPr>
          <p:cNvSpPr>
            <a:spLocks noGrp="1"/>
          </p:cNvSpPr>
          <p:nvPr>
            <p:ph type="title"/>
          </p:nvPr>
        </p:nvSpPr>
        <p:spPr/>
        <p:txBody>
          <a:bodyPr>
            <a:noAutofit/>
          </a:bodyPr>
          <a:lstStyle/>
          <a:p>
            <a:r>
              <a:rPr lang="ja-JP"/>
              <a:t>ライオンズ規模の賛辞</a:t>
            </a:r>
          </a:p>
        </p:txBody>
      </p:sp>
      <p:sp>
        <p:nvSpPr>
          <p:cNvPr id="16" name="Round Diagonal Corner Rectangle 15"/>
          <p:cNvSpPr/>
          <p:nvPr/>
        </p:nvSpPr>
        <p:spPr>
          <a:xfrm>
            <a:off x="3911600" y="5334000"/>
            <a:ext cx="2118361" cy="914400"/>
          </a:xfrm>
          <a:prstGeom prst="round2DiagRect">
            <a:avLst/>
          </a:prstGeom>
          <a:solidFill>
            <a:schemeClr val="tx2"/>
          </a:solidFill>
          <a:ln w="12700">
            <a:solidFill>
              <a:schemeClr val="bg2"/>
            </a:solidFill>
          </a:ln>
          <a:scene3d>
            <a:camera prst="orthographicFront"/>
            <a:lightRig rig="threePt" dir="t"/>
          </a:scene3d>
          <a:sp3d>
            <a:bevel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0" tIns="107979" rIns="0" bIns="107979" numCol="1" spcCol="1270" anchor="ctr" anchorCtr="0">
            <a:noAutofit/>
          </a:bodyPr>
          <a:lstStyle/>
          <a:p>
            <a:pPr algn="ctr"/>
            <a:r>
              <a:rPr lang="ja-JP" sz="2400">
                <a:solidFill>
                  <a:schemeClr val="bg1"/>
                </a:solidFill>
                <a:latin typeface="Helvetica" panose="020B0604020202020204" pitchFamily="34" charset="0"/>
                <a:ea typeface="MS Mincho" charset="0"/>
                <a:cs typeface="Helvetica" panose="020B0604020202020204" pitchFamily="34" charset="0"/>
              </a:rPr>
              <a:t>2015-2016</a:t>
            </a:r>
          </a:p>
        </p:txBody>
      </p:sp>
      <p:sp>
        <p:nvSpPr>
          <p:cNvPr id="17" name="Round Diagonal Corner Rectangle 16"/>
          <p:cNvSpPr/>
          <p:nvPr/>
        </p:nvSpPr>
        <p:spPr>
          <a:xfrm>
            <a:off x="6248400" y="5334000"/>
            <a:ext cx="2118361" cy="914400"/>
          </a:xfrm>
          <a:prstGeom prst="round2DiagRect">
            <a:avLst/>
          </a:prstGeom>
          <a:solidFill>
            <a:schemeClr val="tx2"/>
          </a:solidFill>
          <a:ln w="12700">
            <a:solidFill>
              <a:schemeClr val="bg2"/>
            </a:solidFill>
          </a:ln>
          <a:scene3d>
            <a:camera prst="orthographicFront"/>
            <a:lightRig rig="threePt" dir="t"/>
          </a:scene3d>
          <a:sp3d>
            <a:bevel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0" tIns="107979" rIns="0" bIns="107979" numCol="1" spcCol="1270" anchor="ctr" anchorCtr="0">
            <a:noAutofit/>
          </a:bodyPr>
          <a:lstStyle/>
          <a:p>
            <a:pPr algn="ctr"/>
            <a:r>
              <a:rPr lang="ja-JP" sz="2400">
                <a:solidFill>
                  <a:schemeClr val="bg1"/>
                </a:solidFill>
                <a:latin typeface="Helvetica" panose="020B0604020202020204" pitchFamily="34" charset="0"/>
                <a:ea typeface="MS Mincho" charset="0"/>
                <a:cs typeface="Helvetica" panose="020B0604020202020204" pitchFamily="34" charset="0"/>
              </a:rPr>
              <a:t>2016-2017</a:t>
            </a:r>
          </a:p>
        </p:txBody>
      </p:sp>
      <p:sp>
        <p:nvSpPr>
          <p:cNvPr id="18" name="Round Diagonal Corner Rectangle 17"/>
          <p:cNvSpPr/>
          <p:nvPr/>
        </p:nvSpPr>
        <p:spPr>
          <a:xfrm>
            <a:off x="8585200" y="5334000"/>
            <a:ext cx="2118361" cy="914400"/>
          </a:xfrm>
          <a:prstGeom prst="round2DiagRect">
            <a:avLst/>
          </a:prstGeom>
          <a:solidFill>
            <a:schemeClr val="tx2"/>
          </a:solidFill>
          <a:ln w="12700">
            <a:solidFill>
              <a:schemeClr val="bg2"/>
            </a:solidFill>
          </a:ln>
          <a:scene3d>
            <a:camera prst="orthographicFront"/>
            <a:lightRig rig="threePt" dir="t"/>
          </a:scene3d>
          <a:sp3d>
            <a:bevel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0" tIns="107979" rIns="0" bIns="107979" numCol="1" spcCol="1270" anchor="ctr" anchorCtr="0">
            <a:noAutofit/>
          </a:bodyPr>
          <a:lstStyle/>
          <a:p>
            <a:pPr algn="ctr"/>
            <a:r>
              <a:rPr lang="ja-JP" sz="2400">
                <a:solidFill>
                  <a:schemeClr val="bg1"/>
                </a:solidFill>
                <a:latin typeface="Helvetica" panose="020B0604020202020204" pitchFamily="34" charset="0"/>
                <a:ea typeface="MS Mincho" charset="0"/>
                <a:cs typeface="Helvetica" panose="020B0604020202020204" pitchFamily="34" charset="0"/>
              </a:rPr>
              <a:t>2017-2018</a:t>
            </a:r>
          </a:p>
        </p:txBody>
      </p:sp>
      <p:sp>
        <p:nvSpPr>
          <p:cNvPr id="19" name="Round Diagonal Corner Rectangle 18"/>
          <p:cNvSpPr/>
          <p:nvPr/>
        </p:nvSpPr>
        <p:spPr>
          <a:xfrm>
            <a:off x="1574800" y="5334000"/>
            <a:ext cx="2118361" cy="914400"/>
          </a:xfrm>
          <a:prstGeom prst="round2DiagRect">
            <a:avLst/>
          </a:prstGeom>
          <a:solidFill>
            <a:schemeClr val="tx2"/>
          </a:solidFill>
          <a:ln w="12700">
            <a:solidFill>
              <a:schemeClr val="bg2"/>
            </a:solidFill>
          </a:ln>
          <a:scene3d>
            <a:camera prst="orthographicFront"/>
            <a:lightRig rig="threePt" dir="t"/>
          </a:scene3d>
          <a:sp3d>
            <a:bevel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0" tIns="107979" rIns="0" bIns="107979" numCol="1" spcCol="1270" anchor="ctr" anchorCtr="0">
            <a:noAutofit/>
          </a:bodyPr>
          <a:lstStyle/>
          <a:p>
            <a:pPr algn="ctr"/>
            <a:r>
              <a:rPr lang="ja-JP" sz="2400">
                <a:solidFill>
                  <a:schemeClr val="bg1"/>
                </a:solidFill>
                <a:latin typeface="Helvetica" panose="020B0604020202020204" pitchFamily="34" charset="0"/>
                <a:ea typeface="MS Mincho" charset="0"/>
                <a:cs typeface="Helvetica" panose="020B0604020202020204" pitchFamily="34" charset="0"/>
              </a:rPr>
              <a:t>2014-2015</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74800" y="1981200"/>
            <a:ext cx="9112250" cy="3110345"/>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826900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ja-JP"/>
              <a:t>ストーリーの共有</a:t>
            </a:r>
          </a:p>
        </p:txBody>
      </p:sp>
      <p:pic>
        <p:nvPicPr>
          <p:cNvPr id="5" name="Content Placeholder 4"/>
          <p:cNvPicPr>
            <a:picLocks noGrp="1" noChangeAspect="1"/>
          </p:cNvPicPr>
          <p:nvPr>
            <p:ph sz="quarter" idx="11"/>
          </p:nvPr>
        </p:nvPicPr>
        <p:blipFill rotWithShape="1">
          <a:blip r:embed="rId3" cstate="print">
            <a:extLst>
              <a:ext uri="{28A0092B-C50C-407E-A947-70E740481C1C}">
                <a14:useLocalDpi xmlns:a14="http://schemas.microsoft.com/office/drawing/2010/main"/>
              </a:ext>
            </a:extLst>
          </a:blip>
          <a:srcRect l="14127" r="13513"/>
          <a:stretch/>
        </p:blipFill>
        <p:spPr bwMode="auto">
          <a:xfrm>
            <a:off x="228600" y="2051462"/>
            <a:ext cx="5791200" cy="3203993"/>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7" name="TextBox 6"/>
          <p:cNvSpPr txBox="1"/>
          <p:nvPr/>
        </p:nvSpPr>
        <p:spPr>
          <a:xfrm>
            <a:off x="0" y="5638800"/>
            <a:ext cx="12192000" cy="1015663"/>
          </a:xfrm>
          <a:prstGeom prst="rect">
            <a:avLst/>
          </a:prstGeom>
          <a:noFill/>
        </p:spPr>
        <p:txBody>
          <a:bodyPr wrap="square" rtlCol="0">
            <a:spAutoFit/>
          </a:bodyPr>
          <a:lstStyle/>
          <a:p>
            <a:pPr algn="ctr"/>
            <a:r>
              <a:rPr lang="ja-JP" sz="3000" dirty="0">
                <a:solidFill>
                  <a:schemeClr val="accent1"/>
                </a:solidFill>
                <a:latin typeface="Helvetica" panose="020B0604020202020204" pitchFamily="34" charset="0"/>
                <a:ea typeface="MS Mincho"/>
                <a:cs typeface="Helvetica" panose="020B0604020202020204" pitchFamily="34" charset="0"/>
              </a:rPr>
              <a:t>♦ </a:t>
            </a:r>
            <a:r>
              <a:rPr lang="ja-JP" sz="3000" dirty="0">
                <a:solidFill>
                  <a:schemeClr val="accent6">
                    <a:lumMod val="50000"/>
                    <a:lumOff val="50000"/>
                  </a:schemeClr>
                </a:solidFill>
                <a:latin typeface="Helvetica" panose="020B0604020202020204" pitchFamily="34" charset="0"/>
                <a:ea typeface="MS Mincho"/>
                <a:cs typeface="Helvetica" panose="020B0604020202020204" pitchFamily="34" charset="0"/>
              </a:rPr>
              <a:t>タッチストーン・ストーリー </a:t>
            </a:r>
            <a:r>
              <a:rPr lang="ja-JP" sz="3000" dirty="0">
                <a:solidFill>
                  <a:schemeClr val="accent1"/>
                </a:solidFill>
                <a:latin typeface="Helvetica" panose="020B0604020202020204" pitchFamily="34" charset="0"/>
                <a:ea typeface="MS Mincho"/>
                <a:cs typeface="Helvetica" panose="020B0604020202020204" pitchFamily="34" charset="0"/>
              </a:rPr>
              <a:t>♦ </a:t>
            </a:r>
            <a:r>
              <a:rPr lang="ja-JP" sz="3000" dirty="0">
                <a:latin typeface="Helvetica" panose="020B0604020202020204" pitchFamily="34" charset="0"/>
                <a:ea typeface="MS Mincho"/>
                <a:cs typeface="Helvetica" panose="020B0604020202020204" pitchFamily="34" charset="0"/>
              </a:rPr>
              <a:t>歴史ビデオ</a:t>
            </a:r>
            <a:r>
              <a:rPr lang="ja-JP" sz="3000" dirty="0">
                <a:solidFill>
                  <a:schemeClr val="accent6">
                    <a:lumMod val="50000"/>
                    <a:lumOff val="50000"/>
                  </a:schemeClr>
                </a:solidFill>
                <a:latin typeface="Helvetica" panose="020B0604020202020204" pitchFamily="34" charset="0"/>
                <a:ea typeface="MS Mincho"/>
                <a:cs typeface="Helvetica" panose="020B0604020202020204" pitchFamily="34" charset="0"/>
              </a:rPr>
              <a:t> </a:t>
            </a:r>
            <a:r>
              <a:rPr lang="en-US" altLang="ja-JP" sz="3000" dirty="0" smtClean="0">
                <a:solidFill>
                  <a:schemeClr val="accent6">
                    <a:lumMod val="50000"/>
                    <a:lumOff val="50000"/>
                  </a:schemeClr>
                </a:solidFill>
                <a:latin typeface="Helvetica" panose="020B0604020202020204" pitchFamily="34" charset="0"/>
                <a:ea typeface="MS Mincho"/>
                <a:cs typeface="Helvetica" panose="020B0604020202020204" pitchFamily="34" charset="0"/>
              </a:rPr>
              <a:t/>
            </a:r>
            <a:br>
              <a:rPr lang="en-US" altLang="ja-JP" sz="3000" dirty="0" smtClean="0">
                <a:solidFill>
                  <a:schemeClr val="accent6">
                    <a:lumMod val="50000"/>
                    <a:lumOff val="50000"/>
                  </a:schemeClr>
                </a:solidFill>
                <a:latin typeface="Helvetica" panose="020B0604020202020204" pitchFamily="34" charset="0"/>
                <a:ea typeface="MS Mincho"/>
                <a:cs typeface="Helvetica" panose="020B0604020202020204" pitchFamily="34" charset="0"/>
              </a:rPr>
            </a:br>
            <a:r>
              <a:rPr lang="ja-JP" sz="3000" dirty="0" smtClean="0">
                <a:solidFill>
                  <a:schemeClr val="accent1"/>
                </a:solidFill>
                <a:latin typeface="Helvetica" panose="020B0604020202020204" pitchFamily="34" charset="0"/>
                <a:ea typeface="MS Mincho"/>
                <a:cs typeface="Helvetica" panose="020B0604020202020204" pitchFamily="34" charset="0"/>
              </a:rPr>
              <a:t>♦ </a:t>
            </a:r>
            <a:r>
              <a:rPr lang="ja-JP" sz="3000" dirty="0">
                <a:solidFill>
                  <a:schemeClr val="accent6">
                    <a:lumMod val="50000"/>
                    <a:lumOff val="50000"/>
                  </a:schemeClr>
                </a:solidFill>
                <a:latin typeface="Helvetica" panose="020B0604020202020204" pitchFamily="34" charset="0"/>
                <a:ea typeface="MS Mincho"/>
                <a:cs typeface="Helvetica" panose="020B0604020202020204" pitchFamily="34" charset="0"/>
              </a:rPr>
              <a:t>ライオンズ・ジャーニー・スライドショー</a:t>
            </a:r>
          </a:p>
        </p:txBody>
      </p:sp>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72200" y="2051462"/>
            <a:ext cx="5791200" cy="3208853"/>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062498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ja-JP"/>
              <a:t>私たちのレガシーを称える</a:t>
            </a:r>
          </a:p>
        </p:txBody>
      </p:sp>
      <p:pic>
        <p:nvPicPr>
          <p:cNvPr id="4" name="Content Placeholder 3"/>
          <p:cNvPicPr>
            <a:picLocks noGrp="1" noChangeAspect="1"/>
          </p:cNvPicPr>
          <p:nvPr>
            <p:ph sz="quarter" idx="11"/>
          </p:nvPr>
        </p:nvPicPr>
        <p:blipFill rotWithShape="1">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p:blipFill>
        <p:spPr bwMode="auto">
          <a:xfrm>
            <a:off x="292555" y="1524000"/>
            <a:ext cx="8382000" cy="4343400"/>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5" name="TextBox 4"/>
          <p:cNvSpPr txBox="1"/>
          <p:nvPr/>
        </p:nvSpPr>
        <p:spPr>
          <a:xfrm>
            <a:off x="292555" y="6019800"/>
            <a:ext cx="11518445" cy="553998"/>
          </a:xfrm>
          <a:prstGeom prst="rect">
            <a:avLst/>
          </a:prstGeom>
          <a:noFill/>
        </p:spPr>
        <p:txBody>
          <a:bodyPr wrap="square" rtlCol="0">
            <a:spAutoFit/>
          </a:bodyPr>
          <a:lstStyle/>
          <a:p>
            <a:pPr algn="ctr"/>
            <a:r>
              <a:rPr lang="ja-JP" sz="3000" dirty="0">
                <a:solidFill>
                  <a:schemeClr val="accent1"/>
                </a:solidFill>
                <a:latin typeface="Helvetica" panose="020B0604020202020204" pitchFamily="34" charset="0"/>
                <a:ea typeface="MS Mincho"/>
                <a:cs typeface="Helvetica" panose="020B0604020202020204" pitchFamily="34" charset="0"/>
              </a:rPr>
              <a:t>♦ </a:t>
            </a:r>
            <a:r>
              <a:rPr lang="ja-JP" sz="3000" dirty="0">
                <a:solidFill>
                  <a:schemeClr val="accent6">
                    <a:lumMod val="50000"/>
                    <a:lumOff val="50000"/>
                  </a:schemeClr>
                </a:solidFill>
                <a:latin typeface="Helvetica" panose="020B0604020202020204" pitchFamily="34" charset="0"/>
                <a:ea typeface="MS Mincho"/>
                <a:cs typeface="Helvetica" panose="020B0604020202020204" pitchFamily="34" charset="0"/>
              </a:rPr>
              <a:t>メルビン・ジョーンズ像   </a:t>
            </a:r>
            <a:r>
              <a:rPr lang="ja-JP" sz="3000" dirty="0">
                <a:solidFill>
                  <a:schemeClr val="accent1"/>
                </a:solidFill>
                <a:latin typeface="Helvetica" panose="020B0604020202020204" pitchFamily="34" charset="0"/>
                <a:ea typeface="MS Mincho"/>
                <a:cs typeface="Helvetica" panose="020B0604020202020204" pitchFamily="34" charset="0"/>
              </a:rPr>
              <a:t>♦ </a:t>
            </a:r>
            <a:r>
              <a:rPr lang="ja-JP" sz="3000" dirty="0">
                <a:solidFill>
                  <a:schemeClr val="accent6">
                    <a:lumMod val="50000"/>
                    <a:lumOff val="50000"/>
                  </a:schemeClr>
                </a:solidFill>
                <a:latin typeface="Helvetica" panose="020B0604020202020204" pitchFamily="34" charset="0"/>
                <a:ea typeface="MS Mincho"/>
                <a:cs typeface="Helvetica" panose="020B0604020202020204" pitchFamily="34" charset="0"/>
              </a:rPr>
              <a:t>メルビン・ジョーン</a:t>
            </a:r>
            <a:r>
              <a:rPr lang="ja-JP" sz="3000" dirty="0" smtClean="0">
                <a:solidFill>
                  <a:schemeClr val="accent6">
                    <a:lumMod val="50000"/>
                    <a:lumOff val="50000"/>
                  </a:schemeClr>
                </a:solidFill>
                <a:latin typeface="Helvetica" panose="020B0604020202020204" pitchFamily="34" charset="0"/>
                <a:ea typeface="MS Mincho"/>
                <a:cs typeface="Helvetica" panose="020B0604020202020204" pitchFamily="34" charset="0"/>
              </a:rPr>
              <a:t>ズ</a:t>
            </a:r>
            <a:r>
              <a:rPr lang="ja-JP" altLang="en-US" sz="3000" dirty="0" smtClean="0">
                <a:solidFill>
                  <a:schemeClr val="accent6">
                    <a:lumMod val="50000"/>
                    <a:lumOff val="50000"/>
                  </a:schemeClr>
                </a:solidFill>
                <a:latin typeface="Helvetica" panose="020B0604020202020204" pitchFamily="34" charset="0"/>
                <a:ea typeface="MS Mincho"/>
                <a:cs typeface="Helvetica" panose="020B0604020202020204" pitchFamily="34" charset="0"/>
              </a:rPr>
              <a:t>記念碑</a:t>
            </a:r>
            <a:endParaRPr lang="ja-JP" sz="3000" dirty="0">
              <a:solidFill>
                <a:schemeClr val="accent6">
                  <a:lumMod val="50000"/>
                  <a:lumOff val="50000"/>
                </a:schemeClr>
              </a:solidFill>
              <a:latin typeface="Helvetica" panose="020B0604020202020204" pitchFamily="34" charset="0"/>
              <a:ea typeface="MS Mincho"/>
              <a:cs typeface="Helvetica" panose="020B0604020202020204" pitchFamily="34" charset="0"/>
            </a:endParaRP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865054" y="1526005"/>
            <a:ext cx="2945946" cy="4341395"/>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930178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ja-JP"/>
              <a:t>私たちの伝統を保存</a:t>
            </a:r>
          </a:p>
        </p:txBody>
      </p:sp>
      <p:sp>
        <p:nvSpPr>
          <p:cNvPr id="7" name="TextBox 6"/>
          <p:cNvSpPr txBox="1"/>
          <p:nvPr/>
        </p:nvSpPr>
        <p:spPr>
          <a:xfrm>
            <a:off x="1447800" y="5943600"/>
            <a:ext cx="9372600" cy="553998"/>
          </a:xfrm>
          <a:prstGeom prst="rect">
            <a:avLst/>
          </a:prstGeom>
          <a:noFill/>
        </p:spPr>
        <p:txBody>
          <a:bodyPr wrap="square" rtlCol="0">
            <a:spAutoFit/>
          </a:bodyPr>
          <a:lstStyle/>
          <a:p>
            <a:pPr algn="ctr"/>
            <a:r>
              <a:rPr lang="ja-JP" sz="3000">
                <a:solidFill>
                  <a:schemeClr val="accent1"/>
                </a:solidFill>
                <a:latin typeface="Helvetica" panose="020B0604020202020204" pitchFamily="34" charset="0"/>
                <a:ea typeface="MS Mincho"/>
                <a:cs typeface="Helvetica" panose="020B0604020202020204" pitchFamily="34" charset="0"/>
              </a:rPr>
              <a:t>♦ </a:t>
            </a:r>
            <a:r>
              <a:rPr lang="ja-JP" sz="3000">
                <a:latin typeface="Helvetica" panose="020B0604020202020204" pitchFamily="34" charset="0"/>
                <a:ea typeface="MS Mincho"/>
                <a:cs typeface="Helvetica" panose="020B0604020202020204" pitchFamily="34" charset="0"/>
              </a:rPr>
              <a:t>国際会長それぞれへのインタビュー</a:t>
            </a:r>
          </a:p>
        </p:txBody>
      </p:sp>
      <p:pic>
        <p:nvPicPr>
          <p:cNvPr id="4" name="Content Placeholder 3"/>
          <p:cNvPicPr>
            <a:picLocks noGrp="1" noChangeAspect="1"/>
          </p:cNvPicPr>
          <p:nvPr>
            <p:ph sz="quarter" idx="11"/>
          </p:nvPr>
        </p:nvPicPr>
        <p:blipFill rotWithShape="1">
          <a:blip r:embed="rId3" cstate="screen">
            <a:extLst>
              <a:ext uri="{28A0092B-C50C-407E-A947-70E740481C1C}">
                <a14:useLocalDpi xmlns:a14="http://schemas.microsoft.com/office/drawing/2010/main"/>
              </a:ext>
            </a:extLst>
          </a:blip>
          <a:srcRect b="11667"/>
          <a:stretch/>
        </p:blipFill>
        <p:spPr>
          <a:xfrm>
            <a:off x="2032000" y="1676400"/>
            <a:ext cx="8128000" cy="4038600"/>
          </a:xfrm>
        </p:spPr>
      </p:pic>
      <p:sp>
        <p:nvSpPr>
          <p:cNvPr id="9" name="TextBox 8"/>
          <p:cNvSpPr txBox="1"/>
          <p:nvPr/>
        </p:nvSpPr>
        <p:spPr>
          <a:xfrm>
            <a:off x="2244216" y="3200400"/>
            <a:ext cx="3038984" cy="1569660"/>
          </a:xfrm>
          <a:prstGeom prst="rect">
            <a:avLst/>
          </a:prstGeom>
          <a:noFill/>
        </p:spPr>
        <p:txBody>
          <a:bodyPr wrap="square" rtlCol="0">
            <a:spAutoFit/>
          </a:bodyPr>
          <a:lstStyle/>
          <a:p>
            <a:pPr algn="ctr"/>
            <a:r>
              <a:rPr lang="ja-JP" sz="3200" b="1" i="1">
                <a:solidFill>
                  <a:schemeClr val="tx2"/>
                </a:solidFill>
                <a:effectLst>
                  <a:outerShdw blurRad="63500" dist="63500" dir="2700000" algn="tl">
                    <a:schemeClr val="bg1"/>
                  </a:outerShdw>
                </a:effectLst>
                <a:latin typeface="Helvetica" panose="020B0604020202020204" pitchFamily="34" charset="0"/>
                <a:ea typeface="MS Mincho"/>
                <a:cs typeface="Helvetica" panose="020B0604020202020204" pitchFamily="34" charset="0"/>
              </a:rPr>
              <a:t>歴代会長が振り返るライオンズの歩み </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8708" y="1905000"/>
            <a:ext cx="1269999" cy="1178524"/>
          </a:xfrm>
          <a:prstGeom prst="rect">
            <a:avLst/>
          </a:prstGeom>
        </p:spPr>
      </p:pic>
    </p:spTree>
    <p:extLst>
      <p:ext uri="{BB962C8B-B14F-4D97-AF65-F5344CB8AC3E}">
        <p14:creationId xmlns:p14="http://schemas.microsoft.com/office/powerpoint/2010/main" val="21238869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t>奉仕を祝う</a:t>
            </a:r>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000" y="2362200"/>
            <a:ext cx="2743200" cy="27432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24400" y="2362200"/>
            <a:ext cx="2743200" cy="274320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24800" y="2331308"/>
            <a:ext cx="2743200" cy="2743200"/>
          </a:xfrm>
          <a:prstGeom prst="rect">
            <a:avLst/>
          </a:prstGeom>
        </p:spPr>
      </p:pic>
    </p:spTree>
    <p:extLst>
      <p:ext uri="{BB962C8B-B14F-4D97-AF65-F5344CB8AC3E}">
        <p14:creationId xmlns:p14="http://schemas.microsoft.com/office/powerpoint/2010/main" val="33040963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t>100周年記念奉仕チャレンジ</a:t>
            </a:r>
          </a:p>
        </p:txBody>
      </p:sp>
      <p:sp>
        <p:nvSpPr>
          <p:cNvPr id="6" name="TextBox 5"/>
          <p:cNvSpPr txBox="1"/>
          <p:nvPr/>
        </p:nvSpPr>
        <p:spPr>
          <a:xfrm>
            <a:off x="457200" y="4572000"/>
            <a:ext cx="3352801" cy="1231106"/>
          </a:xfrm>
          <a:prstGeom prst="rect">
            <a:avLst/>
          </a:prstGeom>
          <a:noFill/>
        </p:spPr>
        <p:txBody>
          <a:bodyPr wrap="square" rtlCol="0">
            <a:spAutoFit/>
          </a:bodyPr>
          <a:lstStyle/>
          <a:p>
            <a:pPr algn="ctr"/>
            <a:r>
              <a:rPr lang="ja-JP" sz="4400" b="1" dirty="0" smtClean="0">
                <a:solidFill>
                  <a:schemeClr val="tx2"/>
                </a:solidFill>
                <a:latin typeface="Helvetica" panose="020B0604020202020204" pitchFamily="34" charset="0"/>
                <a:ea typeface="MS Mincho"/>
                <a:cs typeface="Helvetica" panose="020B0604020202020204" pitchFamily="34" charset="0"/>
              </a:rPr>
              <a:t>24</a:t>
            </a:r>
            <a:r>
              <a:rPr lang="en-US" altLang="ja-JP" sz="4400" b="1" dirty="0" smtClean="0">
                <a:solidFill>
                  <a:schemeClr val="tx2"/>
                </a:solidFill>
                <a:latin typeface="Helvetica" panose="020B0604020202020204" pitchFamily="34" charset="0"/>
                <a:ea typeface="MS Mincho"/>
                <a:cs typeface="Helvetica" panose="020B0604020202020204" pitchFamily="34" charset="0"/>
              </a:rPr>
              <a:t>8</a:t>
            </a:r>
            <a:r>
              <a:rPr lang="ja-JP" sz="4400" b="1" dirty="0" smtClean="0">
                <a:solidFill>
                  <a:schemeClr val="tx2"/>
                </a:solidFill>
                <a:latin typeface="Helvetica" panose="020B0604020202020204" pitchFamily="34" charset="0"/>
                <a:ea typeface="MS Mincho"/>
                <a:cs typeface="Helvetica" panose="020B0604020202020204" pitchFamily="34" charset="0"/>
              </a:rPr>
              <a:t>,</a:t>
            </a:r>
            <a:r>
              <a:rPr lang="en-US" altLang="ja-JP" sz="4400" b="1" dirty="0" smtClean="0">
                <a:solidFill>
                  <a:schemeClr val="tx2"/>
                </a:solidFill>
                <a:latin typeface="Helvetica" panose="020B0604020202020204" pitchFamily="34" charset="0"/>
                <a:ea typeface="MS Mincho"/>
                <a:cs typeface="Helvetica" panose="020B0604020202020204" pitchFamily="34" charset="0"/>
              </a:rPr>
              <a:t>993</a:t>
            </a:r>
            <a:r>
              <a:rPr lang="ja-JP" sz="4400" b="1" dirty="0" smtClean="0">
                <a:solidFill>
                  <a:schemeClr val="tx2"/>
                </a:solidFill>
                <a:latin typeface="Helvetica" panose="020B0604020202020204" pitchFamily="34" charset="0"/>
                <a:ea typeface="MS Mincho"/>
                <a:cs typeface="Helvetica" panose="020B0604020202020204" pitchFamily="34" charset="0"/>
              </a:rPr>
              <a:t>,</a:t>
            </a:r>
            <a:r>
              <a:rPr lang="en-US" altLang="ja-JP" sz="4400" b="1" dirty="0" smtClean="0">
                <a:solidFill>
                  <a:schemeClr val="tx2"/>
                </a:solidFill>
                <a:latin typeface="Helvetica" panose="020B0604020202020204" pitchFamily="34" charset="0"/>
                <a:ea typeface="MS Mincho"/>
                <a:cs typeface="Helvetica" panose="020B0604020202020204" pitchFamily="34" charset="0"/>
              </a:rPr>
              <a:t>525</a:t>
            </a:r>
            <a:r>
              <a:rPr lang="ja-JP" sz="3000" dirty="0" smtClean="0">
                <a:solidFill>
                  <a:schemeClr val="accent6">
                    <a:lumMod val="50000"/>
                    <a:lumOff val="50000"/>
                  </a:schemeClr>
                </a:solidFill>
                <a:latin typeface="Helvetica" panose="020B0604020202020204" pitchFamily="34" charset="0"/>
                <a:ea typeface="MS Mincho"/>
                <a:cs typeface="Helvetica" panose="020B0604020202020204" pitchFamily="34" charset="0"/>
              </a:rPr>
              <a:t> </a:t>
            </a:r>
            <a:r>
              <a:rPr lang="ja-JP" sz="3000" dirty="0">
                <a:solidFill>
                  <a:schemeClr val="accent6">
                    <a:lumMod val="50000"/>
                    <a:lumOff val="50000"/>
                  </a:schemeClr>
                </a:solidFill>
                <a:latin typeface="Helvetica" panose="020B0604020202020204" pitchFamily="34" charset="0"/>
                <a:ea typeface="MS Mincho"/>
                <a:cs typeface="Helvetica" panose="020B0604020202020204" pitchFamily="34" charset="0"/>
              </a:rPr>
              <a:t>人の奉仕受益者</a:t>
            </a: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2001" y="1584638"/>
            <a:ext cx="2743200" cy="2743200"/>
          </a:xfrm>
          <a:prstGeom prst="rect">
            <a:avLst/>
          </a:prstGeom>
        </p:spPr>
      </p:pic>
      <p:pic>
        <p:nvPicPr>
          <p:cNvPr id="9" name="Content Placeholder 8"/>
          <p:cNvPicPr>
            <a:picLocks noGrp="1" noChangeAspect="1"/>
          </p:cNvPicPr>
          <p:nvPr>
            <p:ph sz="quarter" idx="11"/>
          </p:nvPr>
        </p:nvPicPr>
        <p:blipFill rotWithShape="1">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5029200" y="1676400"/>
            <a:ext cx="6400800" cy="3925824"/>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99537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ja-JP" dirty="0" smtClean="0"/>
              <a:t>100周年会員</a:t>
            </a:r>
            <a:r>
              <a:rPr lang="ja-JP" dirty="0"/>
              <a:t>増強賞</a:t>
            </a:r>
          </a:p>
        </p:txBody>
      </p:sp>
      <p:pic>
        <p:nvPicPr>
          <p:cNvPr id="11" name="Content Placeholder 10"/>
          <p:cNvPicPr>
            <a:picLocks noGrp="1" noChangeAspect="1"/>
          </p:cNvPicPr>
          <p:nvPr>
            <p:ph sz="quarter" idx="11"/>
          </p:nvPr>
        </p:nvPicPr>
        <p:blipFill rotWithShape="1">
          <a:blip r:embed="rId3" cstate="screen">
            <a:extLst>
              <a:ext uri="{28A0092B-C50C-407E-A947-70E740481C1C}">
                <a14:useLocalDpi xmlns:a14="http://schemas.microsoft.com/office/drawing/2010/main"/>
              </a:ext>
            </a:extLst>
          </a:blip>
          <a:srcRect/>
          <a:stretch/>
        </p:blipFill>
        <p:spPr>
          <a:xfrm>
            <a:off x="4876800" y="1752600"/>
            <a:ext cx="6553199" cy="3886200"/>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762000" y="4419600"/>
            <a:ext cx="2743201" cy="1692771"/>
          </a:xfrm>
          <a:prstGeom prst="rect">
            <a:avLst/>
          </a:prstGeom>
          <a:noFill/>
        </p:spPr>
        <p:txBody>
          <a:bodyPr wrap="square" rtlCol="0">
            <a:spAutoFit/>
          </a:bodyPr>
          <a:lstStyle/>
          <a:p>
            <a:pPr algn="ctr"/>
            <a:r>
              <a:rPr lang="en-US" altLang="ja-JP" sz="4400" b="1" dirty="0" smtClean="0">
                <a:solidFill>
                  <a:schemeClr val="tx2"/>
                </a:solidFill>
                <a:latin typeface="Helvetica" panose="020B0604020202020204" pitchFamily="34" charset="0"/>
                <a:ea typeface="MS Mincho"/>
                <a:cs typeface="Helvetica" panose="020B0604020202020204" pitchFamily="34" charset="0"/>
              </a:rPr>
              <a:t>746</a:t>
            </a:r>
            <a:r>
              <a:rPr lang="ja-JP" sz="4400" b="1" dirty="0" smtClean="0">
                <a:solidFill>
                  <a:schemeClr val="tx2"/>
                </a:solidFill>
                <a:latin typeface="Helvetica" panose="020B0604020202020204" pitchFamily="34" charset="0"/>
                <a:ea typeface="MS Mincho"/>
                <a:cs typeface="Helvetica" panose="020B0604020202020204" pitchFamily="34" charset="0"/>
              </a:rPr>
              <a:t>,</a:t>
            </a:r>
            <a:r>
              <a:rPr lang="en-US" altLang="ja-JP" sz="4400" b="1" dirty="0" smtClean="0">
                <a:solidFill>
                  <a:schemeClr val="tx2"/>
                </a:solidFill>
                <a:latin typeface="Helvetica" panose="020B0604020202020204" pitchFamily="34" charset="0"/>
                <a:ea typeface="MS Mincho"/>
                <a:cs typeface="Helvetica" panose="020B0604020202020204" pitchFamily="34" charset="0"/>
              </a:rPr>
              <a:t>041</a:t>
            </a:r>
            <a:br>
              <a:rPr lang="en-US" altLang="ja-JP" sz="4400" b="1" dirty="0" smtClean="0">
                <a:solidFill>
                  <a:schemeClr val="tx2"/>
                </a:solidFill>
                <a:latin typeface="Helvetica" panose="020B0604020202020204" pitchFamily="34" charset="0"/>
                <a:ea typeface="MS Mincho"/>
                <a:cs typeface="Helvetica" panose="020B0604020202020204" pitchFamily="34" charset="0"/>
              </a:rPr>
            </a:br>
            <a:r>
              <a:rPr lang="ja-JP" sz="3000" dirty="0" smtClean="0">
                <a:solidFill>
                  <a:schemeClr val="accent6">
                    <a:lumMod val="50000"/>
                    <a:lumOff val="50000"/>
                  </a:schemeClr>
                </a:solidFill>
                <a:latin typeface="Helvetica" panose="020B0604020202020204" pitchFamily="34" charset="0"/>
                <a:ea typeface="MS Mincho"/>
                <a:cs typeface="Helvetica" panose="020B0604020202020204" pitchFamily="34" charset="0"/>
              </a:rPr>
              <a:t>人</a:t>
            </a:r>
            <a:r>
              <a:rPr lang="ja-JP" sz="3000" dirty="0">
                <a:solidFill>
                  <a:schemeClr val="accent6">
                    <a:lumMod val="50000"/>
                    <a:lumOff val="50000"/>
                  </a:schemeClr>
                </a:solidFill>
                <a:latin typeface="Helvetica" panose="020B0604020202020204" pitchFamily="34" charset="0"/>
                <a:ea typeface="MS Mincho"/>
                <a:cs typeface="Helvetica" panose="020B0604020202020204" pitchFamily="34" charset="0"/>
              </a:rPr>
              <a:t>の100周年記念会員</a:t>
            </a:r>
          </a:p>
        </p:txBody>
      </p:sp>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2001" y="1600200"/>
            <a:ext cx="2743200" cy="2743200"/>
          </a:xfrm>
          <a:prstGeom prst="rect">
            <a:avLst/>
          </a:prstGeom>
        </p:spPr>
      </p:pic>
    </p:spTree>
    <p:extLst>
      <p:ext uri="{BB962C8B-B14F-4D97-AF65-F5344CB8AC3E}">
        <p14:creationId xmlns:p14="http://schemas.microsoft.com/office/powerpoint/2010/main" val="10477998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ja-JP"/>
              <a:t>コミュニティ・レガシー・プロジェクト</a:t>
            </a:r>
          </a:p>
        </p:txBody>
      </p:sp>
      <p:pic>
        <p:nvPicPr>
          <p:cNvPr id="10" name="Content Placeholder 9"/>
          <p:cNvPicPr>
            <a:picLocks noGrp="1" noChangeAspect="1"/>
          </p:cNvPicPr>
          <p:nvPr>
            <p:ph sz="quarter" idx="11"/>
          </p:nvPr>
        </p:nvPicPr>
        <p:blipFill rotWithShape="1">
          <a:blip r:embed="rId3" cstate="print">
            <a:extLst>
              <a:ext uri="{28A0092B-C50C-407E-A947-70E740481C1C}">
                <a14:useLocalDpi xmlns:a14="http://schemas.microsoft.com/office/drawing/2010/main" val="0"/>
              </a:ext>
            </a:extLst>
          </a:blip>
          <a:srcRect/>
          <a:stretch/>
        </p:blipFill>
        <p:spPr bwMode="auto">
          <a:xfrm>
            <a:off x="5105400" y="1744362"/>
            <a:ext cx="6172200" cy="4113495"/>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6" name="TextBox 5"/>
          <p:cNvSpPr txBox="1"/>
          <p:nvPr/>
        </p:nvSpPr>
        <p:spPr>
          <a:xfrm>
            <a:off x="609601" y="4621649"/>
            <a:ext cx="3048000" cy="1446550"/>
          </a:xfrm>
          <a:prstGeom prst="rect">
            <a:avLst/>
          </a:prstGeom>
          <a:noFill/>
        </p:spPr>
        <p:txBody>
          <a:bodyPr wrap="square" rtlCol="0">
            <a:spAutoFit/>
          </a:bodyPr>
          <a:lstStyle/>
          <a:p>
            <a:pPr algn="ctr"/>
            <a:r>
              <a:rPr lang="ja-JP" sz="4400" b="1" dirty="0" smtClean="0">
                <a:solidFill>
                  <a:schemeClr val="tx2"/>
                </a:solidFill>
                <a:latin typeface="Helvetica" panose="020B0604020202020204" pitchFamily="34" charset="0"/>
                <a:ea typeface="MS Mincho"/>
                <a:cs typeface="Helvetica" panose="020B0604020202020204" pitchFamily="34" charset="0"/>
              </a:rPr>
              <a:t>31,</a:t>
            </a:r>
            <a:r>
              <a:rPr lang="en-US" altLang="ja-JP" sz="4400" b="1" dirty="0" smtClean="0">
                <a:solidFill>
                  <a:schemeClr val="tx2"/>
                </a:solidFill>
                <a:latin typeface="Helvetica" panose="020B0604020202020204" pitchFamily="34" charset="0"/>
                <a:ea typeface="MS Mincho"/>
                <a:cs typeface="Helvetica" panose="020B0604020202020204" pitchFamily="34" charset="0"/>
              </a:rPr>
              <a:t>853</a:t>
            </a:r>
            <a:br>
              <a:rPr lang="en-US" altLang="ja-JP" sz="4400" b="1" dirty="0" smtClean="0">
                <a:solidFill>
                  <a:schemeClr val="tx2"/>
                </a:solidFill>
                <a:latin typeface="Helvetica" panose="020B0604020202020204" pitchFamily="34" charset="0"/>
                <a:ea typeface="MS Mincho"/>
                <a:cs typeface="Helvetica" panose="020B0604020202020204" pitchFamily="34" charset="0"/>
              </a:rPr>
            </a:br>
            <a:r>
              <a:rPr lang="ja-JP" sz="4400" dirty="0" smtClean="0">
                <a:solidFill>
                  <a:schemeClr val="accent6">
                    <a:lumMod val="50000"/>
                    <a:lumOff val="50000"/>
                  </a:schemeClr>
                </a:solidFill>
                <a:latin typeface="Helvetica" panose="020B0604020202020204" pitchFamily="34" charset="0"/>
                <a:ea typeface="MS Mincho"/>
                <a:cs typeface="Helvetica" panose="020B0604020202020204" pitchFamily="34" charset="0"/>
              </a:rPr>
              <a:t> </a:t>
            </a:r>
            <a:r>
              <a:rPr lang="ja-JP" sz="3000" dirty="0">
                <a:solidFill>
                  <a:schemeClr val="accent6">
                    <a:lumMod val="50000"/>
                    <a:lumOff val="50000"/>
                  </a:schemeClr>
                </a:solidFill>
                <a:latin typeface="Helvetica" panose="020B0604020202020204" pitchFamily="34" charset="0"/>
                <a:ea typeface="MS Mincho"/>
                <a:cs typeface="Helvetica" panose="020B0604020202020204" pitchFamily="34" charset="0"/>
              </a:rPr>
              <a:t>件の事業報告 </a:t>
            </a:r>
          </a:p>
        </p:txBody>
      </p:sp>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2001" y="1744362"/>
            <a:ext cx="2743200" cy="2743200"/>
          </a:xfrm>
          <a:prstGeom prst="rect">
            <a:avLst/>
          </a:prstGeom>
        </p:spPr>
      </p:pic>
    </p:spTree>
    <p:extLst>
      <p:ext uri="{BB962C8B-B14F-4D97-AF65-F5344CB8AC3E}">
        <p14:creationId xmlns:p14="http://schemas.microsoft.com/office/powerpoint/2010/main" val="2386340770"/>
      </p:ext>
    </p:extLst>
  </p:cSld>
  <p:clrMapOvr>
    <a:masterClrMapping/>
  </p:clrMapOvr>
  <p:timing>
    <p:tnLst>
      <p:par>
        <p:cTn id="1" dur="indefinite" restart="never" nodeType="tmRoot"/>
      </p:par>
    </p:tnLst>
  </p:timing>
</p:sld>
</file>

<file path=ppt/theme/theme1.xml><?xml version="1.0" encoding="utf-8"?>
<a:theme xmlns:a="http://schemas.openxmlformats.org/drawingml/2006/main" name="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MS Mincho"/>
        <a:cs typeface=""/>
      </a:majorFont>
      <a:minorFont>
        <a:latin typeface="Segoe UI Semibold"/>
        <a:ea typeface="MS Minch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MS Mincho"/>
        <a:cs typeface=""/>
      </a:majorFont>
      <a:minorFont>
        <a:latin typeface="Calibri"/>
        <a:ea typeface="MS Minch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MS Mincho"/>
        <a:cs typeface=""/>
      </a:majorFont>
      <a:minorFont>
        <a:latin typeface="Calibri"/>
        <a:ea typeface="MS Minch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LongProperties xmlns="http://schemas.microsoft.com/office/2006/metadata/longProperti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2.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3.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4.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06A8C181-E056-415E-9B59-40F04FA43837}">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a7495015-d16d-4dd1-a72f-488cd8119f34"/>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36927</TotalTime>
  <Words>2908</Words>
  <Application>Microsoft Office PowerPoint</Application>
  <PresentationFormat>Widescreen</PresentationFormat>
  <Paragraphs>116</Paragraphs>
  <Slides>19</Slides>
  <Notes>19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MS Mincho</vt:lpstr>
      <vt:lpstr>Arial</vt:lpstr>
      <vt:lpstr>Calibri</vt:lpstr>
      <vt:lpstr>Helvetica</vt:lpstr>
      <vt:lpstr>Helvetica Neue</vt:lpstr>
      <vt:lpstr>Segoe UI</vt:lpstr>
      <vt:lpstr>Segoe UI Semibold</vt:lpstr>
      <vt:lpstr>Wingdings 3</vt:lpstr>
      <vt:lpstr>ヒラギノ角ゴ Pro W3</vt:lpstr>
      <vt:lpstr>Light Background</vt:lpstr>
      <vt:lpstr>PowerPoint Presentation</vt:lpstr>
      <vt:lpstr>ライオンズ規模の賛辞</vt:lpstr>
      <vt:lpstr>ストーリーの共有</vt:lpstr>
      <vt:lpstr>私たちのレガシーを称える</vt:lpstr>
      <vt:lpstr>私たちの伝統を保存</vt:lpstr>
      <vt:lpstr>奉仕を祝う</vt:lpstr>
      <vt:lpstr>100周年記念奉仕チャレンジ</vt:lpstr>
      <vt:lpstr>100周年会員増強賞</vt:lpstr>
      <vt:lpstr>コミュニティ・レガシー・プロジェクト</vt:lpstr>
      <vt:lpstr>世界中での祝賀！</vt:lpstr>
      <vt:lpstr>100周年記念大会</vt:lpstr>
      <vt:lpstr>100周年記念バナー</vt:lpstr>
      <vt:lpstr>100周年記念コイン</vt:lpstr>
      <vt:lpstr>100周年記念切手</vt:lpstr>
      <vt:lpstr>ソーシャルメディアによる祝賀</vt:lpstr>
      <vt:lpstr>100周年記念トーチ</vt:lpstr>
      <vt:lpstr>LionsClubs.org のアーカイブ</vt:lpstr>
      <vt:lpstr>ライオンズの次の100年</vt:lpstr>
      <vt:lpstr>ありがとうございました！</vt:lpstr>
    </vt:vector>
  </TitlesOfParts>
  <Company>Lions Clubs International</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Jurczynski, Crystal</cp:lastModifiedBy>
  <cp:revision>1566</cp:revision>
  <cp:lastPrinted>2017-06-29T03:55:04Z</cp:lastPrinted>
  <dcterms:created xsi:type="dcterms:W3CDTF">2016-11-15T15:12:50Z</dcterms:created>
  <dcterms:modified xsi:type="dcterms:W3CDTF">2018-07-31T17:47:58Z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