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Lst>
  <p:notesMasterIdLst>
    <p:notesMasterId r:id="rId26"/>
  </p:notesMasterIdLst>
  <p:handoutMasterIdLst>
    <p:handoutMasterId r:id="rId27"/>
  </p:handoutMasterIdLst>
  <p:sldIdLst>
    <p:sldId id="1025" r:id="rId7"/>
    <p:sldId id="1006" r:id="rId8"/>
    <p:sldId id="1012" r:id="rId9"/>
    <p:sldId id="1011" r:id="rId10"/>
    <p:sldId id="1013" r:id="rId11"/>
    <p:sldId id="1016" r:id="rId12"/>
    <p:sldId id="1017" r:id="rId13"/>
    <p:sldId id="1018" r:id="rId14"/>
    <p:sldId id="1019" r:id="rId15"/>
    <p:sldId id="1015" r:id="rId16"/>
    <p:sldId id="1027" r:id="rId17"/>
    <p:sldId id="1014" r:id="rId18"/>
    <p:sldId id="1020" r:id="rId19"/>
    <p:sldId id="1021" r:id="rId20"/>
    <p:sldId id="1022" r:id="rId21"/>
    <p:sldId id="1023" r:id="rId22"/>
    <p:sldId id="1024" r:id="rId23"/>
    <p:sldId id="1000" r:id="rId24"/>
    <p:sldId id="1028"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A5496"/>
    <a:srgbClr val="10233F"/>
    <a:srgbClr val="457DC8"/>
    <a:srgbClr val="082E87"/>
    <a:srgbClr val="732E81"/>
    <a:srgbClr val="F0C300"/>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6" autoAdjust="0"/>
    <p:restoredTop sz="71763" autoAdjust="0"/>
  </p:normalViewPr>
  <p:slideViewPr>
    <p:cSldViewPr showGuides="1">
      <p:cViewPr varScale="1">
        <p:scale>
          <a:sx n="65" d="100"/>
          <a:sy n="65" d="100"/>
        </p:scale>
        <p:origin x="797" y="53"/>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5"/>
    </p:cViewPr>
  </p:sorterViewPr>
  <p:notesViewPr>
    <p:cSldViewPr showGuides="1">
      <p:cViewPr varScale="1">
        <p:scale>
          <a:sx n="50" d="100"/>
          <a:sy n="50" d="100"/>
        </p:scale>
        <p:origin x="264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7/30/2018</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J’ai l'honneur de vous faire découvrir la célébration du centenaire du Lions Clubs International. </a:t>
            </a:r>
          </a:p>
        </p:txBody>
      </p:sp>
    </p:spTree>
    <p:extLst>
      <p:ext uri="{BB962C8B-B14F-4D97-AF65-F5344CB8AC3E}">
        <p14:creationId xmlns:p14="http://schemas.microsoft.com/office/powerpoint/2010/main" val="36243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ヒラギノ角ゴ Pro W3" charset="0"/>
                <a:cs typeface="ヒラギノ角ゴ Pro W3" charset="0"/>
              </a:rPr>
              <a:t>Du fond des mers au sommet du mont Everest et sous toutes les latitudes, les réjouissances se sont multipliées chez les Lions et Leos. </a:t>
            </a:r>
          </a:p>
          <a:p>
            <a:endParaRPr lang="en-US" sz="1200" kern="1200" dirty="0" smtClean="0">
              <a:solidFill>
                <a:schemeClr val="tx1"/>
              </a:solidFill>
              <a:effectLst/>
              <a:latin typeface="+mn-lt"/>
            </a:endParaRPr>
          </a:p>
          <a:p>
            <a:r>
              <a:rPr lang="fr-FR" sz="1200">
                <a:solidFill>
                  <a:schemeClr val="tx1"/>
                </a:solidFill>
                <a:latin typeface="+mn-lt"/>
              </a:rPr>
              <a:t>Nous avons défilé, confectionné des gâteaux d'anniversaire et un patchwork commémoratif, porté les couleurs du club et arboré des drapeaux Lions avec fierté.</a:t>
            </a:r>
            <a:r>
              <a:rPr lang="fr-FR" sz="1200" baseline="0">
                <a:solidFill>
                  <a:schemeClr val="tx1"/>
                </a:solidFill>
                <a:latin typeface="+mn-lt"/>
              </a:rPr>
              <a:t> </a:t>
            </a:r>
          </a:p>
          <a:p>
            <a:endParaRPr lang="en-US" sz="1200" kern="1200" baseline="0" dirty="0" smtClean="0">
              <a:solidFill>
                <a:schemeClr val="tx1"/>
              </a:solidFill>
              <a:effectLst/>
              <a:latin typeface="+mn-lt"/>
            </a:endParaRPr>
          </a:p>
          <a:p>
            <a:r>
              <a:rPr lang="fr-FR" sz="1200" baseline="0">
                <a:solidFill>
                  <a:schemeClr val="tx1"/>
                </a:solidFill>
                <a:latin typeface="+mn-lt"/>
              </a:rPr>
              <a:t>Les festivités ont même donné lieu à des illuminations de bâtiments en l'honneur du Lions Clubs. </a:t>
            </a:r>
          </a:p>
        </p:txBody>
      </p:sp>
    </p:spTree>
    <p:extLst>
      <p:ext uri="{BB962C8B-B14F-4D97-AF65-F5344CB8AC3E}">
        <p14:creationId xmlns:p14="http://schemas.microsoft.com/office/powerpoint/2010/main" val="393066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Lions et les Léos du monde entier se sont rendus à Chicago, berceau du Lions Clubs, pour la 100</a:t>
            </a:r>
            <a:r>
              <a:rPr lang="fr-FR" baseline="30000"/>
              <a:t>e</a:t>
            </a:r>
            <a:r>
              <a:rPr lang="fr-FR"/>
              <a:t> Convention du Lions Clubs International.</a:t>
            </a:r>
            <a:r>
              <a:rPr lang="fr-FR" baseline="0"/>
              <a:t> </a:t>
            </a:r>
          </a:p>
          <a:p>
            <a:endParaRPr lang="en-US" baseline="0" dirty="0" smtClean="0"/>
          </a:p>
          <a:p>
            <a:r>
              <a:rPr lang="fr-FR" baseline="0"/>
              <a:t>La convention comprenait une exposition commémorative interactive mettant en scène le passé, le présent et l'avenir des Lions Clubs. </a:t>
            </a:r>
          </a:p>
          <a:p>
            <a:endParaRPr lang="en-US" baseline="0" dirty="0" smtClean="0"/>
          </a:p>
          <a:p>
            <a:r>
              <a:rPr lang="fr-FR" baseline="0"/>
              <a:t>Bon nombre de pièces exposées trouveront leur place à notre siège social international, où elles pourront continuer à être appréciées. </a:t>
            </a:r>
          </a:p>
        </p:txBody>
      </p:sp>
    </p:spTree>
    <p:extLst>
      <p:ext uri="{BB962C8B-B14F-4D97-AF65-F5344CB8AC3E}">
        <p14:creationId xmlns:p14="http://schemas.microsoft.com/office/powerpoint/2010/main" val="55686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Notre bannière du centenaire était constituée de 48 sections individuellement signées par des Lions et Léos du monde entier.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a:t>Qui a signé la bannière du centenaire ?</a:t>
            </a:r>
            <a:r>
              <a:rPr lang="fr-FR" baseline="0"/>
              <a:t> </a:t>
            </a:r>
            <a:r>
              <a:rPr lang="fr-FR"/>
              <a:t>{mains levées}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a:t>D’une envergure de 14,6 mètres de large sur 8,5 mètres de haut (48 x 28 pieds), elle surplombait magnifiquement le hall principal de la Convention du Centenaire. </a:t>
            </a:r>
          </a:p>
          <a:p>
            <a:endParaRPr lang="en-US" dirty="0"/>
          </a:p>
        </p:txBody>
      </p:sp>
    </p:spTree>
    <p:extLst>
      <p:ext uri="{BB962C8B-B14F-4D97-AF65-F5344CB8AC3E}">
        <p14:creationId xmlns:p14="http://schemas.microsoft.com/office/powerpoint/2010/main" val="18668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Une pièce commémorative d’une once d’argent (31,104 g) a été frappée par le United States Mint. Trois de nos past présidents internationaux ont participé à une cérémonie de frappe des premières pièces à l’hôtel des monnaies.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a:t>Qui a fait l’acquisition de l'un de ces précieux souvenirs du centenaire ?</a:t>
            </a:r>
            <a:r>
              <a:rPr lang="fr-FR" baseline="0"/>
              <a:t> </a:t>
            </a:r>
            <a:r>
              <a:rPr lang="fr-FR"/>
              <a:t>{mains levées}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fr-FR"/>
              <a:t>Sachez que votre achat a contribué à un don de 855 000 USD pour financer nos futures action de service humanitaire. </a:t>
            </a:r>
          </a:p>
        </p:txBody>
      </p:sp>
    </p:spTree>
    <p:extLst>
      <p:ext uri="{BB962C8B-B14F-4D97-AF65-F5344CB8AC3E}">
        <p14:creationId xmlns:p14="http://schemas.microsoft.com/office/powerpoint/2010/main" val="37645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latin typeface="+mn-lt"/>
                <a:ea typeface="ヒラギノ角ゴ Pro W3" charset="0"/>
                <a:cs typeface="ヒラギノ角ゴ Pro W3" charset="0"/>
              </a:rPr>
              <a:t>D’enthousiastes Lions du monde entier ont demandé à leurs responsables postaux la création de leur propre timbre commémoratif pour marquer le centenaire des Lions à chaque courrier.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latin typeface="+mn-lt"/>
                <a:ea typeface="ヒラギノ角ゴ Pro W3" charset="0"/>
                <a:cs typeface="ヒラギノ角ゴ Pro W3" charset="0"/>
              </a:rPr>
              <a:t>Ces idées ne sont-elles pas un hommage merveilleux ? Belle campagne de promotion !</a:t>
            </a:r>
          </a:p>
          <a:p>
            <a:endParaRPr lang="en-US" dirty="0"/>
          </a:p>
        </p:txBody>
      </p:sp>
    </p:spTree>
    <p:extLst>
      <p:ext uri="{BB962C8B-B14F-4D97-AF65-F5344CB8AC3E}">
        <p14:creationId xmlns:p14="http://schemas.microsoft.com/office/powerpoint/2010/main" val="392271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latin typeface="+mn-lt"/>
                <a:ea typeface="ヒラギノ角ゴ Pro W3" charset="0"/>
                <a:cs typeface="ヒラギノ角ゴ Pro W3" charset="0"/>
              </a:rPr>
              <a:t>De nombreux Lions et Léos ont marqué leur témoignage avec le hashtag </a:t>
            </a:r>
            <a:r>
              <a:rPr lang="fr-FR" sz="1200" b="1">
                <a:solidFill>
                  <a:schemeClr val="tx1"/>
                </a:solidFill>
                <a:latin typeface="+mn-lt"/>
                <a:ea typeface="ヒラギノ角ゴ Pro W3" charset="0"/>
                <a:cs typeface="ヒラギノ角ゴ Pro W3" charset="0"/>
              </a:rPr>
              <a:t>#Lions100</a:t>
            </a:r>
            <a:r>
              <a:rPr lang="fr-FR" sz="1200">
                <a:solidFill>
                  <a:schemeClr val="tx1"/>
                </a:solidFill>
                <a:latin typeface="+mn-lt"/>
                <a:ea typeface="ヒラギノ角ゴ Pro W3" charset="0"/>
                <a:cs typeface="ヒラギノ角ゴ Pro W3" charset="0"/>
              </a:rPr>
              <a:t> et partagé leur accomplissements liés au centenaire sur Facebook, Twitter et d'autres plateformes sociales.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latin typeface="+mn-lt"/>
                <a:ea typeface="ヒラギノ角ゴ Pro W3" charset="0"/>
                <a:cs typeface="ヒラギノ角ゴ Pro W3" charset="0"/>
              </a:rPr>
              <a:t>Quels Lions ou Leos parmi nous sont actifs sur les réseaux sociaux ?</a:t>
            </a:r>
            <a:r>
              <a:rPr lang="fr-FR" sz="1200" baseline="0">
                <a:solidFill>
                  <a:schemeClr val="tx1"/>
                </a:solidFill>
                <a:latin typeface="+mn-lt"/>
                <a:ea typeface="ヒラギノ角ゴ Pro W3" charset="0"/>
                <a:cs typeface="ヒラギノ角ゴ Pro W3" charset="0"/>
              </a:rPr>
              <a:t> {mains levées} Merci de votre participation !</a:t>
            </a:r>
          </a:p>
          <a:p>
            <a:endParaRPr lang="en-US" dirty="0"/>
          </a:p>
        </p:txBody>
      </p:sp>
    </p:spTree>
    <p:extLst>
      <p:ext uri="{BB962C8B-B14F-4D97-AF65-F5344CB8AC3E}">
        <p14:creationId xmlns:p14="http://schemas.microsoft.com/office/powerpoint/2010/main" val="38430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ヒラギノ角ゴ Pro W3" charset="0"/>
                <a:cs typeface="ヒラギノ角ゴ Pro W3" charset="0"/>
              </a:rPr>
              <a:t>Lions et Léos ont été inspirés par nos flambeaux personnalisés du centenaire, qui ont circulé dans chaque région constitutionnelle et en Afrique pour figurer à de nombreuses célébrations locales. </a:t>
            </a:r>
          </a:p>
          <a:p>
            <a:endParaRPr lang="en-US" sz="1200" kern="1200" dirty="0" smtClean="0">
              <a:solidFill>
                <a:schemeClr val="tx1"/>
              </a:solidFill>
              <a:effectLst/>
              <a:latin typeface="+mn-lt"/>
              <a:ea typeface="ヒラギノ角ゴ Pro W3" charset="0"/>
              <a:cs typeface="ヒラギノ角ゴ Pro W3" charset="0"/>
            </a:endParaRPr>
          </a:p>
          <a:p>
            <a:r>
              <a:rPr lang="fr-FR" sz="1200">
                <a:solidFill>
                  <a:schemeClr val="tx1"/>
                </a:solidFill>
                <a:latin typeface="+mn-lt"/>
                <a:ea typeface="ヒラギノ角ゴ Pro W3" charset="0"/>
                <a:cs typeface="ヒラギノ角ゴ Pro W3" charset="0"/>
              </a:rPr>
              <a:t>Ces flambeaux ont été réunis lors de la convention pour une cérémonie d'allumage de chaudron du centenaire. </a:t>
            </a:r>
          </a:p>
          <a:p>
            <a:endParaRPr lang="en-US" sz="1200" kern="1200" dirty="0" smtClean="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latin typeface="+mn-lt"/>
                <a:ea typeface="ヒラギノ角ゴ Pro W3" charset="0"/>
                <a:cs typeface="ヒラギノ角ゴ Pro W3" charset="0"/>
              </a:rPr>
              <a:t>L'ensemble est aujourd’hui exposé à notre siège international avec l'inscription « Éclairons la voie vers notre second siècle de service ».</a:t>
            </a:r>
          </a:p>
          <a:p>
            <a:endParaRPr lang="en-US" dirty="0"/>
          </a:p>
        </p:txBody>
      </p:sp>
    </p:spTree>
    <p:extLst>
      <p:ext uri="{BB962C8B-B14F-4D97-AF65-F5344CB8AC3E}">
        <p14:creationId xmlns:p14="http://schemas.microsoft.com/office/powerpoint/2010/main" val="142298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Nos activités liées au centenaire ont toutes produit d'excellentes ressources à partager avec les membres potentiels, nos clubs et nos communautés.</a:t>
            </a:r>
            <a:r>
              <a:rPr lang="fr-FR" baseline="0"/>
              <a:t> </a:t>
            </a:r>
          </a:p>
          <a:p>
            <a:endParaRPr lang="en-US" baseline="0" dirty="0" smtClean="0"/>
          </a:p>
          <a:p>
            <a:r>
              <a:rPr lang="fr-FR" baseline="0"/>
              <a:t>Vous pouvez utiliser la fonction Localisateur de ressources sur notre nouveau site Web LionsClubs.org pour trouver d'excellents récits commémoratifs à partager, notamment le livret Temps forts du centenaire, la vidéo Souvenirs du centenaire et cette présentation. </a:t>
            </a:r>
          </a:p>
        </p:txBody>
      </p:sp>
    </p:spTree>
    <p:extLst>
      <p:ext uri="{BB962C8B-B14F-4D97-AF65-F5344CB8AC3E}">
        <p14:creationId xmlns:p14="http://schemas.microsoft.com/office/powerpoint/2010/main" val="244199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latin typeface="+mn-lt"/>
                <a:ea typeface="ヒラギノ角ゴ Pro W3" charset="0"/>
                <a:cs typeface="ヒラギノ角ゴ Pro W3" charset="0"/>
              </a:rPr>
              <a:t>Difficile de dire combien d'entre nous seront présents pour notre 200</a:t>
            </a:r>
            <a:r>
              <a:rPr lang="fr-FR" sz="1200" baseline="30000">
                <a:solidFill>
                  <a:schemeClr val="tx1"/>
                </a:solidFill>
                <a:latin typeface="+mn-lt"/>
                <a:ea typeface="ヒラギノ角ゴ Pro W3" charset="0"/>
                <a:cs typeface="ヒラギノ角ゴ Pro W3" charset="0"/>
              </a:rPr>
              <a:t>e</a:t>
            </a:r>
            <a:r>
              <a:rPr lang="fr-FR" sz="1200">
                <a:solidFill>
                  <a:schemeClr val="tx1"/>
                </a:solidFill>
                <a:latin typeface="+mn-lt"/>
                <a:ea typeface="ヒラギノ角ゴ Pro W3" charset="0"/>
                <a:cs typeface="ヒラギノ角ゴ Pro W3" charset="0"/>
              </a:rPr>
              <a:t> anniversaire, mais j'imagine des Lions ouvrant la capsule temporelle du centenaire et se sentant inspirés par tout ce que nous avons accompli.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t>Avec un centenaire aussi réussi, j’envisage notre siècle à venir avec confiance.</a:t>
            </a:r>
            <a:r>
              <a:rPr lang="fr-FR" sz="1200" baseline="0">
                <a:solidFill>
                  <a:schemeClr val="tx1"/>
                </a:solidFill>
                <a:latin typeface="+mn-lt"/>
                <a:ea typeface="ヒラギノ角ゴ Pro W3" charset="0"/>
                <a:cs typeface="ヒラギノ角ゴ Pro W3" charset="0"/>
              </a:rPr>
              <a:t> </a:t>
            </a:r>
            <a:r>
              <a:rPr lang="fr-FR" sz="1200">
                <a:solidFill>
                  <a:schemeClr val="tx1"/>
                </a:solidFill>
                <a:latin typeface="+mn-lt"/>
                <a:ea typeface="ヒラギノ角ゴ Pro W3" charset="0"/>
                <a:cs typeface="ヒラギノ角ゴ Pro W3" charset="0"/>
              </a:rPr>
              <a:t>Confiant que le Lions Clubs International continuera d'être la plus grande organisation humanitaire du monde. </a:t>
            </a:r>
          </a:p>
        </p:txBody>
      </p:sp>
    </p:spTree>
    <p:extLst>
      <p:ext uri="{BB962C8B-B14F-4D97-AF65-F5344CB8AC3E}">
        <p14:creationId xmlns:p14="http://schemas.microsoft.com/office/powerpoint/2010/main" val="151037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 énorme merci aux présidents de club chargés du centenaire, aux coordinateurs de district et de district multiple, au comité d'action du centenaire, aux officiels exécutifs et à tous ceux qui ont contribué à ce succès. </a:t>
            </a:r>
          </a:p>
          <a:p>
            <a:endParaRPr lang="en-US" dirty="0" smtClean="0"/>
          </a:p>
          <a:p>
            <a:r>
              <a:rPr lang="fr-FR"/>
              <a:t>Vous avez montré au monde que « Là où il y a un besoin, il y a un Lion » de manière encore plus grande et plus brillante que jamais. </a:t>
            </a:r>
          </a:p>
          <a:p>
            <a:endParaRPr lang="en-US" dirty="0" smtClean="0"/>
          </a:p>
        </p:txBody>
      </p:sp>
    </p:spTree>
    <p:extLst>
      <p:ext uri="{BB962C8B-B14F-4D97-AF65-F5344CB8AC3E}">
        <p14:creationId xmlns:p14="http://schemas.microsoft.com/office/powerpoint/2010/main" val="31352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latin typeface="+mn-lt"/>
                <a:ea typeface="ヒラギノ角ゴ Pro W3" charset="0"/>
                <a:cs typeface="ヒラギノ角ゴ Pro W3" charset="0"/>
              </a:rPr>
              <a:t>Des Lions et Leos du monde entier ont participé à cette grande célébration de juillet 2014 à juin 2018 en hommage à 100 ans de service humanitaire. </a:t>
            </a:r>
          </a:p>
          <a:p>
            <a:endParaRPr lang="en-US" dirty="0"/>
          </a:p>
        </p:txBody>
      </p:sp>
    </p:spTree>
    <p:extLst>
      <p:ext uri="{BB962C8B-B14F-4D97-AF65-F5344CB8AC3E}">
        <p14:creationId xmlns:p14="http://schemas.microsoft.com/office/powerpoint/2010/main" val="20952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ヒラギノ角ゴ Pro W3" charset="0"/>
                <a:cs typeface="ヒラギノ角ゴ Pro W3" charset="0"/>
              </a:rPr>
              <a:t>Afin de préserver notre riche histoire, nous avons créé une série de vidéos donnant la parole à des témoins de moments fondateurs et retraçant l'histoire des Lions, ainsi qu'un diaporama en ligne, L’histoire des Lions. </a:t>
            </a:r>
          </a:p>
          <a:p>
            <a:endParaRPr lang="en-US" sz="1200" kern="1200" dirty="0" smtClean="0">
              <a:solidFill>
                <a:schemeClr val="tx1"/>
              </a:solidFill>
              <a:effectLst/>
              <a:latin typeface="+mn-lt"/>
              <a:ea typeface="ヒラギノ角ゴ Pro W3" charset="0"/>
              <a:cs typeface="ヒラギノ角ゴ Pro W3" charset="0"/>
            </a:endParaRPr>
          </a:p>
          <a:p>
            <a:r>
              <a:rPr lang="fr-FR" sz="1200">
                <a:solidFill>
                  <a:schemeClr val="tx1"/>
                </a:solidFill>
                <a:latin typeface="+mn-lt"/>
                <a:ea typeface="ヒラギノ角ゴ Pro W3" charset="0"/>
                <a:cs typeface="ヒラギノ角ゴ Pro W3" charset="0"/>
              </a:rPr>
              <a:t>De la fondation de notre organisation à notre expansion mondiale, des Lions partagent ces histoires avec leurs club et leurs communauté.</a:t>
            </a:r>
            <a:r>
              <a:rPr lang="fr-FR" sz="1200" baseline="0">
                <a:solidFill>
                  <a:schemeClr val="tx1"/>
                </a:solidFill>
                <a:latin typeface="+mn-lt"/>
                <a:ea typeface="ヒラギノ角ゴ Pro W3" charset="0"/>
                <a:cs typeface="ヒラギノ角ゴ Pro W3" charset="0"/>
              </a:rPr>
              <a:t> </a:t>
            </a:r>
          </a:p>
        </p:txBody>
      </p:sp>
    </p:spTree>
    <p:extLst>
      <p:ext uri="{BB962C8B-B14F-4D97-AF65-F5344CB8AC3E}">
        <p14:creationId xmlns:p14="http://schemas.microsoft.com/office/powerpoint/2010/main" val="12926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Melvin Jones a fondé le Lions Clubs International en 1917.</a:t>
            </a:r>
            <a:r>
              <a:rPr lang="fr-FR" baseline="0"/>
              <a:t> </a:t>
            </a:r>
          </a:p>
          <a:p>
            <a:endParaRPr lang="en-US" baseline="0" dirty="0" smtClean="0"/>
          </a:p>
          <a:p>
            <a:r>
              <a:rPr lang="fr-FR"/>
              <a:t>Le mémorial en son honneur qui se trouve à notre siège international a été rénové de manière à lui rendre un hommage approprié, et une statue a été érigée à son effigie.</a:t>
            </a:r>
            <a:r>
              <a:rPr lang="fr-FR" baseline="0"/>
              <a:t> </a:t>
            </a:r>
          </a:p>
        </p:txBody>
      </p:sp>
    </p:spTree>
    <p:extLst>
      <p:ext uri="{BB962C8B-B14F-4D97-AF65-F5344CB8AC3E}">
        <p14:creationId xmlns:p14="http://schemas.microsoft.com/office/powerpoint/2010/main" val="249206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Chacun de nos présidents internationaux nous a accordé un entretien pour nous permettre d’enregistrer ses points de vue sur le passé et l'avenir du Lions International. </a:t>
            </a:r>
          </a:p>
          <a:p>
            <a:endParaRPr lang="en-US" dirty="0" smtClean="0"/>
          </a:p>
          <a:p>
            <a:r>
              <a:rPr lang="fr-FR"/>
              <a:t>Des moments clés de chaque entretien ont été publiés dans la série vidéo Réflexions de présidents. </a:t>
            </a:r>
          </a:p>
        </p:txBody>
      </p:sp>
    </p:spTree>
    <p:extLst>
      <p:ext uri="{BB962C8B-B14F-4D97-AF65-F5344CB8AC3E}">
        <p14:creationId xmlns:p14="http://schemas.microsoft.com/office/powerpoint/2010/main" val="4575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principe du service se trouve au cœur même de cette célébration du centenaire, au cours de laquelle Lions et Leos ont :</a:t>
            </a:r>
            <a:r>
              <a:rPr lang="fr-FR" baseline="0"/>
              <a:t> </a:t>
            </a:r>
          </a:p>
          <a:p>
            <a:endParaRPr lang="en-US" baseline="0" dirty="0" smtClean="0"/>
          </a:p>
          <a:p>
            <a:r>
              <a:rPr lang="fr-FR" baseline="0"/>
              <a:t>- mêlé leadership et service dans le cadre du Défi de service du centenaire</a:t>
            </a:r>
          </a:p>
          <a:p>
            <a:endParaRPr lang="en-US" baseline="0" dirty="0" smtClean="0"/>
          </a:p>
          <a:p>
            <a:r>
              <a:rPr lang="fr-FR" baseline="0"/>
              <a:t>- remporté des prix de l’Effectif du centenaire en invitant de nouveaux membres à élargir l’impact de notre action</a:t>
            </a:r>
          </a:p>
          <a:p>
            <a:endParaRPr lang="en-US" baseline="0" dirty="0" smtClean="0"/>
          </a:p>
          <a:p>
            <a:r>
              <a:rPr lang="fr-FR" baseline="0"/>
              <a:t>- et forgé des liens au sein de leur communauté à travers des projets commémoratifs du centenaire</a:t>
            </a:r>
          </a:p>
        </p:txBody>
      </p:sp>
    </p:spTree>
    <p:extLst>
      <p:ext uri="{BB962C8B-B14F-4D97-AF65-F5344CB8AC3E}">
        <p14:creationId xmlns:p14="http://schemas.microsoft.com/office/powerpoint/2010/main" val="306910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défi de service du centenaire a mis en pratique notre devise « Nous servons » comme jamais auparavant, avec l'objectif d’atteindre 100 millions de personnes à travers notre action au service de la jeunesse et de l'environnement et notre lutte contre la faim, les troubles visuels et le diabète.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Qui a relevé le défi ? {mains levées}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Non seulement nous avons atteint notre objectif, mais nous l'avons plus que doublé en servant plus de </a:t>
            </a:r>
            <a:r>
              <a:rPr lang="fr-FR" dirty="0" smtClean="0"/>
              <a:t>248 </a:t>
            </a:r>
            <a:r>
              <a:rPr lang="fr-FR" dirty="0"/>
              <a:t>millions de personnes ! {applaudissements}</a:t>
            </a:r>
          </a:p>
        </p:txBody>
      </p:sp>
    </p:spTree>
    <p:extLst>
      <p:ext uri="{BB962C8B-B14F-4D97-AF65-F5344CB8AC3E}">
        <p14:creationId xmlns:p14="http://schemas.microsoft.com/office/powerpoint/2010/main" val="19660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Nos prix de l’Effectif du centenaire nous ont inspirés à inviter de nouveaux membres et à créer de nouveaux clubs pour faire croître notre formidable organisation et étendre notre mission de service. </a:t>
            </a:r>
          </a:p>
          <a:p>
            <a:endParaRPr lang="en-US" dirty="0" smtClean="0"/>
          </a:p>
          <a:p>
            <a:r>
              <a:rPr lang="fr-FR" dirty="0"/>
              <a:t>Le Lions Clubs International compte désormais </a:t>
            </a:r>
            <a:r>
              <a:rPr lang="fr-FR" dirty="0" smtClean="0"/>
              <a:t>700 </a:t>
            </a:r>
            <a:r>
              <a:rPr lang="fr-FR" dirty="0"/>
              <a:t>000 nouveaux membres et 6 </a:t>
            </a:r>
            <a:r>
              <a:rPr lang="fr-FR" dirty="0" smtClean="0"/>
              <a:t>600 </a:t>
            </a:r>
            <a:r>
              <a:rPr lang="fr-FR" dirty="0"/>
              <a:t>clubs du centenaire, ce qui nous permet d’offrir encore plus à l'humanité.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Qui parmi vous a remporté un prix de l'Effectif ? Nous vous remercions. {applaudissements}</a:t>
            </a:r>
          </a:p>
        </p:txBody>
      </p:sp>
    </p:spTree>
    <p:extLst>
      <p:ext uri="{BB962C8B-B14F-4D97-AF65-F5344CB8AC3E}">
        <p14:creationId xmlns:p14="http://schemas.microsoft.com/office/powerpoint/2010/main" val="96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Nos projets locaux commémoratifs du centenaire ont plus que jamais renforcé les liens que nous avons au plan local. Ils ont une valeur réelle pour la communauté et marquent l’action des Lions de manière visible.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Qui a légué un héritage à sa communauté ?</a:t>
            </a:r>
            <a:r>
              <a:rPr lang="fr-FR" baseline="0" dirty="0"/>
              <a:t> {mains levées}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Les habitants de nos villes et quartiers bénéficieront de ces quelques 31 000 projets commémoratifs du centenaire durant de nombreuses années à venir. </a:t>
            </a:r>
          </a:p>
        </p:txBody>
      </p:sp>
    </p:spTree>
    <p:extLst>
      <p:ext uri="{BB962C8B-B14F-4D97-AF65-F5344CB8AC3E}">
        <p14:creationId xmlns:p14="http://schemas.microsoft.com/office/powerpoint/2010/main" val="36159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3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Autofit/>
          </a:bodyPr>
          <a:lstStyle>
            <a:lvl1pPr algn="l">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pic>
        <p:nvPicPr>
          <p:cNvPr id="6" name="Picture 5"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rotWithShape="1">
          <a:blip r:embed="rId2" cstate="print">
            <a:alphaModFix amt="33000"/>
            <a:extLst>
              <a:ext uri="{28A0092B-C50C-407E-A947-70E740481C1C}">
                <a14:useLocalDpi xmlns:a14="http://schemas.microsoft.com/office/drawing/2010/main" val="0"/>
              </a:ext>
            </a:extLst>
          </a:blip>
          <a:srcRect r="22552" b="3441"/>
          <a:stretch/>
        </p:blipFill>
        <p:spPr>
          <a:xfrm>
            <a:off x="6553200" y="0"/>
            <a:ext cx="5638800" cy="6858000"/>
          </a:xfrm>
          <a:prstGeom prst="rect">
            <a:avLst/>
          </a:prstGeom>
        </p:spPr>
      </p:pic>
    </p:spTree>
    <p:extLst>
      <p:ext uri="{BB962C8B-B14F-4D97-AF65-F5344CB8AC3E}">
        <p14:creationId xmlns:p14="http://schemas.microsoft.com/office/powerpoint/2010/main" val="121025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Rectangle 1"/>
          <p:cNvSpPr/>
          <p:nvPr userDrawn="1"/>
        </p:nvSpPr>
        <p:spPr bwMode="auto">
          <a:xfrm>
            <a:off x="1" y="0"/>
            <a:ext cx="4191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6858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4191001" y="444078"/>
            <a:ext cx="8000999" cy="622722"/>
          </a:xfrm>
          <a:prstGeom prst="rect">
            <a:avLst/>
          </a:prstGeom>
        </p:spPr>
        <p:txBody>
          <a:bodyPr>
            <a:noAutofit/>
          </a:bodyPr>
          <a:lstStyle>
            <a:lvl1pPr algn="ctr">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4648200" y="1752600"/>
            <a:ext cx="6781798"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878426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a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204" t="10169" r="6474" b="13560"/>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EBE13CCD-82B0-8141-A54C-7576C8221ACF}"/>
              </a:ext>
            </a:extLst>
          </p:cNvPr>
          <p:cNvSpPr/>
          <p:nvPr userDrawn="1"/>
        </p:nvSpPr>
        <p:spPr>
          <a:xfrm>
            <a:off x="4724400" y="1600200"/>
            <a:ext cx="27432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3" name="Title 2"/>
          <p:cNvSpPr>
            <a:spLocks noGrp="1"/>
          </p:cNvSpPr>
          <p:nvPr>
            <p:ph type="title" hasCustomPrompt="1"/>
          </p:nvPr>
        </p:nvSpPr>
        <p:spPr>
          <a:xfrm>
            <a:off x="838200" y="762000"/>
            <a:ext cx="10515600" cy="776288"/>
          </a:xfrm>
          <a:prstGeom prst="rect">
            <a:avLst/>
          </a:prstGeom>
        </p:spPr>
        <p:txBody>
          <a:bodyPr anchor="ctr"/>
          <a:lstStyle>
            <a:lvl1pPr>
              <a:lnSpc>
                <a:spcPct val="100000"/>
              </a:lnSpc>
              <a:defRPr b="1" cap="none" baseline="0">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Tree>
    <p:extLst>
      <p:ext uri="{BB962C8B-B14F-4D97-AF65-F5344CB8AC3E}">
        <p14:creationId xmlns:p14="http://schemas.microsoft.com/office/powerpoint/2010/main" val="378014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Text</a:t>
            </a:r>
          </a:p>
          <a:p>
            <a:pPr lvl="1"/>
            <a:r>
              <a:rPr lang="en-US" dirty="0" smtClean="0"/>
              <a:t>Second level</a:t>
            </a:r>
          </a:p>
        </p:txBody>
      </p:sp>
    </p:spTree>
    <p:extLst>
      <p:ext uri="{BB962C8B-B14F-4D97-AF65-F5344CB8AC3E}">
        <p14:creationId xmlns:p14="http://schemas.microsoft.com/office/powerpoint/2010/main" val="3711581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85" r:id="rId3"/>
    <p:sldLayoutId id="2147483884" r:id="rId4"/>
    <p:sldLayoutId id="2147483860" r:id="rId5"/>
  </p:sldLayoutIdLst>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lionsclubs.org/FR/news-media/videos/centennial.php?id=gBe/ct"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ionsclubs.org/FR/news-media/videos/centennial.php?id=gBe7ct" TargetMode="External"/><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533400"/>
            <a:ext cx="12192000" cy="5582460"/>
          </a:xfrm>
          <a:prstGeom prst="rect">
            <a:avLst/>
          </a:prstGeom>
        </p:spPr>
      </p:pic>
    </p:spTree>
    <p:extLst>
      <p:ext uri="{BB962C8B-B14F-4D97-AF65-F5344CB8AC3E}">
        <p14:creationId xmlns:p14="http://schemas.microsoft.com/office/powerpoint/2010/main" val="220338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56" y="874932"/>
            <a:ext cx="10286089" cy="5678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76200"/>
            <a:ext cx="10515600" cy="776288"/>
          </a:xfrm>
        </p:spPr>
        <p:txBody>
          <a:bodyPr/>
          <a:lstStyle/>
          <a:p>
            <a:r>
              <a:rPr lang="fr-FR"/>
              <a:t>Des célébrations dans le monde entier</a:t>
            </a:r>
          </a:p>
        </p:txBody>
      </p:sp>
    </p:spTree>
    <p:extLst>
      <p:ext uri="{BB962C8B-B14F-4D97-AF65-F5344CB8AC3E}">
        <p14:creationId xmlns:p14="http://schemas.microsoft.com/office/powerpoint/2010/main" val="170420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Convention du centenaire</a:t>
            </a:r>
          </a:p>
        </p:txBody>
      </p:sp>
      <p:sp>
        <p:nvSpPr>
          <p:cNvPr id="4" name="TextBox 3"/>
          <p:cNvSpPr txBox="1"/>
          <p:nvPr/>
        </p:nvSpPr>
        <p:spPr>
          <a:xfrm>
            <a:off x="0" y="4621649"/>
            <a:ext cx="4191001" cy="1692771"/>
          </a:xfrm>
          <a:prstGeom prst="rect">
            <a:avLst/>
          </a:prstGeom>
          <a:noFill/>
        </p:spPr>
        <p:txBody>
          <a:bodyPr wrap="square" rtlCol="0">
            <a:spAutoFit/>
          </a:bodyPr>
          <a:lstStyle/>
          <a:p>
            <a:pPr algn="ctr"/>
            <a:r>
              <a:rPr lang="fr-FR" sz="4400">
                <a:solidFill>
                  <a:schemeClr val="accent6">
                    <a:lumMod val="50000"/>
                    <a:lumOff val="50000"/>
                  </a:schemeClr>
                </a:solidFill>
                <a:latin typeface="Helvetica" panose="020B0604020202020204" pitchFamily="34" charset="0"/>
                <a:cs typeface="Helvetica" panose="020B0604020202020204" pitchFamily="34" charset="0"/>
              </a:rPr>
              <a:t> </a:t>
            </a:r>
            <a:r>
              <a:rPr lang="fr-FR" sz="4000" b="1">
                <a:solidFill>
                  <a:schemeClr val="tx2"/>
                </a:solidFill>
                <a:latin typeface="Helvetica" panose="020B0604020202020204" pitchFamily="34" charset="0"/>
                <a:cs typeface="Helvetica" panose="020B0604020202020204" pitchFamily="34" charset="0"/>
              </a:rPr>
              <a:t>30 000</a:t>
            </a:r>
          </a:p>
          <a:p>
            <a:pPr algn="ctr"/>
            <a:r>
              <a:rPr lang="fr-FR" sz="3000">
                <a:solidFill>
                  <a:schemeClr val="accent6">
                    <a:lumMod val="50000"/>
                    <a:lumOff val="50000"/>
                  </a:schemeClr>
                </a:solidFill>
                <a:latin typeface="Helvetica" panose="020B0604020202020204" pitchFamily="34" charset="0"/>
                <a:cs typeface="Helvetica" panose="020B0604020202020204" pitchFamily="34" charset="0"/>
              </a:rPr>
              <a:t> Lions et Leos se </a:t>
            </a:r>
            <a:br>
              <a:rPr lang="fr-FR" sz="3000">
                <a:solidFill>
                  <a:schemeClr val="accent6">
                    <a:lumMod val="50000"/>
                    <a:lumOff val="50000"/>
                  </a:schemeClr>
                </a:solidFill>
                <a:latin typeface="Helvetica" panose="020B0604020202020204" pitchFamily="34" charset="0"/>
                <a:cs typeface="Helvetica" panose="020B0604020202020204" pitchFamily="34" charset="0"/>
              </a:rPr>
            </a:br>
            <a:r>
              <a:rPr lang="fr-FR" sz="3000">
                <a:solidFill>
                  <a:schemeClr val="accent6">
                    <a:lumMod val="50000"/>
                    <a:lumOff val="50000"/>
                  </a:schemeClr>
                </a:solidFill>
                <a:latin typeface="Helvetica" panose="020B0604020202020204" pitchFamily="34" charset="0"/>
                <a:cs typeface="Helvetica" panose="020B0604020202020204" pitchFamily="34" charset="0"/>
              </a:rPr>
              <a:t>retrouvent en famille</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1660" t="2942" r="24243" b="35220"/>
          <a:stretch/>
        </p:blipFill>
        <p:spPr>
          <a:xfrm>
            <a:off x="323850" y="813709"/>
            <a:ext cx="3619500" cy="338375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4171762"/>
            <a:ext cx="2685179" cy="2366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1" y="1449456"/>
            <a:ext cx="2685179"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165" t="5967" r="26320" b="9121"/>
          <a:stretch/>
        </p:blipFill>
        <p:spPr>
          <a:xfrm>
            <a:off x="5287658" y="4172344"/>
            <a:ext cx="2713342" cy="238085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8" t="6500" r="35999" b="6500"/>
          <a:stretch/>
        </p:blipFill>
        <p:spPr>
          <a:xfrm>
            <a:off x="5316490" y="1449456"/>
            <a:ext cx="2678914"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2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t>Bannière du centenaire</a:t>
            </a:r>
          </a:p>
        </p:txBody>
      </p:sp>
      <p:pic>
        <p:nvPicPr>
          <p:cNvPr id="7" name="Content Placeholder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762001" y="1600200"/>
            <a:ext cx="10667998" cy="438349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6075402"/>
            <a:ext cx="12192000" cy="553998"/>
          </a:xfrm>
          <a:prstGeom prst="rect">
            <a:avLst/>
          </a:prstGeom>
          <a:noFill/>
        </p:spPr>
        <p:txBody>
          <a:bodyPr wrap="square" rtlCol="0">
            <a:spAutoFit/>
          </a:bodyPr>
          <a:lstStyle/>
          <a:p>
            <a:pPr algn="ctr"/>
            <a:r>
              <a:rPr lang="fr-FR" sz="3000">
                <a:solidFill>
                  <a:schemeClr val="accent1"/>
                </a:solidFill>
                <a:latin typeface="Helvetica" panose="020B0604020202020204" pitchFamily="34" charset="0"/>
                <a:cs typeface="Helvetica" panose="020B0604020202020204" pitchFamily="34" charset="0"/>
              </a:rPr>
              <a:t>♦ </a:t>
            </a:r>
            <a:r>
              <a:rPr lang="fr-FR" sz="3000">
                <a:solidFill>
                  <a:schemeClr val="accent6">
                    <a:lumMod val="50000"/>
                    <a:lumOff val="50000"/>
                  </a:schemeClr>
                </a:solidFill>
                <a:latin typeface="Helvetica" panose="020B0604020202020204" pitchFamily="34" charset="0"/>
                <a:cs typeface="Helvetica" panose="020B0604020202020204" pitchFamily="34" charset="0"/>
              </a:rPr>
              <a:t>14,6 x 8,5 m (48 x 28 pi)</a:t>
            </a:r>
          </a:p>
        </p:txBody>
      </p:sp>
    </p:spTree>
    <p:extLst>
      <p:ext uri="{BB962C8B-B14F-4D97-AF65-F5344CB8AC3E}">
        <p14:creationId xmlns:p14="http://schemas.microsoft.com/office/powerpoint/2010/main" val="23797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t>Pièce commémorative du Centenaire</a:t>
            </a:r>
          </a:p>
        </p:txBody>
      </p:sp>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871495" y="1752600"/>
            <a:ext cx="5558504" cy="40386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831975"/>
            <a:ext cx="5481440" cy="3883025"/>
          </a:xfrm>
          <a:prstGeom prst="rect">
            <a:avLst/>
          </a:prstGeom>
        </p:spPr>
      </p:pic>
      <p:sp>
        <p:nvSpPr>
          <p:cNvPr id="8" name="TextBox 7"/>
          <p:cNvSpPr txBox="1"/>
          <p:nvPr/>
        </p:nvSpPr>
        <p:spPr>
          <a:xfrm>
            <a:off x="0" y="5953547"/>
            <a:ext cx="12192000" cy="553998"/>
          </a:xfrm>
          <a:prstGeom prst="rect">
            <a:avLst/>
          </a:prstGeom>
          <a:noFill/>
        </p:spPr>
        <p:txBody>
          <a:bodyPr wrap="square" rtlCol="0">
            <a:spAutoFit/>
          </a:bodyPr>
          <a:lstStyle/>
          <a:p>
            <a:pPr algn="ctr"/>
            <a:r>
              <a:rPr lang="fr-FR" sz="3000">
                <a:solidFill>
                  <a:schemeClr val="accent1"/>
                </a:solidFill>
                <a:latin typeface="Helvetica" panose="020B0604020202020204" pitchFamily="34" charset="0"/>
                <a:cs typeface="Helvetica" panose="020B0604020202020204" pitchFamily="34" charset="0"/>
              </a:rPr>
              <a:t>♦ </a:t>
            </a:r>
            <a:r>
              <a:rPr lang="fr-FR" sz="3000">
                <a:solidFill>
                  <a:schemeClr val="tx2"/>
                </a:solidFill>
                <a:latin typeface="Helvetica" panose="020B0604020202020204" pitchFamily="34" charset="0"/>
                <a:cs typeface="Helvetica" panose="020B0604020202020204" pitchFamily="34" charset="0"/>
              </a:rPr>
              <a:t>855 540 USD</a:t>
            </a:r>
            <a:r>
              <a:rPr lang="fr-FR" sz="3000">
                <a:solidFill>
                  <a:schemeClr val="accent6">
                    <a:lumMod val="50000"/>
                    <a:lumOff val="50000"/>
                  </a:schemeClr>
                </a:solidFill>
                <a:latin typeface="Helvetica" panose="020B0604020202020204" pitchFamily="34" charset="0"/>
                <a:cs typeface="Helvetica" panose="020B0604020202020204" pitchFamily="34" charset="0"/>
              </a:rPr>
              <a:t> reçus par notre Fondation grâce à la vente de pièces</a:t>
            </a:r>
          </a:p>
        </p:txBody>
      </p:sp>
    </p:spTree>
    <p:extLst>
      <p:ext uri="{BB962C8B-B14F-4D97-AF65-F5344CB8AC3E}">
        <p14:creationId xmlns:p14="http://schemas.microsoft.com/office/powerpoint/2010/main" val="3841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776288"/>
          </a:xfrm>
        </p:spPr>
        <p:txBody>
          <a:bodyPr>
            <a:normAutofit/>
          </a:bodyPr>
          <a:lstStyle/>
          <a:p>
            <a:r>
              <a:rPr lang="fr-FR"/>
              <a:t>Timbres du centenaire</a:t>
            </a: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1271191" y="1143000"/>
            <a:ext cx="9649619" cy="5449420"/>
          </a:xfrm>
          <a:prstGeom prst="rect">
            <a:avLst/>
          </a:prstGeom>
        </p:spPr>
      </p:pic>
    </p:spTree>
    <p:extLst>
      <p:ext uri="{BB962C8B-B14F-4D97-AF65-F5344CB8AC3E}">
        <p14:creationId xmlns:p14="http://schemas.microsoft.com/office/powerpoint/2010/main" val="91562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t>Unis dans la célébration</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14600" y="3879272"/>
            <a:ext cx="9285488" cy="27501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Content Placeholder 6"/>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bwMode="auto">
          <a:xfrm>
            <a:off x="762001" y="1447800"/>
            <a:ext cx="6897167" cy="27468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7905650" y="2209800"/>
            <a:ext cx="3962400" cy="1015663"/>
          </a:xfrm>
          <a:prstGeom prst="rect">
            <a:avLst/>
          </a:prstGeom>
          <a:noFill/>
        </p:spPr>
        <p:txBody>
          <a:bodyPr wrap="square" rtlCol="0">
            <a:spAutoFit/>
          </a:bodyPr>
          <a:lstStyle/>
          <a:p>
            <a:pPr algn="ctr"/>
            <a:r>
              <a:rPr lang="fr-FR" sz="6000" b="1">
                <a:solidFill>
                  <a:srgbClr val="FFC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#Lions100</a:t>
            </a:r>
          </a:p>
        </p:txBody>
      </p:sp>
    </p:spTree>
    <p:extLst>
      <p:ext uri="{BB962C8B-B14F-4D97-AF65-F5344CB8AC3E}">
        <p14:creationId xmlns:p14="http://schemas.microsoft.com/office/powerpoint/2010/main" val="2359123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Flambeaux du centenaire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286001"/>
            <a:ext cx="7739507"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532628" y="2286001"/>
            <a:ext cx="3125972"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0" y="5791200"/>
            <a:ext cx="12192000" cy="553998"/>
          </a:xfrm>
          <a:prstGeom prst="rect">
            <a:avLst/>
          </a:prstGeom>
          <a:noFill/>
        </p:spPr>
        <p:txBody>
          <a:bodyPr wrap="square" rtlCol="0">
            <a:spAutoFit/>
          </a:bodyPr>
          <a:lstStyle/>
          <a:p>
            <a:pPr algn="ctr"/>
            <a:r>
              <a:rPr lang="fr-FR" sz="3000">
                <a:solidFill>
                  <a:schemeClr val="accent1"/>
                </a:solidFill>
                <a:latin typeface="Helvetica" panose="020B0604020202020204" pitchFamily="34" charset="0"/>
                <a:cs typeface="Helvetica" panose="020B0604020202020204" pitchFamily="34" charset="0"/>
              </a:rPr>
              <a:t>♦ </a:t>
            </a:r>
            <a:r>
              <a:rPr lang="fr-FR" sz="3000">
                <a:latin typeface="Helvetica" panose="020B0604020202020204" pitchFamily="34" charset="0"/>
                <a:cs typeface="Helvetica" panose="020B0604020202020204" pitchFamily="34" charset="0"/>
              </a:rPr>
              <a:t>Éclairons la voie vers notre second siècle de service</a:t>
            </a:r>
            <a:r>
              <a:rPr lang="fr-FR" sz="3000">
                <a:solidFill>
                  <a:schemeClr val="accent6">
                    <a:lumMod val="50000"/>
                    <a:lumOff val="50000"/>
                  </a:schemeClr>
                </a:solidFill>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30816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t>Archive LionsClubs.org </a:t>
            </a:r>
          </a:p>
        </p:txBody>
      </p:sp>
      <p:sp>
        <p:nvSpPr>
          <p:cNvPr id="3" name="Content Placeholder 2"/>
          <p:cNvSpPr>
            <a:spLocks noGrp="1"/>
          </p:cNvSpPr>
          <p:nvPr>
            <p:ph sz="quarter" idx="11"/>
          </p:nvPr>
        </p:nvSpPr>
        <p:spPr>
          <a:xfrm>
            <a:off x="761999" y="1524000"/>
            <a:ext cx="10667999" cy="5105400"/>
          </a:xfrm>
        </p:spPr>
        <p:txBody>
          <a:bodyPr/>
          <a:lstStyle/>
          <a:p>
            <a:pPr indent="-274320">
              <a:lnSpc>
                <a:spcPct val="110000"/>
              </a:lnSpc>
              <a:spcBef>
                <a:spcPts val="600"/>
              </a:spcBef>
              <a:buClr>
                <a:schemeClr val="accent1"/>
              </a:buClr>
              <a:buFont typeface="Arial" panose="020B0604020202020204" pitchFamily="34" charset="0"/>
              <a:buChar char="♦"/>
            </a:pPr>
            <a:r>
              <a:rPr lang="fr-FR"/>
              <a:t>Vidéo : Coup d'oeil sur 100 ans d'histoire</a:t>
            </a:r>
          </a:p>
          <a:p>
            <a:pPr indent="-274320">
              <a:lnSpc>
                <a:spcPct val="110000"/>
              </a:lnSpc>
              <a:spcBef>
                <a:spcPts val="600"/>
              </a:spcBef>
              <a:buClr>
                <a:schemeClr val="accent1"/>
              </a:buClr>
              <a:buFont typeface="Arial" panose="020B0604020202020204" pitchFamily="34" charset="0"/>
              <a:buChar char="♦"/>
            </a:pPr>
            <a:r>
              <a:rPr lang="fr-FR"/>
              <a:t>Vidéo : Souvenirs du centenaire</a:t>
            </a:r>
          </a:p>
          <a:p>
            <a:pPr indent="-274320">
              <a:lnSpc>
                <a:spcPct val="110000"/>
              </a:lnSpc>
              <a:spcBef>
                <a:spcPts val="600"/>
              </a:spcBef>
              <a:buClr>
                <a:schemeClr val="accent1"/>
              </a:buClr>
              <a:buFont typeface="Arial" panose="020B0604020202020204" pitchFamily="34" charset="0"/>
              <a:buChar char="♦"/>
            </a:pPr>
            <a:r>
              <a:rPr lang="fr-FR"/>
              <a:t>Livret : Temps forts du centenaire </a:t>
            </a:r>
          </a:p>
          <a:p>
            <a:pPr indent="-274320">
              <a:lnSpc>
                <a:spcPct val="110000"/>
              </a:lnSpc>
              <a:spcBef>
                <a:spcPts val="600"/>
              </a:spcBef>
              <a:buClr>
                <a:schemeClr val="accent1"/>
              </a:buClr>
              <a:buFont typeface="Arial" panose="020B0604020202020204" pitchFamily="34" charset="0"/>
              <a:buChar char="♦"/>
            </a:pPr>
            <a:r>
              <a:rPr lang="fr-FR"/>
              <a:t>Série vidéo : Histoire des Lions</a:t>
            </a:r>
          </a:p>
          <a:p>
            <a:pPr indent="-274320">
              <a:lnSpc>
                <a:spcPct val="110000"/>
              </a:lnSpc>
              <a:spcBef>
                <a:spcPts val="600"/>
              </a:spcBef>
              <a:buClr>
                <a:schemeClr val="accent1"/>
              </a:buClr>
              <a:buFont typeface="Arial" panose="020B0604020202020204" pitchFamily="34" charset="0"/>
              <a:buChar char="♦"/>
            </a:pPr>
            <a:r>
              <a:rPr lang="fr-FR"/>
              <a:t>Vidéo : Moments fondateurs</a:t>
            </a:r>
          </a:p>
          <a:p>
            <a:pPr indent="-274320">
              <a:lnSpc>
                <a:spcPct val="110000"/>
              </a:lnSpc>
              <a:spcBef>
                <a:spcPts val="600"/>
              </a:spcBef>
              <a:buClr>
                <a:schemeClr val="accent1"/>
              </a:buClr>
              <a:buFont typeface="Arial" panose="020B0604020202020204" pitchFamily="34" charset="0"/>
              <a:buChar char="♦"/>
            </a:pPr>
            <a:r>
              <a:rPr lang="fr-FR"/>
              <a:t>Vidéo : Celebrate Lions</a:t>
            </a:r>
          </a:p>
          <a:p>
            <a:pPr indent="-274320">
              <a:lnSpc>
                <a:spcPct val="110000"/>
              </a:lnSpc>
              <a:spcBef>
                <a:spcPts val="600"/>
              </a:spcBef>
              <a:buClr>
                <a:schemeClr val="accent1"/>
              </a:buClr>
              <a:buFont typeface="Arial" panose="020B0604020202020204" pitchFamily="34" charset="0"/>
              <a:buChar char="♦"/>
            </a:pPr>
            <a:r>
              <a:rPr lang="fr-FR"/>
              <a:t>Diaporama : L’histoire du Lions </a:t>
            </a:r>
          </a:p>
          <a:p>
            <a:pPr indent="-274320">
              <a:lnSpc>
                <a:spcPct val="110000"/>
              </a:lnSpc>
              <a:spcBef>
                <a:spcPts val="600"/>
              </a:spcBef>
              <a:buClr>
                <a:schemeClr val="accent1"/>
              </a:buClr>
              <a:buFont typeface="Arial" panose="020B0604020202020204" pitchFamily="34" charset="0"/>
              <a:buChar char="♦"/>
            </a:pPr>
            <a:r>
              <a:rPr lang="fr-FR"/>
              <a:t>Série vidéo : Réflexions de présidents</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9000" y="2030215"/>
            <a:ext cx="2024436" cy="122634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4026" y="1884895"/>
            <a:ext cx="1474529" cy="1895824"/>
          </a:xfrm>
          <a:prstGeom prst="rect">
            <a:avLst/>
          </a:prstGeom>
          <a:ln>
            <a:solidFill>
              <a:schemeClr val="accent2"/>
            </a:solidFill>
          </a:ln>
        </p:spPr>
      </p:pic>
      <p:pic>
        <p:nvPicPr>
          <p:cNvPr id="7" name="Picture 6">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8684526" y="3665756"/>
            <a:ext cx="2080726" cy="1215392"/>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00847" y="3239793"/>
            <a:ext cx="1763179" cy="1488838"/>
          </a:xfrm>
          <a:prstGeom prst="rect">
            <a:avLst/>
          </a:prstGeom>
          <a:ln>
            <a:solidFill>
              <a:schemeClr val="accent2"/>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01779" y="4688113"/>
            <a:ext cx="2246048" cy="126340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300730" y="2255971"/>
            <a:ext cx="1564211" cy="388762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7664" y="4855540"/>
            <a:ext cx="1554135" cy="146906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197808" y="4327241"/>
            <a:ext cx="1841792" cy="97727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1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a:t>Notre siècle à venir</a:t>
            </a:r>
          </a:p>
        </p:txBody>
      </p:sp>
      <p:pic>
        <p:nvPicPr>
          <p:cNvPr id="6" name="Content Placeholder 5"/>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tretch/>
        </p:blipFill>
        <p:spPr bwMode="auto">
          <a:xfrm>
            <a:off x="747236" y="1752217"/>
            <a:ext cx="4011516"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138199" y="1752217"/>
            <a:ext cx="6215601"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1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fr-FR" sz="6000">
                <a:solidFill>
                  <a:schemeClr val="tx2"/>
                </a:solidFill>
                <a:latin typeface="Helvetica" panose="020B0604020202020204" pitchFamily="34" charset="0"/>
                <a:cs typeface="Helvetica" panose="020B0604020202020204" pitchFamily="34" charset="0"/>
              </a:rPr>
              <a:t>Merci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789" y="1981200"/>
            <a:ext cx="5280422" cy="452356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962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1F274-A519-AB45-9B57-D105CE1BFB3B}"/>
              </a:ext>
            </a:extLst>
          </p:cNvPr>
          <p:cNvSpPr>
            <a:spLocks noGrp="1"/>
          </p:cNvSpPr>
          <p:nvPr>
            <p:ph type="title"/>
          </p:nvPr>
        </p:nvSpPr>
        <p:spPr/>
        <p:txBody>
          <a:bodyPr>
            <a:noAutofit/>
          </a:bodyPr>
          <a:lstStyle/>
          <a:p>
            <a:r>
              <a:rPr lang="fr-FR"/>
              <a:t>Un hommage de la taille d'un lion</a:t>
            </a:r>
          </a:p>
        </p:txBody>
      </p:sp>
      <p:sp>
        <p:nvSpPr>
          <p:cNvPr id="16" name="Round Diagonal Corner Rectangle 15"/>
          <p:cNvSpPr/>
          <p:nvPr/>
        </p:nvSpPr>
        <p:spPr>
          <a:xfrm>
            <a:off x="39116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fr-FR" sz="2400">
                <a:solidFill>
                  <a:schemeClr val="bg1"/>
                </a:solidFill>
                <a:latin typeface="Helvetica" panose="020B0604020202020204" pitchFamily="34" charset="0"/>
                <a:ea typeface="Arial" charset="0"/>
                <a:cs typeface="Helvetica" panose="020B0604020202020204" pitchFamily="34" charset="0"/>
              </a:rPr>
              <a:t>2015-2016</a:t>
            </a:r>
          </a:p>
        </p:txBody>
      </p:sp>
      <p:sp>
        <p:nvSpPr>
          <p:cNvPr id="17" name="Round Diagonal Corner Rectangle 16"/>
          <p:cNvSpPr/>
          <p:nvPr/>
        </p:nvSpPr>
        <p:spPr>
          <a:xfrm>
            <a:off x="62484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fr-FR" sz="2400">
                <a:solidFill>
                  <a:schemeClr val="bg1"/>
                </a:solidFill>
                <a:latin typeface="Helvetica" panose="020B0604020202020204" pitchFamily="34" charset="0"/>
                <a:ea typeface="Arial" charset="0"/>
                <a:cs typeface="Helvetica" panose="020B0604020202020204" pitchFamily="34" charset="0"/>
              </a:rPr>
              <a:t>2016-2017</a:t>
            </a:r>
          </a:p>
        </p:txBody>
      </p:sp>
      <p:sp>
        <p:nvSpPr>
          <p:cNvPr id="18" name="Round Diagonal Corner Rectangle 17"/>
          <p:cNvSpPr/>
          <p:nvPr/>
        </p:nvSpPr>
        <p:spPr>
          <a:xfrm>
            <a:off x="85852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fr-FR" sz="2400">
                <a:solidFill>
                  <a:schemeClr val="bg1"/>
                </a:solidFill>
                <a:latin typeface="Helvetica" panose="020B0604020202020204" pitchFamily="34" charset="0"/>
                <a:ea typeface="Arial" charset="0"/>
                <a:cs typeface="Helvetica" panose="020B0604020202020204" pitchFamily="34" charset="0"/>
              </a:rPr>
              <a:t>2017-2018</a:t>
            </a:r>
          </a:p>
        </p:txBody>
      </p:sp>
      <p:sp>
        <p:nvSpPr>
          <p:cNvPr id="19" name="Round Diagonal Corner Rectangle 18"/>
          <p:cNvSpPr/>
          <p:nvPr/>
        </p:nvSpPr>
        <p:spPr>
          <a:xfrm>
            <a:off x="15748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fr-FR" sz="2400">
                <a:solidFill>
                  <a:schemeClr val="bg1"/>
                </a:solidFill>
                <a:latin typeface="Helvetica" panose="020B0604020202020204" pitchFamily="34" charset="0"/>
                <a:ea typeface="Arial" charset="0"/>
                <a:cs typeface="Helvetica" panose="020B0604020202020204" pitchFamily="34" charset="0"/>
              </a:rPr>
              <a:t>2014-2015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4800" y="1981200"/>
            <a:ext cx="9112250" cy="31103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69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t>Partagez les moments forts de notre histoire</a:t>
            </a:r>
          </a:p>
        </p:txBody>
      </p:sp>
      <p:pic>
        <p:nvPicPr>
          <p:cNvPr id="5" name="Content Placeholder 4"/>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l="14127" r="13513"/>
          <a:stretch/>
        </p:blipFill>
        <p:spPr bwMode="auto">
          <a:xfrm>
            <a:off x="228600" y="2051462"/>
            <a:ext cx="5791200" cy="320399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0" y="5638800"/>
            <a:ext cx="12192000" cy="461665"/>
          </a:xfrm>
          <a:prstGeom prst="rect">
            <a:avLst/>
          </a:prstGeom>
          <a:noFill/>
        </p:spPr>
        <p:txBody>
          <a:bodyPr wrap="square" rtlCol="0">
            <a:spAutoFit/>
          </a:bodyPr>
          <a:lstStyle/>
          <a:p>
            <a:pPr algn="ctr"/>
            <a:r>
              <a:rPr lang="fr-FR" sz="2400" dirty="0">
                <a:solidFill>
                  <a:schemeClr val="accent1"/>
                </a:solidFill>
                <a:latin typeface="Helvetica" panose="020B0604020202020204" pitchFamily="34" charset="0"/>
                <a:cs typeface="Helvetica" panose="020B0604020202020204" pitchFamily="34" charset="0"/>
              </a:rPr>
              <a:t>♦ </a:t>
            </a:r>
            <a:r>
              <a:rPr lang="fr-FR" sz="2400" dirty="0">
                <a:solidFill>
                  <a:schemeClr val="accent6">
                    <a:lumMod val="50000"/>
                    <a:lumOff val="50000"/>
                  </a:schemeClr>
                </a:solidFill>
                <a:latin typeface="Helvetica" panose="020B0604020202020204" pitchFamily="34" charset="0"/>
                <a:cs typeface="Helvetica" panose="020B0604020202020204" pitchFamily="34" charset="0"/>
              </a:rPr>
              <a:t>Moments fondateurs </a:t>
            </a:r>
            <a:r>
              <a:rPr lang="fr-FR" sz="2400" dirty="0">
                <a:solidFill>
                  <a:schemeClr val="accent1"/>
                </a:solidFill>
                <a:latin typeface="Helvetica" panose="020B0604020202020204" pitchFamily="34" charset="0"/>
                <a:cs typeface="Helvetica" panose="020B0604020202020204" pitchFamily="34" charset="0"/>
              </a:rPr>
              <a:t>♦ </a:t>
            </a:r>
            <a:r>
              <a:rPr lang="fr-FR" sz="2400" dirty="0">
                <a:solidFill>
                  <a:schemeClr val="accent6">
                    <a:lumMod val="50000"/>
                    <a:lumOff val="50000"/>
                  </a:schemeClr>
                </a:solidFill>
                <a:latin typeface="Helvetica" panose="020B0604020202020204" pitchFamily="34" charset="0"/>
                <a:cs typeface="Helvetica" panose="020B0604020202020204" pitchFamily="34" charset="0"/>
              </a:rPr>
              <a:t>Vidéos commémoratives </a:t>
            </a:r>
            <a:r>
              <a:rPr lang="fr-FR" sz="2400" dirty="0">
                <a:solidFill>
                  <a:schemeClr val="accent1"/>
                </a:solidFill>
                <a:latin typeface="Helvetica" panose="020B0604020202020204" pitchFamily="34" charset="0"/>
                <a:cs typeface="Helvetica" panose="020B0604020202020204" pitchFamily="34" charset="0"/>
              </a:rPr>
              <a:t>♦ </a:t>
            </a:r>
            <a:r>
              <a:rPr lang="fr-FR" sz="2400" dirty="0">
                <a:solidFill>
                  <a:schemeClr val="accent6">
                    <a:lumMod val="50000"/>
                    <a:lumOff val="50000"/>
                  </a:schemeClr>
                </a:solidFill>
                <a:latin typeface="Helvetica" panose="020B0604020202020204" pitchFamily="34" charset="0"/>
                <a:cs typeface="Helvetica" panose="020B0604020202020204" pitchFamily="34" charset="0"/>
              </a:rPr>
              <a:t>Diaporama L’histoire des Lions</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2200" y="2051462"/>
            <a:ext cx="5791200" cy="3208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249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t>Hommage à notre héritage</a:t>
            </a:r>
          </a:p>
        </p:txBody>
      </p:sp>
      <p:pic>
        <p:nvPicPr>
          <p:cNvPr id="4" name="Content Placeholder 3"/>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292555" y="1524000"/>
            <a:ext cx="8382000" cy="4343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292555" y="5943600"/>
            <a:ext cx="11518445" cy="553998"/>
          </a:xfrm>
          <a:prstGeom prst="rect">
            <a:avLst/>
          </a:prstGeom>
          <a:noFill/>
        </p:spPr>
        <p:txBody>
          <a:bodyPr wrap="square" rtlCol="0">
            <a:spAutoFit/>
          </a:bodyPr>
          <a:lstStyle/>
          <a:p>
            <a:pPr algn="ctr"/>
            <a:r>
              <a:rPr lang="fr-FR" sz="3000">
                <a:solidFill>
                  <a:schemeClr val="accent1"/>
                </a:solidFill>
                <a:latin typeface="Helvetica" panose="020B0604020202020204" pitchFamily="34" charset="0"/>
                <a:cs typeface="Helvetica" panose="020B0604020202020204" pitchFamily="34" charset="0"/>
              </a:rPr>
              <a:t>♦ </a:t>
            </a:r>
            <a:r>
              <a:rPr lang="fr-FR" sz="3000">
                <a:latin typeface="Helvetica" panose="020B0604020202020204" pitchFamily="34" charset="0"/>
                <a:cs typeface="Helvetica" panose="020B0604020202020204" pitchFamily="34" charset="0"/>
              </a:rPr>
              <a:t>Statue de Melvin Jones</a:t>
            </a:r>
            <a:r>
              <a:rPr lang="fr-FR" sz="3000">
                <a:solidFill>
                  <a:schemeClr val="accent6">
                    <a:lumMod val="50000"/>
                    <a:lumOff val="50000"/>
                  </a:schemeClr>
                </a:solidFill>
                <a:latin typeface="Helvetica" panose="020B0604020202020204" pitchFamily="34" charset="0"/>
                <a:cs typeface="Helvetica" panose="020B0604020202020204" pitchFamily="34" charset="0"/>
              </a:rPr>
              <a:t> </a:t>
            </a:r>
            <a:r>
              <a:rPr lang="fr-FR" sz="3000">
                <a:solidFill>
                  <a:schemeClr val="accent1"/>
                </a:solidFill>
                <a:latin typeface="Helvetica" panose="020B0604020202020204" pitchFamily="34" charset="0"/>
                <a:cs typeface="Helvetica" panose="020B0604020202020204" pitchFamily="34" charset="0"/>
              </a:rPr>
              <a:t>♦ </a:t>
            </a:r>
            <a:r>
              <a:rPr lang="fr-FR" sz="3000">
                <a:latin typeface="Helvetica" panose="020B0604020202020204" pitchFamily="34" charset="0"/>
                <a:cs typeface="Helvetica" panose="020B0604020202020204" pitchFamily="34" charset="0"/>
              </a:rPr>
              <a:t>Mémorial Melvin Jones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5054" y="1526005"/>
            <a:ext cx="2945946" cy="43413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0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t>Préservation de notre héritage</a:t>
            </a:r>
          </a:p>
        </p:txBody>
      </p:sp>
      <p:sp>
        <p:nvSpPr>
          <p:cNvPr id="7" name="TextBox 6"/>
          <p:cNvSpPr txBox="1"/>
          <p:nvPr/>
        </p:nvSpPr>
        <p:spPr>
          <a:xfrm>
            <a:off x="1447800" y="5943600"/>
            <a:ext cx="9372600" cy="553998"/>
          </a:xfrm>
          <a:prstGeom prst="rect">
            <a:avLst/>
          </a:prstGeom>
          <a:noFill/>
        </p:spPr>
        <p:txBody>
          <a:bodyPr wrap="square" rtlCol="0">
            <a:spAutoFit/>
          </a:bodyPr>
          <a:lstStyle/>
          <a:p>
            <a:pPr algn="ctr"/>
            <a:r>
              <a:rPr lang="fr-FR" sz="3000">
                <a:solidFill>
                  <a:schemeClr val="accent1"/>
                </a:solidFill>
                <a:latin typeface="Helvetica" panose="020B0604020202020204" pitchFamily="34" charset="0"/>
                <a:cs typeface="Helvetica" panose="020B0604020202020204" pitchFamily="34" charset="0"/>
              </a:rPr>
              <a:t>♦ </a:t>
            </a:r>
            <a:r>
              <a:rPr lang="fr-FR" sz="3000">
                <a:latin typeface="Helvetica" panose="020B0604020202020204" pitchFamily="34" charset="0"/>
                <a:cs typeface="Helvetica" panose="020B0604020202020204" pitchFamily="34" charset="0"/>
              </a:rPr>
              <a:t>Entretiens avec chaque président international</a:t>
            </a:r>
          </a:p>
        </p:txBody>
      </p:sp>
      <p:pic>
        <p:nvPicPr>
          <p:cNvPr id="4" name="Content Placeholder 3"/>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b="11667"/>
          <a:stretch/>
        </p:blipFill>
        <p:spPr>
          <a:xfrm>
            <a:off x="2032000" y="1676400"/>
            <a:ext cx="8128000" cy="4038600"/>
          </a:xfrm>
        </p:spPr>
      </p:pic>
      <p:sp>
        <p:nvSpPr>
          <p:cNvPr id="9" name="TextBox 8"/>
          <p:cNvSpPr txBox="1"/>
          <p:nvPr/>
        </p:nvSpPr>
        <p:spPr>
          <a:xfrm>
            <a:off x="2244216" y="3200400"/>
            <a:ext cx="3038984" cy="1569660"/>
          </a:xfrm>
          <a:prstGeom prst="rect">
            <a:avLst/>
          </a:prstGeom>
          <a:noFill/>
        </p:spPr>
        <p:txBody>
          <a:bodyPr wrap="square" rtlCol="0">
            <a:spAutoFit/>
          </a:bodyPr>
          <a:lstStyle/>
          <a:p>
            <a:pPr algn="ctr"/>
            <a:r>
              <a:rPr lang="fr-F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Réflexions</a:t>
            </a:r>
            <a:br>
              <a:rPr lang="fr-F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br>
            <a:r>
              <a:rPr lang="fr-F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 de </a:t>
            </a:r>
            <a:br>
              <a:rPr lang="fr-F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br>
            <a:r>
              <a:rPr lang="fr-FR"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présidents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08" y="1905000"/>
            <a:ext cx="1269999" cy="1178524"/>
          </a:xfrm>
          <a:prstGeom prst="rect">
            <a:avLst/>
          </a:prstGeom>
        </p:spPr>
      </p:pic>
    </p:spTree>
    <p:extLst>
      <p:ext uri="{BB962C8B-B14F-4D97-AF65-F5344CB8AC3E}">
        <p14:creationId xmlns:p14="http://schemas.microsoft.com/office/powerpoint/2010/main" val="212388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Célébration du service aux autres</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362200"/>
            <a:ext cx="2743200"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2362200"/>
            <a:ext cx="2743200" cy="2743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331308"/>
            <a:ext cx="2743200" cy="2743200"/>
          </a:xfrm>
          <a:prstGeom prst="rect">
            <a:avLst/>
          </a:prstGeom>
        </p:spPr>
      </p:pic>
    </p:spTree>
    <p:extLst>
      <p:ext uri="{BB962C8B-B14F-4D97-AF65-F5344CB8AC3E}">
        <p14:creationId xmlns:p14="http://schemas.microsoft.com/office/powerpoint/2010/main" val="33040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Défi de service du centenaire</a:t>
            </a:r>
          </a:p>
        </p:txBody>
      </p:sp>
      <p:sp>
        <p:nvSpPr>
          <p:cNvPr id="6" name="TextBox 5"/>
          <p:cNvSpPr txBox="1"/>
          <p:nvPr/>
        </p:nvSpPr>
        <p:spPr>
          <a:xfrm>
            <a:off x="457200" y="4572000"/>
            <a:ext cx="3352801" cy="2154436"/>
          </a:xfrm>
          <a:prstGeom prst="rect">
            <a:avLst/>
          </a:prstGeom>
          <a:noFill/>
        </p:spPr>
        <p:txBody>
          <a:bodyPr wrap="square" rtlCol="0">
            <a:spAutoFit/>
          </a:bodyPr>
          <a:lstStyle/>
          <a:p>
            <a:pPr algn="ctr"/>
            <a:r>
              <a:rPr lang="fr-FR" sz="4400" b="1" dirty="0" smtClean="0">
                <a:solidFill>
                  <a:schemeClr val="tx2"/>
                </a:solidFill>
                <a:latin typeface="Helvetica" panose="020B0604020202020204" pitchFamily="34" charset="0"/>
                <a:cs typeface="Helvetica" panose="020B0604020202020204" pitchFamily="34" charset="0"/>
              </a:rPr>
              <a:t>248 993 525</a:t>
            </a:r>
            <a:r>
              <a:rPr lang="fr-FR" sz="3000" dirty="0" smtClean="0">
                <a:solidFill>
                  <a:schemeClr val="accent6">
                    <a:lumMod val="50000"/>
                    <a:lumOff val="50000"/>
                  </a:schemeClr>
                </a:solidFill>
                <a:latin typeface="Helvetica" panose="020B0604020202020204" pitchFamily="34" charset="0"/>
                <a:cs typeface="Helvetica" panose="020B0604020202020204" pitchFamily="34" charset="0"/>
              </a:rPr>
              <a:t> </a:t>
            </a:r>
            <a:r>
              <a:rPr lang="fr-FR" sz="3000" dirty="0">
                <a:solidFill>
                  <a:schemeClr val="accent6">
                    <a:lumMod val="50000"/>
                    <a:lumOff val="50000"/>
                  </a:schemeClr>
                </a:solidFill>
                <a:latin typeface="Helvetica" panose="020B0604020202020204" pitchFamily="34" charset="0"/>
                <a:cs typeface="Helvetica" panose="020B0604020202020204" pitchFamily="34" charset="0"/>
              </a:rPr>
              <a:t>personnes ont bénéficié de notre aide</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1" y="1584638"/>
            <a:ext cx="2743200" cy="2743200"/>
          </a:xfrm>
          <a:prstGeom prst="rect">
            <a:avLst/>
          </a:prstGeom>
        </p:spPr>
      </p:pic>
      <p:pic>
        <p:nvPicPr>
          <p:cNvPr id="9" name="Content Placeholder 8"/>
          <p:cNvPicPr>
            <a:picLocks noGrp="1" noChangeAspect="1"/>
          </p:cNvPicPr>
          <p:nvPr>
            <p:ph sz="quarter" idx="1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29200" y="1676400"/>
            <a:ext cx="6400800" cy="39258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3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a:t>Prix de l’Effectif du centenaire</a:t>
            </a:r>
          </a:p>
        </p:txBody>
      </p:sp>
      <p:pic>
        <p:nvPicPr>
          <p:cNvPr id="11" name="Content Placeholder 10"/>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4876800" y="1752600"/>
            <a:ext cx="6553199" cy="38862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2000" y="4419600"/>
            <a:ext cx="2743201" cy="1692771"/>
          </a:xfrm>
          <a:prstGeom prst="rect">
            <a:avLst/>
          </a:prstGeom>
          <a:noFill/>
        </p:spPr>
        <p:txBody>
          <a:bodyPr wrap="square" rtlCol="0">
            <a:spAutoFit/>
          </a:bodyPr>
          <a:lstStyle/>
          <a:p>
            <a:pPr algn="ctr"/>
            <a:r>
              <a:rPr lang="fr-FR" sz="4400" b="1" dirty="0" smtClean="0">
                <a:solidFill>
                  <a:schemeClr val="tx2"/>
                </a:solidFill>
                <a:latin typeface="Helvetica" panose="020B0604020202020204" pitchFamily="34" charset="0"/>
                <a:cs typeface="Helvetica" panose="020B0604020202020204" pitchFamily="34" charset="0"/>
              </a:rPr>
              <a:t>746 041</a:t>
            </a:r>
            <a:r>
              <a:rPr lang="fr-FR" sz="4400" b="1" dirty="0" smtClean="0">
                <a:solidFill>
                  <a:schemeClr val="accent1"/>
                </a:solidFill>
                <a:latin typeface="Helvetica" panose="020B0604020202020204" pitchFamily="34" charset="0"/>
                <a:cs typeface="Helvetica" panose="020B0604020202020204" pitchFamily="34" charset="0"/>
              </a:rPr>
              <a:t> </a:t>
            </a:r>
            <a:r>
              <a:rPr lang="fr-FR" sz="4000" b="1" dirty="0" smtClean="0">
                <a:solidFill>
                  <a:schemeClr val="accent1"/>
                </a:solidFill>
                <a:latin typeface="Helvetica" panose="020B0604020202020204" pitchFamily="34" charset="0"/>
                <a:cs typeface="Helvetica" panose="020B0604020202020204" pitchFamily="34" charset="0"/>
              </a:rPr>
              <a:t> </a:t>
            </a:r>
            <a:r>
              <a:rPr lang="fr-FR" sz="3000" dirty="0">
                <a:solidFill>
                  <a:schemeClr val="accent6">
                    <a:lumMod val="50000"/>
                    <a:lumOff val="50000"/>
                  </a:schemeClr>
                </a:solidFill>
                <a:latin typeface="Helvetica" panose="020B0604020202020204" pitchFamily="34" charset="0"/>
                <a:cs typeface="Helvetica" panose="020B0604020202020204" pitchFamily="34" charset="0"/>
              </a:rPr>
              <a:t>membres du centenaire</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600200"/>
            <a:ext cx="2743200" cy="2743200"/>
          </a:xfrm>
          <a:prstGeom prst="rect">
            <a:avLst/>
          </a:prstGeom>
        </p:spPr>
      </p:pic>
    </p:spTree>
    <p:extLst>
      <p:ext uri="{BB962C8B-B14F-4D97-AF65-F5344CB8AC3E}">
        <p14:creationId xmlns:p14="http://schemas.microsoft.com/office/powerpoint/2010/main" val="10477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a:t>Projets locaux commémoratifs</a:t>
            </a:r>
          </a:p>
        </p:txBody>
      </p:sp>
      <p:pic>
        <p:nvPicPr>
          <p:cNvPr id="10" name="Content Placeholder 9"/>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a:stretch/>
        </p:blipFill>
        <p:spPr bwMode="auto">
          <a:xfrm>
            <a:off x="5105400" y="1744362"/>
            <a:ext cx="6172200" cy="41134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609601" y="4621649"/>
            <a:ext cx="3048000" cy="1231106"/>
          </a:xfrm>
          <a:prstGeom prst="rect">
            <a:avLst/>
          </a:prstGeom>
          <a:noFill/>
        </p:spPr>
        <p:txBody>
          <a:bodyPr wrap="square" rtlCol="0">
            <a:spAutoFit/>
          </a:bodyPr>
          <a:lstStyle/>
          <a:p>
            <a:pPr algn="ctr"/>
            <a:r>
              <a:rPr lang="fr-FR" sz="4400" b="1" dirty="0">
                <a:solidFill>
                  <a:schemeClr val="tx2"/>
                </a:solidFill>
                <a:latin typeface="Helvetica" panose="020B0604020202020204" pitchFamily="34" charset="0"/>
                <a:cs typeface="Helvetica" panose="020B0604020202020204" pitchFamily="34" charset="0"/>
              </a:rPr>
              <a:t>31 </a:t>
            </a:r>
            <a:r>
              <a:rPr lang="fr-FR" sz="4400" b="1" dirty="0" smtClean="0">
                <a:solidFill>
                  <a:schemeClr val="tx2"/>
                </a:solidFill>
                <a:latin typeface="Helvetica" panose="020B0604020202020204" pitchFamily="34" charset="0"/>
                <a:cs typeface="Helvetica" panose="020B0604020202020204" pitchFamily="34" charset="0"/>
              </a:rPr>
              <a:t>853</a:t>
            </a:r>
            <a:r>
              <a:rPr lang="fr-FR" sz="4400" dirty="0" smtClean="0">
                <a:solidFill>
                  <a:schemeClr val="accent6">
                    <a:lumMod val="50000"/>
                    <a:lumOff val="50000"/>
                  </a:schemeClr>
                </a:solidFill>
                <a:latin typeface="Helvetica" panose="020B0604020202020204" pitchFamily="34" charset="0"/>
                <a:cs typeface="Helvetica" panose="020B0604020202020204" pitchFamily="34" charset="0"/>
              </a:rPr>
              <a:t> </a:t>
            </a:r>
            <a:r>
              <a:rPr lang="fr-FR" sz="3000" dirty="0">
                <a:solidFill>
                  <a:schemeClr val="accent6">
                    <a:lumMod val="50000"/>
                    <a:lumOff val="50000"/>
                  </a:schemeClr>
                </a:solidFill>
                <a:latin typeface="Helvetica" panose="020B0604020202020204" pitchFamily="34" charset="0"/>
                <a:cs typeface="Helvetica" panose="020B0604020202020204" pitchFamily="34" charset="0"/>
              </a:rPr>
              <a:t>projets recensés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744362"/>
            <a:ext cx="2743200" cy="2743200"/>
          </a:xfrm>
          <a:prstGeom prst="rect">
            <a:avLst/>
          </a:prstGeom>
        </p:spPr>
      </p:pic>
    </p:spTree>
    <p:extLst>
      <p:ext uri="{BB962C8B-B14F-4D97-AF65-F5344CB8AC3E}">
        <p14:creationId xmlns:p14="http://schemas.microsoft.com/office/powerpoint/2010/main" val="238634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06A8C181-E056-415E-9B59-40F04FA43837}">
  <ds:schemaRef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a7495015-d16d-4dd1-a72f-488cd8119f34"/>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5</TotalTime>
  <Words>1152</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Helvetica</vt:lpstr>
      <vt:lpstr>Helvetica Neue</vt:lpstr>
      <vt:lpstr>Segoe UI</vt:lpstr>
      <vt:lpstr>Segoe UI Semibold</vt:lpstr>
      <vt:lpstr>Wingdings 3</vt:lpstr>
      <vt:lpstr>ヒラギノ角ゴ Pro W3</vt:lpstr>
      <vt:lpstr>Light Background</vt:lpstr>
      <vt:lpstr>PowerPoint Presentation</vt:lpstr>
      <vt:lpstr>Un hommage de la taille d'un lion</vt:lpstr>
      <vt:lpstr>Partagez les moments forts de notre histoire</vt:lpstr>
      <vt:lpstr>Hommage à notre héritage</vt:lpstr>
      <vt:lpstr>Préservation de notre héritage</vt:lpstr>
      <vt:lpstr>Célébration du service aux autres</vt:lpstr>
      <vt:lpstr>Défi de service du centenaire</vt:lpstr>
      <vt:lpstr>Prix de l’Effectif du centenaire</vt:lpstr>
      <vt:lpstr>Projets locaux commémoratifs</vt:lpstr>
      <vt:lpstr>Des célébrations dans le monde entier</vt:lpstr>
      <vt:lpstr>Convention du centenaire</vt:lpstr>
      <vt:lpstr>Bannière du centenaire</vt:lpstr>
      <vt:lpstr>Pièce commémorative du Centenaire</vt:lpstr>
      <vt:lpstr>Timbres du centenaire</vt:lpstr>
      <vt:lpstr>Unis dans la célébration</vt:lpstr>
      <vt:lpstr>Flambeaux du centenaire</vt:lpstr>
      <vt:lpstr>Archive LionsClubs.org </vt:lpstr>
      <vt:lpstr>Notre siècle à venir</vt:lpstr>
      <vt:lpstr>Merci !</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Jurczynski, Crystal</cp:lastModifiedBy>
  <cp:revision>1554</cp:revision>
  <cp:lastPrinted>2017-06-29T03:55:04Z</cp:lastPrinted>
  <dcterms:created xsi:type="dcterms:W3CDTF">2016-11-15T15:12:50Z</dcterms:created>
  <dcterms:modified xsi:type="dcterms:W3CDTF">2018-07-30T20:14:40Z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