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7" r:id="rId6"/>
  </p:sldMasterIdLst>
  <p:notesMasterIdLst>
    <p:notesMasterId r:id="rId26"/>
  </p:notesMasterIdLst>
  <p:handoutMasterIdLst>
    <p:handoutMasterId r:id="rId27"/>
  </p:handoutMasterIdLst>
  <p:sldIdLst>
    <p:sldId id="1025" r:id="rId7"/>
    <p:sldId id="1006" r:id="rId8"/>
    <p:sldId id="1012" r:id="rId9"/>
    <p:sldId id="1011" r:id="rId10"/>
    <p:sldId id="1013" r:id="rId11"/>
    <p:sldId id="1016" r:id="rId12"/>
    <p:sldId id="1017" r:id="rId13"/>
    <p:sldId id="1018" r:id="rId14"/>
    <p:sldId id="1019" r:id="rId15"/>
    <p:sldId id="1015" r:id="rId16"/>
    <p:sldId id="1027" r:id="rId17"/>
    <p:sldId id="1014" r:id="rId18"/>
    <p:sldId id="1020" r:id="rId19"/>
    <p:sldId id="1021" r:id="rId20"/>
    <p:sldId id="1022" r:id="rId21"/>
    <p:sldId id="1023" r:id="rId22"/>
    <p:sldId id="1024" r:id="rId23"/>
    <p:sldId id="1000" r:id="rId24"/>
    <p:sldId id="1028" r:id="rId25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5" orient="horz" pos="912" userDrawn="1">
          <p15:clr>
            <a:srgbClr val="A4A3A4"/>
          </p15:clr>
        </p15:guide>
        <p15:guide id="6" orient="horz" pos="720" userDrawn="1">
          <p15:clr>
            <a:srgbClr val="A4A3A4"/>
          </p15:clr>
        </p15:guide>
        <p15:guide id="7" orient="horz" pos="4128" userDrawn="1">
          <p15:clr>
            <a:srgbClr val="A4A3A4"/>
          </p15:clr>
        </p15:guide>
        <p15:guide id="8" pos="640" userDrawn="1">
          <p15:clr>
            <a:srgbClr val="A4A3A4"/>
          </p15:clr>
        </p15:guide>
        <p15:guide id="9" pos="7040" userDrawn="1">
          <p15:clr>
            <a:srgbClr val="A4A3A4"/>
          </p15:clr>
        </p15:guide>
        <p15:guide id="10" orient="horz" pos="4032" userDrawn="1">
          <p15:clr>
            <a:srgbClr val="A4A3A4"/>
          </p15:clr>
        </p15:guide>
        <p15:guide id="11" orient="horz" pos="1584" userDrawn="1">
          <p15:clr>
            <a:srgbClr val="A4A3A4"/>
          </p15:clr>
        </p15:guide>
        <p15:guide id="12" pos="3584" userDrawn="1">
          <p15:clr>
            <a:srgbClr val="A4A3A4"/>
          </p15:clr>
        </p15:guide>
        <p15:guide id="13" pos="4096" userDrawn="1">
          <p15:clr>
            <a:srgbClr val="A4A3A4"/>
          </p15:clr>
        </p15:guide>
        <p15:guide id="14" orient="horz" pos="1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1" name="Burns, Andrea" initials="BA [55]" lastIdx="1" clrIdx="70">
    <p:extLst/>
  </p:cmAuthor>
  <p:cmAuthor id="1" name="Tamara" initials="TO" lastIdx="2" clrIdx="0">
    <p:extLst/>
  </p:cmAuthor>
  <p:cmAuthor id="72" name="Burns, Andrea" initials="BA [56]" lastIdx="1" clrIdx="71">
    <p:extLst/>
  </p:cmAuthor>
  <p:cmAuthor id="2" name="Tamara Osheroff" initials="TO" lastIdx="2" clrIdx="1">
    <p:extLst/>
  </p:cmAuthor>
  <p:cmAuthor id="73" name="Burns, Andrea" initials="BA [57]" lastIdx="1" clrIdx="72">
    <p:extLst/>
  </p:cmAuthor>
  <p:cmAuthor id="3" name="Tamara Osheroff" initials="TO [2]" lastIdx="1" clrIdx="2">
    <p:extLst/>
  </p:cmAuthor>
  <p:cmAuthor id="74" name="Burns, Andrea" initials="BA [58]" lastIdx="1" clrIdx="73">
    <p:extLst/>
  </p:cmAuthor>
  <p:cmAuthor id="4" name="Tamara Osheroff" initials="TO [3]" lastIdx="1" clrIdx="3">
    <p:extLst/>
  </p:cmAuthor>
  <p:cmAuthor id="75" name="Burns, Andrea" initials="BA [59]" lastIdx="1" clrIdx="74">
    <p:extLst/>
  </p:cmAuthor>
  <p:cmAuthor id="5" name="Tamara Osheroff" initials="TO [4]" lastIdx="1" clrIdx="4">
    <p:extLst/>
  </p:cmAuthor>
  <p:cmAuthor id="76" name="Burns, Andrea" initials="BA [60]" lastIdx="1" clrIdx="75">
    <p:extLst/>
  </p:cmAuthor>
  <p:cmAuthor id="6" name="Tamara Osheroff" initials="TO [5]" lastIdx="1" clrIdx="5">
    <p:extLst/>
  </p:cmAuthor>
  <p:cmAuthor id="77" name="Burns, Andrea" initials="BA [61]" lastIdx="1" clrIdx="76">
    <p:extLst/>
  </p:cmAuthor>
  <p:cmAuthor id="7" name="Tamara Osheroff" initials="TO [6]" lastIdx="1" clrIdx="6">
    <p:extLst/>
  </p:cmAuthor>
  <p:cmAuthor id="78" name="Burns, Andrea" initials="BA [62]" lastIdx="1" clrIdx="77">
    <p:extLst/>
  </p:cmAuthor>
  <p:cmAuthor id="8" name="Tamara Osheroff" initials="TO [7]" lastIdx="1" clrIdx="7">
    <p:extLst/>
  </p:cmAuthor>
  <p:cmAuthor id="79" name="Burns, Andrea" initials="BA [63]" lastIdx="1" clrIdx="78">
    <p:extLst/>
  </p:cmAuthor>
  <p:cmAuthor id="9" name="Tamara Osheroff" initials="TO [8]" lastIdx="1" clrIdx="8">
    <p:extLst/>
  </p:cmAuthor>
  <p:cmAuthor id="80" name="Burns, Andrea" initials="BA [64]" lastIdx="1" clrIdx="79">
    <p:extLst/>
  </p:cmAuthor>
  <p:cmAuthor id="10" name="Tamara Osheroff" initials="TO [9]" lastIdx="1" clrIdx="9">
    <p:extLst/>
  </p:cmAuthor>
  <p:cmAuthor id="81" name="Burns, Andrea" initials="BA [65]" lastIdx="1" clrIdx="80">
    <p:extLst/>
  </p:cmAuthor>
  <p:cmAuthor id="11" name="Tamara Osheroff" initials="TO [10]" lastIdx="1" clrIdx="10">
    <p:extLst/>
  </p:cmAuthor>
  <p:cmAuthor id="12" name="Tamara Osheroff" initials="TO [11]" lastIdx="1" clrIdx="11">
    <p:extLst/>
  </p:cmAuthor>
  <p:cmAuthor id="13" name="Tamara Osheroff" initials="TO [12]" lastIdx="1" clrIdx="12">
    <p:extLst/>
  </p:cmAuthor>
  <p:cmAuthor id="14" name="Tamara Osheroff" initials="TO [13]" lastIdx="1" clrIdx="13">
    <p:extLst/>
  </p:cmAuthor>
  <p:cmAuthor id="15" name="Tamara Osheroff" initials="TO [14]" lastIdx="1" clrIdx="14">
    <p:extLst/>
  </p:cmAuthor>
  <p:cmAuthor id="16" name="Tamara Osheroff" initials="TO [14] [2]" lastIdx="1" clrIdx="15">
    <p:extLst/>
  </p:cmAuthor>
  <p:cmAuthor id="17" name="Burns, Andrea" initials="BA" lastIdx="1" clrIdx="16">
    <p:extLst/>
  </p:cmAuthor>
  <p:cmAuthor id="18" name="Burns, Andrea" initials="BA [2]" lastIdx="1" clrIdx="17">
    <p:extLst/>
  </p:cmAuthor>
  <p:cmAuthor id="19" name="Burns, Andrea" initials="BA [3]" lastIdx="1" clrIdx="18">
    <p:extLst/>
  </p:cmAuthor>
  <p:cmAuthor id="20" name="Burns, Andrea" initials="BA [4]" lastIdx="1" clrIdx="19">
    <p:extLst/>
  </p:cmAuthor>
  <p:cmAuthor id="21" name="Burns, Andrea" initials="BA [5]" lastIdx="1" clrIdx="20">
    <p:extLst/>
  </p:cmAuthor>
  <p:cmAuthor id="22" name="Burns, Andrea" initials="BA [6]" lastIdx="1" clrIdx="21">
    <p:extLst/>
  </p:cmAuthor>
  <p:cmAuthor id="23" name="Burns, Andrea" initials="BA [7]" lastIdx="1" clrIdx="22">
    <p:extLst/>
  </p:cmAuthor>
  <p:cmAuthor id="24" name="Burns, Andrea" initials="BA [8]" lastIdx="1" clrIdx="23">
    <p:extLst/>
  </p:cmAuthor>
  <p:cmAuthor id="25" name="Burns, Andrea" initials="BA [9]" lastIdx="1" clrIdx="24">
    <p:extLst/>
  </p:cmAuthor>
  <p:cmAuthor id="26" name="Burns, Andrea" initials="BA [10]" lastIdx="1" clrIdx="25">
    <p:extLst/>
  </p:cmAuthor>
  <p:cmAuthor id="27" name="Burns, Andrea" initials="BA [11]" lastIdx="1" clrIdx="26">
    <p:extLst/>
  </p:cmAuthor>
  <p:cmAuthor id="28" name="Burns, Andrea" initials="BA [12]" lastIdx="1" clrIdx="27">
    <p:extLst/>
  </p:cmAuthor>
  <p:cmAuthor id="29" name="Burns, Andrea" initials="BA [13]" lastIdx="1" clrIdx="28">
    <p:extLst/>
  </p:cmAuthor>
  <p:cmAuthor id="30" name="Burns, Andrea" initials="BA [14]" lastIdx="1" clrIdx="29">
    <p:extLst/>
  </p:cmAuthor>
  <p:cmAuthor id="31" name="Burns, Andrea" initials="BA [15]" lastIdx="1" clrIdx="30">
    <p:extLst/>
  </p:cmAuthor>
  <p:cmAuthor id="32" name="Burns, Andrea" initials="BA [16]" lastIdx="1" clrIdx="31">
    <p:extLst/>
  </p:cmAuthor>
  <p:cmAuthor id="33" name="Burns, Andrea" initials="BA [17]" lastIdx="1" clrIdx="32">
    <p:extLst/>
  </p:cmAuthor>
  <p:cmAuthor id="34" name="Burns, Andrea" initials="BA [18]" lastIdx="1" clrIdx="33">
    <p:extLst/>
  </p:cmAuthor>
  <p:cmAuthor id="35" name="Burns, Andrea" initials="BA [19]" lastIdx="1" clrIdx="34">
    <p:extLst/>
  </p:cmAuthor>
  <p:cmAuthor id="36" name="Burns, Andrea" initials="BA [20]" lastIdx="1" clrIdx="35">
    <p:extLst/>
  </p:cmAuthor>
  <p:cmAuthor id="37" name="Burns, Andrea" initials="BA [21]" lastIdx="1" clrIdx="36">
    <p:extLst/>
  </p:cmAuthor>
  <p:cmAuthor id="38" name="Burns, Andrea" initials="BA [22]" lastIdx="1" clrIdx="37">
    <p:extLst/>
  </p:cmAuthor>
  <p:cmAuthor id="39" name="Burns, Andrea" initials="BA [23]" lastIdx="1" clrIdx="38">
    <p:extLst/>
  </p:cmAuthor>
  <p:cmAuthor id="40" name="Burns, Andrea" initials="BA [24]" lastIdx="1" clrIdx="39">
    <p:extLst/>
  </p:cmAuthor>
  <p:cmAuthor id="41" name="Burns, Andrea" initials="BA [25]" lastIdx="1" clrIdx="40">
    <p:extLst/>
  </p:cmAuthor>
  <p:cmAuthor id="42" name="Burns, Andrea" initials="BA [26]" lastIdx="1" clrIdx="41">
    <p:extLst/>
  </p:cmAuthor>
  <p:cmAuthor id="43" name="Burns, Andrea" initials="BA [27]" lastIdx="1" clrIdx="42">
    <p:extLst/>
  </p:cmAuthor>
  <p:cmAuthor id="44" name="Burns, Andrea" initials="BA [28]" lastIdx="1" clrIdx="43">
    <p:extLst/>
  </p:cmAuthor>
  <p:cmAuthor id="45" name="Burns, Andrea" initials="BA [29]" lastIdx="1" clrIdx="44">
    <p:extLst/>
  </p:cmAuthor>
  <p:cmAuthor id="46" name="Burns, Andrea" initials="BA [30]" lastIdx="1" clrIdx="45">
    <p:extLst/>
  </p:cmAuthor>
  <p:cmAuthor id="47" name="Burns, Andrea" initials="BA [31]" lastIdx="1" clrIdx="46">
    <p:extLst/>
  </p:cmAuthor>
  <p:cmAuthor id="48" name="Burns, Andrea" initials="BA [32]" lastIdx="1" clrIdx="47">
    <p:extLst/>
  </p:cmAuthor>
  <p:cmAuthor id="49" name="Burns, Andrea" initials="BA [33]" lastIdx="1" clrIdx="48">
    <p:extLst/>
  </p:cmAuthor>
  <p:cmAuthor id="50" name="Burns, Andrea" initials="BA [34]" lastIdx="1" clrIdx="49">
    <p:extLst/>
  </p:cmAuthor>
  <p:cmAuthor id="51" name="Burns, Andrea" initials="BA [35]" lastIdx="0" clrIdx="50">
    <p:extLst/>
  </p:cmAuthor>
  <p:cmAuthor id="52" name="Burns, Andrea" initials="BA [36]" lastIdx="1" clrIdx="51">
    <p:extLst/>
  </p:cmAuthor>
  <p:cmAuthor id="53" name="Burns, Andrea" initials="BA [37]" lastIdx="1" clrIdx="52">
    <p:extLst/>
  </p:cmAuthor>
  <p:cmAuthor id="54" name="Burns, Andrea" initials="BA [38]" lastIdx="1" clrIdx="53">
    <p:extLst/>
  </p:cmAuthor>
  <p:cmAuthor id="55" name="Burns, Andrea" initials="BA [39]" lastIdx="1" clrIdx="54">
    <p:extLst/>
  </p:cmAuthor>
  <p:cmAuthor id="56" name="Burns, Andrea" initials="BA [40]" lastIdx="1" clrIdx="55">
    <p:extLst/>
  </p:cmAuthor>
  <p:cmAuthor id="57" name="Burns, Andrea" initials="BA [41]" lastIdx="1" clrIdx="56">
    <p:extLst/>
  </p:cmAuthor>
  <p:cmAuthor id="58" name="Burns, Andrea" initials="BA [42]" lastIdx="1" clrIdx="57">
    <p:extLst/>
  </p:cmAuthor>
  <p:cmAuthor id="59" name="Burns, Andrea" initials="BA [43]" lastIdx="1" clrIdx="58">
    <p:extLst/>
  </p:cmAuthor>
  <p:cmAuthor id="60" name="Burns, Andrea" initials="BA [44]" lastIdx="1" clrIdx="59">
    <p:extLst/>
  </p:cmAuthor>
  <p:cmAuthor id="61" name="Burns, Andrea" initials="BA [45]" lastIdx="1" clrIdx="60">
    <p:extLst/>
  </p:cmAuthor>
  <p:cmAuthor id="62" name="Burns, Andrea" initials="BA [46]" lastIdx="1" clrIdx="61">
    <p:extLst/>
  </p:cmAuthor>
  <p:cmAuthor id="63" name="Burns, Andrea" initials="BA [47]" lastIdx="1" clrIdx="62">
    <p:extLst/>
  </p:cmAuthor>
  <p:cmAuthor id="64" name="Burns, Andrea" initials="BA [48]" lastIdx="1" clrIdx="63">
    <p:extLst/>
  </p:cmAuthor>
  <p:cmAuthor id="65" name="Burns, Andrea" initials="BA [49]" lastIdx="1" clrIdx="64">
    <p:extLst/>
  </p:cmAuthor>
  <p:cmAuthor id="66" name="Burns, Andrea" initials="BA [50]" lastIdx="1" clrIdx="65">
    <p:extLst/>
  </p:cmAuthor>
  <p:cmAuthor id="67" name="Burns, Andrea" initials="BA [51]" lastIdx="1" clrIdx="66">
    <p:extLst/>
  </p:cmAuthor>
  <p:cmAuthor id="68" name="Burns, Andrea" initials="BA [52]" lastIdx="1" clrIdx="67">
    <p:extLst/>
  </p:cmAuthor>
  <p:cmAuthor id="69" name="Burns, Andrea" initials="BA [53]" lastIdx="1" clrIdx="68">
    <p:extLst/>
  </p:cmAuthor>
  <p:cmAuthor id="70" name="Burns, Andrea" initials="BA [54]" lastIdx="1" clrIdx="69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565A"/>
    <a:srgbClr val="0A5496"/>
    <a:srgbClr val="10233F"/>
    <a:srgbClr val="457DC8"/>
    <a:srgbClr val="082E87"/>
    <a:srgbClr val="732E81"/>
    <a:srgbClr val="F0C300"/>
    <a:srgbClr val="00A869"/>
    <a:srgbClr val="F76639"/>
    <a:srgbClr val="E658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06" autoAdjust="0"/>
    <p:restoredTop sz="72024" autoAdjust="0"/>
  </p:normalViewPr>
  <p:slideViewPr>
    <p:cSldViewPr showGuides="1">
      <p:cViewPr varScale="1">
        <p:scale>
          <a:sx n="61" d="100"/>
          <a:sy n="61" d="100"/>
        </p:scale>
        <p:origin x="955" y="53"/>
      </p:cViewPr>
      <p:guideLst>
        <p:guide orient="horz" pos="2160"/>
        <p:guide pos="3840"/>
        <p:guide orient="horz" pos="912"/>
        <p:guide orient="horz" pos="720"/>
        <p:guide orient="horz" pos="4128"/>
        <p:guide pos="640"/>
        <p:guide pos="7040"/>
        <p:guide orient="horz" pos="4032"/>
        <p:guide orient="horz" pos="1584"/>
        <p:guide pos="3584"/>
        <p:guide pos="4096"/>
        <p:guide orient="horz" pos="1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-3125"/>
    </p:cViewPr>
  </p:sorterViewPr>
  <p:notesViewPr>
    <p:cSldViewPr showGuides="1">
      <p:cViewPr varScale="1">
        <p:scale>
          <a:sx n="50" d="100"/>
          <a:sy n="50" d="100"/>
        </p:scale>
        <p:origin x="2640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8662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18662"/>
            <a:ext cx="3170583" cy="480887"/>
          </a:xfrm>
          <a:prstGeom prst="rect">
            <a:avLst/>
          </a:prstGeom>
        </p:spPr>
        <p:txBody>
          <a:bodyPr vert="horz" wrap="square" lIns="95280" tIns="47640" rIns="95280" bIns="47640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1E64A479-6DF5-45F9-A38D-2D86FF822E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621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2" y="0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DA1377C3-FA04-4196-A641-E871B28A80A8}" type="datetimeFigureOut">
              <a:rPr lang="en-US"/>
              <a:pPr>
                <a:defRPr/>
              </a:pPr>
              <a:t>7/23/2018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0375" y="720725"/>
            <a:ext cx="6396038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29" tIns="48164" rIns="96329" bIns="4816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560984"/>
            <a:ext cx="5850835" cy="4319714"/>
          </a:xfrm>
          <a:prstGeom prst="rect">
            <a:avLst/>
          </a:prstGeom>
        </p:spPr>
        <p:txBody>
          <a:bodyPr vert="horz" lIns="96329" tIns="48164" rIns="96329" bIns="4816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8662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2" y="9118662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6627F33C-24D4-41C1-BFA2-68160C39F8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6927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am honored to share with you the Centennial Celebration of</a:t>
            </a:r>
            <a:r>
              <a:rPr lang="en-US" baseline="0" dirty="0" smtClean="0"/>
              <a:t> </a:t>
            </a:r>
            <a:r>
              <a:rPr lang="en-US" dirty="0" smtClean="0"/>
              <a:t>Lions Clubs International.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3604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There’s been plenty of fun, too, as Lions and Leos celebrated from under the sea to the top of Mount Everest and everywhere in between.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</a:rPr>
              <a:t>We joined parades,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</a:rPr>
              <a:t>crafted a Centennial quilt, baked birthday cakes, wore our Lions gear and waved Lions flags with pride. 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</a:rPr>
              <a:t>Even buildings lit up in honor of Lions Clubs.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666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Lions</a:t>
            </a:r>
            <a:r>
              <a:rPr lang="en-US" baseline="0" dirty="0" smtClean="0"/>
              <a:t> and Leos traveled from around the world to Chicago, Illinois, the birthplace of Lions Clubs, for the 100</a:t>
            </a:r>
            <a:r>
              <a:rPr lang="en-US" baseline="30000" dirty="0" smtClean="0"/>
              <a:t>th</a:t>
            </a:r>
            <a:r>
              <a:rPr lang="en-US" baseline="0" dirty="0" smtClean="0"/>
              <a:t> Lions Clubs International convention.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convention featured an interactive Centennial exhibit, so attendees could experience the past, present and future of Lions Clubs.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Many of the exhibit pieces will be repurposed at our international headquarters to be enjoyed for years to come.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867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Centennial banner was constructed with 48 sections individually signed by Lions and Leos throughout our global community. </a:t>
            </a:r>
          </a:p>
          <a:p>
            <a:endParaRPr lang="en-US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Who signed the Centennial banner?</a:t>
            </a:r>
            <a:r>
              <a:rPr lang="en-US" baseline="0" dirty="0" smtClean="0"/>
              <a:t> </a:t>
            </a:r>
            <a:r>
              <a:rPr lang="en-US" dirty="0" smtClean="0"/>
              <a:t>{wave}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It was</a:t>
            </a:r>
            <a:r>
              <a:rPr lang="en-US" baseline="0" dirty="0" smtClean="0"/>
              <a:t> magnificent</a:t>
            </a:r>
            <a:r>
              <a:rPr lang="en-US" dirty="0" smtClean="0"/>
              <a:t>, spanning the main hall </a:t>
            </a:r>
            <a:r>
              <a:rPr lang="en-US" baseline="0" dirty="0" smtClean="0"/>
              <a:t>a</a:t>
            </a:r>
            <a:r>
              <a:rPr lang="en-US" dirty="0" smtClean="0"/>
              <a:t>t the Centennial Convention, 48 feet wide and 28 feet tall (</a:t>
            </a:r>
            <a:r>
              <a:rPr lang="en-US" baseline="0" dirty="0" smtClean="0"/>
              <a:t>or </a:t>
            </a:r>
            <a:r>
              <a:rPr lang="en-US" dirty="0" smtClean="0"/>
              <a:t>14.6 meters</a:t>
            </a:r>
            <a:r>
              <a:rPr lang="en-US" baseline="0" dirty="0" smtClean="0"/>
              <a:t> wide and </a:t>
            </a:r>
            <a:r>
              <a:rPr lang="en-US" dirty="0" smtClean="0"/>
              <a:t>8.5 meters</a:t>
            </a:r>
            <a:r>
              <a:rPr lang="en-US" baseline="0" dirty="0" smtClean="0"/>
              <a:t> tall</a:t>
            </a:r>
            <a:r>
              <a:rPr lang="en-US" dirty="0" smtClean="0"/>
              <a:t>).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8253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1 oz. silver Centennial Coin was crafted by the United States Mint. Three of our Past International Presidents participated in a ceremony at the Mint to press the first coins. </a:t>
            </a:r>
          </a:p>
          <a:p>
            <a:endParaRPr lang="en-US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Who purchased one</a:t>
            </a:r>
            <a:r>
              <a:rPr lang="en-US" baseline="0" dirty="0" smtClean="0"/>
              <a:t> of these valuable Centennial keepsakes? </a:t>
            </a:r>
            <a:r>
              <a:rPr lang="en-US" dirty="0" smtClean="0"/>
              <a:t>{wave}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r>
              <a:rPr lang="en-US" baseline="0" dirty="0" smtClean="0"/>
              <a:t>You should know that your purchase contributed to an $855,000 donation to fund our future humanitarian service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5723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Enthusiastic Lions around the globe requested their postal officials to create their very own Lions 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Centennial Stamp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to share our celebration with every delivery.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Aren’t these a wonderful tribute? A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nd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great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 publicity, too!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7143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Many Lions and Leos marked their stories with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#Lions100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 hashtag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 and shared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their Centennial accomplishments across Facebook, Twitter and other social platforms.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Do we have any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 social Lions or Leos here? {wave} Thank you for sharing!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0417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Lions and Leos were inspired by our custom Centennial Torches, which traveled in each Constitutional Area and Africa to many local celebrations.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The torches were brought together for a Centennial Cauldron lighting ceremony at the Centennial Convention.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ヒラギノ角ゴ Pro W3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The set is now on display at our international headquarters in a stand with the inscription, “Lighting the way to our second century of service.”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9881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of our Centennial activities have produced </a:t>
            </a:r>
            <a:r>
              <a:rPr lang="en-US" baseline="0" dirty="0" smtClean="0"/>
              <a:t>great resources to share with prospective members, our clubs and communities.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These historic items will be stored on our new LionsClubs.org website, including the Centennial Highlights booklet, the </a:t>
            </a:r>
            <a:r>
              <a:rPr lang="en-US" baseline="0" smtClean="0"/>
              <a:t>Centennial Celebration summary </a:t>
            </a:r>
            <a:r>
              <a:rPr lang="en-US" baseline="0" dirty="0" smtClean="0"/>
              <a:t>video and this presentation.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9973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I’m not sure how many of us will be around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 for our 200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th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 anniversary, but I imagine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Lions opening our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 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Centennial time capsule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and being inspired by all we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 ha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ve achieved.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With such a successful celebration, I look to </a:t>
            </a:r>
            <a:r>
              <a:rPr lang="en-US" dirty="0" smtClean="0"/>
              <a:t>our next century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with confidence. Confidence that Lions Clubs International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will continue to be the greatest humanitarian organization in the world.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103716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Huge thanks for our success to the dedicated contributions of Club Centennial Chairpersons, District and Multiple District Coordinators, the Centennial Action Committee,</a:t>
            </a:r>
            <a:r>
              <a:rPr lang="en-US" baseline="0" dirty="0" smtClean="0"/>
              <a:t> </a:t>
            </a:r>
            <a:r>
              <a:rPr lang="en-US" dirty="0" smtClean="0"/>
              <a:t>Executive Officers and all who participated. </a:t>
            </a:r>
          </a:p>
          <a:p>
            <a:endParaRPr lang="en-US" dirty="0" smtClean="0"/>
          </a:p>
          <a:p>
            <a:r>
              <a:rPr lang="en-US" dirty="0" smtClean="0"/>
              <a:t>You showed the world, “Where there’s a need, there’s a Lion” bigger and brighter than ever before.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35218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Lions and Leos around the world participated in this grand celebration from July 2014 through June 2018, honoring 100 years of humanitarian service.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287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To preserve our rich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 history, 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 series of Touchstone Stories and Lions History Videos were created, along with an online slideshow, the Lions Journey.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Lions shared the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ヒラギノ角ゴ Pro W3" charset="0"/>
                <a:cs typeface="ヒラギノ角ゴ Pro W3" charset="0"/>
              </a:rPr>
              <a:t> stories, from the founding of our organization through our global expansion, with their clubs and their communities.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635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Melvin Jones founded </a:t>
            </a:r>
            <a:r>
              <a:rPr lang="en-US" dirty="0" smtClean="0"/>
              <a:t>Lions Clubs International</a:t>
            </a:r>
            <a:r>
              <a:rPr lang="en-US" baseline="0" dirty="0" smtClean="0"/>
              <a:t> in 1917.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his honor, a </a:t>
            </a:r>
            <a:r>
              <a:rPr lang="en-US" dirty="0" smtClean="0"/>
              <a:t>statue was created</a:t>
            </a:r>
            <a:r>
              <a:rPr lang="en-US" baseline="0" dirty="0" smtClean="0"/>
              <a:t> for</a:t>
            </a:r>
            <a:r>
              <a:rPr lang="en-US" dirty="0" smtClean="0"/>
              <a:t> our international</a:t>
            </a:r>
            <a:r>
              <a:rPr lang="en-US" baseline="0" dirty="0" smtClean="0"/>
              <a:t> headquarters and </a:t>
            </a:r>
            <a:r>
              <a:rPr lang="en-US" dirty="0" smtClean="0"/>
              <a:t>his memorial</a:t>
            </a:r>
            <a:r>
              <a:rPr lang="en-US" baseline="0" dirty="0" smtClean="0"/>
              <a:t> site was renovated to be a fitting tribute.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064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interviewed each of o</a:t>
            </a:r>
            <a:r>
              <a:rPr lang="en-US" dirty="0" smtClean="0"/>
              <a:t>ur International Presidents to record their insights int</a:t>
            </a:r>
            <a:r>
              <a:rPr lang="en-US" baseline="0" dirty="0" smtClean="0"/>
              <a:t>o </a:t>
            </a:r>
            <a:r>
              <a:rPr lang="en-US" dirty="0" smtClean="0"/>
              <a:t>the past</a:t>
            </a:r>
            <a:r>
              <a:rPr lang="en-US" baseline="0" dirty="0" smtClean="0"/>
              <a:t> and future of </a:t>
            </a:r>
            <a:r>
              <a:rPr lang="en-US" dirty="0" smtClean="0"/>
              <a:t>Lions International. </a:t>
            </a:r>
          </a:p>
          <a:p>
            <a:endParaRPr lang="en-US" dirty="0" smtClean="0"/>
          </a:p>
          <a:p>
            <a:r>
              <a:rPr lang="en-US" dirty="0" smtClean="0"/>
              <a:t>Key thoughts from each session have been published as the </a:t>
            </a:r>
            <a:r>
              <a:rPr lang="en-US" i="1" dirty="0" smtClean="0"/>
              <a:t>Reflections of the Presidents </a:t>
            </a:r>
            <a:r>
              <a:rPr lang="en-US" dirty="0" smtClean="0"/>
              <a:t>video series.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577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Service is</a:t>
            </a:r>
            <a:r>
              <a:rPr lang="en-US" baseline="0" dirty="0" smtClean="0"/>
              <a:t> the heart of the Centennial. Throughout the celebration, Lion and Leos: </a:t>
            </a:r>
          </a:p>
          <a:p>
            <a:endParaRPr lang="en-US" baseline="0" dirty="0" smtClean="0"/>
          </a:p>
          <a:p>
            <a:r>
              <a:rPr lang="en-US" baseline="0" dirty="0" smtClean="0"/>
              <a:t>- Led through service with the Centennial Service Challenge</a:t>
            </a:r>
          </a:p>
          <a:p>
            <a:endParaRPr lang="en-US" baseline="0" dirty="0" smtClean="0"/>
          </a:p>
          <a:p>
            <a:r>
              <a:rPr lang="en-US" baseline="0" dirty="0" smtClean="0"/>
              <a:t>- Earned Centennial Membership Awards by inviting for impact</a:t>
            </a:r>
          </a:p>
          <a:p>
            <a:endParaRPr lang="en-US" baseline="0" dirty="0" smtClean="0"/>
          </a:p>
          <a:p>
            <a:r>
              <a:rPr lang="en-US" baseline="0" dirty="0" smtClean="0"/>
              <a:t>- And connected with their communities through Centennial Legacy Projects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101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Centennial Service Challenge placed our motto, </a:t>
            </a:r>
            <a:r>
              <a:rPr lang="en-US" i="1" dirty="0" smtClean="0"/>
              <a:t>We Serve</a:t>
            </a:r>
            <a:r>
              <a:rPr lang="en-US" dirty="0" smtClean="0"/>
              <a:t>, into action as never before, with a goal of serving 100 million people through youth, vision, hunger, environment and diabetes projects. </a:t>
            </a:r>
          </a:p>
          <a:p>
            <a:endParaRPr lang="en-US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Who took up the challenge? {wave}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Not only did we achieve our goal, we more than doubled it, serving over 248 million people! {applause}</a:t>
            </a:r>
          </a:p>
        </p:txBody>
      </p:sp>
    </p:spTree>
    <p:extLst>
      <p:ext uri="{BB962C8B-B14F-4D97-AF65-F5344CB8AC3E}">
        <p14:creationId xmlns:p14="http://schemas.microsoft.com/office/powerpoint/2010/main" val="1966035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Centennial Membership Awards inspired us to invite new members and start new clubs to grow our organization and extend our mission of service. </a:t>
            </a:r>
          </a:p>
          <a:p>
            <a:endParaRPr lang="en-US" dirty="0" smtClean="0"/>
          </a:p>
          <a:p>
            <a:r>
              <a:rPr lang="en-US" dirty="0" smtClean="0"/>
              <a:t>Lions Clubs International now has over 700,000</a:t>
            </a:r>
            <a:r>
              <a:rPr lang="en-US" baseline="0" dirty="0" smtClean="0"/>
              <a:t> n</a:t>
            </a:r>
            <a:r>
              <a:rPr lang="en-US" dirty="0" smtClean="0"/>
              <a:t>ew Centennial members and over 6,600 Centennial clubs to provide even greater benefits to humanity. </a:t>
            </a:r>
          </a:p>
          <a:p>
            <a:endParaRPr lang="en-US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Who is a Membership Award winner here? Thank you. {applause}</a:t>
            </a:r>
          </a:p>
        </p:txBody>
      </p:sp>
    </p:spTree>
    <p:extLst>
      <p:ext uri="{BB962C8B-B14F-4D97-AF65-F5344CB8AC3E}">
        <p14:creationId xmlns:p14="http://schemas.microsoft.com/office/powerpoint/2010/main" val="961936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Centennial Legacy Projects have connected us more than ever to our communities. They provide not only real value, but also a visible reminder of the contributions that Lions make. </a:t>
            </a:r>
          </a:p>
          <a:p>
            <a:endParaRPr lang="en-US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Who gave</a:t>
            </a:r>
            <a:r>
              <a:rPr lang="en-US" baseline="0" dirty="0" smtClean="0"/>
              <a:t> a legacy to their community? {wave}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With more than 31,000 Legacy Projects completed, the members of all those communities will continue to benefit for years to come. </a:t>
            </a:r>
          </a:p>
        </p:txBody>
      </p:sp>
    </p:spTree>
    <p:extLst>
      <p:ext uri="{BB962C8B-B14F-4D97-AF65-F5344CB8AC3E}">
        <p14:creationId xmlns:p14="http://schemas.microsoft.com/office/powerpoint/2010/main" val="3615922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633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E19138A4-B106-5647-9E25-A0B9EA158B40}"/>
              </a:ext>
            </a:extLst>
          </p:cNvPr>
          <p:cNvCxnSpPr/>
          <p:nvPr userDrawn="1"/>
        </p:nvCxnSpPr>
        <p:spPr>
          <a:xfrm>
            <a:off x="762000" y="1219200"/>
            <a:ext cx="2743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444078"/>
            <a:ext cx="10667998" cy="5334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600" b="1" i="0" baseline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/>
          </p:nvPr>
        </p:nvSpPr>
        <p:spPr>
          <a:xfrm>
            <a:off x="761999" y="1752600"/>
            <a:ext cx="10667999" cy="4572000"/>
          </a:xfrm>
          <a:prstGeom prst="rect">
            <a:avLst/>
          </a:prstGeom>
        </p:spPr>
        <p:txBody>
          <a:bodyPr/>
          <a:lstStyle>
            <a:lvl1pPr marL="91440" indent="-9144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Wingdings 3" panose="05040102010807070707" pitchFamily="18" charset="2"/>
              <a:buChar char=""/>
              <a:defRPr sz="28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914400" indent="-36576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"/>
              <a:defRPr lang="en-US" sz="2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=""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52" b="3441"/>
          <a:stretch/>
        </p:blipFill>
        <p:spPr>
          <a:xfrm>
            <a:off x="6553200" y="0"/>
            <a:ext cx="5638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52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1" y="0"/>
            <a:ext cx="4191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 smtClean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E19138A4-B106-5647-9E25-A0B9EA158B40}"/>
              </a:ext>
            </a:extLst>
          </p:cNvPr>
          <p:cNvCxnSpPr/>
          <p:nvPr userDrawn="1"/>
        </p:nvCxnSpPr>
        <p:spPr>
          <a:xfrm>
            <a:off x="6858000" y="1219200"/>
            <a:ext cx="2743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1" y="444078"/>
            <a:ext cx="8000999" cy="62272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 b="1" i="0" baseline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/>
          </p:nvPr>
        </p:nvSpPr>
        <p:spPr>
          <a:xfrm>
            <a:off x="4648200" y="1752600"/>
            <a:ext cx="6781798" cy="4572000"/>
          </a:xfrm>
          <a:prstGeom prst="rect">
            <a:avLst/>
          </a:prstGeom>
        </p:spPr>
        <p:txBody>
          <a:bodyPr/>
          <a:lstStyle>
            <a:lvl1pPr marL="91440" indent="-9144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Wingdings 3" panose="05040102010807070707" pitchFamily="18" charset="2"/>
              <a:buChar char=""/>
              <a:defRPr sz="28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914400" indent="-36576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"/>
              <a:defRPr lang="en-US" sz="2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87842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4" t="10169" r="6474" b="1356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BE13CCD-82B0-8141-A54C-7576C8221ACF}"/>
              </a:ext>
            </a:extLst>
          </p:cNvPr>
          <p:cNvSpPr/>
          <p:nvPr userDrawn="1"/>
        </p:nvSpPr>
        <p:spPr>
          <a:xfrm>
            <a:off x="4724400" y="1600200"/>
            <a:ext cx="2743200" cy="762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38200" y="762000"/>
            <a:ext cx="10515600" cy="776288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b="1" cap="none" baseline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142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" y="1752599"/>
            <a:ext cx="274320" cy="13716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28600" y="1752599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>
              <a:defRPr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828600" y="3352800"/>
            <a:ext cx="10516235" cy="2819400"/>
          </a:xfrm>
          <a:prstGeom prst="rect">
            <a:avLst/>
          </a:prstGeom>
        </p:spPr>
        <p:txBody>
          <a:bodyPr/>
          <a:lstStyle>
            <a:lvl1pPr marL="91440" indent="-9144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defRPr lang="en-US" sz="28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1pPr>
            <a:lvl2pPr marL="914400" indent="-36576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"/>
              <a:defRPr lang="en-US" sz="2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 smtClean="0"/>
              <a:t>Text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11581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accent6">
                    <a:lumMod val="50000"/>
                    <a:lumOff val="50000"/>
                  </a:schemeClr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2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70" r:id="rId2"/>
    <p:sldLayoutId id="2147483885" r:id="rId3"/>
    <p:sldLayoutId id="2147483884" r:id="rId4"/>
    <p:sldLayoutId id="2147483860" r:id="rId5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hyperlink" Target="http://www.lionsclubs.org/EN/news-media/videos/centennial.php?id=gBe/ct" TargetMode="Externa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ionsclubs.org/EN/news-media/videos/centennial.php?id=gBe7ct" TargetMode="External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33400"/>
            <a:ext cx="12192000" cy="558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8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956" y="874932"/>
            <a:ext cx="10286089" cy="5678268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10515600" cy="776288"/>
          </a:xfrm>
        </p:spPr>
        <p:txBody>
          <a:bodyPr/>
          <a:lstStyle/>
          <a:p>
            <a:r>
              <a:rPr lang="en-US" dirty="0" smtClean="0"/>
              <a:t>Celebrations worldwide!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20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Centennial convention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4621649"/>
            <a:ext cx="419100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4000" b="1" dirty="0" smtClean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30,000</a:t>
            </a:r>
          </a:p>
          <a:p>
            <a:pPr algn="ctr"/>
            <a:r>
              <a:rPr lang="en-US" sz="30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Lions and Leos </a:t>
            </a:r>
            <a:br>
              <a:rPr lang="en-US" sz="30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30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come home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850" y="813709"/>
            <a:ext cx="3619500" cy="3383757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0" y="4171762"/>
            <a:ext cx="2685179" cy="2366065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Content Placeholder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1" y="1449456"/>
            <a:ext cx="2685179" cy="2421371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7658" y="4172344"/>
            <a:ext cx="2713342" cy="2380856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2"/>
          <a:stretch/>
        </p:blipFill>
        <p:spPr>
          <a:xfrm>
            <a:off x="5316490" y="1449456"/>
            <a:ext cx="2678914" cy="2421371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922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Centennial banner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1600200"/>
            <a:ext cx="10667998" cy="4383497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0" y="6075402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♦ </a:t>
            </a:r>
            <a:r>
              <a:rPr lang="en-US" sz="3000" dirty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48’ wide and 28’ tall (14.6 m x 8.5 m)</a:t>
            </a:r>
            <a:endParaRPr lang="en-US" sz="3000" dirty="0" smtClean="0">
              <a:solidFill>
                <a:schemeClr val="accent6">
                  <a:lumMod val="50000"/>
                  <a:lumOff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7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Centennial coin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1495" y="1752600"/>
            <a:ext cx="5558504" cy="4038600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831975"/>
            <a:ext cx="5481440" cy="38830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953547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♦ </a:t>
            </a:r>
            <a:r>
              <a:rPr lang="en-US" sz="3000" dirty="0" smtClean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US$855,540</a:t>
            </a:r>
            <a:r>
              <a:rPr lang="en-US" sz="30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donated to our Foundation from coin sales</a:t>
            </a:r>
          </a:p>
        </p:txBody>
      </p:sp>
    </p:spTree>
    <p:extLst>
      <p:ext uri="{BB962C8B-B14F-4D97-AF65-F5344CB8AC3E}">
        <p14:creationId xmlns:p14="http://schemas.microsoft.com/office/powerpoint/2010/main" val="384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10515600" cy="776288"/>
          </a:xfrm>
        </p:spPr>
        <p:txBody>
          <a:bodyPr>
            <a:normAutofit/>
          </a:bodyPr>
          <a:lstStyle/>
          <a:p>
            <a:r>
              <a:rPr lang="en-US" dirty="0" smtClean="0"/>
              <a:t>Centennial stamps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191" y="1143000"/>
            <a:ext cx="9649619" cy="544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Social Celebrating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4600" y="3879272"/>
            <a:ext cx="9285488" cy="2750128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1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01" y="1447800"/>
            <a:ext cx="6897167" cy="2746896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905650" y="2209800"/>
            <a:ext cx="396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#Lions100</a:t>
            </a:r>
          </a:p>
        </p:txBody>
      </p:sp>
    </p:spTree>
    <p:extLst>
      <p:ext uri="{BB962C8B-B14F-4D97-AF65-F5344CB8AC3E}">
        <p14:creationId xmlns:p14="http://schemas.microsoft.com/office/powerpoint/2010/main" val="235912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Centennial Torches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" y="2286001"/>
            <a:ext cx="7739507" cy="3200400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32628" y="2286001"/>
            <a:ext cx="3125972" cy="3200400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579120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♦ </a:t>
            </a:r>
            <a:r>
              <a:rPr lang="en-US" sz="30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Lighting the way to our second century of service </a:t>
            </a:r>
          </a:p>
        </p:txBody>
      </p:sp>
    </p:spTree>
    <p:extLst>
      <p:ext uri="{BB962C8B-B14F-4D97-AF65-F5344CB8AC3E}">
        <p14:creationId xmlns:p14="http://schemas.microsoft.com/office/powerpoint/2010/main" val="30816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LionsClubs.org archive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761999" y="1524000"/>
            <a:ext cx="10667999" cy="5105400"/>
          </a:xfrm>
        </p:spPr>
        <p:txBody>
          <a:bodyPr/>
          <a:lstStyle/>
          <a:p>
            <a:pPr indent="-27432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♦"/>
            </a:pPr>
            <a:r>
              <a:rPr lang="en-US" dirty="0" smtClean="0"/>
              <a:t>A Glimpse of 100 </a:t>
            </a:r>
            <a:r>
              <a:rPr lang="en-US" dirty="0"/>
              <a:t>Y</a:t>
            </a:r>
            <a:r>
              <a:rPr lang="en-US" dirty="0" smtClean="0"/>
              <a:t>ears video</a:t>
            </a:r>
          </a:p>
          <a:p>
            <a:pPr indent="-27432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♦"/>
            </a:pPr>
            <a:r>
              <a:rPr lang="en-US" dirty="0"/>
              <a:t>Centennial </a:t>
            </a:r>
            <a:r>
              <a:rPr lang="en-US" dirty="0" smtClean="0"/>
              <a:t>Celebration video</a:t>
            </a:r>
            <a:endParaRPr lang="en-US" dirty="0"/>
          </a:p>
          <a:p>
            <a:pPr indent="-27432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♦"/>
            </a:pPr>
            <a:r>
              <a:rPr lang="en-US" dirty="0" smtClean="0"/>
              <a:t>Centennial Highlights booklet </a:t>
            </a:r>
          </a:p>
          <a:p>
            <a:pPr indent="-27432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♦"/>
            </a:pPr>
            <a:r>
              <a:rPr lang="en-US" dirty="0"/>
              <a:t>Lions History </a:t>
            </a:r>
            <a:r>
              <a:rPr lang="en-US" dirty="0" smtClean="0"/>
              <a:t>video series</a:t>
            </a:r>
            <a:endParaRPr lang="en-US" dirty="0"/>
          </a:p>
          <a:p>
            <a:pPr indent="-27432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♦"/>
            </a:pPr>
            <a:r>
              <a:rPr lang="en-US" dirty="0" smtClean="0"/>
              <a:t>Touchstone </a:t>
            </a:r>
            <a:r>
              <a:rPr lang="en-US" dirty="0"/>
              <a:t>Stories</a:t>
            </a:r>
          </a:p>
          <a:p>
            <a:pPr indent="-27432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♦"/>
            </a:pPr>
            <a:r>
              <a:rPr lang="en-US" dirty="0" smtClean="0"/>
              <a:t>Celebrate Lions video</a:t>
            </a:r>
          </a:p>
          <a:p>
            <a:pPr indent="-27432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♦"/>
            </a:pPr>
            <a:r>
              <a:rPr lang="en-US" dirty="0" smtClean="0"/>
              <a:t>The Lions Journey slideshow</a:t>
            </a:r>
          </a:p>
          <a:p>
            <a:pPr indent="-27432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♦"/>
            </a:pPr>
            <a:r>
              <a:rPr lang="en-US" dirty="0" smtClean="0"/>
              <a:t>Reflections of the Presidents video series</a:t>
            </a:r>
            <a:endParaRPr lang="en-US" dirty="0"/>
          </a:p>
        </p:txBody>
      </p:sp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8854" y="1171287"/>
            <a:ext cx="2382480" cy="1443233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3155" y="1175127"/>
            <a:ext cx="1735316" cy="2231121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7" name="Picture 6">
            <a:hlinkClick r:id="rId6"/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94021" y="2989253"/>
            <a:ext cx="2448725" cy="1430347"/>
          </a:xfrm>
          <a:prstGeom prst="rect">
            <a:avLst/>
          </a:prstGeom>
          <a:ln>
            <a:solidFill>
              <a:schemeClr val="accent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3917" y="2560696"/>
            <a:ext cx="2075017" cy="1752156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8049" y="4323398"/>
            <a:ext cx="2643285" cy="1486848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6788" y="1547720"/>
            <a:ext cx="1840859" cy="4575199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1609" y="4419600"/>
            <a:ext cx="1829001" cy="1728880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5867" y="3716569"/>
            <a:ext cx="2167533" cy="1150119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713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next century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747236" y="1752217"/>
            <a:ext cx="4011516" cy="4419983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8199" y="1752217"/>
            <a:ext cx="6215601" cy="4419983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131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6000" dirty="0" smtClean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Thank You!</a:t>
            </a:r>
            <a:endParaRPr lang="en-US" sz="6000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5789" y="1981200"/>
            <a:ext cx="5280422" cy="4523562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596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91F274-A519-AB45-9B57-D105CE1BF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A Lion-size tribute</a:t>
            </a:r>
            <a:endParaRPr lang="en-US" dirty="0"/>
          </a:p>
        </p:txBody>
      </p:sp>
      <p:sp>
        <p:nvSpPr>
          <p:cNvPr id="16" name="Round Diagonal Corner Rectangle 15"/>
          <p:cNvSpPr/>
          <p:nvPr/>
        </p:nvSpPr>
        <p:spPr>
          <a:xfrm>
            <a:off x="3911600" y="5334000"/>
            <a:ext cx="2118361" cy="914400"/>
          </a:xfrm>
          <a:prstGeom prst="round2DiagRect">
            <a:avLst/>
          </a:prstGeom>
          <a:solidFill>
            <a:schemeClr val="tx2"/>
          </a:solidFill>
          <a:ln w="12700"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7979" rIns="0" bIns="107979" numCol="1" spcCol="1270" anchor="ctr" anchorCtr="0">
            <a:no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2015-2016</a:t>
            </a:r>
            <a:endParaRPr lang="en-US" sz="2400" dirty="0">
              <a:solidFill>
                <a:schemeClr val="bg1"/>
              </a:solidFill>
              <a:latin typeface="Helvetica" panose="020B0604020202020204" pitchFamily="34" charset="0"/>
              <a:ea typeface="Arial" charset="0"/>
              <a:cs typeface="Helvetica" panose="020B0604020202020204" pitchFamily="34" charset="0"/>
            </a:endParaRPr>
          </a:p>
        </p:txBody>
      </p:sp>
      <p:sp>
        <p:nvSpPr>
          <p:cNvPr id="17" name="Round Diagonal Corner Rectangle 16"/>
          <p:cNvSpPr/>
          <p:nvPr/>
        </p:nvSpPr>
        <p:spPr>
          <a:xfrm>
            <a:off x="6248400" y="5334000"/>
            <a:ext cx="2118361" cy="914400"/>
          </a:xfrm>
          <a:prstGeom prst="round2DiagRect">
            <a:avLst/>
          </a:prstGeom>
          <a:solidFill>
            <a:schemeClr val="tx2"/>
          </a:solidFill>
          <a:ln w="12700"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7979" rIns="0" bIns="107979" numCol="1" spcCol="1270" anchor="ctr" anchorCtr="0">
            <a:no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2016-2017</a:t>
            </a:r>
            <a:endParaRPr lang="en-US" sz="2400" dirty="0">
              <a:solidFill>
                <a:schemeClr val="bg1"/>
              </a:solidFill>
              <a:latin typeface="Helvetica" panose="020B0604020202020204" pitchFamily="34" charset="0"/>
              <a:ea typeface="Arial" charset="0"/>
              <a:cs typeface="Helvetica" panose="020B0604020202020204" pitchFamily="34" charset="0"/>
            </a:endParaRPr>
          </a:p>
        </p:txBody>
      </p:sp>
      <p:sp>
        <p:nvSpPr>
          <p:cNvPr id="18" name="Round Diagonal Corner Rectangle 17"/>
          <p:cNvSpPr/>
          <p:nvPr/>
        </p:nvSpPr>
        <p:spPr>
          <a:xfrm>
            <a:off x="8585200" y="5334000"/>
            <a:ext cx="2118361" cy="914400"/>
          </a:xfrm>
          <a:prstGeom prst="round2DiagRect">
            <a:avLst/>
          </a:prstGeom>
          <a:solidFill>
            <a:schemeClr val="tx2"/>
          </a:solidFill>
          <a:ln w="12700"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7979" rIns="0" bIns="107979" numCol="1" spcCol="1270" anchor="ctr" anchorCtr="0">
            <a:no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2017-2018</a:t>
            </a:r>
            <a:endParaRPr lang="en-US" sz="2400" dirty="0">
              <a:solidFill>
                <a:schemeClr val="bg1"/>
              </a:solidFill>
              <a:latin typeface="Helvetica" panose="020B0604020202020204" pitchFamily="34" charset="0"/>
              <a:ea typeface="Arial" charset="0"/>
              <a:cs typeface="Helvetica" panose="020B0604020202020204" pitchFamily="34" charset="0"/>
            </a:endParaRPr>
          </a:p>
        </p:txBody>
      </p:sp>
      <p:sp>
        <p:nvSpPr>
          <p:cNvPr id="19" name="Round Diagonal Corner Rectangle 18"/>
          <p:cNvSpPr/>
          <p:nvPr/>
        </p:nvSpPr>
        <p:spPr>
          <a:xfrm>
            <a:off x="1574800" y="5334000"/>
            <a:ext cx="2118361" cy="914400"/>
          </a:xfrm>
          <a:prstGeom prst="round2DiagRect">
            <a:avLst/>
          </a:prstGeom>
          <a:solidFill>
            <a:schemeClr val="tx2"/>
          </a:solidFill>
          <a:ln w="12700"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7979" rIns="0" bIns="107979" numCol="1" spcCol="1270" anchor="ctr" anchorCtr="0">
            <a:no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2014-2015</a:t>
            </a:r>
            <a:endParaRPr lang="en-US" sz="2400" dirty="0">
              <a:solidFill>
                <a:schemeClr val="bg1"/>
              </a:solidFill>
              <a:latin typeface="Helvetica" panose="020B0604020202020204" pitchFamily="34" charset="0"/>
              <a:ea typeface="Arial" charset="0"/>
              <a:cs typeface="Helvetica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4800" y="1981200"/>
            <a:ext cx="9112250" cy="3110345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269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Share our story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600" y="2051462"/>
            <a:ext cx="5791200" cy="3203993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563880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♦ </a:t>
            </a:r>
            <a:r>
              <a:rPr lang="en-US" sz="30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Touchstone Stories </a:t>
            </a:r>
            <a:r>
              <a:rPr lang="en-US" sz="3000" dirty="0" smtClean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♦ </a:t>
            </a:r>
            <a:r>
              <a:rPr lang="en-US" sz="30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History Videos </a:t>
            </a:r>
            <a:r>
              <a:rPr lang="en-US" sz="3000" dirty="0" smtClean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♦ </a:t>
            </a:r>
            <a:r>
              <a:rPr lang="en-US" sz="30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Lions Journey slideshow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2200" y="2051462"/>
            <a:ext cx="5791200" cy="3208853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624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Honor our legacy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1"/>
          </p:nvPr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2555" y="1524000"/>
            <a:ext cx="8382000" cy="4343400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2555" y="5943600"/>
            <a:ext cx="115184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♦ </a:t>
            </a:r>
            <a:r>
              <a:rPr lang="en-US" sz="30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Melvin Jones Statue   </a:t>
            </a:r>
            <a:r>
              <a:rPr lang="en-US" sz="3000" dirty="0" smtClean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♦ </a:t>
            </a:r>
            <a:r>
              <a:rPr lang="en-US" sz="30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Melvin Jones Memorial Site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5054" y="1526005"/>
            <a:ext cx="2945946" cy="4341395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301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Preserve our heritage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47800" y="5943600"/>
            <a:ext cx="937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♦ </a:t>
            </a:r>
            <a:r>
              <a:rPr lang="en-US" sz="30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Interviews with every International President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667"/>
          <a:stretch/>
        </p:blipFill>
        <p:spPr>
          <a:xfrm>
            <a:off x="2032000" y="1676400"/>
            <a:ext cx="8128000" cy="4038600"/>
          </a:xfrm>
        </p:spPr>
      </p:pic>
      <p:sp>
        <p:nvSpPr>
          <p:cNvPr id="9" name="TextBox 8"/>
          <p:cNvSpPr txBox="1"/>
          <p:nvPr/>
        </p:nvSpPr>
        <p:spPr>
          <a:xfrm>
            <a:off x="2244216" y="3200400"/>
            <a:ext cx="3038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chemeClr val="tx2"/>
                </a:solidFill>
                <a:effectLst>
                  <a:outerShdw blurRad="63500" dist="63500" dir="2700000" algn="tl">
                    <a:schemeClr val="bg1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Reflections</a:t>
            </a:r>
            <a:br>
              <a:rPr lang="en-US" sz="3200" b="1" i="1" dirty="0" smtClean="0">
                <a:solidFill>
                  <a:schemeClr val="tx2"/>
                </a:solidFill>
                <a:effectLst>
                  <a:outerShdw blurRad="63500" dist="63500" dir="2700000" algn="tl">
                    <a:schemeClr val="bg1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3200" b="1" i="1" dirty="0" smtClean="0">
                <a:solidFill>
                  <a:schemeClr val="tx2"/>
                </a:solidFill>
                <a:effectLst>
                  <a:outerShdw blurRad="63500" dist="63500" dir="2700000" algn="tl">
                    <a:schemeClr val="bg1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of the </a:t>
            </a:r>
            <a:br>
              <a:rPr lang="en-US" sz="3200" b="1" i="1" dirty="0" smtClean="0">
                <a:solidFill>
                  <a:schemeClr val="tx2"/>
                </a:solidFill>
                <a:effectLst>
                  <a:outerShdw blurRad="63500" dist="63500" dir="2700000" algn="tl">
                    <a:schemeClr val="bg1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3200" b="1" i="1" dirty="0" smtClean="0">
                <a:solidFill>
                  <a:schemeClr val="tx2"/>
                </a:solidFill>
                <a:effectLst>
                  <a:outerShdw blurRad="63500" dist="63500" dir="2700000" algn="tl">
                    <a:schemeClr val="bg1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Presidents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708" y="1905000"/>
            <a:ext cx="1269999" cy="117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8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celebration of service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362200"/>
            <a:ext cx="2743200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2362200"/>
            <a:ext cx="2743200" cy="2743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0" y="2331308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9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Centennial Service Challenge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4572000"/>
            <a:ext cx="335280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248,993,525</a:t>
            </a:r>
            <a:r>
              <a:rPr lang="en-US" sz="30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people </a:t>
            </a:r>
            <a:r>
              <a:rPr lang="en-US" sz="3000" dirty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</a:t>
            </a:r>
            <a:r>
              <a:rPr lang="en-US" sz="30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erved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1" y="1584638"/>
            <a:ext cx="2743200" cy="274320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11"/>
          </p:nvPr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0" y="1676400"/>
            <a:ext cx="6400800" cy="3925824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95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Centennial Membership Awards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6800" y="1752600"/>
            <a:ext cx="6553199" cy="3886200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62000" y="4419600"/>
            <a:ext cx="274320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746,041 </a:t>
            </a:r>
            <a:r>
              <a:rPr lang="en-US" sz="4400" b="1" dirty="0" smtClean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4000" b="1" dirty="0" smtClean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0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Centennial members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1" y="160020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9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Community Legacy Projects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05400" y="1744362"/>
            <a:ext cx="6172200" cy="4113495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1" y="4621649"/>
            <a:ext cx="3048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31,853</a:t>
            </a:r>
            <a:r>
              <a:rPr lang="en-US" sz="4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0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projects reported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1" y="1744362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34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ight Background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LongProperties xmlns="http://schemas.microsoft.com/office/2006/metadata/longProperties"/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A8D4EDE643945BAA82E38DD69E065" ma:contentTypeVersion="3" ma:contentTypeDescription="Create a new document." ma:contentTypeScope="" ma:versionID="9b02c1e8987dd280cc01bc84d3c16527">
  <xsd:schema xmlns:xsd="http://www.w3.org/2001/XMLSchema" xmlns:xs="http://www.w3.org/2001/XMLSchema" xmlns:p="http://schemas.microsoft.com/office/2006/metadata/properties" xmlns:ns2="a7495015-d16d-4dd1-a72f-488cd8119f34" targetNamespace="http://schemas.microsoft.com/office/2006/metadata/properties" ma:root="true" ma:fieldsID="b78db394faa2d7461e33401fde30deec" ns2:_="">
    <xsd:import namespace="a7495015-d16d-4dd1-a72f-488cd8119f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5015-d16d-4dd1-a72f-488cd8119f3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6A8C181-E056-415E-9B59-40F04FA43837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a7495015-d16d-4dd1-a72f-488cd8119f34"/>
  </ds:schemaRefs>
</ds:datastoreItem>
</file>

<file path=customXml/itemProps2.xml><?xml version="1.0" encoding="utf-8"?>
<ds:datastoreItem xmlns:ds="http://schemas.openxmlformats.org/officeDocument/2006/customXml" ds:itemID="{74C6324C-4351-4A54-A5CC-A482A4792C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1FB9C5-FCF7-40CA-B88F-2FCAC75B8805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B82C1470-9FF8-4C48-A872-BCD0DE68C023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F65FF038-D687-4170-9B83-093AAB34C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95015-d16d-4dd1-a72f-488cd8119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Lions_PowerPoint_Template_June2016_Template-1</Template>
  <TotalTime>36862</TotalTime>
  <Words>1132</Words>
  <Application>Microsoft Office PowerPoint</Application>
  <PresentationFormat>Widescreen</PresentationFormat>
  <Paragraphs>116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Helvetica</vt:lpstr>
      <vt:lpstr>Helvetica Neue</vt:lpstr>
      <vt:lpstr>Segoe UI</vt:lpstr>
      <vt:lpstr>Segoe UI Semibold</vt:lpstr>
      <vt:lpstr>Wingdings 3</vt:lpstr>
      <vt:lpstr>ヒラギノ角ゴ Pro W3</vt:lpstr>
      <vt:lpstr>Light Background</vt:lpstr>
      <vt:lpstr>PowerPoint Presentation</vt:lpstr>
      <vt:lpstr>A Lion-size tribute</vt:lpstr>
      <vt:lpstr>Share our story</vt:lpstr>
      <vt:lpstr>Honor our legacy</vt:lpstr>
      <vt:lpstr>Preserve our heritage</vt:lpstr>
      <vt:lpstr>A celebration of service</vt:lpstr>
      <vt:lpstr>Centennial Service Challenge</vt:lpstr>
      <vt:lpstr>Centennial Membership Awards</vt:lpstr>
      <vt:lpstr>Community Legacy Projects</vt:lpstr>
      <vt:lpstr>Celebrations worldwide!</vt:lpstr>
      <vt:lpstr>Centennial convention</vt:lpstr>
      <vt:lpstr>Centennial banner</vt:lpstr>
      <vt:lpstr>Centennial coin</vt:lpstr>
      <vt:lpstr>Centennial stamps</vt:lpstr>
      <vt:lpstr>Social Celebrating</vt:lpstr>
      <vt:lpstr>Centennial Torches</vt:lpstr>
      <vt:lpstr>LionsClubs.org archive</vt:lpstr>
      <vt:lpstr>Our next century</vt:lpstr>
      <vt:lpstr>Thank You!</vt:lpstr>
    </vt:vector>
  </TitlesOfParts>
  <Company>Lions Clubs International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Maurey, Andrea</dc:creator>
  <cp:lastModifiedBy>Jurczynski, Crystal</cp:lastModifiedBy>
  <cp:revision>1561</cp:revision>
  <cp:lastPrinted>2017-06-29T03:55:04Z</cp:lastPrinted>
  <dcterms:created xsi:type="dcterms:W3CDTF">2016-11-15T15:12:50Z</dcterms:created>
  <dcterms:modified xsi:type="dcterms:W3CDTF">2018-07-23T15:34:06Z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2Z733PFY5E2U-163-69</vt:lpwstr>
  </property>
  <property fmtid="{D5CDD505-2E9C-101B-9397-08002B2CF9AE}" pid="3" name="_dlc_DocIdItemGuid">
    <vt:lpwstr>527daf3e-de7e-428b-8481-11904d93cdc4</vt:lpwstr>
  </property>
  <property fmtid="{D5CDD505-2E9C-101B-9397-08002B2CF9AE}" pid="4" name="_dlc_DocIdUrl">
    <vt:lpwstr>http://my.lionsclubs.org/Divisions/PR/_layouts/DocIdRedir.aspx?ID=2Z733PFY5E2U-163-69, 2Z733PFY5E2U-163-69</vt:lpwstr>
  </property>
</Properties>
</file>