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441" autoAdjust="0"/>
    <p:restoredTop sz="70636" autoAdjust="0"/>
  </p:normalViewPr>
  <p:slideViewPr>
    <p:cSldViewPr showGuides="1">
      <p:cViewPr varScale="1">
        <p:scale>
          <a:sx n="60" d="100"/>
          <a:sy n="60" d="100"/>
        </p:scale>
        <p:origin x="84" y="43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4710"/>
    </p:cViewPr>
  </p:outlineViewPr>
  <p:notesTextViewPr>
    <p:cViewPr>
      <p:scale>
        <a:sx n="100" d="100"/>
        <a:sy n="100" d="100"/>
      </p:scale>
      <p:origin x="0" y="0"/>
    </p:cViewPr>
  </p:notesTextViewPr>
  <p:sorterViewPr>
    <p:cViewPr>
      <p:scale>
        <a:sx n="120" d="100"/>
        <a:sy n="120" d="100"/>
      </p:scale>
      <p:origin x="0" y="-16230"/>
    </p:cViewPr>
  </p:sorterViewPr>
  <p:notesViewPr>
    <p:cSldViewPr showGuides="1">
      <p:cViewPr>
        <p:scale>
          <a:sx n="90" d="100"/>
          <a:sy n="90" d="100"/>
        </p:scale>
        <p:origin x="762" y="-42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dgm:spPr/>
      <dgm:t>
        <a:bodyPr/>
        <a:lstStyle/>
        <a:p>
          <a:r>
            <a:rPr lang="en-US" dirty="0">
              <a:latin typeface="Arial" panose="020B0604020202020204" pitchFamily="34" charset="0"/>
              <a:cs typeface="Arial" panose="020B0604020202020204" pitchFamily="34" charset="0"/>
            </a:rPr>
            <a:t>Sponsoring Lions Club</a:t>
          </a: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en-US" dirty="0">
              <a:latin typeface="Arial" panose="020B0604020202020204" pitchFamily="34" charset="0"/>
              <a:cs typeface="Arial" panose="020B0604020202020204" pitchFamily="34" charset="0"/>
            </a:rPr>
            <a:t>Leo Club Advisor</a:t>
          </a: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en-US" dirty="0">
              <a:latin typeface="Arial" panose="020B0604020202020204" pitchFamily="34" charset="0"/>
              <a:cs typeface="Arial" panose="020B0604020202020204" pitchFamily="34" charset="0"/>
            </a:rPr>
            <a:t>Leo Club Board of Directors</a:t>
          </a: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en-US" dirty="0">
              <a:latin typeface="Arial" panose="020B0604020202020204" pitchFamily="34" charset="0"/>
              <a:cs typeface="Arial" panose="020B0604020202020204" pitchFamily="34" charset="0"/>
            </a:rPr>
            <a:t>Board Committees</a:t>
          </a: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en-US" dirty="0">
              <a:latin typeface="Arial" panose="020B0604020202020204" pitchFamily="34" charset="0"/>
              <a:cs typeface="Arial" panose="020B0604020202020204" pitchFamily="34" charset="0"/>
            </a:rPr>
            <a:t>Leo Club Members</a:t>
          </a: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en-US" sz="1800" b="1" dirty="0">
              <a:latin typeface="Arial" panose="020B0604020202020204" pitchFamily="34" charset="0"/>
              <a:cs typeface="Arial" panose="020B0604020202020204" pitchFamily="34" charset="0"/>
            </a:rPr>
            <a:t>Alpha</a:t>
          </a: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en-US" sz="1800" b="1" dirty="0">
              <a:latin typeface="Arial" panose="020B0604020202020204" pitchFamily="34" charset="0"/>
              <a:cs typeface="Arial" panose="020B0604020202020204" pitchFamily="34" charset="0"/>
            </a:rPr>
            <a:t>Omega</a:t>
          </a: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en-US" sz="1800" b="1" dirty="0">
              <a:latin typeface="Arial" panose="020B0604020202020204" pitchFamily="34" charset="0"/>
              <a:cs typeface="Arial" panose="020B0604020202020204" pitchFamily="34" charset="0"/>
            </a:rPr>
            <a:t>School-Based</a:t>
          </a: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en-US" sz="1600" b="1" dirty="0">
              <a:latin typeface="Arial" panose="020B0604020202020204" pitchFamily="34" charset="0"/>
              <a:cs typeface="Arial" panose="020B0604020202020204" pitchFamily="34" charset="0"/>
            </a:rPr>
            <a:t>Community-Based</a:t>
          </a: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en-US" dirty="0"/>
            <a:t>Member</a:t>
          </a:r>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rPr lang="en-US" dirty="0"/>
            <a:t>Club</a:t>
          </a:r>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rPr lang="en-US" dirty="0"/>
            <a:t>Zone</a:t>
          </a:r>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rPr lang="en-US" dirty="0"/>
            <a:t>Region</a:t>
          </a:r>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rPr lang="en-US" dirty="0"/>
            <a:t>District</a:t>
          </a:r>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rPr lang="en-US" dirty="0"/>
            <a:t>Multiple District</a:t>
          </a:r>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rPr lang="en-US" dirty="0"/>
            <a:t>International Board</a:t>
          </a:r>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rPr lang="en-US" dirty="0"/>
            <a:t>International Headquarters</a:t>
          </a:r>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en-US" dirty="0"/>
            <a:t>Member</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en-US" dirty="0"/>
            <a:t>Member</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en-US" dirty="0"/>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en-US" dirty="0"/>
            <a:t>Member</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en-US" dirty="0"/>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en-US" dirty="0"/>
            <a:t>Zone</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en-US" dirty="0"/>
            <a:t>Member</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en-US" dirty="0"/>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en-US" dirty="0"/>
            <a:t>Zone</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en-US" dirty="0"/>
            <a:t>Region</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en-US" dirty="0"/>
            <a:t>Member</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en-US" dirty="0"/>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en-US" dirty="0"/>
            <a:t>Zone</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rPr lang="en-US" dirty="0"/>
            <a:t>District</a:t>
          </a:r>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en-US" dirty="0"/>
            <a:t>Region</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en-US" dirty="0">
              <a:latin typeface="Arial" panose="020B0604020202020204" pitchFamily="34" charset="0"/>
              <a:cs typeface="Arial" panose="020B0604020202020204" pitchFamily="34" charset="0"/>
            </a:rPr>
            <a:t>Lions Clubs International Foundation</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en-US" dirty="0">
              <a:latin typeface="Arial" panose="020B0604020202020204" pitchFamily="34" charset="0"/>
              <a:cs typeface="Arial" panose="020B0604020202020204" pitchFamily="34" charset="0"/>
            </a:rPr>
            <a:t>Convention</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en-US" dirty="0">
              <a:latin typeface="Arial" panose="020B0604020202020204" pitchFamily="34" charset="0"/>
              <a:cs typeface="Arial" panose="020B0604020202020204" pitchFamily="34" charset="0"/>
            </a:rPr>
            <a:t>Membership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en-US" dirty="0">
              <a:latin typeface="Arial" panose="020B0604020202020204" pitchFamily="34" charset="0"/>
              <a:cs typeface="Arial" panose="020B0604020202020204" pitchFamily="34" charset="0"/>
            </a:rPr>
            <a:t>Service Activities</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en-US" dirty="0">
              <a:latin typeface="Arial" panose="020B0604020202020204" pitchFamily="34" charset="0"/>
              <a:cs typeface="Arial" panose="020B0604020202020204" pitchFamily="34" charset="0"/>
            </a:rPr>
            <a:t>Leadership Development</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en-US" dirty="0">
              <a:latin typeface="Arial" panose="020B0604020202020204" pitchFamily="34" charset="0"/>
              <a:cs typeface="Arial" panose="020B0604020202020204" pitchFamily="34" charset="0"/>
            </a:rPr>
            <a:t>Member Operations and Support</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en-US" dirty="0">
              <a:latin typeface="Arial" panose="020B0604020202020204" pitchFamily="34" charset="0"/>
              <a:cs typeface="Arial" panose="020B0604020202020204" pitchFamily="34" charset="0"/>
            </a:rPr>
            <a:t>District and Club Administration</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en-US" dirty="0">
              <a:latin typeface="Arial" panose="020B0604020202020204" pitchFamily="34" charset="0"/>
              <a:cs typeface="Arial" panose="020B0604020202020204" pitchFamily="34" charset="0"/>
            </a:rPr>
            <a:t>Marketing</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en-US" dirty="0">
              <a:latin typeface="Arial" panose="020B0604020202020204" pitchFamily="34" charset="0"/>
              <a:cs typeface="Arial" panose="020B0604020202020204" pitchFamily="34" charset="0"/>
            </a:rPr>
            <a:t>Legal</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en-US" dirty="0">
              <a:latin typeface="Arial" panose="020B0604020202020204" pitchFamily="34" charset="0"/>
              <a:cs typeface="Arial" panose="020B0604020202020204" pitchFamily="34" charset="0"/>
            </a:rPr>
            <a:t>Information Technology</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en-US" dirty="0">
              <a:latin typeface="Arial" panose="020B0604020202020204" pitchFamily="34" charset="0"/>
              <a:cs typeface="Arial" panose="020B0604020202020204" pitchFamily="34" charset="0"/>
            </a:rPr>
            <a:t>Finance</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Sponsoring Lions Club</a:t>
          </a: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Leo Club Board of Directors</a:t>
          </a: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Board Committees</a:t>
          </a: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Leo Club Members</a:t>
          </a: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Leo Club Advisor</a:t>
          </a: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Alpha</a:t>
          </a: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Omega</a:t>
          </a: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School-Based</a:t>
          </a: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Community-Based</a:t>
          </a: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Member</a:t>
          </a:r>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Club</a:t>
          </a:r>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Zone</a:t>
          </a:r>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Region</a:t>
          </a:r>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District</a:t>
          </a:r>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Multiple District</a:t>
          </a:r>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International Board</a:t>
          </a:r>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International Headquarters</a:t>
          </a:r>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Member</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Member</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Member</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Zone</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Member</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Zone</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Region</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Member</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Zone</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Region</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District</a:t>
          </a:r>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Lions Clubs International Foundation</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Convention</a:t>
          </a: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Membership </a:t>
          </a: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Service Activities</a:t>
          </a: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Leadership Development</a:t>
          </a: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Member Operations and Support</a:t>
          </a: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District and Club Administration</a:t>
          </a: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Marketing</a:t>
          </a: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Legal</a:t>
          </a: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Information Technology</a:t>
          </a: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Finance</a:t>
          </a: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5/17/2023</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dirty="0">
                <a:latin typeface="Arial" panose="020B0604020202020204" pitchFamily="34" charset="0"/>
                <a:cs typeface="Arial" panose="020B0604020202020204" pitchFamily="34" charset="0"/>
              </a:rPr>
              <a:t>Understanding the history, organization, service, and membership of Lions Clubs International is important for all Lions. Embracing these fundamentals of our organization is what will ensure our future as the largest humanitarian service organization in the world for many years to come. </a:t>
            </a:r>
          </a:p>
          <a:p>
            <a:endParaRPr lang="en-US" dirty="0"/>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Arial" panose="020B0604020202020204" pitchFamily="34" charset="0"/>
                <a:cs typeface="Arial" panose="020B0604020202020204" pitchFamily="34" charset="0"/>
              </a:rPr>
              <a:t>In </a:t>
            </a:r>
            <a:r>
              <a:rPr lang="en-US" altLang="en-US" b="1" dirty="0">
                <a:solidFill>
                  <a:srgbClr val="000000"/>
                </a:solidFill>
                <a:latin typeface="Arial" panose="020B0604020202020204" pitchFamily="34" charset="0"/>
                <a:cs typeface="Arial" panose="020B0604020202020204" pitchFamily="34" charset="0"/>
              </a:rPr>
              <a:t>1973,</a:t>
            </a:r>
            <a:r>
              <a:rPr lang="en-US" altLang="en-US" dirty="0">
                <a:solidFill>
                  <a:srgbClr val="000000"/>
                </a:solidFill>
                <a:latin typeface="Arial" panose="020B0604020202020204" pitchFamily="34" charset="0"/>
                <a:cs typeface="Arial" panose="020B0604020202020204" pitchFamily="34" charset="0"/>
              </a:rPr>
              <a:t> LCIF created the Melvin Jones Fellowship. This donor recognition award is the Foundation’s highest honor. </a:t>
            </a:r>
          </a:p>
          <a:p>
            <a:r>
              <a:rPr lang="en-US" altLang="en-US" dirty="0">
                <a:solidFill>
                  <a:srgbClr val="000000"/>
                </a:solidFill>
                <a:latin typeface="Arial" panose="020B0604020202020204" pitchFamily="34" charset="0"/>
                <a:cs typeface="Arial" panose="020B0604020202020204" pitchFamily="34" charset="0"/>
              </a:rPr>
              <a:t> </a:t>
            </a:r>
          </a:p>
          <a:p>
            <a:r>
              <a:rPr lang="en-US" altLang="en-US" dirty="0">
                <a:solidFill>
                  <a:srgbClr val="000000"/>
                </a:solidFill>
                <a:latin typeface="Arial" panose="020B0604020202020204" pitchFamily="34" charset="0"/>
                <a:cs typeface="Arial" panose="020B0604020202020204" pitchFamily="34" charset="0"/>
              </a:rPr>
              <a:t>The Melvin Jones Fellowship is the backbone of LCIF, providing 70 percent of its revenues. A recognition of humanitarian work, a Melvin Jones Fellowship is given to those who give US$1,000 to LCIF or to people for whom a donation was made by others.</a:t>
            </a: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latin typeface="Arial" panose="020B0604020202020204" pitchFamily="34" charset="0"/>
                <a:cs typeface="Arial" panose="020B0604020202020204" pitchFamily="34" charset="0"/>
              </a:rPr>
              <a:t>Also in 1973, Lions International welcomes its</a:t>
            </a:r>
            <a:r>
              <a:rPr lang="en-US" sz="1400" baseline="0" dirty="0">
                <a:latin typeface="Arial" panose="020B0604020202020204" pitchFamily="34" charset="0"/>
                <a:cs typeface="Arial" panose="020B0604020202020204" pitchFamily="34" charset="0"/>
              </a:rPr>
              <a:t> one millionth member.</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Another historical highlight in the history of Lions Clubs International is the inclusion of women as members in </a:t>
            </a:r>
            <a:r>
              <a:rPr lang="en-US" altLang="en-US" b="1" dirty="0">
                <a:latin typeface="Arial" panose="020B0604020202020204" pitchFamily="34" charset="0"/>
                <a:cs typeface="Arial" panose="020B0604020202020204" pitchFamily="34" charset="0"/>
              </a:rPr>
              <a:t>1987</a:t>
            </a:r>
            <a:r>
              <a:rPr lang="en-US" altLang="en-US" dirty="0">
                <a:latin typeface="Arial" panose="020B0604020202020204" pitchFamily="34" charset="0"/>
                <a:cs typeface="Arial" panose="020B0604020202020204" pitchFamily="34" charset="0"/>
              </a:rPr>
              <a:t>.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Today, women are the fastest</a:t>
            </a:r>
            <a:r>
              <a:rPr lang="en-US" altLang="en-US" baseline="0" dirty="0">
                <a:latin typeface="Arial" panose="020B0604020202020204" pitchFamily="34" charset="0"/>
                <a:cs typeface="Arial" panose="020B0604020202020204" pitchFamily="34" charset="0"/>
              </a:rPr>
              <a:t> growing segment </a:t>
            </a:r>
            <a:r>
              <a:rPr lang="en-US" altLang="en-US" dirty="0">
                <a:latin typeface="Arial" panose="020B0604020202020204" pitchFamily="34" charset="0"/>
                <a:cs typeface="Arial" panose="020B0604020202020204" pitchFamily="34" charset="0"/>
              </a:rPr>
              <a:t>of the association and bring a wealth of ideas, energy, and skills to our organization.</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In 2018, Lions elected the first female International President, Gudrun Yngvadottir. </a:t>
            </a:r>
          </a:p>
          <a:p>
            <a:endParaRPr lang="en-US" dirty="0"/>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In </a:t>
            </a:r>
            <a:r>
              <a:rPr lang="en-US" altLang="en-US" b="1" dirty="0">
                <a:latin typeface="Arial" panose="020B0604020202020204" pitchFamily="34" charset="0"/>
                <a:cs typeface="Arial" panose="020B0604020202020204" pitchFamily="34" charset="0"/>
              </a:rPr>
              <a:t>1988</a:t>
            </a:r>
            <a:r>
              <a:rPr lang="en-US" altLang="en-US" dirty="0">
                <a:latin typeface="Arial" panose="020B0604020202020204" pitchFamily="34" charset="0"/>
                <a:cs typeface="Arial" panose="020B0604020202020204" pitchFamily="34" charset="0"/>
              </a:rPr>
              <a:t>, the International Peace Poster Contest was established for young people around the world to express their artistic visions of peace. Each year, Lions Clubs around the world sponsor the contest in their communities. </a:t>
            </a:r>
          </a:p>
          <a:p>
            <a:endParaRPr lang="en-US" dirty="0"/>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Carter Center and Lions Clubs International Foundation partnership, called the Lions-Carter Center </a:t>
            </a:r>
            <a:r>
              <a:rPr lang="en-US" dirty="0" err="1"/>
              <a:t>SightFirst</a:t>
            </a:r>
            <a:r>
              <a:rPr lang="en-US" dirty="0"/>
              <a:t> Initiative, was established in 1999. In 2014, former United States President Jimmy Carter spoke at a ceremony to announce an expansion of the initiative:</a:t>
            </a:r>
          </a:p>
          <a:p>
            <a:r>
              <a:rPr lang="en-US" dirty="0"/>
              <a:t>“For 20 years, the partnership with Lions Clubs International Foundation has been instrumental in supporting the Carter Center’s leadership in the fight against neglected diseases,” said President Carter. “The Lions’ continued financial support will help The Carter Center, local Lions clubs, and other national partners defeat preventable blindness in some of the most affected communities in the world.”</a:t>
            </a:r>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In </a:t>
            </a:r>
            <a:r>
              <a:rPr lang="en-US" altLang="en-US" b="1" dirty="0">
                <a:latin typeface="Arial" panose="020B0604020202020204" pitchFamily="34" charset="0"/>
                <a:cs typeface="Arial" panose="020B0604020202020204" pitchFamily="34" charset="0"/>
              </a:rPr>
              <a:t>2005</a:t>
            </a:r>
            <a:r>
              <a:rPr lang="en-US" altLang="en-US" dirty="0">
                <a:latin typeface="Arial" panose="020B0604020202020204" pitchFamily="34" charset="0"/>
                <a:cs typeface="Arial" panose="020B0604020202020204" pitchFamily="34" charset="0"/>
              </a:rPr>
              <a:t>, the Lions Clubs International Foundation launched Campaign </a:t>
            </a:r>
            <a:r>
              <a:rPr lang="en-US" altLang="en-US" dirty="0" err="1">
                <a:latin typeface="Arial" panose="020B0604020202020204" pitchFamily="34" charset="0"/>
                <a:cs typeface="Arial" panose="020B0604020202020204" pitchFamily="34" charset="0"/>
              </a:rPr>
              <a:t>SightFirst</a:t>
            </a:r>
            <a:r>
              <a:rPr lang="en-US" altLang="en-US" dirty="0">
                <a:latin typeface="Arial" panose="020B0604020202020204" pitchFamily="34" charset="0"/>
                <a:cs typeface="Arial" panose="020B0604020202020204" pitchFamily="34" charset="0"/>
              </a:rPr>
              <a:t> II,  it’s second major fundraising effort to provide sight services for people around the world. At the 2008 International Convention, it was announced that the campaign had raised US$205 million dollars. </a:t>
            </a:r>
          </a:p>
          <a:p>
            <a:endParaRPr lang="en-US" dirty="0"/>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In </a:t>
            </a:r>
            <a:r>
              <a:rPr lang="en-US" altLang="en-US" b="1" dirty="0">
                <a:latin typeface="Arial" panose="020B0604020202020204" pitchFamily="34" charset="0"/>
                <a:cs typeface="Arial" panose="020B0604020202020204" pitchFamily="34" charset="0"/>
              </a:rPr>
              <a:t>2008</a:t>
            </a:r>
            <a:r>
              <a:rPr lang="en-US" altLang="en-US" dirty="0">
                <a:latin typeface="Arial" panose="020B0604020202020204" pitchFamily="34" charset="0"/>
                <a:cs typeface="Arial" panose="020B0604020202020204" pitchFamily="34" charset="0"/>
              </a:rPr>
              <a:t>, a devastating earthquake caused massive damage in the Sichuan province of China. In response, Lions in China quickly mobilized to lead relief efforts and provide immediate and long-term aid and support to the thousands of victims affected by the disaster.    </a:t>
            </a:r>
          </a:p>
          <a:p>
            <a:endParaRPr lang="en-US" dirty="0"/>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On January 12, 2010, a 7.0 magnitude earthquake devastated the country of Haiti. Lions around the world responded quickly, providing generous donations, services, and aid. Within 3 months, Lions “Hope for Haiti” generated $4.2 million in monetary donations, and Lions continue to support the long-term reconstruction and relief efforts in the area.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altLang="en-US" dirty="0">
                <a:latin typeface="Arial" panose="020B0604020202020204" pitchFamily="34" charset="0"/>
                <a:cs typeface="Arial" panose="020B0604020202020204" pitchFamily="34" charset="0"/>
              </a:rPr>
              <a:t>For nearly 100 years, Lions served their communities and impacted millions of people around the world. In celebration of our 100</a:t>
            </a:r>
            <a:r>
              <a:rPr lang="en-US" altLang="en-US" baseline="30000" dirty="0">
                <a:latin typeface="Arial" panose="020B0604020202020204" pitchFamily="34" charset="0"/>
                <a:cs typeface="Arial" panose="020B0604020202020204" pitchFamily="34" charset="0"/>
              </a:rPr>
              <a:t>th</a:t>
            </a:r>
            <a:r>
              <a:rPr lang="en-US" altLang="en-US" dirty="0">
                <a:latin typeface="Arial" panose="020B0604020202020204" pitchFamily="34" charset="0"/>
                <a:cs typeface="Arial" panose="020B0604020202020204" pitchFamily="34" charset="0"/>
              </a:rPr>
              <a:t> anniversary, we asked Lions around the world to help reach our Centennial Service Challenge goal of serving 100 million people by June 30th, 2018. Not only did we achieve our goal, we more than doubled it, serving over 246 million people! </a:t>
            </a:r>
            <a:endParaRPr lang="en-US" dirty="0"/>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2017-18, Lions International embarked on a journey to focus on five Global Causes: diabetes, environment, hunger relief, childhood cancer and vision. Lions will continue to focus their service activities on what their community needs; however, Lions International will provide more robust support for these five Global Causes.</a:t>
            </a: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sz="1400" dirty="0">
                <a:latin typeface="Arial" panose="020B0604020202020204" pitchFamily="34" charset="0"/>
                <a:cs typeface="Arial" panose="020B0604020202020204" pitchFamily="34" charset="0"/>
              </a:rPr>
              <a:t>Let’s start by taking a trip back in time to review some of Lions Clubs International’s historical highlights.</a:t>
            </a: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a:t>
            </a:r>
            <a:r>
              <a:rPr lang="en-US" baseline="0" dirty="0">
                <a:latin typeface="Arial" panose="020B0604020202020204" pitchFamily="34" charset="0"/>
                <a:cs typeface="Arial" panose="020B0604020202020204" pitchFamily="34" charset="0"/>
              </a:rPr>
              <a:t> June 2017, Lions International celebrated 100 years of service in Chicago, Illinois, USA where the</a:t>
            </a:r>
            <a:r>
              <a:rPr lang="en-US" dirty="0">
                <a:latin typeface="Arial" panose="020B0604020202020204" pitchFamily="34" charset="0"/>
                <a:cs typeface="Arial" panose="020B0604020202020204" pitchFamily="34" charset="0"/>
              </a:rPr>
              <a:t> association was founded. Lions traveled from all over the world to commemorate this momentous occasion.</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These historical highlights represent only a small fraction of the illustrious history of Lions Clubs International, and you have become a part of that history through your membership.</a:t>
            </a:r>
          </a:p>
          <a:p>
            <a:endParaRPr lang="en-US" dirty="0"/>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Another important part of being a Lion is understanding how Lions Clubs International is organized.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organization of Lions Clubs International begins with you, the member, and with your club. But like all large organizations, there are a number of levels within the organization, each of which supports the others.</a:t>
            </a:r>
          </a:p>
          <a:p>
            <a:endParaRPr lang="en-US" dirty="0"/>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These concentric circles represent the structure of Lions Clubs International.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At the center of the organization is the Lions club member. Lions club members begin the chain of service that permeates the organization’s structure. Currently there are over 1.4 million Lions. </a:t>
            </a:r>
          </a:p>
          <a:p>
            <a:endParaRPr lang="en-US" dirty="0"/>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Together Lions members make up the Lions club.  Currently there are approximately 46,000 clubs within the association.  Club members elect club officers to guide the club as it serves various needs within their community. </a:t>
            </a:r>
          </a:p>
          <a:p>
            <a:endParaRPr lang="en-US" dirty="0"/>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Club officers include the president, immediate past president, vice presidents, secretary</a:t>
            </a:r>
            <a:r>
              <a:rPr lang="en-US" altLang="en-US" baseline="0" dirty="0">
                <a:latin typeface="Arial" panose="020B0604020202020204" pitchFamily="34" charset="0"/>
                <a:cs typeface="Arial" panose="020B0604020202020204" pitchFamily="34" charset="0"/>
              </a:rPr>
              <a:t> and</a:t>
            </a:r>
            <a:r>
              <a:rPr lang="en-US" altLang="en-US" dirty="0">
                <a:latin typeface="Arial" panose="020B0604020202020204" pitchFamily="34" charset="0"/>
                <a:cs typeface="Arial" panose="020B0604020202020204" pitchFamily="34" charset="0"/>
              </a:rPr>
              <a:t> treasurer. Also included in the club structure are</a:t>
            </a:r>
            <a:r>
              <a:rPr lang="en-US" altLang="en-US" baseline="0" dirty="0">
                <a:latin typeface="Arial" panose="020B0604020202020204" pitchFamily="34" charset="0"/>
                <a:cs typeface="Arial" panose="020B0604020202020204" pitchFamily="34" charset="0"/>
              </a:rPr>
              <a:t> the Global Action Team chairpersons, marketing chairperson, </a:t>
            </a:r>
            <a:r>
              <a:rPr lang="en-US" altLang="en-US" dirty="0">
                <a:latin typeface="Arial" panose="020B0604020202020204" pitchFamily="34" charset="0"/>
                <a:cs typeface="Arial" panose="020B0604020202020204" pitchFamily="34" charset="0"/>
              </a:rPr>
              <a:t>as well as committee members.  Lion tamers and tail twisters</a:t>
            </a:r>
            <a:r>
              <a:rPr lang="en-US" altLang="en-US" baseline="0" dirty="0">
                <a:latin typeface="Arial" panose="020B0604020202020204" pitchFamily="34" charset="0"/>
                <a:cs typeface="Arial" panose="020B0604020202020204" pitchFamily="34" charset="0"/>
              </a:rPr>
              <a:t> are additional roles to hold. </a:t>
            </a:r>
          </a:p>
          <a:p>
            <a:endParaRPr lang="en-US" altLang="en-US" baseline="0" dirty="0">
              <a:latin typeface="Arial" panose="020B0604020202020204" pitchFamily="34" charset="0"/>
              <a:cs typeface="Arial" panose="020B0604020202020204" pitchFamily="34" charset="0"/>
            </a:endParaRPr>
          </a:p>
          <a:p>
            <a:r>
              <a:rPr lang="en-US" altLang="en-US" baseline="0" dirty="0">
                <a:latin typeface="Arial" panose="020B0604020202020204" pitchFamily="34" charset="0"/>
                <a:cs typeface="Arial" panose="020B0604020202020204" pitchFamily="34" charset="0"/>
              </a:rPr>
              <a:t>Lion tamers </a:t>
            </a:r>
            <a:r>
              <a:rPr lang="en-US" altLang="en-US" dirty="0">
                <a:latin typeface="Arial" panose="020B0604020202020204" pitchFamily="34" charset="0"/>
                <a:cs typeface="Arial" panose="020B0604020202020204" pitchFamily="34" charset="0"/>
              </a:rPr>
              <a:t>are responsible for the property and paraphernalia of the club such as flags, banners, and gavels.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Some clubs elect a tail twister, who is responsible for promoting harmony, good fellowship, and enthusiasm at club meetings. </a:t>
            </a:r>
          </a:p>
          <a:p>
            <a:endParaRPr lang="en-US" dirty="0"/>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The club president plays a key role in the success and well-being of the club.  The president is the ‘chief executive officer’ of the club, presides at meetings of the board and of the club, conducts effective club meetings, chairs the Club Global Action Team, appoints standing and special committees, and is an active member of the district governor’s advisory committee in the zone in which the club is located.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It is important to remember that the club president’s authority depends on the directives of the club’s board of directors. </a:t>
            </a:r>
          </a:p>
          <a:p>
            <a:endParaRPr lang="en-US" dirty="0"/>
          </a:p>
          <a:p>
            <a:r>
              <a:rPr lang="en-US" altLang="en-US" dirty="0">
                <a:latin typeface="Arial" panose="020B0604020202020204" pitchFamily="34" charset="0"/>
                <a:cs typeface="Arial" panose="020B0604020202020204" pitchFamily="34" charset="0"/>
              </a:rPr>
              <a:t>The club president is challenged to conduct efficient and enjoyable meetings.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The club president also faces the challenge of keeping members involved in club activities and events. Appointing members to committees or other positions within the club is an effective way to increase member involvement. An effective president will inspire members to realize their own potential.  </a:t>
            </a:r>
          </a:p>
          <a:p>
            <a:endParaRPr lang="en-US" dirty="0"/>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The next ring of the Lions structure is the zone.  Zones consist of 4-8 Lions clubs within a geographical area.  Delegates of the clubs within the zone may elect a zone chairperson, but it is more common that the district governor appoints Lions to this position.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Zone chairpersons act as advisors, help solve problems, and identify opportunities for their clubs. They also play an active role in organizing new clubs.</a:t>
            </a:r>
          </a:p>
          <a:p>
            <a:endParaRPr lang="en-US" dirty="0"/>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Zone chairperson activities are coordinated at the regional level.  The region chairperson is responsible for leadership in the region and guides zone chairpersons in their efforts.  The position of region chairperson is an optional position within the organizational structure.</a:t>
            </a:r>
          </a:p>
          <a:p>
            <a:endParaRPr lang="en-US" dirty="0"/>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The next ring in the association is the district. Our association is divided into approximately 750 districts, each led by a district governor team. </a:t>
            </a:r>
          </a:p>
          <a:p>
            <a:endParaRPr lang="en-US" dirty="0"/>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dirty="0">
                <a:latin typeface="Arial" panose="020B0604020202020204" pitchFamily="34" charset="0"/>
                <a:ea typeface="Helvetica" panose="020B0604020202020204" pitchFamily="34" charset="0"/>
                <a:cs typeface="Arial" panose="020B0604020202020204" pitchFamily="34" charset="0"/>
              </a:rPr>
              <a:t>Lions Clubs International began as the dream of Melvin Jones, an American businessman who belonged to a club named the Business Circle of Chicago.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en-US" altLang="en-US" dirty="0">
                <a:latin typeface="Arial" panose="020B0604020202020204" pitchFamily="34" charset="0"/>
                <a:ea typeface="Helvetica" panose="020B0604020202020204" pitchFamily="34" charset="0"/>
                <a:cs typeface="Arial" panose="020B0604020202020204" pitchFamily="34" charset="0"/>
              </a:rPr>
              <a:t>Melvin Jones believed that local business clubs should expand from purely professional concerns to focus on working for the betterment of their communities.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en-US" altLang="en-US" dirty="0">
                <a:latin typeface="Arial" panose="020B0604020202020204" pitchFamily="34" charset="0"/>
                <a:ea typeface="Helvetica" panose="020B0604020202020204" pitchFamily="34" charset="0"/>
                <a:cs typeface="Arial" panose="020B0604020202020204" pitchFamily="34" charset="0"/>
              </a:rPr>
              <a:t>In </a:t>
            </a:r>
            <a:r>
              <a:rPr lang="en-US" altLang="en-US" b="1" dirty="0">
                <a:latin typeface="Arial" panose="020B0604020202020204" pitchFamily="34" charset="0"/>
                <a:ea typeface="Helvetica" panose="020B0604020202020204" pitchFamily="34" charset="0"/>
                <a:cs typeface="Arial" panose="020B0604020202020204" pitchFamily="34" charset="0"/>
              </a:rPr>
              <a:t>1917</a:t>
            </a:r>
            <a:r>
              <a:rPr lang="en-US" altLang="en-US" dirty="0">
                <a:latin typeface="Arial" panose="020B0604020202020204" pitchFamily="34" charset="0"/>
                <a:ea typeface="Helvetica" panose="020B0604020202020204" pitchFamily="34" charset="0"/>
                <a:cs typeface="Arial" panose="020B0604020202020204" pitchFamily="34" charset="0"/>
              </a:rPr>
              <a:t>, he contacted members of similar independent organizations around the country and invited them to a meeting.  Most agreed to merge as one association of clubs, and they took the name of the largest group, the Indiana-based Association of Lions Clubs.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en-US" altLang="en-US" dirty="0">
                <a:latin typeface="Arial" panose="020B0604020202020204" pitchFamily="34" charset="0"/>
                <a:ea typeface="Helvetica" panose="020B0604020202020204" pitchFamily="34" charset="0"/>
                <a:cs typeface="Arial" panose="020B0604020202020204" pitchFamily="34" charset="0"/>
              </a:rPr>
              <a:t>The first convention was held in October of that year in Dallas, Texas, USA, where the constitution was adopted and the first president, Dr. W.P. Woods, was elected. Jones was elected secretary, beginning a 44-year career with the organization.</a:t>
            </a:r>
          </a:p>
          <a:p>
            <a:endParaRPr lang="en-US" dirty="0"/>
          </a:p>
          <a:p>
            <a:r>
              <a:rPr lang="en-US" altLang="en-US" dirty="0">
                <a:latin typeface="Arial" panose="020B0604020202020204" pitchFamily="34" charset="0"/>
                <a:cs typeface="Arial" panose="020B0604020202020204" pitchFamily="34" charset="0"/>
              </a:rPr>
              <a:t>Melvin Jones explained his reasoning for the concept of service to the community with the saying, “You can’t get very far until you start doing something for someone else.”</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For over 100 years Lions around the world have proven Jones’ saying to be true by serving local, national, and global communities.</a:t>
            </a:r>
          </a:p>
          <a:p>
            <a:endParaRPr lang="en-US" dirty="0"/>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The governor leads the district cabinet, which includes the immediate past district governor, the first and second vice district governors, the cabinet secretary-treasurer (or cabinet secretary and cabinet treasurer), Global Action Team district coordinators, and zone and region chairpersons. Some districts have additional members, depending on the individual district’s constitution and by-laws.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Districts are typically made up of at least 35 clubs and 1,250 Lions members in good standing. </a:t>
            </a:r>
          </a:p>
          <a:p>
            <a:endParaRPr lang="en-US" dirty="0"/>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chief administrative officer of the district, the district governor has many responsibilities. They serve as the Global Action Team district chairperson to administer and promote membership growth, new club development, leadership development and humanitarian service to clubs throughout the district. </a:t>
            </a:r>
          </a:p>
          <a:p>
            <a:r>
              <a:rPr lang="en-US" dirty="0"/>
              <a:t>Additional responsibilities include, but are not limited to, promoting Lions Clubs International Foundation and service activities, presiding over cabinet, convention and other district meetings, supporting the health of clubs in the district and managing district fiscal responsibility. </a:t>
            </a:r>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vice district governor, subject to the supervision and direction of the district governor, shall be the chief administrative assistant and representative of the district governor. The first vice district governor will spend a lot of time preparing to become district governor by applying the knowledge he or she learned thus far. They will also be more involved in tasks involving the district governor, like club visits if requested by the district governor, and will work towards being more aware of and using district and club management tools.</a:t>
            </a:r>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vice district governor, subject to the supervision and direction of the district governor, shall be an assistant in the administration of the district, and representative of the district governor. They will spend much of their time learning club and district policies, procedures and programs available to both the club and district. </a:t>
            </a:r>
          </a:p>
          <a:p>
            <a:r>
              <a:rPr lang="en-US" dirty="0"/>
              <a:t>Additionally, they may be asked by the district governor to lead meetings or visit clubs.</a:t>
            </a:r>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The next ring of support for the Lions member is the multiple district.  Multiple districts are formed by two or more districts within a territory defined by the International Board of Directors. Districts within multiple districts are referred to as sub-districts.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Some districts are not part of a multiple district.  These stand-alone districts are referred to as single districts.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Annual district and multiple district conventions allow Lions to elect officers, share best practices, sharpen their leadership skills, and enjoy fellowship and fun.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dirty="0">
                <a:latin typeface="Arial" panose="020B0604020202020204" pitchFamily="34" charset="0"/>
                <a:cs typeface="Arial" panose="020B0604020202020204" pitchFamily="34" charset="0"/>
              </a:rPr>
              <a:t>The international organization includes the international president, immediate past international president, international first vice president, international second vice president, international third vice president, international directors, international board appointees and administrative officers, which includes the executive administrator and secretary as well as the treasurer.</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international organization approves policies and procedures for the association</a:t>
            </a:r>
          </a:p>
          <a:p>
            <a:r>
              <a:rPr lang="en-US" altLang="en-US" dirty="0">
                <a:latin typeface="Arial" panose="020B0604020202020204" pitchFamily="34" charset="0"/>
                <a:cs typeface="Arial" panose="020B0604020202020204" pitchFamily="34" charset="0"/>
              </a:rPr>
              <a:t>to adhere to as well as programs and initiatives that Lions international staff develop and support.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international board of directors are elected from eight constitutional areas: </a:t>
            </a:r>
          </a:p>
          <a:p>
            <a:pPr marL="228600" indent="-228600">
              <a:buAutoNum type="arabicPeriod"/>
            </a:pPr>
            <a:r>
              <a:rPr lang="en-US" dirty="0">
                <a:latin typeface="Arial" panose="020B0604020202020204" pitchFamily="34" charset="0"/>
                <a:cs typeface="Arial" panose="020B0604020202020204" pitchFamily="34" charset="0"/>
              </a:rPr>
              <a:t>U.S. and Affiliates, Bermuda and Bahamas</a:t>
            </a:r>
          </a:p>
          <a:p>
            <a:pPr marL="228600" indent="-228600">
              <a:buAutoNum type="arabicPeriod"/>
            </a:pPr>
            <a:r>
              <a:rPr lang="en-US" dirty="0">
                <a:latin typeface="Arial" panose="020B0604020202020204" pitchFamily="34" charset="0"/>
                <a:cs typeface="Arial" panose="020B0604020202020204" pitchFamily="34" charset="0"/>
              </a:rPr>
              <a:t>Canada</a:t>
            </a:r>
          </a:p>
          <a:p>
            <a:pPr marL="228600" indent="-228600">
              <a:buAutoNum type="arabicPeriod"/>
            </a:pPr>
            <a:r>
              <a:rPr lang="en-US" dirty="0">
                <a:latin typeface="Arial" panose="020B0604020202020204" pitchFamily="34" charset="0"/>
                <a:cs typeface="Arial" panose="020B0604020202020204" pitchFamily="34" charset="0"/>
              </a:rPr>
              <a:t>South America, Central America, Caribbean and Mexico,</a:t>
            </a:r>
          </a:p>
          <a:p>
            <a:pPr marL="228600" indent="-228600">
              <a:buAutoNum type="arabicPeriod"/>
            </a:pPr>
            <a:r>
              <a:rPr lang="en-US" dirty="0">
                <a:latin typeface="Arial" panose="020B0604020202020204" pitchFamily="34" charset="0"/>
                <a:cs typeface="Arial" panose="020B0604020202020204" pitchFamily="34" charset="0"/>
              </a:rPr>
              <a:t>Europe</a:t>
            </a:r>
          </a:p>
          <a:p>
            <a:pPr marL="228600" indent="-228600">
              <a:buAutoNum type="arabicPeriod"/>
            </a:pPr>
            <a:r>
              <a:rPr lang="en-US" dirty="0">
                <a:latin typeface="Arial" panose="020B0604020202020204" pitchFamily="34" charset="0"/>
                <a:cs typeface="Arial" panose="020B0604020202020204" pitchFamily="34" charset="0"/>
              </a:rPr>
              <a:t>Orient and Southeast Asia (OSEAL)</a:t>
            </a:r>
          </a:p>
          <a:p>
            <a:pPr marL="228600" indent="-228600">
              <a:buAutoNum type="arabicPeriod"/>
            </a:pPr>
            <a:r>
              <a:rPr lang="en-US" dirty="0">
                <a:latin typeface="Arial" panose="020B0604020202020204" pitchFamily="34" charset="0"/>
                <a:cs typeface="Arial" panose="020B0604020202020204" pitchFamily="34" charset="0"/>
              </a:rPr>
              <a:t>India, South Asia, and Middle East (ISAAME)</a:t>
            </a:r>
          </a:p>
          <a:p>
            <a:pPr marL="228600" indent="-228600">
              <a:buAutoNum type="arabicPeriod"/>
            </a:pPr>
            <a:r>
              <a:rPr lang="en-US" dirty="0">
                <a:latin typeface="Arial" panose="020B0604020202020204" pitchFamily="34" charset="0"/>
                <a:cs typeface="Arial" panose="020B0604020202020204" pitchFamily="34" charset="0"/>
              </a:rPr>
              <a:t>Australia, New Zealand, Papua New Guinea, Indonesia and Islands of the South Pacific Ocean</a:t>
            </a:r>
          </a:p>
          <a:p>
            <a:pPr marL="228600" indent="-228600">
              <a:buAutoNum type="arabicPeriod"/>
            </a:pPr>
            <a:r>
              <a:rPr lang="en-US" dirty="0">
                <a:latin typeface="Arial" panose="020B0604020202020204" pitchFamily="34" charset="0"/>
                <a:cs typeface="Arial" panose="020B0604020202020204" pitchFamily="34" charset="0"/>
              </a:rPr>
              <a:t>Africa</a:t>
            </a:r>
            <a:endParaRPr lang="en-US" dirty="0"/>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The final component of Lions Clubs International structure is Lions Clubs International Headquarters located in Oak Brook, Illinois, USA, where nearly 300 employees provide resources and support to the 1.4 million Lions club members. There are also two regional offices serving Lions in the OSEAL and ISAAME areas.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1550" y="425450"/>
            <a:ext cx="5370513" cy="3021013"/>
          </a:xfrm>
        </p:spPr>
      </p:sp>
      <p:sp>
        <p:nvSpPr>
          <p:cNvPr id="3" name="Notes Placeholder 2"/>
          <p:cNvSpPr>
            <a:spLocks noGrp="1"/>
          </p:cNvSpPr>
          <p:nvPr>
            <p:ph type="body" idx="1"/>
          </p:nvPr>
        </p:nvSpPr>
        <p:spPr>
          <a:xfrm>
            <a:off x="533401" y="3581400"/>
            <a:ext cx="6324600" cy="5867400"/>
          </a:xfrm>
        </p:spPr>
        <p:txBody>
          <a:bodyPr>
            <a:noAutofit/>
          </a:bodyPr>
          <a:lstStyle/>
          <a:p>
            <a:r>
              <a:rPr lang="en-US" sz="1100" b="1" dirty="0">
                <a:latin typeface="Arial" panose="020B0604020202020204" pitchFamily="34" charset="0"/>
                <a:cs typeface="Arial" panose="020B0604020202020204" pitchFamily="34" charset="0"/>
              </a:rPr>
              <a:t>Lions Clubs International Foundation (LCIF): </a:t>
            </a:r>
            <a:r>
              <a:rPr lang="en-US" sz="1100" dirty="0">
                <a:latin typeface="Arial" panose="020B0604020202020204" pitchFamily="34" charset="0"/>
                <a:cs typeface="Arial" panose="020B0604020202020204" pitchFamily="34" charset="0"/>
              </a:rPr>
              <a:t>LCIF supports Lions humanitarian efforts worldwide through grants. The Foundation staff work in several departments, including, Humanitarian Initiatives, Global Health Initiatives, New And Emerging Initiatives, Lions Quest, and more.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Lions Clubs International is organized into divisions to support the needs of Lions worldwide. </a:t>
            </a:r>
          </a:p>
          <a:p>
            <a:r>
              <a:rPr lang="en-US" sz="1100" b="1" dirty="0">
                <a:latin typeface="Arial" panose="020B0604020202020204" pitchFamily="34" charset="0"/>
                <a:cs typeface="Arial" panose="020B0604020202020204" pitchFamily="34" charset="0"/>
              </a:rPr>
              <a:t>Convention Division: </a:t>
            </a:r>
            <a:r>
              <a:rPr lang="en-US" sz="1100" dirty="0">
                <a:latin typeface="Arial" panose="020B0604020202020204" pitchFamily="34" charset="0"/>
                <a:cs typeface="Arial" panose="020B0604020202020204" pitchFamily="34" charset="0"/>
              </a:rPr>
              <a:t>Works directly with Lions for our annual conventions to handle all of the convention logistics, including the logistics for DGE Seminar. Staff assist with convention travel arrangements, registration and housing. </a:t>
            </a:r>
          </a:p>
          <a:p>
            <a:r>
              <a:rPr lang="en-US" sz="1100" b="1" dirty="0">
                <a:latin typeface="Arial" panose="020B0604020202020204" pitchFamily="34" charset="0"/>
                <a:cs typeface="Arial" panose="020B0604020202020204" pitchFamily="34" charset="0"/>
              </a:rPr>
              <a:t>Membership Division: </a:t>
            </a:r>
            <a:r>
              <a:rPr lang="en-US" sz="1100" dirty="0">
                <a:latin typeface="Arial" panose="020B0604020202020204" pitchFamily="34" charset="0"/>
                <a:cs typeface="Arial" panose="020B0604020202020204" pitchFamily="34" charset="0"/>
              </a:rPr>
              <a:t>Works to provide a positive member experience for all members and manages the Leos programs.</a:t>
            </a:r>
          </a:p>
          <a:p>
            <a:r>
              <a:rPr lang="en-US" sz="1100" b="1" dirty="0">
                <a:latin typeface="Arial" panose="020B0604020202020204" pitchFamily="34" charset="0"/>
                <a:cs typeface="Arial" panose="020B0604020202020204" pitchFamily="34" charset="0"/>
              </a:rPr>
              <a:t>Service Activities Division: </a:t>
            </a:r>
            <a:r>
              <a:rPr lang="en-US" sz="1100" dirty="0">
                <a:latin typeface="Arial" panose="020B0604020202020204" pitchFamily="34" charset="0"/>
                <a:cs typeface="Arial" panose="020B0604020202020204" pitchFamily="34" charset="0"/>
              </a:rPr>
              <a:t>Manages service programs and initiatives as well as volunteer engagement events, such as the service projects at convention.</a:t>
            </a:r>
          </a:p>
          <a:p>
            <a:r>
              <a:rPr lang="en-US" sz="1100" b="1" dirty="0">
                <a:latin typeface="Arial" panose="020B0604020202020204" pitchFamily="34" charset="0"/>
                <a:cs typeface="Arial" panose="020B0604020202020204" pitchFamily="34" charset="0"/>
              </a:rPr>
              <a:t>Leadership Development Division: </a:t>
            </a:r>
            <a:r>
              <a:rPr lang="en-US" sz="1100" dirty="0">
                <a:latin typeface="Arial" panose="020B0604020202020204" pitchFamily="34" charset="0"/>
                <a:cs typeface="Arial" panose="020B0604020202020204" pitchFamily="34" charset="0"/>
              </a:rPr>
              <a:t>Includes the management of Lions international institutes and seminars where Lions are trained in leadership skills. It also is responsible for writing and evaluating the curriculum found in all DGE training, institutes, seminars and online. </a:t>
            </a:r>
          </a:p>
          <a:p>
            <a:r>
              <a:rPr lang="en-US" sz="1100" b="1" dirty="0">
                <a:latin typeface="Arial" panose="020B0604020202020204" pitchFamily="34" charset="0"/>
                <a:cs typeface="Arial" panose="020B0604020202020204" pitchFamily="34" charset="0"/>
              </a:rPr>
              <a:t>Membership Operations and Support Division: </a:t>
            </a:r>
            <a:r>
              <a:rPr lang="en-US" sz="1100" dirty="0">
                <a:latin typeface="Arial" panose="020B0604020202020204" pitchFamily="34" charset="0"/>
                <a:cs typeface="Arial" panose="020B0604020202020204" pitchFamily="34" charset="0"/>
              </a:rPr>
              <a:t>This division supports Lions on the Global Action Team (GLT, GMT, GST). It provides support to members through the Member Service Center as well as the Logistics Services department.</a:t>
            </a:r>
          </a:p>
          <a:p>
            <a:r>
              <a:rPr lang="en-US" sz="1100" b="1" dirty="0">
                <a:latin typeface="Arial" panose="020B0604020202020204" pitchFamily="34" charset="0"/>
                <a:cs typeface="Arial" panose="020B0604020202020204" pitchFamily="34" charset="0"/>
              </a:rPr>
              <a:t>District and Club Administration: </a:t>
            </a:r>
            <a:r>
              <a:rPr lang="en-US" sz="1100" dirty="0">
                <a:latin typeface="Arial" panose="020B0604020202020204" pitchFamily="34" charset="0"/>
                <a:cs typeface="Arial" panose="020B0604020202020204" pitchFamily="34" charset="0"/>
              </a:rPr>
              <a:t>Is responsible for district and club operations, assisting districts and clubs worldwide with various administrative and procedural needs (in all official languages). </a:t>
            </a:r>
          </a:p>
          <a:p>
            <a:r>
              <a:rPr lang="en-US" sz="1100" b="1" dirty="0">
                <a:latin typeface="Arial" panose="020B0604020202020204" pitchFamily="34" charset="0"/>
                <a:cs typeface="Arial" panose="020B0604020202020204" pitchFamily="34" charset="0"/>
              </a:rPr>
              <a:t>Marketing Division: </a:t>
            </a:r>
            <a:r>
              <a:rPr lang="en-US" sz="1100" dirty="0">
                <a:latin typeface="Arial" panose="020B0604020202020204" pitchFamily="34" charset="0"/>
                <a:cs typeface="Arial" panose="020B0604020202020204" pitchFamily="34" charset="0"/>
              </a:rPr>
              <a:t>Manages the Lions International brand and marketing strategy, strategic communications, public affairs and advocacy, as well as E-commerce and consumer products (e.g. club supplies).</a:t>
            </a:r>
          </a:p>
          <a:p>
            <a:r>
              <a:rPr lang="en-US" sz="1100" b="1" dirty="0">
                <a:latin typeface="Arial" panose="020B0604020202020204" pitchFamily="34" charset="0"/>
                <a:cs typeface="Arial" panose="020B0604020202020204" pitchFamily="34" charset="0"/>
              </a:rPr>
              <a:t>Legal Division: </a:t>
            </a:r>
            <a:r>
              <a:rPr lang="en-US" sz="1100" dirty="0">
                <a:latin typeface="Arial" panose="020B0604020202020204" pitchFamily="34" charset="0"/>
                <a:cs typeface="Arial" panose="020B0604020202020204" pitchFamily="34" charset="0"/>
              </a:rPr>
              <a:t>Is responsible for Lions Clubs International’s legal operations.</a:t>
            </a:r>
          </a:p>
          <a:p>
            <a:r>
              <a:rPr lang="en-US" sz="1100" b="1" dirty="0">
                <a:latin typeface="Arial" panose="020B0604020202020204" pitchFamily="34" charset="0"/>
                <a:cs typeface="Arial" panose="020B0604020202020204" pitchFamily="34" charset="0"/>
              </a:rPr>
              <a:t>Information Technology Division: </a:t>
            </a:r>
            <a:r>
              <a:rPr lang="en-US" sz="1100" dirty="0">
                <a:latin typeface="Arial" panose="020B0604020202020204" pitchFamily="34" charset="0"/>
                <a:cs typeface="Arial" panose="020B0604020202020204" pitchFamily="34" charset="0"/>
              </a:rPr>
              <a:t>Manages and administers network services and is responsible for product engineering, development and management.</a:t>
            </a:r>
          </a:p>
          <a:p>
            <a:r>
              <a:rPr lang="en-US" sz="1100" b="1" dirty="0">
                <a:latin typeface="Arial" panose="020B0604020202020204" pitchFamily="34" charset="0"/>
                <a:cs typeface="Arial" panose="020B0604020202020204" pitchFamily="34" charset="0"/>
              </a:rPr>
              <a:t>Finance Division: </a:t>
            </a:r>
            <a:r>
              <a:rPr lang="en-US" sz="1100" dirty="0">
                <a:latin typeface="Arial" panose="020B0604020202020204" pitchFamily="34" charset="0"/>
                <a:cs typeface="Arial" panose="020B0604020202020204" pitchFamily="34" charset="0"/>
              </a:rPr>
              <a:t>Maintains the integrity of the association’s financial and accounting systems and provides financial services</a:t>
            </a:r>
            <a:r>
              <a:rPr lang="en-US" sz="1100" b="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to Lions worldwide.</a:t>
            </a: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3" y="4560984"/>
            <a:ext cx="5821017" cy="4319714"/>
          </a:xfrm>
        </p:spPr>
        <p:txBody>
          <a:bodyPr>
            <a:normAutofit/>
          </a:bodyPr>
          <a:lstStyle/>
          <a:p>
            <a:r>
              <a:rPr lang="en-US" dirty="0"/>
              <a:t>Now that you have learned more about the history and organization of Lions Clubs International, it is time to learn more about what Lions do best…service! </a:t>
            </a:r>
          </a:p>
          <a:p>
            <a:endParaRPr lang="en-US" dirty="0"/>
          </a:p>
          <a:p>
            <a:r>
              <a:rPr lang="en-US" dirty="0"/>
              <a:t>The five Global Causes of diabetes, environment, hunger relief, childhood cancer and vision are supported in a variety of ways by Lions International; however, Lions are not limited to service projects in those five areas. Clubs can complete the Club and Community Needs Assessment (available at </a:t>
            </a:r>
            <a:r>
              <a:rPr lang="en-US" dirty="0">
                <a:hlinkClick r:id="rId3"/>
              </a:rPr>
              <a:t>www.lionsclubs.org</a:t>
            </a:r>
            <a:r>
              <a:rPr lang="en-US" dirty="0"/>
              <a:t>) to determine what service projects to support in their community. Service projects focused on the needs of the community allow Lions clubs to have a real impact on the lives of those in need.</a:t>
            </a:r>
          </a:p>
          <a:p>
            <a:endParaRPr lang="en-US" dirty="0"/>
          </a:p>
          <a:p>
            <a:r>
              <a:rPr lang="en-US" dirty="0"/>
              <a:t>The motto “We Serve” was officially adopted in 1954; however, Lions clubs have been serving communities since 1917. From creating the first eye bank, to launching youth programs, to disaster relief efforts, Lions are always there to help  – “where there’s a need, there’s a Lion”.</a:t>
            </a:r>
          </a:p>
          <a:p>
            <a:endParaRPr lang="en-US" dirty="0"/>
          </a:p>
          <a:p>
            <a:endParaRPr lang="en-US" dirty="0"/>
          </a:p>
          <a:p>
            <a:endParaRPr lang="en-US" dirty="0"/>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rPr>
              <a:t>In 1920, the Association of Lions Clubs was established internationally when the first club in Canada was chartered in Windsor, Ontario. </a:t>
            </a:r>
          </a:p>
          <a:p>
            <a:endPar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r>
              <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rPr>
              <a:t>Today,</a:t>
            </a:r>
            <a:r>
              <a:rPr lang="en-US" altLang="en-US" sz="1400" baseline="0" dirty="0">
                <a:solidFill>
                  <a:srgbClr val="000000"/>
                </a:solidFill>
                <a:latin typeface="Arial" panose="020B0604020202020204" pitchFamily="34" charset="0"/>
                <a:ea typeface="Helvetica" panose="020B0604020202020204" pitchFamily="34" charset="0"/>
                <a:cs typeface="Arial" panose="020B0604020202020204" pitchFamily="34" charset="0"/>
              </a:rPr>
              <a:t> Lions Clubs International has over 1.4 million members in over 200 countries and geographical areas around world.</a:t>
            </a:r>
            <a:endPar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Understanding the history, organization and service of Lions Clubs International is important for all Lions. It will not only assist in your personal growth as a Lion, but allows you to educate others on the importance of Lions clubs in their community and ensures Lions can continue to serve those in need. </a:t>
            </a:r>
          </a:p>
          <a:p>
            <a:endParaRPr lang="en-US" dirty="0"/>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solidFill>
                  <a:srgbClr val="000000"/>
                </a:solidFill>
                <a:latin typeface="Arial" panose="020B0604020202020204" pitchFamily="34" charset="0"/>
                <a:cs typeface="Arial" panose="020B0604020202020204" pitchFamily="34" charset="0"/>
              </a:rPr>
              <a:t>Helen Keller was an </a:t>
            </a:r>
            <a:r>
              <a:rPr lang="en-US" altLang="en-US" dirty="0">
                <a:solidFill>
                  <a:srgbClr val="000000"/>
                </a:solidFill>
                <a:latin typeface="Arial" panose="020B0604020202020204" pitchFamily="34" charset="0"/>
                <a:ea typeface="MS Reference Sans Serif" panose="020B0604030504040204" pitchFamily="34" charset="0"/>
                <a:cs typeface="Arial" panose="020B0604020202020204" pitchFamily="34" charset="0"/>
              </a:rPr>
              <a:t>American author and lecturer, who overcame considerable physical handicaps and served as an inspiration for other disabled people.</a:t>
            </a:r>
            <a:r>
              <a:rPr lang="en-US" altLang="en-US" dirty="0">
                <a:solidFill>
                  <a:srgbClr val="000000"/>
                </a:solidFill>
                <a:latin typeface="Arial" panose="020B0604020202020204" pitchFamily="34" charset="0"/>
                <a:cs typeface="Arial" panose="020B0604020202020204" pitchFamily="34" charset="0"/>
              </a:rPr>
              <a:t> </a:t>
            </a:r>
            <a:r>
              <a:rPr lang="en-US" altLang="en-US" dirty="0">
                <a:solidFill>
                  <a:srgbClr val="000000"/>
                </a:solidFill>
                <a:latin typeface="Arial" panose="020B0604020202020204" pitchFamily="34" charset="0"/>
                <a:ea typeface="MS Reference Sans Serif" panose="020B0604030504040204" pitchFamily="34" charset="0"/>
                <a:cs typeface="MS Reference Sans Serif" panose="020B0604030504040204" pitchFamily="34" charset="0"/>
              </a:rPr>
              <a:t>When she was 19 months old, she was stricken with an acute illness that left her deaf and blind.</a:t>
            </a:r>
            <a:r>
              <a:rPr lang="en-US" altLang="en-US" dirty="0">
                <a:solidFill>
                  <a:srgbClr val="000000"/>
                </a:solidFill>
                <a:latin typeface="Arial" panose="020B0604020202020204" pitchFamily="34" charset="0"/>
                <a:cs typeface="Arial" panose="020B0604020202020204" pitchFamily="34" charset="0"/>
              </a:rPr>
              <a:t> She overcame these setbacks to earn a college degree with honors.</a:t>
            </a:r>
          </a:p>
          <a:p>
            <a:endParaRPr lang="en-US" altLang="en-US" dirty="0">
              <a:solidFill>
                <a:srgbClr val="000000"/>
              </a:solidFill>
              <a:latin typeface="Arial" panose="020B0604020202020204" pitchFamily="34" charset="0"/>
              <a:cs typeface="Arial" panose="020B0604020202020204" pitchFamily="34" charset="0"/>
            </a:endParaRPr>
          </a:p>
          <a:p>
            <a:r>
              <a:rPr lang="en-US" altLang="en-US" dirty="0">
                <a:solidFill>
                  <a:srgbClr val="000000"/>
                </a:solidFill>
                <a:latin typeface="Arial" panose="020B0604020202020204" pitchFamily="34" charset="0"/>
                <a:ea typeface="Helvetica" panose="020B0604020202020204" pitchFamily="34" charset="0"/>
                <a:cs typeface="Helvetica" panose="020B0604020202020204" pitchFamily="34" charset="0"/>
              </a:rPr>
              <a:t>An early milestone in Lions’ history occurred in </a:t>
            </a:r>
            <a:r>
              <a:rPr lang="en-US" altLang="en-US" b="1" dirty="0">
                <a:solidFill>
                  <a:srgbClr val="000000"/>
                </a:solidFill>
                <a:latin typeface="Arial" panose="020B0604020202020204" pitchFamily="34" charset="0"/>
                <a:ea typeface="Helvetica" panose="020B0604020202020204" pitchFamily="34" charset="0"/>
                <a:cs typeface="Helvetica" panose="020B0604020202020204" pitchFamily="34" charset="0"/>
              </a:rPr>
              <a:t>1925</a:t>
            </a:r>
            <a:r>
              <a:rPr lang="en-US" altLang="en-US" dirty="0">
                <a:solidFill>
                  <a:srgbClr val="000000"/>
                </a:solidFill>
                <a:latin typeface="Arial" panose="020B0604020202020204" pitchFamily="34" charset="0"/>
                <a:ea typeface="Helvetica" panose="020B0604020202020204" pitchFamily="34" charset="0"/>
                <a:cs typeface="Helvetica" panose="020B0604020202020204" pitchFamily="34" charset="0"/>
              </a:rPr>
              <a:t> when Helen Keller addressed the organization at the International Convention in Ohio, USA.  She challenged Lions to become "knights of the blind in the crusade against darkness." </a:t>
            </a:r>
          </a:p>
          <a:p>
            <a:endParaRPr lang="en-US" altLang="en-US" dirty="0">
              <a:solidFill>
                <a:srgbClr val="000000"/>
              </a:solidFill>
              <a:latin typeface="Arial" panose="020B0604020202020204" pitchFamily="34" charset="0"/>
              <a:ea typeface="Helvetica" panose="020B0604020202020204" pitchFamily="34" charset="0"/>
              <a:cs typeface="Helvetica" panose="020B0604020202020204" pitchFamily="34" charset="0"/>
            </a:endParaRPr>
          </a:p>
          <a:p>
            <a:r>
              <a:rPr lang="en-US" altLang="en-US" dirty="0">
                <a:solidFill>
                  <a:srgbClr val="000000"/>
                </a:solidFill>
                <a:latin typeface="Arial" panose="020B0604020202020204" pitchFamily="34" charset="0"/>
                <a:ea typeface="Helvetica" panose="020B0604020202020204" pitchFamily="34" charset="0"/>
                <a:cs typeface="Helvetica" panose="020B0604020202020204" pitchFamily="34" charset="0"/>
              </a:rPr>
              <a:t>Since this historic event in 1925, Lions Clubs International has been committed to ridding the world of preventable and reversible blindness and providing services for people who are already blind or visually impaired.</a:t>
            </a:r>
            <a:endParaRPr lang="en-US" altLang="en-US" dirty="0">
              <a:solidFill>
                <a:srgbClr val="0000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As you know, our organization's motto is “We Serve.”  At the International Convention in </a:t>
            </a:r>
            <a:r>
              <a:rPr lang="en-US" altLang="en-US" b="1" dirty="0">
                <a:latin typeface="Arial" panose="020B0604020202020204" pitchFamily="34" charset="0"/>
                <a:cs typeface="Arial" panose="020B0604020202020204" pitchFamily="34" charset="0"/>
              </a:rPr>
              <a:t>1954</a:t>
            </a:r>
            <a:r>
              <a:rPr lang="en-US" altLang="en-US" dirty="0">
                <a:latin typeface="Arial" panose="020B0604020202020204" pitchFamily="34" charset="0"/>
                <a:cs typeface="Arial" panose="020B0604020202020204" pitchFamily="34" charset="0"/>
              </a:rPr>
              <a:t>, this simple phrase, submitted by Lion D.A. Stevenson, was chosen from more than 6,000 suggested mottos.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It symbolizes Lions’ spirit: to help others and to tear away the shrouds of ignorance and distrust that separate one human being from another.</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As a dominant Lions’ theme for more than sixty years, “We Serve” is translated daily from words into reality on every continent.</a:t>
            </a:r>
          </a:p>
          <a:p>
            <a:endParaRPr lang="en-US" dirty="0"/>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altLang="en-US" dirty="0">
                <a:latin typeface="Arial" pitchFamily="34" charset="0"/>
                <a:cs typeface="Arial" pitchFamily="34" charset="0"/>
              </a:rPr>
              <a:t>On December 5, 1957 the Glenside Lions Club in Pennsylvania, USA chartered the first Leo club. The concept of junior service clubs gained popularity and, in October 1967, the board of directors of Lions Clubs International adopted the Leo Club Program as an official program of the association. Open to young people ages 12-30, the objective of the Leo Club Program is:</a:t>
            </a:r>
          </a:p>
          <a:p>
            <a:pPr>
              <a:defRPr/>
            </a:pPr>
            <a:endParaRPr lang="en-US" altLang="en-US" dirty="0">
              <a:latin typeface="Arial" pitchFamily="34" charset="0"/>
              <a:cs typeface="Arial" pitchFamily="34" charset="0"/>
            </a:endParaRPr>
          </a:p>
          <a:p>
            <a:pPr>
              <a:defRPr/>
            </a:pPr>
            <a:r>
              <a:rPr lang="en-US" altLang="en-US" dirty="0">
                <a:latin typeface="Arial" pitchFamily="34" charset="0"/>
                <a:cs typeface="Arial" pitchFamily="34" charset="0"/>
              </a:rPr>
              <a:t>"...to provide the youth of the world (with) an opportunity for development and contribution, individually and collectively, as responsible members of the local, national and international community."</a:t>
            </a:r>
          </a:p>
          <a:p>
            <a:pPr>
              <a:defRPr/>
            </a:pPr>
            <a:endParaRPr lang="en-US" altLang="en-US" dirty="0">
              <a:latin typeface="Arial" pitchFamily="34" charset="0"/>
              <a:cs typeface="Arial" pitchFamily="34" charset="0"/>
            </a:endParaRPr>
          </a:p>
          <a:p>
            <a:pPr>
              <a:spcBef>
                <a:spcPts val="600"/>
              </a:spcBef>
              <a:spcAft>
                <a:spcPts val="600"/>
              </a:spcAft>
              <a:defRPr/>
            </a:pPr>
            <a:r>
              <a:rPr lang="en-US" kern="0" dirty="0">
                <a:latin typeface="Arial" panose="020B0604020202020204" pitchFamily="34" charset="0"/>
                <a:cs typeface="Arial" panose="020B0604020202020204" pitchFamily="34" charset="0"/>
              </a:rPr>
              <a:t>The term Leo stands for Leadership, Experience, Opportunity. Leadership because </a:t>
            </a:r>
            <a:r>
              <a:rPr lang="en-US" dirty="0">
                <a:latin typeface="Arial" panose="020B0604020202020204" pitchFamily="34" charset="0"/>
                <a:ea typeface="ＭＳ Ｐゴシック" pitchFamily="-48" charset="-128"/>
                <a:cs typeface="Arial" panose="020B0604020202020204" pitchFamily="34" charset="0"/>
              </a:rPr>
              <a:t>Leo members acquire skills as project organizers and motivators of their peers.</a:t>
            </a:r>
            <a:r>
              <a:rPr lang="en-US" kern="0" dirty="0">
                <a:latin typeface="Arial" panose="020B0604020202020204" pitchFamily="34" charset="0"/>
                <a:cs typeface="Arial" panose="020B0604020202020204" pitchFamily="34" charset="0"/>
              </a:rPr>
              <a:t> Experience because t</a:t>
            </a:r>
            <a:r>
              <a:rPr lang="en-US" dirty="0">
                <a:latin typeface="Arial" panose="020B0604020202020204" pitchFamily="34" charset="0"/>
                <a:ea typeface="ＭＳ Ｐゴシック" pitchFamily="-48" charset="-128"/>
                <a:cs typeface="Arial" panose="020B0604020202020204" pitchFamily="34" charset="0"/>
              </a:rPr>
              <a:t>hey discover how teamwork and cooperation can bring about change in their community and the world.</a:t>
            </a:r>
            <a:r>
              <a:rPr lang="en-US" kern="0" dirty="0">
                <a:latin typeface="Arial" panose="020B0604020202020204" pitchFamily="34" charset="0"/>
                <a:cs typeface="Arial" panose="020B0604020202020204" pitchFamily="34" charset="0"/>
              </a:rPr>
              <a:t> Opportunity because</a:t>
            </a:r>
            <a:r>
              <a:rPr lang="en-US" dirty="0">
                <a:latin typeface="Arial" panose="020B0604020202020204" pitchFamily="34" charset="0"/>
                <a:ea typeface="ＭＳ Ｐゴシック" pitchFamily="-48" charset="-128"/>
                <a:cs typeface="Arial" panose="020B0604020202020204" pitchFamily="34" charset="0"/>
              </a:rPr>
              <a:t> Leos develop positive character traits and receive recognition for their contributions.</a:t>
            </a:r>
            <a:endParaRPr lang="en-US" kern="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Arial" panose="020B0604020202020204" pitchFamily="34" charset="0"/>
                <a:cs typeface="Arial" panose="020B0604020202020204" pitchFamily="34" charset="0"/>
              </a:rPr>
              <a:t>Today, the Leo Club Program is stronger than ever and community service remains the cornerstone of the program.  There are nearly 7,000 Leo clubs in more than 140 countries and geographic areas. </a:t>
            </a:r>
          </a:p>
          <a:p>
            <a:endParaRPr lang="en-US" altLang="en-US" dirty="0">
              <a:solidFill>
                <a:srgbClr val="000000"/>
              </a:solidFill>
              <a:latin typeface="Arial" panose="020B0604020202020204" pitchFamily="34" charset="0"/>
              <a:cs typeface="Arial" panose="020B0604020202020204" pitchFamily="34" charset="0"/>
            </a:endParaRPr>
          </a:p>
          <a:p>
            <a:r>
              <a:rPr lang="en-US" altLang="en-US" dirty="0">
                <a:solidFill>
                  <a:srgbClr val="000000"/>
                </a:solidFill>
                <a:latin typeface="Arial" panose="020B0604020202020204" pitchFamily="34" charset="0"/>
                <a:cs typeface="Arial" panose="020B0604020202020204" pitchFamily="34" charset="0"/>
              </a:rPr>
              <a:t>A Leo club is a sponsored affiliate of a Lions club. These sponsoring Lions helps guide, mentor, and develop young leaders through service. The program is divided into two tracks. Alpha Leo clubs are designed for youth between 12 and 18 years old and focus on the individual and social development of teens. Omega Leo clubs are for young people between the ages of 18 and 30 and focus on the personal and professional development of young adults. Leo clubs can be either based in schools or based in communities. </a:t>
            </a:r>
          </a:p>
          <a:p>
            <a:endParaRPr lang="en-US" altLang="en-US" dirty="0">
              <a:solidFill>
                <a:srgbClr val="000000"/>
              </a:solidFill>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Sponsoring a Leo club provides a way for Lions to mentor future community leaders and encourage a commitment to community service. Through involvement with a Leo club, Lions can energize and inspire members and even increase the sponsoring club's community exposure, attracting potential members such as young professionals, students, parents and families. Through Leo clubs, Lions have a positive influence on today's youth and young adults, helping them become global citizens and leaders for life.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sz="1310" baseline="0" dirty="0">
                <a:latin typeface="Arial" panose="020B0604020202020204" pitchFamily="34" charset="0"/>
                <a:cs typeface="Arial" panose="020B0604020202020204" pitchFamily="34" charset="0"/>
              </a:rPr>
              <a:t>The Lions Clubs International Foundation was established in </a:t>
            </a:r>
            <a:r>
              <a:rPr lang="en-US" altLang="en-US" sz="1310" b="1" baseline="0" dirty="0">
                <a:latin typeface="Arial" panose="020B0604020202020204" pitchFamily="34" charset="0"/>
                <a:cs typeface="Arial" panose="020B0604020202020204" pitchFamily="34" charset="0"/>
              </a:rPr>
              <a:t>1968</a:t>
            </a:r>
            <a:r>
              <a:rPr lang="en-US" altLang="en-US" sz="1310" baseline="0" dirty="0">
                <a:latin typeface="Arial" panose="020B0604020202020204" pitchFamily="34" charset="0"/>
                <a:cs typeface="Arial" panose="020B0604020202020204" pitchFamily="34" charset="0"/>
              </a:rPr>
              <a:t> with the purpose of funding large-scale Lions humanitarian projects for sight, youth, disability, health, and disaster relief. </a:t>
            </a:r>
          </a:p>
          <a:p>
            <a:endParaRPr lang="en-US" altLang="en-US" sz="1310" baseline="0" dirty="0">
              <a:latin typeface="Arial" panose="020B0604020202020204" pitchFamily="34" charset="0"/>
              <a:cs typeface="Arial" panose="020B0604020202020204" pitchFamily="34" charset="0"/>
            </a:endParaRPr>
          </a:p>
          <a:p>
            <a:r>
              <a:rPr lang="en-US" altLang="en-US" sz="1310" baseline="0" dirty="0">
                <a:solidFill>
                  <a:srgbClr val="000000"/>
                </a:solidFill>
                <a:latin typeface="Arial" panose="020B0604020202020204" pitchFamily="34" charset="0"/>
                <a:cs typeface="Arial" panose="020B0604020202020204" pitchFamily="34" charset="0"/>
              </a:rPr>
              <a:t>Since LCIF began in 1968, it has awarded over US$1 billion in grants to improve the lives of people worldwide. Every dollar donated to LCIF goes toward a grant. </a:t>
            </a:r>
          </a:p>
          <a:p>
            <a:endParaRPr lang="en-US" dirty="0"/>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custDataLst>
      <p:tags r:id="rId1"/>
    </p:custDataLst>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609600" y="1600200"/>
            <a:ext cx="9144001" cy="2133600"/>
          </a:xfrm>
        </p:spPr>
        <p:txBody>
          <a:bodyPr/>
          <a:lstStyle/>
          <a:p>
            <a:r>
              <a:rPr lang="en-US" sz="7200" dirty="0">
                <a:effectLst>
                  <a:outerShdw blurRad="38100" dist="38100" dir="2700000" algn="tl">
                    <a:srgbClr val="000000">
                      <a:alpha val="43137"/>
                    </a:srgbClr>
                  </a:outerShdw>
                </a:effectLst>
              </a:rPr>
              <a:t>ALL ABOUT LIONS</a:t>
            </a:r>
          </a:p>
        </p:txBody>
      </p:sp>
      <p:sp>
        <p:nvSpPr>
          <p:cNvPr id="3" name="Text Placeholder 2"/>
          <p:cNvSpPr>
            <a:spLocks noGrp="1"/>
          </p:cNvSpPr>
          <p:nvPr>
            <p:ph type="body" sz="quarter" idx="13"/>
          </p:nvPr>
        </p:nvSpPr>
        <p:spPr>
          <a:xfrm>
            <a:off x="990600" y="4416160"/>
            <a:ext cx="3886200" cy="1066800"/>
          </a:xfrm>
        </p:spPr>
        <p:txBody>
          <a:bodyPr/>
          <a:lstStyle/>
          <a:p>
            <a:r>
              <a:rPr lang="en-US" sz="3600" dirty="0"/>
              <a:t>History</a:t>
            </a:r>
          </a:p>
          <a:p>
            <a:r>
              <a:rPr lang="en-US" sz="3600" dirty="0"/>
              <a:t>Organization</a:t>
            </a:r>
          </a:p>
          <a:p>
            <a:r>
              <a:rPr lang="en-US" sz="3600" dirty="0"/>
              <a:t>Service</a:t>
            </a:r>
          </a:p>
        </p:txBody>
      </p:sp>
      <p:sp>
        <p:nvSpPr>
          <p:cNvPr id="4" name="Rectangle 3"/>
          <p:cNvSpPr/>
          <p:nvPr/>
        </p:nvSpPr>
        <p:spPr>
          <a:xfrm>
            <a:off x="1216741" y="4038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599" y="0"/>
            <a:ext cx="8686801" cy="6858000"/>
          </a:xfrm>
          <a:prstGeom prst="rect">
            <a:avLst/>
          </a:prstGeom>
        </p:spPr>
      </p:pic>
      <p:sp>
        <p:nvSpPr>
          <p:cNvPr id="4" name="TextBox 3"/>
          <p:cNvSpPr txBox="1"/>
          <p:nvPr/>
        </p:nvSpPr>
        <p:spPr>
          <a:xfrm>
            <a:off x="6082369" y="1628507"/>
            <a:ext cx="6109631" cy="3600986"/>
          </a:xfrm>
          <a:prstGeom prst="rect">
            <a:avLst/>
          </a:prstGeom>
          <a:noFill/>
        </p:spPr>
        <p:txBody>
          <a:bodyPr wrap="square" rtlCol="0">
            <a:spAutoFit/>
          </a:bodyPr>
          <a:lstStyle/>
          <a:p>
            <a:pPr algn="ctr"/>
            <a:r>
              <a:rPr lang="en-US" sz="6600" b="1" dirty="0">
                <a:solidFill>
                  <a:srgbClr val="0A5496"/>
                </a:solidFill>
                <a:latin typeface="Arial" charset="0"/>
                <a:ea typeface="Arial" charset="0"/>
                <a:cs typeface="Arial" charset="0"/>
              </a:rPr>
              <a:t>Melvin Jones Fellowship</a:t>
            </a:r>
          </a:p>
          <a:p>
            <a:pPr algn="ctr"/>
            <a:r>
              <a:rPr lang="en-US" sz="6600" b="1" dirty="0">
                <a:solidFill>
                  <a:srgbClr val="0A5496"/>
                </a:solidFill>
                <a:latin typeface="Arial" charset="0"/>
                <a:ea typeface="Arial" charset="0"/>
                <a:cs typeface="Arial" charset="0"/>
              </a:rPr>
              <a:t>created</a:t>
            </a:r>
            <a:endParaRPr lang="en-US" sz="6600" dirty="0">
              <a:solidFill>
                <a:schemeClr val="accent6">
                  <a:lumMod val="50000"/>
                  <a:lumOff val="50000"/>
                </a:schemeClr>
              </a:solidFill>
              <a:latin typeface="Arial" charset="0"/>
              <a:ea typeface="Arial" charset="0"/>
              <a:cs typeface="Arial" charset="0"/>
            </a:endParaRPr>
          </a:p>
          <a:p>
            <a:endParaRPr lang="en-US" sz="3000" dirty="0" err="1">
              <a:solidFill>
                <a:schemeClr val="accent6">
                  <a:lumMod val="50000"/>
                  <a:lumOff val="50000"/>
                </a:schemeClr>
              </a:solidFill>
            </a:endParaRPr>
          </a:p>
        </p:txBody>
      </p:sp>
      <p:cxnSp>
        <p:nvCxnSpPr>
          <p:cNvPr id="8" name="Straight Connector 7"/>
          <p:cNvCxnSpPr/>
          <p:nvPr/>
        </p:nvCxnSpPr>
        <p:spPr bwMode="auto">
          <a:xfrm>
            <a:off x="6019800"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097867"/>
            <a:ext cx="5957232" cy="2662267"/>
          </a:xfrm>
          <a:prstGeom prst="rect">
            <a:avLst/>
          </a:prstGeom>
          <a:noFill/>
        </p:spPr>
        <p:txBody>
          <a:bodyPr wrap="square" rtlCol="0">
            <a:spAutoFit/>
          </a:bodyPr>
          <a:lstStyle/>
          <a:p>
            <a:pPr algn="ctr"/>
            <a:r>
              <a:rPr lang="en-US" sz="16700" b="1" dirty="0">
                <a:solidFill>
                  <a:srgbClr val="F0C300"/>
                </a:solidFill>
                <a:latin typeface="Arial" charset="0"/>
                <a:ea typeface="Arial" charset="0"/>
                <a:cs typeface="Arial" charset="0"/>
              </a:rPr>
              <a:t>1973</a:t>
            </a:r>
            <a:endParaRPr lang="en-US" sz="20000" b="1" dirty="0">
              <a:solidFill>
                <a:srgbClr val="F0C30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3" name="Title 1"/>
          <p:cNvSpPr txBox="1">
            <a:spLocks/>
          </p:cNvSpPr>
          <p:nvPr/>
        </p:nvSpPr>
        <p:spPr>
          <a:xfrm>
            <a:off x="8597" y="1661463"/>
            <a:ext cx="12174807" cy="1157937"/>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800" b="1" kern="0" dirty="0">
                <a:solidFill>
                  <a:schemeClr val="tx2"/>
                </a:solidFill>
                <a:latin typeface="Arial" charset="0"/>
                <a:ea typeface="Arial" charset="0"/>
                <a:cs typeface="Arial" charset="0"/>
              </a:rPr>
              <a:t>Lions Clubs International welcomes our</a:t>
            </a:r>
          </a:p>
        </p:txBody>
      </p:sp>
      <p:sp>
        <p:nvSpPr>
          <p:cNvPr id="5" name="Rectangle 4"/>
          <p:cNvSpPr/>
          <p:nvPr/>
        </p:nvSpPr>
        <p:spPr>
          <a:xfrm>
            <a:off x="5253311" y="30756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Box 6"/>
          <p:cNvSpPr txBox="1"/>
          <p:nvPr/>
        </p:nvSpPr>
        <p:spPr>
          <a:xfrm>
            <a:off x="2488358" y="3389055"/>
            <a:ext cx="7215284" cy="2554545"/>
          </a:xfrm>
          <a:prstGeom prst="rect">
            <a:avLst/>
          </a:prstGeom>
          <a:noFill/>
        </p:spPr>
        <p:txBody>
          <a:bodyPr wrap="square" rtlCol="0">
            <a:spAutoFit/>
          </a:bodyPr>
          <a:lstStyle/>
          <a:p>
            <a:pPr algn="ctr"/>
            <a:r>
              <a:rPr lang="en-US" sz="8000" b="1" dirty="0">
                <a:solidFill>
                  <a:srgbClr val="F0C300"/>
                </a:solidFill>
                <a:latin typeface="Arial" charset="0"/>
                <a:ea typeface="Arial" charset="0"/>
                <a:cs typeface="Arial" charset="0"/>
              </a:rPr>
              <a:t>One Millionth Member</a:t>
            </a:r>
          </a:p>
        </p:txBody>
      </p:sp>
      <p:sp>
        <p:nvSpPr>
          <p:cNvPr id="8" name="Text Placeholder 5"/>
          <p:cNvSpPr txBox="1">
            <a:spLocks/>
          </p:cNvSpPr>
          <p:nvPr/>
        </p:nvSpPr>
        <p:spPr>
          <a:xfrm>
            <a:off x="4495801"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9600" b="1" kern="0" dirty="0">
                <a:solidFill>
                  <a:schemeClr val="tx2"/>
                </a:solidFill>
              </a:rPr>
              <a:t>1973</a:t>
            </a: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228600" y="2667000"/>
            <a:ext cx="10058400" cy="30479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sz="13800" b="1" kern="0" dirty="0">
                <a:solidFill>
                  <a:schemeClr val="bg2"/>
                </a:solidFill>
                <a:effectLst>
                  <a:outerShdw blurRad="38100" dist="38100" dir="2700000" algn="tl">
                    <a:srgbClr val="000000">
                      <a:alpha val="43137"/>
                    </a:srgbClr>
                  </a:outerShdw>
                </a:effectLst>
                <a:latin typeface="Arial" charset="0"/>
                <a:ea typeface="Arial" charset="0"/>
                <a:cs typeface="Arial" charset="0"/>
              </a:rPr>
              <a:t>Women</a:t>
            </a:r>
            <a:r>
              <a:rPr lang="en-US" sz="8800" b="1" kern="0" dirty="0">
                <a:solidFill>
                  <a:schemeClr val="bg1"/>
                </a:solidFill>
                <a:latin typeface="Arial" charset="0"/>
                <a:ea typeface="Arial" charset="0"/>
                <a:cs typeface="Arial" charset="0"/>
              </a:rPr>
              <a:t> </a:t>
            </a:r>
          </a:p>
          <a:p>
            <a:pPr algn="l"/>
            <a:r>
              <a:rPr lang="en-US" sz="6600" b="1" kern="0" dirty="0">
                <a:solidFill>
                  <a:schemeClr val="bg1"/>
                </a:solidFill>
                <a:latin typeface="Arial" charset="0"/>
                <a:ea typeface="Arial" charset="0"/>
                <a:cs typeface="Arial" charset="0"/>
              </a:rPr>
              <a:t>		</a:t>
            </a:r>
            <a:r>
              <a:rPr lang="en-US" sz="6600" b="1" kern="0" dirty="0">
                <a:solidFill>
                  <a:schemeClr val="bg1"/>
                </a:solidFill>
                <a:effectLst>
                  <a:outerShdw blurRad="38100" dist="38100" dir="2700000" algn="tl">
                    <a:srgbClr val="000000">
                      <a:alpha val="43137"/>
                    </a:srgbClr>
                  </a:outerShdw>
                </a:effectLst>
                <a:latin typeface="Arial" charset="0"/>
                <a:ea typeface="Arial" charset="0"/>
                <a:cs typeface="Arial" charset="0"/>
              </a:rPr>
              <a:t>become Lions!</a:t>
            </a:r>
          </a:p>
        </p:txBody>
      </p:sp>
      <p:sp>
        <p:nvSpPr>
          <p:cNvPr id="9" name="Text Placeholder 1"/>
          <p:cNvSpPr txBox="1">
            <a:spLocks/>
          </p:cNvSpPr>
          <p:nvPr/>
        </p:nvSpPr>
        <p:spPr>
          <a:xfrm>
            <a:off x="76200" y="58478"/>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11500" b="1" kern="0" dirty="0">
                <a:solidFill>
                  <a:schemeClr val="bg1"/>
                </a:solidFill>
              </a:rPr>
              <a:t>1987</a:t>
            </a:r>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2555358"/>
            <a:ext cx="5943600" cy="1711842"/>
          </a:xfrm>
        </p:spPr>
        <p:txBody>
          <a:bodyPr/>
          <a:lstStyle/>
          <a:p>
            <a:r>
              <a:rPr lang="en-US" sz="5400" dirty="0">
                <a:solidFill>
                  <a:schemeClr val="tx2"/>
                </a:solidFill>
              </a:rPr>
              <a:t>First International Peace Poster Contest</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734300" y="5105400"/>
            <a:ext cx="3429000" cy="1295400"/>
          </a:xfrm>
        </p:spPr>
        <p:txBody>
          <a:bodyPr/>
          <a:lstStyle/>
          <a:p>
            <a:pPr algn="ctr"/>
            <a:r>
              <a:rPr lang="en-US" dirty="0">
                <a:solidFill>
                  <a:schemeClr val="tx1"/>
                </a:solidFill>
              </a:rPr>
              <a:t>“Peace Will Help Us Grow”</a:t>
            </a:r>
          </a:p>
          <a:p>
            <a:pPr algn="ctr"/>
            <a:r>
              <a:rPr lang="en-US" dirty="0">
                <a:solidFill>
                  <a:schemeClr val="tx1"/>
                </a:solidFill>
              </a:rPr>
              <a:t>Mustapha El </a:t>
            </a:r>
            <a:r>
              <a:rPr lang="en-US" dirty="0" err="1">
                <a:solidFill>
                  <a:schemeClr val="tx1"/>
                </a:solidFill>
              </a:rPr>
              <a:t>Tawokji</a:t>
            </a:r>
            <a:endParaRPr lang="en-US" dirty="0">
              <a:solidFill>
                <a:schemeClr val="tx1"/>
              </a:solidFill>
            </a:endParaRPr>
          </a:p>
          <a:p>
            <a:pPr algn="ctr"/>
            <a:r>
              <a:rPr lang="en-US" dirty="0">
                <a:solidFill>
                  <a:schemeClr val="tx1"/>
                </a:solidFill>
              </a:rPr>
              <a:t>Lebanon</a:t>
            </a:r>
          </a:p>
          <a:p>
            <a:pPr algn="ctr"/>
            <a:r>
              <a:rPr lang="en-US" dirty="0">
                <a:solidFill>
                  <a:schemeClr val="tx1"/>
                </a:solidFill>
              </a:rPr>
              <a:t>1988-89 Winner</a:t>
            </a:r>
          </a:p>
        </p:txBody>
      </p:sp>
      <p:sp>
        <p:nvSpPr>
          <p:cNvPr id="6" name="TextBox 5"/>
          <p:cNvSpPr txBox="1"/>
          <p:nvPr/>
        </p:nvSpPr>
        <p:spPr>
          <a:xfrm>
            <a:off x="0" y="1"/>
            <a:ext cx="4191000" cy="1585049"/>
          </a:xfrm>
          <a:prstGeom prst="rect">
            <a:avLst/>
          </a:prstGeom>
          <a:noFill/>
        </p:spPr>
        <p:txBody>
          <a:bodyPr wrap="square" rtlCol="0">
            <a:spAutoFit/>
          </a:bodyPr>
          <a:lstStyle/>
          <a:p>
            <a:pPr>
              <a:spcBef>
                <a:spcPct val="20000"/>
              </a:spcBef>
            </a:pPr>
            <a:r>
              <a:rPr lang="en-US" sz="9600" b="1" kern="0" dirty="0">
                <a:solidFill>
                  <a:schemeClr val="tx2"/>
                </a:solidFill>
                <a:ea typeface="ヒラギノ角ゴ Pro W3" charset="0"/>
                <a:cs typeface="Arial" panose="020B0604020202020204" pitchFamily="34" charset="0"/>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685800" y="2057400"/>
            <a:ext cx="5562600" cy="1530037"/>
          </a:xfrm>
        </p:spPr>
        <p:txBody>
          <a:bodyPr/>
          <a:lstStyle/>
          <a:p>
            <a:r>
              <a:rPr lang="en-US" sz="4800" dirty="0">
                <a:solidFill>
                  <a:schemeClr val="tx2"/>
                </a:solidFill>
              </a:rPr>
              <a:t>LCIF partners with The Carter Center</a:t>
            </a: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2209800" y="3757630"/>
            <a:ext cx="6240544" cy="1447800"/>
          </a:xfrm>
        </p:spPr>
        <p:txBody>
          <a:bodyPr/>
          <a:lstStyle/>
          <a:p>
            <a:pPr marL="0" indent="0">
              <a:buNone/>
            </a:pPr>
            <a:r>
              <a:rPr lang="en-US" sz="3600" dirty="0"/>
              <a:t>to combat river 	</a:t>
            </a:r>
          </a:p>
          <a:p>
            <a:pPr marL="0" indent="0">
              <a:buNone/>
            </a:pPr>
            <a:r>
              <a:rPr lang="en-US" sz="3600" dirty="0"/>
              <a:t>	blindness in 					Africa and 					Latin America</a:t>
            </a:r>
          </a:p>
        </p:txBody>
      </p:sp>
      <p:sp>
        <p:nvSpPr>
          <p:cNvPr id="11" name="TextBox 10"/>
          <p:cNvSpPr txBox="1"/>
          <p:nvPr/>
        </p:nvSpPr>
        <p:spPr>
          <a:xfrm>
            <a:off x="8153400" y="5133201"/>
            <a:ext cx="2644635" cy="276999"/>
          </a:xfrm>
          <a:prstGeom prst="rect">
            <a:avLst/>
          </a:prstGeom>
          <a:noFill/>
        </p:spPr>
        <p:txBody>
          <a:bodyPr wrap="none" rtlCol="0">
            <a:spAutoFit/>
          </a:bodyPr>
          <a:lstStyle/>
          <a:p>
            <a:r>
              <a:rPr lang="it-IT" altLang="en-US" sz="1200" dirty="0">
                <a:solidFill>
                  <a:schemeClr val="bg1"/>
                </a:solidFill>
                <a:latin typeface="Lato" panose="020F0502020204030203" pitchFamily="34" charset="0"/>
              </a:rPr>
              <a:t>Photo credit: Carter Center/L. Gubb.</a:t>
            </a:r>
            <a:endParaRPr lang="en-US" altLang="en-US" sz="1200" dirty="0">
              <a:solidFill>
                <a:schemeClr val="bg1"/>
              </a:solidFill>
            </a:endParaRPr>
          </a:p>
        </p:txBody>
      </p:sp>
      <p:sp>
        <p:nvSpPr>
          <p:cNvPr id="12"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9600" b="1" kern="0" dirty="0">
                <a:solidFill>
                  <a:srgbClr val="F0C300"/>
                </a:solidFill>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9600" b="1" kern="0" dirty="0">
                <a:solidFill>
                  <a:srgbClr val="F0C300"/>
                </a:solidFill>
              </a:rPr>
              <a:t>2005</a:t>
            </a:r>
          </a:p>
        </p:txBody>
      </p:sp>
      <p:sp>
        <p:nvSpPr>
          <p:cNvPr id="3" name="Text Placeholder 2"/>
          <p:cNvSpPr>
            <a:spLocks noGrp="1"/>
          </p:cNvSpPr>
          <p:nvPr>
            <p:ph type="body" sz="quarter" idx="12"/>
          </p:nvPr>
        </p:nvSpPr>
        <p:spPr>
          <a:xfrm>
            <a:off x="685800" y="3155984"/>
            <a:ext cx="6209629" cy="445043"/>
          </a:xfrm>
        </p:spPr>
        <p:txBody>
          <a:bodyPr/>
          <a:lstStyle/>
          <a:p>
            <a:pPr lvl="0" algn="ctr">
              <a:spcBef>
                <a:spcPct val="0"/>
              </a:spcBef>
            </a:pPr>
            <a:endParaRPr lang="en-US" sz="6600" dirty="0">
              <a:solidFill>
                <a:srgbClr val="002F87"/>
              </a:solidFill>
              <a:latin typeface="Arial" charset="0"/>
              <a:ea typeface="Arial" charset="0"/>
              <a:cs typeface="Arial" charset="0"/>
            </a:endParaRPr>
          </a:p>
          <a:p>
            <a:pPr lvl="0" algn="ctr">
              <a:spcBef>
                <a:spcPct val="0"/>
              </a:spcBef>
            </a:pPr>
            <a:r>
              <a:rPr lang="en-US" sz="6600" dirty="0">
                <a:solidFill>
                  <a:srgbClr val="002F87"/>
                </a:solidFill>
                <a:latin typeface="Arial" charset="0"/>
                <a:ea typeface="Arial" charset="0"/>
                <a:cs typeface="Arial" charset="0"/>
              </a:rPr>
              <a:t>Campaign </a:t>
            </a:r>
            <a:r>
              <a:rPr lang="en-US" sz="6600" dirty="0" err="1">
                <a:solidFill>
                  <a:srgbClr val="002F87"/>
                </a:solidFill>
                <a:latin typeface="Arial" charset="0"/>
                <a:ea typeface="Arial" charset="0"/>
                <a:cs typeface="Arial" charset="0"/>
              </a:rPr>
              <a:t>SightFirst</a:t>
            </a:r>
            <a:r>
              <a:rPr lang="en-US" sz="6600" dirty="0">
                <a:solidFill>
                  <a:srgbClr val="002F87"/>
                </a:solidFill>
                <a:latin typeface="Arial" charset="0"/>
                <a:ea typeface="Arial" charset="0"/>
                <a:cs typeface="Arial" charset="0"/>
              </a:rPr>
              <a:t> II is launched</a:t>
            </a:r>
          </a:p>
          <a:p>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229600" y="5715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943600" y="20574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6600" kern="0" dirty="0">
                <a:solidFill>
                  <a:schemeClr val="tx2"/>
                </a:solidFill>
                <a:latin typeface="Arial" charset="0"/>
                <a:ea typeface="Arial" charset="0"/>
                <a:cs typeface="Arial" charset="0"/>
              </a:rPr>
              <a:t>Lions provide China earthquake relief</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1466608" y="495601"/>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9600" b="1" kern="0" dirty="0">
                <a:solidFill>
                  <a:srgbClr val="F0C300"/>
                </a:solidFill>
              </a:rPr>
              <a:t>2008</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514108" y="2207443"/>
            <a:ext cx="5105400" cy="3733800"/>
          </a:xfrm>
          <a:prstGeom prst="rect">
            <a:avLst/>
          </a:prstGeom>
        </p:spPr>
      </p:pic>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2209800"/>
            <a:ext cx="5943600" cy="1711842"/>
          </a:xfrm>
        </p:spPr>
        <p:txBody>
          <a:bodyPr/>
          <a:lstStyle/>
          <a:p>
            <a:r>
              <a:rPr lang="en-US" sz="5400" dirty="0">
                <a:solidFill>
                  <a:schemeClr val="tx2"/>
                </a:solidFill>
              </a:rPr>
              <a:t>Lions provide earthquake relief in Haiti</a:t>
            </a: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9600" b="1" kern="0" dirty="0">
                <a:solidFill>
                  <a:schemeClr val="tx2"/>
                </a:solidFill>
              </a:rPr>
              <a:t>2010</a:t>
            </a:r>
          </a:p>
        </p:txBody>
      </p:sp>
      <p:sp>
        <p:nvSpPr>
          <p:cNvPr id="7" name="TextBox 6"/>
          <p:cNvSpPr txBox="1"/>
          <p:nvPr/>
        </p:nvSpPr>
        <p:spPr>
          <a:xfrm>
            <a:off x="2393209" y="5411450"/>
            <a:ext cx="7405582" cy="1446550"/>
          </a:xfrm>
          <a:prstGeom prst="rect">
            <a:avLst/>
          </a:prstGeom>
          <a:noFill/>
        </p:spPr>
        <p:txBody>
          <a:bodyPr wrap="square" rtlCol="0">
            <a:spAutoFit/>
          </a:bodyPr>
          <a:lstStyle/>
          <a:p>
            <a:pPr algn="ctr"/>
            <a:r>
              <a:rPr lang="en-US" sz="4400" dirty="0">
                <a:solidFill>
                  <a:srgbClr val="56565A"/>
                </a:solidFill>
                <a:cs typeface="Arial" panose="020B0604020202020204" pitchFamily="34" charset="0"/>
              </a:rPr>
              <a:t>Lions “Hope for Haiti” raised </a:t>
            </a:r>
            <a:r>
              <a:rPr lang="en-US" sz="4400" dirty="0">
                <a:solidFill>
                  <a:schemeClr val="tx2"/>
                </a:solidFill>
                <a:cs typeface="Arial" panose="020B0604020202020204" pitchFamily="34" charset="0"/>
              </a:rPr>
              <a:t>US$4.2 million</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1752600"/>
            <a:ext cx="5943600" cy="1711842"/>
          </a:xfrm>
        </p:spPr>
        <p:txBody>
          <a:bodyPr/>
          <a:lstStyle/>
          <a:p>
            <a:r>
              <a:rPr lang="en-US" sz="4800" dirty="0">
                <a:solidFill>
                  <a:schemeClr val="tx2"/>
                </a:solidFill>
              </a:rPr>
              <a:t>Centennial Service Challenge</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680297" y="1600200"/>
            <a:ext cx="4511703" cy="3722371"/>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67056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9600" b="1" kern="0" dirty="0">
                <a:solidFill>
                  <a:schemeClr val="tx2"/>
                </a:solidFill>
              </a:rPr>
              <a:t>2014 - 2018</a:t>
            </a:r>
          </a:p>
        </p:txBody>
      </p:sp>
      <p:sp>
        <p:nvSpPr>
          <p:cNvPr id="7" name="TextBox 6"/>
          <p:cNvSpPr txBox="1"/>
          <p:nvPr/>
        </p:nvSpPr>
        <p:spPr>
          <a:xfrm>
            <a:off x="238620" y="4191000"/>
            <a:ext cx="7405582" cy="1446550"/>
          </a:xfrm>
          <a:prstGeom prst="rect">
            <a:avLst/>
          </a:prstGeom>
          <a:noFill/>
        </p:spPr>
        <p:txBody>
          <a:bodyPr wrap="square" rtlCol="0">
            <a:spAutoFit/>
          </a:bodyPr>
          <a:lstStyle/>
          <a:p>
            <a:pPr algn="ctr"/>
            <a:r>
              <a:rPr lang="en-US" sz="4400" dirty="0">
                <a:solidFill>
                  <a:srgbClr val="56565A"/>
                </a:solidFill>
                <a:cs typeface="Arial" panose="020B0604020202020204" pitchFamily="34" charset="0"/>
              </a:rPr>
              <a:t>246,000,000 people served -</a:t>
            </a:r>
          </a:p>
          <a:p>
            <a:pPr algn="ctr"/>
            <a:r>
              <a:rPr lang="en-US" sz="4400" dirty="0">
                <a:solidFill>
                  <a:schemeClr val="tx2"/>
                </a:solidFill>
                <a:cs typeface="Arial" panose="020B0604020202020204" pitchFamily="34" charset="0"/>
              </a:rPr>
              <a:t>more than double our goal!</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en-US" sz="9600" dirty="0">
                <a:solidFill>
                  <a:schemeClr val="tx2"/>
                </a:solidFill>
              </a:rPr>
              <a:t>2017</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p:txBody>
          <a:bodyPr/>
          <a:lstStyle/>
          <a:p>
            <a:pPr algn="ctr"/>
            <a:r>
              <a:rPr lang="en-US" sz="2800" dirty="0"/>
              <a:t>Lions International announces our </a:t>
            </a:r>
          </a:p>
          <a:p>
            <a:pPr algn="ctr"/>
            <a:r>
              <a:rPr lang="en-US" sz="6600" dirty="0"/>
              <a:t>Global Causes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113" y="4457700"/>
            <a:ext cx="2056906"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489" y="2416772"/>
            <a:ext cx="2057400" cy="2057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973" y="2422007"/>
            <a:ext cx="2014959" cy="20567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016" y="2286000"/>
            <a:ext cx="2274479" cy="2057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79" y="4457700"/>
            <a:ext cx="2056907" cy="2057400"/>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en-US" sz="6000" dirty="0">
                <a:effectLst>
                  <a:outerShdw blurRad="38100" dist="38100" dir="2700000" algn="tl">
                    <a:srgbClr val="000000">
                      <a:alpha val="43137"/>
                    </a:srgbClr>
                  </a:outerShdw>
                </a:effectLst>
              </a:rPr>
              <a:t>Historical Highlights</a:t>
            </a:r>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11500" b="1" kern="0" dirty="0">
                <a:solidFill>
                  <a:srgbClr val="F0C300"/>
                </a:solidFill>
              </a:rPr>
              <a:t>2017</a:t>
            </a:r>
          </a:p>
        </p:txBody>
      </p:sp>
      <p:sp>
        <p:nvSpPr>
          <p:cNvPr id="5" name="Text Placeholder 4"/>
          <p:cNvSpPr>
            <a:spLocks noGrp="1"/>
          </p:cNvSpPr>
          <p:nvPr>
            <p:ph type="body" sz="quarter" idx="12"/>
          </p:nvPr>
        </p:nvSpPr>
        <p:spPr>
          <a:xfrm>
            <a:off x="58132" y="1752600"/>
            <a:ext cx="9144000" cy="3962400"/>
          </a:xfrm>
        </p:spPr>
        <p:txBody>
          <a:bodyPr/>
          <a:lstStyle/>
          <a:p>
            <a:r>
              <a:rPr lang="en-US" sz="10500" dirty="0"/>
              <a:t>Centennial 	Celebration!</a:t>
            </a:r>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2286000"/>
            <a:ext cx="8534399" cy="1365521"/>
          </a:xfrm>
        </p:spPr>
        <p:txBody>
          <a:bodyPr/>
          <a:lstStyle/>
          <a:p>
            <a:r>
              <a:rPr lang="en-US" sz="6000" dirty="0"/>
              <a:t>Organization</a:t>
            </a:r>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n-US" sz="4800" dirty="0">
                <a:solidFill>
                  <a:srgbClr val="082E87"/>
                </a:solidFill>
              </a:rPr>
              <a:t>Lions Organization</a:t>
            </a:r>
          </a:p>
        </p:txBody>
      </p:sp>
      <p:graphicFrame>
        <p:nvGraphicFramePr>
          <p:cNvPr id="4" name="Diagram 3"/>
          <p:cNvGraphicFramePr/>
          <p:nvPr>
            <p:extLst>
              <p:ext uri="{D42A27DB-BD31-4B8C-83A1-F6EECF244321}">
                <p14:modId xmlns:p14="http://schemas.microsoft.com/office/powerpoint/2010/main" val="1826233279"/>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n-US" sz="4800" dirty="0">
                <a:solidFill>
                  <a:srgbClr val="082E87"/>
                </a:solidFill>
              </a:rPr>
              <a:t>Local Organization</a:t>
            </a:r>
          </a:p>
        </p:txBody>
      </p:sp>
      <p:graphicFrame>
        <p:nvGraphicFramePr>
          <p:cNvPr id="16" name="Diagram 15"/>
          <p:cNvGraphicFramePr/>
          <p:nvPr>
            <p:extLst>
              <p:ext uri="{D42A27DB-BD31-4B8C-83A1-F6EECF244321}">
                <p14:modId xmlns:p14="http://schemas.microsoft.com/office/powerpoint/2010/main" val="301249048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n-US" sz="4800" dirty="0">
                <a:solidFill>
                  <a:srgbClr val="082E87"/>
                </a:solidFill>
              </a:rPr>
              <a:t>Local Organization</a:t>
            </a:r>
          </a:p>
        </p:txBody>
      </p:sp>
      <p:graphicFrame>
        <p:nvGraphicFramePr>
          <p:cNvPr id="16" name="Diagram 15"/>
          <p:cNvGraphicFramePr/>
          <p:nvPr>
            <p:extLst>
              <p:ext uri="{D42A27DB-BD31-4B8C-83A1-F6EECF244321}">
                <p14:modId xmlns:p14="http://schemas.microsoft.com/office/powerpoint/2010/main" val="428302360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2622F9-AD44-2902-3F99-EC518D1FE1D9}"/>
              </a:ext>
            </a:extLst>
          </p:cNvPr>
          <p:cNvPicPr>
            <a:picLocks noChangeAspect="1"/>
          </p:cNvPicPr>
          <p:nvPr/>
        </p:nvPicPr>
        <p:blipFill>
          <a:blip r:embed="rId4"/>
          <a:stretch>
            <a:fillRect/>
          </a:stretch>
        </p:blipFill>
        <p:spPr>
          <a:xfrm>
            <a:off x="1511211" y="0"/>
            <a:ext cx="9169578" cy="6858000"/>
          </a:xfrm>
          <a:prstGeom prst="rect">
            <a:avLst/>
          </a:prstGeom>
        </p:spPr>
      </p:pic>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34342"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4800" kern="0" dirty="0">
                <a:solidFill>
                  <a:schemeClr val="tx2"/>
                </a:solidFill>
              </a:rPr>
              <a:t>Club President</a:t>
            </a:r>
          </a:p>
        </p:txBody>
      </p:sp>
      <p:sp>
        <p:nvSpPr>
          <p:cNvPr id="7" name="TextBox 6"/>
          <p:cNvSpPr txBox="1"/>
          <p:nvPr/>
        </p:nvSpPr>
        <p:spPr>
          <a:xfrm>
            <a:off x="533400" y="1517583"/>
            <a:ext cx="5029200" cy="5016758"/>
          </a:xfrm>
          <a:prstGeom prst="rect">
            <a:avLst/>
          </a:prstGeom>
          <a:noFill/>
        </p:spPr>
        <p:txBody>
          <a:bodyPr wrap="square" rtlCol="0">
            <a:spAutoFit/>
          </a:bodyPr>
          <a:lstStyle/>
          <a:p>
            <a:r>
              <a:rPr lang="en-US" sz="3200" dirty="0">
                <a:solidFill>
                  <a:schemeClr val="tx2"/>
                </a:solidFill>
              </a:rPr>
              <a:t>Responsibilities</a:t>
            </a:r>
            <a:endParaRPr lang="en-US" sz="2800" dirty="0">
              <a:solidFill>
                <a:schemeClr val="tx2"/>
              </a:solidFill>
            </a:endParaRPr>
          </a:p>
          <a:p>
            <a:endParaRPr lang="en-US" sz="2800" dirty="0"/>
          </a:p>
          <a:p>
            <a:pPr marL="457200" indent="-457200">
              <a:buFont typeface="Wingdings" panose="05000000000000000000" pitchFamily="2" charset="2"/>
              <a:buChar char="§"/>
            </a:pPr>
            <a:r>
              <a:rPr lang="en-US" sz="2600" dirty="0"/>
              <a:t>Chief executive officer of club</a:t>
            </a:r>
          </a:p>
          <a:p>
            <a:pPr marL="457200" indent="-457200">
              <a:buFont typeface="Wingdings" panose="05000000000000000000" pitchFamily="2" charset="2"/>
              <a:buChar char="§"/>
            </a:pPr>
            <a:r>
              <a:rPr lang="en-US" sz="2600" dirty="0"/>
              <a:t>Presides at board and club meetings</a:t>
            </a:r>
          </a:p>
          <a:p>
            <a:pPr marL="457200" indent="-457200">
              <a:buFont typeface="Wingdings" panose="05000000000000000000" pitchFamily="2" charset="2"/>
              <a:buChar char="§"/>
            </a:pPr>
            <a:r>
              <a:rPr lang="en-US" sz="2600" dirty="0"/>
              <a:t>Chairs the Club Global Action Team</a:t>
            </a:r>
          </a:p>
          <a:p>
            <a:pPr marL="457200" indent="-457200">
              <a:buFont typeface="Wingdings" panose="05000000000000000000" pitchFamily="2" charset="2"/>
              <a:buChar char="§"/>
            </a:pPr>
            <a:r>
              <a:rPr lang="en-US" sz="2600" dirty="0"/>
              <a:t>Appoints standing/special committees</a:t>
            </a:r>
          </a:p>
          <a:p>
            <a:pPr marL="457200" indent="-457200">
              <a:buFont typeface="Wingdings" panose="05000000000000000000" pitchFamily="2" charset="2"/>
              <a:buChar char="§"/>
            </a:pPr>
            <a:r>
              <a:rPr lang="en-US" sz="2600" dirty="0"/>
              <a:t>Active member of district governor’s advisory committee</a:t>
            </a:r>
          </a:p>
        </p:txBody>
      </p:sp>
      <p:sp>
        <p:nvSpPr>
          <p:cNvPr id="8" name="TextBox 7"/>
          <p:cNvSpPr txBox="1"/>
          <p:nvPr/>
        </p:nvSpPr>
        <p:spPr>
          <a:xfrm>
            <a:off x="6663542" y="1533625"/>
            <a:ext cx="5029200" cy="3416320"/>
          </a:xfrm>
          <a:prstGeom prst="rect">
            <a:avLst/>
          </a:prstGeom>
          <a:noFill/>
        </p:spPr>
        <p:txBody>
          <a:bodyPr wrap="square" rtlCol="0">
            <a:spAutoFit/>
          </a:bodyPr>
          <a:lstStyle/>
          <a:p>
            <a:r>
              <a:rPr lang="en-US" sz="3200" dirty="0">
                <a:solidFill>
                  <a:schemeClr val="tx2"/>
                </a:solidFill>
              </a:rPr>
              <a:t>Challenges</a:t>
            </a:r>
            <a:endParaRPr lang="en-US" sz="2800" dirty="0">
              <a:solidFill>
                <a:schemeClr val="tx2"/>
              </a:solidFill>
            </a:endParaRPr>
          </a:p>
          <a:p>
            <a:endParaRPr lang="en-US" sz="2800" dirty="0"/>
          </a:p>
          <a:p>
            <a:pPr marL="457200" indent="-457200">
              <a:buFont typeface="Wingdings" panose="05000000000000000000" pitchFamily="2" charset="2"/>
              <a:buChar char="§"/>
            </a:pPr>
            <a:r>
              <a:rPr lang="en-US" sz="2600" dirty="0"/>
              <a:t>Inspire members to achieve excellence</a:t>
            </a:r>
          </a:p>
          <a:p>
            <a:pPr marL="457200" indent="-457200">
              <a:buFont typeface="Wingdings" panose="05000000000000000000" pitchFamily="2" charset="2"/>
              <a:buChar char="§"/>
            </a:pPr>
            <a:r>
              <a:rPr lang="en-US" sz="2600" dirty="0"/>
              <a:t>Keep members involved and satisfied</a:t>
            </a:r>
          </a:p>
          <a:p>
            <a:pPr marL="457200" indent="-457200">
              <a:buFont typeface="Wingdings" panose="05000000000000000000" pitchFamily="2" charset="2"/>
              <a:buChar char="§"/>
            </a:pPr>
            <a:r>
              <a:rPr lang="en-US" sz="2600" dirty="0"/>
              <a:t>Conduct efficient and enjoyable meetings</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n-US" sz="4800" dirty="0">
                <a:solidFill>
                  <a:srgbClr val="082E87"/>
                </a:solidFill>
              </a:rPr>
              <a:t>Local Organization</a:t>
            </a:r>
          </a:p>
        </p:txBody>
      </p:sp>
      <p:graphicFrame>
        <p:nvGraphicFramePr>
          <p:cNvPr id="16" name="Diagram 15"/>
          <p:cNvGraphicFramePr/>
          <p:nvPr>
            <p:extLst>
              <p:ext uri="{D42A27DB-BD31-4B8C-83A1-F6EECF244321}">
                <p14:modId xmlns:p14="http://schemas.microsoft.com/office/powerpoint/2010/main" val="2370727184"/>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n-US" sz="4800" dirty="0">
                <a:solidFill>
                  <a:srgbClr val="082E87"/>
                </a:solidFill>
              </a:rPr>
              <a:t>Local Organization</a:t>
            </a:r>
          </a:p>
        </p:txBody>
      </p:sp>
      <p:graphicFrame>
        <p:nvGraphicFramePr>
          <p:cNvPr id="16" name="Diagram 15"/>
          <p:cNvGraphicFramePr/>
          <p:nvPr>
            <p:extLst>
              <p:ext uri="{D42A27DB-BD31-4B8C-83A1-F6EECF244321}">
                <p14:modId xmlns:p14="http://schemas.microsoft.com/office/powerpoint/2010/main" val="257213949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n-US" sz="4800" dirty="0">
                <a:solidFill>
                  <a:srgbClr val="082E87"/>
                </a:solidFill>
              </a:rPr>
              <a:t>Local Organization</a:t>
            </a:r>
          </a:p>
        </p:txBody>
      </p:sp>
      <p:graphicFrame>
        <p:nvGraphicFramePr>
          <p:cNvPr id="16" name="Diagram 15"/>
          <p:cNvGraphicFramePr/>
          <p:nvPr>
            <p:extLst>
              <p:ext uri="{D42A27DB-BD31-4B8C-83A1-F6EECF244321}">
                <p14:modId xmlns:p14="http://schemas.microsoft.com/office/powerpoint/2010/main" val="4031073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en-US" sz="9600" dirty="0">
                <a:solidFill>
                  <a:schemeClr val="tx2"/>
                </a:solidFill>
              </a:rPr>
              <a:t>1917</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55921"/>
            <a:ext cx="4114800" cy="855921"/>
          </a:xfrm>
        </p:spPr>
        <p:txBody>
          <a:bodyPr/>
          <a:lstStyle/>
          <a:p>
            <a:r>
              <a:rPr lang="en-US" sz="2400" dirty="0">
                <a:solidFill>
                  <a:schemeClr val="tx1"/>
                </a:solidFill>
              </a:rPr>
              <a:t>Melvin Jones establishes the Association of Lions Clubs</a:t>
            </a:r>
          </a:p>
        </p:txBody>
      </p:sp>
      <p:sp>
        <p:nvSpPr>
          <p:cNvPr id="10" name="Text Placeholder 7"/>
          <p:cNvSpPr txBox="1">
            <a:spLocks/>
          </p:cNvSpPr>
          <p:nvPr/>
        </p:nvSpPr>
        <p:spPr>
          <a:xfrm>
            <a:off x="914400" y="2667000"/>
            <a:ext cx="60960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6000" i="1" kern="0" dirty="0">
                <a:solidFill>
                  <a:srgbClr val="082E87"/>
                </a:solidFill>
                <a:latin typeface="Times New Roman" panose="02020603050405020304" pitchFamily="18" charset="0"/>
                <a:cs typeface="Times New Roman" panose="02020603050405020304" pitchFamily="18" charset="0"/>
              </a:rPr>
              <a:t>“</a:t>
            </a:r>
            <a:r>
              <a:rPr lang="en-US" sz="4000" i="1" kern="0" dirty="0">
                <a:solidFill>
                  <a:srgbClr val="082E87"/>
                </a:solidFill>
                <a:latin typeface="Times New Roman" panose="02020603050405020304" pitchFamily="18" charset="0"/>
                <a:cs typeface="Times New Roman" panose="02020603050405020304" pitchFamily="18" charset="0"/>
              </a:rPr>
              <a:t>You can’t get very far until you start doing something for someone else.”</a:t>
            </a:r>
          </a:p>
          <a:p>
            <a:r>
              <a:rPr lang="en-US" sz="2800" kern="0" dirty="0">
                <a:solidFill>
                  <a:srgbClr val="082E87"/>
                </a:solidFill>
              </a:rPr>
              <a:t>			- Melvin Jones</a:t>
            </a: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FE92508-C846-AB77-D2EE-BF6B8ED24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303" y="0"/>
            <a:ext cx="10484734"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4800" kern="0" dirty="0">
                <a:solidFill>
                  <a:schemeClr val="tx2"/>
                </a:solidFill>
              </a:rPr>
              <a:t>District Governor</a:t>
            </a:r>
          </a:p>
        </p:txBody>
      </p:sp>
      <p:sp>
        <p:nvSpPr>
          <p:cNvPr id="7" name="TextBox 6"/>
          <p:cNvSpPr txBox="1"/>
          <p:nvPr/>
        </p:nvSpPr>
        <p:spPr>
          <a:xfrm>
            <a:off x="626671" y="1282570"/>
            <a:ext cx="5029200" cy="5016758"/>
          </a:xfrm>
          <a:prstGeom prst="rect">
            <a:avLst/>
          </a:prstGeom>
          <a:noFill/>
        </p:spPr>
        <p:txBody>
          <a:bodyPr wrap="square" rtlCol="0">
            <a:spAutoFit/>
          </a:bodyPr>
          <a:lstStyle/>
          <a:p>
            <a:r>
              <a:rPr lang="en-US" sz="3200" dirty="0">
                <a:solidFill>
                  <a:schemeClr val="tx2"/>
                </a:solidFill>
              </a:rPr>
              <a:t>Responsibilities</a:t>
            </a:r>
            <a:endParaRPr lang="en-US" sz="2800" dirty="0">
              <a:solidFill>
                <a:schemeClr val="tx2"/>
              </a:solidFill>
            </a:endParaRPr>
          </a:p>
          <a:p>
            <a:endParaRPr lang="en-US" sz="2800" dirty="0">
              <a:solidFill>
                <a:schemeClr val="tx2"/>
              </a:solidFill>
            </a:endParaRPr>
          </a:p>
          <a:p>
            <a:pPr marL="457200" indent="-457200">
              <a:buFont typeface="Wingdings" panose="05000000000000000000" pitchFamily="2" charset="2"/>
              <a:buChar char="§"/>
            </a:pPr>
            <a:r>
              <a:rPr lang="en-US" sz="2600" dirty="0"/>
              <a:t>Serves as the Global Action Team district chairperson</a:t>
            </a:r>
          </a:p>
          <a:p>
            <a:pPr marL="457200" indent="-457200">
              <a:buFont typeface="Wingdings" panose="05000000000000000000" pitchFamily="2" charset="2"/>
              <a:buChar char="§"/>
            </a:pPr>
            <a:r>
              <a:rPr lang="en-US" sz="2600" dirty="0"/>
              <a:t>Administers and promotes membership growth new club development, leadership development, and humanitarian service </a:t>
            </a:r>
          </a:p>
          <a:p>
            <a:pPr marL="457200" indent="-457200">
              <a:buFont typeface="Wingdings" panose="05000000000000000000" pitchFamily="2" charset="2"/>
              <a:buChar char="§"/>
            </a:pPr>
            <a:r>
              <a:rPr lang="en-US" sz="2600" dirty="0"/>
              <a:t>Promotes LCIF and service activities</a:t>
            </a:r>
          </a:p>
          <a:p>
            <a:endParaRPr lang="en-US" sz="2600" dirty="0"/>
          </a:p>
        </p:txBody>
      </p:sp>
      <p:sp>
        <p:nvSpPr>
          <p:cNvPr id="8" name="TextBox 7"/>
          <p:cNvSpPr txBox="1"/>
          <p:nvPr/>
        </p:nvSpPr>
        <p:spPr>
          <a:xfrm>
            <a:off x="6536129" y="2201495"/>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en-US" sz="2600" dirty="0"/>
              <a:t>Presides over cabinet, convention and other district meetings</a:t>
            </a:r>
          </a:p>
          <a:p>
            <a:pPr marL="457200" indent="-457200">
              <a:buFont typeface="Wingdings" panose="05000000000000000000" pitchFamily="2" charset="2"/>
              <a:buChar char="§"/>
            </a:pPr>
            <a:r>
              <a:rPr lang="en-US" sz="2600" dirty="0"/>
              <a:t>Promotes harmony among the chartered Lions clubs</a:t>
            </a:r>
          </a:p>
          <a:p>
            <a:pPr marL="457200" indent="-457200">
              <a:buFont typeface="Wingdings" panose="05000000000000000000" pitchFamily="2" charset="2"/>
              <a:buChar char="§"/>
            </a:pPr>
            <a:r>
              <a:rPr lang="en-US" sz="2600" dirty="0"/>
              <a:t>Other functions and acts as required by the International Board of Directors</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76962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4800" kern="0" dirty="0">
                <a:solidFill>
                  <a:schemeClr val="tx2"/>
                </a:solidFill>
              </a:rPr>
              <a:t>First Vice District Governor</a:t>
            </a:r>
          </a:p>
        </p:txBody>
      </p:sp>
      <p:sp>
        <p:nvSpPr>
          <p:cNvPr id="7" name="TextBox 6"/>
          <p:cNvSpPr txBox="1"/>
          <p:nvPr/>
        </p:nvSpPr>
        <p:spPr>
          <a:xfrm>
            <a:off x="609600" y="1441132"/>
            <a:ext cx="8839200" cy="4216539"/>
          </a:xfrm>
          <a:prstGeom prst="rect">
            <a:avLst/>
          </a:prstGeom>
          <a:noFill/>
        </p:spPr>
        <p:txBody>
          <a:bodyPr wrap="square" rtlCol="0">
            <a:spAutoFit/>
          </a:bodyPr>
          <a:lstStyle/>
          <a:p>
            <a:r>
              <a:rPr lang="en-US" sz="3200" dirty="0">
                <a:solidFill>
                  <a:schemeClr val="tx2"/>
                </a:solidFill>
              </a:rPr>
              <a:t>Responsibilities</a:t>
            </a:r>
            <a:endParaRPr lang="en-US" sz="2800" dirty="0">
              <a:solidFill>
                <a:schemeClr val="tx2"/>
              </a:solidFill>
            </a:endParaRPr>
          </a:p>
          <a:p>
            <a:endParaRPr lang="en-US" sz="2800" dirty="0">
              <a:solidFill>
                <a:schemeClr val="tx2"/>
              </a:solidFill>
            </a:endParaRPr>
          </a:p>
          <a:p>
            <a:pPr marL="457200" indent="-457200">
              <a:buFont typeface="Wingdings" panose="05000000000000000000" pitchFamily="2" charset="2"/>
              <a:buChar char="§"/>
            </a:pPr>
            <a:r>
              <a:rPr lang="en-US" sz="2600" dirty="0"/>
              <a:t>Prepares to become district governor</a:t>
            </a:r>
            <a:endParaRPr lang="en-US" sz="2600" strike="sngStrike" dirty="0"/>
          </a:p>
          <a:p>
            <a:pPr marL="457200" indent="-457200">
              <a:buFont typeface="Wingdings" panose="05000000000000000000" pitchFamily="2" charset="2"/>
              <a:buChar char="§"/>
            </a:pPr>
            <a:r>
              <a:rPr lang="en-US" sz="2600" dirty="0"/>
              <a:t>Furthers the purpose of this association</a:t>
            </a:r>
          </a:p>
          <a:p>
            <a:pPr marL="457200" indent="-457200">
              <a:buFont typeface="Wingdings" panose="05000000000000000000" pitchFamily="2" charset="2"/>
              <a:buChar char="§"/>
            </a:pPr>
            <a:r>
              <a:rPr lang="en-US" sz="2600" dirty="0"/>
              <a:t>Participates in the cabinet meetings</a:t>
            </a:r>
          </a:p>
          <a:p>
            <a:pPr marL="457200" indent="-457200">
              <a:buFont typeface="Wingdings" panose="05000000000000000000" pitchFamily="2" charset="2"/>
              <a:buChar char="§"/>
            </a:pPr>
            <a:r>
              <a:rPr lang="en-US" sz="2600" dirty="0"/>
              <a:t>Helps review the strengths and weakness of the clubs in the district</a:t>
            </a:r>
          </a:p>
          <a:p>
            <a:pPr marL="457200" indent="-457200">
              <a:buFont typeface="Wingdings" panose="05000000000000000000" pitchFamily="2" charset="2"/>
              <a:buChar char="§"/>
            </a:pPr>
            <a:r>
              <a:rPr lang="en-US" sz="2600" dirty="0"/>
              <a:t>Participates in planning the district budget</a:t>
            </a:r>
          </a:p>
          <a:p>
            <a:pPr marL="457200" indent="-457200">
              <a:buFont typeface="Wingdings" panose="05000000000000000000" pitchFamily="2" charset="2"/>
              <a:buChar char="§"/>
            </a:pPr>
            <a:r>
              <a:rPr lang="en-US" sz="2600" dirty="0"/>
              <a:t>Assists with planning the district convention</a:t>
            </a:r>
          </a:p>
          <a:p>
            <a:pPr marL="457200" indent="-457200">
              <a:buFont typeface="Wingdings" panose="05000000000000000000" pitchFamily="2" charset="2"/>
              <a:buChar char="§"/>
            </a:pPr>
            <a:endParaRPr lang="en-US"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90678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4800" kern="0" dirty="0">
                <a:solidFill>
                  <a:schemeClr val="tx2"/>
                </a:solidFill>
              </a:rPr>
              <a:t>Second Vice District Governor</a:t>
            </a:r>
          </a:p>
        </p:txBody>
      </p:sp>
      <p:sp>
        <p:nvSpPr>
          <p:cNvPr id="7" name="TextBox 6"/>
          <p:cNvSpPr txBox="1"/>
          <p:nvPr/>
        </p:nvSpPr>
        <p:spPr>
          <a:xfrm>
            <a:off x="685800" y="1905000"/>
            <a:ext cx="8839200" cy="4216539"/>
          </a:xfrm>
          <a:prstGeom prst="rect">
            <a:avLst/>
          </a:prstGeom>
          <a:noFill/>
        </p:spPr>
        <p:txBody>
          <a:bodyPr wrap="square" rtlCol="0">
            <a:spAutoFit/>
          </a:bodyPr>
          <a:lstStyle/>
          <a:p>
            <a:r>
              <a:rPr lang="en-US" sz="3200" dirty="0">
                <a:solidFill>
                  <a:schemeClr val="tx2"/>
                </a:solidFill>
              </a:rPr>
              <a:t>Responsibilities</a:t>
            </a:r>
            <a:endParaRPr lang="en-US" sz="2800" dirty="0">
              <a:solidFill>
                <a:schemeClr val="tx2"/>
              </a:solidFill>
            </a:endParaRPr>
          </a:p>
          <a:p>
            <a:endParaRPr lang="en-US" sz="2800" dirty="0">
              <a:solidFill>
                <a:schemeClr val="tx2"/>
              </a:solidFill>
            </a:endParaRPr>
          </a:p>
          <a:p>
            <a:pPr marL="457200" indent="-457200">
              <a:buFont typeface="Wingdings" panose="05000000000000000000" pitchFamily="2" charset="2"/>
              <a:buChar char="§"/>
            </a:pPr>
            <a:r>
              <a:rPr lang="en-US" sz="2600" dirty="0"/>
              <a:t>Assists in the administration of the district</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en-US" sz="2600" dirty="0"/>
              <a:t>Develops an understanding of club and district policies, procedures as well as programs available</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en-US" sz="2600" dirty="0"/>
              <a:t>Acts as a representative of Lions International and where appropriate, the district governor</a:t>
            </a:r>
          </a:p>
          <a:p>
            <a:pPr marL="457200" indent="-457200">
              <a:buFont typeface="Wingdings" panose="05000000000000000000" pitchFamily="2" charset="2"/>
              <a:buChar char="§"/>
            </a:pPr>
            <a:endParaRPr lang="en-US"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en-US" sz="4800" b="1" kern="0" dirty="0">
                <a:solidFill>
                  <a:srgbClr val="FFFFFF"/>
                </a:solidFill>
                <a:latin typeface="Arial" charset="0"/>
                <a:ea typeface="Arial" charset="0"/>
                <a:cs typeface="Arial" charset="0"/>
              </a:rPr>
              <a:t>Local Organization</a:t>
            </a: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en-US" sz="3200" kern="0" dirty="0">
                <a:solidFill>
                  <a:srgbClr val="0A5496"/>
                </a:solidFill>
                <a:latin typeface="Arial" charset="0"/>
                <a:ea typeface="Arial" charset="0"/>
                <a:cs typeface="Arial" charset="0"/>
              </a:rPr>
              <a:t>Multiple District</a:t>
            </a:r>
          </a:p>
        </p:txBody>
      </p:sp>
      <p:sp>
        <p:nvSpPr>
          <p:cNvPr id="9" name="TextBox 8"/>
          <p:cNvSpPr txBox="1"/>
          <p:nvPr/>
        </p:nvSpPr>
        <p:spPr>
          <a:xfrm>
            <a:off x="533400" y="3488829"/>
            <a:ext cx="5029200" cy="1692771"/>
          </a:xfrm>
          <a:prstGeom prst="rect">
            <a:avLst/>
          </a:prstGeom>
          <a:noFill/>
        </p:spPr>
        <p:txBody>
          <a:bodyPr wrap="square" rtlCol="0">
            <a:spAutoFit/>
          </a:bodyPr>
          <a:lstStyle/>
          <a:p>
            <a:pPr marL="457200" indent="-457200">
              <a:buFont typeface="Wingdings" panose="05000000000000000000" pitchFamily="2" charset="2"/>
              <a:buChar char="§"/>
            </a:pPr>
            <a:r>
              <a:rPr lang="en-US" sz="2600" dirty="0"/>
              <a:t>Two or more districts</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en-US" sz="2600" dirty="0"/>
              <a:t>Officers elected at district and multiple district conventions</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en-US" sz="4800" b="1" kern="0" dirty="0">
                <a:solidFill>
                  <a:srgbClr val="FFFFFF"/>
                </a:solidFill>
                <a:latin typeface="Arial" charset="0"/>
                <a:ea typeface="Arial" charset="0"/>
                <a:cs typeface="Arial" charset="0"/>
              </a:rPr>
              <a:t>Lions International Organization</a:t>
            </a: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7463015"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en-US" sz="3200" kern="0" dirty="0">
                <a:solidFill>
                  <a:srgbClr val="0A5496"/>
                </a:solidFill>
                <a:latin typeface="Arial" charset="0"/>
                <a:ea typeface="Arial" charset="0"/>
                <a:cs typeface="Arial" charset="0"/>
              </a:rPr>
              <a:t>International Board of Directors</a:t>
            </a:r>
          </a:p>
        </p:txBody>
      </p:sp>
      <p:sp>
        <p:nvSpPr>
          <p:cNvPr id="10" name="TextBox 9"/>
          <p:cNvSpPr txBox="1"/>
          <p:nvPr/>
        </p:nvSpPr>
        <p:spPr>
          <a:xfrm>
            <a:off x="381000" y="3124200"/>
            <a:ext cx="5029200" cy="2893100"/>
          </a:xfrm>
          <a:prstGeom prst="rect">
            <a:avLst/>
          </a:prstGeom>
          <a:noFill/>
        </p:spPr>
        <p:txBody>
          <a:bodyPr wrap="square" rtlCol="0">
            <a:spAutoFit/>
          </a:bodyPr>
          <a:lstStyle/>
          <a:p>
            <a:pPr marL="457200" indent="-457200">
              <a:buFont typeface="Wingdings" panose="05000000000000000000" pitchFamily="2" charset="2"/>
              <a:buChar char="§"/>
            </a:pPr>
            <a:r>
              <a:rPr lang="en-US" sz="2600" dirty="0"/>
              <a:t>International President</a:t>
            </a:r>
          </a:p>
          <a:p>
            <a:pPr marL="457200" indent="-457200">
              <a:buFont typeface="Wingdings" panose="05000000000000000000" pitchFamily="2" charset="2"/>
              <a:buChar char="§"/>
            </a:pPr>
            <a:r>
              <a:rPr lang="en-US" sz="2600" dirty="0"/>
              <a:t>Immediate Past International President</a:t>
            </a:r>
          </a:p>
          <a:p>
            <a:pPr marL="457200" indent="-457200">
              <a:buFont typeface="Wingdings" panose="05000000000000000000" pitchFamily="2" charset="2"/>
              <a:buChar char="§"/>
            </a:pPr>
            <a:r>
              <a:rPr lang="en-US" sz="2600" dirty="0"/>
              <a:t>International First Vice President</a:t>
            </a:r>
          </a:p>
          <a:p>
            <a:pPr marL="457200" indent="-457200">
              <a:buFont typeface="Wingdings" panose="05000000000000000000" pitchFamily="2" charset="2"/>
              <a:buChar char="§"/>
            </a:pPr>
            <a:r>
              <a:rPr lang="en-US" sz="2600" dirty="0"/>
              <a:t>International Second Vice President</a:t>
            </a:r>
          </a:p>
        </p:txBody>
      </p:sp>
      <p:sp>
        <p:nvSpPr>
          <p:cNvPr id="3" name="TextBox 2"/>
          <p:cNvSpPr txBox="1"/>
          <p:nvPr/>
        </p:nvSpPr>
        <p:spPr>
          <a:xfrm>
            <a:off x="7010400" y="31242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en-US" sz="2600" dirty="0"/>
              <a:t>International Third Vice President</a:t>
            </a:r>
          </a:p>
          <a:p>
            <a:pPr marL="457200" indent="-457200">
              <a:buFont typeface="Wingdings" panose="05000000000000000000" pitchFamily="2" charset="2"/>
              <a:buChar char="§"/>
            </a:pPr>
            <a:r>
              <a:rPr lang="en-US" sz="2600" dirty="0"/>
              <a:t>International Directors</a:t>
            </a:r>
          </a:p>
          <a:p>
            <a:pPr marL="457200" indent="-457200">
              <a:buFont typeface="Wingdings" panose="05000000000000000000" pitchFamily="2" charset="2"/>
              <a:buChar char="§"/>
            </a:pPr>
            <a:r>
              <a:rPr lang="en-US" sz="2600" dirty="0"/>
              <a:t>International Board Appointees</a:t>
            </a:r>
          </a:p>
          <a:p>
            <a:pPr marL="457200" indent="-457200">
              <a:buFont typeface="Wingdings" panose="05000000000000000000" pitchFamily="2" charset="2"/>
              <a:buChar char="§"/>
            </a:pPr>
            <a:r>
              <a:rPr lang="en-US" sz="2600" dirty="0"/>
              <a:t>Lions International Administrative Officers</a:t>
            </a:r>
          </a:p>
          <a:p>
            <a:endParaRPr lang="en-US" sz="2600" dirty="0" err="1"/>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1" y="0"/>
            <a:ext cx="5943600" cy="1711842"/>
          </a:xfrm>
        </p:spPr>
        <p:txBody>
          <a:bodyPr/>
          <a:lstStyle/>
          <a:p>
            <a:r>
              <a:rPr lang="en-US" dirty="0"/>
              <a:t>International Headquarters Staff</a:t>
            </a:r>
          </a:p>
        </p:txBody>
      </p:sp>
      <p:pic>
        <p:nvPicPr>
          <p:cNvPr id="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589" r="6589"/>
          <a:stretch>
            <a:fillRect/>
          </a:stretch>
        </p:blipFill>
        <p:spPr/>
      </p:pic>
      <p:sp>
        <p:nvSpPr>
          <p:cNvPr id="7" name="Text Placeholder 6"/>
          <p:cNvSpPr>
            <a:spLocks noGrp="1"/>
          </p:cNvSpPr>
          <p:nvPr>
            <p:ph type="body" sz="quarter" idx="14"/>
          </p:nvPr>
        </p:nvSpPr>
        <p:spPr>
          <a:xfrm>
            <a:off x="685800" y="2438400"/>
            <a:ext cx="6172200" cy="1295400"/>
          </a:xfrm>
        </p:spPr>
        <p:txBody>
          <a:bodyPr/>
          <a:lstStyle/>
          <a:p>
            <a:pPr marL="285750" indent="-285750">
              <a:buFont typeface="Wingdings" panose="05000000000000000000" pitchFamily="2" charset="2"/>
              <a:buChar char="§"/>
            </a:pPr>
            <a:r>
              <a:rPr lang="en-US" sz="2800" dirty="0">
                <a:solidFill>
                  <a:schemeClr val="tx1"/>
                </a:solidFill>
              </a:rPr>
              <a:t>Regional Offices</a:t>
            </a:r>
          </a:p>
          <a:p>
            <a:pPr marL="804849" lvl="1" indent="-285750">
              <a:buFont typeface="Wingdings" panose="05000000000000000000" pitchFamily="2" charset="2"/>
              <a:buChar char="§"/>
            </a:pPr>
            <a:r>
              <a:rPr lang="en-US" sz="2800" dirty="0">
                <a:solidFill>
                  <a:schemeClr val="tx1"/>
                </a:solidFill>
              </a:rPr>
              <a:t>OSEAL (Constitutional Area 5)</a:t>
            </a:r>
          </a:p>
          <a:p>
            <a:pPr marL="804849" lvl="1" indent="-285750">
              <a:buFont typeface="Wingdings" panose="05000000000000000000" pitchFamily="2" charset="2"/>
              <a:buChar char="§"/>
            </a:pPr>
            <a:r>
              <a:rPr lang="en-US" sz="2800" dirty="0">
                <a:solidFill>
                  <a:schemeClr val="tx1"/>
                </a:solidFill>
              </a:rPr>
              <a:t>ISAAME (Constitutional Area 6)</a:t>
            </a:r>
          </a:p>
          <a:p>
            <a:pPr marL="285750" indent="-285750">
              <a:buFont typeface="Wingdings" panose="05000000000000000000" pitchFamily="2" charset="2"/>
              <a:buChar char="§"/>
            </a:pPr>
            <a:r>
              <a:rPr lang="en-US" sz="2800" dirty="0">
                <a:solidFill>
                  <a:schemeClr val="tx1"/>
                </a:solidFill>
              </a:rPr>
              <a:t>All staff support Lions around the world</a:t>
            </a: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en-US" sz="4800" dirty="0">
                <a:solidFill>
                  <a:srgbClr val="082E87"/>
                </a:solidFill>
              </a:rPr>
              <a:t>International Headquarters</a:t>
            </a:r>
          </a:p>
        </p:txBody>
      </p:sp>
      <p:graphicFrame>
        <p:nvGraphicFramePr>
          <p:cNvPr id="4" name="Diagram 3"/>
          <p:cNvGraphicFramePr/>
          <p:nvPr>
            <p:extLst>
              <p:ext uri="{D42A27DB-BD31-4B8C-83A1-F6EECF244321}">
                <p14:modId xmlns:p14="http://schemas.microsoft.com/office/powerpoint/2010/main" val="982105616"/>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sz="6000" dirty="0"/>
              <a:t>Service</a:t>
            </a:r>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5334000" cy="1015663"/>
          </a:xfrm>
          <a:prstGeom prst="rect">
            <a:avLst/>
          </a:prstGeom>
          <a:noFill/>
        </p:spPr>
        <p:txBody>
          <a:bodyPr wrap="square" rtlCol="0">
            <a:spAutoFit/>
          </a:bodyPr>
          <a:lstStyle/>
          <a:p>
            <a:r>
              <a:rPr lang="en-US" sz="6000" b="1" kern="0" dirty="0">
                <a:solidFill>
                  <a:schemeClr val="tx2"/>
                </a:solidFill>
                <a:latin typeface="Arial" charset="0"/>
                <a:ea typeface="Arial" charset="0"/>
                <a:cs typeface="Arial" charset="0"/>
              </a:rPr>
              <a:t>“We Serve”</a:t>
            </a: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1828800"/>
            <a:ext cx="10729213" cy="3004431"/>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en-US" sz="3200" dirty="0">
                <a:latin typeface="Arial" pitchFamily="34" charset="0"/>
                <a:ea typeface="ヒラギノ角ゴ Pro W3" pitchFamily="125" charset="-128"/>
              </a:rPr>
              <a:t>Five Global Causes </a:t>
            </a: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br>
              <a:rPr lang="en-US" sz="1000" dirty="0">
                <a:latin typeface="Arial" pitchFamily="34" charset="0"/>
                <a:ea typeface="ヒラギノ角ゴ Pro W3" pitchFamily="125" charset="-128"/>
              </a:rPr>
            </a:br>
            <a:endParaRPr lang="en-US" sz="1000" dirty="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en-US" sz="3200" dirty="0">
                <a:latin typeface="Arial" pitchFamily="34" charset="0"/>
                <a:ea typeface="ヒラギノ角ゴ Pro W3" pitchFamily="125" charset="-128"/>
              </a:rPr>
              <a:t>Club and Community Needs Assessment</a:t>
            </a:r>
            <a:br>
              <a:rPr lang="en-US" sz="3200" dirty="0">
                <a:latin typeface="Arial" pitchFamily="34" charset="0"/>
                <a:ea typeface="ヒラギノ角ゴ Pro W3" pitchFamily="125" charset="-128"/>
              </a:rPr>
            </a:br>
            <a:endParaRPr lang="en-US" sz="3200" dirty="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en-US" sz="3200" dirty="0">
                <a:latin typeface="Arial" pitchFamily="34" charset="0"/>
                <a:ea typeface="ヒラギノ角ゴ Pro W3" pitchFamily="125" charset="-128"/>
              </a:rPr>
              <a:t>“Where there’s a need, there’s a Lion”</a:t>
            </a:r>
            <a:br>
              <a:rPr lang="en-US" sz="2800" dirty="0">
                <a:latin typeface="Arial" charset="0"/>
                <a:ea typeface="Arial" charset="0"/>
                <a:cs typeface="Arial" charset="0"/>
              </a:rPr>
            </a:br>
            <a:r>
              <a:rPr lang="en-US" sz="2800" dirty="0">
                <a:latin typeface="Arial" charset="0"/>
                <a:ea typeface="Arial" charset="0"/>
                <a:cs typeface="Arial" charset="0"/>
              </a:rPr>
              <a:t>	</a:t>
            </a:r>
          </a:p>
        </p:txBody>
      </p:sp>
      <p:graphicFrame>
        <p:nvGraphicFramePr>
          <p:cNvPr id="16" name="Table 15"/>
          <p:cNvGraphicFramePr>
            <a:graphicFrameLocks noGrp="1"/>
          </p:cNvGraphicFramePr>
          <p:nvPr>
            <p:extLst>
              <p:ext uri="{D42A27DB-BD31-4B8C-83A1-F6EECF244321}">
                <p14:modId xmlns:p14="http://schemas.microsoft.com/office/powerpoint/2010/main" val="2570936025"/>
              </p:ext>
            </p:extLst>
          </p:nvPr>
        </p:nvGraphicFramePr>
        <p:xfrm>
          <a:off x="1425915" y="2553775"/>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370840">
                <a:tc>
                  <a:txBody>
                    <a:bodyPr/>
                    <a:lstStyle/>
                    <a:p>
                      <a:pPr marL="457200" indent="-457200">
                        <a:buFont typeface="Wingdings" panose="05000000000000000000" pitchFamily="2" charset="2"/>
                        <a:buChar char="§"/>
                      </a:pPr>
                      <a:r>
                        <a:rPr lang="en-US" sz="2800" b="0" dirty="0">
                          <a:latin typeface="Arial" panose="020B0604020202020204" pitchFamily="34" charset="0"/>
                          <a:cs typeface="Arial" panose="020B0604020202020204" pitchFamily="34" charset="0"/>
                        </a:rPr>
                        <a:t>Diabetes</a:t>
                      </a:r>
                    </a:p>
                  </a:txBody>
                  <a:tcPr/>
                </a:tc>
                <a:tc>
                  <a:txBody>
                    <a:bodyPr/>
                    <a:lstStyle/>
                    <a:p>
                      <a:pPr marL="457200" indent="-457200">
                        <a:buFont typeface="Wingdings" panose="05000000000000000000" pitchFamily="2" charset="2"/>
                        <a:buChar char="§"/>
                      </a:pPr>
                      <a:r>
                        <a:rPr lang="en-US" sz="2800" b="0" dirty="0">
                          <a:latin typeface="Arial" panose="020B0604020202020204" pitchFamily="34" charset="0"/>
                          <a:cs typeface="Arial" panose="020B0604020202020204" pitchFamily="34" charset="0"/>
                        </a:rPr>
                        <a:t>Childhood Cancer</a:t>
                      </a: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en-US" sz="2800" b="0" dirty="0">
                          <a:latin typeface="Arial" panose="020B0604020202020204" pitchFamily="34" charset="0"/>
                          <a:cs typeface="Arial" panose="020B0604020202020204" pitchFamily="34" charset="0"/>
                        </a:rPr>
                        <a:t>Environment</a:t>
                      </a:r>
                    </a:p>
                  </a:txBody>
                  <a:tcPr/>
                </a:tc>
                <a:tc>
                  <a:txBody>
                    <a:bodyPr/>
                    <a:lstStyle/>
                    <a:p>
                      <a:pPr marL="457200" indent="-457200">
                        <a:buFont typeface="Wingdings" panose="05000000000000000000" pitchFamily="2" charset="2"/>
                        <a:buChar char="§"/>
                      </a:pPr>
                      <a:r>
                        <a:rPr lang="en-US" sz="2800" b="0" dirty="0">
                          <a:latin typeface="Arial" panose="020B0604020202020204" pitchFamily="34" charset="0"/>
                          <a:cs typeface="Arial" panose="020B0604020202020204" pitchFamily="34" charset="0"/>
                        </a:rPr>
                        <a:t>Vision</a:t>
                      </a: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en-US" sz="2800" b="0" dirty="0">
                          <a:latin typeface="Arial" panose="020B0604020202020204" pitchFamily="34" charset="0"/>
                          <a:cs typeface="Arial" panose="020B0604020202020204" pitchFamily="34" charset="0"/>
                        </a:rPr>
                        <a:t>Hunger Relief</a:t>
                      </a: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5943600" cy="1711842"/>
          </a:xfrm>
        </p:spPr>
        <p:txBody>
          <a:bodyPr/>
          <a:lstStyle/>
          <a:p>
            <a:r>
              <a:rPr lang="en-US" sz="9600" dirty="0">
                <a:solidFill>
                  <a:schemeClr val="tx2"/>
                </a:solidFill>
              </a:rPr>
              <a:t>1920</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237767" y="1219200"/>
            <a:ext cx="5954233" cy="4572000"/>
          </a:xfrm>
        </p:spPr>
      </p:pic>
      <p:sp>
        <p:nvSpPr>
          <p:cNvPr id="4" name="Text Placeholder 3"/>
          <p:cNvSpPr>
            <a:spLocks noGrp="1"/>
          </p:cNvSpPr>
          <p:nvPr>
            <p:ph type="body" sz="quarter" idx="14"/>
          </p:nvPr>
        </p:nvSpPr>
        <p:spPr>
          <a:xfrm>
            <a:off x="848833" y="2743200"/>
            <a:ext cx="5704367" cy="1295400"/>
          </a:xfrm>
        </p:spPr>
        <p:txBody>
          <a:bodyPr/>
          <a:lstStyle/>
          <a:p>
            <a:r>
              <a:rPr lang="en-US" sz="3600" dirty="0">
                <a:solidFill>
                  <a:schemeClr val="tx2"/>
                </a:solidFill>
              </a:rPr>
              <a:t>First club chartered in </a:t>
            </a:r>
            <a:r>
              <a:rPr lang="en-US" sz="6600" dirty="0">
                <a:solidFill>
                  <a:schemeClr val="tx2"/>
                </a:solidFill>
              </a:rPr>
              <a:t>Canada</a:t>
            </a:r>
            <a:endParaRPr lang="en-US" sz="3600" dirty="0">
              <a:solidFill>
                <a:schemeClr val="tx2"/>
              </a:solidFill>
            </a:endParaRP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6000" dirty="0"/>
              <a:t>All About Lions</a:t>
            </a:r>
          </a:p>
        </p:txBody>
      </p:sp>
      <p:sp>
        <p:nvSpPr>
          <p:cNvPr id="3" name="Text Placeholder 2"/>
          <p:cNvSpPr>
            <a:spLocks noGrp="1"/>
          </p:cNvSpPr>
          <p:nvPr>
            <p:ph type="body" sz="quarter" idx="13"/>
          </p:nvPr>
        </p:nvSpPr>
        <p:spPr/>
        <p:txBody>
          <a:bodyPr/>
          <a:lstStyle/>
          <a:p>
            <a:r>
              <a:rPr lang="en-US" sz="3600" dirty="0"/>
              <a:t>History</a:t>
            </a:r>
          </a:p>
          <a:p>
            <a:r>
              <a:rPr lang="en-US" sz="3600" dirty="0"/>
              <a:t>Organization</a:t>
            </a:r>
          </a:p>
          <a:p>
            <a:r>
              <a:rPr lang="en-US" sz="3600" dirty="0"/>
              <a:t>Service</a:t>
            </a:r>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en-US" sz="9600" dirty="0">
                <a:solidFill>
                  <a:schemeClr val="tx2"/>
                </a:solidFill>
              </a:rPr>
              <a:t>1925</a:t>
            </a: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38200"/>
            <a:ext cx="3352801" cy="1295400"/>
          </a:xfrm>
        </p:spPr>
        <p:txBody>
          <a:bodyPr/>
          <a:lstStyle/>
          <a:p>
            <a:r>
              <a:rPr lang="en-US" sz="2800" dirty="0">
                <a:solidFill>
                  <a:schemeClr val="tx1"/>
                </a:solidFill>
              </a:rPr>
              <a:t>Helen Keller challenged Lions</a:t>
            </a:r>
          </a:p>
        </p:txBody>
      </p:sp>
      <p:sp>
        <p:nvSpPr>
          <p:cNvPr id="10" name="Text Placeholder 7"/>
          <p:cNvSpPr txBox="1">
            <a:spLocks/>
          </p:cNvSpPr>
          <p:nvPr/>
        </p:nvSpPr>
        <p:spPr>
          <a:xfrm>
            <a:off x="838200" y="2667000"/>
            <a:ext cx="5791200" cy="28956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chemeClr val="tx2"/>
                </a:solidFill>
              </a:rPr>
              <a:t>Lions became </a:t>
            </a:r>
            <a:r>
              <a:rPr lang="en-US" sz="6600" i="1" kern="0" dirty="0">
                <a:solidFill>
                  <a:schemeClr val="tx2"/>
                </a:solidFill>
                <a:latin typeface="Times New Roman" panose="02020603050405020304" pitchFamily="18" charset="0"/>
                <a:cs typeface="Times New Roman" panose="02020603050405020304" pitchFamily="18" charset="0"/>
              </a:rPr>
              <a:t>“</a:t>
            </a:r>
            <a:r>
              <a:rPr lang="en-US" sz="4800" i="1" kern="0" dirty="0">
                <a:solidFill>
                  <a:schemeClr val="tx2"/>
                </a:solidFill>
                <a:latin typeface="Times New Roman" panose="02020603050405020304" pitchFamily="18" charset="0"/>
                <a:cs typeface="Times New Roman" panose="02020603050405020304" pitchFamily="18" charset="0"/>
              </a:rPr>
              <a:t>knights of the blind in the crusade against darkness.</a:t>
            </a:r>
            <a:r>
              <a:rPr lang="en-US" sz="4400" i="1" kern="0" dirty="0">
                <a:solidFill>
                  <a:schemeClr val="tx2"/>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2362200" y="3124200"/>
            <a:ext cx="7239000" cy="1752600"/>
          </a:xfrm>
        </p:spPr>
        <p:txBody>
          <a:bodyPr/>
          <a:lstStyle/>
          <a:p>
            <a:r>
              <a:rPr lang="en-US" sz="11500" dirty="0">
                <a:effectLst>
                  <a:outerShdw blurRad="38100" dist="38100" dir="2700000" algn="tl">
                    <a:srgbClr val="000000">
                      <a:alpha val="43137"/>
                    </a:srgbClr>
                  </a:outerShdw>
                </a:effectLst>
                <a:latin typeface="+mn-lt"/>
              </a:rPr>
              <a:t>We Serve</a:t>
            </a:r>
          </a:p>
        </p:txBody>
      </p:sp>
      <p:sp>
        <p:nvSpPr>
          <p:cNvPr id="3"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9600" b="1" kern="0" dirty="0">
                <a:solidFill>
                  <a:schemeClr val="bg1"/>
                </a:solidFill>
              </a:rPr>
              <a:t>1954</a:t>
            </a:r>
          </a:p>
        </p:txBody>
      </p:sp>
      <p:sp>
        <p:nvSpPr>
          <p:cNvPr id="4" name="Text Placeholder 7"/>
          <p:cNvSpPr txBox="1">
            <a:spLocks/>
          </p:cNvSpPr>
          <p:nvPr/>
        </p:nvSpPr>
        <p:spPr>
          <a:xfrm>
            <a:off x="7086601" y="5257800"/>
            <a:ext cx="5105400"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2800" kern="0" dirty="0">
                <a:solidFill>
                  <a:schemeClr val="bg1"/>
                </a:solidFill>
              </a:rPr>
              <a:t>Established as the official motto of Lions Clubs International</a:t>
            </a:r>
          </a:p>
        </p:txBody>
      </p:sp>
    </p:spTree>
    <p:custDataLst>
      <p:tags r:id="rId1"/>
    </p:custDataLst>
    <p:extLst>
      <p:ext uri="{BB962C8B-B14F-4D97-AF65-F5344CB8AC3E}">
        <p14:creationId xmlns:p14="http://schemas.microsoft.com/office/powerpoint/2010/main" val="253560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62000" y="2437925"/>
            <a:ext cx="6019800" cy="26852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sz="6600" b="1" kern="0" dirty="0">
                <a:solidFill>
                  <a:schemeClr val="tx2"/>
                </a:solidFill>
                <a:latin typeface="Arial" charset="0"/>
                <a:ea typeface="Arial" charset="0"/>
                <a:cs typeface="Arial" charset="0"/>
              </a:rPr>
              <a:t>First LEO club chartered</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p:spPr>
      </p:pic>
      <p:sp>
        <p:nvSpPr>
          <p:cNvPr id="7" name="Text Placeholder 2"/>
          <p:cNvSpPr txBox="1">
            <a:spLocks/>
          </p:cNvSpPr>
          <p:nvPr/>
        </p:nvSpPr>
        <p:spPr>
          <a:xfrm>
            <a:off x="1712143" y="4604088"/>
            <a:ext cx="4343400" cy="515113"/>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en-US" sz="2400" kern="0" dirty="0">
                <a:solidFill>
                  <a:schemeClr val="accent6">
                    <a:lumMod val="50000"/>
                    <a:lumOff val="50000"/>
                  </a:schemeClr>
                </a:solidFill>
                <a:latin typeface="Arial" charset="0"/>
                <a:ea typeface="Arial" charset="0"/>
                <a:cs typeface="Arial" charset="0"/>
              </a:rPr>
              <a:t>Pennsylvania, USA</a:t>
            </a: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9600" b="1" kern="0" dirty="0">
                <a:solidFill>
                  <a:schemeClr val="tx2"/>
                </a:solidFill>
              </a:rPr>
              <a:t>1957</a:t>
            </a:r>
          </a:p>
        </p:txBody>
      </p:sp>
      <p:sp>
        <p:nvSpPr>
          <p:cNvPr id="9" name="Title 1"/>
          <p:cNvSpPr txBox="1">
            <a:spLocks/>
          </p:cNvSpPr>
          <p:nvPr/>
        </p:nvSpPr>
        <p:spPr>
          <a:xfrm>
            <a:off x="2819401" y="5791200"/>
            <a:ext cx="8686800" cy="91440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sz="4400" b="1" kern="0" dirty="0">
                <a:solidFill>
                  <a:srgbClr val="10233F"/>
                </a:solidFill>
                <a:latin typeface="Arial" charset="0"/>
                <a:ea typeface="Arial" charset="0"/>
                <a:cs typeface="Arial" charset="0"/>
              </a:rPr>
              <a:t>L</a:t>
            </a:r>
            <a:r>
              <a:rPr lang="en-US" sz="3600" b="1" kern="0" dirty="0">
                <a:solidFill>
                  <a:srgbClr val="10233F"/>
                </a:solidFill>
                <a:latin typeface="Arial" charset="0"/>
                <a:ea typeface="Arial" charset="0"/>
                <a:cs typeface="Arial" charset="0"/>
              </a:rPr>
              <a:t>eadership, </a:t>
            </a:r>
            <a:r>
              <a:rPr lang="en-US" sz="4400" b="1" kern="0" dirty="0">
                <a:solidFill>
                  <a:srgbClr val="10233F"/>
                </a:solidFill>
                <a:latin typeface="Arial" charset="0"/>
                <a:ea typeface="Arial" charset="0"/>
                <a:cs typeface="Arial" charset="0"/>
              </a:rPr>
              <a:t>E</a:t>
            </a:r>
            <a:r>
              <a:rPr lang="en-US" sz="3600" b="1" kern="0" dirty="0">
                <a:solidFill>
                  <a:srgbClr val="10233F"/>
                </a:solidFill>
                <a:latin typeface="Arial" charset="0"/>
                <a:ea typeface="Arial" charset="0"/>
                <a:cs typeface="Arial" charset="0"/>
              </a:rPr>
              <a:t>xperience, </a:t>
            </a:r>
            <a:r>
              <a:rPr lang="en-US" sz="4400" b="1" kern="0" dirty="0">
                <a:solidFill>
                  <a:srgbClr val="10233F"/>
                </a:solidFill>
                <a:latin typeface="Arial" charset="0"/>
                <a:ea typeface="Arial" charset="0"/>
                <a:cs typeface="Arial" charset="0"/>
              </a:rPr>
              <a:t>O</a:t>
            </a:r>
            <a:r>
              <a:rPr lang="en-US" sz="3600" b="1" kern="0" dirty="0">
                <a:solidFill>
                  <a:srgbClr val="10233F"/>
                </a:solidFill>
                <a:latin typeface="Arial" charset="0"/>
                <a:ea typeface="Arial" charset="0"/>
                <a:cs typeface="Arial" charset="0"/>
              </a:rPr>
              <a:t>pportunity</a:t>
            </a: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en-US" sz="4800" b="1" kern="0" dirty="0">
                <a:solidFill>
                  <a:srgbClr val="FFFFFF"/>
                </a:solidFill>
                <a:latin typeface="Arial" charset="0"/>
                <a:ea typeface="Arial" charset="0"/>
                <a:cs typeface="Arial" charset="0"/>
              </a:rPr>
              <a:t>Leo Club Structure</a:t>
            </a:r>
          </a:p>
        </p:txBody>
      </p:sp>
      <p:graphicFrame>
        <p:nvGraphicFramePr>
          <p:cNvPr id="6" name="Diagram 5"/>
          <p:cNvGraphicFramePr/>
          <p:nvPr>
            <p:extLst>
              <p:ext uri="{D42A27DB-BD31-4B8C-83A1-F6EECF244321}">
                <p14:modId xmlns:p14="http://schemas.microsoft.com/office/powerpoint/2010/main" val="1090708211"/>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3660216409"/>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562600" y="4765158"/>
            <a:ext cx="6629400" cy="1711842"/>
          </a:xfrm>
        </p:spPr>
        <p:txBody>
          <a:bodyPr/>
          <a:lstStyle/>
          <a:p>
            <a:r>
              <a:rPr lang="en-US" sz="4800" dirty="0">
                <a:solidFill>
                  <a:schemeClr val="tx2"/>
                </a:solidFill>
              </a:rPr>
              <a:t>Established </a:t>
            </a:r>
            <a:r>
              <a:rPr lang="en-US" sz="9600" dirty="0">
                <a:solidFill>
                  <a:schemeClr val="tx2"/>
                </a:solidFill>
              </a:rPr>
              <a:t>1968</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8382000" y="64008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http://schemas.microsoft.com/office/2006/metadata/properties"/>
    <ds:schemaRef ds:uri="http://purl.org/dc/elements/1.1/"/>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a7495015-d16d-4dd1-a72f-488cd8119f34"/>
    <ds:schemaRef ds:uri="http://purl.org/dc/dcmitype/"/>
    <ds:schemaRef ds:uri="http://purl.org/dc/term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35685</TotalTime>
  <Words>4133</Words>
  <Application>Microsoft Office PowerPoint</Application>
  <PresentationFormat>Widescreen</PresentationFormat>
  <Paragraphs>349</Paragraphs>
  <Slides>40</Slides>
  <Notes>40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Arial</vt:lpstr>
      <vt:lpstr>Arial Hebrew Scholar</vt:lpstr>
      <vt:lpstr>Calibri</vt:lpstr>
      <vt:lpstr>Helvetica</vt:lpstr>
      <vt:lpstr>Helvetica Neue</vt:lpstr>
      <vt:lpstr>Lato</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Underwood, Kerry</cp:lastModifiedBy>
  <cp:revision>1323</cp:revision>
  <cp:lastPrinted>2017-06-29T03:55:04Z</cp:lastPrinted>
  <dcterms:created xsi:type="dcterms:W3CDTF">2016-11-15T15:12:50Z</dcterms:created>
  <dcterms:modified xsi:type="dcterms:W3CDTF">2023-05-17T15:34:48Z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