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75091" autoAdjust="0"/>
  </p:normalViewPr>
  <p:slideViewPr>
    <p:cSldViewPr>
      <p:cViewPr varScale="1">
        <p:scale>
          <a:sx n="75" d="100"/>
          <a:sy n="75" d="100"/>
        </p:scale>
        <p:origin x="-16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3/21/2014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en-US"/>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en-US"/>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en-US"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en-US"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en-US"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en-U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View the map here: http://www.cfr.org/interactives/GH_Vaccine_Map/#map</a:t>
            </a:r>
          </a:p>
          <a:p>
            <a:pPr eaLnBrk="1" hangingPunct="1">
              <a:lnSpc>
                <a:spcPct val="95000"/>
              </a:lnSpc>
              <a:spcBef>
                <a:spcPct val="0"/>
              </a:spcBef>
            </a:pPr>
            <a:endParaRPr lang="en-US" altLang="en-US" dirty="0" smtClean="0"/>
          </a:p>
          <a:p>
            <a:pPr eaLnBrk="1" hangingPunct="1">
              <a:lnSpc>
                <a:spcPct val="95000"/>
              </a:lnSpc>
              <a:spcBef>
                <a:spcPct val="0"/>
              </a:spcBef>
            </a:pPr>
            <a:r>
              <a:rPr lang="en-US" altLang="en-US" dirty="0" smtClean="0"/>
              <a:t>The dots on this map show all the locations that suffered a major measles outbreak last year. As you can see, every part of the world is affected by measles.  Even those areas of the world (such as the Americas and Europe) where measles is thought to be under control can have significant outbreaks if the population does not maintain a high level of vaccination.</a:t>
            </a:r>
          </a:p>
          <a:p>
            <a:pPr eaLnBrk="1" hangingPunct="1">
              <a:lnSpc>
                <a:spcPct val="95000"/>
              </a:lnSpc>
              <a:spcBef>
                <a:spcPct val="0"/>
              </a:spcBef>
            </a:pPr>
            <a:endParaRPr lang="en-US"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cs typeface="Times New Roman" pitchFamily="18" charset="0"/>
              </a:rPr>
              <a:t>Measles was declared eliminated in 2000 in the United States but the disease continues to be imported and spread in unvaccinated populations by residents returning from abroad or from visitors. About half of the measles cases in the United States last year originated in Europe. If your family travels abroad and comes into contact with someone with the measles virus, you will be fine because you have been vaccinated against measles. But what if your child or grandchild who is under the age of one and is too young to receive the vaccination, comes into contact with someone who has the measles virus? The outcome can be deadly. That is why Lions have joined the fight to eliminate measles. </a:t>
            </a:r>
            <a:endParaRPr lang="en-US"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en-US"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en-US"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cs typeface="Times New Roman" pitchFamily="18" charset="0"/>
              </a:rPr>
              <a:t>These </a:t>
            </a:r>
            <a:r>
              <a:rPr lang="en-US" altLang="en-US" dirty="0" smtClean="0">
                <a:solidFill>
                  <a:srgbClr val="000000"/>
                </a:solidFill>
                <a:cs typeface="Times New Roman" pitchFamily="18" charset="0"/>
              </a:rPr>
              <a:t>complications are most dangerous in areas of the world where children do not have access to adequate medical care, or where they may already be suffering from poor health due to an inadequate diet, poor drinking water, or other diseases.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en-US"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en-US"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More than 1 million children each</a:t>
            </a:r>
            <a:r>
              <a:rPr lang="en-US" baseline="0" noProof="0" dirty="0" smtClean="0"/>
              <a:t> year will not make it to their 5th birthday due to a vaccine preventable disease. Immunizations prevent illness, disability and death from diseases, including measles and rubella.  LCIF and our partners are working hard to stop measles. This includes our efforts during World Immunization Week on April 24-30, 2014. You can help a child make it to their 5th birthday by making a donation today.</a:t>
            </a:r>
            <a:endParaRPr lang="en-US"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en-US"/>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en-US"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cs typeface="Times New Roman" pitchFamily="18" charset="0"/>
              </a:rPr>
              <a:t>http://www.measlesrubellainitiative.org/measles-news/measles-deaths-reach-record-lows-fragile-gains-toward-global-elimination/</a:t>
            </a:r>
          </a:p>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en-US"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cs typeface="Times New Roman" pitchFamily="18" charset="0"/>
              </a:rPr>
              <a:t>Source: http://www.measlesrubellainitiative.org/measles-news/measles-deaths-reach-record-lows-fragile-gains-toward-global-elimination/</a:t>
            </a:r>
            <a:endParaRPr lang="en-US" altLang="en-US" dirty="0" smtClean="0">
              <a:solidFill>
                <a:srgbClr val="000000"/>
              </a:solidFill>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en-US"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en-US"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dirty="0" smtClean="0"/>
              <a:t>http://www.gatesfoundation.org/Media-Center/Speeches/2011/07/Lions-Club-Convention</a:t>
            </a:r>
          </a:p>
          <a:p>
            <a:pPr eaLnBrk="1" hangingPunct="1"/>
            <a:endParaRPr lang="en-US"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en-US"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en-U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cs typeface="Times New Roman" pitchFamily="18" charset="0"/>
              </a:rPr>
              <a:t>How are Lions' donations to One Shot, One Life used? How are these donations integrated into other aspects of Lions work to combat measles like advocacy and social mobilization?</a:t>
            </a:r>
          </a:p>
          <a:p>
            <a:pPr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cs typeface="Times New Roman" pitchFamily="18" charset="0"/>
              </a:rPr>
              <a:t>Generous clubs and Lions support  One Shot, One Life by donating funds to LCIF.  </a:t>
            </a:r>
          </a:p>
          <a:p>
            <a:pPr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cs typeface="Times New Roman" pitchFamily="18" charset="0"/>
              </a:rPr>
              <a:t>Lions also advocate at the national and local level for their governments to invest in immunization services. GAVI leverages broad global financial support from Lions and others to purchase all vaccines at the lowest possible cost.  These vaccines are distributed to priority countries that plan vaccination events to address numerous measles outbreaks and limited access to immunization services for families.  </a:t>
            </a:r>
          </a:p>
          <a:p>
            <a:pPr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cs typeface="Times New Roman" pitchFamily="18" charset="0"/>
              </a:rPr>
              <a:t>Once vaccination events are scheduled, health workers are trained throughout the country. Lions work hard encouraging families to bring their children to be vaccinated. They post flyers, go door to door, organize transportation for families to get to the events, and serve as volunteers during the vaccination days. </a:t>
            </a:r>
          </a:p>
          <a:p>
            <a:pPr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cs typeface="Times New Roman" pitchFamily="18" charset="0"/>
              </a:rPr>
              <a:t>The end result of Lions dedication, hard work and generosity is amazing. Millions of children's lives are saved!</a:t>
            </a:r>
            <a:endParaRPr lang="en-US" altLang="en-US" dirty="0" smtClean="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en-US"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en-US"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en-U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en-US"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en-U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en-US"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en-US"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en-US"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8.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38.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EN/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EN/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50.png"/><Relationship Id="rId10" Type="http://schemas.openxmlformats.org/officeDocument/2006/relationships/hyperlink" Target="https://www.facebook.com/lionsclubs" TargetMode="External"/><Relationship Id="rId4" Type="http://schemas.openxmlformats.org/officeDocument/2006/relationships/image" Target="../media/image41.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Kalinga" pitchFamily="34" charset="0"/>
                <a:cs typeface="Kalinga" pitchFamily="34" charset="0"/>
              </a:rPr>
              <a:t>LIONS CLUBS INTERNATIONAL FOUNDATION</a:t>
            </a:r>
          </a:p>
        </p:txBody>
      </p:sp>
      <p:sp>
        <p:nvSpPr>
          <p:cNvPr id="6" name="Text Box 8"/>
          <p:cNvSpPr txBox="1">
            <a:spLocks noChangeArrowheads="1"/>
          </p:cNvSpPr>
          <p:nvPr/>
        </p:nvSpPr>
        <p:spPr bwMode="auto">
          <a:xfrm>
            <a:off x="3879056" y="4926013"/>
            <a:ext cx="621188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Making Measles History:</a:t>
            </a:r>
            <a:br>
              <a:rPr lang="en-US" altLang="en-US" dirty="0" smtClean="0">
                <a:solidFill>
                  <a:srgbClr val="FFFFFF"/>
                </a:solidFill>
                <a:latin typeface="Kalinga" pitchFamily="34" charset="0"/>
                <a:cs typeface="Kalinga" pitchFamily="34" charset="0"/>
              </a:rPr>
            </a:br>
            <a:r>
              <a:rPr lang="en-US" altLang="en-US" dirty="0" smtClean="0">
                <a:solidFill>
                  <a:srgbClr val="FFFFFF"/>
                </a:solidFill>
                <a:latin typeface="Kalinga" pitchFamily="34" charset="0"/>
                <a:cs typeface="Kalinga" pitchFamily="34" charset="0"/>
              </a:rPr>
              <a:t>LCIF Coordinator Orientation</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738"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cs typeface="Arial" charset="0"/>
              </a:rPr>
              <a:t>Why Target Measles</a:t>
            </a:r>
            <a:endParaRPr lang="en-US" sz="4200">
              <a:solidFill>
                <a:schemeClr val="tx2"/>
              </a:solidFill>
              <a:latin typeface="Arial" charset="0"/>
              <a:cs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descr="po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en-US"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a:solidFill>
                  <a:srgbClr val="FFFFFF"/>
                </a:solidFill>
                <a:latin typeface="Kalinga" pitchFamily="34" charset="0"/>
                <a:cs typeface="Kalinga" pitchFamily="34" charset="0"/>
              </a:rPr>
              <a:t>Why Target Measles?</a:t>
            </a:r>
            <a:endParaRPr lang="en-US"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37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Kalinga" pitchFamily="34" charset="0"/>
                <a:cs typeface="Kalinga" pitchFamily="34" charset="0"/>
              </a:rPr>
              <a:t>Measles is…</a:t>
            </a:r>
          </a:p>
          <a:p>
            <a:pPr eaLnBrk="1" hangingPunct="1">
              <a:lnSpc>
                <a:spcPct val="95000"/>
              </a:lnSpc>
              <a:spcBef>
                <a:spcPct val="0"/>
              </a:spcBef>
              <a:buFontTx/>
              <a:buNone/>
              <a:defRPr/>
            </a:pPr>
            <a:endParaRPr lang="en-US"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a:solidFill>
                  <a:srgbClr val="000000"/>
                </a:solidFill>
                <a:latin typeface="Kalinga" pitchFamily="34" charset="0"/>
                <a:cs typeface="Kalinga" pitchFamily="34" charset="0"/>
              </a:rPr>
              <a:t>One of the top five causes of vaccine preventable deaths in the world</a:t>
            </a:r>
            <a:r>
              <a:rPr lang="en-US" altLang="en-US" sz="2400" dirty="0" smtClean="0">
                <a:solidFill>
                  <a:srgbClr val="000000"/>
                </a:solidFill>
                <a:latin typeface="Kalinga" pitchFamily="34" charset="0"/>
                <a:cs typeface="Kalinga" pitchFamily="34" charset="0"/>
              </a:rPr>
              <a:t>.</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cs typeface="Kalinga" pitchFamily="34" charset="0"/>
              </a:rPr>
              <a:t>One </a:t>
            </a:r>
            <a:r>
              <a:rPr lang="en-US" altLang="en-US" sz="2400" dirty="0">
                <a:solidFill>
                  <a:srgbClr val="000000"/>
                </a:solidFill>
                <a:latin typeface="Kalinga" pitchFamily="34" charset="0"/>
                <a:cs typeface="Kalinga" pitchFamily="34" charset="0"/>
              </a:rPr>
              <a:t>of the most contagious diseases; 90% of those without immunity will quickly contract measles when exposed to the virus. </a:t>
            </a:r>
            <a:endParaRPr lang="en-US"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cs typeface="Kalinga" pitchFamily="34" charset="0"/>
              </a:rPr>
              <a:t>Easy </a:t>
            </a:r>
            <a:r>
              <a:rPr lang="en-US" altLang="en-US" sz="2400" dirty="0">
                <a:solidFill>
                  <a:srgbClr val="000000"/>
                </a:solidFill>
                <a:latin typeface="Kalinga" pitchFamily="34" charset="0"/>
                <a:cs typeface="Kalinga" pitchFamily="34" charset="0"/>
              </a:rPr>
              <a:t>to prevent – the vaccine costs less than US$1. </a:t>
            </a:r>
            <a:endParaRPr lang="en-US"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a:solidFill>
                  <a:srgbClr val="365436"/>
                </a:solidFill>
                <a:latin typeface="Arial" charset="0"/>
                <a:cs typeface="+mn-cs"/>
              </a:rPr>
              <a:t>VIDEO</a:t>
            </a:r>
            <a:endParaRPr lang="en-US">
              <a:solidFill>
                <a:srgbClr val="000000"/>
              </a:solidFill>
              <a:cs typeface="+mn-cs"/>
            </a:endParaRPr>
          </a:p>
          <a:p>
            <a:pPr>
              <a:lnSpc>
                <a:spcPct val="95000"/>
              </a:lnSpc>
            </a:pPr>
            <a:r>
              <a:rPr lang="en-US" sz="4000">
                <a:solidFill>
                  <a:srgbClr val="365436"/>
                </a:solidFill>
                <a:latin typeface="Arial" charset="0"/>
                <a:cs typeface="+mn-cs"/>
              </a:rPr>
              <a:t>What is Measles?</a:t>
            </a:r>
            <a:endParaRPr lang="en-US" sz="320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a:solidFill>
                  <a:srgbClr val="000000"/>
                </a:solidFill>
                <a:latin typeface="Arial" charset="0"/>
                <a:cs typeface="+mn-cs"/>
              </a:rPr>
              <a:t>Dr. Samuel Katz, the developer of the measles vaccine, talks about measles</a:t>
            </a:r>
            <a:r>
              <a:rPr lang="en-US" dirty="0" smtClean="0">
                <a:solidFill>
                  <a:srgbClr val="000000"/>
                </a:solidFill>
                <a:latin typeface="Arial" charset="0"/>
                <a:cs typeface="+mn-cs"/>
              </a:rPr>
              <a:t>.</a:t>
            </a:r>
          </a:p>
          <a:p>
            <a:endParaRPr lang="en-US" dirty="0">
              <a:solidFill>
                <a:srgbClr val="000000"/>
              </a:solidFill>
              <a:latin typeface="Arial" charset="0"/>
              <a:cs typeface="+mn-cs"/>
            </a:endParaRPr>
          </a:p>
          <a:p>
            <a:r>
              <a:rPr lang="en-US" dirty="0" smtClean="0">
                <a:solidFill>
                  <a:srgbClr val="000000"/>
                </a:solidFill>
                <a:latin typeface="Arial" charset="0"/>
                <a:cs typeface="+mn-cs"/>
              </a:rPr>
              <a:t>View this video here: </a:t>
            </a:r>
            <a:r>
              <a:rPr lang="en-US" dirty="0">
                <a:hlinkClick r:id="rId7"/>
              </a:rPr>
              <a:t>https://</a:t>
            </a:r>
            <a:r>
              <a:rPr lang="en-US" dirty="0" smtClean="0">
                <a:hlinkClick r:id="rId7"/>
              </a:rPr>
              <a:t>www.youtube.com/watch?v=ad_zjxsFUec</a:t>
            </a:r>
            <a:endParaRPr lang="en-US" dirty="0">
              <a:solidFill>
                <a:srgbClr val="000000"/>
              </a:solidFill>
              <a:latin typeface="Arial" charset="0"/>
              <a:cs typeface="+mn-cs"/>
            </a:endParaRPr>
          </a:p>
          <a:p>
            <a:endParaRPr lang="en-US"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en-US">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cs typeface="Kalinga" pitchFamily="34" charset="0"/>
              </a:rPr>
              <a:t>Why Target Measles?</a:t>
            </a:r>
          </a:p>
        </p:txBody>
      </p:sp>
      <p:pic>
        <p:nvPicPr>
          <p:cNvPr id="972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6096000" cy="4524315"/>
          </a:xfrm>
          <a:prstGeom prst="rect">
            <a:avLst/>
          </a:prstGeom>
          <a:noFill/>
        </p:spPr>
        <p:txBody>
          <a:bodyPr>
            <a:spAutoFit/>
          </a:bodyPr>
          <a:lstStyle/>
          <a:p>
            <a:pPr marL="342900" indent="-342900">
              <a:buFont typeface="Wingdings" pitchFamily="2" charset="2"/>
              <a:buChar char="ü"/>
              <a:defRPr/>
            </a:pPr>
            <a:r>
              <a:rPr lang="en-US" dirty="0">
                <a:latin typeface="Kalinga" pitchFamily="34" charset="0"/>
                <a:cs typeface="Kalinga" pitchFamily="34" charset="0"/>
              </a:rPr>
              <a:t>Primary health care and routine immunization strengthened by investment in measles vaccination campaigns.</a:t>
            </a:r>
          </a:p>
          <a:p>
            <a:pPr marL="342900" indent="-342900">
              <a:buFont typeface="Wingdings" pitchFamily="2" charset="2"/>
              <a:buChar char="ü"/>
              <a:defRPr/>
            </a:pPr>
            <a:endParaRPr lang="en-US"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cs typeface="Kalinga" pitchFamily="34" charset="0"/>
              </a:rPr>
              <a:t>Measles </a:t>
            </a:r>
            <a:r>
              <a:rPr lang="en-US" dirty="0">
                <a:latin typeface="Kalinga" pitchFamily="34" charset="0"/>
                <a:cs typeface="Kalinga" pitchFamily="34" charset="0"/>
              </a:rPr>
              <a:t>infection has a significant impact on families, e.g. childcare, hospitalization, loss of work, etc. </a:t>
            </a:r>
            <a:endParaRPr lang="en-US" dirty="0" smtClean="0">
              <a:latin typeface="Kalinga" pitchFamily="34" charset="0"/>
              <a:cs typeface="Kalinga" pitchFamily="34" charset="0"/>
            </a:endParaRPr>
          </a:p>
          <a:p>
            <a:pPr marL="342900" indent="-342900">
              <a:buFont typeface="Wingdings" pitchFamily="2" charset="2"/>
              <a:buChar char="ü"/>
              <a:defRPr/>
            </a:pPr>
            <a:endParaRPr lang="en-US"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cs typeface="Kalinga" pitchFamily="34" charset="0"/>
              </a:rPr>
              <a:t>Elimination is </a:t>
            </a:r>
            <a:r>
              <a:rPr lang="en-US" dirty="0">
                <a:latin typeface="Kalinga" pitchFamily="34" charset="0"/>
                <a:cs typeface="Kalinga" pitchFamily="34" charset="0"/>
              </a:rPr>
              <a:t>within reach</a:t>
            </a:r>
          </a:p>
          <a:p>
            <a:pPr marL="514350" indent="-514350">
              <a:buFont typeface="+mj-lt"/>
              <a:buAutoNum type="arabicPeriod" startAt="7"/>
              <a:defRPr/>
            </a:pPr>
            <a:endParaRPr lang="en-US" dirty="0">
              <a:latin typeface="Kalinga" pitchFamily="34" charset="0"/>
              <a:cs typeface="Kalinga" pitchFamily="34" charset="0"/>
            </a:endParaRPr>
          </a:p>
          <a:p>
            <a:pPr>
              <a:defRPr/>
            </a:pPr>
            <a:endParaRPr lang="en-US" dirty="0"/>
          </a:p>
        </p:txBody>
      </p:sp>
      <p:pic>
        <p:nvPicPr>
          <p:cNvPr id="97289" name="Picture 13" descr="trio of children nigeria 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1981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en-US"/>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
        <p:nvSpPr>
          <p:cNvPr id="39944" name="Text Box 8"/>
          <p:cNvSpPr txBox="1">
            <a:spLocks noChangeArrowheads="1"/>
          </p:cNvSpPr>
          <p:nvPr/>
        </p:nvSpPr>
        <p:spPr bwMode="auto">
          <a:xfrm>
            <a:off x="631031" y="1524000"/>
            <a:ext cx="9067800" cy="3514424"/>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Kalinga" pitchFamily="34" charset="0"/>
                <a:cs typeface="Kalinga" pitchFamily="34" charset="0"/>
              </a:rPr>
              <a:t>What areas of the world are currently affected by measles?</a:t>
            </a:r>
          </a:p>
          <a:p>
            <a:pPr marL="514350" lvl="1" indent="-514350">
              <a:lnSpc>
                <a:spcPct val="95000"/>
              </a:lnSpc>
              <a:defRPr/>
            </a:pPr>
            <a:endParaRPr lang="en-US" sz="3000" dirty="0">
              <a:latin typeface="Kalinga" pitchFamily="34" charset="0"/>
              <a:cs typeface="Kalinga" pitchFamily="34" charset="0"/>
            </a:endParaRPr>
          </a:p>
          <a:p>
            <a:pPr marL="971550" lvl="2" indent="-514350">
              <a:lnSpc>
                <a:spcPct val="95000"/>
              </a:lnSpc>
              <a:buFontTx/>
              <a:buAutoNum type="alphaUcPeriod"/>
              <a:defRPr/>
            </a:pPr>
            <a:r>
              <a:rPr lang="en-US" sz="3000" dirty="0">
                <a:latin typeface="Kalinga" pitchFamily="34" charset="0"/>
                <a:cs typeface="Kalinga" pitchFamily="34" charset="0"/>
              </a:rPr>
              <a:t>Developing countries </a:t>
            </a:r>
          </a:p>
          <a:p>
            <a:pPr marL="971550" lvl="2" indent="-514350">
              <a:lnSpc>
                <a:spcPct val="95000"/>
              </a:lnSpc>
              <a:buFontTx/>
              <a:buAutoNum type="alphaUcPeriod"/>
              <a:defRPr/>
            </a:pPr>
            <a:r>
              <a:rPr lang="en-US" sz="3000" dirty="0">
                <a:latin typeface="Kalinga" pitchFamily="34" charset="0"/>
                <a:cs typeface="Kalinga" pitchFamily="34" charset="0"/>
              </a:rPr>
              <a:t>Africa </a:t>
            </a:r>
          </a:p>
          <a:p>
            <a:pPr marL="971550" lvl="2" indent="-514350">
              <a:lnSpc>
                <a:spcPct val="95000"/>
              </a:lnSpc>
              <a:buFontTx/>
              <a:buAutoNum type="alphaUcPeriod"/>
              <a:defRPr/>
            </a:pPr>
            <a:r>
              <a:rPr lang="en-US" sz="3000" dirty="0">
                <a:latin typeface="Kalinga" pitchFamily="34" charset="0"/>
                <a:cs typeface="Kalinga" pitchFamily="34" charset="0"/>
              </a:rPr>
              <a:t>Africa, Asia, and Europe</a:t>
            </a:r>
          </a:p>
          <a:p>
            <a:pPr marL="971550" lvl="2" indent="-514350">
              <a:lnSpc>
                <a:spcPct val="95000"/>
              </a:lnSpc>
              <a:buFontTx/>
              <a:buAutoNum type="alphaUcPeriod"/>
              <a:defRPr/>
            </a:pPr>
            <a:r>
              <a:rPr lang="en-US" sz="3000" dirty="0">
                <a:latin typeface="Kalinga" pitchFamily="34" charset="0"/>
                <a:cs typeface="Kalinga" pitchFamily="34" charset="0"/>
              </a:rPr>
              <a:t>Every part of the world is affected by measles</a:t>
            </a:r>
            <a:endParaRPr lang="en-US"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en-US" altLang="en-US" sz="1400" smtClean="0"/>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4724400"/>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Kalinga" pitchFamily="34" charset="0"/>
                <a:cs typeface="Kalinga" pitchFamily="34" charset="0"/>
              </a:rPr>
              <a:t>D. Measles Affects Every Part of the World</a:t>
            </a:r>
          </a:p>
          <a:p>
            <a:pPr eaLnBrk="1" hangingPunct="1">
              <a:lnSpc>
                <a:spcPct val="95000"/>
              </a:lnSpc>
              <a:spcBef>
                <a:spcPct val="0"/>
              </a:spcBef>
              <a:buFontTx/>
              <a:buNone/>
              <a:defRPr/>
            </a:pPr>
            <a:endParaRPr lang="en-US"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2013 Outbreaks</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cs typeface="Kalinga" pitchFamily="34" charset="0"/>
              </a:rPr>
              <a:t>Which of these serious side effects can result from a measles infection and lead to lifelong health complications or death in children?</a:t>
            </a:r>
          </a:p>
          <a:p>
            <a:pPr marL="514350" indent="-514350">
              <a:lnSpc>
                <a:spcPct val="95000"/>
              </a:lnSpc>
              <a:defRPr/>
            </a:pPr>
            <a:endParaRPr lang="en-US" sz="3000" dirty="0">
              <a:latin typeface="Kalinga" pitchFamily="34" charset="0"/>
              <a:cs typeface="Kalinga" pitchFamily="34" charset="0"/>
            </a:endParaRPr>
          </a:p>
          <a:p>
            <a:pPr marL="971550" lvl="1" indent="-514350">
              <a:lnSpc>
                <a:spcPct val="95000"/>
              </a:lnSpc>
              <a:buFontTx/>
              <a:buAutoNum type="alphaUcPeriod"/>
              <a:defRPr/>
            </a:pPr>
            <a:r>
              <a:rPr lang="en-US" sz="3000" dirty="0">
                <a:latin typeface="Kalinga" pitchFamily="34" charset="0"/>
                <a:cs typeface="Kalinga" pitchFamily="34" charset="0"/>
              </a:rPr>
              <a:t>Blindness from corneal scarring</a:t>
            </a:r>
          </a:p>
          <a:p>
            <a:pPr marL="971550" lvl="1" indent="-514350">
              <a:lnSpc>
                <a:spcPct val="95000"/>
              </a:lnSpc>
              <a:buFontTx/>
              <a:buAutoNum type="alphaUcPeriod"/>
              <a:defRPr/>
            </a:pPr>
            <a:r>
              <a:rPr lang="en-US" sz="3000" dirty="0">
                <a:latin typeface="Kalinga" pitchFamily="34" charset="0"/>
                <a:cs typeface="Kalinga" pitchFamily="34" charset="0"/>
              </a:rPr>
              <a:t>Encephalitis</a:t>
            </a:r>
          </a:p>
          <a:p>
            <a:pPr marL="971550" lvl="1" indent="-514350">
              <a:lnSpc>
                <a:spcPct val="95000"/>
              </a:lnSpc>
              <a:buFontTx/>
              <a:buAutoNum type="alphaUcPeriod"/>
              <a:defRPr/>
            </a:pPr>
            <a:r>
              <a:rPr lang="en-US" sz="3000" dirty="0">
                <a:latin typeface="Kalinga" pitchFamily="34" charset="0"/>
                <a:cs typeface="Kalinga" pitchFamily="34" charset="0"/>
              </a:rPr>
              <a:t>Pneumonia</a:t>
            </a:r>
          </a:p>
          <a:p>
            <a:pPr marL="971550" lvl="1" indent="-514350">
              <a:lnSpc>
                <a:spcPct val="95000"/>
              </a:lnSpc>
              <a:buFontTx/>
              <a:buAutoNum type="alphaUcPeriod"/>
              <a:defRPr/>
            </a:pPr>
            <a:r>
              <a:rPr lang="en-US" sz="3000" dirty="0">
                <a:latin typeface="Kalinga" pitchFamily="34" charset="0"/>
                <a:cs typeface="Kalinga" pitchFamily="34" charset="0"/>
              </a:rPr>
              <a:t>Severe diarrhea</a:t>
            </a:r>
          </a:p>
          <a:p>
            <a:pPr marL="971550" lvl="1" indent="-514350">
              <a:lnSpc>
                <a:spcPct val="95000"/>
              </a:lnSpc>
              <a:buFontTx/>
              <a:buAutoNum type="alphaUcPeriod"/>
              <a:defRPr/>
            </a:pPr>
            <a:r>
              <a:rPr lang="en-US" sz="3000" dirty="0">
                <a:latin typeface="Kalinga" pitchFamily="34" charset="0"/>
                <a:cs typeface="Kalinga" pitchFamily="34" charset="0"/>
              </a:rPr>
              <a:t>All of the above</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en-US"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cs typeface="Kalinga" pitchFamily="34" charset="0"/>
              </a:rPr>
              <a:t>E: All of the </a:t>
            </a:r>
            <a:r>
              <a:rPr lang="en-US" sz="3000" dirty="0" smtClean="0">
                <a:latin typeface="Kalinga" pitchFamily="34" charset="0"/>
                <a:cs typeface="Kalinga" pitchFamily="34" charset="0"/>
              </a:rPr>
              <a:t>above</a:t>
            </a:r>
            <a:endParaRPr lang="en-US" sz="3000" dirty="0">
              <a:latin typeface="Kalinga" pitchFamily="34" charset="0"/>
              <a:cs typeface="Kalinga" pitchFamily="34" charset="0"/>
            </a:endParaRPr>
          </a:p>
          <a:p>
            <a:pPr marL="514350" indent="-514350">
              <a:lnSpc>
                <a:spcPct val="95000"/>
              </a:lnSpc>
              <a:defRPr/>
            </a:pPr>
            <a:endParaRPr lang="en-US"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en-US"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23"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en-US" altLang="en-US" sz="1400" smtClean="0"/>
          </a:p>
        </p:txBody>
      </p:sp>
      <p:sp>
        <p:nvSpPr>
          <p:cNvPr id="2" name="TextBox 1"/>
          <p:cNvSpPr txBox="1"/>
          <p:nvPr/>
        </p:nvSpPr>
        <p:spPr>
          <a:xfrm>
            <a:off x="584200" y="1613529"/>
            <a:ext cx="8839200" cy="830997"/>
          </a:xfrm>
          <a:prstGeom prst="rect">
            <a:avLst/>
          </a:prstGeom>
          <a:noFill/>
        </p:spPr>
        <p:txBody>
          <a:bodyPr wrap="square" rtlCol="0">
            <a:spAutoFit/>
          </a:bodyPr>
          <a:lstStyle/>
          <a:p>
            <a:r>
              <a:rPr lang="es-ES" dirty="0" smtClean="0">
                <a:latin typeface="Kalinga" pitchFamily="34" charset="0"/>
                <a:cs typeface="Kalinga" pitchFamily="34" charset="0"/>
              </a:rPr>
              <a:t>True </a:t>
            </a:r>
            <a:r>
              <a:rPr lang="es-ES" dirty="0" err="1" smtClean="0">
                <a:latin typeface="Kalinga" pitchFamily="34" charset="0"/>
                <a:cs typeface="Kalinga" pitchFamily="34" charset="0"/>
              </a:rPr>
              <a:t>or</a:t>
            </a:r>
            <a:r>
              <a:rPr lang="es-ES" dirty="0" smtClean="0">
                <a:latin typeface="Kalinga" pitchFamily="34" charset="0"/>
                <a:cs typeface="Kalinga" pitchFamily="34" charset="0"/>
              </a:rPr>
              <a:t> False:</a:t>
            </a:r>
          </a:p>
          <a:p>
            <a:r>
              <a:rPr lang="es-ES" dirty="0" err="1" smtClean="0">
                <a:latin typeface="Kalinga" pitchFamily="34" charset="0"/>
                <a:cs typeface="Kalinga" pitchFamily="34" charset="0"/>
              </a:rPr>
              <a:t>Measles</a:t>
            </a:r>
            <a:r>
              <a:rPr lang="es-ES" dirty="0" smtClean="0">
                <a:latin typeface="Kalinga" pitchFamily="34" charset="0"/>
                <a:cs typeface="Kalinga" pitchFamily="34" charset="0"/>
              </a:rPr>
              <a:t> </a:t>
            </a:r>
            <a:r>
              <a:rPr lang="es-ES" dirty="0" err="1" smtClean="0">
                <a:latin typeface="Kalinga" pitchFamily="34" charset="0"/>
                <a:cs typeface="Kalinga" pitchFamily="34" charset="0"/>
              </a:rPr>
              <a:t>related</a:t>
            </a:r>
            <a:r>
              <a:rPr lang="es-ES" dirty="0" smtClean="0">
                <a:latin typeface="Kalinga" pitchFamily="34" charset="0"/>
                <a:cs typeface="Kalinga" pitchFamily="34" charset="0"/>
              </a:rPr>
              <a:t> </a:t>
            </a:r>
            <a:r>
              <a:rPr lang="es-ES" dirty="0" err="1" smtClean="0">
                <a:latin typeface="Kalinga" pitchFamily="34" charset="0"/>
                <a:cs typeface="Kalinga" pitchFamily="34" charset="0"/>
              </a:rPr>
              <a:t>deaths</a:t>
            </a:r>
            <a:r>
              <a:rPr lang="es-ES" dirty="0" smtClean="0">
                <a:latin typeface="Kalinga" pitchFamily="34" charset="0"/>
                <a:cs typeface="Kalinga" pitchFamily="34" charset="0"/>
              </a:rPr>
              <a:t> </a:t>
            </a:r>
            <a:r>
              <a:rPr lang="es-ES" dirty="0" err="1" smtClean="0">
                <a:latin typeface="Kalinga" pitchFamily="34" charset="0"/>
                <a:cs typeface="Kalinga" pitchFamily="34" charset="0"/>
              </a:rPr>
              <a:t>have</a:t>
            </a:r>
            <a:r>
              <a:rPr lang="es-ES" dirty="0" smtClean="0">
                <a:latin typeface="Kalinga" pitchFamily="34" charset="0"/>
                <a:cs typeface="Kalinga" pitchFamily="34" charset="0"/>
              </a:rPr>
              <a:t> </a:t>
            </a:r>
            <a:r>
              <a:rPr lang="es-ES" dirty="0" err="1" smtClean="0">
                <a:latin typeface="Kalinga" pitchFamily="34" charset="0"/>
                <a:cs typeface="Kalinga" pitchFamily="34" charset="0"/>
              </a:rPr>
              <a:t>decreased</a:t>
            </a:r>
            <a:r>
              <a:rPr lang="es-ES" dirty="0" smtClean="0">
                <a:latin typeface="Kalinga" pitchFamily="34" charset="0"/>
                <a:cs typeface="Kalinga" pitchFamily="34" charset="0"/>
              </a:rPr>
              <a:t> </a:t>
            </a:r>
            <a:r>
              <a:rPr lang="es-ES" dirty="0" err="1" smtClean="0">
                <a:latin typeface="Kalinga" pitchFamily="34" charset="0"/>
                <a:cs typeface="Kalinga" pitchFamily="34" charset="0"/>
              </a:rPr>
              <a:t>by</a:t>
            </a:r>
            <a:r>
              <a:rPr lang="es-ES" dirty="0" smtClean="0">
                <a:latin typeface="Kalinga" pitchFamily="34" charset="0"/>
                <a:cs typeface="Kalinga" pitchFamily="34" charset="0"/>
              </a:rPr>
              <a:t> 78% </a:t>
            </a:r>
            <a:r>
              <a:rPr lang="es-ES" dirty="0" err="1" smtClean="0">
                <a:latin typeface="Kalinga" pitchFamily="34" charset="0"/>
                <a:cs typeface="Kalinga" pitchFamily="34" charset="0"/>
              </a:rPr>
              <a:t>since</a:t>
            </a:r>
            <a:r>
              <a:rPr lang="es-ES" dirty="0" smtClean="0">
                <a:latin typeface="Kalinga" pitchFamily="34" charset="0"/>
                <a:cs typeface="Kalinga" pitchFamily="34" charset="0"/>
              </a:rPr>
              <a:t> 2000.</a:t>
            </a:r>
            <a:endParaRPr lang="es-ES" dirty="0">
              <a:latin typeface="Kalinga" pitchFamily="34" charset="0"/>
              <a:cs typeface="Kalinga" pitchFamily="34" charset="0"/>
            </a:endParaRPr>
          </a:p>
        </p:txBody>
      </p:sp>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5" y="2743200"/>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en-US" altLang="en-US" sz="1400" dirty="0">
                <a:solidFill>
                  <a:srgbClr val="766A62"/>
                </a:solidFill>
                <a:latin typeface="Arial" charset="0"/>
              </a:rPr>
              <a:t>We Care. We Serve. We Accomplish.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en-US" altLang="en-US" sz="1400" smtClean="0"/>
          </a:p>
        </p:txBody>
      </p:sp>
      <p:graphicFrame>
        <p:nvGraphicFramePr>
          <p:cNvPr id="27656" name="Chart 3"/>
          <p:cNvGraphicFramePr>
            <a:graphicFrameLocks/>
          </p:cNvGraphicFramePr>
          <p:nvPr>
            <p:extLst>
              <p:ext uri="{D42A27DB-BD31-4B8C-83A1-F6EECF244321}">
                <p14:modId xmlns:p14="http://schemas.microsoft.com/office/powerpoint/2010/main" val="2297350705"/>
              </p:ext>
            </p:extLst>
          </p:nvPr>
        </p:nvGraphicFramePr>
        <p:xfrm>
          <a:off x="1727199" y="2665413"/>
          <a:ext cx="6875463" cy="4616450"/>
        </p:xfrm>
        <a:graphic>
          <a:graphicData uri="http://schemas.openxmlformats.org/presentationml/2006/ole">
            <mc:AlternateContent xmlns:mc="http://schemas.openxmlformats.org/markup-compatibility/2006">
              <mc:Choice xmlns:v="urn:schemas-microsoft-com:vml" Requires="v">
                <p:oleObj spid="_x0000_s27697" r:id="rId7" imgW="6876884" imgH="4615072" progId="Excel.Chart.8">
                  <p:embed/>
                </p:oleObj>
              </mc:Choice>
              <mc:Fallback>
                <p:oleObj r:id="rId7" imgW="6876884" imgH="4615072" progId="Excel.Chart.8">
                  <p:embed/>
                  <p:pic>
                    <p:nvPicPr>
                      <p:cNvPr id="0" name="Char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199" y="2665413"/>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Box 6"/>
          <p:cNvSpPr txBox="1">
            <a:spLocks noChangeArrowheads="1"/>
          </p:cNvSpPr>
          <p:nvPr/>
        </p:nvSpPr>
        <p:spPr bwMode="auto">
          <a:xfrm>
            <a:off x="254203" y="1587731"/>
            <a:ext cx="973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cs typeface="Kalinga" pitchFamily="34" charset="0"/>
              </a:rPr>
              <a:t>True!  </a:t>
            </a:r>
            <a:r>
              <a:rPr lang="en-US" altLang="en-US" sz="2400" dirty="0" smtClean="0">
                <a:latin typeface="Kalinga" pitchFamily="34" charset="0"/>
                <a:cs typeface="Kalinga" pitchFamily="34" charset="0"/>
              </a:rPr>
              <a:t>Global </a:t>
            </a:r>
            <a:r>
              <a:rPr lang="en-US" altLang="en-US" sz="2400" dirty="0">
                <a:latin typeface="Kalinga" pitchFamily="34" charset="0"/>
                <a:cs typeface="Kalinga" pitchFamily="34" charset="0"/>
              </a:rPr>
              <a:t>efforts to vaccinate against measles, which started in 2000, led to over 1 billion children being vaccinated and millions of lives being saved. </a:t>
            </a:r>
            <a:endParaRPr lang="en-US" altLang="en-US" sz="2400" dirty="0">
              <a:latin typeface="Kalinga" pitchFamily="34" charset="0"/>
              <a:cs typeface="Kalinga" pitchFamily="34" charset="0"/>
            </a:endParaRP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99" y="0"/>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cs typeface="Kalinga" pitchFamily="34" charset="0"/>
              </a:rPr>
              <a:t>How many deaths have been prevented by measles vaccination efforts since 2001?</a:t>
            </a:r>
          </a:p>
          <a:p>
            <a:pPr eaLnBrk="1" hangingPunct="1">
              <a:lnSpc>
                <a:spcPct val="95000"/>
              </a:lnSpc>
              <a:spcBef>
                <a:spcPct val="0"/>
              </a:spcBef>
              <a:buFontTx/>
              <a:buNone/>
              <a:defRPr/>
            </a:pPr>
            <a:endParaRPr lang="en-US"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en-US" altLang="en-US" sz="3000" dirty="0" smtClean="0">
                <a:latin typeface="Kalinga" pitchFamily="34" charset="0"/>
                <a:cs typeface="Kalinga" pitchFamily="34" charset="0"/>
              </a:rPr>
              <a:t>2 </a:t>
            </a:r>
            <a:r>
              <a:rPr lang="en-US" altLang="en-US" sz="3000" dirty="0" smtClean="0">
                <a:latin typeface="Kalinga" pitchFamily="34" charset="0"/>
                <a:cs typeface="Kalinga" pitchFamily="34" charset="0"/>
              </a:rPr>
              <a:t>Million</a:t>
            </a:r>
          </a:p>
          <a:p>
            <a:pPr lvl="1" eaLnBrk="1" hangingPunct="1">
              <a:lnSpc>
                <a:spcPct val="95000"/>
              </a:lnSpc>
              <a:spcBef>
                <a:spcPct val="0"/>
              </a:spcBef>
              <a:buFontTx/>
              <a:buAutoNum type="alphaUcPeriod"/>
              <a:defRPr/>
            </a:pPr>
            <a:r>
              <a:rPr lang="en-US" altLang="en-US" sz="3000" dirty="0" smtClean="0">
                <a:latin typeface="Kalinga" pitchFamily="34" charset="0"/>
                <a:cs typeface="Kalinga" pitchFamily="34" charset="0"/>
              </a:rPr>
              <a:t>3 </a:t>
            </a:r>
            <a:r>
              <a:rPr lang="en-US" altLang="en-US" sz="3000" dirty="0" smtClean="0">
                <a:latin typeface="Kalinga" pitchFamily="34" charset="0"/>
                <a:cs typeface="Kalinga" pitchFamily="34" charset="0"/>
              </a:rPr>
              <a:t>Million</a:t>
            </a:r>
          </a:p>
          <a:p>
            <a:pPr lvl="1" eaLnBrk="1" hangingPunct="1">
              <a:lnSpc>
                <a:spcPct val="95000"/>
              </a:lnSpc>
              <a:spcBef>
                <a:spcPct val="0"/>
              </a:spcBef>
              <a:buFontTx/>
              <a:buAutoNum type="alphaUcPeriod"/>
              <a:defRPr/>
            </a:pPr>
            <a:r>
              <a:rPr lang="en-US" altLang="en-US" sz="3000" dirty="0" smtClean="0">
                <a:latin typeface="Kalinga" pitchFamily="34" charset="0"/>
                <a:cs typeface="Kalinga" pitchFamily="34" charset="0"/>
              </a:rPr>
              <a:t>7 </a:t>
            </a:r>
            <a:r>
              <a:rPr lang="en-US" altLang="en-US" sz="3000" dirty="0" smtClean="0">
                <a:latin typeface="Kalinga" pitchFamily="34" charset="0"/>
                <a:cs typeface="Kalinga" pitchFamily="34" charset="0"/>
              </a:rPr>
              <a:t>Million</a:t>
            </a:r>
          </a:p>
          <a:p>
            <a:pPr lvl="1" eaLnBrk="1" hangingPunct="1">
              <a:lnSpc>
                <a:spcPct val="95000"/>
              </a:lnSpc>
              <a:spcBef>
                <a:spcPct val="0"/>
              </a:spcBef>
              <a:buFontTx/>
              <a:buAutoNum type="alphaUcPeriod"/>
              <a:defRPr/>
            </a:pPr>
            <a:r>
              <a:rPr lang="en-US" altLang="en-US" sz="3000" dirty="0" smtClean="0">
                <a:latin typeface="Kalinga" pitchFamily="34" charset="0"/>
                <a:cs typeface="Kalinga" pitchFamily="34" charset="0"/>
              </a:rPr>
              <a:t>13.8 Million</a:t>
            </a:r>
          </a:p>
          <a:p>
            <a:pPr lvl="1" eaLnBrk="1" hangingPunct="1">
              <a:lnSpc>
                <a:spcPct val="95000"/>
              </a:lnSpc>
              <a:spcBef>
                <a:spcPct val="0"/>
              </a:spcBef>
              <a:buFontTx/>
              <a:buAutoNum type="alphaUcPeriod"/>
              <a:defRPr/>
            </a:pPr>
            <a:r>
              <a:rPr lang="en-US" altLang="en-US" sz="3000" dirty="0" smtClean="0">
                <a:latin typeface="Kalinga" pitchFamily="34" charset="0"/>
                <a:cs typeface="Kalinga" pitchFamily="34" charset="0"/>
              </a:rPr>
              <a:t>20 </a:t>
            </a:r>
            <a:r>
              <a:rPr lang="en-US" altLang="en-US" sz="3000" dirty="0" smtClean="0">
                <a:latin typeface="Kalinga" pitchFamily="34" charset="0"/>
                <a:cs typeface="Kalinga" pitchFamily="34" charset="0"/>
              </a:rPr>
              <a:t>million</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en-US"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cs typeface="Kalinga" pitchFamily="34" charset="0"/>
              </a:rPr>
              <a:t>D. 13.8 million deaths have been prevented!</a:t>
            </a:r>
          </a:p>
          <a:p>
            <a:pPr eaLnBrk="1" hangingPunct="1">
              <a:lnSpc>
                <a:spcPct val="95000"/>
              </a:lnSpc>
              <a:spcBef>
                <a:spcPct val="0"/>
              </a:spcBef>
              <a:buFontTx/>
              <a:buNone/>
              <a:defRPr/>
            </a:pPr>
            <a:endParaRPr lang="en-US" altLang="en-US" sz="3000" dirty="0" smtClean="0">
              <a:latin typeface="Kalinga" pitchFamily="34" charset="0"/>
              <a:cs typeface="Kalinga" pitchFamily="34" charset="0"/>
            </a:endParaRPr>
          </a:p>
          <a:p>
            <a:pPr eaLnBrk="1" hangingPunct="1">
              <a:lnSpc>
                <a:spcPct val="95000"/>
              </a:lnSpc>
              <a:spcBef>
                <a:spcPct val="0"/>
              </a:spcBef>
              <a:buFontTx/>
              <a:buNone/>
              <a:defRPr/>
            </a:pPr>
            <a:endParaRPr lang="en-US" altLang="en-US" sz="3000" dirty="0" smtClean="0">
              <a:latin typeface="Kalinga" pitchFamily="34" charset="0"/>
              <a:cs typeface="Kalinga" pitchFamily="34" charset="0"/>
            </a:endParaRPr>
          </a:p>
          <a:p>
            <a:pPr eaLnBrk="1" hangingPunct="1">
              <a:lnSpc>
                <a:spcPct val="95000"/>
              </a:lnSpc>
              <a:spcBef>
                <a:spcPct val="0"/>
              </a:spcBef>
              <a:buFontTx/>
              <a:buNone/>
              <a:defRPr/>
            </a:pPr>
            <a:endParaRPr lang="en-US" altLang="en-US" sz="3000" dirty="0" smtClean="0">
              <a:latin typeface="Kalinga" pitchFamily="34" charset="0"/>
              <a:cs typeface="Kalinga" pitchFamily="34" charset="0"/>
            </a:endParaRPr>
          </a:p>
          <a:p>
            <a:pPr eaLnBrk="1" hangingPunct="1">
              <a:lnSpc>
                <a:spcPct val="95000"/>
              </a:lnSpc>
              <a:spcBef>
                <a:spcPct val="0"/>
              </a:spcBef>
              <a:buFontTx/>
              <a:buNone/>
              <a:defRPr/>
            </a:pPr>
            <a:endParaRPr lang="en-US"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en-US" altLang="en-US" sz="1400" smtClean="0"/>
          </a:p>
        </p:txBody>
      </p:sp>
      <p:pic>
        <p:nvPicPr>
          <p:cNvPr id="26633" name="Picture 9" descr="struggl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Why must we stay vigilant in our work to combat measles?</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A) Some large populations remain unvaccinated</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B) 5 out of 6 major regions of the world experienced large outbreaks last year</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C) In the Americas (where measles was eliminated as of 2002) imported measles cases continue to be recorded</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D) 122,000 people died from measles in 2012</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E) All of the above</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en-US"/>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E) All of the above</a:t>
            </a:r>
          </a:p>
          <a:p>
            <a:pPr lvl="2" indent="-342900" algn="l" eaLnBrk="1" hangingPunct="1">
              <a:lnSpc>
                <a:spcPct val="95000"/>
              </a:lnSpc>
              <a:spcBef>
                <a:spcPct val="0"/>
              </a:spcBef>
              <a:spcAft>
                <a:spcPts val="1200"/>
              </a:spcAft>
              <a:buClr>
                <a:srgbClr val="000000"/>
              </a:buClr>
            </a:pPr>
            <a:endParaRPr lang="en-US"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a:t>
            </a:r>
            <a:r>
              <a:rPr lang="en-US" dirty="0">
                <a:solidFill>
                  <a:srgbClr val="000000"/>
                </a:solidFill>
                <a:latin typeface="Kalinga" pitchFamily="34" charset="0"/>
                <a:cs typeface="Kalinga" pitchFamily="34" charset="0"/>
              </a:rPr>
              <a:t>One of the challenges of the fight against measles, and of immunization </a:t>
            </a:r>
            <a:r>
              <a:rPr lang="en-US" dirty="0" smtClean="0">
                <a:solidFill>
                  <a:srgbClr val="000000"/>
                </a:solidFill>
                <a:latin typeface="Kalinga" pitchFamily="34" charset="0"/>
                <a:cs typeface="Kalinga" pitchFamily="34" charset="0"/>
              </a:rPr>
              <a:t>in general</a:t>
            </a:r>
            <a:r>
              <a:rPr lang="en-US" dirty="0">
                <a:solidFill>
                  <a:srgbClr val="000000"/>
                </a:solidFill>
                <a:latin typeface="Kalinga" pitchFamily="34" charset="0"/>
                <a:cs typeface="Kalinga" pitchFamily="34" charset="0"/>
              </a:rPr>
              <a:t>, is that you’ve got to keep at it. You’ve got to be relentless, </a:t>
            </a:r>
            <a:r>
              <a:rPr lang="en-US" dirty="0" smtClean="0">
                <a:solidFill>
                  <a:srgbClr val="000000"/>
                </a:solidFill>
                <a:latin typeface="Kalinga" pitchFamily="34" charset="0"/>
                <a:cs typeface="Kalinga" pitchFamily="34" charset="0"/>
              </a:rPr>
              <a:t>because children </a:t>
            </a:r>
            <a:r>
              <a:rPr lang="en-US" dirty="0">
                <a:solidFill>
                  <a:srgbClr val="000000"/>
                </a:solidFill>
                <a:latin typeface="Kalinga" pitchFamily="34" charset="0"/>
                <a:cs typeface="Kalinga" pitchFamily="34" charset="0"/>
              </a:rPr>
              <a:t>who need to be protected are born every day. You don’t </a:t>
            </a:r>
            <a:r>
              <a:rPr lang="en-US" dirty="0" smtClean="0">
                <a:solidFill>
                  <a:srgbClr val="000000"/>
                </a:solidFill>
                <a:latin typeface="Kalinga" pitchFamily="34" charset="0"/>
                <a:cs typeface="Kalinga" pitchFamily="34" charset="0"/>
              </a:rPr>
              <a:t>vaccinate once</a:t>
            </a:r>
            <a:r>
              <a:rPr lang="en-US" dirty="0">
                <a:solidFill>
                  <a:srgbClr val="000000"/>
                </a:solidFill>
                <a:latin typeface="Kalinga" pitchFamily="34" charset="0"/>
                <a:cs typeface="Kalinga" pitchFamily="34" charset="0"/>
              </a:rPr>
              <a:t>. You do it year after year. As long as you do, children are safe. </a:t>
            </a:r>
            <a:r>
              <a:rPr lang="en-US" dirty="0" smtClean="0">
                <a:solidFill>
                  <a:srgbClr val="000000"/>
                </a:solidFill>
                <a:latin typeface="Kalinga" pitchFamily="34" charset="0"/>
                <a:cs typeface="Kalinga" pitchFamily="34" charset="0"/>
              </a:rPr>
              <a:t>But when </a:t>
            </a:r>
            <a:r>
              <a:rPr lang="en-US" dirty="0">
                <a:solidFill>
                  <a:srgbClr val="000000"/>
                </a:solidFill>
                <a:latin typeface="Kalinga" pitchFamily="34" charset="0"/>
                <a:cs typeface="Kalinga" pitchFamily="34" charset="0"/>
              </a:rPr>
              <a:t>you stop, children die.” </a:t>
            </a:r>
            <a:r>
              <a:rPr lang="en-US" dirty="0" smtClean="0">
                <a:solidFill>
                  <a:srgbClr val="000000"/>
                </a:solidFill>
                <a:latin typeface="Kalinga" pitchFamily="34" charset="0"/>
                <a:cs typeface="Kalinga" pitchFamily="34" charset="0"/>
              </a:rPr>
              <a:t/>
            </a:r>
            <a:br>
              <a:rPr lang="en-US" dirty="0" smtClean="0">
                <a:solidFill>
                  <a:srgbClr val="000000"/>
                </a:solidFill>
                <a:latin typeface="Kalinga" pitchFamily="34" charset="0"/>
                <a:cs typeface="Kalinga" pitchFamily="34" charset="0"/>
              </a:rPr>
            </a:br>
            <a:endParaRPr lang="en-US"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cs typeface="Kalinga" pitchFamily="34" charset="0"/>
              </a:rPr>
              <a:t>- William </a:t>
            </a:r>
            <a:r>
              <a:rPr lang="en-US" dirty="0">
                <a:solidFill>
                  <a:srgbClr val="000000"/>
                </a:solidFill>
                <a:latin typeface="Kalinga" pitchFamily="34" charset="0"/>
                <a:cs typeface="Kalinga" pitchFamily="34" charset="0"/>
              </a:rPr>
              <a:t>H. Gates, Sr., Co-chair and </a:t>
            </a:r>
            <a:r>
              <a:rPr lang="en-US" dirty="0" smtClean="0">
                <a:solidFill>
                  <a:srgbClr val="000000"/>
                </a:solidFill>
                <a:latin typeface="Kalinga" pitchFamily="34" charset="0"/>
                <a:cs typeface="Kalinga" pitchFamily="34" charset="0"/>
              </a:rPr>
              <a:t>Trustee of </a:t>
            </a:r>
            <a:r>
              <a:rPr lang="en-US" dirty="0">
                <a:solidFill>
                  <a:srgbClr val="000000"/>
                </a:solidFill>
                <a:latin typeface="Kalinga" pitchFamily="34" charset="0"/>
                <a:cs typeface="Kalinga" pitchFamily="34" charset="0"/>
              </a:rPr>
              <a:t>the </a:t>
            </a:r>
            <a:r>
              <a:rPr lang="en-US" dirty="0" err="1">
                <a:solidFill>
                  <a:srgbClr val="000000"/>
                </a:solidFill>
                <a:latin typeface="Kalinga" pitchFamily="34" charset="0"/>
                <a:cs typeface="Kalinga" pitchFamily="34" charset="0"/>
              </a:rPr>
              <a:t>The</a:t>
            </a:r>
            <a:r>
              <a:rPr lang="en-US" dirty="0">
                <a:solidFill>
                  <a:srgbClr val="000000"/>
                </a:solidFill>
                <a:latin typeface="Kalinga" pitchFamily="34" charset="0"/>
                <a:cs typeface="Kalinga" pitchFamily="34" charset="0"/>
              </a:rPr>
              <a:t> Bill &amp; Melinda Gates Foundation</a:t>
            </a:r>
            <a:endParaRPr lang="en-US"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en-US"/>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Measles Quiz</a:t>
            </a:r>
            <a:endParaRPr lang="en-US"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en-US" sz="4700" dirty="0" smtClean="0">
                <a:solidFill>
                  <a:srgbClr val="4E562B"/>
                </a:solidFill>
                <a:latin typeface="Kalinga" pitchFamily="34" charset="0"/>
                <a:cs typeface="Kalinga" pitchFamily="34" charset="0"/>
              </a:rPr>
              <a:t>Making Measles History: Lions’ Approach</a:t>
            </a:r>
            <a:endParaRPr lang="en-US"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en-US">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Global Fund Raising</a:t>
            </a:r>
            <a:endParaRPr lang="en-US" altLang="en-US" dirty="0" smtClean="0">
              <a:solidFill>
                <a:srgbClr val="FFFFFF"/>
              </a:solidFill>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en-US" altLang="en-US" sz="1400" smtClean="0"/>
          </a:p>
        </p:txBody>
      </p:sp>
      <p:sp>
        <p:nvSpPr>
          <p:cNvPr id="2" name="TextBox 1"/>
          <p:cNvSpPr txBox="1"/>
          <p:nvPr/>
        </p:nvSpPr>
        <p:spPr>
          <a:xfrm>
            <a:off x="507206" y="1622760"/>
            <a:ext cx="9315450" cy="3108543"/>
          </a:xfrm>
          <a:prstGeom prst="rect">
            <a:avLst/>
          </a:prstGeom>
          <a:noFill/>
        </p:spPr>
        <p:txBody>
          <a:bodyPr wrap="square" rtlCol="0">
            <a:spAutoFit/>
          </a:bodyPr>
          <a:lstStyle/>
          <a:p>
            <a:r>
              <a:rPr lang="en-US" sz="2800" dirty="0">
                <a:solidFill>
                  <a:srgbClr val="000000"/>
                </a:solidFill>
                <a:latin typeface="Kalinga" pitchFamily="34" charset="0"/>
                <a:cs typeface="Kalinga" pitchFamily="34" charset="0"/>
              </a:rPr>
              <a:t>In addition to the </a:t>
            </a:r>
            <a:r>
              <a:rPr lang="en-US" sz="2800" dirty="0" smtClean="0">
                <a:solidFill>
                  <a:srgbClr val="000000"/>
                </a:solidFill>
                <a:latin typeface="Kalinga" pitchFamily="34" charset="0"/>
                <a:cs typeface="Kalinga" pitchFamily="34" charset="0"/>
              </a:rPr>
              <a:t>GAVI commitment</a:t>
            </a:r>
            <a:r>
              <a:rPr lang="en-US" sz="2800" dirty="0">
                <a:solidFill>
                  <a:srgbClr val="000000"/>
                </a:solidFill>
                <a:latin typeface="Kalinga" pitchFamily="34" charset="0"/>
                <a:cs typeface="Kalinga" pitchFamily="34" charset="0"/>
              </a:rPr>
              <a:t>, LCIF also has annual commitments to </a:t>
            </a:r>
            <a:r>
              <a:rPr lang="en-US" sz="2800" dirty="0" smtClean="0">
                <a:solidFill>
                  <a:srgbClr val="000000"/>
                </a:solidFill>
                <a:latin typeface="Kalinga" pitchFamily="34" charset="0"/>
                <a:cs typeface="Kalinga" pitchFamily="34" charset="0"/>
              </a:rPr>
              <a:t>support: </a:t>
            </a:r>
          </a:p>
          <a:p>
            <a:pPr marL="457200" indent="-457200">
              <a:buFont typeface="Arial" pitchFamily="34" charset="0"/>
              <a:buChar char="•"/>
            </a:pPr>
            <a:r>
              <a:rPr lang="en-US" sz="2800" dirty="0" smtClean="0">
                <a:solidFill>
                  <a:srgbClr val="000000"/>
                </a:solidFill>
                <a:latin typeface="Kalinga" pitchFamily="34" charset="0"/>
                <a:cs typeface="Kalinga" pitchFamily="34" charset="0"/>
              </a:rPr>
              <a:t>Lions’ local immunization efforts</a:t>
            </a:r>
          </a:p>
          <a:p>
            <a:pPr marL="457200" indent="-457200">
              <a:buFont typeface="Arial" pitchFamily="34" charset="0"/>
              <a:buChar char="•"/>
            </a:pPr>
            <a:r>
              <a:rPr lang="en-US" sz="2800" dirty="0" smtClean="0">
                <a:solidFill>
                  <a:srgbClr val="000000"/>
                </a:solidFill>
                <a:latin typeface="Kalinga" pitchFamily="34" charset="0"/>
                <a:cs typeface="Kalinga" pitchFamily="34" charset="0"/>
              </a:rPr>
              <a:t>Measles </a:t>
            </a:r>
            <a:r>
              <a:rPr lang="en-US" sz="2800" dirty="0">
                <a:solidFill>
                  <a:srgbClr val="000000"/>
                </a:solidFill>
                <a:latin typeface="Kalinga" pitchFamily="34" charset="0"/>
                <a:cs typeface="Kalinga" pitchFamily="34" charset="0"/>
              </a:rPr>
              <a:t>Rubella </a:t>
            </a:r>
            <a:r>
              <a:rPr lang="en-US" sz="2800" dirty="0" smtClean="0">
                <a:solidFill>
                  <a:srgbClr val="000000"/>
                </a:solidFill>
                <a:latin typeface="Kalinga" pitchFamily="34" charset="0"/>
                <a:cs typeface="Kalinga" pitchFamily="34" charset="0"/>
              </a:rPr>
              <a:t>Initiative</a:t>
            </a:r>
          </a:p>
          <a:p>
            <a:endParaRPr lang="en-US" sz="2800" dirty="0">
              <a:solidFill>
                <a:srgbClr val="000000"/>
              </a:solidFill>
              <a:latin typeface="Kalinga" pitchFamily="34" charset="0"/>
              <a:cs typeface="Kalinga" pitchFamily="34" charset="0"/>
            </a:endParaRPr>
          </a:p>
          <a:p>
            <a:r>
              <a:rPr lang="en-US" sz="2800" dirty="0" smtClean="0">
                <a:solidFill>
                  <a:srgbClr val="000000"/>
                </a:solidFill>
                <a:latin typeface="Kalinga" pitchFamily="34" charset="0"/>
                <a:cs typeface="Kalinga" pitchFamily="34" charset="0"/>
              </a:rPr>
              <a:t>This table shows the annual fund allocation and the total committed:</a:t>
            </a:r>
            <a:endParaRPr lang="es-ES" sz="2800" dirty="0">
              <a:solidFill>
                <a:srgbClr val="000000"/>
              </a:solidFill>
              <a:latin typeface="Kalinga" pitchFamily="34" charset="0"/>
              <a:cs typeface="Kalinga" pitchFamily="34" charset="0"/>
            </a:endParaRPr>
          </a:p>
        </p:txBody>
      </p:sp>
      <p:pic>
        <p:nvPicPr>
          <p:cNvPr id="286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369" y="4714749"/>
            <a:ext cx="8168988" cy="205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en-US"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Lions Donations</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Vaccines to Countries</a:t>
            </a:r>
            <a:r>
              <a:rPr lang="en-US"/>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Health Workers Trained</a:t>
            </a:r>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Lions Mobilize Community</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Children Vaccinated – Lives Saved!</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Global Fund Raising</a:t>
            </a:r>
            <a:endParaRPr lang="en-U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cs typeface="Kalinga" pitchFamily="34" charset="0"/>
              </a:rPr>
              <a:t>Advocacy</a:t>
            </a:r>
            <a:endParaRPr lang="en-US" sz="3300" dirty="0" smtClean="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en-US" dirty="0" smtClean="0">
                <a:solidFill>
                  <a:srgbClr val="000000"/>
                </a:solidFill>
                <a:latin typeface="Kalinga" pitchFamily="34" charset="0"/>
                <a:cs typeface="Kalinga" pitchFamily="34" charset="0"/>
              </a:rPr>
              <a:t>Lions engage leaders at local and national level to support:</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cs typeface="Kalinga" pitchFamily="34" charset="0"/>
              </a:rPr>
              <a:t>vaccination coverage through campaigns in areas previously neglected</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cs typeface="Kalinga" pitchFamily="34" charset="0"/>
              </a:rPr>
              <a:t>creation of routine immunization delivery system</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cs typeface="Kalinga" pitchFamily="34" charset="0"/>
              </a:rPr>
              <a:t>an </a:t>
            </a:r>
            <a:r>
              <a:rPr lang="en-US" dirty="0">
                <a:solidFill>
                  <a:srgbClr val="000000"/>
                </a:solidFill>
                <a:latin typeface="Kalinga" pitchFamily="34" charset="0"/>
                <a:cs typeface="Kalinga" pitchFamily="34" charset="0"/>
              </a:rPr>
              <a:t>improved health infrastructure </a:t>
            </a:r>
          </a:p>
          <a:p>
            <a:pPr lvl="1" indent="-342900" algn="l" eaLnBrk="1" hangingPunct="1">
              <a:lnSpc>
                <a:spcPct val="95000"/>
              </a:lnSpc>
              <a:spcBef>
                <a:spcPct val="0"/>
              </a:spcBef>
              <a:spcAft>
                <a:spcPts val="1200"/>
              </a:spcAft>
              <a:buClr>
                <a:srgbClr val="000000"/>
              </a:buClr>
              <a:buFontTx/>
              <a:buChar char="•"/>
              <a:defRPr/>
            </a:pPr>
            <a:endParaRPr lang="en-US"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en-US"/>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a:solidFill>
                  <a:srgbClr val="FFFFFF"/>
                </a:solidFill>
                <a:latin typeface="Kalinga" pitchFamily="34" charset="0"/>
                <a:cs typeface="Kalinga" pitchFamily="34" charset="0"/>
              </a:rPr>
              <a:t>Lions Making Measles History: </a:t>
            </a:r>
            <a:r>
              <a:rPr lang="en-US" sz="3300" dirty="0" smtClean="0">
                <a:solidFill>
                  <a:srgbClr val="FFFFFF"/>
                </a:solidFill>
                <a:latin typeface="Kalinga" pitchFamily="34" charset="0"/>
                <a:cs typeface="Kalinga" pitchFamily="34" charset="0"/>
              </a:rPr>
              <a:t>Malawi</a:t>
            </a:r>
            <a:endParaRPr lang="en-US"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cs typeface="Kalinga" pitchFamily="34" charset="0"/>
              </a:rPr>
              <a:t>Nationwide </a:t>
            </a:r>
            <a:r>
              <a:rPr lang="en-US" sz="2400" dirty="0">
                <a:solidFill>
                  <a:srgbClr val="000000"/>
                </a:solidFill>
                <a:latin typeface="Kalinga" pitchFamily="34" charset="0"/>
                <a:cs typeface="Kalinga" pitchFamily="34" charset="0"/>
              </a:rPr>
              <a:t>vaccination </a:t>
            </a:r>
            <a:r>
              <a:rPr lang="en-US" sz="2400" dirty="0" smtClean="0">
                <a:solidFill>
                  <a:srgbClr val="000000"/>
                </a:solidFill>
                <a:latin typeface="Kalinga" pitchFamily="34" charset="0"/>
                <a:cs typeface="Kalinga" pitchFamily="34" charset="0"/>
              </a:rPr>
              <a:t>campaign</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cs typeface="Kalinga" pitchFamily="34" charset="0"/>
              </a:rPr>
              <a:t>More </a:t>
            </a:r>
            <a:r>
              <a:rPr lang="en-US" sz="2400" dirty="0">
                <a:solidFill>
                  <a:srgbClr val="000000"/>
                </a:solidFill>
                <a:latin typeface="Kalinga" pitchFamily="34" charset="0"/>
                <a:cs typeface="Kalinga" pitchFamily="34" charset="0"/>
              </a:rPr>
              <a:t>than 2,000,000 children </a:t>
            </a:r>
            <a:r>
              <a:rPr lang="en-US" sz="2400" dirty="0" smtClean="0">
                <a:solidFill>
                  <a:srgbClr val="000000"/>
                </a:solidFill>
                <a:latin typeface="Kalinga" pitchFamily="34" charset="0"/>
                <a:cs typeface="Kalinga" pitchFamily="34" charset="0"/>
              </a:rPr>
              <a:t>immunized</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cs typeface="Kalinga" pitchFamily="34" charset="0"/>
              </a:rPr>
              <a:t>Lions </a:t>
            </a:r>
            <a:r>
              <a:rPr lang="en-US" sz="2400" dirty="0">
                <a:solidFill>
                  <a:srgbClr val="000000"/>
                </a:solidFill>
                <a:latin typeface="Kalinga" pitchFamily="34" charset="0"/>
                <a:cs typeface="Kalinga" pitchFamily="34" charset="0"/>
              </a:rPr>
              <a:t>and Leos from 5 clubs played key role in </a:t>
            </a:r>
            <a:r>
              <a:rPr lang="en-US" sz="2400" dirty="0" smtClean="0">
                <a:solidFill>
                  <a:srgbClr val="000000"/>
                </a:solidFill>
                <a:latin typeface="Kalinga" pitchFamily="34" charset="0"/>
                <a:cs typeface="Kalinga" pitchFamily="34" charset="0"/>
              </a:rPr>
              <a:t>outreach</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cs typeface="Kalinga" pitchFamily="34" charset="0"/>
              </a:rPr>
              <a:t>Radio announcements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cs typeface="Kalinga" pitchFamily="34" charset="0"/>
              </a:rPr>
              <a:t>Floats </a:t>
            </a:r>
            <a:r>
              <a:rPr lang="en-US" sz="2400" dirty="0">
                <a:solidFill>
                  <a:srgbClr val="000000"/>
                </a:solidFill>
                <a:latin typeface="Kalinga" pitchFamily="34" charset="0"/>
                <a:cs typeface="Kalinga" pitchFamily="34" charset="0"/>
              </a:rPr>
              <a:t>traveled through urban areas to announce the </a:t>
            </a:r>
            <a:r>
              <a:rPr lang="en-US" sz="2400" dirty="0" smtClean="0">
                <a:solidFill>
                  <a:srgbClr val="000000"/>
                </a:solidFill>
                <a:latin typeface="Kalinga" pitchFamily="34" charset="0"/>
                <a:cs typeface="Kalinga" pitchFamily="34" charset="0"/>
              </a:rPr>
              <a:t>campaigns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cs typeface="Kalinga" pitchFamily="34" charset="0"/>
              </a:rPr>
              <a:t>Volunteered </a:t>
            </a:r>
            <a:r>
              <a:rPr lang="en-US" sz="2400" dirty="0">
                <a:solidFill>
                  <a:srgbClr val="000000"/>
                </a:solidFill>
                <a:latin typeface="Kalinga" pitchFamily="34" charset="0"/>
                <a:cs typeface="Kalinga" pitchFamily="34" charset="0"/>
              </a:rPr>
              <a:t>at vaccination centers</a:t>
            </a:r>
            <a:endParaRPr lang="en-US" sz="24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347854" y="5570974"/>
            <a:ext cx="4581144" cy="1169551"/>
          </a:xfrm>
          <a:prstGeom prst="rect">
            <a:avLst/>
          </a:prstGeom>
          <a:noFill/>
        </p:spPr>
        <p:txBody>
          <a:bodyPr wrap="square" rtlCol="0">
            <a:spAutoFit/>
          </a:bodyPr>
          <a:lstStyle/>
          <a:p>
            <a:r>
              <a:rPr lang="en-US" sz="1400" dirty="0">
                <a:latin typeface="Kalinga" pitchFamily="34" charset="0"/>
                <a:cs typeface="Kalinga" pitchFamily="34" charset="0"/>
              </a:rPr>
              <a:t>Minister of Health, Hon. </a:t>
            </a:r>
            <a:r>
              <a:rPr lang="en-US" sz="1400" dirty="0" err="1">
                <a:latin typeface="Kalinga" pitchFamily="34" charset="0"/>
                <a:cs typeface="Kalinga" pitchFamily="34" charset="0"/>
              </a:rPr>
              <a:t>Gotani</a:t>
            </a:r>
            <a:r>
              <a:rPr lang="en-US" sz="1400" dirty="0">
                <a:latin typeface="Kalinga" pitchFamily="34" charset="0"/>
                <a:cs typeface="Kalinga" pitchFamily="34" charset="0"/>
              </a:rPr>
              <a:t> Hara (in red) witnessing the first vaccination being administered. Read more on LCIF Blog: http://www.lcif.org/blog/2014/01/15/lcif-week-lions-of-malawi-mobilize-for-measles/#.UyDClPldV8F</a:t>
            </a:r>
            <a:endParaRPr lang="es-ES" sz="14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cs typeface="Kalinga" pitchFamily="34" charset="0"/>
              </a:rPr>
              <a:t>Social </a:t>
            </a:r>
            <a:r>
              <a:rPr lang="en-US" sz="3200" dirty="0" smtClean="0">
                <a:solidFill>
                  <a:srgbClr val="FFFFFF"/>
                </a:solidFill>
                <a:latin typeface="Kalinga" pitchFamily="34" charset="0"/>
                <a:cs typeface="Kalinga" pitchFamily="34" charset="0"/>
              </a:rPr>
              <a:t>Mobilization</a:t>
            </a:r>
          </a:p>
        </p:txBody>
      </p:sp>
      <p:pic>
        <p:nvPicPr>
          <p:cNvPr id="675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9855200"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dirty="0">
                <a:solidFill>
                  <a:srgbClr val="000000"/>
                </a:solidFill>
                <a:latin typeface="Kalinga" pitchFamily="34" charset="0"/>
                <a:cs typeface="Kalinga" pitchFamily="34" charset="0"/>
              </a:rPr>
              <a:t>Mass Vaccination Campaigns</a:t>
            </a:r>
          </a:p>
          <a:p>
            <a:pPr>
              <a:lnSpc>
                <a:spcPct val="95000"/>
              </a:lnSpc>
            </a:pPr>
            <a:endParaRPr lang="en-US" sz="2000" dirty="0">
              <a:solidFill>
                <a:srgbClr val="000000"/>
              </a:solidFill>
              <a:latin typeface="Kalinga" pitchFamily="34" charset="0"/>
              <a:cs typeface="Kalinga" pitchFamily="34" charset="0"/>
            </a:endParaRPr>
          </a:p>
          <a:p>
            <a:pPr>
              <a:lnSpc>
                <a:spcPct val="95000"/>
              </a:lnSpc>
            </a:pPr>
            <a:r>
              <a:rPr lang="en-US" sz="2000" dirty="0">
                <a:solidFill>
                  <a:srgbClr val="000000"/>
                </a:solidFill>
                <a:latin typeface="Kalinga" pitchFamily="34" charset="0"/>
                <a:cs typeface="Kalinga" pitchFamily="34" charset="0"/>
              </a:rPr>
              <a:t>The process of vaccinating all children in a defined age range in a short period of time, often just a few days or weeks:</a:t>
            </a:r>
          </a:p>
          <a:p>
            <a:pPr>
              <a:lnSpc>
                <a:spcPct val="95000"/>
              </a:lnSpc>
            </a:pPr>
            <a:endParaRPr lang="en-US" sz="2000" dirty="0">
              <a:solidFill>
                <a:srgbClr val="000000"/>
              </a:solidFill>
              <a:latin typeface="Kalinga" pitchFamily="34" charset="0"/>
              <a:cs typeface="Kalinga" pitchFamily="34" charset="0"/>
            </a:endParaRPr>
          </a:p>
          <a:p>
            <a:pPr lvl="2">
              <a:lnSpc>
                <a:spcPct val="95000"/>
              </a:lnSpc>
              <a:buFont typeface="Arial" charset="0"/>
              <a:buChar char="•"/>
            </a:pPr>
            <a:r>
              <a:rPr lang="en-US" sz="2000" dirty="0">
                <a:solidFill>
                  <a:srgbClr val="000000"/>
                </a:solidFill>
                <a:latin typeface="Kalinga" pitchFamily="34" charset="0"/>
                <a:cs typeface="Kalinga" pitchFamily="34" charset="0"/>
              </a:rPr>
              <a:t>Usually countrywide</a:t>
            </a:r>
          </a:p>
          <a:p>
            <a:pPr lvl="2">
              <a:lnSpc>
                <a:spcPct val="95000"/>
              </a:lnSpc>
              <a:buFont typeface="Arial" charset="0"/>
              <a:buChar char="•"/>
            </a:pPr>
            <a:r>
              <a:rPr lang="en-US" sz="2000" dirty="0">
                <a:solidFill>
                  <a:srgbClr val="000000"/>
                </a:solidFill>
                <a:latin typeface="Kalinga" pitchFamily="34" charset="0"/>
                <a:cs typeface="Kalinga" pitchFamily="34" charset="0"/>
              </a:rPr>
              <a:t>Successful campaigns reach 90% of the children targeted</a:t>
            </a:r>
          </a:p>
          <a:p>
            <a:pPr lvl="2">
              <a:lnSpc>
                <a:spcPct val="95000"/>
              </a:lnSpc>
              <a:buFont typeface="Arial" charset="0"/>
              <a:buChar char="•"/>
            </a:pPr>
            <a:r>
              <a:rPr lang="en-US" sz="2000" dirty="0">
                <a:solidFill>
                  <a:srgbClr val="000000"/>
                </a:solidFill>
                <a:latin typeface="Kalinga" pitchFamily="34" charset="0"/>
                <a:cs typeface="Kalinga" pitchFamily="34" charset="0"/>
              </a:rPr>
              <a:t>Local Ministries of Health must plan and conduct campaigns with technical and financial support from Measles Initiative partners</a:t>
            </a:r>
          </a:p>
          <a:p>
            <a:pPr lvl="2">
              <a:lnSpc>
                <a:spcPct val="95000"/>
              </a:lnSpc>
              <a:buFont typeface="Arial" charset="0"/>
              <a:buChar char="•"/>
            </a:pPr>
            <a:r>
              <a:rPr lang="en-US" sz="2000" dirty="0">
                <a:solidFill>
                  <a:srgbClr val="000000"/>
                </a:solidFill>
                <a:latin typeface="Kalinga" pitchFamily="34" charset="0"/>
                <a:cs typeface="Kalinga" pitchFamily="34" charset="0"/>
              </a:rPr>
              <a:t>Campaigns are excellent for achieving mass immunity in places where routine immunization systems are not yet in place</a:t>
            </a:r>
          </a:p>
        </p:txBody>
      </p:sp>
      <p:pic>
        <p:nvPicPr>
          <p:cNvPr id="675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3029" y="5325269"/>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en-US"/>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dirty="0">
                <a:solidFill>
                  <a:srgbClr val="4E562B"/>
                </a:solidFill>
                <a:latin typeface="Arial" charset="0"/>
                <a:cs typeface="Arial" charset="0"/>
              </a:rPr>
              <a:t>One Shot, One </a:t>
            </a:r>
            <a:r>
              <a:rPr lang="en-US" sz="4700" dirty="0" smtClean="0">
                <a:solidFill>
                  <a:srgbClr val="4E562B"/>
                </a:solidFill>
                <a:latin typeface="Arial" charset="0"/>
                <a:cs typeface="Arial" charset="0"/>
              </a:rPr>
              <a:t>Life</a:t>
            </a:r>
            <a:endParaRPr lang="en-US"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9460"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en-US" sz="2900" dirty="0" smtClean="0">
                <a:solidFill>
                  <a:srgbClr val="766A62"/>
                </a:solidFill>
                <a:latin typeface="Arial" charset="0"/>
                <a:cs typeface="Arial" charset="0"/>
              </a:rPr>
              <a:t>Overview</a:t>
            </a:r>
            <a:endParaRPr lang="en-US"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8" descr="brochure clip_compress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en-US" sz="140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cs typeface="Kalinga" pitchFamily="34" charset="0"/>
              </a:rPr>
              <a:t>Social </a:t>
            </a:r>
            <a:r>
              <a:rPr lang="en-US" sz="3200" dirty="0">
                <a:solidFill>
                  <a:srgbClr val="FFFFFF"/>
                </a:solidFill>
                <a:latin typeface="Kalinga" pitchFamily="34" charset="0"/>
                <a:cs typeface="Kalinga" pitchFamily="34" charset="0"/>
              </a:rPr>
              <a:t>Mobilization</a:t>
            </a:r>
            <a:endParaRPr lang="en-US"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en-US" dirty="0" smtClean="0">
                <a:solidFill>
                  <a:srgbClr val="000000"/>
                </a:solidFill>
                <a:latin typeface="Kalinga" pitchFamily="34" charset="0"/>
                <a:cs typeface="Kalinga" pitchFamily="34" charset="0"/>
              </a:rPr>
              <a:t>Common challenges in marginalized communities:</a:t>
            </a:r>
          </a:p>
          <a:p>
            <a:pPr lvl="1" indent="-342900" algn="l" eaLnBrk="1" hangingPunct="1">
              <a:lnSpc>
                <a:spcPct val="95000"/>
              </a:lnSpc>
              <a:spcBef>
                <a:spcPct val="0"/>
              </a:spcBef>
              <a:spcAft>
                <a:spcPts val="600"/>
              </a:spcAft>
              <a:buClr>
                <a:srgbClr val="000000"/>
              </a:buClr>
            </a:pPr>
            <a:endParaRPr lang="en-US"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cs typeface="Kalinga" pitchFamily="34" charset="0"/>
              </a:rPr>
              <a:t>Low literacy rates (25 – 50%)</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cs typeface="Kalinga" pitchFamily="34" charset="0"/>
              </a:rPr>
              <a:t>Rural areas </a:t>
            </a:r>
            <a:r>
              <a:rPr lang="en-US" dirty="0" smtClean="0">
                <a:solidFill>
                  <a:srgbClr val="000000"/>
                </a:solidFill>
                <a:latin typeface="Kalinga" pitchFamily="34" charset="0"/>
                <a:cs typeface="Kalinga" pitchFamily="34" charset="0"/>
              </a:rPr>
              <a:t>have limited access to electricity (for TV</a:t>
            </a:r>
            <a:r>
              <a:rPr lang="en-US" dirty="0" smtClean="0">
                <a:solidFill>
                  <a:srgbClr val="000000"/>
                </a:solidFill>
                <a:latin typeface="Kalinga" pitchFamily="34" charset="0"/>
                <a:cs typeface="Kalinga" pitchFamily="34" charset="0"/>
              </a:rPr>
              <a:t>, radio)</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cs typeface="Kalinga" pitchFamily="34" charset="0"/>
              </a:rPr>
              <a:t>Limited access </a:t>
            </a:r>
            <a:r>
              <a:rPr lang="en-US" dirty="0" smtClean="0">
                <a:solidFill>
                  <a:srgbClr val="000000"/>
                </a:solidFill>
                <a:latin typeface="Kalinga" pitchFamily="34" charset="0"/>
                <a:cs typeface="Kalinga" pitchFamily="34" charset="0"/>
              </a:rPr>
              <a:t>to healthcare services</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cs typeface="Kalinga" pitchFamily="34" charset="0"/>
              </a:rPr>
              <a:t>Limited government resources</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cs typeface="Kalinga" pitchFamily="34" charset="0"/>
              </a:rPr>
              <a:t>Limited transportation</a:t>
            </a:r>
            <a:endParaRPr lang="en-US"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en-US"/>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cs typeface="Kalinga" pitchFamily="34" charset="0"/>
              </a:rPr>
              <a:t>Social </a:t>
            </a:r>
            <a:r>
              <a:rPr lang="en-US" sz="3200" dirty="0">
                <a:solidFill>
                  <a:srgbClr val="FFFFFF"/>
                </a:solidFill>
                <a:latin typeface="Kalinga" pitchFamily="34" charset="0"/>
                <a:cs typeface="Kalinga" pitchFamily="34" charset="0"/>
              </a:rPr>
              <a:t>Mobilization</a:t>
            </a:r>
            <a:endParaRPr lang="en-US"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en-US" dirty="0" smtClean="0">
                <a:solidFill>
                  <a:srgbClr val="000000"/>
                </a:solidFill>
                <a:latin typeface="Kalinga" pitchFamily="34" charset="0"/>
                <a:cs typeface="Kalinga" pitchFamily="34" charset="0"/>
              </a:rPr>
              <a:t>Lions are key to the success of vaccination events through their investment in social mobilization:</a:t>
            </a:r>
          </a:p>
          <a:p>
            <a:pPr marL="0" lvl="1" algn="l" eaLnBrk="1" hangingPunct="1">
              <a:lnSpc>
                <a:spcPct val="95000"/>
              </a:lnSpc>
              <a:spcBef>
                <a:spcPct val="0"/>
              </a:spcBef>
              <a:spcAft>
                <a:spcPts val="600"/>
              </a:spcAft>
              <a:buClr>
                <a:srgbClr val="000000"/>
              </a:buClr>
              <a:defRPr/>
            </a:pPr>
            <a:endParaRPr lang="en-US"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cs typeface="Kalinga" pitchFamily="34" charset="0"/>
              </a:rPr>
              <a:t>TV and radio ads </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cs typeface="Kalinga" pitchFamily="34" charset="0"/>
              </a:rPr>
              <a:t>Flyers </a:t>
            </a:r>
            <a:r>
              <a:rPr lang="en-US" dirty="0" smtClean="0">
                <a:solidFill>
                  <a:srgbClr val="000000"/>
                </a:solidFill>
                <a:latin typeface="Kalinga" pitchFamily="34" charset="0"/>
                <a:cs typeface="Kalinga" pitchFamily="34" charset="0"/>
              </a:rPr>
              <a:t>and mobile PA announcements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cs typeface="Kalinga" pitchFamily="34" charset="0"/>
              </a:rPr>
              <a:t>Outreach through schools, churches and civil society groups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cs typeface="Kalinga" pitchFamily="34" charset="0"/>
              </a:rPr>
              <a:t>Campaign launch events with activities for families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cs typeface="Kalinga" pitchFamily="34" charset="0"/>
              </a:rPr>
              <a:t>Creation of an environment of trust and celebration to make families feel welcome</a:t>
            </a:r>
          </a:p>
          <a:p>
            <a:pPr marL="0" lvl="1" algn="l" eaLnBrk="1" hangingPunct="1">
              <a:lnSpc>
                <a:spcPct val="95000"/>
              </a:lnSpc>
              <a:spcBef>
                <a:spcPct val="0"/>
              </a:spcBef>
              <a:spcAft>
                <a:spcPts val="600"/>
              </a:spcAft>
              <a:buClr>
                <a:srgbClr val="000000"/>
              </a:buClr>
              <a:defRPr/>
            </a:pPr>
            <a:endParaRPr lang="en-US"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en-US"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en-US"/>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Lions Making Measles History: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en-US"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259263" y="1828800"/>
            <a:ext cx="5697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dirty="0">
                <a:latin typeface="Kalinga" pitchFamily="34" charset="0"/>
                <a:cs typeface="Kalinga" pitchFamily="34" charset="0"/>
              </a:rPr>
              <a:t>Nationwide vaccination campaign</a:t>
            </a:r>
          </a:p>
          <a:p>
            <a:pPr marL="342900" indent="-342900">
              <a:lnSpc>
                <a:spcPct val="150000"/>
              </a:lnSpc>
              <a:buFont typeface="Wingdings" pitchFamily="2" charset="2"/>
              <a:buChar char="ü"/>
            </a:pPr>
            <a:r>
              <a:rPr lang="en-US" altLang="en-US" sz="2400" dirty="0">
                <a:latin typeface="Kalinga" pitchFamily="34" charset="0"/>
                <a:cs typeface="Kalinga" pitchFamily="34" charset="0"/>
              </a:rPr>
              <a:t>Almost 200,000 children immunized</a:t>
            </a:r>
          </a:p>
          <a:p>
            <a:pPr marL="342900" indent="-342900">
              <a:lnSpc>
                <a:spcPct val="150000"/>
              </a:lnSpc>
              <a:buFont typeface="Wingdings" pitchFamily="2" charset="2"/>
              <a:buChar char="ü"/>
            </a:pPr>
            <a:r>
              <a:rPr lang="en-US" altLang="en-US" sz="2400" dirty="0">
                <a:latin typeface="Kalinga" pitchFamily="34" charset="0"/>
                <a:cs typeface="Kalinga" pitchFamily="34" charset="0"/>
              </a:rPr>
              <a:t>Lions played key role in outreach</a:t>
            </a:r>
          </a:p>
          <a:p>
            <a:pPr lvl="1">
              <a:lnSpc>
                <a:spcPct val="150000"/>
              </a:lnSpc>
              <a:buFont typeface="Wingdings" pitchFamily="2" charset="2"/>
              <a:buChar char="ü"/>
            </a:pPr>
            <a:r>
              <a:rPr lang="en-US" altLang="en-US" sz="2400" dirty="0">
                <a:latin typeface="Kalinga" pitchFamily="34" charset="0"/>
                <a:cs typeface="Kalinga" pitchFamily="34" charset="0"/>
              </a:rPr>
              <a:t>Staged shows</a:t>
            </a:r>
          </a:p>
          <a:p>
            <a:pPr lvl="1">
              <a:lnSpc>
                <a:spcPct val="150000"/>
              </a:lnSpc>
              <a:buFont typeface="Wingdings" pitchFamily="2" charset="2"/>
              <a:buChar char="ü"/>
            </a:pPr>
            <a:r>
              <a:rPr lang="en-US" altLang="en-US" sz="2400" dirty="0">
                <a:latin typeface="Kalinga" pitchFamily="34" charset="0"/>
                <a:cs typeface="Kalinga" pitchFamily="34" charset="0"/>
              </a:rPr>
              <a:t>Went door to door</a:t>
            </a:r>
          </a:p>
          <a:p>
            <a:pPr lvl="1">
              <a:lnSpc>
                <a:spcPct val="150000"/>
              </a:lnSpc>
              <a:buFont typeface="Wingdings" pitchFamily="2" charset="2"/>
              <a:buChar char="ü"/>
            </a:pPr>
            <a:r>
              <a:rPr lang="en-US" altLang="en-US" sz="2400" dirty="0">
                <a:latin typeface="Kalinga" pitchFamily="34" charset="0"/>
                <a:cs typeface="Kalinga" pitchFamily="34" charset="0"/>
              </a:rPr>
              <a:t>Transported families</a:t>
            </a:r>
          </a:p>
          <a:p>
            <a:pPr lvl="1">
              <a:lnSpc>
                <a:spcPct val="150000"/>
              </a:lnSpc>
              <a:buFont typeface="Wingdings" pitchFamily="2" charset="2"/>
              <a:buChar char="ü"/>
            </a:pPr>
            <a:r>
              <a:rPr lang="en-US" altLang="en-US" sz="2400" dirty="0">
                <a:latin typeface="Kalinga" pitchFamily="34" charset="0"/>
                <a:cs typeface="Kalinga" pitchFamily="34" charset="0"/>
              </a:rPr>
              <a:t>Organized outreach convoy</a:t>
            </a:r>
          </a:p>
          <a:p>
            <a:pPr marL="342900" indent="-342900">
              <a:buFontTx/>
              <a:buChar char="•"/>
            </a:pPr>
            <a:endParaRPr lang="en-US" altLang="en-US" sz="2400" dirty="0">
              <a:latin typeface="Kalinga" pitchFamily="34" charset="0"/>
              <a:cs typeface="Kalinga" pitchFamily="34" charset="0"/>
            </a:endParaRPr>
          </a:p>
          <a:p>
            <a:pPr lvl="1">
              <a:buFont typeface="Arial" charset="0"/>
              <a:buChar char="•"/>
            </a:pPr>
            <a:endParaRPr lang="en-US" altLang="en-US" sz="2400" dirty="0">
              <a:latin typeface="Kalinga" pitchFamily="34" charset="0"/>
              <a:cs typeface="Kalinga" pitchFamily="34" charset="0"/>
            </a:endParaRPr>
          </a:p>
          <a:p>
            <a:pPr lvl="1">
              <a:buFont typeface="Arial" charset="0"/>
              <a:buChar char="•"/>
            </a:pPr>
            <a:endParaRPr lang="en-US" altLang="en-US" sz="24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cs typeface="Arial" charset="0"/>
              </a:rPr>
              <a:t>Coordinator Role and Tools</a:t>
            </a:r>
            <a:endParaRPr lang="en-US" sz="4200">
              <a:solidFill>
                <a:schemeClr val="tx2"/>
              </a:solidFill>
              <a:latin typeface="Arial" charset="0"/>
              <a:cs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en-US"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cs typeface="Kalinga" pitchFamily="34" charset="0"/>
              </a:rPr>
              <a:t>Promotion and Fundraising</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cs typeface="Kalinga" pitchFamily="34" charset="0"/>
              </a:rPr>
              <a:t>Tell </a:t>
            </a:r>
            <a:r>
              <a:rPr lang="en-US" sz="2400" dirty="0" smtClean="0">
                <a:solidFill>
                  <a:srgbClr val="000000"/>
                </a:solidFill>
                <a:latin typeface="Kalinga" pitchFamily="34" charset="0"/>
                <a:cs typeface="Kalinga" pitchFamily="34" charset="0"/>
              </a:rPr>
              <a:t>Lions:</a:t>
            </a:r>
            <a:endParaRPr lang="en-US"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endParaRPr lang="en-US" sz="24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en-US" sz="2000" dirty="0">
                <a:solidFill>
                  <a:srgbClr val="000000"/>
                </a:solidFill>
                <a:latin typeface="Kalinga" pitchFamily="34" charset="0"/>
                <a:cs typeface="Kalinga" pitchFamily="34" charset="0"/>
              </a:rPr>
              <a:t>Children's lives are saved and their health care is </a:t>
            </a:r>
            <a:r>
              <a:rPr lang="en-US" sz="2000" dirty="0" smtClean="0">
                <a:solidFill>
                  <a:srgbClr val="000000"/>
                </a:solidFill>
                <a:latin typeface="Kalinga" pitchFamily="34" charset="0"/>
                <a:cs typeface="Kalinga" pitchFamily="34" charset="0"/>
              </a:rPr>
              <a:t>improved</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cs typeface="Kalinga" pitchFamily="34" charset="0"/>
              </a:rPr>
              <a:t>The </a:t>
            </a:r>
            <a:r>
              <a:rPr lang="en-US" sz="2000" dirty="0">
                <a:solidFill>
                  <a:srgbClr val="000000"/>
                </a:solidFill>
                <a:latin typeface="Kalinga" pitchFamily="34" charset="0"/>
                <a:cs typeface="Kalinga" pitchFamily="34" charset="0"/>
              </a:rPr>
              <a:t>importance of supporting measles control </a:t>
            </a:r>
            <a:r>
              <a:rPr lang="en-US" sz="2000" dirty="0" smtClean="0">
                <a:solidFill>
                  <a:srgbClr val="000000"/>
                </a:solidFill>
                <a:latin typeface="Kalinga" pitchFamily="34" charset="0"/>
                <a:cs typeface="Kalinga" pitchFamily="34" charset="0"/>
              </a:rPr>
              <a:t>globally</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cs typeface="Kalinga" pitchFamily="34" charset="0"/>
              </a:rPr>
              <a:t>Our </a:t>
            </a:r>
            <a:r>
              <a:rPr lang="en-US" sz="2000" dirty="0">
                <a:solidFill>
                  <a:srgbClr val="000000"/>
                </a:solidFill>
                <a:latin typeface="Kalinga" pitchFamily="34" charset="0"/>
                <a:cs typeface="Kalinga" pitchFamily="34" charset="0"/>
              </a:rPr>
              <a:t>global leadership role with the GAVI </a:t>
            </a:r>
            <a:r>
              <a:rPr lang="en-US" sz="2000" dirty="0" smtClean="0">
                <a:solidFill>
                  <a:srgbClr val="000000"/>
                </a:solidFill>
                <a:latin typeface="Kalinga" pitchFamily="34" charset="0"/>
                <a:cs typeface="Kalinga" pitchFamily="34" charset="0"/>
              </a:rPr>
              <a:t>Alliance</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cs typeface="Kalinga" pitchFamily="34" charset="0"/>
              </a:rPr>
              <a:t>Our </a:t>
            </a:r>
            <a:r>
              <a:rPr lang="en-US" sz="2000" dirty="0">
                <a:solidFill>
                  <a:srgbClr val="000000"/>
                </a:solidFill>
                <a:latin typeface="Kalinga" pitchFamily="34" charset="0"/>
                <a:cs typeface="Kalinga" pitchFamily="34" charset="0"/>
              </a:rPr>
              <a:t>continued relationship with the Gates </a:t>
            </a:r>
            <a:r>
              <a:rPr lang="en-US" sz="2000" dirty="0" smtClean="0">
                <a:solidFill>
                  <a:srgbClr val="000000"/>
                </a:solidFill>
                <a:latin typeface="Kalinga" pitchFamily="34" charset="0"/>
                <a:cs typeface="Kalinga" pitchFamily="34" charset="0"/>
              </a:rPr>
              <a:t>Foundation</a:t>
            </a:r>
          </a:p>
          <a:p>
            <a:pPr lvl="2" indent="-342900" algn="l" eaLnBrk="1" hangingPunct="1">
              <a:lnSpc>
                <a:spcPct val="95000"/>
              </a:lnSpc>
              <a:spcBef>
                <a:spcPct val="0"/>
              </a:spcBef>
              <a:buClr>
                <a:srgbClr val="000000"/>
              </a:buClr>
              <a:buFont typeface="Wingdings" pitchFamily="2" charset="2"/>
              <a:buChar char="ü"/>
            </a:pPr>
            <a:r>
              <a:rPr lang="en-US" sz="2000" b="1" dirty="0" smtClean="0">
                <a:solidFill>
                  <a:srgbClr val="000000"/>
                </a:solidFill>
                <a:latin typeface="Kalinga" pitchFamily="34" charset="0"/>
                <a:cs typeface="Kalinga" pitchFamily="34" charset="0"/>
              </a:rPr>
              <a:t>How </a:t>
            </a:r>
            <a:r>
              <a:rPr lang="en-US" sz="2000" b="1" dirty="0">
                <a:solidFill>
                  <a:srgbClr val="000000"/>
                </a:solidFill>
                <a:latin typeface="Kalinga" pitchFamily="34" charset="0"/>
                <a:cs typeface="Kalinga" pitchFamily="34" charset="0"/>
              </a:rPr>
              <a:t>important each Lion’s contribution to One Shot, One Life is today</a:t>
            </a:r>
            <a:endParaRPr lang="en-US" sz="2300" b="1" dirty="0" smtClean="0">
              <a:solidFill>
                <a:srgbClr val="000000"/>
              </a:solidFill>
              <a:latin typeface="Kalinga" pitchFamily="34" charset="0"/>
              <a:cs typeface="Kalinga" pitchFamily="34" charset="0"/>
            </a:endParaRPr>
          </a:p>
        </p:txBody>
      </p:sp>
      <p:pic>
        <p:nvPicPr>
          <p:cNvPr id="161799" name="Picture 15" descr="Measles Initiative logo 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en-US"/>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en-US" altLang="en-US" sz="1400" smtClean="0"/>
          </a:p>
        </p:txBody>
      </p:sp>
      <p:sp>
        <p:nvSpPr>
          <p:cNvPr id="28679" name="TextBox 1"/>
          <p:cNvSpPr txBox="1">
            <a:spLocks noChangeArrowheads="1"/>
          </p:cNvSpPr>
          <p:nvPr/>
        </p:nvSpPr>
        <p:spPr bwMode="auto">
          <a:xfrm>
            <a:off x="338138" y="61118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smtClean="0">
                <a:solidFill>
                  <a:schemeClr val="bg1"/>
                </a:solidFill>
                <a:latin typeface="Kalinga" pitchFamily="34" charset="0"/>
                <a:cs typeface="Kalinga" pitchFamily="34" charset="0"/>
              </a:rPr>
              <a:t>Balanced </a:t>
            </a:r>
            <a:r>
              <a:rPr lang="en-US" sz="3200" dirty="0" smtClean="0">
                <a:solidFill>
                  <a:schemeClr val="bg1"/>
                </a:solidFill>
                <a:latin typeface="Kalinga" pitchFamily="34" charset="0"/>
                <a:cs typeface="Kalinga" pitchFamily="34" charset="0"/>
              </a:rPr>
              <a:t>Fundraising Strategy</a:t>
            </a:r>
            <a:endParaRPr lang="en-US" sz="3200" dirty="0">
              <a:solidFill>
                <a:schemeClr val="bg1"/>
              </a:solidFill>
              <a:latin typeface="Kalinga" pitchFamily="34" charset="0"/>
              <a:cs typeface="Kalinga" pitchFamily="34" charset="0"/>
            </a:endParaRPr>
          </a:p>
        </p:txBody>
      </p:sp>
      <p:sp>
        <p:nvSpPr>
          <p:cNvPr id="2" name="TextBox 1"/>
          <p:cNvSpPr txBox="1"/>
          <p:nvPr/>
        </p:nvSpPr>
        <p:spPr>
          <a:xfrm>
            <a:off x="355599" y="1979533"/>
            <a:ext cx="9720263" cy="5047536"/>
          </a:xfrm>
          <a:prstGeom prst="rect">
            <a:avLst/>
          </a:prstGeom>
          <a:noFill/>
        </p:spPr>
        <p:txBody>
          <a:bodyPr wrap="square" rtlCol="0">
            <a:spAutoFit/>
          </a:bodyPr>
          <a:lstStyle/>
          <a:p>
            <a:pPr marR="0" lvl="0">
              <a:lnSpc>
                <a:spcPct val="115000"/>
              </a:lnSpc>
              <a:spcBef>
                <a:spcPts val="0"/>
              </a:spcBef>
              <a:spcAft>
                <a:spcPts val="0"/>
              </a:spcAft>
            </a:pPr>
            <a:r>
              <a:rPr lang="en-US" sz="2000" dirty="0">
                <a:latin typeface="Kalinga" pitchFamily="34" charset="0"/>
                <a:ea typeface="Calibri"/>
                <a:cs typeface="Kalinga" pitchFamily="34" charset="0"/>
              </a:rPr>
              <a:t>Maintaining balance is critical to raising funds for both our undesignated programs and special initiatives like One Shot, One Life</a:t>
            </a:r>
            <a:r>
              <a:rPr lang="en-US" sz="2000" dirty="0" smtClean="0">
                <a:latin typeface="Kalinga" pitchFamily="34" charset="0"/>
                <a:ea typeface="Calibri"/>
                <a:cs typeface="Kalinga" pitchFamily="34" charset="0"/>
              </a:rPr>
              <a:t>.</a:t>
            </a:r>
          </a:p>
          <a:p>
            <a:pPr marR="0" lvl="0">
              <a:lnSpc>
                <a:spcPct val="115000"/>
              </a:lnSpc>
              <a:spcBef>
                <a:spcPts val="0"/>
              </a:spcBef>
              <a:spcAft>
                <a:spcPts val="0"/>
              </a:spcAft>
            </a:pPr>
            <a:r>
              <a:rPr lang="en-US" sz="2000" dirty="0" smtClean="0">
                <a:latin typeface="Kalinga" pitchFamily="34" charset="0"/>
                <a:ea typeface="Calibri"/>
                <a:cs typeface="Kalinga" pitchFamily="34" charset="0"/>
              </a:rPr>
              <a:t>How</a:t>
            </a:r>
            <a:r>
              <a:rPr lang="en-US" sz="2000" dirty="0">
                <a:latin typeface="Kalinga" pitchFamily="34" charset="0"/>
                <a:ea typeface="Calibri"/>
                <a:cs typeface="Kalinga" pitchFamily="34" charset="0"/>
              </a:rPr>
              <a:t>?  For example: </a:t>
            </a:r>
            <a:endParaRPr lang="en-US" sz="20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ea typeface="Calibri"/>
                <a:cs typeface="Kalinga" pitchFamily="34" charset="0"/>
              </a:rPr>
              <a:t>Dedicate </a:t>
            </a:r>
            <a:r>
              <a:rPr lang="en-US" sz="2000" dirty="0">
                <a:latin typeface="Kalinga" pitchFamily="34" charset="0"/>
                <a:ea typeface="Calibri"/>
                <a:cs typeface="Kalinga" pitchFamily="34" charset="0"/>
              </a:rPr>
              <a:t>one month each year to One Shot, One Life </a:t>
            </a:r>
            <a:r>
              <a:rPr lang="en-US" sz="2000" dirty="0" smtClean="0">
                <a:latin typeface="Kalinga" pitchFamily="34" charset="0"/>
                <a:ea typeface="Calibri"/>
                <a:cs typeface="Kalinga" pitchFamily="34" charset="0"/>
              </a:rPr>
              <a:t>promotion</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ea typeface="Calibri"/>
                <a:cs typeface="Kalinga" pitchFamily="34" charset="0"/>
              </a:rPr>
              <a:t>Identify </a:t>
            </a:r>
            <a:r>
              <a:rPr lang="en-US" sz="2000" dirty="0">
                <a:latin typeface="Kalinga" pitchFamily="34" charset="0"/>
                <a:ea typeface="Calibri"/>
                <a:cs typeface="Kalinga" pitchFamily="34" charset="0"/>
              </a:rPr>
              <a:t>specific clubs or Lions who favor One Shot, One Life; cultivate gifts from them each </a:t>
            </a:r>
            <a:r>
              <a:rPr lang="en-US" sz="2000" dirty="0" smtClean="0">
                <a:latin typeface="Kalinga" pitchFamily="34" charset="0"/>
                <a:ea typeface="Calibri"/>
                <a:cs typeface="Kalinga" pitchFamily="34" charset="0"/>
              </a:rPr>
              <a:t>year</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ea typeface="Calibri"/>
                <a:cs typeface="Kalinga" pitchFamily="34" charset="0"/>
              </a:rPr>
              <a:t>Dedicate </a:t>
            </a:r>
            <a:r>
              <a:rPr lang="en-US" sz="2000" dirty="0">
                <a:latin typeface="Kalinga" pitchFamily="34" charset="0"/>
                <a:ea typeface="Calibri"/>
                <a:cs typeface="Kalinga" pitchFamily="34" charset="0"/>
              </a:rPr>
              <a:t>just a portion of all funds raised in the district to One Shot, One Life each </a:t>
            </a:r>
            <a:r>
              <a:rPr lang="en-US" sz="2000" dirty="0" smtClean="0">
                <a:latin typeface="Kalinga" pitchFamily="34" charset="0"/>
                <a:ea typeface="Calibri"/>
                <a:cs typeface="Kalinga" pitchFamily="34" charset="0"/>
              </a:rPr>
              <a:t>year</a:t>
            </a:r>
          </a:p>
          <a:p>
            <a:pPr marR="0" lvl="0">
              <a:lnSpc>
                <a:spcPct val="115000"/>
              </a:lnSpc>
              <a:spcBef>
                <a:spcPts val="0"/>
              </a:spcBef>
              <a:spcAft>
                <a:spcPts val="0"/>
              </a:spcAft>
            </a:pPr>
            <a:endParaRPr lang="en-US"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ea typeface="Calibri"/>
                <a:cs typeface="Kalinga" pitchFamily="34" charset="0"/>
              </a:rPr>
              <a:t>Set </a:t>
            </a:r>
            <a:r>
              <a:rPr lang="en-US" sz="2000" dirty="0">
                <a:latin typeface="Kalinga" pitchFamily="34" charset="0"/>
                <a:ea typeface="Calibri"/>
                <a:cs typeface="Kalinga" pitchFamily="34" charset="0"/>
              </a:rPr>
              <a:t>a One Shot, One Life goal and develop a plan that is appropriate to the conditions in your district</a:t>
            </a:r>
            <a:r>
              <a:rPr lang="en-US" sz="2000" dirty="0" smtClean="0">
                <a:latin typeface="Kalinga" pitchFamily="34" charset="0"/>
                <a:ea typeface="Calibri"/>
                <a:cs typeface="Kalinga" pitchFamily="34" charset="0"/>
              </a:rPr>
              <a:t>.</a:t>
            </a:r>
          </a:p>
          <a:p>
            <a:pPr marR="0" lvl="0">
              <a:lnSpc>
                <a:spcPct val="115000"/>
              </a:lnSpc>
              <a:spcBef>
                <a:spcPts val="0"/>
              </a:spcBef>
              <a:spcAft>
                <a:spcPts val="0"/>
              </a:spcAft>
            </a:pPr>
            <a:endParaRPr lang="en-US"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ea typeface="Calibri"/>
                <a:cs typeface="Kalinga" pitchFamily="34" charset="0"/>
              </a:rPr>
              <a:t>Special </a:t>
            </a:r>
            <a:r>
              <a:rPr lang="en-US" sz="2000" dirty="0">
                <a:latin typeface="Kalinga" pitchFamily="34" charset="0"/>
                <a:ea typeface="Calibri"/>
                <a:cs typeface="Kalinga" pitchFamily="34" charset="0"/>
              </a:rPr>
              <a:t>appeals from LCIF, like The Million Dollar Challenge this April, are designed to support your efforts.</a:t>
            </a:r>
            <a:endParaRPr lang="es-ES" sz="20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cs typeface="Kalinga" pitchFamily="34" charset="0"/>
              </a:rPr>
              <a:t>LCIF Million Dollar Challenge: APRIL ONLY</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289118" y="2895600"/>
            <a:ext cx="5171882" cy="28194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cs typeface="Kalinga" pitchFamily="34" charset="0"/>
              </a:rPr>
              <a:t>Quadruple Lions’ Donations:</a:t>
            </a:r>
          </a:p>
          <a:p>
            <a:pPr lvl="1" indent="-342900" algn="l" eaLnBrk="1" hangingPunct="1">
              <a:lnSpc>
                <a:spcPct val="95000"/>
              </a:lnSpc>
              <a:spcBef>
                <a:spcPct val="0"/>
              </a:spcBef>
              <a:buClr>
                <a:srgbClr val="000000"/>
              </a:buClr>
            </a:pPr>
            <a:endParaRPr lang="en-US"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en-US" sz="2300" dirty="0" smtClean="0">
                <a:solidFill>
                  <a:srgbClr val="000000"/>
                </a:solidFill>
                <a:latin typeface="Kalinga" pitchFamily="34" charset="0"/>
                <a:cs typeface="Kalinga" pitchFamily="34" charset="0"/>
              </a:rPr>
              <a:t>In celebration of World Immunization Week, all One Shot, One Life donations received by LCIF during the month of April, will be matched 1:1 by the </a:t>
            </a:r>
            <a:r>
              <a:rPr lang="en-US" sz="2300" dirty="0" err="1" smtClean="0">
                <a:solidFill>
                  <a:srgbClr val="000000"/>
                </a:solidFill>
                <a:latin typeface="Kalinga" pitchFamily="34" charset="0"/>
                <a:cs typeface="Kalinga" pitchFamily="34" charset="0"/>
              </a:rPr>
              <a:t>Oswal</a:t>
            </a:r>
            <a:r>
              <a:rPr lang="en-US" sz="2300" dirty="0" smtClean="0">
                <a:solidFill>
                  <a:srgbClr val="000000"/>
                </a:solidFill>
                <a:latin typeface="Kalinga" pitchFamily="34" charset="0"/>
                <a:cs typeface="Kalinga" pitchFamily="34" charset="0"/>
              </a:rPr>
              <a:t> family!</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en-US"/>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cs typeface="Kalinga" pitchFamily="34" charset="0"/>
              </a:rPr>
              <a:t>Promotional Tools</a:t>
            </a:r>
          </a:p>
        </p:txBody>
      </p:sp>
      <p:pic>
        <p:nvPicPr>
          <p:cNvPr id="184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pPr>
            <a:r>
              <a:rPr lang="en-US" sz="1800" dirty="0" smtClean="0">
                <a:solidFill>
                  <a:srgbClr val="000000"/>
                </a:solidFill>
                <a:latin typeface="Kalinga" pitchFamily="34" charset="0"/>
                <a:cs typeface="Kalinga" pitchFamily="34" charset="0"/>
              </a:rPr>
              <a:t>Available Now:</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cs typeface="Kalinga" pitchFamily="34" charset="0"/>
              </a:rPr>
              <a:t>Video of </a:t>
            </a:r>
            <a:r>
              <a:rPr lang="en-US" sz="1800" dirty="0" smtClean="0">
                <a:solidFill>
                  <a:srgbClr val="000000"/>
                </a:solidFill>
                <a:latin typeface="Kalinga" pitchFamily="34" charset="0"/>
                <a:cs typeface="Kalinga" pitchFamily="34" charset="0"/>
              </a:rPr>
              <a:t>a vaccination </a:t>
            </a:r>
            <a:r>
              <a:rPr lang="en-US" sz="1800" dirty="0" smtClean="0">
                <a:solidFill>
                  <a:srgbClr val="000000"/>
                </a:solidFill>
                <a:latin typeface="Kalinga" pitchFamily="34" charset="0"/>
                <a:cs typeface="Kalinga" pitchFamily="34" charset="0"/>
              </a:rPr>
              <a:t>campaign </a:t>
            </a:r>
            <a:r>
              <a:rPr lang="en-US" sz="1800" dirty="0">
                <a:solidFill>
                  <a:srgbClr val="000000"/>
                </a:solidFill>
                <a:latin typeface="Kalinga" pitchFamily="34" charset="0"/>
                <a:cs typeface="Kalinga" pitchFamily="34" charset="0"/>
              </a:rPr>
              <a:t>in Ethiopia:  </a:t>
            </a:r>
            <a:r>
              <a:rPr lang="en-US" sz="1800" dirty="0">
                <a:solidFill>
                  <a:srgbClr val="000000"/>
                </a:solidFill>
                <a:latin typeface="Kalinga" pitchFamily="34" charset="0"/>
                <a:cs typeface="Kalinga" pitchFamily="34" charset="0"/>
                <a:hlinkClick r:id="rId6"/>
              </a:rPr>
              <a:t>http://</a:t>
            </a:r>
            <a:r>
              <a:rPr lang="en-US" sz="1800" dirty="0" smtClean="0">
                <a:solidFill>
                  <a:srgbClr val="000000"/>
                </a:solidFill>
                <a:latin typeface="Kalinga" pitchFamily="34" charset="0"/>
                <a:cs typeface="Kalinga" pitchFamily="34" charset="0"/>
                <a:hlinkClick r:id="rId6"/>
              </a:rPr>
              <a:t>youtu.be/r3CKFOT-ruo</a:t>
            </a:r>
            <a:endParaRPr lang="en-US"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cs typeface="Kalinga" pitchFamily="34" charset="0"/>
              </a:rPr>
              <a:t>Million Dollar Challenge Flyer</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cs typeface="Kalinga" pitchFamily="34" charset="0"/>
              </a:rPr>
              <a:t>Updated PowerPoint presentation for use at club or district events</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cs typeface="Kalinga" pitchFamily="34" charset="0"/>
              </a:rPr>
              <a:t>Updated One Shot, One Life brochure</a:t>
            </a:r>
          </a:p>
          <a:p>
            <a:pPr lvl="2" indent="-342900" algn="l" eaLnBrk="1" hangingPunct="1">
              <a:lnSpc>
                <a:spcPct val="95000"/>
              </a:lnSpc>
              <a:spcBef>
                <a:spcPct val="0"/>
              </a:spcBef>
              <a:spcAft>
                <a:spcPts val="1200"/>
              </a:spcAft>
              <a:buClr>
                <a:srgbClr val="000000"/>
              </a:buClr>
              <a:buFont typeface="Arial" pitchFamily="34" charset="0"/>
              <a:buChar char="•"/>
            </a:pPr>
            <a:r>
              <a:rPr lang="en-US" sz="1400" dirty="0" smtClean="0">
                <a:solidFill>
                  <a:srgbClr val="000000"/>
                </a:solidFill>
                <a:latin typeface="Kalinga" pitchFamily="34" charset="0"/>
                <a:cs typeface="Kalinga" pitchFamily="34" charset="0"/>
              </a:rPr>
              <a:t>These items may be downloaded and printed locally (please use your MD budget for these expenses) or LCIF development staff can mail copies to you.)</a:t>
            </a:r>
          </a:p>
          <a:p>
            <a:pPr algn="l" eaLnBrk="1" hangingPunct="1">
              <a:lnSpc>
                <a:spcPct val="95000"/>
              </a:lnSpc>
              <a:spcBef>
                <a:spcPct val="0"/>
              </a:spcBef>
              <a:spcAft>
                <a:spcPts val="1200"/>
              </a:spcAft>
              <a:buClr>
                <a:srgbClr val="000000"/>
              </a:buClr>
            </a:pPr>
            <a:r>
              <a:rPr lang="en-US" sz="2200" dirty="0" smtClean="0">
                <a:solidFill>
                  <a:srgbClr val="000000"/>
                </a:solidFill>
                <a:latin typeface="Kalinga" pitchFamily="34" charset="0"/>
                <a:cs typeface="Kalinga" pitchFamily="34" charset="0"/>
              </a:rPr>
              <a:t>Scheduled </a:t>
            </a:r>
            <a:r>
              <a:rPr lang="en-US" sz="2200" dirty="0" smtClean="0">
                <a:solidFill>
                  <a:srgbClr val="000000"/>
                </a:solidFill>
                <a:latin typeface="Kalinga" pitchFamily="34" charset="0"/>
                <a:cs typeface="Kalinga" pitchFamily="34" charset="0"/>
              </a:rPr>
              <a:t>during April:</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cs typeface="Kalinga" pitchFamily="34" charset="0"/>
              </a:rPr>
              <a:t>Article in </a:t>
            </a:r>
            <a:r>
              <a:rPr lang="en-US" sz="2200" dirty="0" smtClean="0">
                <a:solidFill>
                  <a:srgbClr val="000000"/>
                </a:solidFill>
                <a:latin typeface="Kalinga" pitchFamily="34" charset="0"/>
                <a:cs typeface="Kalinga" pitchFamily="34" charset="0"/>
                <a:hlinkClick r:id="rId7"/>
              </a:rPr>
              <a:t>The Lion magazine </a:t>
            </a:r>
            <a:r>
              <a:rPr lang="en-US" sz="2200" dirty="0" smtClean="0">
                <a:solidFill>
                  <a:srgbClr val="000000"/>
                </a:solidFill>
                <a:latin typeface="Kalinga" pitchFamily="34" charset="0"/>
                <a:cs typeface="Kalinga" pitchFamily="34" charset="0"/>
              </a:rPr>
              <a:t>(many international versions of the magazine will pick up the article in future months)</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cs typeface="Kalinga" pitchFamily="34" charset="0"/>
              </a:rPr>
              <a:t>LCIF Chairperson’s </a:t>
            </a:r>
            <a:r>
              <a:rPr lang="en-US" sz="2200" dirty="0" smtClean="0">
                <a:solidFill>
                  <a:srgbClr val="000000"/>
                </a:solidFill>
                <a:latin typeface="Kalinga" pitchFamily="34" charset="0"/>
                <a:cs typeface="Kalinga" pitchFamily="34" charset="0"/>
                <a:hlinkClick r:id="rId8"/>
              </a:rPr>
              <a:t>newsletter </a:t>
            </a:r>
            <a:endParaRPr lang="en-US"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cs typeface="Kalinga" pitchFamily="34" charset="0"/>
              </a:rPr>
              <a:t>LCIF </a:t>
            </a:r>
            <a:r>
              <a:rPr lang="en-US" sz="2200" dirty="0" smtClean="0">
                <a:solidFill>
                  <a:srgbClr val="000000"/>
                </a:solidFill>
                <a:latin typeface="Kalinga" pitchFamily="34" charset="0"/>
                <a:cs typeface="Kalinga" pitchFamily="34" charset="0"/>
                <a:hlinkClick r:id="rId9"/>
              </a:rPr>
              <a:t>Blog</a:t>
            </a:r>
            <a:r>
              <a:rPr lang="en-US" sz="2200" dirty="0" smtClean="0">
                <a:solidFill>
                  <a:srgbClr val="000000"/>
                </a:solidFill>
                <a:latin typeface="Kalinga" pitchFamily="34" charset="0"/>
                <a:cs typeface="Kalinga" pitchFamily="34" charset="0"/>
              </a:rPr>
              <a:t>, </a:t>
            </a:r>
            <a:r>
              <a:rPr lang="en-US" sz="2200" dirty="0" smtClean="0">
                <a:solidFill>
                  <a:srgbClr val="000000"/>
                </a:solidFill>
                <a:latin typeface="Kalinga" pitchFamily="34" charset="0"/>
                <a:cs typeface="Kalinga" pitchFamily="34" charset="0"/>
                <a:hlinkClick r:id="rId10"/>
              </a:rPr>
              <a:t>Facebook</a:t>
            </a:r>
            <a:r>
              <a:rPr lang="en-US" sz="2200" dirty="0" smtClean="0">
                <a:solidFill>
                  <a:srgbClr val="000000"/>
                </a:solidFill>
                <a:latin typeface="Kalinga" pitchFamily="34" charset="0"/>
                <a:cs typeface="Kalinga" pitchFamily="34" charset="0"/>
              </a:rPr>
              <a:t> and </a:t>
            </a:r>
            <a:r>
              <a:rPr lang="en-US" sz="2200" dirty="0" smtClean="0">
                <a:solidFill>
                  <a:srgbClr val="000000"/>
                </a:solidFill>
                <a:latin typeface="Kalinga" pitchFamily="34" charset="0"/>
                <a:cs typeface="Kalinga" pitchFamily="34" charset="0"/>
                <a:hlinkClick r:id="rId11"/>
              </a:rPr>
              <a:t>Twitter</a:t>
            </a:r>
            <a:r>
              <a:rPr lang="en-US" sz="2200" dirty="0" smtClean="0">
                <a:solidFill>
                  <a:srgbClr val="000000"/>
                </a:solidFill>
                <a:latin typeface="Kalinga" pitchFamily="34" charset="0"/>
                <a:cs typeface="Kalinga" pitchFamily="34" charset="0"/>
              </a:rPr>
              <a:t> posts through the month of April</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en-US"/>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cs typeface="Kalinga" pitchFamily="34" charset="0"/>
              </a:rPr>
              <a:t>Questions?</a:t>
            </a:r>
            <a:endParaRPr lang="en-US"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000" dirty="0" smtClean="0">
                <a:solidFill>
                  <a:srgbClr val="766A62"/>
                </a:solidFill>
                <a:latin typeface="Kalinga" pitchFamily="34" charset="0"/>
                <a:cs typeface="Kalinga" pitchFamily="34" charset="0"/>
              </a:rPr>
              <a:t>Contact</a:t>
            </a:r>
            <a:r>
              <a:rPr lang="en-US" altLang="en-US" sz="2000" dirty="0">
                <a:solidFill>
                  <a:srgbClr val="766A62"/>
                </a:solidFill>
                <a:latin typeface="Kalinga" pitchFamily="34" charset="0"/>
                <a:cs typeface="Kalinga" pitchFamily="34" charset="0"/>
              </a:rPr>
              <a:t>: </a:t>
            </a:r>
            <a:r>
              <a:rPr lang="en-US" altLang="en-US" sz="2000" dirty="0" smtClean="0">
                <a:solidFill>
                  <a:srgbClr val="766A62"/>
                </a:solidFill>
                <a:latin typeface="Kalinga" pitchFamily="34" charset="0"/>
                <a:cs typeface="Kalinga" pitchFamily="34" charset="0"/>
                <a:hlinkClick r:id="rId4"/>
              </a:rPr>
              <a:t>lcifdevelopment@lionsclubs.org</a:t>
            </a:r>
            <a:endParaRPr lang="en-US"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cs typeface="Kalinga" pitchFamily="34" charset="0"/>
              </a:rPr>
              <a:t>Or </a:t>
            </a:r>
            <a:r>
              <a:rPr lang="en-US" altLang="en-US" sz="2000" dirty="0">
                <a:solidFill>
                  <a:srgbClr val="766A62"/>
                </a:solidFill>
                <a:latin typeface="Kalinga" pitchFamily="34" charset="0"/>
                <a:cs typeface="Kalinga" pitchFamily="34" charset="0"/>
              </a:rPr>
              <a:t>call your LCIF development staff counterpart </a:t>
            </a:r>
            <a:endParaRPr lang="en-US"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en-US"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cs typeface="Kalinga" pitchFamily="34" charset="0"/>
              </a:rPr>
              <a:t>(</a:t>
            </a:r>
            <a:r>
              <a:rPr lang="en-US" altLang="en-US" sz="2000" dirty="0">
                <a:solidFill>
                  <a:srgbClr val="766A62"/>
                </a:solidFill>
                <a:latin typeface="Kalinga" pitchFamily="34" charset="0"/>
                <a:cs typeface="Kalinga" pitchFamily="34" charset="0"/>
              </a:rPr>
              <a:t>Scroll to the bottom of this page for contact information: http://www.lcif.org/EN/about-us/contact-us.php</a:t>
            </a:r>
            <a:r>
              <a:rPr lang="en-US" altLang="en-US" sz="2000" dirty="0" smtClean="0">
                <a:solidFill>
                  <a:srgbClr val="766A62"/>
                </a:solidFill>
                <a:latin typeface="Kalinga" pitchFamily="34" charset="0"/>
                <a:cs typeface="Kalinga" pitchFamily="34" charset="0"/>
              </a:rPr>
              <a:t>)</a:t>
            </a:r>
            <a:endParaRPr lang="en-US"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2760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cs typeface="Kalinga" pitchFamily="34" charset="0"/>
              </a:rPr>
              <a:t>THANK YOU LIONS!</a:t>
            </a:r>
            <a:endParaRPr lang="en-US" altLang="en-US" sz="42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Kalinga" pitchFamily="34" charset="0"/>
                <a:cs typeface="Kalinga" pitchFamily="34" charset="0"/>
              </a:rPr>
              <a:t>One Shot, </a:t>
            </a:r>
          </a:p>
          <a:p>
            <a:pPr eaLnBrk="1" hangingPunct="1">
              <a:lnSpc>
                <a:spcPct val="90000"/>
              </a:lnSpc>
              <a:spcBef>
                <a:spcPct val="0"/>
              </a:spcBef>
              <a:buFontTx/>
              <a:buNone/>
              <a:defRPr/>
            </a:pPr>
            <a:r>
              <a:rPr lang="en-US" altLang="en-US" sz="2900" dirty="0" smtClean="0">
                <a:solidFill>
                  <a:srgbClr val="766A62"/>
                </a:solidFill>
                <a:latin typeface="Kalinga" pitchFamily="34" charset="0"/>
                <a:cs typeface="Kalinga" pitchFamily="34" charset="0"/>
              </a:rPr>
              <a:t>One Life</a:t>
            </a:r>
            <a:endParaRPr lang="en-US"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dirty="0" smtClean="0">
                <a:solidFill>
                  <a:srgbClr val="FFFFFF"/>
                </a:solidFill>
                <a:latin typeface="Kalinga" pitchFamily="34" charset="0"/>
                <a:cs typeface="Kalinga" pitchFamily="34" charset="0"/>
              </a:rPr>
              <a:t>Call to Action!</a:t>
            </a:r>
            <a:endParaRPr lang="en-US" altLang="en-US" sz="3600" dirty="0" smtClean="0">
              <a:solidFill>
                <a:srgbClr val="FFFFFF"/>
              </a:solidFill>
              <a:latin typeface="Kalinga" pitchFamily="34" charset="0"/>
              <a:cs typeface="Kalinga" pitchFamily="34" charset="0"/>
            </a:endParaRP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a:solidFill>
                  <a:srgbClr val="000000"/>
                </a:solidFill>
                <a:latin typeface="Kalinga" pitchFamily="34" charset="0"/>
                <a:cs typeface="Kalinga" pitchFamily="34" charset="0"/>
              </a:rPr>
              <a:t>Measles takes the life of 335 children every day – more than 122,000 a year.  And it’s completely preventable</a:t>
            </a:r>
            <a:r>
              <a:rPr lang="en-US" altLang="en-US" sz="2400" dirty="0" smtClean="0">
                <a:solidFill>
                  <a:srgbClr val="000000"/>
                </a:solidFill>
                <a:latin typeface="Kalinga" pitchFamily="34" charset="0"/>
                <a:cs typeface="Kalinga" pitchFamily="34" charset="0"/>
              </a:rPr>
              <a:t>.</a:t>
            </a:r>
          </a:p>
          <a:p>
            <a:pPr eaLnBrk="1" hangingPunct="1">
              <a:lnSpc>
                <a:spcPct val="95000"/>
              </a:lnSpc>
              <a:spcBef>
                <a:spcPct val="0"/>
              </a:spcBef>
              <a:buFontTx/>
              <a:buNone/>
              <a:defRPr/>
            </a:pPr>
            <a:endParaRPr lang="en-US"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cs typeface="Kalinga" pitchFamily="34" charset="0"/>
              </a:rPr>
              <a:t>We </a:t>
            </a:r>
            <a:r>
              <a:rPr lang="en-US" altLang="en-US" sz="2400" dirty="0">
                <a:solidFill>
                  <a:srgbClr val="000000"/>
                </a:solidFill>
                <a:latin typeface="Kalinga" pitchFamily="34" charset="0"/>
                <a:cs typeface="Kalinga" pitchFamily="34" charset="0"/>
              </a:rPr>
              <a:t>as Lions have vowed to continue the fight against it</a:t>
            </a:r>
            <a:r>
              <a:rPr lang="en-US" altLang="en-US" sz="2400" dirty="0" smtClean="0">
                <a:solidFill>
                  <a:srgbClr val="000000"/>
                </a:solidFill>
                <a:latin typeface="Kalinga" pitchFamily="34" charset="0"/>
                <a:cs typeface="Kalinga" pitchFamily="34" charset="0"/>
              </a:rPr>
              <a:t>.</a:t>
            </a:r>
          </a:p>
          <a:p>
            <a:pPr eaLnBrk="1" hangingPunct="1">
              <a:lnSpc>
                <a:spcPct val="95000"/>
              </a:lnSpc>
              <a:spcBef>
                <a:spcPct val="0"/>
              </a:spcBef>
              <a:buFontTx/>
              <a:buNone/>
              <a:defRPr/>
            </a:pPr>
            <a:endParaRPr lang="en-US"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cs typeface="Kalinga" pitchFamily="34" charset="0"/>
              </a:rPr>
              <a:t>Children </a:t>
            </a:r>
            <a:r>
              <a:rPr lang="en-US" altLang="en-US" sz="2400" dirty="0">
                <a:solidFill>
                  <a:srgbClr val="000000"/>
                </a:solidFill>
                <a:latin typeface="Kalinga" pitchFamily="34" charset="0"/>
                <a:cs typeface="Kalinga" pitchFamily="34" charset="0"/>
              </a:rPr>
              <a:t>in communities around the world need your help in order to be protected against measles infections!</a:t>
            </a:r>
            <a:endParaRPr lang="en-US"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en-US"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en-US" sz="3600" dirty="0">
                <a:solidFill>
                  <a:srgbClr val="FFFFFF"/>
                </a:solidFill>
                <a:latin typeface="Kalinga" pitchFamily="34" charset="0"/>
                <a:ea typeface="+mj-ea"/>
                <a:cs typeface="Kalinga" pitchFamily="34" charset="0"/>
              </a:rPr>
              <a:t>Brief History</a:t>
            </a:r>
            <a:endParaRPr lang="en-US" sz="3600" dirty="0">
              <a:solidFill>
                <a:srgbClr val="FFFFFF"/>
              </a:solidFill>
              <a:latin typeface="Kalinga" pitchFamily="34" charset="0"/>
              <a:ea typeface="+mj-ea"/>
              <a:cs typeface="Kalinga" pitchFamily="34" charset="0"/>
            </a:endParaRPr>
          </a:p>
        </p:txBody>
      </p:sp>
      <p:sp>
        <p:nvSpPr>
          <p:cNvPr id="2" name="TextBox 1"/>
          <p:cNvSpPr txBox="1"/>
          <p:nvPr/>
        </p:nvSpPr>
        <p:spPr>
          <a:xfrm>
            <a:off x="508000" y="1640736"/>
            <a:ext cx="9372600" cy="5189113"/>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dirty="0">
                <a:latin typeface="Kalinga" pitchFamily="34" charset="0"/>
                <a:ea typeface="Calibri"/>
                <a:cs typeface="Kalinga" pitchFamily="34" charset="0"/>
              </a:rPr>
              <a:t>2010: Partnership with Measles &amp; Rubella Initiative and the Bill &amp; Melinda Gates Foundation to conduct pilot programs in African countries, vaccinating more than 41 million children. </a:t>
            </a:r>
            <a:endParaRPr lang="en-U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en-U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dirty="0" smtClean="0">
                <a:latin typeface="Kalinga" pitchFamily="34" charset="0"/>
                <a:ea typeface="Calibri"/>
                <a:cs typeface="Kalinga" pitchFamily="34" charset="0"/>
              </a:rPr>
              <a:t>2011</a:t>
            </a:r>
            <a:r>
              <a:rPr lang="en-US" dirty="0">
                <a:latin typeface="Kalinga" pitchFamily="34" charset="0"/>
                <a:ea typeface="Calibri"/>
                <a:cs typeface="Kalinga" pitchFamily="34" charset="0"/>
              </a:rPr>
              <a:t>: Bill &amp; Melinda Gates Foundation challenge to raise US$10 million for the fight against measles </a:t>
            </a:r>
            <a:endParaRPr lang="en-U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en-U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dirty="0" smtClean="0">
                <a:latin typeface="Kalinga" pitchFamily="34" charset="0"/>
                <a:ea typeface="Calibri"/>
                <a:cs typeface="Kalinga" pitchFamily="34" charset="0"/>
              </a:rPr>
              <a:t>2012</a:t>
            </a:r>
            <a:r>
              <a:rPr lang="en-US" dirty="0">
                <a:latin typeface="Kalinga" pitchFamily="34" charset="0"/>
                <a:ea typeface="Calibri"/>
                <a:cs typeface="Kalinga" pitchFamily="34" charset="0"/>
              </a:rPr>
              <a:t>: Lions met and exceeded US$10 million goal; Gates Foundation matched with US$5 million for a total of US$15 million mobilized. </a:t>
            </a:r>
            <a:r>
              <a:rPr lang="en-US" dirty="0" smtClean="0">
                <a:latin typeface="Kalinga" pitchFamily="34" charset="0"/>
                <a:ea typeface="Calibri"/>
                <a:cs typeface="Kalinga" pitchFamily="34" charset="0"/>
              </a:rPr>
              <a:t>These </a:t>
            </a:r>
            <a:r>
              <a:rPr lang="en-US" dirty="0">
                <a:latin typeface="Kalinga" pitchFamily="34" charset="0"/>
                <a:ea typeface="Calibri"/>
                <a:cs typeface="Kalinga" pitchFamily="34" charset="0"/>
              </a:rPr>
              <a:t>funds, together with other partner support, purchased vaccines provided to more than 200 million children!</a:t>
            </a:r>
            <a:endParaRPr lang="es-ES"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kern="1200" dirty="0">
                <a:solidFill>
                  <a:srgbClr val="FFFFFF"/>
                </a:solidFill>
                <a:latin typeface="Kalinga" pitchFamily="34" charset="0"/>
                <a:cs typeface="Kalinga" pitchFamily="34" charset="0"/>
              </a:rPr>
              <a:t>A New Challenge</a:t>
            </a: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dirty="0">
                <a:latin typeface="Kalinga" pitchFamily="34" charset="0"/>
                <a:cs typeface="Kalinga" pitchFamily="34" charset="0"/>
              </a:rPr>
              <a:t>New partnership with GAVI Alliance </a:t>
            </a:r>
          </a:p>
          <a:p>
            <a:pPr marL="342900" indent="-342900">
              <a:buFontTx/>
              <a:buChar char="•"/>
            </a:pPr>
            <a:r>
              <a:rPr lang="en-US" altLang="en-US" sz="2400" dirty="0">
                <a:latin typeface="Kalinga" pitchFamily="34" charset="0"/>
                <a:cs typeface="Kalinga" pitchFamily="34" charset="0"/>
              </a:rPr>
              <a:t>US$30 million by 2017</a:t>
            </a:r>
          </a:p>
          <a:p>
            <a:pPr marL="342900" indent="-342900">
              <a:buFontTx/>
              <a:buChar char="•"/>
            </a:pPr>
            <a:r>
              <a:rPr lang="en-US" altLang="en-US" sz="2400" dirty="0">
                <a:latin typeface="Kalinga" pitchFamily="34" charset="0"/>
                <a:cs typeface="Kalinga" pitchFamily="34" charset="0"/>
              </a:rPr>
              <a:t>1:1 match under GAVI Matching Fund</a:t>
            </a:r>
          </a:p>
          <a:p>
            <a:pPr marL="342900" indent="-342900">
              <a:buFontTx/>
              <a:buChar char="•"/>
            </a:pPr>
            <a:r>
              <a:rPr lang="en-US" altLang="en-US" sz="2400" dirty="0">
                <a:latin typeface="Kalinga" pitchFamily="34" charset="0"/>
                <a:cs typeface="Kalinga" pitchFamily="34" charset="0"/>
              </a:rPr>
              <a:t>Continuation of Lions efforts to make measles </a:t>
            </a:r>
            <a:r>
              <a:rPr lang="en-US" altLang="en-US" sz="2400" dirty="0" smtClean="0">
                <a:latin typeface="Kalinga" pitchFamily="34" charset="0"/>
                <a:cs typeface="Kalinga" pitchFamily="34" charset="0"/>
              </a:rPr>
              <a:t>history</a:t>
            </a:r>
            <a:endParaRPr lang="en-US"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732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8000" dirty="0">
                <a:solidFill>
                  <a:srgbClr val="333399"/>
                </a:solidFill>
                <a:latin typeface="Berlin Sans FB" pitchFamily="34" charset="0"/>
                <a:ea typeface="MS PGothic" pitchFamily="34" charset="-128"/>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GAVI </a:t>
            </a:r>
            <a:r>
              <a:rPr lang="es-ES" sz="1200" dirty="0" err="1">
                <a:solidFill>
                  <a:schemeClr val="accent2">
                    <a:lumMod val="75000"/>
                  </a:schemeClr>
                </a:solidFill>
                <a:latin typeface="Berlin Sans FB Demi" pitchFamily="34" charset="0"/>
              </a:rPr>
              <a:t>Matching</a:t>
            </a:r>
            <a:r>
              <a:rPr lang="es-ES" sz="1200" dirty="0">
                <a:solidFill>
                  <a:schemeClr val="accent2">
                    <a:lumMod val="75000"/>
                  </a:schemeClr>
                </a:solidFill>
                <a:latin typeface="Berlin Sans FB Demi" pitchFamily="34" charset="0"/>
              </a:rPr>
              <a:t> </a:t>
            </a:r>
            <a:r>
              <a:rPr lang="es-ES" sz="1200" dirty="0" err="1">
                <a:solidFill>
                  <a:schemeClr val="accent2">
                    <a:lumMod val="75000"/>
                  </a:schemeClr>
                </a:solidFill>
                <a:latin typeface="Berlin Sans FB Demi" pitchFamily="34" charset="0"/>
              </a:rPr>
              <a:t>Fund</a:t>
            </a:r>
            <a:r>
              <a:rPr lang="es-ES" sz="1200" dirty="0">
                <a:solidFill>
                  <a:schemeClr val="accent2">
                    <a:lumMod val="75000"/>
                  </a:schemeClr>
                </a:solidFill>
                <a:latin typeface="Berlin Sans FB Demi" pitchFamily="34" charset="0"/>
              </a:rPr>
              <a:t> </a:t>
            </a:r>
            <a:r>
              <a:rPr lang="es-ES" sz="1200" dirty="0" err="1">
                <a:solidFill>
                  <a:schemeClr val="accent2">
                    <a:lumMod val="75000"/>
                  </a:schemeClr>
                </a:solidFill>
                <a:latin typeface="Berlin Sans FB Demi" pitchFamily="34" charset="0"/>
              </a:rPr>
              <a:t>Partners</a:t>
            </a:r>
            <a:endParaRPr lang="es-ES"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GAVI Alliance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a:latin typeface="Kalinga" pitchFamily="34" charset="0"/>
                <a:cs typeface="Kalinga" pitchFamily="34" charset="0"/>
              </a:rPr>
              <a:t>Global Alliance for Vaccines and </a:t>
            </a:r>
            <a:r>
              <a:rPr lang="en-US" altLang="en-US" sz="2400" dirty="0" err="1">
                <a:latin typeface="Kalinga" pitchFamily="34" charset="0"/>
                <a:cs typeface="Kalinga" pitchFamily="34" charset="0"/>
              </a:rPr>
              <a:t>Immunisation</a:t>
            </a:r>
            <a:r>
              <a:rPr lang="en-US" altLang="en-US" sz="2400" dirty="0">
                <a:latin typeface="Kalinga" pitchFamily="34" charset="0"/>
                <a:cs typeface="Kalinga" pitchFamily="34" charset="0"/>
              </a:rPr>
              <a:t> (GAVI) </a:t>
            </a:r>
            <a:endParaRPr lang="en-US" altLang="en-US" sz="2400" dirty="0" smtClean="0">
              <a:latin typeface="Kalinga" pitchFamily="34" charset="0"/>
              <a:cs typeface="Kalinga" pitchFamily="34" charset="0"/>
            </a:endParaRPr>
          </a:p>
          <a:p>
            <a:endParaRPr lang="en-US" altLang="en-US" sz="2400" dirty="0">
              <a:latin typeface="Kalinga" pitchFamily="34" charset="0"/>
              <a:cs typeface="Kalinga" pitchFamily="34" charset="0"/>
            </a:endParaRPr>
          </a:p>
          <a:p>
            <a:pPr lvl="1"/>
            <a:r>
              <a:rPr lang="en-US" altLang="en-US" sz="2000" dirty="0">
                <a:latin typeface="Kalinga" pitchFamily="34" charset="0"/>
                <a:cs typeface="Kalinga" pitchFamily="34" charset="0"/>
              </a:rPr>
              <a:t>Mission: To save children’s lives and protect people’s health by increasing access to immunization in the world’s poorest countries. </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cs typeface="Kalinga" pitchFamily="34" charset="0"/>
              </a:rPr>
              <a:t>GAVI Alliance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cs typeface="Kalinga" pitchFamily="34" charset="0"/>
              </a:rPr>
              <a:t>Lions’ partners in the fight against measles: </a:t>
            </a:r>
            <a:endParaRPr lang="en-US" altLang="en-US" sz="2400" dirty="0" smtClean="0">
              <a:latin typeface="Kalinga" pitchFamily="34" charset="0"/>
              <a:cs typeface="Kalinga" pitchFamily="34" charset="0"/>
            </a:endParaRPr>
          </a:p>
          <a:p>
            <a:pPr marL="800100" lvl="1" indent="-342900">
              <a:buFontTx/>
              <a:buChar char="•"/>
            </a:pPr>
            <a:r>
              <a:rPr lang="en-US" altLang="en-US" sz="2000" dirty="0" smtClean="0">
                <a:latin typeface="Kalinga" pitchFamily="34" charset="0"/>
                <a:cs typeface="Kalinga" pitchFamily="34" charset="0"/>
              </a:rPr>
              <a:t>Governments</a:t>
            </a:r>
          </a:p>
          <a:p>
            <a:pPr marL="800100" lvl="1" indent="-342900">
              <a:buFontTx/>
              <a:buChar char="•"/>
            </a:pPr>
            <a:r>
              <a:rPr lang="en-US" altLang="en-US" sz="2000" dirty="0" smtClean="0">
                <a:latin typeface="Kalinga" pitchFamily="34" charset="0"/>
                <a:cs typeface="Kalinga" pitchFamily="34" charset="0"/>
              </a:rPr>
              <a:t>WHO, UNICEF, World Bank</a:t>
            </a:r>
          </a:p>
          <a:p>
            <a:pPr marL="800100" lvl="1" indent="-342900">
              <a:buFontTx/>
              <a:buChar char="•"/>
            </a:pPr>
            <a:r>
              <a:rPr lang="en-US" altLang="en-US" sz="2000" dirty="0" smtClean="0">
                <a:latin typeface="Kalinga" pitchFamily="34" charset="0"/>
                <a:cs typeface="Kalinga" pitchFamily="34" charset="0"/>
              </a:rPr>
              <a:t>Vaccine Industry</a:t>
            </a:r>
          </a:p>
          <a:p>
            <a:pPr marL="800100" lvl="1" indent="-342900">
              <a:buFontTx/>
              <a:buChar char="•"/>
            </a:pPr>
            <a:r>
              <a:rPr lang="en-US" altLang="en-US" sz="2000" dirty="0" smtClean="0">
                <a:latin typeface="Kalinga" pitchFamily="34" charset="0"/>
                <a:cs typeface="Kalinga" pitchFamily="34" charset="0"/>
              </a:rPr>
              <a:t>Bill &amp; Melinda Gates Foundation</a:t>
            </a:r>
          </a:p>
          <a:p>
            <a:pPr marL="800100" lvl="1" indent="-342900">
              <a:buFontTx/>
              <a:buChar char="•"/>
            </a:pPr>
            <a:r>
              <a:rPr lang="en-US" altLang="en-US" sz="2000" dirty="0" smtClean="0">
                <a:latin typeface="Kalinga" pitchFamily="34" charset="0"/>
                <a:cs typeface="Kalinga" pitchFamily="34" charset="0"/>
              </a:rPr>
              <a:t>Other nonprofit funders like Comic Relief, la </a:t>
            </a:r>
            <a:r>
              <a:rPr lang="en-US" altLang="en-US" sz="2000" dirty="0" err="1" smtClean="0">
                <a:latin typeface="Kalinga" pitchFamily="34" charset="0"/>
                <a:cs typeface="Kalinga" pitchFamily="34" charset="0"/>
              </a:rPr>
              <a:t>Caixa</a:t>
            </a:r>
            <a:r>
              <a:rPr lang="en-US" altLang="en-US" sz="2000" dirty="0" smtClean="0">
                <a:latin typeface="Kalinga" pitchFamily="34" charset="0"/>
                <a:cs typeface="Kalinga" pitchFamily="34" charset="0"/>
              </a:rPr>
              <a:t> Foundation, Children’s Investment Fund</a:t>
            </a:r>
          </a:p>
          <a:p>
            <a:pPr marL="800100" lvl="1" indent="-342900">
              <a:buFontTx/>
              <a:buChar char="•"/>
            </a:pPr>
            <a:endParaRPr lang="en-US" altLang="en-US" sz="2000" dirty="0">
              <a:latin typeface="Kalinga" pitchFamily="34" charset="0"/>
              <a:cs typeface="Kalinga" pitchFamily="34" charset="0"/>
            </a:endParaRPr>
          </a:p>
          <a:p>
            <a:r>
              <a:rPr lang="en-US" altLang="en-US" sz="2400" dirty="0" smtClean="0">
                <a:latin typeface="Kalinga" pitchFamily="34" charset="0"/>
                <a:cs typeface="Kalinga" pitchFamily="34" charset="0"/>
              </a:rPr>
              <a:t>GAVI transforms funding from these groups into bulk purchases of vaccines which help to keep prices low and enable distribution to countries most in need of vaccination services</a:t>
            </a:r>
            <a:endParaRPr lang="en-US"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a:solidFill>
                  <a:srgbClr val="365436"/>
                </a:solidFill>
                <a:latin typeface="Arial" charset="0"/>
                <a:cs typeface="+mn-cs"/>
              </a:rPr>
              <a:t>VIDEO</a:t>
            </a:r>
            <a:endParaRPr lang="en-US" dirty="0">
              <a:solidFill>
                <a:srgbClr val="000000"/>
              </a:solidFill>
              <a:cs typeface="+mn-cs"/>
            </a:endParaRPr>
          </a:p>
          <a:p>
            <a:pPr>
              <a:lnSpc>
                <a:spcPct val="95000"/>
              </a:lnSpc>
            </a:pPr>
            <a:r>
              <a:rPr lang="en-US" sz="4000" dirty="0" smtClean="0">
                <a:solidFill>
                  <a:srgbClr val="365436"/>
                </a:solidFill>
                <a:latin typeface="Arial" charset="0"/>
                <a:cs typeface="+mn-cs"/>
              </a:rPr>
              <a:t>Lions and GAVI in Ethiopia</a:t>
            </a:r>
            <a:endParaRPr lang="en-US"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smtClean="0">
                <a:solidFill>
                  <a:srgbClr val="000000"/>
                </a:solidFill>
                <a:latin typeface="Arial" charset="0"/>
                <a:cs typeface="+mn-cs"/>
              </a:rPr>
              <a:t>Chairperson Wayne Madden attends vaccination event in Ethiopia</a:t>
            </a:r>
            <a:r>
              <a:rPr lang="en-US" dirty="0" smtClean="0">
                <a:solidFill>
                  <a:srgbClr val="000000"/>
                </a:solidFill>
                <a:latin typeface="Arial" charset="0"/>
                <a:cs typeface="+mn-cs"/>
              </a:rPr>
              <a:t>.</a:t>
            </a:r>
          </a:p>
          <a:p>
            <a:endParaRPr lang="en-US" dirty="0">
              <a:solidFill>
                <a:srgbClr val="000000"/>
              </a:solidFill>
              <a:latin typeface="Arial" charset="0"/>
              <a:cs typeface="+mn-cs"/>
            </a:endParaRPr>
          </a:p>
          <a:p>
            <a:r>
              <a:rPr lang="en-US" dirty="0" smtClean="0">
                <a:solidFill>
                  <a:srgbClr val="000000"/>
                </a:solidFill>
                <a:latin typeface="Arial" charset="0"/>
                <a:cs typeface="+mn-cs"/>
              </a:rPr>
              <a:t>View this video </a:t>
            </a:r>
            <a:r>
              <a:rPr lang="en-US" dirty="0">
                <a:solidFill>
                  <a:srgbClr val="000000"/>
                </a:solidFill>
                <a:latin typeface="Arial" charset="0"/>
                <a:cs typeface="+mn-cs"/>
              </a:rPr>
              <a:t>here: </a:t>
            </a:r>
            <a:r>
              <a:rPr lang="en-US" dirty="0">
                <a:solidFill>
                  <a:srgbClr val="000000"/>
                </a:solidFill>
                <a:latin typeface="Arial" charset="0"/>
                <a:cs typeface="+mn-cs"/>
                <a:hlinkClick r:id="rId7"/>
              </a:rPr>
              <a:t>http://</a:t>
            </a:r>
            <a:r>
              <a:rPr lang="en-US" dirty="0" smtClean="0">
                <a:solidFill>
                  <a:srgbClr val="000000"/>
                </a:solidFill>
                <a:latin typeface="Arial" charset="0"/>
                <a:cs typeface="+mn-cs"/>
                <a:hlinkClick r:id="rId7"/>
              </a:rPr>
              <a:t>www.youtube.com/watch?v=nDyo_mK3rwM</a:t>
            </a:r>
            <a:endParaRPr lang="en-US" dirty="0">
              <a:solidFill>
                <a:srgbClr val="000000"/>
              </a:solidFill>
              <a:latin typeface="Arial" charset="0"/>
              <a:cs typeface="+mn-cs"/>
            </a:endParaRPr>
          </a:p>
          <a:p>
            <a:endParaRPr lang="en-US"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en-US">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2233</Words>
  <Application>Microsoft Office PowerPoint</Application>
  <PresentationFormat>Custom</PresentationFormat>
  <Paragraphs>313</Paragraphs>
  <Slides>39</Slides>
  <Notes>39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Default Design</vt:lpstr>
      <vt:lpstr>Slide 1 Plain</vt:lpstr>
      <vt:lpstr>1_Default Design</vt:lpstr>
      <vt:lpstr>Photo Editor Photo</vt:lpstr>
      <vt:lpstr>Microsoft Excel Chart</vt:lpstr>
      <vt:lpstr>PowerPoint Presentation</vt:lpstr>
      <vt:lpstr>PowerPoint Presentation</vt:lpstr>
      <vt:lpstr>PowerPoint Presentation</vt:lpstr>
      <vt:lpstr>Call to Action!</vt:lpstr>
      <vt:lpstr>PowerPoint Presentation</vt:lpstr>
      <vt:lpstr>A New Challenge</vt:lpstr>
      <vt:lpstr>PowerPoint Presentation</vt:lpstr>
      <vt:lpstr>PowerPoint Presentation</vt:lpstr>
      <vt:lpstr>PowerPoint Presentation</vt:lpstr>
      <vt:lpstr>PowerPoint Presentation</vt:lpstr>
      <vt:lpstr>Why Target Measles?</vt:lpstr>
      <vt:lpstr>PowerPoint Presentation</vt:lpstr>
      <vt:lpstr>Why Target Measles?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Advocacy</vt:lpstr>
      <vt:lpstr>Lions Making Measles History: Malawi</vt:lpstr>
      <vt:lpstr>Social Mobilization</vt:lpstr>
      <vt:lpstr>Social Mobilization</vt:lpstr>
      <vt:lpstr>Social Mobilization</vt:lpstr>
      <vt:lpstr>PowerPoint Presentation</vt:lpstr>
      <vt:lpstr>PowerPoint Presentation</vt:lpstr>
      <vt:lpstr>Promotion and Fundraising</vt:lpstr>
      <vt:lpstr>PowerPoint Presentation</vt:lpstr>
      <vt:lpstr>LCIF Million Dollar Challenge: APRIL ONLY</vt:lpstr>
      <vt:lpstr>Promotional Tools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1814</cp:revision>
  <cp:lastPrinted>2014-03-12T21:12:53Z</cp:lastPrinted>
  <dcterms:created xsi:type="dcterms:W3CDTF">2004-05-06T09:28:21Z</dcterms:created>
  <dcterms:modified xsi:type="dcterms:W3CDTF">2014-03-21T20:04:53Z</dcterms:modified>
</cp:coreProperties>
</file>