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147" r:id="rId2"/>
    <p:sldId id="1100" r:id="rId3"/>
    <p:sldId id="1140" r:id="rId4"/>
    <p:sldId id="1103" r:id="rId5"/>
    <p:sldId id="1157" r:id="rId6"/>
    <p:sldId id="1158" r:id="rId7"/>
    <p:sldId id="1146" r:id="rId8"/>
    <p:sldId id="1165" r:id="rId9"/>
    <p:sldId id="1141" r:id="rId10"/>
    <p:sldId id="1164" r:id="rId11"/>
    <p:sldId id="1156" r:id="rId12"/>
    <p:sldId id="964" r:id="rId13"/>
    <p:sldId id="1152" r:id="rId14"/>
    <p:sldId id="12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58222" autoAdjust="0"/>
  </p:normalViewPr>
  <p:slideViewPr>
    <p:cSldViewPr snapToGrid="0">
      <p:cViewPr varScale="1">
        <p:scale>
          <a:sx n="63" d="100"/>
          <a:sy n="63" d="100"/>
        </p:scale>
        <p:origin x="23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dgm:spPr>
        <a:solidFill>
          <a:srgbClr val="407CCA"/>
        </a:solidFill>
        <a:ln>
          <a:noFill/>
        </a:ln>
      </dgm:spPr>
      <dgm:t>
        <a:bodyPr/>
        <a:lstStyle/>
        <a:p>
          <a:pPr>
            <a:lnSpc>
              <a:spcPct val="100000"/>
            </a:lnSpc>
          </a:pPr>
          <a:r>
            <a:rPr lang="zh-TW" b="1">
              <a:solidFill>
                <a:schemeClr val="bg1"/>
              </a:solidFill>
              <a:latin typeface="Arial" panose="020B0604020202020204" pitchFamily="34" charset="0"/>
              <a:ea typeface="PMingLiU" charset="0"/>
              <a:cs typeface="Arial" panose="020B0604020202020204" pitchFamily="34" charset="0"/>
            </a:rPr>
            <a:t>輔導獅子分會</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dgm:spPr>
        <a:solidFill>
          <a:srgbClr val="EBB700"/>
        </a:solidFill>
        <a:ln>
          <a:noFill/>
        </a:ln>
      </dgm:spPr>
      <dgm:t>
        <a:bodyPr/>
        <a:lstStyle/>
        <a:p>
          <a:pPr>
            <a:lnSpc>
              <a:spcPct val="100000"/>
            </a:lnSpc>
          </a:pPr>
          <a:r>
            <a:rPr lang="zh-TW" b="1">
              <a:solidFill>
                <a:schemeClr val="bg1"/>
              </a:solidFill>
              <a:latin typeface="Arial" panose="020B0604020202020204" pitchFamily="34" charset="0"/>
              <a:ea typeface="PMingLiU" charset="0"/>
              <a:cs typeface="Arial" panose="020B0604020202020204" pitchFamily="34" charset="0"/>
            </a:rPr>
            <a:t>青少獅會顧問</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dgm:spPr>
        <a:solidFill>
          <a:srgbClr val="00AC69"/>
        </a:solidFill>
        <a:ln>
          <a:noFill/>
        </a:ln>
      </dgm:spPr>
      <dgm:t>
        <a:bodyPr/>
        <a:lstStyle/>
        <a:p>
          <a:pPr>
            <a:lnSpc>
              <a:spcPct val="100000"/>
            </a:lnSpc>
          </a:pPr>
          <a:r>
            <a:rPr lang="zh-TW" sz="1800" b="1">
              <a:solidFill>
                <a:schemeClr val="bg1"/>
              </a:solidFill>
              <a:latin typeface="Arial" panose="020B0604020202020204" pitchFamily="34" charset="0"/>
              <a:ea typeface="PMingLiU" charset="0"/>
              <a:cs typeface="Arial" panose="020B0604020202020204" pitchFamily="34" charset="0"/>
            </a:rPr>
            <a:t>青少獅會理事會</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dgm:spPr>
        <a:solidFill>
          <a:schemeClr val="bg2">
            <a:lumMod val="75000"/>
          </a:schemeClr>
        </a:solidFill>
        <a:ln w="25400">
          <a:noFill/>
        </a:ln>
      </dgm:spPr>
      <dgm:t>
        <a:bodyPr/>
        <a:lstStyle/>
        <a:p>
          <a:pPr>
            <a:lnSpc>
              <a:spcPct val="100000"/>
            </a:lnSpc>
          </a:pPr>
          <a:r>
            <a:rPr lang="zh-TW" b="1">
              <a:solidFill>
                <a:schemeClr val="bg1"/>
              </a:solidFill>
              <a:latin typeface="Arial" panose="020B0604020202020204" pitchFamily="34" charset="0"/>
              <a:ea typeface="PMingLiU" charset="0"/>
              <a:cs typeface="Arial" panose="020B0604020202020204" pitchFamily="34" charset="0"/>
            </a:rPr>
            <a:t>青少獅會會員</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1F2C98F4-FC0E-ED48-A5B0-9B5FBCC180DD}">
      <dgm:prSet custT="1"/>
      <dgm:spPr>
        <a:solidFill>
          <a:srgbClr val="00AC69"/>
        </a:solidFill>
        <a:ln>
          <a:noFill/>
        </a:ln>
      </dgm:spPr>
      <dgm:t>
        <a:bodyPr/>
        <a:lstStyle/>
        <a:p>
          <a:pPr>
            <a:lnSpc>
              <a:spcPct val="100000"/>
            </a:lnSpc>
          </a:pPr>
          <a:r>
            <a:rPr lang="zh-TW" sz="1600" b="1">
              <a:solidFill>
                <a:schemeClr val="bg1"/>
              </a:solidFill>
              <a:latin typeface="Arial" panose="020B0604020202020204" pitchFamily="34" charset="0"/>
              <a:ea typeface="PMingLiU" charset="0"/>
              <a:cs typeface="Arial" panose="020B0604020202020204" pitchFamily="34" charset="0"/>
            </a:rPr>
            <a:t>會長</a:t>
          </a:r>
        </a:p>
      </dgm:t>
    </dgm:pt>
    <dgm:pt modelId="{C1D4E534-DA3D-F240-87C0-77D6E09F7E9E}" type="parTrans" cxnId="{099C2BDC-4C63-424C-86D9-9C0A0064B21F}">
      <dgm:prSet/>
      <dgm:spPr/>
      <dgm:t>
        <a:bodyPr/>
        <a:lstStyle/>
        <a:p>
          <a:endParaRPr lang="en-US"/>
        </a:p>
      </dgm:t>
    </dgm:pt>
    <dgm:pt modelId="{430D151B-52E2-4B4B-BD6D-BDF8726B80F8}" type="sibTrans" cxnId="{099C2BDC-4C63-424C-86D9-9C0A0064B21F}">
      <dgm:prSet/>
      <dgm:spPr/>
      <dgm:t>
        <a:bodyPr/>
        <a:lstStyle/>
        <a:p>
          <a:endParaRPr lang="en-US"/>
        </a:p>
      </dgm:t>
    </dgm:pt>
    <dgm:pt modelId="{72A124DB-36AA-B14E-95BE-6ACB52A886D2}">
      <dgm:prSet custT="1"/>
      <dgm:spPr>
        <a:solidFill>
          <a:srgbClr val="00AC69"/>
        </a:solidFill>
        <a:ln>
          <a:noFill/>
        </a:ln>
      </dgm:spPr>
      <dgm:t>
        <a:bodyPr/>
        <a:lstStyle/>
        <a:p>
          <a:pPr>
            <a:lnSpc>
              <a:spcPct val="100000"/>
            </a:lnSpc>
          </a:pPr>
          <a:r>
            <a:rPr lang="zh-TW" sz="1600" b="1">
              <a:solidFill>
                <a:schemeClr val="bg1"/>
              </a:solidFill>
              <a:latin typeface="Arial" panose="020B0604020202020204" pitchFamily="34" charset="0"/>
              <a:ea typeface="PMingLiU" charset="0"/>
              <a:cs typeface="Arial" panose="020B0604020202020204" pitchFamily="34" charset="0"/>
            </a:rPr>
            <a:t>副會長</a:t>
          </a:r>
        </a:p>
      </dgm:t>
    </dgm:pt>
    <dgm:pt modelId="{A46D3808-45CB-7844-B6CA-6902081D351B}" type="parTrans" cxnId="{B97687EA-7B6E-6945-A49B-E2933624C40F}">
      <dgm:prSet/>
      <dgm:spPr/>
      <dgm:t>
        <a:bodyPr/>
        <a:lstStyle/>
        <a:p>
          <a:endParaRPr lang="en-US"/>
        </a:p>
      </dgm:t>
    </dgm:pt>
    <dgm:pt modelId="{F21259B6-DA61-D04A-9F5B-3390ABF549FF}" type="sibTrans" cxnId="{B97687EA-7B6E-6945-A49B-E2933624C40F}">
      <dgm:prSet/>
      <dgm:spPr/>
      <dgm:t>
        <a:bodyPr/>
        <a:lstStyle/>
        <a:p>
          <a:endParaRPr lang="en-US"/>
        </a:p>
      </dgm:t>
    </dgm:pt>
    <dgm:pt modelId="{8ED7400F-4963-2E46-9A84-46B80A483A5F}">
      <dgm:prSet custT="1"/>
      <dgm:spPr>
        <a:solidFill>
          <a:srgbClr val="00AC69"/>
        </a:solidFill>
        <a:ln>
          <a:noFill/>
        </a:ln>
      </dgm:spPr>
      <dgm:t>
        <a:bodyPr/>
        <a:lstStyle/>
        <a:p>
          <a:pPr>
            <a:lnSpc>
              <a:spcPct val="100000"/>
            </a:lnSpc>
          </a:pPr>
          <a:r>
            <a:rPr lang="zh-TW" sz="1600" b="1">
              <a:solidFill>
                <a:schemeClr val="bg1"/>
              </a:solidFill>
              <a:latin typeface="Arial" panose="020B0604020202020204" pitchFamily="34" charset="0"/>
              <a:ea typeface="PMingLiU" charset="0"/>
              <a:cs typeface="Arial" panose="020B0604020202020204" pitchFamily="34" charset="0"/>
            </a:rPr>
            <a:t>秘書</a:t>
          </a:r>
        </a:p>
      </dgm:t>
    </dgm:pt>
    <dgm:pt modelId="{F91ED3E0-D839-EB44-BB73-42B74E4E3C22}" type="parTrans" cxnId="{A3C5FF1E-A050-BF49-AAC5-7C0C0DBBBAE6}">
      <dgm:prSet/>
      <dgm:spPr/>
      <dgm:t>
        <a:bodyPr/>
        <a:lstStyle/>
        <a:p>
          <a:endParaRPr lang="en-US"/>
        </a:p>
      </dgm:t>
    </dgm:pt>
    <dgm:pt modelId="{207EB303-446F-944C-BD80-BE86A473D82D}" type="sibTrans" cxnId="{A3C5FF1E-A050-BF49-AAC5-7C0C0DBBBAE6}">
      <dgm:prSet/>
      <dgm:spPr/>
      <dgm:t>
        <a:bodyPr/>
        <a:lstStyle/>
        <a:p>
          <a:endParaRPr lang="en-US"/>
        </a:p>
      </dgm:t>
    </dgm:pt>
    <dgm:pt modelId="{B875507A-2A77-624C-88FD-77A929F16109}">
      <dgm:prSet custT="1"/>
      <dgm:spPr>
        <a:solidFill>
          <a:srgbClr val="00AC69"/>
        </a:solidFill>
        <a:ln>
          <a:noFill/>
        </a:ln>
      </dgm:spPr>
      <dgm:t>
        <a:bodyPr/>
        <a:lstStyle/>
        <a:p>
          <a:pPr>
            <a:lnSpc>
              <a:spcPct val="100000"/>
            </a:lnSpc>
          </a:pPr>
          <a:r>
            <a:rPr lang="zh-TW" sz="1600" b="1" dirty="0">
              <a:solidFill>
                <a:schemeClr val="bg1"/>
              </a:solidFill>
              <a:latin typeface="Arial" panose="020B0604020202020204" pitchFamily="34" charset="0"/>
              <a:ea typeface="PMingLiU" charset="0"/>
              <a:cs typeface="Arial" panose="020B0604020202020204" pitchFamily="34" charset="0"/>
            </a:rPr>
            <a:t>財務長</a:t>
          </a:r>
        </a:p>
      </dgm:t>
    </dgm:pt>
    <dgm:pt modelId="{1B592596-5688-D645-8B24-7A53AEE2DB43}" type="parTrans" cxnId="{F6EF5D44-125A-3A44-8E7E-B32D83787ED7}">
      <dgm:prSet/>
      <dgm:spPr/>
      <dgm:t>
        <a:bodyPr/>
        <a:lstStyle/>
        <a:p>
          <a:endParaRPr lang="en-US"/>
        </a:p>
      </dgm:t>
    </dgm:pt>
    <dgm:pt modelId="{06C0E6AF-D054-DD42-B38C-EB1831A26F6A}" type="sibTrans" cxnId="{F6EF5D44-125A-3A44-8E7E-B32D83787ED7}">
      <dgm:prSet/>
      <dgm:spPr/>
      <dgm:t>
        <a:bodyPr/>
        <a:lstStyle/>
        <a:p>
          <a:endParaRPr lang="en-US"/>
        </a:p>
      </dgm:t>
    </dgm:pt>
    <dgm:pt modelId="{4BAA7786-9825-7D45-802B-CFBD490BAB9F}">
      <dgm:prSet custT="1"/>
      <dgm:spPr>
        <a:solidFill>
          <a:srgbClr val="00AC69"/>
        </a:solidFill>
        <a:ln>
          <a:noFill/>
        </a:ln>
      </dgm:spPr>
      <dgm:t>
        <a:bodyPr/>
        <a:lstStyle/>
        <a:p>
          <a:pPr>
            <a:lnSpc>
              <a:spcPct val="100000"/>
            </a:lnSpc>
          </a:pPr>
          <a:r>
            <a:rPr lang="zh-TW" sz="1600" b="1">
              <a:solidFill>
                <a:schemeClr val="bg1"/>
              </a:solidFill>
              <a:latin typeface="Arial" panose="020B0604020202020204" pitchFamily="34" charset="0"/>
              <a:ea typeface="PMingLiU" charset="0"/>
              <a:cs typeface="Arial" panose="020B0604020202020204" pitchFamily="34" charset="0"/>
            </a:rPr>
            <a:t>3名理事</a:t>
          </a:r>
        </a:p>
      </dgm:t>
    </dgm:pt>
    <dgm:pt modelId="{92A35D56-9051-BB4E-8FF0-1ACBEA755346}" type="parTrans" cxnId="{8EC42904-EE5D-7C41-90E0-ADF59DEBEC0E}">
      <dgm:prSet/>
      <dgm:spPr/>
      <dgm:t>
        <a:bodyPr/>
        <a:lstStyle/>
        <a:p>
          <a:endParaRPr lang="en-US"/>
        </a:p>
      </dgm:t>
    </dgm:pt>
    <dgm:pt modelId="{9EA3DF00-AD43-6044-8A1C-638E31D8D291}" type="sibTrans" cxnId="{8EC42904-EE5D-7C41-90E0-ADF59DEBEC0E}">
      <dgm:prSet/>
      <dgm:spPr/>
      <dgm:t>
        <a:bodyPr/>
        <a:lstStyle/>
        <a:p>
          <a:endParaRPr lang="en-US"/>
        </a:p>
      </dgm:t>
    </dgm:pt>
    <dgm:pt modelId="{A0BD8B3C-1D9E-4FE6-9175-EA7B636D74FF}">
      <dgm:prSet custT="1"/>
      <dgm:spPr>
        <a:solidFill>
          <a:srgbClr val="00AC69"/>
        </a:solidFill>
        <a:ln>
          <a:noFill/>
        </a:ln>
      </dgm:spPr>
      <dgm:t>
        <a:bodyPr/>
        <a:lstStyle/>
        <a:p>
          <a:pPr>
            <a:lnSpc>
              <a:spcPct val="100000"/>
            </a:lnSpc>
          </a:pPr>
          <a:r>
            <a:rPr lang="zh-CN" altLang="en-US" sz="1600" b="1" dirty="0">
              <a:solidFill>
                <a:schemeClr val="bg1"/>
              </a:solidFill>
              <a:latin typeface="Arial" panose="020B0604020202020204" pitchFamily="34" charset="0"/>
              <a:ea typeface="PMingLiU" charset="0"/>
              <a:cs typeface="Arial" panose="020B0604020202020204" pitchFamily="34" charset="0"/>
            </a:rPr>
            <a:t>會員發展主席（非必須）</a:t>
          </a:r>
          <a:endParaRPr lang="zh-TW" sz="1600" b="1" dirty="0">
            <a:solidFill>
              <a:schemeClr val="bg1"/>
            </a:solidFill>
            <a:latin typeface="Arial" panose="020B0604020202020204" pitchFamily="34" charset="0"/>
            <a:ea typeface="PMingLiU" charset="0"/>
            <a:cs typeface="Arial" panose="020B0604020202020204" pitchFamily="34" charset="0"/>
          </a:endParaRPr>
        </a:p>
      </dgm:t>
    </dgm:pt>
    <dgm:pt modelId="{C6C6FFDC-1546-4649-8338-51AB8550B8C0}" type="parTrans" cxnId="{40247AFF-ACF5-45F6-AFDA-370B3DC84FA2}">
      <dgm:prSet/>
      <dgm:spPr/>
      <dgm:t>
        <a:bodyPr/>
        <a:lstStyle/>
        <a:p>
          <a:endParaRPr lang="en-US"/>
        </a:p>
      </dgm:t>
    </dgm:pt>
    <dgm:pt modelId="{51D68E29-EF82-47B0-81EA-412D7969F3F0}" type="sibTrans" cxnId="{40247AFF-ACF5-45F6-AFDA-370B3DC84FA2}">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B41AAA02-F4F7-42A7-87C0-3ACFAE3F4922}" type="presOf" srcId="{A0BD8B3C-1D9E-4FE6-9175-EA7B636D74FF}" destId="{75415595-B662-CB46-9DFF-95849D113019}" srcOrd="0" destOrd="5" presId="urn:microsoft.com/office/officeart/2005/8/layout/venn3"/>
    <dgm:cxn modelId="{8EC42904-EE5D-7C41-90E0-ADF59DEBEC0E}" srcId="{52412B63-CE8A-094D-AB5F-59AA189B793D}" destId="{4BAA7786-9825-7D45-802B-CFBD490BAB9F}" srcOrd="5" destOrd="0" parTransId="{92A35D56-9051-BB4E-8FF0-1ACBEA755346}" sibTransId="{9EA3DF00-AD43-6044-8A1C-638E31D8D291}"/>
    <dgm:cxn modelId="{8A0FDD07-8212-B24D-87D8-123EF189097B}" type="presOf" srcId="{8ED7400F-4963-2E46-9A84-46B80A483A5F}" destId="{75415595-B662-CB46-9DFF-95849D113019}" srcOrd="0" destOrd="3" presId="urn:microsoft.com/office/officeart/2005/8/layout/venn3"/>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A3C5FF1E-A050-BF49-AAC5-7C0C0DBBBAE6}" srcId="{52412B63-CE8A-094D-AB5F-59AA189B793D}" destId="{8ED7400F-4963-2E46-9A84-46B80A483A5F}" srcOrd="2" destOrd="0" parTransId="{F91ED3E0-D839-EB44-BB73-42B74E4E3C22}" sibTransId="{207EB303-446F-944C-BD80-BE86A473D82D}"/>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6EF5D44-125A-3A44-8E7E-B32D83787ED7}" srcId="{52412B63-CE8A-094D-AB5F-59AA189B793D}" destId="{B875507A-2A77-624C-88FD-77A929F16109}" srcOrd="3" destOrd="0" parTransId="{1B592596-5688-D645-8B24-7A53AEE2DB43}" sibTransId="{06C0E6AF-D054-DD42-B38C-EB1831A26F6A}"/>
    <dgm:cxn modelId="{FA774874-7AE6-C54E-B568-AB75152626FE}" type="presOf" srcId="{82A60671-772C-6448-BF50-349061B3A1A9}" destId="{6AD72C81-077A-5B46-AEE3-39B5850F0EC3}" srcOrd="0" destOrd="0" presId="urn:microsoft.com/office/officeart/2005/8/layout/venn3"/>
    <dgm:cxn modelId="{297E1257-DC4B-1D45-9894-EDFF66669A7E}" type="presOf" srcId="{1F2C98F4-FC0E-ED48-A5B0-9B5FBCC180DD}" destId="{75415595-B662-CB46-9DFF-95849D113019}" srcOrd="0" destOrd="1" presId="urn:microsoft.com/office/officeart/2005/8/layout/venn3"/>
    <dgm:cxn modelId="{7AD64A93-0686-6B4E-956C-29770C54C8BF}" type="presOf" srcId="{B875507A-2A77-624C-88FD-77A929F16109}" destId="{75415595-B662-CB46-9DFF-95849D113019}" srcOrd="0" destOrd="4" presId="urn:microsoft.com/office/officeart/2005/8/layout/venn3"/>
    <dgm:cxn modelId="{9E1ABBD1-ACE9-384E-941C-64204782324D}" type="presOf" srcId="{72A124DB-36AA-B14E-95BE-6ACB52A886D2}" destId="{75415595-B662-CB46-9DFF-95849D113019}" srcOrd="0" destOrd="2" presId="urn:microsoft.com/office/officeart/2005/8/layout/venn3"/>
    <dgm:cxn modelId="{099C2BDC-4C63-424C-86D9-9C0A0064B21F}" srcId="{52412B63-CE8A-094D-AB5F-59AA189B793D}" destId="{1F2C98F4-FC0E-ED48-A5B0-9B5FBCC180DD}" srcOrd="0" destOrd="0" parTransId="{C1D4E534-DA3D-F240-87C0-77D6E09F7E9E}" sibTransId="{430D151B-52E2-4B4B-BD6D-BDF8726B80F8}"/>
    <dgm:cxn modelId="{94D320E8-BB42-1D40-94CB-D91A8CAFAF5E}" type="presOf" srcId="{B7CA3C2F-F6EC-1444-BC39-2A1CB5837FEC}" destId="{43843FB9-4590-E049-A861-3A8D255C5CF2}" srcOrd="0" destOrd="0" presId="urn:microsoft.com/office/officeart/2005/8/layout/venn3"/>
    <dgm:cxn modelId="{B97687EA-7B6E-6945-A49B-E2933624C40F}" srcId="{52412B63-CE8A-094D-AB5F-59AA189B793D}" destId="{72A124DB-36AA-B14E-95BE-6ACB52A886D2}" srcOrd="1" destOrd="0" parTransId="{A46D3808-45CB-7844-B6CA-6902081D351B}" sibTransId="{F21259B6-DA61-D04A-9F5B-3390ABF549FF}"/>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EF3036FF-C283-764D-903C-7B9457164BCE}" type="presOf" srcId="{4BAA7786-9825-7D45-802B-CFBD490BAB9F}" destId="{75415595-B662-CB46-9DFF-95849D113019}" srcOrd="0" destOrd="6" presId="urn:microsoft.com/office/officeart/2005/8/layout/venn3"/>
    <dgm:cxn modelId="{40247AFF-ACF5-45F6-AFDA-370B3DC84FA2}" srcId="{52412B63-CE8A-094D-AB5F-59AA189B793D}" destId="{A0BD8B3C-1D9E-4FE6-9175-EA7B636D74FF}" srcOrd="4" destOrd="0" parTransId="{C6C6FFDC-1546-4649-8338-51AB8550B8C0}" sibTransId="{51D68E29-EF82-47B0-81EA-412D7969F3F0}"/>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64B06-6E81-554B-9608-EB3F27BD0103}" type="doc">
      <dgm:prSet loTypeId="urn:microsoft.com/office/officeart/2009/layout/CircleArrowProcess" loCatId="relationship" qsTypeId="urn:microsoft.com/office/officeart/2005/8/quickstyle/simple1" qsCatId="simple" csTypeId="urn:microsoft.com/office/officeart/2005/8/colors/accent1_2" csCatId="accent1" phldr="1"/>
      <dgm:spPr/>
      <dgm:t>
        <a:bodyPr/>
        <a:lstStyle/>
        <a:p>
          <a:endParaRPr lang="en-US"/>
        </a:p>
      </dgm:t>
    </dgm:pt>
    <dgm:pt modelId="{FAE26536-E619-7F4D-A2B5-09771364FAF5}">
      <dgm:prSet phldrT="[Text]" custT="1"/>
      <dgm:spPr/>
      <dgm:t>
        <a:bodyPr/>
        <a:lstStyle/>
        <a:p>
          <a:pPr>
            <a:lnSpc>
              <a:spcPct val="100000"/>
            </a:lnSpc>
            <a:spcAft>
              <a:spcPts val="0"/>
            </a:spcAft>
          </a:pPr>
          <a:r>
            <a:rPr lang="zh-TW" sz="2800" b="1" i="0" baseline="0" dirty="0">
              <a:solidFill>
                <a:srgbClr val="00AC69"/>
              </a:solidFill>
              <a:latin typeface="Arial" panose="020B0604020202020204" pitchFamily="34" charset="0"/>
              <a:ea typeface="PMingLiU"/>
              <a:cs typeface="Arial" panose="020B0604020202020204" pitchFamily="34" charset="0"/>
            </a:rPr>
            <a:t>超過1</a:t>
          </a:r>
          <a:r>
            <a:rPr lang="en-US" altLang="zh-TW" sz="2800" b="1" i="0" baseline="0" dirty="0">
              <a:solidFill>
                <a:srgbClr val="00AC69"/>
              </a:solidFill>
              <a:latin typeface="Arial" panose="020B0604020202020204" pitchFamily="34" charset="0"/>
              <a:ea typeface="PMingLiU"/>
              <a:cs typeface="Arial" panose="020B0604020202020204" pitchFamily="34" charset="0"/>
            </a:rPr>
            <a:t>8</a:t>
          </a:r>
          <a:r>
            <a:rPr lang="zh-TW" sz="2800" b="1" i="0" baseline="0" dirty="0">
              <a:solidFill>
                <a:srgbClr val="00AC69"/>
              </a:solidFill>
              <a:latin typeface="Arial" panose="020B0604020202020204" pitchFamily="34" charset="0"/>
              <a:ea typeface="PMingLiU"/>
              <a:cs typeface="Arial" panose="020B0604020202020204" pitchFamily="34" charset="0"/>
            </a:rPr>
            <a:t>萬 </a:t>
          </a:r>
        </a:p>
        <a:p>
          <a:pPr>
            <a:lnSpc>
              <a:spcPct val="100000"/>
            </a:lnSpc>
            <a:spcAft>
              <a:spcPts val="0"/>
            </a:spcAft>
          </a:pPr>
          <a:r>
            <a:rPr lang="zh-TW" sz="2800" b="1" i="0" baseline="0" dirty="0">
              <a:solidFill>
                <a:srgbClr val="00AC69"/>
              </a:solidFill>
              <a:latin typeface="Arial" panose="020B0604020202020204" pitchFamily="34" charset="0"/>
              <a:ea typeface="PMingLiU"/>
              <a:cs typeface="Arial" panose="020B0604020202020204" pitchFamily="34" charset="0"/>
            </a:rPr>
            <a:t>經報告的 </a:t>
          </a:r>
        </a:p>
        <a:p>
          <a:pPr>
            <a:lnSpc>
              <a:spcPct val="100000"/>
            </a:lnSpc>
            <a:spcAft>
              <a:spcPts val="0"/>
            </a:spcAft>
          </a:pPr>
          <a:r>
            <a:rPr lang="zh-TW" sz="2800" b="1" i="0" baseline="0" dirty="0">
              <a:solidFill>
                <a:srgbClr val="00AC69"/>
              </a:solidFill>
              <a:latin typeface="Arial" panose="020B0604020202020204" pitchFamily="34" charset="0"/>
              <a:ea typeface="PMingLiU"/>
              <a:cs typeface="Arial" panose="020B0604020202020204" pitchFamily="34" charset="0"/>
            </a:rPr>
            <a:t>會員</a:t>
          </a:r>
          <a:br>
            <a:rPr lang="zh-TW" sz="2400" b="0" i="0" baseline="0" dirty="0">
              <a:solidFill>
                <a:srgbClr val="00AC69"/>
              </a:solidFill>
              <a:latin typeface="Arial" panose="020B0604020202020204" pitchFamily="34" charset="0"/>
              <a:ea typeface="PMingLiU"/>
              <a:cs typeface="Arial" panose="020B0604020202020204" pitchFamily="34" charset="0"/>
            </a:rPr>
          </a:br>
          <a:endParaRPr lang="zh-TW" sz="2400" b="0" i="0" baseline="0" dirty="0">
            <a:solidFill>
              <a:srgbClr val="00AC69"/>
            </a:solidFill>
            <a:latin typeface="Arial" panose="020B0604020202020204" pitchFamily="34" charset="0"/>
            <a:ea typeface="PMingLiU"/>
            <a:cs typeface="Arial" panose="020B0604020202020204" pitchFamily="34" charset="0"/>
          </a:endParaRPr>
        </a:p>
      </dgm:t>
    </dgm:pt>
    <dgm:pt modelId="{18E043EE-7FE2-BB40-99BD-3AD1571E647E}" type="parTrans" cxnId="{CE21A7B0-2F40-CC44-8CF4-9FE2F38CBF3C}">
      <dgm:prSet/>
      <dgm:spPr/>
      <dgm:t>
        <a:bodyPr/>
        <a:lstStyle/>
        <a:p>
          <a:endParaRPr lang="en-US"/>
        </a:p>
      </dgm:t>
    </dgm:pt>
    <dgm:pt modelId="{BB72518E-F9E2-044D-AECA-534C4B07329C}" type="sibTrans" cxnId="{CE21A7B0-2F40-CC44-8CF4-9FE2F38CBF3C}">
      <dgm:prSet/>
      <dgm:spPr/>
      <dgm:t>
        <a:bodyPr/>
        <a:lstStyle/>
        <a:p>
          <a:endParaRPr lang="en-US"/>
        </a:p>
      </dgm:t>
    </dgm:pt>
    <dgm:pt modelId="{1C00E78F-A891-7241-BE2E-3C48CCFAAC21}">
      <dgm:prSet phldrT="[Text]" custT="1"/>
      <dgm:spPr/>
      <dgm:t>
        <a:bodyPr/>
        <a:lstStyle/>
        <a:p>
          <a:r>
            <a:rPr lang="zh-TW" sz="2800" b="1" i="0" dirty="0">
              <a:solidFill>
                <a:srgbClr val="EBB700"/>
              </a:solidFill>
              <a:latin typeface="Arial" panose="020B0604020202020204" pitchFamily="34" charset="0"/>
              <a:ea typeface="PMingLiU"/>
              <a:cs typeface="Arial" panose="020B0604020202020204" pitchFamily="34" charset="0"/>
            </a:rPr>
            <a:t>7</a:t>
          </a:r>
          <a:r>
            <a:rPr lang="en-US" altLang="zh-TW" sz="2800" b="1" i="0" dirty="0">
              <a:solidFill>
                <a:srgbClr val="EBB700"/>
              </a:solidFill>
              <a:latin typeface="Arial" panose="020B0604020202020204" pitchFamily="34" charset="0"/>
              <a:ea typeface="PMingLiU"/>
              <a:cs typeface="Arial" panose="020B0604020202020204" pitchFamily="34" charset="0"/>
            </a:rPr>
            <a:t>,8</a:t>
          </a:r>
          <a:r>
            <a:rPr lang="zh-TW" sz="2800" b="1" i="0" dirty="0">
              <a:solidFill>
                <a:srgbClr val="EBB700"/>
              </a:solidFill>
              <a:latin typeface="Arial" panose="020B0604020202020204" pitchFamily="34" charset="0"/>
              <a:ea typeface="PMingLiU"/>
              <a:cs typeface="Arial" panose="020B0604020202020204" pitchFamily="34" charset="0"/>
            </a:rPr>
            <a:t>00多個分會</a:t>
          </a:r>
        </a:p>
      </dgm:t>
    </dgm:pt>
    <dgm:pt modelId="{B536A0DE-D02A-C844-B96F-0C02C0DE9D37}" type="parTrans" cxnId="{BFC96F2A-6A51-AD41-BEB6-F2AF8774E878}">
      <dgm:prSet/>
      <dgm:spPr/>
      <dgm:t>
        <a:bodyPr/>
        <a:lstStyle/>
        <a:p>
          <a:endParaRPr lang="en-US"/>
        </a:p>
      </dgm:t>
    </dgm:pt>
    <dgm:pt modelId="{67FCDD0D-336F-8442-8AA9-22FACFD2B52F}" type="sibTrans" cxnId="{BFC96F2A-6A51-AD41-BEB6-F2AF8774E878}">
      <dgm:prSet/>
      <dgm:spPr/>
      <dgm:t>
        <a:bodyPr/>
        <a:lstStyle/>
        <a:p>
          <a:endParaRPr lang="en-US"/>
        </a:p>
      </dgm:t>
    </dgm:pt>
    <dgm:pt modelId="{2A90E854-1EAD-FF49-91BF-BC6C8C9582DB}">
      <dgm:prSet phldrT="[Text]" custT="1"/>
      <dgm:spPr/>
      <dgm:t>
        <a:bodyPr/>
        <a:lstStyle/>
        <a:p>
          <a:r>
            <a:rPr lang="zh-TW" sz="2800" b="1" i="0">
              <a:solidFill>
                <a:srgbClr val="407CCA"/>
              </a:solidFill>
              <a:latin typeface="Arial" panose="020B0604020202020204" pitchFamily="34" charset="0"/>
              <a:ea typeface="PMingLiU"/>
              <a:cs typeface="Arial" panose="020B0604020202020204" pitchFamily="34" charset="0"/>
            </a:rPr>
            <a:t>150多個國家</a:t>
          </a:r>
        </a:p>
      </dgm:t>
    </dgm:pt>
    <dgm:pt modelId="{15940F83-4C81-8B46-BC7A-8F73AA6793F6}" type="parTrans" cxnId="{860B0AB8-6379-7E47-B4CA-B0A47F0D586C}">
      <dgm:prSet/>
      <dgm:spPr/>
      <dgm:t>
        <a:bodyPr/>
        <a:lstStyle/>
        <a:p>
          <a:endParaRPr lang="en-US"/>
        </a:p>
      </dgm:t>
    </dgm:pt>
    <dgm:pt modelId="{755D2DDD-068B-E24A-934B-A12DA6BDF476}" type="sibTrans" cxnId="{860B0AB8-6379-7E47-B4CA-B0A47F0D586C}">
      <dgm:prSet/>
      <dgm:spPr/>
      <dgm:t>
        <a:bodyPr/>
        <a:lstStyle/>
        <a:p>
          <a:endParaRPr lang="en-US"/>
        </a:p>
      </dgm:t>
    </dgm:pt>
    <dgm:pt modelId="{FAB72E7C-0CFB-C147-9CCA-1698D727464E}" type="pres">
      <dgm:prSet presAssocID="{27964B06-6E81-554B-9608-EB3F27BD0103}" presName="Name0" presStyleCnt="0">
        <dgm:presLayoutVars>
          <dgm:chMax val="7"/>
          <dgm:chPref val="7"/>
          <dgm:dir/>
          <dgm:animLvl val="lvl"/>
        </dgm:presLayoutVars>
      </dgm:prSet>
      <dgm:spPr/>
    </dgm:pt>
    <dgm:pt modelId="{B4F16479-1947-FA48-8784-EBED7211A466}" type="pres">
      <dgm:prSet presAssocID="{FAE26536-E619-7F4D-A2B5-09771364FAF5}" presName="Accent1" presStyleCnt="0"/>
      <dgm:spPr/>
    </dgm:pt>
    <dgm:pt modelId="{286A2D40-3744-5C4C-9F5D-AD52FAE6D2CB}" type="pres">
      <dgm:prSet presAssocID="{FAE26536-E619-7F4D-A2B5-09771364FAF5}" presName="Accent" presStyleLbl="node1" presStyleIdx="0" presStyleCnt="3"/>
      <dgm:spPr>
        <a:solidFill>
          <a:srgbClr val="00AC69"/>
        </a:solidFill>
      </dgm:spPr>
    </dgm:pt>
    <dgm:pt modelId="{F5ED7372-C607-144C-8DDF-444092D072B4}" type="pres">
      <dgm:prSet presAssocID="{FAE26536-E619-7F4D-A2B5-09771364FAF5}" presName="Parent1" presStyleLbl="revTx" presStyleIdx="0" presStyleCnt="3" custScaleX="177077" custScaleY="144304">
        <dgm:presLayoutVars>
          <dgm:chMax val="1"/>
          <dgm:chPref val="1"/>
          <dgm:bulletEnabled val="1"/>
        </dgm:presLayoutVars>
      </dgm:prSet>
      <dgm:spPr/>
    </dgm:pt>
    <dgm:pt modelId="{EDA972ED-50D9-4145-B876-EBF930FE261A}" type="pres">
      <dgm:prSet presAssocID="{1C00E78F-A891-7241-BE2E-3C48CCFAAC21}" presName="Accent2" presStyleCnt="0"/>
      <dgm:spPr/>
    </dgm:pt>
    <dgm:pt modelId="{F7BF5EEF-04BB-2F41-AB49-EAF86F755871}" type="pres">
      <dgm:prSet presAssocID="{1C00E78F-A891-7241-BE2E-3C48CCFAAC21}" presName="Accent" presStyleLbl="node1" presStyleIdx="1" presStyleCnt="3"/>
      <dgm:spPr>
        <a:solidFill>
          <a:srgbClr val="EBB700"/>
        </a:solidFill>
      </dgm:spPr>
    </dgm:pt>
    <dgm:pt modelId="{7A4F3BB8-DBA9-B84C-A8EB-0D6B9B8E2E1D}" type="pres">
      <dgm:prSet presAssocID="{1C00E78F-A891-7241-BE2E-3C48CCFAAC21}" presName="Parent2" presStyleLbl="revTx" presStyleIdx="1" presStyleCnt="3">
        <dgm:presLayoutVars>
          <dgm:chMax val="1"/>
          <dgm:chPref val="1"/>
          <dgm:bulletEnabled val="1"/>
        </dgm:presLayoutVars>
      </dgm:prSet>
      <dgm:spPr/>
    </dgm:pt>
    <dgm:pt modelId="{0B22725A-3E9E-494C-B8F6-F9AC558C75ED}" type="pres">
      <dgm:prSet presAssocID="{2A90E854-1EAD-FF49-91BF-BC6C8C9582DB}" presName="Accent3" presStyleCnt="0"/>
      <dgm:spPr/>
    </dgm:pt>
    <dgm:pt modelId="{6C668ADB-2F24-E049-9C0F-C564F1957C89}" type="pres">
      <dgm:prSet presAssocID="{2A90E854-1EAD-FF49-91BF-BC6C8C9582DB}" presName="Accent" presStyleLbl="node1" presStyleIdx="2" presStyleCnt="3"/>
      <dgm:spPr>
        <a:solidFill>
          <a:srgbClr val="407CCA"/>
        </a:solidFill>
      </dgm:spPr>
    </dgm:pt>
    <dgm:pt modelId="{4E419C4F-74E8-1F4A-9887-E4EBF1D6A15A}" type="pres">
      <dgm:prSet presAssocID="{2A90E854-1EAD-FF49-91BF-BC6C8C9582DB}" presName="Parent3" presStyleLbl="revTx" presStyleIdx="2" presStyleCnt="3">
        <dgm:presLayoutVars>
          <dgm:chMax val="1"/>
          <dgm:chPref val="1"/>
          <dgm:bulletEnabled val="1"/>
        </dgm:presLayoutVars>
      </dgm:prSet>
      <dgm:spPr/>
    </dgm:pt>
  </dgm:ptLst>
  <dgm:cxnLst>
    <dgm:cxn modelId="{BFC96F2A-6A51-AD41-BEB6-F2AF8774E878}" srcId="{27964B06-6E81-554B-9608-EB3F27BD0103}" destId="{1C00E78F-A891-7241-BE2E-3C48CCFAAC21}" srcOrd="1" destOrd="0" parTransId="{B536A0DE-D02A-C844-B96F-0C02C0DE9D37}" sibTransId="{67FCDD0D-336F-8442-8AA9-22FACFD2B52F}"/>
    <dgm:cxn modelId="{CE21A7B0-2F40-CC44-8CF4-9FE2F38CBF3C}" srcId="{27964B06-6E81-554B-9608-EB3F27BD0103}" destId="{FAE26536-E619-7F4D-A2B5-09771364FAF5}" srcOrd="0" destOrd="0" parTransId="{18E043EE-7FE2-BB40-99BD-3AD1571E647E}" sibTransId="{BB72518E-F9E2-044D-AECA-534C4B07329C}"/>
    <dgm:cxn modelId="{860B0AB8-6379-7E47-B4CA-B0A47F0D586C}" srcId="{27964B06-6E81-554B-9608-EB3F27BD0103}" destId="{2A90E854-1EAD-FF49-91BF-BC6C8C9582DB}" srcOrd="2" destOrd="0" parTransId="{15940F83-4C81-8B46-BC7A-8F73AA6793F6}" sibTransId="{755D2DDD-068B-E24A-934B-A12DA6BDF476}"/>
    <dgm:cxn modelId="{5ECB5BE5-1D80-F84C-BDEA-3EBD92D1B3B3}" type="presOf" srcId="{FAE26536-E619-7F4D-A2B5-09771364FAF5}" destId="{F5ED7372-C607-144C-8DDF-444092D072B4}" srcOrd="0" destOrd="0" presId="urn:microsoft.com/office/officeart/2009/layout/CircleArrowProcess"/>
    <dgm:cxn modelId="{9E9ED7E6-7FC7-EC46-90F5-765F1059D739}" type="presOf" srcId="{1C00E78F-A891-7241-BE2E-3C48CCFAAC21}" destId="{7A4F3BB8-DBA9-B84C-A8EB-0D6B9B8E2E1D}" srcOrd="0" destOrd="0" presId="urn:microsoft.com/office/officeart/2009/layout/CircleArrowProcess"/>
    <dgm:cxn modelId="{E85B70EE-742D-2844-92A3-FFF9185D68DF}" type="presOf" srcId="{2A90E854-1EAD-FF49-91BF-BC6C8C9582DB}" destId="{4E419C4F-74E8-1F4A-9887-E4EBF1D6A15A}" srcOrd="0" destOrd="0" presId="urn:microsoft.com/office/officeart/2009/layout/CircleArrowProcess"/>
    <dgm:cxn modelId="{E99025FC-07D7-3049-88B6-BE40A358BDA5}" type="presOf" srcId="{27964B06-6E81-554B-9608-EB3F27BD0103}" destId="{FAB72E7C-0CFB-C147-9CCA-1698D727464E}" srcOrd="0" destOrd="0" presId="urn:microsoft.com/office/officeart/2009/layout/CircleArrowProcess"/>
    <dgm:cxn modelId="{4B77C994-9B52-B144-84F4-6D7AAA21C53D}" type="presParOf" srcId="{FAB72E7C-0CFB-C147-9CCA-1698D727464E}" destId="{B4F16479-1947-FA48-8784-EBED7211A466}" srcOrd="0" destOrd="0" presId="urn:microsoft.com/office/officeart/2009/layout/CircleArrowProcess"/>
    <dgm:cxn modelId="{EFD47A01-CBAA-5143-95FE-951A4B7EF373}" type="presParOf" srcId="{B4F16479-1947-FA48-8784-EBED7211A466}" destId="{286A2D40-3744-5C4C-9F5D-AD52FAE6D2CB}" srcOrd="0" destOrd="0" presId="urn:microsoft.com/office/officeart/2009/layout/CircleArrowProcess"/>
    <dgm:cxn modelId="{660FE937-F7F6-024C-81A1-F5D6A0AF3174}" type="presParOf" srcId="{FAB72E7C-0CFB-C147-9CCA-1698D727464E}" destId="{F5ED7372-C607-144C-8DDF-444092D072B4}" srcOrd="1" destOrd="0" presId="urn:microsoft.com/office/officeart/2009/layout/CircleArrowProcess"/>
    <dgm:cxn modelId="{1DB10835-16AF-0A44-8BEA-3B472CA5126F}" type="presParOf" srcId="{FAB72E7C-0CFB-C147-9CCA-1698D727464E}" destId="{EDA972ED-50D9-4145-B876-EBF930FE261A}" srcOrd="2" destOrd="0" presId="urn:microsoft.com/office/officeart/2009/layout/CircleArrowProcess"/>
    <dgm:cxn modelId="{A94DB7B2-E784-794D-8E5B-F222E72AE639}" type="presParOf" srcId="{EDA972ED-50D9-4145-B876-EBF930FE261A}" destId="{F7BF5EEF-04BB-2F41-AB49-EAF86F755871}" srcOrd="0" destOrd="0" presId="urn:microsoft.com/office/officeart/2009/layout/CircleArrowProcess"/>
    <dgm:cxn modelId="{2FBAC014-2FA4-B040-B68F-59104CA373D8}" type="presParOf" srcId="{FAB72E7C-0CFB-C147-9CCA-1698D727464E}" destId="{7A4F3BB8-DBA9-B84C-A8EB-0D6B9B8E2E1D}" srcOrd="3" destOrd="0" presId="urn:microsoft.com/office/officeart/2009/layout/CircleArrowProcess"/>
    <dgm:cxn modelId="{D26ED649-2BDE-1449-B73A-86374DFA545B}" type="presParOf" srcId="{FAB72E7C-0CFB-C147-9CCA-1698D727464E}" destId="{0B22725A-3E9E-494C-B8F6-F9AC558C75ED}" srcOrd="4" destOrd="0" presId="urn:microsoft.com/office/officeart/2009/layout/CircleArrowProcess"/>
    <dgm:cxn modelId="{138F5A25-9D34-A146-B386-AE328020D1D6}" type="presParOf" srcId="{0B22725A-3E9E-494C-B8F6-F9AC558C75ED}" destId="{6C668ADB-2F24-E049-9C0F-C564F1957C89}" srcOrd="0" destOrd="0" presId="urn:microsoft.com/office/officeart/2009/layout/CircleArrowProcess"/>
    <dgm:cxn modelId="{9FA61892-1EB7-5F4B-A6AE-B0CA3C194B93}" type="presParOf" srcId="{FAB72E7C-0CFB-C147-9CCA-1698D727464E}" destId="{4E419C4F-74E8-1F4A-9887-E4EBF1D6A15A}"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62230" rIns="174068" bIns="62230" numCol="1" spcCol="1270" anchor="ctr" anchorCtr="0">
          <a:noAutofit/>
        </a:bodyPr>
        <a:lstStyle/>
        <a:p>
          <a:pPr marL="0" lvl="0" indent="0" algn="ctr" defTabSz="2178050">
            <a:lnSpc>
              <a:spcPct val="100000"/>
            </a:lnSpc>
            <a:spcBef>
              <a:spcPct val="0"/>
            </a:spcBef>
            <a:spcAft>
              <a:spcPct val="35000"/>
            </a:spcAft>
            <a:buNone/>
          </a:pPr>
          <a:r>
            <a:rPr lang="zh-TW" altLang="en-US" sz="4900" b="1" kern="1200">
              <a:solidFill>
                <a:schemeClr val="bg1"/>
              </a:solidFill>
              <a:latin typeface="Arial" panose="020B0604020202020204" pitchFamily="34" charset="0"/>
              <a:ea typeface="PMingLiU" charset="0"/>
              <a:cs typeface="Arial" panose="020B0604020202020204" pitchFamily="34" charset="0"/>
            </a:rPr>
            <a:t>輔導獅子分會</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62230" rIns="174068" bIns="62230" numCol="1" spcCol="1270" anchor="ctr" anchorCtr="0">
          <a:noAutofit/>
        </a:bodyPr>
        <a:lstStyle/>
        <a:p>
          <a:pPr marL="0" lvl="0" indent="0" algn="ctr" defTabSz="2178050">
            <a:lnSpc>
              <a:spcPct val="100000"/>
            </a:lnSpc>
            <a:spcBef>
              <a:spcPct val="0"/>
            </a:spcBef>
            <a:spcAft>
              <a:spcPct val="35000"/>
            </a:spcAft>
            <a:buNone/>
          </a:pPr>
          <a:r>
            <a:rPr lang="zh-TW" altLang="en-US" sz="4900" b="1" kern="1200">
              <a:solidFill>
                <a:schemeClr val="bg1"/>
              </a:solidFill>
              <a:latin typeface="Arial" panose="020B0604020202020204" pitchFamily="34" charset="0"/>
              <a:ea typeface="PMingLiU" charset="0"/>
              <a:cs typeface="Arial" panose="020B0604020202020204" pitchFamily="34" charset="0"/>
            </a:rPr>
            <a:t>青少獅會顧問</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20320" rIns="174068" bIns="20320" numCol="1" spcCol="1270" anchor="ctr" anchorCtr="1">
          <a:noAutofit/>
        </a:bodyPr>
        <a:lstStyle/>
        <a:p>
          <a:pPr marL="0" lvl="0" indent="0" algn="l" defTabSz="800100">
            <a:lnSpc>
              <a:spcPct val="100000"/>
            </a:lnSpc>
            <a:spcBef>
              <a:spcPct val="0"/>
            </a:spcBef>
            <a:spcAft>
              <a:spcPct val="35000"/>
            </a:spcAft>
            <a:buNone/>
          </a:pPr>
          <a:r>
            <a:rPr lang="zh-TW" altLang="en-US" sz="1800" b="1" kern="1200">
              <a:solidFill>
                <a:schemeClr val="bg1"/>
              </a:solidFill>
              <a:latin typeface="Arial" panose="020B0604020202020204" pitchFamily="34" charset="0"/>
              <a:ea typeface="PMingLiU" charset="0"/>
              <a:cs typeface="Arial" panose="020B0604020202020204" pitchFamily="34" charset="0"/>
            </a:rPr>
            <a:t>青少獅會理事會</a:t>
          </a:r>
        </a:p>
        <a:p>
          <a:pPr marL="171450" lvl="1" indent="-171450" algn="l" defTabSz="711200">
            <a:lnSpc>
              <a:spcPct val="100000"/>
            </a:lnSpc>
            <a:spcBef>
              <a:spcPct val="0"/>
            </a:spcBef>
            <a:spcAft>
              <a:spcPct val="15000"/>
            </a:spcAft>
            <a:buChar char="•"/>
          </a:pPr>
          <a:r>
            <a:rPr lang="zh-TW" altLang="en-US" sz="1600" b="1" kern="1200">
              <a:solidFill>
                <a:schemeClr val="bg1"/>
              </a:solidFill>
              <a:latin typeface="Arial" panose="020B0604020202020204" pitchFamily="34" charset="0"/>
              <a:ea typeface="PMingLiU" charset="0"/>
              <a:cs typeface="Arial" panose="020B0604020202020204" pitchFamily="34" charset="0"/>
            </a:rPr>
            <a:t>會長</a:t>
          </a:r>
        </a:p>
        <a:p>
          <a:pPr marL="171450" lvl="1" indent="-171450" algn="l" defTabSz="711200">
            <a:lnSpc>
              <a:spcPct val="100000"/>
            </a:lnSpc>
            <a:spcBef>
              <a:spcPct val="0"/>
            </a:spcBef>
            <a:spcAft>
              <a:spcPct val="15000"/>
            </a:spcAft>
            <a:buChar char="•"/>
          </a:pPr>
          <a:r>
            <a:rPr lang="zh-TW" altLang="en-US" sz="1600" b="1" kern="1200">
              <a:solidFill>
                <a:schemeClr val="bg1"/>
              </a:solidFill>
              <a:latin typeface="Arial" panose="020B0604020202020204" pitchFamily="34" charset="0"/>
              <a:ea typeface="PMingLiU" charset="0"/>
              <a:cs typeface="Arial" panose="020B0604020202020204" pitchFamily="34" charset="0"/>
            </a:rPr>
            <a:t>副會長</a:t>
          </a:r>
        </a:p>
        <a:p>
          <a:pPr marL="171450" lvl="1" indent="-171450" algn="l" defTabSz="711200">
            <a:lnSpc>
              <a:spcPct val="100000"/>
            </a:lnSpc>
            <a:spcBef>
              <a:spcPct val="0"/>
            </a:spcBef>
            <a:spcAft>
              <a:spcPct val="15000"/>
            </a:spcAft>
            <a:buChar char="•"/>
          </a:pPr>
          <a:r>
            <a:rPr lang="zh-TW" altLang="en-US" sz="1600" b="1" kern="1200">
              <a:solidFill>
                <a:schemeClr val="bg1"/>
              </a:solidFill>
              <a:latin typeface="Arial" panose="020B0604020202020204" pitchFamily="34" charset="0"/>
              <a:ea typeface="PMingLiU" charset="0"/>
              <a:cs typeface="Arial" panose="020B0604020202020204" pitchFamily="34" charset="0"/>
            </a:rPr>
            <a:t>秘書</a:t>
          </a:r>
        </a:p>
        <a:p>
          <a:pPr marL="171450" lvl="1" indent="-171450" algn="l" defTabSz="711200">
            <a:lnSpc>
              <a:spcPct val="100000"/>
            </a:lnSpc>
            <a:spcBef>
              <a:spcPct val="0"/>
            </a:spcBef>
            <a:spcAft>
              <a:spcPct val="15000"/>
            </a:spcAft>
            <a:buChar char="•"/>
          </a:pPr>
          <a:r>
            <a:rPr lang="zh-TW" altLang="en-US" sz="1600" b="1" kern="1200" dirty="0">
              <a:solidFill>
                <a:schemeClr val="bg1"/>
              </a:solidFill>
              <a:latin typeface="Arial" panose="020B0604020202020204" pitchFamily="34" charset="0"/>
              <a:ea typeface="PMingLiU" charset="0"/>
              <a:cs typeface="Arial" panose="020B0604020202020204" pitchFamily="34" charset="0"/>
            </a:rPr>
            <a:t>財務長</a:t>
          </a:r>
        </a:p>
        <a:p>
          <a:pPr marL="171450" lvl="1" indent="-171450" algn="l" defTabSz="711200">
            <a:lnSpc>
              <a:spcPct val="100000"/>
            </a:lnSpc>
            <a:spcBef>
              <a:spcPct val="0"/>
            </a:spcBef>
            <a:spcAft>
              <a:spcPct val="15000"/>
            </a:spcAft>
            <a:buChar char="•"/>
          </a:pPr>
          <a:r>
            <a:rPr lang="zh-CN" altLang="en-US" sz="1600" b="1" kern="1200" dirty="0">
              <a:solidFill>
                <a:schemeClr val="bg1"/>
              </a:solidFill>
              <a:latin typeface="Arial" panose="020B0604020202020204" pitchFamily="34" charset="0"/>
              <a:ea typeface="PMingLiU" charset="0"/>
              <a:cs typeface="Arial" panose="020B0604020202020204" pitchFamily="34" charset="0"/>
            </a:rPr>
            <a:t>會員發展主席（非必須）</a:t>
          </a:r>
          <a:endParaRPr lang="zh-TW" sz="1600" b="1" kern="1200" dirty="0">
            <a:solidFill>
              <a:schemeClr val="bg1"/>
            </a:solidFill>
            <a:latin typeface="Arial" panose="020B0604020202020204" pitchFamily="34" charset="0"/>
            <a:ea typeface="PMingLiU" charset="0"/>
            <a:cs typeface="Arial" panose="020B0604020202020204" pitchFamily="34" charset="0"/>
          </a:endParaRPr>
        </a:p>
        <a:p>
          <a:pPr marL="171450" lvl="1" indent="-171450" algn="l" defTabSz="711200">
            <a:lnSpc>
              <a:spcPct val="100000"/>
            </a:lnSpc>
            <a:spcBef>
              <a:spcPct val="0"/>
            </a:spcBef>
            <a:spcAft>
              <a:spcPct val="15000"/>
            </a:spcAft>
            <a:buChar char="•"/>
          </a:pPr>
          <a:r>
            <a:rPr lang="en-US" altLang="zh-TW" sz="1600" b="1" kern="1200">
              <a:solidFill>
                <a:schemeClr val="bg1"/>
              </a:solidFill>
              <a:latin typeface="Arial" panose="020B0604020202020204" pitchFamily="34" charset="0"/>
              <a:ea typeface="PMingLiU" charset="0"/>
              <a:cs typeface="Arial" panose="020B0604020202020204" pitchFamily="34" charset="0"/>
            </a:rPr>
            <a:t>3</a:t>
          </a:r>
          <a:r>
            <a:rPr lang="zh-TW" altLang="en-US" sz="1600" b="1" kern="1200">
              <a:solidFill>
                <a:schemeClr val="bg1"/>
              </a:solidFill>
              <a:latin typeface="Arial" panose="020B0604020202020204" pitchFamily="34" charset="0"/>
              <a:ea typeface="PMingLiU" charset="0"/>
              <a:cs typeface="Arial" panose="020B0604020202020204" pitchFamily="34" charset="0"/>
            </a:rPr>
            <a:t>名理事</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62230" rIns="174068" bIns="62230" numCol="1" spcCol="1270" anchor="ctr" anchorCtr="0">
          <a:noAutofit/>
        </a:bodyPr>
        <a:lstStyle/>
        <a:p>
          <a:pPr marL="0" lvl="0" indent="0" algn="ctr" defTabSz="2178050">
            <a:lnSpc>
              <a:spcPct val="100000"/>
            </a:lnSpc>
            <a:spcBef>
              <a:spcPct val="0"/>
            </a:spcBef>
            <a:spcAft>
              <a:spcPct val="35000"/>
            </a:spcAft>
            <a:buNone/>
          </a:pPr>
          <a:r>
            <a:rPr lang="zh-TW" altLang="en-US" sz="4900" b="1" kern="1200">
              <a:solidFill>
                <a:schemeClr val="bg1"/>
              </a:solidFill>
              <a:latin typeface="Arial" panose="020B0604020202020204" pitchFamily="34" charset="0"/>
              <a:ea typeface="PMingLiU" charset="0"/>
              <a:cs typeface="Arial" panose="020B0604020202020204" pitchFamily="34" charset="0"/>
            </a:rPr>
            <a:t>青少獅會會員</a:t>
          </a:r>
        </a:p>
      </dsp:txBody>
      <dsp:txXfrm>
        <a:off x="8057469" y="2468516"/>
        <a:ext cx="2236553" cy="2236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A2D40-3744-5C4C-9F5D-AD52FAE6D2CB}">
      <dsp:nvSpPr>
        <dsp:cNvPr id="0" name=""/>
        <dsp:cNvSpPr/>
      </dsp:nvSpPr>
      <dsp:spPr>
        <a:xfrm>
          <a:off x="4306777" y="0"/>
          <a:ext cx="3149280" cy="3149759"/>
        </a:xfrm>
        <a:prstGeom prst="circularArrow">
          <a:avLst>
            <a:gd name="adj1" fmla="val 10980"/>
            <a:gd name="adj2" fmla="val 1142322"/>
            <a:gd name="adj3" fmla="val 4500000"/>
            <a:gd name="adj4" fmla="val 10800000"/>
            <a:gd name="adj5" fmla="val 12500"/>
          </a:avLst>
        </a:prstGeom>
        <a:solidFill>
          <a:srgbClr val="00AC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D7372-C607-144C-8DDF-444092D072B4}">
      <dsp:nvSpPr>
        <dsp:cNvPr id="0" name=""/>
        <dsp:cNvSpPr/>
      </dsp:nvSpPr>
      <dsp:spPr>
        <a:xfrm>
          <a:off x="4328449" y="943375"/>
          <a:ext cx="3098837" cy="1262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ts val="0"/>
            </a:spcAft>
            <a:buNone/>
          </a:pPr>
          <a:r>
            <a:rPr lang="zh-TW" sz="2800" b="1" i="0" kern="1200" baseline="0" dirty="0">
              <a:solidFill>
                <a:srgbClr val="00AC69"/>
              </a:solidFill>
              <a:latin typeface="Arial" panose="020B0604020202020204" pitchFamily="34" charset="0"/>
              <a:ea typeface="PMingLiU"/>
              <a:cs typeface="Arial" panose="020B0604020202020204" pitchFamily="34" charset="0"/>
            </a:rPr>
            <a:t>超過1</a:t>
          </a:r>
          <a:r>
            <a:rPr lang="en-US" altLang="zh-TW" sz="2800" b="1" i="0" kern="1200" baseline="0" dirty="0">
              <a:solidFill>
                <a:srgbClr val="00AC69"/>
              </a:solidFill>
              <a:latin typeface="Arial" panose="020B0604020202020204" pitchFamily="34" charset="0"/>
              <a:ea typeface="PMingLiU"/>
              <a:cs typeface="Arial" panose="020B0604020202020204" pitchFamily="34" charset="0"/>
            </a:rPr>
            <a:t>8</a:t>
          </a:r>
          <a:r>
            <a:rPr lang="zh-TW" sz="2800" b="1" i="0" kern="1200" baseline="0" dirty="0">
              <a:solidFill>
                <a:srgbClr val="00AC69"/>
              </a:solidFill>
              <a:latin typeface="Arial" panose="020B0604020202020204" pitchFamily="34" charset="0"/>
              <a:ea typeface="PMingLiU"/>
              <a:cs typeface="Arial" panose="020B0604020202020204" pitchFamily="34" charset="0"/>
            </a:rPr>
            <a:t>萬 </a:t>
          </a:r>
        </a:p>
        <a:p>
          <a:pPr marL="0" lvl="0" indent="0" algn="ctr" defTabSz="1244600">
            <a:lnSpc>
              <a:spcPct val="100000"/>
            </a:lnSpc>
            <a:spcBef>
              <a:spcPct val="0"/>
            </a:spcBef>
            <a:spcAft>
              <a:spcPts val="0"/>
            </a:spcAft>
            <a:buNone/>
          </a:pPr>
          <a:r>
            <a:rPr lang="zh-TW" sz="2800" b="1" i="0" kern="1200" baseline="0" dirty="0">
              <a:solidFill>
                <a:srgbClr val="00AC69"/>
              </a:solidFill>
              <a:latin typeface="Arial" panose="020B0604020202020204" pitchFamily="34" charset="0"/>
              <a:ea typeface="PMingLiU"/>
              <a:cs typeface="Arial" panose="020B0604020202020204" pitchFamily="34" charset="0"/>
            </a:rPr>
            <a:t>經報告的 </a:t>
          </a:r>
        </a:p>
        <a:p>
          <a:pPr marL="0" lvl="0" indent="0" algn="ctr" defTabSz="1244600">
            <a:lnSpc>
              <a:spcPct val="100000"/>
            </a:lnSpc>
            <a:spcBef>
              <a:spcPct val="0"/>
            </a:spcBef>
            <a:spcAft>
              <a:spcPts val="0"/>
            </a:spcAft>
            <a:buNone/>
          </a:pPr>
          <a:r>
            <a:rPr lang="zh-TW" sz="2800" b="1" i="0" kern="1200" baseline="0" dirty="0">
              <a:solidFill>
                <a:srgbClr val="00AC69"/>
              </a:solidFill>
              <a:latin typeface="Arial" panose="020B0604020202020204" pitchFamily="34" charset="0"/>
              <a:ea typeface="PMingLiU"/>
              <a:cs typeface="Arial" panose="020B0604020202020204" pitchFamily="34" charset="0"/>
            </a:rPr>
            <a:t>會員</a:t>
          </a:r>
          <a:br>
            <a:rPr lang="zh-TW" sz="2400" b="0" i="0" kern="1200" baseline="0" dirty="0">
              <a:solidFill>
                <a:srgbClr val="00AC69"/>
              </a:solidFill>
              <a:latin typeface="Arial" panose="020B0604020202020204" pitchFamily="34" charset="0"/>
              <a:ea typeface="PMingLiU"/>
              <a:cs typeface="Arial" panose="020B0604020202020204" pitchFamily="34" charset="0"/>
            </a:rPr>
          </a:br>
          <a:endParaRPr lang="zh-TW" sz="2400" b="0" i="0" kern="1200" baseline="0" dirty="0">
            <a:solidFill>
              <a:srgbClr val="00AC69"/>
            </a:solidFill>
            <a:latin typeface="Arial" panose="020B0604020202020204" pitchFamily="34" charset="0"/>
            <a:ea typeface="PMingLiU"/>
            <a:cs typeface="Arial" panose="020B0604020202020204" pitchFamily="34" charset="0"/>
          </a:endParaRPr>
        </a:p>
      </dsp:txBody>
      <dsp:txXfrm>
        <a:off x="4328449" y="943375"/>
        <a:ext cx="3098837" cy="1262353"/>
      </dsp:txXfrm>
    </dsp:sp>
    <dsp:sp modelId="{F7BF5EEF-04BB-2F41-AB49-EAF86F755871}">
      <dsp:nvSpPr>
        <dsp:cNvPr id="0" name=""/>
        <dsp:cNvSpPr/>
      </dsp:nvSpPr>
      <dsp:spPr>
        <a:xfrm>
          <a:off x="3432075" y="1809770"/>
          <a:ext cx="3149280" cy="3149759"/>
        </a:xfrm>
        <a:prstGeom prst="leftCircularArrow">
          <a:avLst>
            <a:gd name="adj1" fmla="val 10980"/>
            <a:gd name="adj2" fmla="val 1142322"/>
            <a:gd name="adj3" fmla="val 6300000"/>
            <a:gd name="adj4" fmla="val 18900000"/>
            <a:gd name="adj5" fmla="val 12500"/>
          </a:avLst>
        </a:prstGeom>
        <a:solidFill>
          <a:srgbClr val="EBB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F3BB8-DBA9-B84C-A8EB-0D6B9B8E2E1D}">
      <dsp:nvSpPr>
        <dsp:cNvPr id="0" name=""/>
        <dsp:cNvSpPr/>
      </dsp:nvSpPr>
      <dsp:spPr>
        <a:xfrm>
          <a:off x="4131718" y="2957398"/>
          <a:ext cx="1749994" cy="87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sz="2800" b="1" i="0" kern="1200" dirty="0">
              <a:solidFill>
                <a:srgbClr val="EBB700"/>
              </a:solidFill>
              <a:latin typeface="Arial" panose="020B0604020202020204" pitchFamily="34" charset="0"/>
              <a:ea typeface="PMingLiU"/>
              <a:cs typeface="Arial" panose="020B0604020202020204" pitchFamily="34" charset="0"/>
            </a:rPr>
            <a:t>7</a:t>
          </a:r>
          <a:r>
            <a:rPr lang="en-US" altLang="zh-TW" sz="2800" b="1" i="0" kern="1200" dirty="0">
              <a:solidFill>
                <a:srgbClr val="EBB700"/>
              </a:solidFill>
              <a:latin typeface="Arial" panose="020B0604020202020204" pitchFamily="34" charset="0"/>
              <a:ea typeface="PMingLiU"/>
              <a:cs typeface="Arial" panose="020B0604020202020204" pitchFamily="34" charset="0"/>
            </a:rPr>
            <a:t>,8</a:t>
          </a:r>
          <a:r>
            <a:rPr lang="zh-TW" sz="2800" b="1" i="0" kern="1200" dirty="0">
              <a:solidFill>
                <a:srgbClr val="EBB700"/>
              </a:solidFill>
              <a:latin typeface="Arial" panose="020B0604020202020204" pitchFamily="34" charset="0"/>
              <a:ea typeface="PMingLiU"/>
              <a:cs typeface="Arial" panose="020B0604020202020204" pitchFamily="34" charset="0"/>
            </a:rPr>
            <a:t>00多個分會</a:t>
          </a:r>
        </a:p>
      </dsp:txBody>
      <dsp:txXfrm>
        <a:off x="4131718" y="2957398"/>
        <a:ext cx="1749994" cy="874787"/>
      </dsp:txXfrm>
    </dsp:sp>
    <dsp:sp modelId="{6C668ADB-2F24-E049-9C0F-C564F1957C89}">
      <dsp:nvSpPr>
        <dsp:cNvPr id="0" name=""/>
        <dsp:cNvSpPr/>
      </dsp:nvSpPr>
      <dsp:spPr>
        <a:xfrm>
          <a:off x="4530923" y="3836111"/>
          <a:ext cx="2705719" cy="2706804"/>
        </a:xfrm>
        <a:prstGeom prst="blockArc">
          <a:avLst>
            <a:gd name="adj1" fmla="val 13500000"/>
            <a:gd name="adj2" fmla="val 10800000"/>
            <a:gd name="adj3" fmla="val 12740"/>
          </a:avLst>
        </a:prstGeom>
        <a:solidFill>
          <a:srgbClr val="407C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19C4F-74E8-1F4A-9887-E4EBF1D6A15A}">
      <dsp:nvSpPr>
        <dsp:cNvPr id="0" name=""/>
        <dsp:cNvSpPr/>
      </dsp:nvSpPr>
      <dsp:spPr>
        <a:xfrm>
          <a:off x="5007011" y="4780254"/>
          <a:ext cx="1749994" cy="87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TW" sz="2800" b="1" i="0" kern="1200">
              <a:solidFill>
                <a:srgbClr val="407CCA"/>
              </a:solidFill>
              <a:latin typeface="Arial" panose="020B0604020202020204" pitchFamily="34" charset="0"/>
              <a:ea typeface="PMingLiU"/>
              <a:cs typeface="Arial" panose="020B0604020202020204" pitchFamily="34" charset="0"/>
            </a:rPr>
            <a:t>150</a:t>
          </a:r>
          <a:r>
            <a:rPr lang="zh-TW" altLang="en-US" sz="2800" b="1" i="0" kern="1200">
              <a:solidFill>
                <a:srgbClr val="407CCA"/>
              </a:solidFill>
              <a:latin typeface="Arial" panose="020B0604020202020204" pitchFamily="34" charset="0"/>
              <a:ea typeface="PMingLiU"/>
              <a:cs typeface="Arial" panose="020B0604020202020204" pitchFamily="34" charset="0"/>
            </a:rPr>
            <a:t>多個國家</a:t>
          </a:r>
        </a:p>
      </dsp:txBody>
      <dsp:txXfrm>
        <a:off x="5007011" y="4780254"/>
        <a:ext cx="1749994" cy="87478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058CC-9462-48D7-97E6-2D83935C6F08}"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6B0CD-B561-435C-93FE-F90F9FFFC78D}" type="slidenum">
              <a:rPr lang="en-US" smtClean="0"/>
              <a:t>‹#›</a:t>
            </a:fld>
            <a:endParaRPr lang="en-US"/>
          </a:p>
        </p:txBody>
      </p:sp>
    </p:spTree>
    <p:extLst>
      <p:ext uri="{BB962C8B-B14F-4D97-AF65-F5344CB8AC3E}">
        <p14:creationId xmlns:p14="http://schemas.microsoft.com/office/powerpoint/2010/main" val="358577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b="1" dirty="0">
                <a:solidFill>
                  <a:srgbClr val="FF0000"/>
                </a:solidFill>
                <a:latin typeface="Arial" panose="020B0604020202020204" pitchFamily="34" charset="0"/>
                <a:ea typeface="PMingLiU" pitchFamily="34" charset="-128"/>
                <a:cs typeface="Arial" panose="020B0604020202020204" pitchFamily="34" charset="0"/>
              </a:rPr>
              <a:t>講師備註：</a:t>
            </a:r>
            <a:r>
              <a:rPr lang="zh-TW" sz="1200" dirty="0">
                <a:solidFill>
                  <a:schemeClr val="tx1"/>
                </a:solidFill>
                <a:latin typeface="Arial" panose="020B0604020202020204" pitchFamily="34" charset="0"/>
                <a:ea typeface="PMingLiU" pitchFamily="34" charset="-128"/>
                <a:cs typeface="Arial" panose="020B0604020202020204" pitchFamily="34" charset="0"/>
              </a:rPr>
              <a:t>針對初次任職或從未接受過該職位正式培訓的青少獅會顧問，</a:t>
            </a:r>
            <a:r>
              <a:rPr lang="en-US" altLang="zh-TW" sz="1200" dirty="0">
                <a:solidFill>
                  <a:schemeClr val="tx1"/>
                </a:solidFill>
                <a:latin typeface="Arial" panose="020B0604020202020204" pitchFamily="34" charset="0"/>
                <a:ea typeface="PMingLiU" pitchFamily="34" charset="-128"/>
                <a:cs typeface="Arial" panose="020B0604020202020204" pitchFamily="34" charset="0"/>
              </a:rPr>
              <a:t>Lions International </a:t>
            </a:r>
            <a:r>
              <a:rPr lang="zh-TW" sz="1200" dirty="0">
                <a:solidFill>
                  <a:schemeClr val="tx1"/>
                </a:solidFill>
                <a:latin typeface="Arial" panose="020B0604020202020204" pitchFamily="34" charset="0"/>
                <a:ea typeface="PMingLiU" pitchFamily="34" charset="-128"/>
                <a:cs typeface="Arial" panose="020B0604020202020204" pitchFamily="34" charset="0"/>
              </a:rPr>
              <a:t>設計了這一初任講習和培訓。在提供所有與擔任青少獅會顧問相關資訊的同時，本培訓還提供勝任該職位所需要的基本工具。</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dirty="0">
                <a:latin typeface="Arial" panose="020B0604020202020204" pitchFamily="34" charset="0"/>
                <a:ea typeface="PMingLiU" pitchFamily="34" charset="-128"/>
                <a:cs typeface="Arial" panose="020B0604020202020204" pitchFamily="34" charset="0"/>
              </a:rPr>
              <a:t>本培訓應在一名獅子培訓師的指導下進行，比如區或複合區青少獅主席、熟悉LCI資源和政策的經驗豐富的青少獅會顧問，或已完成LCI講師發展學院課程或獅子會認證講師計劃並熟悉青少獅會計劃的獅友。</a:t>
            </a:r>
            <a:r>
              <a:rPr lang="zh-TW" sz="1200" dirty="0">
                <a:solidFill>
                  <a:schemeClr val="tx1"/>
                </a:solidFill>
                <a:latin typeface="Arial" panose="020B0604020202020204" pitchFamily="34" charset="0"/>
                <a:ea typeface="PMingLiU" pitchFamily="34" charset="-128"/>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a:solidFill>
                  <a:srgbClr val="55565A"/>
                </a:solidFill>
                <a:latin typeface="Arial" charset="0"/>
                <a:ea typeface="PMingLiU"/>
                <a:cs typeface="Arial" charset="0"/>
              </a:rPr>
              <a:t>輔導青少獅會大有裨益。青少獅會能幫助啟發獅友在活動方案中更大膽、更創新，並讓獅友了解到最新的社區需求和技術。輔導一個青少獅會還可以增強獅子分會在社區中的知名度。而最大的裨益可能是青少獅及其家人能夠成為獅子分會的潛在會員。與當前青少獅的父母、兄弟姐妹或家庭成員交流，並吸引畢業青少獅，他們將成為分會重要的新會員來源。分會顧問應和青少獅談論其人生中的服務旅程，包括在青少獅的經歷中採取行動加入獅友會員。 </a:t>
            </a:r>
          </a:p>
        </p:txBody>
      </p:sp>
    </p:spTree>
    <p:extLst>
      <p:ext uri="{BB962C8B-B14F-4D97-AF65-F5344CB8AC3E}">
        <p14:creationId xmlns:p14="http://schemas.microsoft.com/office/powerpoint/2010/main" val="214465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zh-TW" sz="1200" dirty="0">
                <a:solidFill>
                  <a:srgbClr val="55565A"/>
                </a:solidFill>
                <a:latin typeface="Arial" charset="0"/>
                <a:ea typeface="PMingLiU"/>
                <a:cs typeface="Arial" charset="0"/>
              </a:rPr>
              <a:t>青少獅會的結構與獅子分會類似，唯一的區別在於青少獅會必須由一個當地的獅子分會輔導，並有一名青少獅會顧問。</a:t>
            </a:r>
          </a:p>
          <a:p>
            <a:pPr>
              <a:spcBef>
                <a:spcPts val="0"/>
              </a:spcBef>
              <a:spcAft>
                <a:spcPts val="1200"/>
              </a:spcAft>
              <a:defRPr/>
            </a:pPr>
            <a:endParaRPr lang="en-US" sz="1200" kern="0" dirty="0">
              <a:solidFill>
                <a:srgbClr val="55565A"/>
              </a:solidFill>
              <a:latin typeface="Arial" charset="0"/>
              <a:ea typeface="+mn-ea"/>
              <a:cs typeface="Arial" charset="0"/>
            </a:endParaRPr>
          </a:p>
          <a:p>
            <a:pPr>
              <a:spcBef>
                <a:spcPts val="0"/>
              </a:spcBef>
              <a:spcAft>
                <a:spcPts val="1200"/>
              </a:spcAft>
              <a:defRPr/>
            </a:pPr>
            <a:r>
              <a:rPr lang="zh-TW" sz="1200" dirty="0">
                <a:solidFill>
                  <a:srgbClr val="55565A"/>
                </a:solidFill>
                <a:latin typeface="Arial" charset="0"/>
                <a:ea typeface="PMingLiU"/>
                <a:cs typeface="Arial" charset="0"/>
              </a:rPr>
              <a:t>每個財政年度，青少獅會選舉</a:t>
            </a:r>
            <a:r>
              <a:rPr lang="zh-CN" altLang="en-US" sz="1200" dirty="0">
                <a:solidFill>
                  <a:srgbClr val="55565A"/>
                </a:solidFill>
                <a:latin typeface="Arial" charset="0"/>
                <a:ea typeface="PMingLiU"/>
                <a:cs typeface="Arial" charset="0"/>
              </a:rPr>
              <a:t>五</a:t>
            </a:r>
            <a:r>
              <a:rPr lang="zh-TW" sz="1200" dirty="0">
                <a:solidFill>
                  <a:srgbClr val="55565A"/>
                </a:solidFill>
                <a:latin typeface="Arial" charset="0"/>
                <a:ea typeface="PMingLiU"/>
                <a:cs typeface="Arial" charset="0"/>
              </a:rPr>
              <a:t>名主要分會幹部:分會會長、副會長、秘書</a:t>
            </a:r>
            <a:r>
              <a:rPr lang="zh-CN" altLang="en-US" sz="1200" dirty="0">
                <a:solidFill>
                  <a:srgbClr val="55565A"/>
                </a:solidFill>
                <a:latin typeface="Arial" charset="0"/>
                <a:ea typeface="PMingLiU"/>
                <a:cs typeface="Arial" charset="0"/>
              </a:rPr>
              <a:t>長</a:t>
            </a:r>
            <a:r>
              <a:rPr lang="zh-TW" sz="1200" dirty="0">
                <a:solidFill>
                  <a:srgbClr val="55565A"/>
                </a:solidFill>
                <a:latin typeface="Arial" charset="0"/>
                <a:ea typeface="PMingLiU"/>
                <a:cs typeface="Arial" charset="0"/>
              </a:rPr>
              <a:t>和財務</a:t>
            </a:r>
            <a:r>
              <a:rPr lang="zh-TW" altLang="en-US" sz="1200" kern="1200" dirty="0">
                <a:solidFill>
                  <a:srgbClr val="55565A"/>
                </a:solidFill>
                <a:latin typeface="Arial" charset="0"/>
                <a:ea typeface="PMingLiU"/>
                <a:cs typeface="Arial" charset="0"/>
              </a:rPr>
              <a:t>長</a:t>
            </a:r>
            <a:r>
              <a:rPr lang="zh-CN" altLang="en-US" sz="1200" kern="1200" dirty="0">
                <a:solidFill>
                  <a:srgbClr val="55565A"/>
                </a:solidFill>
                <a:latin typeface="Arial" charset="0"/>
                <a:ea typeface="PMingLiU"/>
                <a:cs typeface="Arial" charset="0"/>
              </a:rPr>
              <a:t>，以及會員發展主席</a:t>
            </a:r>
            <a:r>
              <a:rPr lang="zh-TW" sz="1200" dirty="0">
                <a:solidFill>
                  <a:srgbClr val="55565A"/>
                </a:solidFill>
                <a:latin typeface="Arial" charset="0"/>
                <a:ea typeface="PMingLiU"/>
                <a:cs typeface="Arial" charset="0"/>
              </a:rPr>
              <a:t>。青少獅會可成立理事會以及理事會委員會，以便在青少獅會顧問的支援和指導下組織和監督分會事務。只有青少獅會的會長、副會長、秘書</a:t>
            </a:r>
            <a:r>
              <a:rPr lang="zh-CN" altLang="en-US" sz="1200" dirty="0">
                <a:solidFill>
                  <a:srgbClr val="55565A"/>
                </a:solidFill>
                <a:latin typeface="Arial" charset="0"/>
                <a:ea typeface="PMingLiU"/>
                <a:cs typeface="Arial" charset="0"/>
              </a:rPr>
              <a:t>長</a:t>
            </a:r>
            <a:r>
              <a:rPr lang="zh-TW" sz="1200" dirty="0">
                <a:solidFill>
                  <a:srgbClr val="55565A"/>
                </a:solidFill>
                <a:latin typeface="Arial" charset="0"/>
                <a:ea typeface="PMingLiU"/>
                <a:cs typeface="Arial" charset="0"/>
              </a:rPr>
              <a:t>和財務長</a:t>
            </a:r>
            <a:r>
              <a:rPr lang="zh-CN" altLang="en-US" sz="1200" kern="1200" dirty="0">
                <a:solidFill>
                  <a:srgbClr val="55565A"/>
                </a:solidFill>
                <a:latin typeface="Arial" charset="0"/>
                <a:ea typeface="PMingLiU"/>
                <a:cs typeface="Arial" charset="0"/>
              </a:rPr>
              <a:t>以及會員發展主席</a:t>
            </a:r>
            <a:r>
              <a:rPr lang="zh-TW" sz="1200" dirty="0">
                <a:solidFill>
                  <a:srgbClr val="55565A"/>
                </a:solidFill>
                <a:latin typeface="Arial" charset="0"/>
                <a:ea typeface="PMingLiU"/>
                <a:cs typeface="Arial" charset="0"/>
              </a:rPr>
              <a:t>可以</a:t>
            </a:r>
            <a:r>
              <a:rPr lang="zh-CN" altLang="en-US" sz="1200" dirty="0">
                <a:solidFill>
                  <a:srgbClr val="55565A"/>
                </a:solidFill>
                <a:latin typeface="Arial" charset="0"/>
                <a:ea typeface="PMingLiU"/>
                <a:cs typeface="Arial" charset="0"/>
              </a:rPr>
              <a:t>被提報</a:t>
            </a:r>
            <a:r>
              <a:rPr lang="zh-TW" sz="1200" dirty="0">
                <a:solidFill>
                  <a:srgbClr val="55565A"/>
                </a:solidFill>
                <a:latin typeface="Arial" charset="0"/>
                <a:ea typeface="PMingLiU"/>
                <a:cs typeface="Arial" charset="0"/>
              </a:rPr>
              <a:t>在</a:t>
            </a:r>
            <a:r>
              <a:rPr lang="en-US" altLang="zh-TW" sz="1200" dirty="0">
                <a:solidFill>
                  <a:srgbClr val="55565A"/>
                </a:solidFill>
                <a:latin typeface="Arial" charset="0"/>
                <a:ea typeface="PMingLiU"/>
                <a:cs typeface="Arial" charset="0"/>
              </a:rPr>
              <a:t> Lions International </a:t>
            </a:r>
            <a:r>
              <a:rPr lang="zh-CN" altLang="en-US" sz="1200" dirty="0">
                <a:solidFill>
                  <a:srgbClr val="55565A"/>
                </a:solidFill>
                <a:latin typeface="Arial" charset="0"/>
                <a:ea typeface="PMingLiU"/>
                <a:cs typeface="Arial" charset="0"/>
              </a:rPr>
              <a:t>線上報告系統</a:t>
            </a:r>
            <a:r>
              <a:rPr lang="zh-TW" sz="1200" dirty="0">
                <a:solidFill>
                  <a:srgbClr val="55565A"/>
                </a:solidFill>
                <a:latin typeface="Arial" charset="0"/>
                <a:ea typeface="PMingLiU"/>
                <a:cs typeface="Arial" charset="0"/>
              </a:rPr>
              <a:t>中。 </a:t>
            </a:r>
          </a:p>
          <a:p>
            <a:endParaRPr lang="en-US" dirty="0"/>
          </a:p>
        </p:txBody>
      </p:sp>
    </p:spTree>
    <p:extLst>
      <p:ext uri="{BB962C8B-B14F-4D97-AF65-F5344CB8AC3E}">
        <p14:creationId xmlns:p14="http://schemas.microsoft.com/office/powerpoint/2010/main" val="44684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solidFill>
                  <a:schemeClr val="tx1"/>
                </a:solidFill>
                <a:latin typeface="Arial" panose="020B0604020202020204" pitchFamily="34" charset="0"/>
                <a:ea typeface="PMingLiU" pitchFamily="34" charset="-128"/>
                <a:cs typeface="Arial" panose="020B0604020202020204" pitchFamily="34" charset="0"/>
              </a:rPr>
              <a:t>青少獅會分為兩種類型：  少獅和青獅。所有青少獅會均應指定為少獅或青獅。</a:t>
            </a:r>
          </a:p>
          <a:p>
            <a:pPr marL="171450" indent="-171450" algn="l">
              <a:buFont typeface="Arial" panose="020B0604020202020204" pitchFamily="34" charset="0"/>
              <a:buChar char="•"/>
            </a:pPr>
            <a:r>
              <a:rPr lang="zh-TW">
                <a:solidFill>
                  <a:schemeClr val="tx1"/>
                </a:solidFill>
                <a:latin typeface="Arial" panose="020B0604020202020204" pitchFamily="34" charset="0"/>
                <a:ea typeface="PMingLiU" charset="0"/>
                <a:cs typeface="Arial" panose="020B0604020202020204" pitchFamily="34" charset="0"/>
              </a:rPr>
              <a:t>少獅年齡為12–18嵗。此類型的重點是透過在領導力和責任感方面打下堅實基礎，實現個人和社會的發展。</a:t>
            </a:r>
          </a:p>
          <a:p>
            <a:pPr marL="171450" indent="-171450" algn="l">
              <a:buFont typeface="Arial" panose="020B0604020202020204" pitchFamily="34" charset="0"/>
              <a:buChar char="•"/>
            </a:pPr>
            <a:r>
              <a:rPr lang="zh-TW">
                <a:solidFill>
                  <a:schemeClr val="tx1"/>
                </a:solidFill>
                <a:latin typeface="Arial" panose="020B0604020202020204" pitchFamily="34" charset="0"/>
                <a:ea typeface="PMingLiU" charset="0"/>
                <a:cs typeface="Arial" panose="020B0604020202020204" pitchFamily="34" charset="0"/>
              </a:rPr>
              <a:t>青獅年齡為18–30嵗。此類型是為年輕成人設計，重點在於透過建設社區、進一步培養年輕成人的技能，實現個人和職業的發展。</a:t>
            </a:r>
          </a:p>
          <a:p>
            <a:pPr algn="l"/>
            <a:endParaRPr lang="en-US" dirty="0">
              <a:solidFill>
                <a:schemeClr val="tx1"/>
              </a:solidFill>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solidFill>
                  <a:schemeClr val="tx1"/>
                </a:solidFill>
                <a:latin typeface="Arial" panose="020B0604020202020204" pitchFamily="34" charset="0"/>
                <a:ea typeface="PMingLiU" pitchFamily="34" charset="-128"/>
                <a:cs typeface="Arial" panose="020B0604020202020204" pitchFamily="34" charset="0"/>
              </a:rPr>
              <a:t>儘管青少年和年輕成人有許多共同之處，這兩個群體身處不同的人生階段，因此需要不同的符合各自成長特點的活動來滿足其需求。比如，在少年期的中後階段，他們關注的問題可能是從高中/中學畢業，而在20歲中後期的青年可能正在準備從大學畢業和/或開始職業生涯。考慮到這樣的背景，國際獅子會理事會決定，少獅和青獅應該分開進行服務活動。 </a:t>
            </a:r>
          </a:p>
          <a:p>
            <a:pPr algn="l"/>
            <a:endParaRPr lang="en-US" dirty="0">
              <a:solidFill>
                <a:schemeClr val="bg1"/>
              </a:solidFill>
              <a:latin typeface="Arial"/>
              <a:ea typeface="Arial" charset="0"/>
              <a:cs typeface="Aria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12</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zh-TW" dirty="0">
                <a:solidFill>
                  <a:schemeClr val="tx1"/>
                </a:solidFill>
                <a:latin typeface="+mn-lt"/>
                <a:ea typeface="PMingLiU"/>
              </a:rPr>
              <a:t>國際獅子會是世界上最大的服務性分會組織， 有約140多萬名會員。無論獅友們講何種語言、信奉何種宗教或支持何種政治觀點，幫助有需要的人是他們的共同目標。</a:t>
            </a:r>
          </a:p>
          <a:p>
            <a:pPr>
              <a:spcBef>
                <a:spcPts val="0"/>
              </a:spcBef>
              <a:spcAft>
                <a:spcPts val="1200"/>
              </a:spcAft>
              <a:defRPr/>
            </a:pPr>
            <a:endParaRPr lang="en-US" kern="0" dirty="0">
              <a:solidFill>
                <a:schemeClr val="tx1"/>
              </a:solidFill>
              <a:latin typeface="+mn-lt"/>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zh-TW" dirty="0">
                <a:solidFill>
                  <a:schemeClr val="tx1"/>
                </a:solidFill>
                <a:latin typeface="+mn-lt"/>
                <a:ea typeface="PMingLiU"/>
              </a:rPr>
              <a:t>青少獅是</a:t>
            </a:r>
            <a:r>
              <a:rPr lang="en-US" altLang="zh-TW" dirty="0">
                <a:solidFill>
                  <a:schemeClr val="tx1"/>
                </a:solidFill>
                <a:latin typeface="+mn-lt"/>
                <a:ea typeface="PMingLiU"/>
              </a:rPr>
              <a:t> Lions International </a:t>
            </a:r>
            <a:r>
              <a:rPr lang="zh-TW" dirty="0">
                <a:solidFill>
                  <a:schemeClr val="tx1"/>
                </a:solidFill>
                <a:latin typeface="+mn-lt"/>
                <a:ea typeface="PMingLiU"/>
              </a:rPr>
              <a:t>體系不可或缺的一部分，在150個國家和地區有約</a:t>
            </a:r>
            <a:r>
              <a:rPr lang="en-US" altLang="zh-TW" sz="1200" kern="1200" dirty="0">
                <a:solidFill>
                  <a:schemeClr val="tx1"/>
                </a:solidFill>
                <a:latin typeface="+mn-lt"/>
                <a:ea typeface="PMingLiU"/>
                <a:cs typeface="+mn-cs"/>
              </a:rPr>
              <a:t>7,800</a:t>
            </a:r>
            <a:r>
              <a:rPr lang="zh-TW" dirty="0">
                <a:solidFill>
                  <a:schemeClr val="tx1"/>
                </a:solidFill>
                <a:latin typeface="+mn-lt"/>
                <a:ea typeface="PMingLiU"/>
              </a:rPr>
              <a:t>個分會。國際獅子會的國際規模為青少獅和獅子會員們提供了獨特的全球化的身份。</a:t>
            </a: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47666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solidFill>
                  <a:schemeClr val="tx1"/>
                </a:solidFill>
                <a:latin typeface="+mn-lt"/>
                <a:ea typeface="PMingLiU"/>
              </a:rPr>
              <a:t>講師備註：第1單元活動的結尾有一個可選操作，可以請學員花5分鐘時間，思考獅子分會能夠為青少獅會安排什麼樣的活動來歡迎他們加入獅子會大家庭。  鼓勵他們與小組分享想法。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solidFill>
                  <a:schemeClr val="tx1"/>
                </a:solidFill>
                <a:latin typeface="+mn-lt"/>
                <a:ea typeface="PMingLiU"/>
              </a:rPr>
              <a:t>例子︰新分會可以組織一次提供食品的社交活動，與青少獅會在有趣的服務方案中合作，或為獅子分會的理事會任命一位青少獅代表。已有分會可以邀請青少獅參加獅子分會的會議、共同制定財年目標或策劃共同服務方案。</a:t>
            </a:r>
          </a:p>
          <a:p>
            <a:endParaRPr lang="en-US" dirty="0">
              <a:solidFill>
                <a:schemeClr val="tx1"/>
              </a:solidFill>
              <a:latin typeface="+mn-lt"/>
            </a:endParaRP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solidFill>
                  <a:schemeClr val="tx1"/>
                </a:solidFill>
                <a:latin typeface="+mn-lt"/>
                <a:ea typeface="PMingLiU"/>
              </a:rPr>
              <a:t>預計時間：15 分鐘</a:t>
            </a: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zh-TW" sz="1200" b="1" dirty="0">
                <a:solidFill>
                  <a:srgbClr val="FF0000"/>
                </a:solidFill>
                <a:latin typeface="Arial" panose="020B0604020202020204" pitchFamily="34" charset="0"/>
                <a:ea typeface="PMingLiU" pitchFamily="34" charset="-128"/>
                <a:cs typeface="Arial" panose="020B0604020202020204" pitchFamily="34" charset="0"/>
              </a:rPr>
              <a:t>講師備註：</a:t>
            </a:r>
            <a:r>
              <a:rPr lang="zh-TW" sz="1200" dirty="0">
                <a:solidFill>
                  <a:schemeClr val="tx1"/>
                </a:solidFill>
                <a:latin typeface="Arial" panose="020B0604020202020204" pitchFamily="34" charset="0"/>
                <a:ea typeface="PMingLiU" pitchFamily="34" charset="-128"/>
                <a:cs typeface="Arial" panose="020B0604020202020204" pitchFamily="34" charset="0"/>
              </a:rPr>
              <a:t>本培訓可以一次性講授所有單元，也可以各單元分開講授。建議講師查看每一部分的材料，並決定對本區青少獅會來說相關性最強的單元。培訓講師可將各單元分成多個部分，或分成不同的培訓計劃。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zh-TW" sz="1200" dirty="0">
                <a:solidFill>
                  <a:srgbClr val="FF0000"/>
                </a:solidFill>
                <a:latin typeface="Arial" panose="020B0604020202020204" pitchFamily="34" charset="0"/>
                <a:ea typeface="PMingLiU" pitchFamily="34" charset="-128"/>
                <a:cs typeface="Arial" panose="020B0604020202020204" pitchFamily="34" charset="0"/>
              </a:rPr>
              <a:t>每個單元都包括一個建議的反思或討論活動。反思/討論的方法可用於多種方式：</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zh-TW" sz="1200" dirty="0">
                <a:solidFill>
                  <a:srgbClr val="FF0000"/>
                </a:solidFill>
                <a:latin typeface="Arial" panose="020B0604020202020204" pitchFamily="34" charset="0"/>
                <a:ea typeface="PMingLiU" pitchFamily="34" charset="-128"/>
                <a:cs typeface="Arial" panose="020B0604020202020204" pitchFamily="34" charset="0"/>
              </a:rPr>
              <a:t>個人反思——鼓勵學員獨立做筆記寫下自己的回答</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zh-TW" dirty="0">
                <a:solidFill>
                  <a:srgbClr val="FF0000"/>
                </a:solidFill>
                <a:latin typeface="Arial" panose="020B0604020202020204" pitchFamily="34" charset="0"/>
                <a:ea typeface="PMingLiU" pitchFamily="34" charset="-128"/>
                <a:cs typeface="Arial" panose="020B0604020202020204" pitchFamily="34" charset="0"/>
              </a:rPr>
              <a:t>大組討論——使用圖表架記錄回答</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zh-TW" sz="1200" dirty="0">
                <a:solidFill>
                  <a:srgbClr val="FF0000"/>
                </a:solidFill>
                <a:latin typeface="Arial" panose="020B0604020202020204" pitchFamily="34" charset="0"/>
                <a:ea typeface="PMingLiU" pitchFamily="34" charset="-128"/>
                <a:cs typeface="Arial" panose="020B0604020202020204" pitchFamily="34" charset="0"/>
              </a:rPr>
              <a:t>小組討論——安排更多時間，先進行小組討論，隨後向大組匯報想法</a:t>
            </a: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800">
                <a:latin typeface="Arial" pitchFamily="34" charset="0"/>
                <a:ea typeface="PMingLiU" pitchFamily="34" charset="-128"/>
              </a:rPr>
              <a:t>本單元內容包括：</a:t>
            </a:r>
          </a:p>
          <a:p>
            <a:pPr marL="742950" lvl="1" indent="-285750">
              <a:buFont typeface="Arial" panose="020B0604020202020204" pitchFamily="34" charset="0"/>
              <a:buChar char="•"/>
              <a:defRPr/>
            </a:pPr>
            <a:r>
              <a:rPr lang="zh-TW" sz="2800">
                <a:latin typeface="Arial" pitchFamily="34" charset="0"/>
                <a:ea typeface="PMingLiU" pitchFamily="34" charset="-128"/>
              </a:rPr>
              <a:t>青少獅會計劃的歷史</a:t>
            </a:r>
          </a:p>
          <a:p>
            <a:pPr marL="742950" lvl="1" indent="-285750">
              <a:buFont typeface="Arial" panose="020B0604020202020204" pitchFamily="34" charset="0"/>
              <a:buChar char="•"/>
              <a:defRPr/>
            </a:pPr>
            <a:r>
              <a:rPr lang="zh-TW" sz="2800">
                <a:latin typeface="Arial" pitchFamily="34" charset="0"/>
                <a:ea typeface="PMingLiU" pitchFamily="34" charset="-128"/>
              </a:rPr>
              <a:t>青少獅會計劃的結構</a:t>
            </a:r>
          </a:p>
          <a:p>
            <a:pPr marL="742950" lvl="1" indent="-285750">
              <a:buFont typeface="Arial" panose="020B0604020202020204" pitchFamily="34" charset="0"/>
              <a:buChar char="•"/>
              <a:defRPr/>
            </a:pPr>
            <a:r>
              <a:rPr lang="zh-TW" sz="2800">
                <a:latin typeface="Arial" pitchFamily="34" charset="0"/>
                <a:ea typeface="PMingLiU" pitchFamily="34" charset="-128"/>
              </a:rPr>
              <a:t>青少獅會的目標</a:t>
            </a:r>
          </a:p>
          <a:p>
            <a:pPr marL="742950" lvl="1" indent="-285750">
              <a:buFont typeface="Arial" panose="020B0604020202020204" pitchFamily="34" charset="0"/>
              <a:buChar char="•"/>
              <a:defRPr/>
            </a:pPr>
            <a:r>
              <a:rPr lang="zh-TW" sz="2800">
                <a:latin typeface="Arial" pitchFamily="34" charset="0"/>
                <a:ea typeface="PMingLiU" pitchFamily="34" charset="-128"/>
              </a:rPr>
              <a:t>青少獅會計劃目前的數據</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t>在本單元最後，學員應有充分的基礎知識，能夠解釋青少獅會計劃。 </a:t>
            </a:r>
          </a:p>
          <a:p>
            <a:pPr marL="0" algn="l" defTabSz="914400" rtl="0" eaLnBrk="1" latinLnBrk="0" hangingPunct="1"/>
            <a:endParaRPr lang="en-US" sz="1200" kern="1200" dirty="0">
              <a:solidFill>
                <a:schemeClr val="tx1"/>
              </a:solidFill>
              <a:latin typeface="Arial" pitchFamily="34" charset="0"/>
              <a:ea typeface="ＭＳ Ｐゴシック" pitchFamily="34" charset="-128"/>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zh-TW" sz="1200">
                <a:solidFill>
                  <a:schemeClr val="tx1"/>
                </a:solidFill>
                <a:latin typeface="Arial" panose="020B0604020202020204" pitchFamily="34" charset="0"/>
                <a:ea typeface="PMingLiU" pitchFamily="34" charset="-128"/>
                <a:cs typeface="Arial" panose="020B0604020202020204" pitchFamily="34" charset="0"/>
              </a:rPr>
              <a:t>青少獅會計劃在過去60多年中持續成長。 </a:t>
            </a:r>
          </a:p>
          <a:p>
            <a:pPr marL="342900" marR="0" lvl="0" indent="-342900">
              <a:lnSpc>
                <a:spcPct val="107000"/>
              </a:lnSpc>
              <a:spcBef>
                <a:spcPts val="0"/>
              </a:spcBef>
              <a:spcAft>
                <a:spcPts val="0"/>
              </a:spcAft>
              <a:buFont typeface="Symbol" panose="05050102010706020507" pitchFamily="18" charset="2"/>
              <a:buChar char=""/>
            </a:pPr>
            <a:r>
              <a:rPr lang="zh-TW" sz="1200">
                <a:solidFill>
                  <a:schemeClr val="tx1"/>
                </a:solidFill>
                <a:latin typeface="Arial" panose="020B0604020202020204" pitchFamily="34" charset="0"/>
                <a:ea typeface="PMingLiU" pitchFamily="34" charset="-128"/>
                <a:cs typeface="Arial" panose="020B0604020202020204" pitchFamily="34" charset="0"/>
              </a:rPr>
              <a:t>1957年  –   Glenside獅子分會在美國賓夕法尼亞州Abington成立了第一個青少獅分會。12月5日，當地高中棒球教練和活躍獅友Jim Graver和35名高中男生一起成立了第一個青少獅會。該會打造了「領導、平等和機會」的口號，並選用了該校栗色和金色的代表色作為青少獅會的顏色。「平等」隨後被改為「經驗。」 </a:t>
            </a:r>
          </a:p>
          <a:p>
            <a:pPr marL="342900" marR="0" lvl="0" indent="-342900">
              <a:lnSpc>
                <a:spcPct val="107000"/>
              </a:lnSpc>
              <a:spcBef>
                <a:spcPts val="0"/>
              </a:spcBef>
              <a:spcAft>
                <a:spcPts val="0"/>
              </a:spcAft>
              <a:buFont typeface="Symbol" panose="05050102010706020507" pitchFamily="18" charset="2"/>
              <a:buChar char=""/>
            </a:pPr>
            <a:r>
              <a:rPr lang="zh-TW" sz="1200">
                <a:solidFill>
                  <a:schemeClr val="tx1"/>
                </a:solidFill>
                <a:latin typeface="Arial" panose="020B0604020202020204" pitchFamily="34" charset="0"/>
                <a:ea typeface="PMingLiU" pitchFamily="34" charset="-128"/>
                <a:cs typeface="Arial" panose="020B0604020202020204" pitchFamily="34" charset="0"/>
              </a:rPr>
              <a:t>1964年 –青少獅會計劃正式成為賓夕法尼亞州的區方案之一，開始迅速發展。</a:t>
            </a:r>
          </a:p>
          <a:p>
            <a:pPr marL="342900" marR="0" lvl="0" indent="-342900">
              <a:lnSpc>
                <a:spcPct val="107000"/>
              </a:lnSpc>
              <a:spcBef>
                <a:spcPts val="0"/>
              </a:spcBef>
              <a:spcAft>
                <a:spcPts val="800"/>
              </a:spcAft>
              <a:buFont typeface="Symbol" panose="05050102010706020507" pitchFamily="18" charset="2"/>
              <a:buChar char=""/>
            </a:pPr>
            <a:r>
              <a:rPr lang="zh-TW" sz="1200">
                <a:solidFill>
                  <a:schemeClr val="tx1"/>
                </a:solidFill>
                <a:latin typeface="Arial" panose="020B0604020202020204" pitchFamily="34" charset="0"/>
                <a:ea typeface="PMingLiU" pitchFamily="34" charset="-128"/>
                <a:cs typeface="Arial" panose="020B0604020202020204" pitchFamily="34" charset="0"/>
              </a:rPr>
              <a:t>1967年 –1967年10月, 國際獅子會理事會將青少獅分會計劃納入本組織的正式計劃，該計劃正式成為國際獅子會計劃的一部分。 </a:t>
            </a:r>
          </a:p>
          <a:p>
            <a:endParaRPr lang="en-US" dirty="0"/>
          </a:p>
        </p:txBody>
      </p:sp>
    </p:spTree>
    <p:extLst>
      <p:ext uri="{BB962C8B-B14F-4D97-AF65-F5344CB8AC3E}">
        <p14:creationId xmlns:p14="http://schemas.microsoft.com/office/powerpoint/2010/main" val="130193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zh-TW" sz="1200" dirty="0">
                <a:solidFill>
                  <a:schemeClr val="tx1"/>
                </a:solidFill>
                <a:latin typeface="Arial" panose="020B0604020202020204" pitchFamily="34" charset="0"/>
                <a:ea typeface="PMingLiU" pitchFamily="34" charset="-128"/>
                <a:cs typeface="Arial" panose="020B0604020202020204" pitchFamily="34" charset="0"/>
              </a:rPr>
              <a:t>青少獅會近年歷史 </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zh-TW" sz="1200" dirty="0">
                <a:solidFill>
                  <a:schemeClr val="tx1"/>
                </a:solidFill>
                <a:latin typeface="Arial"/>
                <a:ea typeface="PMingLiU"/>
                <a:cs typeface="Arial"/>
              </a:rPr>
              <a:t>2008年 –創建了兩個不同的青少獅類別</a:t>
            </a:r>
          </a:p>
          <a:p>
            <a:pPr marL="342900" indent="-342900">
              <a:lnSpc>
                <a:spcPct val="107000"/>
              </a:lnSpc>
              <a:buFont typeface="Symbol" panose="05050102010706020507" pitchFamily="18" charset="2"/>
              <a:buChar char=""/>
            </a:pPr>
            <a:r>
              <a:rPr lang="zh-TW" sz="1200" dirty="0">
                <a:solidFill>
                  <a:schemeClr val="tx1"/>
                </a:solidFill>
                <a:latin typeface="Arial"/>
                <a:ea typeface="PMingLiU"/>
                <a:cs typeface="Arial"/>
              </a:rPr>
              <a:t>2009年 –成立了青少獅會顧問小組，作為國際顧問組，由來自每個憲章區的32名青少獅和獅友代表組成，並區分12-18歲的少獅組和18-30歲的青獅組</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zh-TW" sz="1200" dirty="0">
                <a:solidFill>
                  <a:schemeClr val="tx1"/>
                </a:solidFill>
                <a:latin typeface="Arial" panose="020B0604020202020204" pitchFamily="34" charset="0"/>
                <a:ea typeface="PMingLiU" pitchFamily="34" charset="-128"/>
                <a:cs typeface="Arial" panose="020B0604020202020204" pitchFamily="34" charset="0"/>
              </a:rPr>
              <a:t>2018年 – 任命了兩名青獅獅友理事會聯絡員，參加理事會，成為理事會首批青年代表。</a:t>
            </a:r>
          </a:p>
          <a:p>
            <a:pPr marL="342900" marR="0" lvl="0" indent="-342900" algn="l" defTabSz="914400" rtl="0" eaLnBrk="1" latinLnBrk="0" hangingPunct="1">
              <a:lnSpc>
                <a:spcPct val="107000"/>
              </a:lnSpc>
              <a:spcBef>
                <a:spcPts val="0"/>
              </a:spcBef>
              <a:spcAft>
                <a:spcPts val="800"/>
              </a:spcAft>
              <a:buFont typeface="Symbol" panose="05050102010706020507" pitchFamily="18" charset="2"/>
              <a:buChar char=""/>
            </a:pPr>
            <a:r>
              <a:rPr lang="zh-TW" sz="1200" dirty="0">
                <a:solidFill>
                  <a:schemeClr val="tx1"/>
                </a:solidFill>
                <a:latin typeface="Arial" panose="020B0604020202020204" pitchFamily="34" charset="0"/>
                <a:ea typeface="PMingLiU" pitchFamily="34" charset="-128"/>
                <a:cs typeface="Arial" panose="020B0604020202020204" pitchFamily="34" charset="0"/>
              </a:rPr>
              <a:t>2019年–青少獅會計劃發展到150個國家。</a:t>
            </a:r>
          </a:p>
          <a:p>
            <a:endParaRPr lang="en-US" dirty="0"/>
          </a:p>
        </p:txBody>
      </p:sp>
    </p:spTree>
    <p:extLst>
      <p:ext uri="{BB962C8B-B14F-4D97-AF65-F5344CB8AC3E}">
        <p14:creationId xmlns:p14="http://schemas.microsoft.com/office/powerpoint/2010/main" val="340080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solidFill>
                  <a:schemeClr val="tx1"/>
                </a:solidFill>
              </a:rPr>
              <a:t>青少獅會的目的是透過推動服務活動發展培養社區年輕人的領導能力，提供經驗和機會。青少獅會計劃包括以下關鍵詞：</a:t>
            </a:r>
          </a:p>
          <a:p>
            <a:pPr marL="171450" indent="-171450">
              <a:buFont typeface="Arial" panose="020B0604020202020204" pitchFamily="34" charset="0"/>
              <a:buChar char="•"/>
            </a:pPr>
            <a:r>
              <a:rPr lang="zh-TW">
                <a:solidFill>
                  <a:schemeClr val="tx1"/>
                </a:solidFill>
              </a:rPr>
              <a:t>領導 –培養青少獅擔任方案組織者、時間管理人和團隊領導人的技能。</a:t>
            </a:r>
          </a:p>
          <a:p>
            <a:pPr marL="171450" indent="-171450">
              <a:buFont typeface="Arial" panose="020B0604020202020204" pitchFamily="34" charset="0"/>
              <a:buChar char="•"/>
            </a:pPr>
            <a:r>
              <a:rPr lang="zh-TW">
                <a:solidFill>
                  <a:schemeClr val="tx1"/>
                </a:solidFill>
              </a:rPr>
              <a:t>經驗–鼓勵青少獅了解團隊合作與協作如何能夠為社區帶來積極的改變。</a:t>
            </a:r>
          </a:p>
          <a:p>
            <a:pPr marL="171450" indent="-171450">
              <a:buFont typeface="Arial" panose="020B0604020202020204" pitchFamily="34" charset="0"/>
              <a:buChar char="•"/>
            </a:pPr>
            <a:r>
              <a:rPr lang="zh-TW">
                <a:solidFill>
                  <a:schemeClr val="tx1"/>
                </a:solidFill>
              </a:rPr>
              <a:t>機會-為青少獅建立終生的聯繫，讓他們透過社區服務看到自己的影響力。</a:t>
            </a:r>
          </a:p>
        </p:txBody>
      </p:sp>
      <p:sp>
        <p:nvSpPr>
          <p:cNvPr id="4" name="Slide Number Placeholder 3"/>
          <p:cNvSpPr>
            <a:spLocks noGrp="1"/>
          </p:cNvSpPr>
          <p:nvPr>
            <p:ph type="sldNum" sz="quarter" idx="5"/>
          </p:nvPr>
        </p:nvSpPr>
        <p:spPr/>
        <p:txBody>
          <a:bodyPr/>
          <a:lstStyle/>
          <a:p>
            <a:fld id="{65F38A34-01B5-8B47-8788-985DCB17BFD7}" type="slidenum">
              <a:rPr lang="en-US" smtClean="0"/>
              <a:t>6</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200">
                <a:solidFill>
                  <a:srgbClr val="55565A"/>
                </a:solidFill>
                <a:latin typeface="Arial" charset="0"/>
                <a:ea typeface="PMingLiU"/>
                <a:cs typeface="Arial" charset="0"/>
              </a:rPr>
              <a:t>青少獅會計劃是一個青少年發展項目。旨在實現以下培養社區內青少年的目標。以下是國際獅子會理事會政策手冊第二十二章中陳述的青少獅會計劃目標。  </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a:solidFill>
                  <a:srgbClr val="55565A"/>
                </a:solidFill>
                <a:latin typeface="Arial" charset="0"/>
                <a:ea typeface="PMingLiU"/>
                <a:cs typeface="Arial" charset="0"/>
              </a:rPr>
              <a:t>輔導分會負責對青少獅會提供指導和咨詢。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55565A"/>
              </a:solidFill>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a:solidFill>
                  <a:srgbClr val="55565A"/>
                </a:solidFill>
                <a:latin typeface="Arial" charset="0"/>
                <a:ea typeface="PMingLiU"/>
                <a:cs typeface="Arial" charset="0"/>
              </a:rPr>
              <a:t>根據理事會政策手冊，青少獅分會是獅子分會的一項服務活動，而不是一種會籍類別。青少獅無需向國際獅子會總部支付會費。而是由輔導分會來支付該青少獅會的維護和組織費用。</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55565A"/>
              </a:solidFill>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a:solidFill>
                  <a:srgbClr val="55565A"/>
                </a:solidFill>
                <a:latin typeface="Arial" charset="0"/>
                <a:ea typeface="PMingLiU"/>
                <a:cs typeface="Arial" charset="0"/>
              </a:rPr>
              <a:t>輔導分會必須在行政管理和服務領域為青少獅會供咨詢，包括設立銀行賬號、會計管理和建立社區合作夥伴關係。輔導分會還會任命一位精力充沛的青少獅會顧問，參加該會的活動，以便提供支持。</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55565A"/>
              </a:solidFill>
              <a:latin typeface="Arial" charset="0"/>
              <a:ea typeface="+mn-ea"/>
              <a:cs typeface="Arial"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8</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zh-TW" sz="1200">
                <a:solidFill>
                  <a:schemeClr val="tx1"/>
                </a:solidFill>
                <a:latin typeface="Arial" panose="020B0604020202020204" pitchFamily="34" charset="0"/>
                <a:ea typeface="PMingLiU" charset="0"/>
                <a:cs typeface="Arial" panose="020B0604020202020204" pitchFamily="34" charset="0"/>
              </a:rPr>
              <a:t>青少獅會為何很重要？透過活動，青少年能夠在個人和專業領域獲得成長，並有機會改善社區。透過接觸新的社區群體，獅友能夠獲得寶貴的指導技巧。獅友和青少獅在服務中團結一致，親如一家。 </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146023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5DCB-FB14-4A4F-A587-75FA7CBB7E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DE8A97-498B-4974-88E1-260ADC3B3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B82433-36F1-4FBD-A695-1F0A479FC5E6}"/>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5" name="Footer Placeholder 4">
            <a:extLst>
              <a:ext uri="{FF2B5EF4-FFF2-40B4-BE49-F238E27FC236}">
                <a16:creationId xmlns:a16="http://schemas.microsoft.com/office/drawing/2014/main" id="{81159AAF-F005-4101-84E8-3B091F14A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2E5F5-0671-4D97-AB0F-EF4B258BF100}"/>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207071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A443-8B6E-4CB1-AB7A-200163B62A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4CD441-4694-41D3-875F-E423186622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B74BB-4ED7-4DA3-AA92-D913465A3300}"/>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5" name="Footer Placeholder 4">
            <a:extLst>
              <a:ext uri="{FF2B5EF4-FFF2-40B4-BE49-F238E27FC236}">
                <a16:creationId xmlns:a16="http://schemas.microsoft.com/office/drawing/2014/main" id="{BDAA1A81-1269-41B2-ACD1-70F61307B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7BEC5-C1CE-4605-A3DA-999E54E8BBBC}"/>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204078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6989F-AEE8-4B7F-8C58-FA731F084B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AC3151-6F26-4B69-8494-E6859D7A6F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8F60B-6379-490F-9299-B5FA980C3C65}"/>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5" name="Footer Placeholder 4">
            <a:extLst>
              <a:ext uri="{FF2B5EF4-FFF2-40B4-BE49-F238E27FC236}">
                <a16:creationId xmlns:a16="http://schemas.microsoft.com/office/drawing/2014/main" id="{FB69A257-A23B-4EC1-B72A-2430A9E52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A9FF3-D27C-46BD-A5DC-AF8893974217}"/>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163806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62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9DAE-3FA9-4003-950E-63FEA408C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DCB06-ED3E-4FB0-BBBD-A9F2032CA4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6B0D2-3F57-4112-8D17-D2803182DDBD}"/>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5" name="Footer Placeholder 4">
            <a:extLst>
              <a:ext uri="{FF2B5EF4-FFF2-40B4-BE49-F238E27FC236}">
                <a16:creationId xmlns:a16="http://schemas.microsoft.com/office/drawing/2014/main" id="{822052C2-22A3-4DF1-AD40-22149C802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4207C-F617-45A1-95A0-7A45EFC46CA7}"/>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402406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1AF4-5F1C-4A9E-9B6A-67047737B5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6C2682-CBA0-497E-9558-A426F9997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CF49A-CA5B-4AD2-B78B-8A5B745588AF}"/>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5" name="Footer Placeholder 4">
            <a:extLst>
              <a:ext uri="{FF2B5EF4-FFF2-40B4-BE49-F238E27FC236}">
                <a16:creationId xmlns:a16="http://schemas.microsoft.com/office/drawing/2014/main" id="{8FC941AC-2BDD-4EE0-8D9E-C88459A5C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58A94-086C-480B-A1D7-B42EE7359CFB}"/>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416485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B572-AA0E-4FF6-8557-AD761A861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ED528-D44D-43F2-A11D-57BA1FA4D3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DE405-4B2F-426C-AE32-6BE9AD432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87D23-4DB0-4310-8EDA-966881ED25ED}"/>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6" name="Footer Placeholder 5">
            <a:extLst>
              <a:ext uri="{FF2B5EF4-FFF2-40B4-BE49-F238E27FC236}">
                <a16:creationId xmlns:a16="http://schemas.microsoft.com/office/drawing/2014/main" id="{040F5A41-5AEB-4588-93E1-17B3D4C7E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355DA-1543-485F-A867-828FE9881CBA}"/>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408811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413A-3FC8-416F-93EC-4F437FD4AE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823635-BBEB-4D79-830F-8AD76F0B9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873A81-C47C-41FA-82E1-C691D4ED1B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BB3C2-D363-4BA7-9DCF-5EEE8908A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1651D0-5F24-46BB-AC30-E8C4668A3F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FCF0FD-9EED-4CF3-9053-65BC99ECD530}"/>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8" name="Footer Placeholder 7">
            <a:extLst>
              <a:ext uri="{FF2B5EF4-FFF2-40B4-BE49-F238E27FC236}">
                <a16:creationId xmlns:a16="http://schemas.microsoft.com/office/drawing/2014/main" id="{FE6F3231-CF9C-48E3-AD21-BFEF11CA47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C226FA-C696-47D9-8761-E243779A08BC}"/>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48448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F7AE-B9C6-46F4-A20E-3AB4A27537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3B7A70-7EBC-4E42-A720-CACFB9DAF010}"/>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4" name="Footer Placeholder 3">
            <a:extLst>
              <a:ext uri="{FF2B5EF4-FFF2-40B4-BE49-F238E27FC236}">
                <a16:creationId xmlns:a16="http://schemas.microsoft.com/office/drawing/2014/main" id="{42287225-30C0-4EBE-91C5-A36DB3C3C8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6F902-C715-4642-B4F7-E021070D96DB}"/>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417925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151712-3A77-415D-AA7A-F10147E6E729}"/>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3" name="Footer Placeholder 2">
            <a:extLst>
              <a:ext uri="{FF2B5EF4-FFF2-40B4-BE49-F238E27FC236}">
                <a16:creationId xmlns:a16="http://schemas.microsoft.com/office/drawing/2014/main" id="{C709FF7A-C753-4E46-A14D-80B04FB6C2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9B9DA-196C-4882-B63E-5BB2ADF8E166}"/>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361905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62DD-39C6-4640-9833-7F253F09E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C7700F-A6BA-4EDD-97E8-B29259760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B736-711C-4DD8-BD26-76395B837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B48E6-624B-4F81-82B8-54C9F0D1C774}"/>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6" name="Footer Placeholder 5">
            <a:extLst>
              <a:ext uri="{FF2B5EF4-FFF2-40B4-BE49-F238E27FC236}">
                <a16:creationId xmlns:a16="http://schemas.microsoft.com/office/drawing/2014/main" id="{E5A52C18-F2D1-4E9B-BB61-0526DC379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05D2A9-65D3-44FD-A407-F5AFDDF830CD}"/>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407758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9C1A-07BA-4A75-A2A6-F750C1A6E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4D0519-60AA-4213-8466-1EB631375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7CE41-583A-4BAE-929B-325A040FC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8FCF1-899D-4EF9-B9A4-699545B9476D}"/>
              </a:ext>
            </a:extLst>
          </p:cNvPr>
          <p:cNvSpPr>
            <a:spLocks noGrp="1"/>
          </p:cNvSpPr>
          <p:nvPr>
            <p:ph type="dt" sz="half" idx="10"/>
          </p:nvPr>
        </p:nvSpPr>
        <p:spPr/>
        <p:txBody>
          <a:bodyPr/>
          <a:lstStyle/>
          <a:p>
            <a:fld id="{126C2339-95F4-4EFB-B360-95E12F86A0AC}" type="datetimeFigureOut">
              <a:rPr lang="en-US" smtClean="0"/>
              <a:t>1/24/2024</a:t>
            </a:fld>
            <a:endParaRPr lang="en-US"/>
          </a:p>
        </p:txBody>
      </p:sp>
      <p:sp>
        <p:nvSpPr>
          <p:cNvPr id="6" name="Footer Placeholder 5">
            <a:extLst>
              <a:ext uri="{FF2B5EF4-FFF2-40B4-BE49-F238E27FC236}">
                <a16:creationId xmlns:a16="http://schemas.microsoft.com/office/drawing/2014/main" id="{339467DE-87B1-430A-8A12-2C735893F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9C576-CB0A-4D21-AF60-512155F899B4}"/>
              </a:ext>
            </a:extLst>
          </p:cNvPr>
          <p:cNvSpPr>
            <a:spLocks noGrp="1"/>
          </p:cNvSpPr>
          <p:nvPr>
            <p:ph type="sldNum" sz="quarter" idx="12"/>
          </p:nvPr>
        </p:nvSpPr>
        <p:spPr/>
        <p:txBody>
          <a:bodyPr/>
          <a:lstStyle/>
          <a:p>
            <a:fld id="{7EF6C3AE-F750-4A10-A859-01C5DCF5F3ED}" type="slidenum">
              <a:rPr lang="en-US" smtClean="0"/>
              <a:t>‹#›</a:t>
            </a:fld>
            <a:endParaRPr lang="en-US"/>
          </a:p>
        </p:txBody>
      </p:sp>
    </p:spTree>
    <p:extLst>
      <p:ext uri="{BB962C8B-B14F-4D97-AF65-F5344CB8AC3E}">
        <p14:creationId xmlns:p14="http://schemas.microsoft.com/office/powerpoint/2010/main" val="266855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AA5F35-EE8D-4A5E-9521-32C7579D22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D22F7A-A925-487B-94DE-4A740C632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2FAB9-1E2B-493D-9EF9-09C0ACBB0E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C2339-95F4-4EFB-B360-95E12F86A0AC}" type="datetimeFigureOut">
              <a:rPr lang="en-US" smtClean="0"/>
              <a:t>1/24/2024</a:t>
            </a:fld>
            <a:endParaRPr lang="en-US"/>
          </a:p>
        </p:txBody>
      </p:sp>
      <p:sp>
        <p:nvSpPr>
          <p:cNvPr id="5" name="Footer Placeholder 4">
            <a:extLst>
              <a:ext uri="{FF2B5EF4-FFF2-40B4-BE49-F238E27FC236}">
                <a16:creationId xmlns:a16="http://schemas.microsoft.com/office/drawing/2014/main" id="{FBD55F12-149A-48F7-95A2-37E589606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666DAE-C95A-486B-BFA8-8D3EB55C01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6C3AE-F750-4A10-A859-01C5DCF5F3ED}" type="slidenum">
              <a:rPr lang="en-US" smtClean="0"/>
              <a:t>‹#›</a:t>
            </a:fld>
            <a:endParaRPr lang="en-US"/>
          </a:p>
        </p:txBody>
      </p:sp>
    </p:spTree>
    <p:extLst>
      <p:ext uri="{BB962C8B-B14F-4D97-AF65-F5344CB8AC3E}">
        <p14:creationId xmlns:p14="http://schemas.microsoft.com/office/powerpoint/2010/main" val="281714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png"/><Relationship Id="rId7" Type="http://schemas.openxmlformats.org/officeDocument/2006/relationships/diagramLayout" Target="../diagrams/layout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zh-TW" sz="4000" b="1" dirty="0">
                <a:solidFill>
                  <a:srgbClr val="55565A"/>
                </a:solidFill>
                <a:latin typeface="Arial Black" panose="020B0604020202020204" pitchFamily="34" charset="0"/>
                <a:ea typeface="PMingLiU"/>
                <a:cs typeface="Arial" panose="020B0604020202020204" pitchFamily="34" charset="0"/>
              </a:rPr>
              <a:t>青少獅會顧問 </a:t>
            </a:r>
          </a:p>
          <a:p>
            <a:r>
              <a:rPr lang="zh-TW" sz="4000" b="1" dirty="0">
                <a:solidFill>
                  <a:srgbClr val="55565A"/>
                </a:solidFill>
                <a:latin typeface="Arial Black" panose="020B0604020202020204" pitchFamily="34" charset="0"/>
                <a:ea typeface="PMingLiU"/>
                <a:cs typeface="Arial" panose="020B0604020202020204" pitchFamily="34" charset="0"/>
              </a:rPr>
              <a:t>培訓和初任講習</a:t>
            </a:r>
          </a:p>
          <a:p>
            <a:pPr>
              <a:lnSpc>
                <a:spcPct val="150000"/>
              </a:lnSpc>
            </a:pPr>
            <a:r>
              <a:rPr lang="en-US" altLang="zh-TW" sz="2800">
                <a:solidFill>
                  <a:srgbClr val="00AC69"/>
                </a:solidFill>
                <a:latin typeface="Arial" panose="020B0604020202020204" pitchFamily="34" charset="0"/>
                <a:ea typeface="PMingLiU"/>
                <a:cs typeface="Arial" panose="020B0604020202020204" pitchFamily="34" charset="0"/>
              </a:rPr>
              <a:t>Lions International</a:t>
            </a:r>
            <a:endParaRPr lang="zh-TW" sz="2800" dirty="0">
              <a:solidFill>
                <a:srgbClr val="00AC69"/>
              </a:solidFill>
              <a:latin typeface="Arial" panose="020B0604020202020204" pitchFamily="34" charset="0"/>
              <a:ea typeface="PMingLiU"/>
              <a:cs typeface="Arial" panose="020B0604020202020204" pitchFamily="34" charset="0"/>
            </a:endParaRP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rotWithShape="1">
          <a:blip r:embed="rId3"/>
          <a:srcRect l="28541" t="162" r="25425" b="-162"/>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1149045"/>
            <a:ext cx="6374893" cy="5232202"/>
          </a:xfrm>
          <a:prstGeom prst="rect">
            <a:avLst/>
          </a:prstGeom>
          <a:noFill/>
        </p:spPr>
        <p:txBody>
          <a:bodyPr wrap="square">
            <a:spAutoFit/>
          </a:bodyPr>
          <a:lstStyle/>
          <a:p>
            <a:pPr>
              <a:spcAft>
                <a:spcPts val="600"/>
              </a:spcAft>
            </a:pPr>
            <a:r>
              <a:rPr lang="zh-TW" sz="3200" b="1">
                <a:solidFill>
                  <a:schemeClr val="bg1"/>
                </a:solidFill>
                <a:latin typeface="Arial" panose="020B0604020202020204" pitchFamily="34" charset="0"/>
                <a:ea typeface="PMingLiU"/>
                <a:cs typeface="Arial" panose="020B0604020202020204" pitchFamily="34" charset="0"/>
              </a:rPr>
              <a:t>獅子分會輔導青少獅會的益處</a:t>
            </a:r>
          </a:p>
          <a:p>
            <a:pPr marL="342900" indent="-342900">
              <a:spcAft>
                <a:spcPts val="600"/>
              </a:spcAft>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啟發和鼓勵獅子會員。</a:t>
            </a:r>
          </a:p>
          <a:p>
            <a:pPr marL="342900" indent="-342900">
              <a:spcAft>
                <a:spcPts val="600"/>
              </a:spcAft>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讓獅友了解最新趨勢和社區需求。</a:t>
            </a:r>
          </a:p>
          <a:p>
            <a:pPr marL="342900" indent="-342900">
              <a:spcAft>
                <a:spcPts val="600"/>
              </a:spcAft>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增強獅子分會在社區的知名度。</a:t>
            </a:r>
          </a:p>
          <a:p>
            <a:pPr marL="342900" indent="-342900">
              <a:spcAft>
                <a:spcPts val="600"/>
              </a:spcAft>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為獅子分會贏得潛在新會員，包括畢業青少獅及其父母/家庭成員。</a:t>
            </a:r>
          </a:p>
          <a:p>
            <a:pPr>
              <a:spcAft>
                <a:spcPts val="600"/>
              </a:spcAft>
            </a:pPr>
            <a:endParaRPr lang="en-US" sz="2400" kern="0" dirty="0">
              <a:solidFill>
                <a:srgbClr val="55565A"/>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endParaRPr lang="en-US" sz="2400" kern="0" dirty="0">
              <a:solidFill>
                <a:srgbClr val="55565A"/>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11</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a:solidFill>
                  <a:srgbClr val="616262"/>
                </a:solidFill>
              </a:rPr>
              <a:t>青少獅會</a:t>
            </a:r>
            <a:r>
              <a:rPr lang="zh-TW" sz="3200">
                <a:solidFill>
                  <a:srgbClr val="55565A"/>
                </a:solidFill>
              </a:rPr>
              <a:t>組織結構 </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3538075108"/>
              </p:ext>
            </p:extLst>
          </p:nvPr>
        </p:nvGraphicFramePr>
        <p:xfrm>
          <a:off x="715810" y="338911"/>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942667" y="4142805"/>
            <a:ext cx="4706660" cy="1631216"/>
          </a:xfrm>
          <a:prstGeom prst="rect">
            <a:avLst/>
          </a:prstGeom>
          <a:noFill/>
        </p:spPr>
        <p:txBody>
          <a:bodyPr wrap="square" lIns="91440" tIns="45720" rIns="91440" bIns="45720" rtlCol="0" anchor="t">
            <a:spAutoFit/>
          </a:bodyPr>
          <a:lstStyle/>
          <a:p>
            <a:pPr algn="ctr"/>
            <a:r>
              <a:rPr lang="zh-TW" sz="2200" b="1">
                <a:solidFill>
                  <a:schemeClr val="bg1"/>
                </a:solidFill>
                <a:latin typeface="Arial" panose="020B0604020202020204" pitchFamily="34" charset="0"/>
                <a:ea typeface="PMingLiU" charset="0"/>
                <a:cs typeface="Arial" panose="020B0604020202020204" pitchFamily="34" charset="0"/>
              </a:rPr>
              <a:t>青獅 (Omega)：18-30 歲</a:t>
            </a:r>
          </a:p>
          <a:p>
            <a:pPr algn="ctr"/>
            <a:r>
              <a:rPr lang="zh-TW">
                <a:solidFill>
                  <a:schemeClr val="bg1"/>
                </a:solidFill>
                <a:latin typeface="Arial"/>
                <a:ea typeface="PMingLiU" charset="0"/>
                <a:cs typeface="Arial"/>
              </a:rPr>
              <a:t>重點是進一步培養個人和職業技能，並對社區產生直接和積極的影響。‘</a:t>
            </a:r>
          </a:p>
          <a:p>
            <a:pPr algn="ctr"/>
            <a:endParaRPr lang="en-US" sz="2400" dirty="0">
              <a:solidFill>
                <a:schemeClr val="bg1"/>
              </a:solidFill>
              <a:latin typeface="Arial"/>
              <a:ea typeface="Arial" charset="0"/>
              <a:cs typeface="Arial"/>
            </a:endParaRP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617309" y="4188972"/>
            <a:ext cx="4534318" cy="1661993"/>
          </a:xfrm>
          <a:prstGeom prst="rect">
            <a:avLst/>
          </a:prstGeom>
          <a:noFill/>
        </p:spPr>
        <p:txBody>
          <a:bodyPr wrap="square" rtlCol="0">
            <a:spAutoFit/>
          </a:bodyPr>
          <a:lstStyle/>
          <a:p>
            <a:pPr algn="ctr"/>
            <a:r>
              <a:rPr lang="zh-TW" sz="2200" b="1">
                <a:solidFill>
                  <a:srgbClr val="55565A"/>
                </a:solidFill>
                <a:latin typeface="Arial" panose="020B0604020202020204" pitchFamily="34" charset="0"/>
                <a:ea typeface="PMingLiU" charset="0"/>
                <a:cs typeface="Arial" panose="020B0604020202020204" pitchFamily="34" charset="0"/>
              </a:rPr>
              <a:t>少獅：12-18 歲。</a:t>
            </a:r>
          </a:p>
          <a:p>
            <a:pPr algn="ctr"/>
            <a:r>
              <a:rPr lang="zh-TW">
                <a:solidFill>
                  <a:srgbClr val="55565A"/>
                </a:solidFill>
                <a:latin typeface="Arial" panose="020B0604020202020204" pitchFamily="34" charset="0"/>
                <a:ea typeface="PMingLiU" charset="0"/>
                <a:cs typeface="Arial" panose="020B0604020202020204" pitchFamily="34" charset="0"/>
              </a:rPr>
              <a:t>重點是為社區服務並為領導力和責任感打下堅實基礎。</a:t>
            </a:r>
          </a:p>
          <a:p>
            <a:pPr algn="ctr"/>
            <a:endParaRPr lang="en-US" sz="2400" dirty="0">
              <a:solidFill>
                <a:srgbClr val="55565A"/>
              </a:solidFill>
              <a:latin typeface="Arial" panose="020B0604020202020204" pitchFamily="34" charset="0"/>
              <a:ea typeface="Arial" charset="0"/>
              <a:cs typeface="Arial"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1142135" y="936885"/>
            <a:ext cx="3205920" cy="3205920"/>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7523343" y="848307"/>
            <a:ext cx="3205921" cy="3205921"/>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8"/>
          <p:cNvSpPr>
            <a:spLocks noEditPoints="1"/>
          </p:cNvSpPr>
          <p:nvPr/>
        </p:nvSpPr>
        <p:spPr bwMode="auto">
          <a:xfrm>
            <a:off x="645656" y="1632583"/>
            <a:ext cx="7499277" cy="5005246"/>
          </a:xfrm>
          <a:custGeom>
            <a:avLst/>
            <a:gdLst>
              <a:gd name="T0" fmla="*/ 8677235 w 2360"/>
              <a:gd name="T1" fmla="*/ 2592571 h 1390"/>
              <a:gd name="T2" fmla="*/ 9312689 w 2360"/>
              <a:gd name="T3" fmla="*/ 1197584 h 1390"/>
              <a:gd name="T4" fmla="*/ 9067272 w 2360"/>
              <a:gd name="T5" fmla="*/ 530797 h 1390"/>
              <a:gd name="T6" fmla="*/ 7209117 w 2360"/>
              <a:gd name="T7" fmla="*/ 486930 h 1390"/>
              <a:gd name="T8" fmla="*/ 6521074 w 2360"/>
              <a:gd name="T9" fmla="*/ 1223904 h 1390"/>
              <a:gd name="T10" fmla="*/ 5329049 w 2360"/>
              <a:gd name="T11" fmla="*/ 1302866 h 1390"/>
              <a:gd name="T12" fmla="*/ 5464905 w 2360"/>
              <a:gd name="T13" fmla="*/ 1930171 h 1390"/>
              <a:gd name="T14" fmla="*/ 5372874 w 2360"/>
              <a:gd name="T15" fmla="*/ 2680306 h 1390"/>
              <a:gd name="T16" fmla="*/ 4386824 w 2360"/>
              <a:gd name="T17" fmla="*/ 3254971 h 1390"/>
              <a:gd name="T18" fmla="*/ 5999563 w 2360"/>
              <a:gd name="T19" fmla="*/ 3294452 h 1390"/>
              <a:gd name="T20" fmla="*/ 7743775 w 2360"/>
              <a:gd name="T21" fmla="*/ 3290065 h 1390"/>
              <a:gd name="T22" fmla="*/ 5473670 w 2360"/>
              <a:gd name="T23" fmla="*/ 1250225 h 1390"/>
              <a:gd name="T24" fmla="*/ 5925062 w 2360"/>
              <a:gd name="T25" fmla="*/ 3987559 h 1390"/>
              <a:gd name="T26" fmla="*/ 6249362 w 2360"/>
              <a:gd name="T27" fmla="*/ 2026680 h 1390"/>
              <a:gd name="T28" fmla="*/ 7305531 w 2360"/>
              <a:gd name="T29" fmla="*/ 631692 h 1390"/>
              <a:gd name="T30" fmla="*/ 815134 w 2360"/>
              <a:gd name="T31" fmla="*/ 1386214 h 1390"/>
              <a:gd name="T32" fmla="*/ 2322694 w 2360"/>
              <a:gd name="T33" fmla="*/ 3079501 h 1390"/>
              <a:gd name="T34" fmla="*/ 3080857 w 2360"/>
              <a:gd name="T35" fmla="*/ 1781022 h 1390"/>
              <a:gd name="T36" fmla="*/ 2572493 w 2360"/>
              <a:gd name="T37" fmla="*/ 1092302 h 1390"/>
              <a:gd name="T38" fmla="*/ 1687240 w 2360"/>
              <a:gd name="T39" fmla="*/ 846643 h 1390"/>
              <a:gd name="T40" fmla="*/ 411950 w 2360"/>
              <a:gd name="T41" fmla="*/ 1289705 h 1390"/>
              <a:gd name="T42" fmla="*/ 1139435 w 2360"/>
              <a:gd name="T43" fmla="*/ 1671353 h 1390"/>
              <a:gd name="T44" fmla="*/ 1433059 w 2360"/>
              <a:gd name="T45" fmla="*/ 3184783 h 1390"/>
              <a:gd name="T46" fmla="*/ 2695202 w 2360"/>
              <a:gd name="T47" fmla="*/ 5812448 h 1390"/>
              <a:gd name="T48" fmla="*/ 3115916 w 2360"/>
              <a:gd name="T49" fmla="*/ 5198303 h 1390"/>
              <a:gd name="T50" fmla="*/ 2489227 w 2360"/>
              <a:gd name="T51" fmla="*/ 2395167 h 1390"/>
              <a:gd name="T52" fmla="*/ 2107955 w 2360"/>
              <a:gd name="T53" fmla="*/ 1943332 h 1390"/>
              <a:gd name="T54" fmla="*/ 1130670 w 2360"/>
              <a:gd name="T55" fmla="*/ 1741541 h 1390"/>
              <a:gd name="T56" fmla="*/ 1691623 w 2360"/>
              <a:gd name="T57" fmla="*/ 1504656 h 1390"/>
              <a:gd name="T58" fmla="*/ 3335038 w 2360"/>
              <a:gd name="T59" fmla="*/ 4097228 h 1390"/>
              <a:gd name="T60" fmla="*/ 4430649 w 2360"/>
              <a:gd name="T61" fmla="*/ 320233 h 1390"/>
              <a:gd name="T62" fmla="*/ 3352568 w 2360"/>
              <a:gd name="T63" fmla="*/ 570278 h 1390"/>
              <a:gd name="T64" fmla="*/ 3549778 w 2360"/>
              <a:gd name="T65" fmla="*/ 1688900 h 1390"/>
              <a:gd name="T66" fmla="*/ 9067272 w 2360"/>
              <a:gd name="T67" fmla="*/ 4426234 h 1390"/>
              <a:gd name="T68" fmla="*/ 3111534 w 2360"/>
              <a:gd name="T69" fmla="*/ 394808 h 1390"/>
              <a:gd name="T70" fmla="*/ 3413922 w 2360"/>
              <a:gd name="T71" fmla="*/ 35094 h 1390"/>
              <a:gd name="T72" fmla="*/ 2953766 w 2360"/>
              <a:gd name="T73" fmla="*/ 1215131 h 1390"/>
              <a:gd name="T74" fmla="*/ 2813528 w 2360"/>
              <a:gd name="T75" fmla="*/ 987019 h 1390"/>
              <a:gd name="T76" fmla="*/ 2274487 w 2360"/>
              <a:gd name="T77" fmla="*/ 851030 h 1390"/>
              <a:gd name="T78" fmla="*/ 6411513 w 2360"/>
              <a:gd name="T79" fmla="*/ 4443781 h 1390"/>
              <a:gd name="T80" fmla="*/ 8962094 w 2360"/>
              <a:gd name="T81" fmla="*/ 2732947 h 1390"/>
              <a:gd name="T82" fmla="*/ 1919510 w 2360"/>
              <a:gd name="T83" fmla="*/ 780842 h 1390"/>
              <a:gd name="T84" fmla="*/ 5302755 w 2360"/>
              <a:gd name="T85" fmla="*/ 745748 h 1390"/>
              <a:gd name="T86" fmla="*/ 2476080 w 2360"/>
              <a:gd name="T87" fmla="*/ 478156 h 1390"/>
              <a:gd name="T88" fmla="*/ 10276826 w 2360"/>
              <a:gd name="T89" fmla="*/ 5531696 h 1390"/>
              <a:gd name="T90" fmla="*/ 8668470 w 2360"/>
              <a:gd name="T91" fmla="*/ 4220057 h 1390"/>
              <a:gd name="T92" fmla="*/ 5386021 w 2360"/>
              <a:gd name="T93" fmla="*/ 504477 h 1390"/>
              <a:gd name="T94" fmla="*/ 2677672 w 2360"/>
              <a:gd name="T95" fmla="*/ 307073 h 1390"/>
              <a:gd name="T96" fmla="*/ 8760501 w 2360"/>
              <a:gd name="T97" fmla="*/ 3772608 h 1390"/>
              <a:gd name="T98" fmla="*/ 2677672 w 2360"/>
              <a:gd name="T99" fmla="*/ 679947 h 1390"/>
              <a:gd name="T100" fmla="*/ 8848150 w 2360"/>
              <a:gd name="T101" fmla="*/ 3689259 h 1390"/>
              <a:gd name="T102" fmla="*/ 5149369 w 2360"/>
              <a:gd name="T103" fmla="*/ 2596958 h 1390"/>
              <a:gd name="T104" fmla="*/ 9290777 w 2360"/>
              <a:gd name="T105" fmla="*/ 2224084 h 1390"/>
              <a:gd name="T106" fmla="*/ 9089185 w 2360"/>
              <a:gd name="T107" fmla="*/ 5360612 h 1390"/>
              <a:gd name="T108" fmla="*/ 8835003 w 2360"/>
              <a:gd name="T109" fmla="*/ 4097228 h 1390"/>
              <a:gd name="T110" fmla="*/ 2379666 w 2360"/>
              <a:gd name="T111" fmla="*/ 403581 h 1390"/>
              <a:gd name="T112" fmla="*/ 2949383 w 2360"/>
              <a:gd name="T113" fmla="*/ 1197584 h 1390"/>
              <a:gd name="T114" fmla="*/ 2712732 w 2360"/>
              <a:gd name="T115" fmla="*/ 1087915 h 1390"/>
              <a:gd name="T116" fmla="*/ 2572493 w 2360"/>
              <a:gd name="T117" fmla="*/ 3285678 h 1390"/>
              <a:gd name="T118" fmla="*/ 2112337 w 2360"/>
              <a:gd name="T119" fmla="*/ 3048794 h 1390"/>
              <a:gd name="T120" fmla="*/ 4772479 w 2360"/>
              <a:gd name="T121" fmla="*/ 1903851 h 1390"/>
              <a:gd name="T122" fmla="*/ 8742972 w 2360"/>
              <a:gd name="T123" fmla="*/ 4211283 h 1390"/>
              <a:gd name="T124" fmla="*/ 438244 w 2360"/>
              <a:gd name="T125" fmla="*/ 1557297 h 1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gradFill>
            <a:gsLst>
              <a:gs pos="3000">
                <a:schemeClr val="accent1">
                  <a:lumMod val="5000"/>
                  <a:lumOff val="95000"/>
                </a:schemeClr>
              </a:gs>
              <a:gs pos="65000">
                <a:srgbClr val="B3B2B1">
                  <a:alpha val="50000"/>
                </a:srgbClr>
              </a:gs>
              <a:gs pos="95000">
                <a:schemeClr val="accent1">
                  <a:lumMod val="5000"/>
                  <a:lumOff val="95000"/>
                </a:schemeClr>
              </a:gs>
              <a:gs pos="35000">
                <a:srgbClr val="B3B2B1">
                  <a:alpha val="50000"/>
                </a:srgbClr>
              </a:gs>
            </a:gsLst>
            <a:lin ang="5400000" scaled="1"/>
          </a:gradFill>
          <a:ln>
            <a:noFill/>
          </a:ln>
        </p:spPr>
        <p:txBody>
          <a:bodyPr/>
          <a:lstStyle/>
          <a:p>
            <a:endParaRPr lang="en-US"/>
          </a:p>
        </p:txBody>
      </p:sp>
      <p:pic>
        <p:nvPicPr>
          <p:cNvPr id="14" name="Picture 13">
            <a:extLst>
              <a:ext uri="{FF2B5EF4-FFF2-40B4-BE49-F238E27FC236}">
                <a16:creationId xmlns:a16="http://schemas.microsoft.com/office/drawing/2014/main" id="{96ADD217-0140-0F4C-ADB9-7F06708FE597}"/>
              </a:ext>
            </a:extLst>
          </p:cNvPr>
          <p:cNvPicPr>
            <a:picLocks noChangeAspect="1"/>
          </p:cNvPicPr>
          <p:nvPr/>
        </p:nvPicPr>
        <p:blipFill rotWithShape="1">
          <a:blip r:embed="rId3"/>
          <a:srcRect l="16530" t="2053" r="10928" b="4800"/>
          <a:stretch/>
        </p:blipFill>
        <p:spPr>
          <a:xfrm>
            <a:off x="0" y="4933714"/>
            <a:ext cx="999067" cy="1924286"/>
          </a:xfrm>
          <a:prstGeom prst="rect">
            <a:avLst/>
          </a:prstGeom>
        </p:spPr>
      </p:pic>
      <p:pic>
        <p:nvPicPr>
          <p:cNvPr id="15" name="Picture 14">
            <a:extLst>
              <a:ext uri="{FF2B5EF4-FFF2-40B4-BE49-F238E27FC236}">
                <a16:creationId xmlns:a16="http://schemas.microsoft.com/office/drawing/2014/main" id="{96300D43-FEF1-9D44-AFF4-2D4F569F05BD}"/>
              </a:ext>
            </a:extLst>
          </p:cNvPr>
          <p:cNvPicPr>
            <a:picLocks noChangeAspect="1"/>
          </p:cNvPicPr>
          <p:nvPr/>
        </p:nvPicPr>
        <p:blipFill rotWithShape="1">
          <a:blip r:embed="rId4"/>
          <a:srcRect l="15744" b="4901"/>
          <a:stretch/>
        </p:blipFill>
        <p:spPr>
          <a:xfrm rot="10800000">
            <a:off x="11431864" y="1"/>
            <a:ext cx="760135" cy="1286932"/>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a:solidFill>
                <a:srgbClr val="00338D"/>
              </a:solidFill>
            </a:endParaRPr>
          </a:p>
        </p:txBody>
      </p:sp>
      <p:sp>
        <p:nvSpPr>
          <p:cNvPr id="9" name="Headline">
            <a:extLst>
              <a:ext uri="{FF2B5EF4-FFF2-40B4-BE49-F238E27FC236}">
                <a16:creationId xmlns:a16="http://schemas.microsoft.com/office/drawing/2014/main" id="{6640FF03-E64D-4C4E-ADC3-5A677FAC1D1E}"/>
              </a:ext>
            </a:extLst>
          </p:cNvPr>
          <p:cNvSpPr txBox="1">
            <a:spLocks/>
          </p:cNvSpPr>
          <p:nvPr/>
        </p:nvSpPr>
        <p:spPr>
          <a:xfrm>
            <a:off x="2393302" y="87054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dirty="0">
                <a:solidFill>
                  <a:srgbClr val="55565A"/>
                </a:solidFill>
                <a:latin typeface="Arial" panose="020B0604020202020204" pitchFamily="34" charset="0"/>
                <a:ea typeface="PMingLiU"/>
                <a:cs typeface="Arial" panose="020B0604020202020204" pitchFamily="34" charset="0"/>
              </a:rPr>
              <a:t>青少</a:t>
            </a:r>
            <a:r>
              <a:rPr lang="zh-TW" altLang="en-US" sz="3200" dirty="0">
                <a:solidFill>
                  <a:srgbClr val="55565A"/>
                </a:solidFill>
                <a:latin typeface="Arial" panose="020B0604020202020204" pitchFamily="34" charset="0"/>
                <a:ea typeface="PMingLiU"/>
                <a:cs typeface="Arial" panose="020B0604020202020204" pitchFamily="34" charset="0"/>
              </a:rPr>
              <a:t>獅概覽</a:t>
            </a:r>
          </a:p>
        </p:txBody>
      </p:sp>
      <p:pic>
        <p:nvPicPr>
          <p:cNvPr id="10" name="Picture 9">
            <a:extLst>
              <a:ext uri="{FF2B5EF4-FFF2-40B4-BE49-F238E27FC236}">
                <a16:creationId xmlns:a16="http://schemas.microsoft.com/office/drawing/2014/main" id="{438A0116-1150-C341-B3BA-03A58BB526B1}"/>
              </a:ext>
            </a:extLst>
          </p:cNvPr>
          <p:cNvPicPr>
            <a:picLocks noChangeAspect="1"/>
          </p:cNvPicPr>
          <p:nvPr/>
        </p:nvPicPr>
        <p:blipFill>
          <a:blip r:embed="rId5"/>
          <a:stretch>
            <a:fillRect/>
          </a:stretch>
        </p:blipFill>
        <p:spPr>
          <a:xfrm>
            <a:off x="645656" y="430972"/>
            <a:ext cx="1558206" cy="1558206"/>
          </a:xfrm>
          <a:prstGeom prst="rect">
            <a:avLst/>
          </a:prstGeom>
        </p:spPr>
      </p:pic>
      <p:graphicFrame>
        <p:nvGraphicFramePr>
          <p:cNvPr id="5" name="Diagram 4">
            <a:extLst>
              <a:ext uri="{FF2B5EF4-FFF2-40B4-BE49-F238E27FC236}">
                <a16:creationId xmlns:a16="http://schemas.microsoft.com/office/drawing/2014/main" id="{40CCC617-9A77-5D48-91B0-4D081D53E525}"/>
              </a:ext>
            </a:extLst>
          </p:cNvPr>
          <p:cNvGraphicFramePr/>
          <p:nvPr>
            <p:extLst>
              <p:ext uri="{D42A27DB-BD31-4B8C-83A1-F6EECF244321}">
                <p14:modId xmlns:p14="http://schemas.microsoft.com/office/powerpoint/2010/main" val="3692980260"/>
              </p:ext>
            </p:extLst>
          </p:nvPr>
        </p:nvGraphicFramePr>
        <p:xfrm>
          <a:off x="4034940" y="67384"/>
          <a:ext cx="10888133" cy="65429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7010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14</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a:solidFill>
                  <a:schemeClr val="bg1"/>
                </a:solidFill>
                <a:effectLst>
                  <a:glow>
                    <a:schemeClr val="bg1"/>
                  </a:glow>
                </a:effectLst>
              </a:rPr>
              <a:t>總結</a:t>
            </a: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4524315"/>
          </a:xfrm>
          <a:prstGeom prst="rect">
            <a:avLst/>
          </a:prstGeom>
          <a:noFill/>
        </p:spPr>
        <p:txBody>
          <a:bodyPr wrap="square" rtlCol="0">
            <a:spAutoFit/>
          </a:bodyPr>
          <a:lstStyle/>
          <a:p>
            <a:r>
              <a:rPr lang="zh-TW" sz="2400">
                <a:solidFill>
                  <a:schemeClr val="bg1"/>
                </a:solidFill>
                <a:latin typeface="Arial" panose="020B0604020202020204" pitchFamily="34" charset="0"/>
                <a:ea typeface="PMingLiU"/>
                <a:cs typeface="Arial" panose="020B0604020202020204" pitchFamily="34" charset="0"/>
              </a:rPr>
              <a:t>本單元的重點</a:t>
            </a:r>
          </a:p>
          <a:p>
            <a:pPr marL="342900" indent="-342900">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青少獅(Leo)代表「領導（Leadership）、經驗（Experience）和機會（Opportunity）。」</a:t>
            </a:r>
          </a:p>
          <a:p>
            <a:pPr marL="342900" indent="-342900">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創建一個青少獅會方案能夠有益於獅子分會，因為青少獅能帶來新理念、新能量和新的潛在會員。</a:t>
            </a:r>
          </a:p>
          <a:p>
            <a:pPr marL="342900" indent="-342900">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全世界都有青少獅會，會員年齡為12-18歲以及18-30歲。</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zh-TW" sz="2400">
                <a:solidFill>
                  <a:schemeClr val="bg1"/>
                </a:solidFill>
                <a:latin typeface="Arial" panose="020B0604020202020204" pitchFamily="34" charset="0"/>
                <a:ea typeface="PMingLiU"/>
                <a:cs typeface="Arial" panose="020B0604020202020204" pitchFamily="34" charset="0"/>
              </a:rPr>
              <a:t>單元活動結束</a:t>
            </a:r>
          </a:p>
          <a:p>
            <a:pPr marL="342900" indent="-342900">
              <a:buFont typeface="Arial" panose="020B0604020202020204" pitchFamily="34" charset="0"/>
              <a:buChar char="•"/>
            </a:pPr>
            <a:r>
              <a:rPr lang="zh-TW" sz="2400">
                <a:solidFill>
                  <a:schemeClr val="bg1"/>
                </a:solidFill>
                <a:latin typeface="Arial" panose="020B0604020202020204" pitchFamily="34" charset="0"/>
                <a:ea typeface="PMingLiU"/>
                <a:cs typeface="Arial" panose="020B0604020202020204" pitchFamily="34" charset="0"/>
              </a:rPr>
              <a:t>集思廣益，考慮獅子分會可以為青少獅會安排什麼活動來歡迎他們加入獅子會大家庭。如果青少獅會已經存在，有什麼方法可以重新向獅友介紹這些青少獅？</a:t>
            </a:r>
          </a:p>
          <a:p>
            <a:pPr marL="342900" indent="-342900">
              <a:buFont typeface="Arial" panose="020B0604020202020204" pitchFamily="34" charset="0"/>
              <a:buChar char="•"/>
            </a:pPr>
            <a:endParaRPr lang="en-US" sz="2400" dirty="0">
              <a:solidFill>
                <a:srgbClr val="61626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410364" y="527294"/>
            <a:ext cx="1326937" cy="663469"/>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0" y="247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0"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5975544" y="1245143"/>
            <a:ext cx="5320880" cy="3331251"/>
            <a:chOff x="4739767" y="1033790"/>
            <a:chExt cx="8240314" cy="3331251"/>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430711"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單元 1 </a:t>
              </a:r>
              <a:r>
                <a:rPr lang="zh-TW" sz="2000" dirty="0">
                  <a:solidFill>
                    <a:srgbClr val="EBB700"/>
                  </a:solidFill>
                  <a:latin typeface="Arial" panose="020B0604020202020204" pitchFamily="34" charset="0"/>
                  <a:ea typeface="PMingLiU"/>
                  <a:cs typeface="Arial" panose="020B0604020202020204" pitchFamily="34" charset="0"/>
                </a:rPr>
                <a:t>//</a:t>
              </a:r>
              <a:r>
                <a:rPr lang="zh-TW" sz="2000" dirty="0">
                  <a:solidFill>
                    <a:srgbClr val="55565A"/>
                  </a:solidFill>
                  <a:latin typeface="Arial" panose="020B0604020202020204" pitchFamily="34" charset="0"/>
                  <a:ea typeface="PMingLiU"/>
                  <a:cs typeface="Arial" panose="020B0604020202020204" pitchFamily="34" charset="0"/>
                </a:rPr>
                <a:t> 青少獅會計劃概覽</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單元 2 </a:t>
              </a:r>
              <a:r>
                <a:rPr lang="zh-TW" sz="2000" dirty="0">
                  <a:solidFill>
                    <a:srgbClr val="EBB700"/>
                  </a:solidFill>
                  <a:latin typeface="Arial" panose="020B0604020202020204" pitchFamily="34" charset="0"/>
                  <a:ea typeface="PMingLiU"/>
                  <a:cs typeface="Arial" panose="020B0604020202020204" pitchFamily="34" charset="0"/>
                </a:rPr>
                <a:t>// </a:t>
              </a:r>
              <a:r>
                <a:rPr lang="zh-TW" sz="2000" dirty="0">
                  <a:latin typeface="Arial" panose="020B0604020202020204" pitchFamily="34" charset="0"/>
                  <a:ea typeface="PMingLiU"/>
                  <a:cs typeface="Arial" panose="020B0604020202020204" pitchFamily="34" charset="0"/>
                </a:rPr>
                <a:t>青少獅會顧問的角色</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單元 3 </a:t>
              </a:r>
              <a:r>
                <a:rPr lang="zh-TW" sz="2000" dirty="0">
                  <a:solidFill>
                    <a:srgbClr val="EBB700"/>
                  </a:solidFill>
                  <a:latin typeface="Arial" panose="020B0604020202020204" pitchFamily="34" charset="0"/>
                  <a:ea typeface="PMingLiU"/>
                  <a:cs typeface="Arial" panose="020B0604020202020204" pitchFamily="34" charset="0"/>
                </a:rPr>
                <a:t>// </a:t>
              </a:r>
              <a:r>
                <a:rPr lang="zh-TW" sz="2000" dirty="0">
                  <a:solidFill>
                    <a:srgbClr val="55565A"/>
                  </a:solidFill>
                  <a:latin typeface="Arial" panose="020B0604020202020204" pitchFamily="34" charset="0"/>
                  <a:ea typeface="PMingLiU"/>
                  <a:cs typeface="Arial" panose="020B0604020202020204" pitchFamily="34" charset="0"/>
                </a:rPr>
                <a:t>青少獅會的管理</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單元 4 </a:t>
              </a:r>
              <a:r>
                <a:rPr lang="zh-TW" sz="2000" dirty="0">
                  <a:solidFill>
                    <a:srgbClr val="EBB700"/>
                  </a:solidFill>
                  <a:latin typeface="Arial" panose="020B0604020202020204" pitchFamily="34" charset="0"/>
                  <a:ea typeface="PMingLiU"/>
                  <a:cs typeface="Arial" panose="020B0604020202020204" pitchFamily="34" charset="0"/>
                </a:rPr>
                <a:t>//</a:t>
              </a:r>
              <a:r>
                <a:rPr lang="zh-TW" sz="2000" dirty="0">
                  <a:solidFill>
                    <a:srgbClr val="55565A"/>
                  </a:solidFill>
                  <a:latin typeface="Arial" panose="020B0604020202020204" pitchFamily="34" charset="0"/>
                  <a:ea typeface="PMingLiU"/>
                  <a:cs typeface="Arial" panose="020B0604020202020204" pitchFamily="34" charset="0"/>
                </a:rPr>
                <a:t> 青少獅會計劃的資源</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43450" y="3964931"/>
              <a:ext cx="5025139"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單元 5 </a:t>
              </a:r>
              <a:r>
                <a:rPr lang="zh-TW" sz="2000" dirty="0">
                  <a:solidFill>
                    <a:srgbClr val="EBB700"/>
                  </a:solidFill>
                  <a:latin typeface="Arial" panose="020B0604020202020204" pitchFamily="34" charset="0"/>
                  <a:ea typeface="PMingLiU"/>
                  <a:cs typeface="Arial" panose="020B0604020202020204" pitchFamily="34" charset="0"/>
                </a:rPr>
                <a:t>// </a:t>
              </a:r>
              <a:r>
                <a:rPr lang="zh-CN" altLang="en-US" sz="2000" dirty="0">
                  <a:solidFill>
                    <a:srgbClr val="55565A"/>
                  </a:solidFill>
                  <a:latin typeface="Arial" panose="020B0604020202020204" pitchFamily="34" charset="0"/>
                  <a:ea typeface="PMingLiU"/>
                  <a:cs typeface="Arial" panose="020B0604020202020204" pitchFamily="34" charset="0"/>
                </a:rPr>
                <a:t>與年輕人一起工作</a:t>
              </a:r>
              <a:endParaRPr lang="zh-TW" altLang="en-US" sz="2000" dirty="0">
                <a:solidFill>
                  <a:srgbClr val="55565A"/>
                </a:solidFill>
                <a:latin typeface="Arial" panose="020B0604020202020204" pitchFamily="34" charset="0"/>
                <a:ea typeface="PMingLiU"/>
                <a:cs typeface="Arial" panose="020B0604020202020204" pitchFamily="34" charset="0"/>
              </a:endParaRP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17303"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zh-TW" sz="6000" b="1">
                <a:solidFill>
                  <a:schemeClr val="bg1"/>
                </a:solidFill>
                <a:latin typeface="Arial Black" panose="020B0604020202020204" pitchFamily="34" charset="0"/>
                <a:ea typeface="PMingLiU" charset="0"/>
                <a:cs typeface="Arial Black" panose="020B0604020202020204" pitchFamily="34" charset="0"/>
              </a:rPr>
              <a:t>單元</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293BD442-792B-0C85-2BBB-9996F92DD8C8}"/>
              </a:ext>
            </a:extLst>
          </p:cNvPr>
          <p:cNvSpPr txBox="1"/>
          <p:nvPr/>
        </p:nvSpPr>
        <p:spPr>
          <a:xfrm>
            <a:off x="6013114" y="4923178"/>
            <a:ext cx="2731838"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單元 </a:t>
            </a:r>
            <a:r>
              <a:rPr lang="en-US" altLang="zh-CN" sz="2000" b="1" dirty="0">
                <a:solidFill>
                  <a:srgbClr val="407CCA"/>
                </a:solidFill>
                <a:latin typeface="Arial" panose="020B0604020202020204" pitchFamily="34" charset="0"/>
                <a:ea typeface="PMingLiU"/>
                <a:cs typeface="Arial" panose="020B0604020202020204" pitchFamily="34" charset="0"/>
              </a:rPr>
              <a:t>6</a:t>
            </a:r>
            <a:r>
              <a:rPr lang="zh-TW" sz="2000" b="1" dirty="0">
                <a:solidFill>
                  <a:srgbClr val="407CCA"/>
                </a:solidFill>
                <a:latin typeface="Arial" panose="020B0604020202020204" pitchFamily="34" charset="0"/>
                <a:ea typeface="PMingLiU"/>
                <a:cs typeface="Arial" panose="020B0604020202020204" pitchFamily="34" charset="0"/>
              </a:rPr>
              <a:t> </a:t>
            </a:r>
            <a:r>
              <a:rPr lang="zh-TW" sz="2000" dirty="0">
                <a:solidFill>
                  <a:srgbClr val="EBB700"/>
                </a:solidFill>
                <a:latin typeface="Arial" panose="020B0604020202020204" pitchFamily="34" charset="0"/>
                <a:ea typeface="PMingLiU"/>
                <a:cs typeface="Arial" panose="020B0604020202020204" pitchFamily="34" charset="0"/>
              </a:rPr>
              <a:t>// </a:t>
            </a:r>
            <a:r>
              <a:rPr lang="zh-TW" altLang="en-US" sz="2000" dirty="0">
                <a:solidFill>
                  <a:srgbClr val="55565A"/>
                </a:solidFill>
                <a:latin typeface="Arial" panose="020B0604020202020204" pitchFamily="34" charset="0"/>
                <a:ea typeface="PMingLiU"/>
                <a:cs typeface="Arial" panose="020B0604020202020204" pitchFamily="34" charset="0"/>
              </a:rPr>
              <a:t>繼續服務旅程</a:t>
            </a:r>
          </a:p>
        </p:txBody>
      </p:sp>
    </p:spTree>
    <p:extLst>
      <p:ext uri="{BB962C8B-B14F-4D97-AF65-F5344CB8AC3E}">
        <p14:creationId xmlns:p14="http://schemas.microsoft.com/office/powerpoint/2010/main" val="264789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275095" cy="1679305"/>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zh-TW" sz="6000" dirty="0">
                <a:latin typeface="Arial Black" panose="020B0604020202020204" pitchFamily="34" charset="0"/>
                <a:ea typeface="PMingLiU"/>
                <a:cs typeface="Arial Black" panose="020B0604020202020204" pitchFamily="34" charset="0"/>
              </a:rPr>
              <a:t>單元</a:t>
            </a:r>
            <a:r>
              <a:rPr lang="en-US" altLang="zh-TW" sz="6000" dirty="0">
                <a:latin typeface="Arial Black" panose="020B0604020202020204" pitchFamily="34" charset="0"/>
                <a:ea typeface="PMingLiU"/>
                <a:cs typeface="Arial Black" panose="020B0604020202020204" pitchFamily="34" charset="0"/>
              </a:rPr>
              <a:t> </a:t>
            </a:r>
            <a:r>
              <a:rPr lang="zh-TW" sz="6000" dirty="0">
                <a:latin typeface="Arial Black" panose="020B0604020202020204" pitchFamily="34" charset="0"/>
                <a:ea typeface="PMingLiU"/>
                <a:cs typeface="Arial Black" panose="020B0604020202020204" pitchFamily="34" charset="0"/>
              </a:rPr>
              <a:t>1</a:t>
            </a:r>
          </a:p>
          <a:p>
            <a:pPr>
              <a:spcBef>
                <a:spcPts val="0"/>
              </a:spcBef>
            </a:pPr>
            <a:r>
              <a:rPr lang="zh-TW" sz="4000" b="0" dirty="0"/>
              <a:t>青少獅會計劃概覽</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139" name="TextBox 138"/>
          <p:cNvSpPr txBox="1"/>
          <p:nvPr/>
        </p:nvSpPr>
        <p:spPr>
          <a:xfrm>
            <a:off x="948846" y="1544784"/>
            <a:ext cx="5709896" cy="584775"/>
          </a:xfrm>
          <a:prstGeom prst="rect">
            <a:avLst/>
          </a:prstGeom>
          <a:noFill/>
        </p:spPr>
        <p:txBody>
          <a:bodyPr wrap="square" rtlCol="0">
            <a:spAutoFit/>
          </a:bodyPr>
          <a:lstStyle/>
          <a:p>
            <a:r>
              <a:rPr lang="en-US" altLang="zh-TW" sz="3200" b="1" dirty="0">
                <a:solidFill>
                  <a:srgbClr val="407CCA"/>
                </a:solidFill>
                <a:latin typeface="Arial" panose="020B0604020202020204" pitchFamily="34" charset="0"/>
                <a:ea typeface="PMingLiU" charset="0"/>
                <a:cs typeface="Arial" panose="020B0604020202020204" pitchFamily="34" charset="0"/>
              </a:rPr>
              <a:t>-</a:t>
            </a:r>
            <a:r>
              <a:rPr lang="zh-TW" sz="3200" b="1" dirty="0">
                <a:solidFill>
                  <a:srgbClr val="407CCA"/>
                </a:solidFill>
                <a:latin typeface="Arial" panose="020B0604020202020204" pitchFamily="34" charset="0"/>
                <a:ea typeface="PMingLiU" charset="0"/>
                <a:cs typeface="Arial" panose="020B0604020202020204" pitchFamily="34" charset="0"/>
              </a:rPr>
              <a:t>1957年</a:t>
            </a:r>
            <a:r>
              <a:rPr lang="en-US" altLang="zh-TW" sz="3200" b="1" dirty="0">
                <a:solidFill>
                  <a:srgbClr val="407CCA"/>
                </a:solidFill>
                <a:latin typeface="Arial" panose="020B0604020202020204" pitchFamily="34" charset="0"/>
                <a:ea typeface="PMingLiU" charset="0"/>
                <a:cs typeface="Arial" panose="020B0604020202020204" pitchFamily="34" charset="0"/>
              </a:rPr>
              <a:t>-</a:t>
            </a:r>
            <a:endParaRPr lang="zh-TW" sz="3200" b="1" dirty="0">
              <a:solidFill>
                <a:srgbClr val="407CCA"/>
              </a:solidFill>
              <a:latin typeface="Arial" panose="020B0604020202020204" pitchFamily="34" charset="0"/>
              <a:ea typeface="PMingLiU" charset="0"/>
              <a:cs typeface="Arial" panose="020B0604020202020204" pitchFamily="34" charset="0"/>
            </a:endParaRPr>
          </a:p>
        </p:txBody>
      </p:sp>
      <p:sp>
        <p:nvSpPr>
          <p:cNvPr id="140" name="TextBox 139"/>
          <p:cNvSpPr txBox="1"/>
          <p:nvPr/>
        </p:nvSpPr>
        <p:spPr>
          <a:xfrm>
            <a:off x="948846" y="2897055"/>
            <a:ext cx="5709896" cy="584775"/>
          </a:xfrm>
          <a:prstGeom prst="rect">
            <a:avLst/>
          </a:prstGeom>
          <a:noFill/>
        </p:spPr>
        <p:txBody>
          <a:bodyPr wrap="square" rtlCol="0">
            <a:spAutoFit/>
          </a:bodyPr>
          <a:lstStyle/>
          <a:p>
            <a:r>
              <a:rPr lang="en-US" altLang="zh-TW" sz="3200" b="1" dirty="0">
                <a:solidFill>
                  <a:srgbClr val="EBB700"/>
                </a:solidFill>
                <a:latin typeface="Arial" panose="020B0604020202020204" pitchFamily="34" charset="0"/>
                <a:ea typeface="PMingLiU" charset="0"/>
                <a:cs typeface="Arial" panose="020B0604020202020204" pitchFamily="34" charset="0"/>
              </a:rPr>
              <a:t>-</a:t>
            </a:r>
            <a:r>
              <a:rPr lang="zh-TW" sz="3200" b="1" dirty="0">
                <a:solidFill>
                  <a:srgbClr val="EBB700"/>
                </a:solidFill>
                <a:latin typeface="Arial" panose="020B0604020202020204" pitchFamily="34" charset="0"/>
                <a:ea typeface="PMingLiU" charset="0"/>
                <a:cs typeface="Arial" panose="020B0604020202020204" pitchFamily="34" charset="0"/>
              </a:rPr>
              <a:t>1964年</a:t>
            </a:r>
            <a:r>
              <a:rPr lang="en-US" altLang="zh-TW" sz="3200" b="1" dirty="0">
                <a:solidFill>
                  <a:srgbClr val="EBB700"/>
                </a:solidFill>
                <a:latin typeface="Arial" panose="020B0604020202020204" pitchFamily="34" charset="0"/>
                <a:ea typeface="PMingLiU" charset="0"/>
                <a:cs typeface="Arial" panose="020B0604020202020204" pitchFamily="34" charset="0"/>
              </a:rPr>
              <a:t>-</a:t>
            </a:r>
            <a:endParaRPr lang="zh-TW" sz="3200" b="1" dirty="0">
              <a:solidFill>
                <a:srgbClr val="EBB700"/>
              </a:solidFill>
              <a:latin typeface="Arial" panose="020B0604020202020204" pitchFamily="34" charset="0"/>
              <a:ea typeface="PMingLiU" charset="0"/>
              <a:cs typeface="Arial" panose="020B0604020202020204" pitchFamily="34" charset="0"/>
            </a:endParaRPr>
          </a:p>
        </p:txBody>
      </p:sp>
      <p:sp>
        <p:nvSpPr>
          <p:cNvPr id="141" name="TextBox 140"/>
          <p:cNvSpPr txBox="1"/>
          <p:nvPr/>
        </p:nvSpPr>
        <p:spPr>
          <a:xfrm>
            <a:off x="961610" y="4189644"/>
            <a:ext cx="5709896" cy="584775"/>
          </a:xfrm>
          <a:prstGeom prst="rect">
            <a:avLst/>
          </a:prstGeom>
          <a:noFill/>
        </p:spPr>
        <p:txBody>
          <a:bodyPr wrap="square" rtlCol="0">
            <a:spAutoFit/>
          </a:bodyPr>
          <a:lstStyle/>
          <a:p>
            <a:r>
              <a:rPr lang="en-US" altLang="zh-TW" sz="3200" b="1" dirty="0">
                <a:solidFill>
                  <a:srgbClr val="00AC69"/>
                </a:solidFill>
                <a:latin typeface="Arial" panose="020B0604020202020204" pitchFamily="34" charset="0"/>
                <a:ea typeface="PMingLiU" charset="0"/>
                <a:cs typeface="Arial" panose="020B0604020202020204" pitchFamily="34" charset="0"/>
              </a:rPr>
              <a:t>-</a:t>
            </a:r>
            <a:r>
              <a:rPr lang="zh-TW" sz="3200" b="1" dirty="0">
                <a:solidFill>
                  <a:srgbClr val="00AC69"/>
                </a:solidFill>
                <a:latin typeface="Arial" panose="020B0604020202020204" pitchFamily="34" charset="0"/>
                <a:ea typeface="PMingLiU" charset="0"/>
                <a:cs typeface="Arial" panose="020B0604020202020204" pitchFamily="34" charset="0"/>
              </a:rPr>
              <a:t>1967年</a:t>
            </a:r>
            <a:r>
              <a:rPr lang="en-US" altLang="zh-TW" sz="3200" b="1" dirty="0">
                <a:solidFill>
                  <a:srgbClr val="00AC69"/>
                </a:solidFill>
                <a:latin typeface="Arial" panose="020B0604020202020204" pitchFamily="34" charset="0"/>
                <a:ea typeface="PMingLiU" charset="0"/>
                <a:cs typeface="Arial" panose="020B0604020202020204" pitchFamily="34" charset="0"/>
              </a:rPr>
              <a:t>-</a:t>
            </a:r>
            <a:endParaRPr lang="zh-TW" sz="3200" b="1" dirty="0">
              <a:solidFill>
                <a:srgbClr val="00AC69"/>
              </a:solidFill>
              <a:latin typeface="Arial" panose="020B0604020202020204" pitchFamily="34" charset="0"/>
              <a:ea typeface="PMingLiU" charset="0"/>
              <a:cs typeface="Arial" panose="020B0604020202020204" pitchFamily="34" charset="0"/>
            </a:endParaRPr>
          </a:p>
        </p:txBody>
      </p:sp>
      <p:sp>
        <p:nvSpPr>
          <p:cNvPr id="146" name="TextBox 145"/>
          <p:cNvSpPr txBox="1"/>
          <p:nvPr/>
        </p:nvSpPr>
        <p:spPr>
          <a:xfrm>
            <a:off x="948846" y="2170606"/>
            <a:ext cx="5709896" cy="707886"/>
          </a:xfrm>
          <a:prstGeom prst="rect">
            <a:avLst/>
          </a:prstGeom>
          <a:noFill/>
        </p:spPr>
        <p:txBody>
          <a:bodyPr wrap="square" rtlCol="0">
            <a:spAutoFit/>
          </a:bodyPr>
          <a:lstStyle/>
          <a:p>
            <a:r>
              <a:rPr lang="zh-TW" sz="2000">
                <a:solidFill>
                  <a:srgbClr val="55565A"/>
                </a:solidFill>
                <a:latin typeface="Arial" panose="020B0604020202020204" pitchFamily="34" charset="0"/>
                <a:ea typeface="PMingLiU"/>
                <a:cs typeface="Arial" panose="020B0604020202020204" pitchFamily="34" charset="0"/>
              </a:rPr>
              <a:t>在美國賓夕法尼亞州Abington成立了第一個青少獅會</a:t>
            </a:r>
          </a:p>
        </p:txBody>
      </p:sp>
      <p:sp>
        <p:nvSpPr>
          <p:cNvPr id="147" name="TextBox 146"/>
          <p:cNvSpPr txBox="1"/>
          <p:nvPr/>
        </p:nvSpPr>
        <p:spPr>
          <a:xfrm>
            <a:off x="948846" y="3345315"/>
            <a:ext cx="5709896" cy="707886"/>
          </a:xfrm>
          <a:prstGeom prst="rect">
            <a:avLst/>
          </a:prstGeom>
          <a:noFill/>
        </p:spPr>
        <p:txBody>
          <a:bodyPr wrap="square" rtlCol="0">
            <a:spAutoFit/>
          </a:bodyPr>
          <a:lstStyle/>
          <a:p>
            <a:r>
              <a:rPr lang="zh-TW" sz="2000">
                <a:solidFill>
                  <a:srgbClr val="55565A"/>
                </a:solidFill>
                <a:latin typeface="Arial" panose="020B0604020202020204" pitchFamily="34" charset="0"/>
                <a:ea typeface="PMingLiU"/>
                <a:cs typeface="Arial" panose="020B0604020202020204" pitchFamily="34" charset="0"/>
              </a:rPr>
              <a:t>青少獅會正式成為賓夕法尼亞州的區方案之一</a:t>
            </a:r>
          </a:p>
        </p:txBody>
      </p:sp>
      <p:sp>
        <p:nvSpPr>
          <p:cNvPr id="148" name="TextBox 147"/>
          <p:cNvSpPr txBox="1"/>
          <p:nvPr/>
        </p:nvSpPr>
        <p:spPr>
          <a:xfrm>
            <a:off x="953704" y="4697959"/>
            <a:ext cx="5709896" cy="707886"/>
          </a:xfrm>
          <a:prstGeom prst="rect">
            <a:avLst/>
          </a:prstGeom>
          <a:noFill/>
        </p:spPr>
        <p:txBody>
          <a:bodyPr wrap="square" rtlCol="0">
            <a:spAutoFit/>
          </a:bodyPr>
          <a:lstStyle/>
          <a:p>
            <a:r>
              <a:rPr lang="zh-TW" sz="2000">
                <a:solidFill>
                  <a:srgbClr val="55565A"/>
                </a:solidFill>
                <a:latin typeface="Arial" panose="020B0604020202020204" pitchFamily="34" charset="0"/>
                <a:ea typeface="PMingLiU"/>
                <a:cs typeface="Arial" panose="020B0604020202020204" pitchFamily="34" charset="0"/>
              </a:rPr>
              <a:t>青少獅會計劃成為國際獅子會的正式計劃</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4</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53704" y="847466"/>
            <a:ext cx="6209629"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a:t>青少獅會簡史</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32" name="Picture 6" descr="H:\50year_Leos\1964.gif">
            <a:extLst>
              <a:ext uri="{FF2B5EF4-FFF2-40B4-BE49-F238E27FC236}">
                <a16:creationId xmlns:a16="http://schemas.microsoft.com/office/drawing/2014/main" id="{B27A38B9-AA07-48DB-B658-19662647A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2383" y="1671027"/>
            <a:ext cx="4684773" cy="40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58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139" name="TextBox 138"/>
          <p:cNvSpPr txBox="1"/>
          <p:nvPr/>
        </p:nvSpPr>
        <p:spPr>
          <a:xfrm>
            <a:off x="948846" y="1566570"/>
            <a:ext cx="7259854" cy="584775"/>
          </a:xfrm>
          <a:prstGeom prst="rect">
            <a:avLst/>
          </a:prstGeom>
          <a:noFill/>
        </p:spPr>
        <p:txBody>
          <a:bodyPr wrap="square" rtlCol="0">
            <a:spAutoFit/>
          </a:bodyPr>
          <a:lstStyle/>
          <a:p>
            <a:r>
              <a:rPr lang="zh-TW" sz="3200" b="1">
                <a:solidFill>
                  <a:srgbClr val="407CCA"/>
                </a:solidFill>
                <a:latin typeface="Arial" panose="020B0604020202020204" pitchFamily="34" charset="0"/>
                <a:ea typeface="PMingLiU" charset="0"/>
                <a:cs typeface="Arial" panose="020B0604020202020204" pitchFamily="34" charset="0"/>
              </a:rPr>
              <a:t>-2008年-</a:t>
            </a:r>
          </a:p>
        </p:txBody>
      </p:sp>
      <p:sp>
        <p:nvSpPr>
          <p:cNvPr id="140" name="TextBox 139"/>
          <p:cNvSpPr txBox="1"/>
          <p:nvPr/>
        </p:nvSpPr>
        <p:spPr>
          <a:xfrm>
            <a:off x="933305" y="3798861"/>
            <a:ext cx="7259854" cy="584775"/>
          </a:xfrm>
          <a:prstGeom prst="rect">
            <a:avLst/>
          </a:prstGeom>
          <a:noFill/>
        </p:spPr>
        <p:txBody>
          <a:bodyPr wrap="square" rtlCol="0">
            <a:spAutoFit/>
          </a:bodyPr>
          <a:lstStyle/>
          <a:p>
            <a:r>
              <a:rPr lang="zh-TW" sz="3200" b="1">
                <a:solidFill>
                  <a:srgbClr val="EBB700"/>
                </a:solidFill>
                <a:latin typeface="Arial" panose="020B0604020202020204" pitchFamily="34" charset="0"/>
                <a:ea typeface="PMingLiU" charset="0"/>
                <a:cs typeface="Arial" panose="020B0604020202020204" pitchFamily="34" charset="0"/>
              </a:rPr>
              <a:t>-2018年-</a:t>
            </a:r>
          </a:p>
        </p:txBody>
      </p:sp>
      <p:sp>
        <p:nvSpPr>
          <p:cNvPr id="141" name="TextBox 140"/>
          <p:cNvSpPr txBox="1"/>
          <p:nvPr/>
        </p:nvSpPr>
        <p:spPr>
          <a:xfrm>
            <a:off x="948846" y="5021799"/>
            <a:ext cx="7259854" cy="584775"/>
          </a:xfrm>
          <a:prstGeom prst="rect">
            <a:avLst/>
          </a:prstGeom>
          <a:noFill/>
        </p:spPr>
        <p:txBody>
          <a:bodyPr wrap="square" rtlCol="0">
            <a:spAutoFit/>
          </a:bodyPr>
          <a:lstStyle/>
          <a:p>
            <a:r>
              <a:rPr lang="zh-TW" sz="3200" b="1">
                <a:solidFill>
                  <a:srgbClr val="00AC69"/>
                </a:solidFill>
                <a:latin typeface="Arial" panose="020B0604020202020204" pitchFamily="34" charset="0"/>
                <a:ea typeface="PMingLiU" charset="0"/>
                <a:cs typeface="Arial" panose="020B0604020202020204" pitchFamily="34" charset="0"/>
              </a:rPr>
              <a:t>-2019年-</a:t>
            </a:r>
          </a:p>
        </p:txBody>
      </p:sp>
      <p:sp>
        <p:nvSpPr>
          <p:cNvPr id="146" name="TextBox 145"/>
          <p:cNvSpPr txBox="1"/>
          <p:nvPr/>
        </p:nvSpPr>
        <p:spPr>
          <a:xfrm>
            <a:off x="948846" y="2115083"/>
            <a:ext cx="7259854" cy="400110"/>
          </a:xfrm>
          <a:prstGeom prst="rect">
            <a:avLst/>
          </a:prstGeom>
          <a:noFill/>
        </p:spPr>
        <p:txBody>
          <a:bodyPr wrap="square" rtlCol="0">
            <a:spAutoFit/>
          </a:bodyPr>
          <a:lstStyle/>
          <a:p>
            <a:r>
              <a:rPr lang="zh-TW" sz="2000">
                <a:solidFill>
                  <a:srgbClr val="55565A"/>
                </a:solidFill>
                <a:latin typeface="Arial" panose="020B0604020202020204" pitchFamily="34" charset="0"/>
                <a:ea typeface="PMingLiU"/>
                <a:cs typeface="Arial" panose="020B0604020202020204" pitchFamily="34" charset="0"/>
              </a:rPr>
              <a:t>創建了兩個不同的青少獅類別，少獅(Alpha)和青獅 (Omega）</a:t>
            </a:r>
          </a:p>
        </p:txBody>
      </p:sp>
      <p:sp>
        <p:nvSpPr>
          <p:cNvPr id="147" name="TextBox 146"/>
          <p:cNvSpPr txBox="1"/>
          <p:nvPr/>
        </p:nvSpPr>
        <p:spPr>
          <a:xfrm>
            <a:off x="933305" y="4313913"/>
            <a:ext cx="6085000" cy="707886"/>
          </a:xfrm>
          <a:prstGeom prst="rect">
            <a:avLst/>
          </a:prstGeom>
          <a:noFill/>
        </p:spPr>
        <p:txBody>
          <a:bodyPr wrap="square" rtlCol="0">
            <a:spAutoFit/>
          </a:bodyPr>
          <a:lstStyle/>
          <a:p>
            <a:r>
              <a:rPr lang="zh-TW" sz="2000" dirty="0">
                <a:solidFill>
                  <a:srgbClr val="55565A"/>
                </a:solidFill>
                <a:latin typeface="Arial" panose="020B0604020202020204" pitchFamily="34" charset="0"/>
                <a:ea typeface="PMingLiU"/>
                <a:cs typeface="Arial" panose="020B0604020202020204" pitchFamily="34" charset="0"/>
              </a:rPr>
              <a:t>任命了青獅獅友理事會聯絡員，成為國際獅子會理事會的首批青年代表</a:t>
            </a:r>
          </a:p>
        </p:txBody>
      </p:sp>
      <p:sp>
        <p:nvSpPr>
          <p:cNvPr id="148" name="TextBox 147"/>
          <p:cNvSpPr txBox="1"/>
          <p:nvPr/>
        </p:nvSpPr>
        <p:spPr>
          <a:xfrm>
            <a:off x="948846" y="5488364"/>
            <a:ext cx="7259854" cy="400110"/>
          </a:xfrm>
          <a:prstGeom prst="rect">
            <a:avLst/>
          </a:prstGeom>
          <a:noFill/>
        </p:spPr>
        <p:txBody>
          <a:bodyPr wrap="square" rtlCol="0">
            <a:spAutoFit/>
          </a:bodyPr>
          <a:lstStyle/>
          <a:p>
            <a:r>
              <a:rPr lang="zh-TW" sz="2000">
                <a:solidFill>
                  <a:srgbClr val="55565A"/>
                </a:solidFill>
                <a:latin typeface="Arial" panose="020B0604020202020204" pitchFamily="34" charset="0"/>
                <a:ea typeface="PMingLiU"/>
                <a:cs typeface="Arial" panose="020B0604020202020204" pitchFamily="34" charset="0"/>
              </a:rPr>
              <a:t>青少獅會計劃發展到150個國家</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a:t>青少獅會近年歷史</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5" name="Picture 4" descr="Logo&#10;&#10;Description automatically generated">
            <a:extLst>
              <a:ext uri="{FF2B5EF4-FFF2-40B4-BE49-F238E27FC236}">
                <a16:creationId xmlns:a16="http://schemas.microsoft.com/office/drawing/2014/main" id="{B2582124-1732-4A48-BD88-B7B3EB9A021D}"/>
              </a:ext>
            </a:extLst>
          </p:cNvPr>
          <p:cNvPicPr>
            <a:picLocks noChangeAspect="1"/>
          </p:cNvPicPr>
          <p:nvPr/>
        </p:nvPicPr>
        <p:blipFill>
          <a:blip r:embed="rId5"/>
          <a:stretch>
            <a:fillRect/>
          </a:stretch>
        </p:blipFill>
        <p:spPr>
          <a:xfrm>
            <a:off x="7213152" y="425053"/>
            <a:ext cx="3121263" cy="3121263"/>
          </a:xfrm>
          <a:prstGeom prst="rect">
            <a:avLst/>
          </a:prstGeom>
        </p:spPr>
      </p:pic>
      <p:pic>
        <p:nvPicPr>
          <p:cNvPr id="7" name="Picture 6" descr="Logo&#10;&#10;Description automatically generated">
            <a:extLst>
              <a:ext uri="{FF2B5EF4-FFF2-40B4-BE49-F238E27FC236}">
                <a16:creationId xmlns:a16="http://schemas.microsoft.com/office/drawing/2014/main" id="{BFCFAAE6-71A2-4F8E-8228-21327E9CC5FB}"/>
              </a:ext>
            </a:extLst>
          </p:cNvPr>
          <p:cNvPicPr>
            <a:picLocks noChangeAspect="1"/>
          </p:cNvPicPr>
          <p:nvPr/>
        </p:nvPicPr>
        <p:blipFill>
          <a:blip r:embed="rId6"/>
          <a:stretch>
            <a:fillRect/>
          </a:stretch>
        </p:blipFill>
        <p:spPr>
          <a:xfrm>
            <a:off x="7257652" y="3543323"/>
            <a:ext cx="3042216" cy="3042216"/>
          </a:xfrm>
          <a:prstGeom prst="rect">
            <a:avLst/>
          </a:prstGeom>
        </p:spPr>
      </p:pic>
      <p:sp>
        <p:nvSpPr>
          <p:cNvPr id="15" name="TextBox 14">
            <a:extLst>
              <a:ext uri="{FF2B5EF4-FFF2-40B4-BE49-F238E27FC236}">
                <a16:creationId xmlns:a16="http://schemas.microsoft.com/office/drawing/2014/main" id="{587BE6C6-B702-4322-951C-8531CF042AEB}"/>
              </a:ext>
            </a:extLst>
          </p:cNvPr>
          <p:cNvSpPr txBox="1"/>
          <p:nvPr/>
        </p:nvSpPr>
        <p:spPr>
          <a:xfrm>
            <a:off x="948846" y="2590072"/>
            <a:ext cx="7259854" cy="584775"/>
          </a:xfrm>
          <a:prstGeom prst="rect">
            <a:avLst/>
          </a:prstGeom>
          <a:noFill/>
        </p:spPr>
        <p:txBody>
          <a:bodyPr wrap="square" rtlCol="0">
            <a:spAutoFit/>
          </a:bodyPr>
          <a:lstStyle/>
          <a:p>
            <a:r>
              <a:rPr lang="zh-TW" sz="3200" b="1">
                <a:solidFill>
                  <a:srgbClr val="616262"/>
                </a:solidFill>
                <a:latin typeface="Arial" panose="020B0604020202020204" pitchFamily="34" charset="0"/>
                <a:ea typeface="PMingLiU" charset="0"/>
                <a:cs typeface="Arial" panose="020B0604020202020204" pitchFamily="34" charset="0"/>
              </a:rPr>
              <a:t>-2009年-</a:t>
            </a:r>
          </a:p>
        </p:txBody>
      </p:sp>
      <p:sp>
        <p:nvSpPr>
          <p:cNvPr id="16" name="TextBox 15">
            <a:extLst>
              <a:ext uri="{FF2B5EF4-FFF2-40B4-BE49-F238E27FC236}">
                <a16:creationId xmlns:a16="http://schemas.microsoft.com/office/drawing/2014/main" id="{A0813B15-35D2-4FCD-9094-B00260345F67}"/>
              </a:ext>
            </a:extLst>
          </p:cNvPr>
          <p:cNvSpPr txBox="1"/>
          <p:nvPr/>
        </p:nvSpPr>
        <p:spPr>
          <a:xfrm>
            <a:off x="971096" y="3131682"/>
            <a:ext cx="7259854" cy="707886"/>
          </a:xfrm>
          <a:prstGeom prst="rect">
            <a:avLst/>
          </a:prstGeom>
          <a:noFill/>
        </p:spPr>
        <p:txBody>
          <a:bodyPr wrap="square" lIns="91440" tIns="45720" rIns="91440" bIns="45720" rtlCol="0" anchor="t">
            <a:spAutoFit/>
          </a:bodyPr>
          <a:lstStyle/>
          <a:p>
            <a:r>
              <a:rPr lang="zh-TW" sz="2000">
                <a:solidFill>
                  <a:srgbClr val="55565A"/>
                </a:solidFill>
                <a:latin typeface="Arial" panose="020B0604020202020204" pitchFamily="34" charset="0"/>
                <a:ea typeface="PMingLiU"/>
                <a:cs typeface="Arial" panose="020B0604020202020204" pitchFamily="34" charset="0"/>
              </a:rPr>
              <a:t>成立了青少獅會顧問小組</a:t>
            </a:r>
          </a:p>
          <a:p>
            <a:r>
              <a:rPr lang="zh-TW" sz="2000">
                <a:solidFill>
                  <a:srgbClr val="55565A"/>
                </a:solidFill>
                <a:latin typeface="Arial"/>
                <a:ea typeface="PMingLiU"/>
                <a:cs typeface="Arial"/>
              </a:rPr>
              <a:t>為少獅分會和青獅分會設定了年齡限制</a:t>
            </a:r>
          </a:p>
        </p:txBody>
      </p:sp>
    </p:spTree>
    <p:extLst>
      <p:ext uri="{BB962C8B-B14F-4D97-AF65-F5344CB8AC3E}">
        <p14:creationId xmlns:p14="http://schemas.microsoft.com/office/powerpoint/2010/main" val="410500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a:solidFill>
                <a:schemeClr val="bg1"/>
              </a:solidFill>
            </a:endParaRPr>
          </a:p>
        </p:txBody>
      </p:sp>
      <p:sp>
        <p:nvSpPr>
          <p:cNvPr id="12" name="Body Copy">
            <a:extLst>
              <a:ext uri="{FF2B5EF4-FFF2-40B4-BE49-F238E27FC236}">
                <a16:creationId xmlns:a16="http://schemas.microsoft.com/office/drawing/2014/main" id="{1C1157C8-D7B3-C345-97FB-8F582BC43D0E}"/>
              </a:ext>
            </a:extLst>
          </p:cNvPr>
          <p:cNvSpPr txBox="1">
            <a:spLocks/>
          </p:cNvSpPr>
          <p:nvPr/>
        </p:nvSpPr>
        <p:spPr>
          <a:xfrm>
            <a:off x="3477084" y="2003215"/>
            <a:ext cx="3857625" cy="3523860"/>
          </a:xfrm>
          <a:prstGeom prst="rect">
            <a:avLst/>
          </a:prstGeom>
        </p:spPr>
        <p:txBody>
          <a:bodyPr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lnSpc>
                <a:spcPct val="150000"/>
              </a:lnSpc>
            </a:pPr>
            <a:r>
              <a:rPr lang="zh-TW" sz="4000" b="1" dirty="0">
                <a:solidFill>
                  <a:srgbClr val="00AC69"/>
                </a:solidFill>
                <a:latin typeface="Arial Black" panose="020B0604020202020204" pitchFamily="34" charset="0"/>
                <a:ea typeface="PMingLiU"/>
                <a:cs typeface="Arial Black" panose="020B0604020202020204" pitchFamily="34" charset="0"/>
              </a:rPr>
              <a:t>領導</a:t>
            </a:r>
            <a:r>
              <a:rPr lang="en-US" altLang="zh-TW" sz="4000" b="1" dirty="0">
                <a:solidFill>
                  <a:srgbClr val="00AC69"/>
                </a:solidFill>
                <a:latin typeface="Arial Black" panose="020B0604020202020204" pitchFamily="34" charset="0"/>
                <a:ea typeface="PMingLiU"/>
                <a:cs typeface="Arial Black" panose="020B0604020202020204" pitchFamily="34" charset="0"/>
              </a:rPr>
              <a:t> L</a:t>
            </a:r>
            <a:r>
              <a:rPr lang="zh-TW" sz="4000" b="1" dirty="0">
                <a:solidFill>
                  <a:srgbClr val="00AC69"/>
                </a:solidFill>
                <a:latin typeface="Arial Black" panose="020B0604020202020204" pitchFamily="34" charset="0"/>
                <a:ea typeface="PMingLiU"/>
                <a:cs typeface="Arial Black" panose="020B0604020202020204" pitchFamily="34" charset="0"/>
              </a:rPr>
              <a:t> </a:t>
            </a:r>
          </a:p>
          <a:p>
            <a:pPr algn="ctr">
              <a:lnSpc>
                <a:spcPct val="150000"/>
              </a:lnSpc>
            </a:pPr>
            <a:r>
              <a:rPr lang="zh-TW" sz="4000" b="1" dirty="0">
                <a:solidFill>
                  <a:srgbClr val="00AC69"/>
                </a:solidFill>
                <a:latin typeface="Arial Black" panose="020B0604020202020204" pitchFamily="34" charset="0"/>
                <a:ea typeface="PMingLiU"/>
                <a:cs typeface="Arial Black" panose="020B0604020202020204" pitchFamily="34" charset="0"/>
              </a:rPr>
              <a:t>經驗</a:t>
            </a:r>
            <a:r>
              <a:rPr lang="en-US" altLang="zh-TW" sz="4000" b="1" dirty="0">
                <a:solidFill>
                  <a:srgbClr val="00AC69"/>
                </a:solidFill>
                <a:latin typeface="Arial Black" panose="020B0604020202020204" pitchFamily="34" charset="0"/>
                <a:ea typeface="PMingLiU"/>
                <a:cs typeface="Arial Black" panose="020B0604020202020204" pitchFamily="34" charset="0"/>
              </a:rPr>
              <a:t> E</a:t>
            </a:r>
            <a:r>
              <a:rPr lang="zh-TW" sz="4000" b="1" dirty="0">
                <a:solidFill>
                  <a:srgbClr val="00AC69"/>
                </a:solidFill>
                <a:latin typeface="Arial Black" panose="020B0604020202020204" pitchFamily="34" charset="0"/>
                <a:ea typeface="PMingLiU"/>
                <a:cs typeface="Arial Black" panose="020B0604020202020204" pitchFamily="34" charset="0"/>
              </a:rPr>
              <a:t> </a:t>
            </a:r>
          </a:p>
          <a:p>
            <a:pPr algn="ctr">
              <a:lnSpc>
                <a:spcPct val="150000"/>
              </a:lnSpc>
            </a:pPr>
            <a:r>
              <a:rPr lang="zh-TW" sz="4000" b="1" dirty="0">
                <a:solidFill>
                  <a:srgbClr val="00AC69"/>
                </a:solidFill>
                <a:latin typeface="Arial Black" panose="020B0604020202020204" pitchFamily="34" charset="0"/>
                <a:ea typeface="PMingLiU"/>
                <a:cs typeface="Arial Black" panose="020B0604020202020204" pitchFamily="34" charset="0"/>
              </a:rPr>
              <a:t>機會</a:t>
            </a:r>
            <a:r>
              <a:rPr lang="en-US" altLang="zh-TW" sz="4000" b="1" dirty="0">
                <a:solidFill>
                  <a:srgbClr val="00AC69"/>
                </a:solidFill>
                <a:latin typeface="Arial Black" panose="020B0604020202020204" pitchFamily="34" charset="0"/>
                <a:ea typeface="PMingLiU"/>
                <a:cs typeface="Arial Black" panose="020B0604020202020204" pitchFamily="34" charset="0"/>
              </a:rPr>
              <a:t> O</a:t>
            </a:r>
            <a:endParaRPr lang="zh-TW" sz="4000" b="1" dirty="0">
              <a:solidFill>
                <a:srgbClr val="00AC69"/>
              </a:solidFill>
              <a:latin typeface="Arial Black" panose="020B0604020202020204" pitchFamily="34" charset="0"/>
              <a:ea typeface="PMingLiU"/>
              <a:cs typeface="Arial Black" panose="020B0604020202020204" pitchFamily="34" charset="0"/>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a:solidFill>
                  <a:srgbClr val="616262"/>
                </a:solidFill>
                <a:latin typeface="Arial" panose="020B0604020202020204" pitchFamily="34" charset="0"/>
                <a:ea typeface="PMingLiU"/>
                <a:cs typeface="Arial" panose="020B0604020202020204" pitchFamily="34" charset="0"/>
              </a:rPr>
              <a:t>青少獅會的目的</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19" name="Picture 18">
            <a:extLst>
              <a:ext uri="{FF2B5EF4-FFF2-40B4-BE49-F238E27FC236}">
                <a16:creationId xmlns:a16="http://schemas.microsoft.com/office/drawing/2014/main" id="{E6568189-0227-D14B-BF49-46F5293AD796}"/>
              </a:ext>
            </a:extLst>
          </p:cNvPr>
          <p:cNvPicPr>
            <a:picLocks noChangeAspect="1"/>
          </p:cNvPicPr>
          <p:nvPr/>
        </p:nvPicPr>
        <p:blipFill>
          <a:blip r:embed="rId7"/>
          <a:stretch>
            <a:fillRect/>
          </a:stretch>
        </p:blipFill>
        <p:spPr>
          <a:xfrm>
            <a:off x="1493040" y="2599264"/>
            <a:ext cx="2113397" cy="2113397"/>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8"/>
          <a:stretch>
            <a:fillRect/>
          </a:stretch>
        </p:blipFill>
        <p:spPr>
          <a:xfrm>
            <a:off x="7670905" y="5737257"/>
            <a:ext cx="1326937" cy="663469"/>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7</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2346423" y="1550246"/>
            <a:ext cx="8875358" cy="4241801"/>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spcBef>
                <a:spcPts val="0"/>
              </a:spcBef>
              <a:spcAft>
                <a:spcPts val="1200"/>
              </a:spcAft>
              <a:buFontTx/>
              <a:buAutoNum type="alphaUcPeriod"/>
              <a:defRPr/>
            </a:pPr>
            <a:r>
              <a:rPr lang="zh-TW" sz="2400">
                <a:solidFill>
                  <a:srgbClr val="55565A"/>
                </a:solidFill>
              </a:rPr>
              <a:t>讓獅子分會能夠在其區域內透過活動為青少年的需求服務。</a:t>
            </a:r>
          </a:p>
          <a:p>
            <a:pPr marL="514350" indent="-514350">
              <a:spcBef>
                <a:spcPts val="0"/>
              </a:spcBef>
              <a:spcAft>
                <a:spcPts val="1200"/>
              </a:spcAft>
              <a:buFontTx/>
              <a:buAutoNum type="alphaUcPeriod"/>
              <a:defRPr/>
            </a:pPr>
            <a:r>
              <a:rPr lang="zh-TW" sz="2400">
                <a:solidFill>
                  <a:srgbClr val="55565A"/>
                </a:solidFill>
              </a:rPr>
              <a:t>為全世界的青少年提供個人和集體發展與貢獻的機會，使其成爲地方、國家，以及全球社區負責任的成員。</a:t>
            </a:r>
          </a:p>
          <a:p>
            <a:pPr marL="514350" indent="-514350">
              <a:spcBef>
                <a:spcPts val="0"/>
              </a:spcBef>
              <a:spcAft>
                <a:spcPts val="1200"/>
              </a:spcAft>
              <a:buFontTx/>
              <a:buAutoNum type="alphaUcPeriod"/>
              <a:defRPr/>
            </a:pPr>
            <a:r>
              <a:rPr lang="zh-TW" sz="2400">
                <a:solidFill>
                  <a:srgbClr val="55565A"/>
                </a:solidFill>
              </a:rPr>
              <a:t>在社區青少年中宣傳服務活動，並提供契機，培養其領導、經驗和機會。</a:t>
            </a:r>
          </a:p>
          <a:p>
            <a:pPr>
              <a:spcBef>
                <a:spcPts val="0"/>
              </a:spcBef>
              <a:spcAft>
                <a:spcPts val="1200"/>
              </a:spcAft>
              <a:defRPr/>
            </a:pPr>
            <a:r>
              <a:rPr lang="zh-TW" sz="2400">
                <a:solidFill>
                  <a:srgbClr val="55565A"/>
                </a:solidFill>
                <a:latin typeface="Arial"/>
                <a:ea typeface="PMingLiU"/>
                <a:cs typeface="Arial"/>
              </a:rPr>
              <a:t>參見理事會政策手冊第二十二章</a:t>
            </a:r>
          </a:p>
          <a:p>
            <a:pPr>
              <a:spcBef>
                <a:spcPts val="0"/>
              </a:spcBef>
              <a:spcAft>
                <a:spcPts val="1200"/>
              </a:spcAft>
              <a:defRPr/>
            </a:pPr>
            <a:endParaRPr lang="en-US" sz="2400" kern="0" dirty="0">
              <a:solidFill>
                <a:srgbClr val="81827C"/>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a:solidFill>
                  <a:srgbClr val="616262"/>
                </a:solidFill>
                <a:latin typeface="Arial" panose="020B0604020202020204" pitchFamily="34" charset="0"/>
                <a:ea typeface="PMingLiU"/>
                <a:cs typeface="Arial" panose="020B0604020202020204" pitchFamily="34" charset="0"/>
              </a:rPr>
              <a:t>青少獅會計劃概覽</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93892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zh-TW" sz="3200" b="1" dirty="0">
                <a:solidFill>
                  <a:srgbClr val="55565A"/>
                </a:solidFill>
                <a:latin typeface="Arial" panose="020B0604020202020204" pitchFamily="34" charset="0"/>
                <a:ea typeface="PMingLiU"/>
                <a:cs typeface="Arial" panose="020B0604020202020204" pitchFamily="34" charset="0"/>
              </a:rPr>
              <a:t>輔導分會的職責</a:t>
            </a:r>
          </a:p>
          <a:p>
            <a:pPr marL="342900" indent="-342900">
              <a:lnSpc>
                <a:spcPct val="150000"/>
              </a:lnSpc>
              <a:buFont typeface="Arial" panose="020B0604020202020204" pitchFamily="34" charset="0"/>
              <a:buChar char="•"/>
            </a:pPr>
            <a:r>
              <a:rPr lang="zh-TW" sz="2000" dirty="0">
                <a:solidFill>
                  <a:srgbClr val="55565A"/>
                </a:solidFill>
                <a:latin typeface="Arial" panose="020B0604020202020204" pitchFamily="34" charset="0"/>
                <a:ea typeface="PMingLiU"/>
                <a:cs typeface="Arial" panose="020B0604020202020204" pitchFamily="34" charset="0"/>
              </a:rPr>
              <a:t>支付青少獅會的授證費和年度組織費。 </a:t>
            </a:r>
          </a:p>
          <a:p>
            <a:pPr marL="342900" indent="-342900">
              <a:lnSpc>
                <a:spcPct val="150000"/>
              </a:lnSpc>
              <a:buFont typeface="Arial" panose="020B0604020202020204" pitchFamily="34" charset="0"/>
              <a:buChar char="•"/>
            </a:pPr>
            <a:r>
              <a:rPr lang="zh-TW" sz="2000" dirty="0">
                <a:solidFill>
                  <a:srgbClr val="55565A"/>
                </a:solidFill>
                <a:latin typeface="Arial" panose="020B0604020202020204" pitchFamily="34" charset="0"/>
                <a:ea typeface="PMingLiU"/>
                <a:cs typeface="Arial" panose="020B0604020202020204" pitchFamily="34" charset="0"/>
              </a:rPr>
              <a:t>確保青少獅加入</a:t>
            </a:r>
            <a:r>
              <a:rPr lang="en-US" altLang="zh-TW" sz="2000" dirty="0">
                <a:solidFill>
                  <a:srgbClr val="55565A"/>
                </a:solidFill>
                <a:latin typeface="Arial" panose="020B0604020202020204" pitchFamily="34" charset="0"/>
                <a:ea typeface="PMingLiU"/>
                <a:cs typeface="Arial" panose="020B0604020202020204" pitchFamily="34" charset="0"/>
              </a:rPr>
              <a:t> Lions International </a:t>
            </a:r>
            <a:r>
              <a:rPr lang="zh-TW" sz="2000" dirty="0">
                <a:solidFill>
                  <a:srgbClr val="55565A"/>
                </a:solidFill>
                <a:latin typeface="Arial" panose="020B0604020202020204" pitchFamily="34" charset="0"/>
                <a:ea typeface="PMingLiU"/>
                <a:cs typeface="Arial" panose="020B0604020202020204" pitchFamily="34" charset="0"/>
              </a:rPr>
              <a:t>提供的一般責任險計劃以及其他任何必要的當地保險。</a:t>
            </a:r>
          </a:p>
          <a:p>
            <a:pPr marL="342900" indent="-342900">
              <a:lnSpc>
                <a:spcPct val="150000"/>
              </a:lnSpc>
              <a:buFont typeface="Arial" panose="020B0604020202020204" pitchFamily="34" charset="0"/>
              <a:buChar char="•"/>
            </a:pPr>
            <a:r>
              <a:rPr lang="zh-TW" sz="2000" dirty="0">
                <a:solidFill>
                  <a:srgbClr val="55565A"/>
                </a:solidFill>
                <a:latin typeface="Arial" panose="020B0604020202020204" pitchFamily="34" charset="0"/>
                <a:ea typeface="PMingLiU"/>
                <a:cs typeface="Arial" panose="020B0604020202020204" pitchFamily="34" charset="0"/>
              </a:rPr>
              <a:t>為青少獅會提供行政管理和服務領域的咨詢。 </a:t>
            </a:r>
          </a:p>
          <a:p>
            <a:pPr marL="342900" indent="-342900">
              <a:lnSpc>
                <a:spcPct val="150000"/>
              </a:lnSpc>
              <a:buFont typeface="Arial" panose="020B0604020202020204" pitchFamily="34" charset="0"/>
              <a:buChar char="•"/>
            </a:pPr>
            <a:r>
              <a:rPr lang="zh-TW" sz="2000" dirty="0">
                <a:solidFill>
                  <a:srgbClr val="55565A"/>
                </a:solidFill>
                <a:latin typeface="Arial" panose="020B0604020202020204" pitchFamily="34" charset="0"/>
                <a:ea typeface="PMingLiU"/>
                <a:cs typeface="Arial" panose="020B0604020202020204" pitchFamily="34" charset="0"/>
              </a:rPr>
              <a:t>為青少獅會建立銀行賬戶、會計、社區合作夥伴關係。 </a:t>
            </a:r>
          </a:p>
          <a:p>
            <a:pPr marL="342900" indent="-342900">
              <a:lnSpc>
                <a:spcPct val="150000"/>
              </a:lnSpc>
              <a:spcAft>
                <a:spcPts val="600"/>
              </a:spcAft>
              <a:buFont typeface="Arial" panose="020B0604020202020204" pitchFamily="34" charset="0"/>
              <a:buChar char="•"/>
            </a:pPr>
            <a:r>
              <a:rPr lang="zh-TW" sz="2000" dirty="0">
                <a:solidFill>
                  <a:srgbClr val="55565A"/>
                </a:solidFill>
                <a:latin typeface="Arial" panose="020B0604020202020204" pitchFamily="34" charset="0"/>
                <a:ea typeface="PMingLiU"/>
                <a:cs typeface="Arial" panose="020B0604020202020204" pitchFamily="34" charset="0"/>
              </a:rPr>
              <a:t>任命一位精力充沛的青少獅分會顧問，參加青少獅分會的定期活動。</a:t>
            </a:r>
          </a:p>
          <a:p>
            <a:pPr>
              <a:lnSpc>
                <a:spcPct val="150000"/>
              </a:lnSpc>
              <a:spcAft>
                <a:spcPts val="600"/>
              </a:spcAft>
            </a:pPr>
            <a:endParaRPr lang="en-US" sz="2400" kern="0" dirty="0">
              <a:solidFill>
                <a:srgbClr val="55565A"/>
              </a:solidFill>
              <a:latin typeface="Arial" panose="020B0604020202020204" pitchFamily="34" charset="0"/>
              <a:cs typeface="Arial" panose="020B0604020202020204" pitchFamily="34" charset="0"/>
            </a:endParaRPr>
          </a:p>
          <a:p>
            <a:pPr algn="ctr">
              <a:spcAft>
                <a:spcPts val="600"/>
              </a:spcAft>
            </a:pPr>
            <a:endParaRPr lang="en-US" sz="2400" kern="0" dirty="0">
              <a:solidFill>
                <a:srgbClr val="55565A"/>
              </a:solidFill>
              <a:latin typeface="Arial" panose="020B0604020202020204" pitchFamily="34" charset="0"/>
              <a:cs typeface="Arial" panose="020B0604020202020204" pitchFamily="34" charset="0"/>
            </a:endParaRPr>
          </a:p>
          <a:p>
            <a:endParaRPr lang="en-US" sz="16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zh-TW" sz="4000" b="1">
                <a:solidFill>
                  <a:schemeClr val="bg1">
                    <a:alpha val="99000"/>
                  </a:schemeClr>
                </a:solidFill>
                <a:latin typeface="Arial Black" panose="020B0604020202020204" pitchFamily="34" charset="0"/>
                <a:ea typeface="PMingLiU" charset="0"/>
                <a:cs typeface="Arial Black" panose="020B0604020202020204" pitchFamily="34" charset="0"/>
              </a:rPr>
              <a:t>青少獅會為何很重要？</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2346</Words>
  <Application>Microsoft Office PowerPoint</Application>
  <PresentationFormat>Widescreen</PresentationFormat>
  <Paragraphs>161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Hsu, WenChiao</cp:lastModifiedBy>
  <cp:revision>5</cp:revision>
  <dcterms:created xsi:type="dcterms:W3CDTF">2021-12-10T18:54:22Z</dcterms:created>
  <dcterms:modified xsi:type="dcterms:W3CDTF">2024-01-24T21:08:43Z</dcterms:modified>
</cp:coreProperties>
</file>