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6"/>
    <p:sldMasterId id="2147483763" r:id="rId7"/>
  </p:sldMasterIdLst>
  <p:notesMasterIdLst>
    <p:notesMasterId r:id="rId31"/>
  </p:notesMasterIdLst>
  <p:handoutMasterIdLst>
    <p:handoutMasterId r:id="rId32"/>
  </p:handoutMasterIdLst>
  <p:sldIdLst>
    <p:sldId id="257" r:id="rId8"/>
    <p:sldId id="303" r:id="rId9"/>
    <p:sldId id="304" r:id="rId10"/>
    <p:sldId id="311" r:id="rId11"/>
    <p:sldId id="312" r:id="rId12"/>
    <p:sldId id="314" r:id="rId13"/>
    <p:sldId id="315" r:id="rId14"/>
    <p:sldId id="266" r:id="rId15"/>
    <p:sldId id="302" r:id="rId16"/>
    <p:sldId id="258" r:id="rId17"/>
    <p:sldId id="310" r:id="rId18"/>
    <p:sldId id="274" r:id="rId19"/>
    <p:sldId id="280" r:id="rId20"/>
    <p:sldId id="270" r:id="rId21"/>
    <p:sldId id="260" r:id="rId22"/>
    <p:sldId id="261" r:id="rId23"/>
    <p:sldId id="282" r:id="rId24"/>
    <p:sldId id="307" r:id="rId25"/>
    <p:sldId id="308" r:id="rId26"/>
    <p:sldId id="276" r:id="rId27"/>
    <p:sldId id="281" r:id="rId28"/>
    <p:sldId id="263" r:id="rId29"/>
    <p:sldId id="306"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D08"/>
    <a:srgbClr val="00529B"/>
    <a:srgbClr val="766A63"/>
    <a:srgbClr val="004BD2"/>
    <a:srgbClr val="FBC40E"/>
    <a:srgbClr val="8343C9"/>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8" autoAdjust="0"/>
    <p:restoredTop sz="85668" autoAdjust="0"/>
  </p:normalViewPr>
  <p:slideViewPr>
    <p:cSldViewPr>
      <p:cViewPr varScale="1">
        <p:scale>
          <a:sx n="101" d="100"/>
          <a:sy n="101" d="100"/>
        </p:scale>
        <p:origin x="1506" y="120"/>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t>LCI framåt</a:t>
          </a:r>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a:p>
      </dgm:t>
    </dgm:pt>
    <dgm:pt modelId="{229106F1-F723-47FE-9352-5BA351B9CCBA}">
      <dgm:prSet phldrT="[Text]"/>
      <dgm:spPr/>
      <dgm:t>
        <a:bodyPr/>
        <a:lstStyle/>
        <a:p>
          <a:r>
            <a:t>Förbättra servicepåverkan och fokus</a:t>
          </a:r>
          <a:endParaRPr lang="sv-SE" dirty="0"/>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a:p>
      </dgm:t>
    </dgm:pt>
    <dgm:pt modelId="{DF2061B7-74A5-49E4-A6F5-12ED835A2431}">
      <dgm:prSet phldrT="[Text]"/>
      <dgm:spPr/>
      <dgm:t>
        <a:bodyPr/>
        <a:lstStyle/>
        <a:p>
          <a:r>
            <a:t>Ram för hjälpinsatser</a:t>
          </a:r>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a:p>
      </dgm:t>
    </dgm:pt>
    <dgm:pt modelId="{4BC9DE5A-81F6-4AD2-AC8C-00795A1FC0A9}">
      <dgm:prSet/>
      <dgm:spPr/>
      <dgm:t>
        <a:bodyPr/>
        <a:lstStyle/>
        <a:p>
          <a:r>
            <a:t>Mål för hjälpinsatser</a:t>
          </a:r>
          <a:endParaRPr lang="sv-SE" dirty="0"/>
        </a:p>
      </dgm:t>
    </dgm:pt>
    <dgm:pt modelId="{C4D2293F-0ADF-4C03-857F-E02709D7C1E0}" type="parTrans" cxnId="{739CEB24-3B47-42F1-A989-B1203BFD8002}">
      <dgm:prSet/>
      <dgm:spPr/>
      <dgm:t>
        <a:bodyPr/>
        <a:lstStyle/>
        <a:p>
          <a:endParaRPr lang="en-US"/>
        </a:p>
      </dgm:t>
    </dgm:pt>
    <dgm:pt modelId="{F516D8D2-08C1-4A65-95D7-8DCBB92DD1FB}" type="sibTrans" cxnId="{739CEB24-3B47-42F1-A989-B1203BFD8002}">
      <dgm:prSet/>
      <dgm:spPr/>
      <dgm:t>
        <a:bodyPr/>
        <a:lstStyle/>
        <a:p>
          <a:endParaRPr lang="en-US"/>
        </a:p>
      </dgm:t>
    </dgm:pt>
    <dgm:pt modelId="{55519BAC-DBA7-457E-8A16-6FCBD58DC5F7}">
      <dgm:prSet/>
      <dgm:spPr/>
      <dgm:t>
        <a:bodyPr/>
        <a:lstStyle/>
        <a:p>
          <a:r>
            <a:t>Globala serviceteamet</a:t>
          </a:r>
        </a:p>
      </dgm:t>
    </dgm:pt>
    <dgm:pt modelId="{4F7B7A34-F77E-497D-A0F7-9266C649E22D}" type="parTrans" cxnId="{9A543397-09B8-458E-ADBB-F4F12A9933B8}">
      <dgm:prSet/>
      <dgm:spPr/>
      <dgm:t>
        <a:bodyPr/>
        <a:lstStyle/>
        <a:p>
          <a:endParaRPr lang="en-US"/>
        </a:p>
      </dgm:t>
    </dgm:pt>
    <dgm:pt modelId="{C23D7877-6629-46CE-95B3-C5F8953D8514}" type="sibTrans" cxnId="{9A543397-09B8-458E-ADBB-F4F12A9933B8}">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38E8BC70-B795-4C9E-8A07-9E7390B1FD6F}" type="pres">
      <dgm:prSet presAssocID="{992C70EB-1921-4CF5-A771-4FDA8C787066}" presName="FiveNodes_1" presStyleLbl="node1" presStyleIdx="0" presStyleCnt="5">
        <dgm:presLayoutVars>
          <dgm:bulletEnabled val="1"/>
        </dgm:presLayoutVars>
      </dgm:prSet>
      <dgm:spPr/>
      <dgm:t>
        <a:bodyPr/>
        <a:lstStyle/>
        <a:p>
          <a:endParaRPr lang="en-US"/>
        </a:p>
      </dgm:t>
    </dgm:pt>
    <dgm:pt modelId="{93AF03E3-8FD1-4D59-A293-5E8B27D45C89}" type="pres">
      <dgm:prSet presAssocID="{992C70EB-1921-4CF5-A771-4FDA8C787066}" presName="FiveNodes_2" presStyleLbl="node1" presStyleIdx="1" presStyleCnt="5">
        <dgm:presLayoutVars>
          <dgm:bulletEnabled val="1"/>
        </dgm:presLayoutVars>
      </dgm:prSet>
      <dgm:spPr/>
      <dgm:t>
        <a:bodyPr/>
        <a:lstStyle/>
        <a:p>
          <a:endParaRPr lang="en-US"/>
        </a:p>
      </dgm:t>
    </dgm:pt>
    <dgm:pt modelId="{35A22466-684B-4A3E-9920-1E89125381BC}" type="pres">
      <dgm:prSet presAssocID="{992C70EB-1921-4CF5-A771-4FDA8C787066}" presName="FiveNodes_3" presStyleLbl="node1" presStyleIdx="2" presStyleCnt="5">
        <dgm:presLayoutVars>
          <dgm:bulletEnabled val="1"/>
        </dgm:presLayoutVars>
      </dgm:prSet>
      <dgm:spPr/>
      <dgm:t>
        <a:bodyPr/>
        <a:lstStyle/>
        <a:p>
          <a:endParaRPr lang="en-US"/>
        </a:p>
      </dgm:t>
    </dgm:pt>
    <dgm:pt modelId="{840A2273-0703-4F02-80DC-7668A2511235}" type="pres">
      <dgm:prSet presAssocID="{992C70EB-1921-4CF5-A771-4FDA8C787066}" presName="FiveNodes_4" presStyleLbl="node1" presStyleIdx="3" presStyleCnt="5">
        <dgm:presLayoutVars>
          <dgm:bulletEnabled val="1"/>
        </dgm:presLayoutVars>
      </dgm:prSet>
      <dgm:spPr/>
      <dgm:t>
        <a:bodyPr/>
        <a:lstStyle/>
        <a:p>
          <a:endParaRPr lang="en-US"/>
        </a:p>
      </dgm:t>
    </dgm:pt>
    <dgm:pt modelId="{8CE3C9B3-3BEC-447C-9F7A-FD626A5B6670}" type="pres">
      <dgm:prSet presAssocID="{992C70EB-1921-4CF5-A771-4FDA8C787066}" presName="FiveNodes_5" presStyleLbl="node1" presStyleIdx="4" presStyleCnt="5">
        <dgm:presLayoutVars>
          <dgm:bulletEnabled val="1"/>
        </dgm:presLayoutVars>
      </dgm:prSet>
      <dgm:spPr/>
      <dgm:t>
        <a:bodyPr/>
        <a:lstStyle/>
        <a:p>
          <a:endParaRPr lang="en-US"/>
        </a:p>
      </dgm:t>
    </dgm:pt>
    <dgm:pt modelId="{646F63C8-E9A3-4A76-9E85-7F45DDF00057}" type="pres">
      <dgm:prSet presAssocID="{992C70EB-1921-4CF5-A771-4FDA8C787066}" presName="FiveConn_1-2" presStyleLbl="fgAccFollowNode1" presStyleIdx="0" presStyleCnt="4">
        <dgm:presLayoutVars>
          <dgm:bulletEnabled val="1"/>
        </dgm:presLayoutVars>
      </dgm:prSet>
      <dgm:spPr/>
      <dgm:t>
        <a:bodyPr/>
        <a:lstStyle/>
        <a:p>
          <a:endParaRPr lang="en-US"/>
        </a:p>
      </dgm:t>
    </dgm:pt>
    <dgm:pt modelId="{C1C4128A-D981-4B91-8FDB-D8A689EBBABC}" type="pres">
      <dgm:prSet presAssocID="{992C70EB-1921-4CF5-A771-4FDA8C787066}" presName="FiveConn_2-3" presStyleLbl="fgAccFollowNode1" presStyleIdx="1" presStyleCnt="4">
        <dgm:presLayoutVars>
          <dgm:bulletEnabled val="1"/>
        </dgm:presLayoutVars>
      </dgm:prSet>
      <dgm:spPr/>
      <dgm:t>
        <a:bodyPr/>
        <a:lstStyle/>
        <a:p>
          <a:endParaRPr lang="en-US"/>
        </a:p>
      </dgm:t>
    </dgm:pt>
    <dgm:pt modelId="{46C89E65-1177-4D43-B62F-59DD85024AB0}" type="pres">
      <dgm:prSet presAssocID="{992C70EB-1921-4CF5-A771-4FDA8C787066}" presName="FiveConn_3-4" presStyleLbl="fgAccFollowNode1" presStyleIdx="2" presStyleCnt="4">
        <dgm:presLayoutVars>
          <dgm:bulletEnabled val="1"/>
        </dgm:presLayoutVars>
      </dgm:prSet>
      <dgm:spPr/>
      <dgm:t>
        <a:bodyPr/>
        <a:lstStyle/>
        <a:p>
          <a:endParaRPr lang="en-US"/>
        </a:p>
      </dgm:t>
    </dgm:pt>
    <dgm:pt modelId="{148A5397-E98F-46AF-A5C6-201FA7045742}" type="pres">
      <dgm:prSet presAssocID="{992C70EB-1921-4CF5-A771-4FDA8C787066}" presName="FiveConn_4-5" presStyleLbl="fgAccFollowNode1" presStyleIdx="3" presStyleCnt="4">
        <dgm:presLayoutVars>
          <dgm:bulletEnabled val="1"/>
        </dgm:presLayoutVars>
      </dgm:prSet>
      <dgm:spPr/>
      <dgm:t>
        <a:bodyPr/>
        <a:lstStyle/>
        <a:p>
          <a:endParaRPr lang="en-US"/>
        </a:p>
      </dgm:t>
    </dgm:pt>
    <dgm:pt modelId="{0E8F9224-40C8-47E1-9BEC-D2ADFE86FC4D}" type="pres">
      <dgm:prSet presAssocID="{992C70EB-1921-4CF5-A771-4FDA8C787066}" presName="FiveNodes_1_text" presStyleLbl="node1" presStyleIdx="4" presStyleCnt="5">
        <dgm:presLayoutVars>
          <dgm:bulletEnabled val="1"/>
        </dgm:presLayoutVars>
      </dgm:prSet>
      <dgm:spPr/>
      <dgm:t>
        <a:bodyPr/>
        <a:lstStyle/>
        <a:p>
          <a:endParaRPr lang="en-US"/>
        </a:p>
      </dgm:t>
    </dgm:pt>
    <dgm:pt modelId="{9F8A6B29-5339-4B24-88F1-4270A49FF327}" type="pres">
      <dgm:prSet presAssocID="{992C70EB-1921-4CF5-A771-4FDA8C787066}" presName="FiveNodes_2_text" presStyleLbl="node1" presStyleIdx="4" presStyleCnt="5">
        <dgm:presLayoutVars>
          <dgm:bulletEnabled val="1"/>
        </dgm:presLayoutVars>
      </dgm:prSet>
      <dgm:spPr/>
      <dgm:t>
        <a:bodyPr/>
        <a:lstStyle/>
        <a:p>
          <a:endParaRPr lang="en-US"/>
        </a:p>
      </dgm:t>
    </dgm:pt>
    <dgm:pt modelId="{B9CB3661-0624-40B0-B84A-07ECF63C2893}" type="pres">
      <dgm:prSet presAssocID="{992C70EB-1921-4CF5-A771-4FDA8C787066}" presName="FiveNodes_3_text" presStyleLbl="node1" presStyleIdx="4" presStyleCnt="5">
        <dgm:presLayoutVars>
          <dgm:bulletEnabled val="1"/>
        </dgm:presLayoutVars>
      </dgm:prSet>
      <dgm:spPr/>
      <dgm:t>
        <a:bodyPr/>
        <a:lstStyle/>
        <a:p>
          <a:endParaRPr lang="en-US"/>
        </a:p>
      </dgm:t>
    </dgm:pt>
    <dgm:pt modelId="{1094822B-3CF7-4F4D-BFE0-378CFF46A5C1}" type="pres">
      <dgm:prSet presAssocID="{992C70EB-1921-4CF5-A771-4FDA8C787066}" presName="FiveNodes_4_text" presStyleLbl="node1" presStyleIdx="4" presStyleCnt="5">
        <dgm:presLayoutVars>
          <dgm:bulletEnabled val="1"/>
        </dgm:presLayoutVars>
      </dgm:prSet>
      <dgm:spPr/>
      <dgm:t>
        <a:bodyPr/>
        <a:lstStyle/>
        <a:p>
          <a:endParaRPr lang="en-US"/>
        </a:p>
      </dgm:t>
    </dgm:pt>
    <dgm:pt modelId="{D3597190-8491-441F-BA78-813D4FE74443}" type="pres">
      <dgm:prSet presAssocID="{992C70EB-1921-4CF5-A771-4FDA8C787066}" presName="FiveNodes_5_text" presStyleLbl="node1" presStyleIdx="4" presStyleCnt="5">
        <dgm:presLayoutVars>
          <dgm:bulletEnabled val="1"/>
        </dgm:presLayoutVars>
      </dgm:prSet>
      <dgm:spPr/>
      <dgm:t>
        <a:bodyPr/>
        <a:lstStyle/>
        <a:p>
          <a:endParaRPr lang="en-US"/>
        </a:p>
      </dgm:t>
    </dgm:pt>
  </dgm:ptLst>
  <dgm:cxnLst>
    <dgm:cxn modelId="{739CEB24-3B47-42F1-A989-B1203BFD8002}" srcId="{992C70EB-1921-4CF5-A771-4FDA8C787066}" destId="{4BC9DE5A-81F6-4AD2-AC8C-00795A1FC0A9}" srcOrd="3" destOrd="0" parTransId="{C4D2293F-0ADF-4C03-857F-E02709D7C1E0}" sibTransId="{F516D8D2-08C1-4A65-95D7-8DCBB92DD1FB}"/>
    <dgm:cxn modelId="{15CF04A8-0200-4849-A468-712BC06D2DD4}" srcId="{992C70EB-1921-4CF5-A771-4FDA8C787066}" destId="{DF2061B7-74A5-49E4-A6F5-12ED835A2431}" srcOrd="2" destOrd="0" parTransId="{265B7743-413B-4A31-946D-00000D42CED3}" sibTransId="{4DC6A36B-702A-4EA1-8EF5-9D0E57C86705}"/>
    <dgm:cxn modelId="{0E4B9169-6FBF-46E5-BC3D-479FC4CF0C53}" type="presOf" srcId="{229106F1-F723-47FE-9352-5BA351B9CCBA}" destId="{93AF03E3-8FD1-4D59-A293-5E8B27D45C89}" srcOrd="0" destOrd="0" presId="urn:microsoft.com/office/officeart/2005/8/layout/vProcess5"/>
    <dgm:cxn modelId="{0834CE90-2E34-477B-9ECE-29D05ED4FF8E}" type="presOf" srcId="{55519BAC-DBA7-457E-8A16-6FCBD58DC5F7}" destId="{D3597190-8491-441F-BA78-813D4FE74443}" srcOrd="1" destOrd="0" presId="urn:microsoft.com/office/officeart/2005/8/layout/vProcess5"/>
    <dgm:cxn modelId="{0F1254DF-8D70-4480-87AD-FE84A72E928B}" type="presOf" srcId="{229106F1-F723-47FE-9352-5BA351B9CCBA}" destId="{9F8A6B29-5339-4B24-88F1-4270A49FF327}" srcOrd="1" destOrd="0" presId="urn:microsoft.com/office/officeart/2005/8/layout/vProcess5"/>
    <dgm:cxn modelId="{ECDEF44E-4D60-4093-8678-8EC38A851258}" type="presOf" srcId="{992C70EB-1921-4CF5-A771-4FDA8C787066}" destId="{635149BC-8F59-4F8A-B460-26388EB9F7DE}" srcOrd="0" destOrd="0" presId="urn:microsoft.com/office/officeart/2005/8/layout/vProcess5"/>
    <dgm:cxn modelId="{C4191796-03EB-4A40-B33B-194BE6A58627}" type="presOf" srcId="{4DC6A36B-702A-4EA1-8EF5-9D0E57C86705}" destId="{46C89E65-1177-4D43-B62F-59DD85024AB0}" srcOrd="0" destOrd="0" presId="urn:microsoft.com/office/officeart/2005/8/layout/vProcess5"/>
    <dgm:cxn modelId="{E8CEF116-DC8D-43A2-A3D1-371E97F51A4F}" srcId="{992C70EB-1921-4CF5-A771-4FDA8C787066}" destId="{44155543-E101-4A40-9CA1-F0B9EFF0E751}" srcOrd="0" destOrd="0" parTransId="{FCA25D7F-E6BF-4709-A211-53F638548E0F}" sibTransId="{E090C78B-6351-4986-A083-DC4CB136DA14}"/>
    <dgm:cxn modelId="{9A543397-09B8-458E-ADBB-F4F12A9933B8}" srcId="{992C70EB-1921-4CF5-A771-4FDA8C787066}" destId="{55519BAC-DBA7-457E-8A16-6FCBD58DC5F7}" srcOrd="4" destOrd="0" parTransId="{4F7B7A34-F77E-497D-A0F7-9266C649E22D}" sibTransId="{C23D7877-6629-46CE-95B3-C5F8953D8514}"/>
    <dgm:cxn modelId="{47E88A97-E603-4E83-AA04-BE19DB1D896F}" type="presOf" srcId="{4BC9DE5A-81F6-4AD2-AC8C-00795A1FC0A9}" destId="{840A2273-0703-4F02-80DC-7668A2511235}"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08642D51-A77F-49BE-9F1E-924E611886F2}" type="presOf" srcId="{55519BAC-DBA7-457E-8A16-6FCBD58DC5F7}" destId="{8CE3C9B3-3BEC-447C-9F7A-FD626A5B6670}" srcOrd="0" destOrd="0" presId="urn:microsoft.com/office/officeart/2005/8/layout/vProcess5"/>
    <dgm:cxn modelId="{53E662B8-9D1B-4357-8A71-F0725B2FCC58}" type="presOf" srcId="{44155543-E101-4A40-9CA1-F0B9EFF0E751}" destId="{0E8F9224-40C8-47E1-9BEC-D2ADFE86FC4D}" srcOrd="1" destOrd="0" presId="urn:microsoft.com/office/officeart/2005/8/layout/vProcess5"/>
    <dgm:cxn modelId="{E4739590-210A-4C65-86EC-610EC7ABE944}" type="presOf" srcId="{E090C78B-6351-4986-A083-DC4CB136DA14}" destId="{646F63C8-E9A3-4A76-9E85-7F45DDF00057}" srcOrd="0" destOrd="0" presId="urn:microsoft.com/office/officeart/2005/8/layout/vProcess5"/>
    <dgm:cxn modelId="{95839E46-74FD-48C5-9424-EB00DB14AA07}" type="presOf" srcId="{DF2061B7-74A5-49E4-A6F5-12ED835A2431}" destId="{35A22466-684B-4A3E-9920-1E89125381BC}" srcOrd="0" destOrd="0" presId="urn:microsoft.com/office/officeart/2005/8/layout/vProcess5"/>
    <dgm:cxn modelId="{76977687-05CF-4553-84F0-15EEBA47E876}" type="presOf" srcId="{4BC9DE5A-81F6-4AD2-AC8C-00795A1FC0A9}" destId="{1094822B-3CF7-4F4D-BFE0-378CFF46A5C1}" srcOrd="1" destOrd="0" presId="urn:microsoft.com/office/officeart/2005/8/layout/vProcess5"/>
    <dgm:cxn modelId="{8F04F593-BADB-4FFA-A192-2287754C81D2}" type="presOf" srcId="{F516D8D2-08C1-4A65-95D7-8DCBB92DD1FB}" destId="{148A5397-E98F-46AF-A5C6-201FA7045742}" srcOrd="0" destOrd="0" presId="urn:microsoft.com/office/officeart/2005/8/layout/vProcess5"/>
    <dgm:cxn modelId="{973B05C8-0526-4287-BC04-37444FC1C7F0}" type="presOf" srcId="{363717E9-C909-4997-BF48-F54ED57E88A3}" destId="{C1C4128A-D981-4B91-8FDB-D8A689EBBABC}" srcOrd="0" destOrd="0" presId="urn:microsoft.com/office/officeart/2005/8/layout/vProcess5"/>
    <dgm:cxn modelId="{76B550F5-CBBC-4D98-8140-F14CD41978EA}" type="presOf" srcId="{44155543-E101-4A40-9CA1-F0B9EFF0E751}" destId="{38E8BC70-B795-4C9E-8A07-9E7390B1FD6F}" srcOrd="0" destOrd="0" presId="urn:microsoft.com/office/officeart/2005/8/layout/vProcess5"/>
    <dgm:cxn modelId="{26661E7C-37CB-49DE-8EC1-571A2EA6F6F1}" type="presOf" srcId="{DF2061B7-74A5-49E4-A6F5-12ED835A2431}" destId="{B9CB3661-0624-40B0-B84A-07ECF63C2893}" srcOrd="1" destOrd="0" presId="urn:microsoft.com/office/officeart/2005/8/layout/vProcess5"/>
    <dgm:cxn modelId="{12ED5DAA-E2E1-49A8-9368-674F9FB5B1B2}" type="presParOf" srcId="{635149BC-8F59-4F8A-B460-26388EB9F7DE}" destId="{C903298F-E564-43E5-AC15-3A90035B58F5}" srcOrd="0" destOrd="0" presId="urn:microsoft.com/office/officeart/2005/8/layout/vProcess5"/>
    <dgm:cxn modelId="{7FA10BF7-870C-4F29-A74D-ACDEAF23BD7E}" type="presParOf" srcId="{635149BC-8F59-4F8A-B460-26388EB9F7DE}" destId="{38E8BC70-B795-4C9E-8A07-9E7390B1FD6F}" srcOrd="1" destOrd="0" presId="urn:microsoft.com/office/officeart/2005/8/layout/vProcess5"/>
    <dgm:cxn modelId="{FA05C87B-7BD8-4C2E-9276-33F71C74E4D9}" type="presParOf" srcId="{635149BC-8F59-4F8A-B460-26388EB9F7DE}" destId="{93AF03E3-8FD1-4D59-A293-5E8B27D45C89}" srcOrd="2" destOrd="0" presId="urn:microsoft.com/office/officeart/2005/8/layout/vProcess5"/>
    <dgm:cxn modelId="{16052BC7-B2C4-44DD-80AB-1C01C42E1C9E}" type="presParOf" srcId="{635149BC-8F59-4F8A-B460-26388EB9F7DE}" destId="{35A22466-684B-4A3E-9920-1E89125381BC}" srcOrd="3" destOrd="0" presId="urn:microsoft.com/office/officeart/2005/8/layout/vProcess5"/>
    <dgm:cxn modelId="{E751BE3C-8F33-4ACD-9A05-C7634F99FA6A}" type="presParOf" srcId="{635149BC-8F59-4F8A-B460-26388EB9F7DE}" destId="{840A2273-0703-4F02-80DC-7668A2511235}" srcOrd="4" destOrd="0" presId="urn:microsoft.com/office/officeart/2005/8/layout/vProcess5"/>
    <dgm:cxn modelId="{589463DE-18D9-4490-9131-923FFDEFD45B}" type="presParOf" srcId="{635149BC-8F59-4F8A-B460-26388EB9F7DE}" destId="{8CE3C9B3-3BEC-447C-9F7A-FD626A5B6670}" srcOrd="5" destOrd="0" presId="urn:microsoft.com/office/officeart/2005/8/layout/vProcess5"/>
    <dgm:cxn modelId="{08FECF5A-5456-4BA2-8AAB-D383F4799BAC}" type="presParOf" srcId="{635149BC-8F59-4F8A-B460-26388EB9F7DE}" destId="{646F63C8-E9A3-4A76-9E85-7F45DDF00057}" srcOrd="6" destOrd="0" presId="urn:microsoft.com/office/officeart/2005/8/layout/vProcess5"/>
    <dgm:cxn modelId="{D22F1B3B-3E0A-4D38-B3AF-786F46D1FF19}" type="presParOf" srcId="{635149BC-8F59-4F8A-B460-26388EB9F7DE}" destId="{C1C4128A-D981-4B91-8FDB-D8A689EBBABC}" srcOrd="7" destOrd="0" presId="urn:microsoft.com/office/officeart/2005/8/layout/vProcess5"/>
    <dgm:cxn modelId="{47F27B94-3F53-44D5-A801-CF6CDDB5E2B3}" type="presParOf" srcId="{635149BC-8F59-4F8A-B460-26388EB9F7DE}" destId="{46C89E65-1177-4D43-B62F-59DD85024AB0}" srcOrd="8" destOrd="0" presId="urn:microsoft.com/office/officeart/2005/8/layout/vProcess5"/>
    <dgm:cxn modelId="{26D36E6C-80D4-468D-99E2-FDF51A5E8BF2}" type="presParOf" srcId="{635149BC-8F59-4F8A-B460-26388EB9F7DE}" destId="{148A5397-E98F-46AF-A5C6-201FA7045742}" srcOrd="9" destOrd="0" presId="urn:microsoft.com/office/officeart/2005/8/layout/vProcess5"/>
    <dgm:cxn modelId="{7942D57F-7792-4B30-9212-E9C80A210018}" type="presParOf" srcId="{635149BC-8F59-4F8A-B460-26388EB9F7DE}" destId="{0E8F9224-40C8-47E1-9BEC-D2ADFE86FC4D}" srcOrd="10" destOrd="0" presId="urn:microsoft.com/office/officeart/2005/8/layout/vProcess5"/>
    <dgm:cxn modelId="{1F3AC152-720C-4B2C-A221-B5A44101B488}" type="presParOf" srcId="{635149BC-8F59-4F8A-B460-26388EB9F7DE}" destId="{9F8A6B29-5339-4B24-88F1-4270A49FF327}" srcOrd="11" destOrd="0" presId="urn:microsoft.com/office/officeart/2005/8/layout/vProcess5"/>
    <dgm:cxn modelId="{26DFAFC3-0F7C-42A9-B219-C71F832687BA}" type="presParOf" srcId="{635149BC-8F59-4F8A-B460-26388EB9F7DE}" destId="{B9CB3661-0624-40B0-B84A-07ECF63C2893}" srcOrd="12" destOrd="0" presId="urn:microsoft.com/office/officeart/2005/8/layout/vProcess5"/>
    <dgm:cxn modelId="{EAADB368-AABE-42CA-94D1-FE34977DA2F1}" type="presParOf" srcId="{635149BC-8F59-4F8A-B460-26388EB9F7DE}" destId="{1094822B-3CF7-4F4D-BFE0-378CFF46A5C1}" srcOrd="13" destOrd="0" presId="urn:microsoft.com/office/officeart/2005/8/layout/vProcess5"/>
    <dgm:cxn modelId="{6659AEDD-A374-4994-B102-69AD0FBB660F}" type="presParOf" srcId="{635149BC-8F59-4F8A-B460-26388EB9F7DE}" destId="{D3597190-8491-441F-BA78-813D4FE7444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t>Globala serviceteamet</a:t>
          </a:r>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a:p>
      </dgm:t>
    </dgm:pt>
    <dgm:pt modelId="{229106F1-F723-47FE-9352-5BA351B9CCBA}">
      <dgm:prSet phldrT="[Text]"/>
      <dgm:spPr/>
      <dgm:t>
        <a:bodyPr/>
        <a:lstStyle/>
        <a:p>
          <a:r>
            <a:t>Mål</a:t>
          </a:r>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a:p>
      </dgm:t>
    </dgm:pt>
    <dgm:pt modelId="{DF2061B7-74A5-49E4-A6F5-12ED835A2431}">
      <dgm:prSet phldrT="[Text]"/>
      <dgm:spPr/>
      <dgm:t>
        <a:bodyPr/>
        <a:lstStyle/>
        <a:p>
          <a:r>
            <a:t>Strategi</a:t>
          </a:r>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DA0E3309-AA06-47D0-9853-A2219A1248D1}" type="pres">
      <dgm:prSet presAssocID="{992C70EB-1921-4CF5-A771-4FDA8C787066}" presName="ThreeNodes_1" presStyleLbl="node1" presStyleIdx="0" presStyleCnt="3">
        <dgm:presLayoutVars>
          <dgm:bulletEnabled val="1"/>
        </dgm:presLayoutVars>
      </dgm:prSet>
      <dgm:spPr/>
      <dgm:t>
        <a:bodyPr/>
        <a:lstStyle/>
        <a:p>
          <a:endParaRPr lang="en-US"/>
        </a:p>
      </dgm:t>
    </dgm:pt>
    <dgm:pt modelId="{98DDFA3B-9A09-42E9-9A28-0351115F499F}" type="pres">
      <dgm:prSet presAssocID="{992C70EB-1921-4CF5-A771-4FDA8C787066}" presName="ThreeNodes_2" presStyleLbl="node1" presStyleIdx="1" presStyleCnt="3">
        <dgm:presLayoutVars>
          <dgm:bulletEnabled val="1"/>
        </dgm:presLayoutVars>
      </dgm:prSet>
      <dgm:spPr/>
      <dgm:t>
        <a:bodyPr/>
        <a:lstStyle/>
        <a:p>
          <a:endParaRPr lang="en-US"/>
        </a:p>
      </dgm:t>
    </dgm:pt>
    <dgm:pt modelId="{2E544543-787E-4CEE-BA5A-11C1063E4E15}" type="pres">
      <dgm:prSet presAssocID="{992C70EB-1921-4CF5-A771-4FDA8C787066}" presName="ThreeNodes_3" presStyleLbl="node1" presStyleIdx="2" presStyleCnt="3">
        <dgm:presLayoutVars>
          <dgm:bulletEnabled val="1"/>
        </dgm:presLayoutVars>
      </dgm:prSet>
      <dgm:spPr/>
      <dgm:t>
        <a:bodyPr/>
        <a:lstStyle/>
        <a:p>
          <a:endParaRPr lang="en-US"/>
        </a:p>
      </dgm:t>
    </dgm:pt>
    <dgm:pt modelId="{3D8A97FF-92B9-41D2-B05D-F46CCF8852CD}" type="pres">
      <dgm:prSet presAssocID="{992C70EB-1921-4CF5-A771-4FDA8C787066}" presName="ThreeConn_1-2" presStyleLbl="fgAccFollowNode1" presStyleIdx="0" presStyleCnt="2">
        <dgm:presLayoutVars>
          <dgm:bulletEnabled val="1"/>
        </dgm:presLayoutVars>
      </dgm:prSet>
      <dgm:spPr/>
      <dgm:t>
        <a:bodyPr/>
        <a:lstStyle/>
        <a:p>
          <a:endParaRPr lang="en-US"/>
        </a:p>
      </dgm:t>
    </dgm:pt>
    <dgm:pt modelId="{45851497-9E3A-4368-A341-C121617DCC9E}" type="pres">
      <dgm:prSet presAssocID="{992C70EB-1921-4CF5-A771-4FDA8C787066}" presName="ThreeConn_2-3" presStyleLbl="fgAccFollowNode1" presStyleIdx="1" presStyleCnt="2">
        <dgm:presLayoutVars>
          <dgm:bulletEnabled val="1"/>
        </dgm:presLayoutVars>
      </dgm:prSet>
      <dgm:spPr/>
      <dgm:t>
        <a:bodyPr/>
        <a:lstStyle/>
        <a:p>
          <a:endParaRPr lang="en-US"/>
        </a:p>
      </dgm:t>
    </dgm:pt>
    <dgm:pt modelId="{08792E48-8683-475D-A9A0-35146AB1655F}" type="pres">
      <dgm:prSet presAssocID="{992C70EB-1921-4CF5-A771-4FDA8C787066}" presName="ThreeNodes_1_text" presStyleLbl="node1" presStyleIdx="2" presStyleCnt="3">
        <dgm:presLayoutVars>
          <dgm:bulletEnabled val="1"/>
        </dgm:presLayoutVars>
      </dgm:prSet>
      <dgm:spPr/>
      <dgm:t>
        <a:bodyPr/>
        <a:lstStyle/>
        <a:p>
          <a:endParaRPr lang="en-US"/>
        </a:p>
      </dgm:t>
    </dgm:pt>
    <dgm:pt modelId="{548E070F-06AA-47BA-B16A-DB45A81D6A99}" type="pres">
      <dgm:prSet presAssocID="{992C70EB-1921-4CF5-A771-4FDA8C787066}" presName="ThreeNodes_2_text" presStyleLbl="node1" presStyleIdx="2" presStyleCnt="3">
        <dgm:presLayoutVars>
          <dgm:bulletEnabled val="1"/>
        </dgm:presLayoutVars>
      </dgm:prSet>
      <dgm:spPr/>
      <dgm:t>
        <a:bodyPr/>
        <a:lstStyle/>
        <a:p>
          <a:endParaRPr lang="en-US"/>
        </a:p>
      </dgm:t>
    </dgm:pt>
    <dgm:pt modelId="{12636348-BB02-4B8B-9D6B-F7AEB106D6A9}" type="pres">
      <dgm:prSet presAssocID="{992C70EB-1921-4CF5-A771-4FDA8C787066}" presName="ThreeNodes_3_text" presStyleLbl="node1" presStyleIdx="2" presStyleCnt="3">
        <dgm:presLayoutVars>
          <dgm:bulletEnabled val="1"/>
        </dgm:presLayoutVars>
      </dgm:prSet>
      <dgm:spPr/>
      <dgm:t>
        <a:bodyPr/>
        <a:lstStyle/>
        <a:p>
          <a:endParaRPr lang="en-US"/>
        </a:p>
      </dgm:t>
    </dgm:pt>
  </dgm:ptLst>
  <dgm:cxnLst>
    <dgm:cxn modelId="{15CF04A8-0200-4849-A468-712BC06D2DD4}" srcId="{992C70EB-1921-4CF5-A771-4FDA8C787066}" destId="{DF2061B7-74A5-49E4-A6F5-12ED835A2431}" srcOrd="2" destOrd="0" parTransId="{265B7743-413B-4A31-946D-00000D42CED3}" sibTransId="{4DC6A36B-702A-4EA1-8EF5-9D0E57C86705}"/>
    <dgm:cxn modelId="{065DA458-F4CD-4D1A-AED5-058C7D8E2347}" type="presOf" srcId="{44155543-E101-4A40-9CA1-F0B9EFF0E751}" destId="{08792E48-8683-475D-A9A0-35146AB1655F}" srcOrd="1" destOrd="0" presId="urn:microsoft.com/office/officeart/2005/8/layout/vProcess5"/>
    <dgm:cxn modelId="{51037C21-4391-49B8-A112-6DE5B777204B}" type="presOf" srcId="{363717E9-C909-4997-BF48-F54ED57E88A3}" destId="{45851497-9E3A-4368-A341-C121617DCC9E}" srcOrd="0" destOrd="0" presId="urn:microsoft.com/office/officeart/2005/8/layout/vProcess5"/>
    <dgm:cxn modelId="{AF3B54D4-6466-4D5E-B55D-CC38D09EDEDF}" type="presOf" srcId="{E090C78B-6351-4986-A083-DC4CB136DA14}" destId="{3D8A97FF-92B9-41D2-B05D-F46CCF8852CD}" srcOrd="0" destOrd="0" presId="urn:microsoft.com/office/officeart/2005/8/layout/vProcess5"/>
    <dgm:cxn modelId="{7B24BBE2-9F01-410A-9EF2-E3CF97B7B062}" type="presOf" srcId="{229106F1-F723-47FE-9352-5BA351B9CCBA}" destId="{548E070F-06AA-47BA-B16A-DB45A81D6A99}" srcOrd="1" destOrd="0" presId="urn:microsoft.com/office/officeart/2005/8/layout/vProcess5"/>
    <dgm:cxn modelId="{0BD119E9-CC76-4A1F-8A0D-8EEB363D1CF0}" type="presOf" srcId="{DF2061B7-74A5-49E4-A6F5-12ED835A2431}" destId="{12636348-BB02-4B8B-9D6B-F7AEB106D6A9}" srcOrd="1" destOrd="0" presId="urn:microsoft.com/office/officeart/2005/8/layout/vProcess5"/>
    <dgm:cxn modelId="{C7A66341-B72E-476C-8F77-A20C8A1EB37D}" type="presOf" srcId="{992C70EB-1921-4CF5-A771-4FDA8C787066}" destId="{635149BC-8F59-4F8A-B460-26388EB9F7DE}" srcOrd="0" destOrd="0" presId="urn:microsoft.com/office/officeart/2005/8/layout/vProcess5"/>
    <dgm:cxn modelId="{1DB096A5-3A79-40A5-9BF5-F3B9094E428E}" type="presOf" srcId="{DF2061B7-74A5-49E4-A6F5-12ED835A2431}" destId="{2E544543-787E-4CEE-BA5A-11C1063E4E15}" srcOrd="0" destOrd="0" presId="urn:microsoft.com/office/officeart/2005/8/layout/vProcess5"/>
    <dgm:cxn modelId="{7AAD177C-C1A5-413D-BBD9-665B997A2609}" type="presOf" srcId="{44155543-E101-4A40-9CA1-F0B9EFF0E751}" destId="{DA0E3309-AA06-47D0-9853-A2219A1248D1}"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E8CEF116-DC8D-43A2-A3D1-371E97F51A4F}" srcId="{992C70EB-1921-4CF5-A771-4FDA8C787066}" destId="{44155543-E101-4A40-9CA1-F0B9EFF0E751}" srcOrd="0" destOrd="0" parTransId="{FCA25D7F-E6BF-4709-A211-53F638548E0F}" sibTransId="{E090C78B-6351-4986-A083-DC4CB136DA14}"/>
    <dgm:cxn modelId="{86DEF561-959C-44C1-8EEF-40DF83654B44}" type="presOf" srcId="{229106F1-F723-47FE-9352-5BA351B9CCBA}" destId="{98DDFA3B-9A09-42E9-9A28-0351115F499F}" srcOrd="0" destOrd="0" presId="urn:microsoft.com/office/officeart/2005/8/layout/vProcess5"/>
    <dgm:cxn modelId="{A0321CA7-B8A2-4095-B786-FF59D50C0F4C}" type="presParOf" srcId="{635149BC-8F59-4F8A-B460-26388EB9F7DE}" destId="{C903298F-E564-43E5-AC15-3A90035B58F5}" srcOrd="0" destOrd="0" presId="urn:microsoft.com/office/officeart/2005/8/layout/vProcess5"/>
    <dgm:cxn modelId="{9C191CB7-C914-40D4-82E1-26E0E92A909A}" type="presParOf" srcId="{635149BC-8F59-4F8A-B460-26388EB9F7DE}" destId="{DA0E3309-AA06-47D0-9853-A2219A1248D1}" srcOrd="1" destOrd="0" presId="urn:microsoft.com/office/officeart/2005/8/layout/vProcess5"/>
    <dgm:cxn modelId="{44601530-C644-4EBD-8251-7CF06D675186}" type="presParOf" srcId="{635149BC-8F59-4F8A-B460-26388EB9F7DE}" destId="{98DDFA3B-9A09-42E9-9A28-0351115F499F}" srcOrd="2" destOrd="0" presId="urn:microsoft.com/office/officeart/2005/8/layout/vProcess5"/>
    <dgm:cxn modelId="{3956DA16-E473-4AC0-A1CD-83BBBCC324D2}" type="presParOf" srcId="{635149BC-8F59-4F8A-B460-26388EB9F7DE}" destId="{2E544543-787E-4CEE-BA5A-11C1063E4E15}" srcOrd="3" destOrd="0" presId="urn:microsoft.com/office/officeart/2005/8/layout/vProcess5"/>
    <dgm:cxn modelId="{F35F359A-661C-45E7-972A-244BF04E5904}" type="presParOf" srcId="{635149BC-8F59-4F8A-B460-26388EB9F7DE}" destId="{3D8A97FF-92B9-41D2-B05D-F46CCF8852CD}" srcOrd="4" destOrd="0" presId="urn:microsoft.com/office/officeart/2005/8/layout/vProcess5"/>
    <dgm:cxn modelId="{E42A8E07-4739-4766-B76C-CCAD67ED34B3}" type="presParOf" srcId="{635149BC-8F59-4F8A-B460-26388EB9F7DE}" destId="{45851497-9E3A-4368-A341-C121617DCC9E}" srcOrd="5" destOrd="0" presId="urn:microsoft.com/office/officeart/2005/8/layout/vProcess5"/>
    <dgm:cxn modelId="{418DAEB9-04AA-4BB2-BACE-03F6B801281C}" type="presParOf" srcId="{635149BC-8F59-4F8A-B460-26388EB9F7DE}" destId="{08792E48-8683-475D-A9A0-35146AB1655F}" srcOrd="6" destOrd="0" presId="urn:microsoft.com/office/officeart/2005/8/layout/vProcess5"/>
    <dgm:cxn modelId="{0E48809F-4368-4D51-A4BF-4E0EA134F500}" type="presParOf" srcId="{635149BC-8F59-4F8A-B460-26388EB9F7DE}" destId="{548E070F-06AA-47BA-B16A-DB45A81D6A99}" srcOrd="7" destOrd="0" presId="urn:microsoft.com/office/officeart/2005/8/layout/vProcess5"/>
    <dgm:cxn modelId="{7647A455-94C0-487F-BD91-612CF7057855}" type="presParOf" srcId="{635149BC-8F59-4F8A-B460-26388EB9F7DE}" destId="{12636348-BB02-4B8B-9D6B-F7AEB106D6A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C1D927-49B4-41EB-BD2D-C398DB41D8E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2CAB596-FE48-478E-AB10-AE8C088CA6B9}">
      <dgm:prSet phldrT="[Text]" custT="1"/>
      <dgm:spPr/>
      <dgm:t>
        <a:bodyPr/>
        <a:lstStyle/>
        <a:p>
          <a:r>
            <a:rPr lang="en-US" sz="1200" dirty="0"/>
            <a:t>Sponsra ett barn så att det kan delta i ett diabetesläger.</a:t>
          </a:r>
        </a:p>
        <a:p>
          <a:r>
            <a:rPr lang="en-US" sz="1200" dirty="0"/>
            <a:t>Håll ett insamlingsevenemang för ett lokalt diabetesläger eller en organisation.</a:t>
          </a:r>
        </a:p>
      </dgm:t>
    </dgm:pt>
    <dgm:pt modelId="{CF069F83-FB75-4BD7-A380-728CC749F2C7}" type="parTrans" cxnId="{73A4DD83-6160-4FCE-A734-3D0D59DB1580}">
      <dgm:prSet/>
      <dgm:spPr/>
      <dgm:t>
        <a:bodyPr/>
        <a:lstStyle/>
        <a:p>
          <a:endParaRPr lang="en-US"/>
        </a:p>
      </dgm:t>
    </dgm:pt>
    <dgm:pt modelId="{30D90861-833B-4F38-B35F-C455372481FF}" type="sibTrans" cxnId="{73A4DD83-6160-4FCE-A734-3D0D59DB1580}">
      <dgm:prSet/>
      <dgm:spPr/>
      <dgm:t>
        <a:bodyPr/>
        <a:lstStyle/>
        <a:p>
          <a:endParaRPr lang="en-US"/>
        </a:p>
      </dgm:t>
    </dgm:pt>
    <dgm:pt modelId="{53DCA660-D35B-4A08-BF7E-3D918D38C739}">
      <dgm:prSet phldrT="[Text]" custT="1"/>
      <dgm:spPr/>
      <dgm:t>
        <a:bodyPr/>
        <a:lstStyle/>
        <a:p>
          <a:r>
            <a:rPr lang="en-US" sz="1200" dirty="0"/>
            <a:t>Plantera träd. Kontakta lokala myndigheter, för att ta reda på vilken typ av träd, hur många och var de kan planteras. </a:t>
          </a:r>
        </a:p>
        <a:p>
          <a:r>
            <a:rPr lang="en-US" sz="1200" dirty="0"/>
            <a:t>Genomför en fototävling som handlar om natur och miljö.</a:t>
          </a:r>
        </a:p>
      </dgm:t>
    </dgm:pt>
    <dgm:pt modelId="{366D9284-4804-4358-BCAD-6D80C37B1582}" type="parTrans" cxnId="{A112B203-21AC-40C1-A6EA-6793682158AD}">
      <dgm:prSet/>
      <dgm:spPr/>
      <dgm:t>
        <a:bodyPr/>
        <a:lstStyle/>
        <a:p>
          <a:endParaRPr lang="en-US"/>
        </a:p>
      </dgm:t>
    </dgm:pt>
    <dgm:pt modelId="{88599E66-6832-4E6F-A7B0-CA34D83A7244}" type="sibTrans" cxnId="{A112B203-21AC-40C1-A6EA-6793682158AD}">
      <dgm:prSet/>
      <dgm:spPr/>
      <dgm:t>
        <a:bodyPr/>
        <a:lstStyle/>
        <a:p>
          <a:endParaRPr lang="en-US"/>
        </a:p>
      </dgm:t>
    </dgm:pt>
    <dgm:pt modelId="{4213A130-EC5C-4100-AA33-5EF99D7EDE79}">
      <dgm:prSet phldrT="[Text]" custT="1"/>
      <dgm:spPr/>
      <dgm:t>
        <a:bodyPr/>
        <a:lstStyle/>
        <a:p>
          <a:r>
            <a:rPr lang="en-US" sz="1200" dirty="0"/>
            <a:t>Ordna och leverera matkassar till familjer i nöd.</a:t>
          </a:r>
        </a:p>
        <a:p>
          <a:r>
            <a:rPr lang="en-US" sz="1200" dirty="0"/>
            <a:t>Stå värd för ett evenemang med hälsosam mat. Bjud in en dietist att tala vid evenemanget.</a:t>
          </a:r>
        </a:p>
      </dgm:t>
    </dgm:pt>
    <dgm:pt modelId="{5DB95ACA-F26F-4493-AC47-A42DBFF6B048}" type="parTrans" cxnId="{EB83F53E-D57A-43B4-ADA1-B6970A0AC71A}">
      <dgm:prSet/>
      <dgm:spPr/>
      <dgm:t>
        <a:bodyPr/>
        <a:lstStyle/>
        <a:p>
          <a:endParaRPr lang="en-US"/>
        </a:p>
      </dgm:t>
    </dgm:pt>
    <dgm:pt modelId="{89600AC6-49DB-42A9-ACD4-863E917991E5}" type="sibTrans" cxnId="{EB83F53E-D57A-43B4-ADA1-B6970A0AC71A}">
      <dgm:prSet/>
      <dgm:spPr/>
      <dgm:t>
        <a:bodyPr/>
        <a:lstStyle/>
        <a:p>
          <a:endParaRPr lang="en-US"/>
        </a:p>
      </dgm:t>
    </dgm:pt>
    <dgm:pt modelId="{83447B4D-BCE5-4D81-9739-DE10FD16432F}">
      <dgm:prSet custT="1"/>
      <dgm:spPr/>
      <dgm:t>
        <a:bodyPr/>
        <a:lstStyle/>
        <a:p>
          <a:r>
            <a:rPr lang="en-US" sz="1200" dirty="0"/>
            <a:t>Erbjud läxhjälp till barn med cancer och även deras syskon.</a:t>
          </a:r>
        </a:p>
        <a:p>
          <a:r>
            <a:rPr lang="en-US" sz="1200" dirty="0"/>
            <a:t>Handla kläder och skolmaterial tillsammans med syskonen. </a:t>
          </a:r>
        </a:p>
      </dgm:t>
    </dgm:pt>
    <dgm:pt modelId="{43CCF1CA-8974-4CD7-A20C-45DE4A1712FD}" type="parTrans" cxnId="{6BFED22E-0688-46D1-B4F2-697AD1D898DE}">
      <dgm:prSet/>
      <dgm:spPr/>
      <dgm:t>
        <a:bodyPr/>
        <a:lstStyle/>
        <a:p>
          <a:endParaRPr lang="en-US"/>
        </a:p>
      </dgm:t>
    </dgm:pt>
    <dgm:pt modelId="{2948215D-D92F-4037-9A23-C2BD31A45A2D}" type="sibTrans" cxnId="{6BFED22E-0688-46D1-B4F2-697AD1D898DE}">
      <dgm:prSet/>
      <dgm:spPr/>
      <dgm:t>
        <a:bodyPr/>
        <a:lstStyle/>
        <a:p>
          <a:endParaRPr lang="en-US"/>
        </a:p>
      </dgm:t>
    </dgm:pt>
    <dgm:pt modelId="{EE10118B-0519-4020-B19A-C4673AB21BEE}">
      <dgm:prSet custT="1"/>
      <dgm:spPr/>
      <dgm:t>
        <a:bodyPr/>
        <a:lstStyle/>
        <a:p>
          <a:r>
            <a:rPr lang="en-US" sz="1200" dirty="0"/>
            <a:t>Bidra med insamlingar eller arbetskraft till organisationer som utbildar servicehundar. </a:t>
          </a:r>
        </a:p>
        <a:p>
          <a:r>
            <a:rPr lang="en-US" sz="1200" dirty="0"/>
            <a:t>Anordna bollsportsturneringar för blinda.</a:t>
          </a:r>
        </a:p>
      </dgm:t>
    </dgm:pt>
    <dgm:pt modelId="{F1DB3322-1C1E-44E8-8EEC-CF6023142803}" type="parTrans" cxnId="{58594A20-2BFB-457B-9A70-0C39F8EA884A}">
      <dgm:prSet/>
      <dgm:spPr/>
      <dgm:t>
        <a:bodyPr/>
        <a:lstStyle/>
        <a:p>
          <a:endParaRPr lang="en-US"/>
        </a:p>
      </dgm:t>
    </dgm:pt>
    <dgm:pt modelId="{60B5069A-30E7-45FF-92D3-A64CA47DACA8}" type="sibTrans" cxnId="{58594A20-2BFB-457B-9A70-0C39F8EA884A}">
      <dgm:prSet/>
      <dgm:spPr/>
      <dgm:t>
        <a:bodyPr/>
        <a:lstStyle/>
        <a:p>
          <a:endParaRPr lang="en-US"/>
        </a:p>
      </dgm:t>
    </dgm:pt>
    <dgm:pt modelId="{8F2C590B-5C62-4AC1-BEDF-3D538B040C1F}">
      <dgm:prSet custT="1"/>
      <dgm:spPr/>
      <dgm:t>
        <a:bodyPr/>
        <a:lstStyle/>
        <a:p>
          <a:r>
            <a:rPr lang="en-US" sz="1200" dirty="0"/>
            <a:t>Samarbeta med ungdomar för att skapa en väggmålning på orten.</a:t>
          </a:r>
        </a:p>
        <a:p>
          <a:r>
            <a:rPr lang="en-US" sz="1200" dirty="0"/>
            <a:t>Involvera ungdomar i renoveringen av en fritidsgård eller ett klassrum: måla, reparera och utsmycka.</a:t>
          </a:r>
        </a:p>
      </dgm:t>
    </dgm:pt>
    <dgm:pt modelId="{E3A1DEB7-3E4B-486C-A90C-F65FF19C71BA}" type="parTrans" cxnId="{9FB55003-079C-4553-8323-25ED9C438FA5}">
      <dgm:prSet/>
      <dgm:spPr/>
      <dgm:t>
        <a:bodyPr/>
        <a:lstStyle/>
        <a:p>
          <a:endParaRPr lang="en-US"/>
        </a:p>
      </dgm:t>
    </dgm:pt>
    <dgm:pt modelId="{C64809F7-6E47-46EC-8840-4BCD98F74867}" type="sibTrans" cxnId="{9FB55003-079C-4553-8323-25ED9C438FA5}">
      <dgm:prSet/>
      <dgm:spPr/>
      <dgm:t>
        <a:bodyPr/>
        <a:lstStyle/>
        <a:p>
          <a:endParaRPr lang="en-US"/>
        </a:p>
      </dgm:t>
    </dgm:pt>
    <dgm:pt modelId="{55BE117E-3BD0-478C-9FF5-310D8318D1E6}" type="pres">
      <dgm:prSet presAssocID="{03C1D927-49B4-41EB-BD2D-C398DB41D8EB}" presName="linearFlow" presStyleCnt="0">
        <dgm:presLayoutVars>
          <dgm:dir/>
          <dgm:resizeHandles val="exact"/>
        </dgm:presLayoutVars>
      </dgm:prSet>
      <dgm:spPr/>
      <dgm:t>
        <a:bodyPr/>
        <a:lstStyle/>
        <a:p>
          <a:endParaRPr lang="en-US"/>
        </a:p>
      </dgm:t>
    </dgm:pt>
    <dgm:pt modelId="{BFAD6E3F-E7F7-4B81-AB34-E95E0C458C33}" type="pres">
      <dgm:prSet presAssocID="{22CAB596-FE48-478E-AB10-AE8C088CA6B9}" presName="composite" presStyleCnt="0"/>
      <dgm:spPr/>
    </dgm:pt>
    <dgm:pt modelId="{B6FD36DA-E7B1-4297-A899-26F25C743546}" type="pres">
      <dgm:prSet presAssocID="{22CAB596-FE48-478E-AB10-AE8C088CA6B9}" presName="imgShp" presStyleLbl="fgImgPlace1" presStyleIdx="0" presStyleCnt="6" custLinFactX="-18998" custLinFactNeighborX="-10000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DE9FEFC-4992-43A8-8AC5-C95728E65C61}" type="pres">
      <dgm:prSet presAssocID="{22CAB596-FE48-478E-AB10-AE8C088CA6B9}" presName="txShp" presStyleLbl="node1" presStyleIdx="0" presStyleCnt="6" custScaleX="111948">
        <dgm:presLayoutVars>
          <dgm:bulletEnabled val="1"/>
        </dgm:presLayoutVars>
      </dgm:prSet>
      <dgm:spPr/>
      <dgm:t>
        <a:bodyPr/>
        <a:lstStyle/>
        <a:p>
          <a:endParaRPr lang="en-US"/>
        </a:p>
      </dgm:t>
    </dgm:pt>
    <dgm:pt modelId="{CB2F5ADC-0751-488B-8823-F82FA2FE5C8E}" type="pres">
      <dgm:prSet presAssocID="{30D90861-833B-4F38-B35F-C455372481FF}" presName="spacing" presStyleCnt="0"/>
      <dgm:spPr/>
    </dgm:pt>
    <dgm:pt modelId="{0D8F4981-9F23-49D9-A449-4F90D2BFEFE5}" type="pres">
      <dgm:prSet presAssocID="{53DCA660-D35B-4A08-BF7E-3D918D38C739}" presName="composite" presStyleCnt="0"/>
      <dgm:spPr/>
    </dgm:pt>
    <dgm:pt modelId="{06C26B90-8208-40BE-ACD5-4AA7DB9AF742}" type="pres">
      <dgm:prSet presAssocID="{53DCA660-D35B-4A08-BF7E-3D918D38C739}" presName="imgShp" presStyleLbl="fgImgPlace1" presStyleIdx="1" presStyleCnt="6" custLinFactX="-17948" custLinFactNeighborX="-10000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7493791-9238-4417-BF9F-28E8A0ADA968}" type="pres">
      <dgm:prSet presAssocID="{53DCA660-D35B-4A08-BF7E-3D918D38C739}" presName="txShp" presStyleLbl="node1" presStyleIdx="1" presStyleCnt="6" custScaleX="112603" custLinFactNeighborX="-179">
        <dgm:presLayoutVars>
          <dgm:bulletEnabled val="1"/>
        </dgm:presLayoutVars>
      </dgm:prSet>
      <dgm:spPr/>
      <dgm:t>
        <a:bodyPr/>
        <a:lstStyle/>
        <a:p>
          <a:endParaRPr lang="en-US"/>
        </a:p>
      </dgm:t>
    </dgm:pt>
    <dgm:pt modelId="{18205FD6-A6EB-4C9D-BC20-E0E343893E41}" type="pres">
      <dgm:prSet presAssocID="{88599E66-6832-4E6F-A7B0-CA34D83A7244}" presName="spacing" presStyleCnt="0"/>
      <dgm:spPr/>
    </dgm:pt>
    <dgm:pt modelId="{5338061A-1704-4558-8E90-8EBAE23CBA58}" type="pres">
      <dgm:prSet presAssocID="{4213A130-EC5C-4100-AA33-5EF99D7EDE79}" presName="composite" presStyleCnt="0"/>
      <dgm:spPr/>
    </dgm:pt>
    <dgm:pt modelId="{C08B734E-454E-4BD6-BCEF-B6A451DE55A0}" type="pres">
      <dgm:prSet presAssocID="{4213A130-EC5C-4100-AA33-5EF99D7EDE79}" presName="imgShp" presStyleLbl="fgImgPlace1" presStyleIdx="2" presStyleCnt="6" custLinFactX="-18918" custLinFactNeighborX="-10000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D04D00F-BB2F-4D32-A3A9-2EAA6C91FB93}" type="pres">
      <dgm:prSet presAssocID="{4213A130-EC5C-4100-AA33-5EF99D7EDE79}" presName="txShp" presStyleLbl="node1" presStyleIdx="2" presStyleCnt="6" custScaleX="111996">
        <dgm:presLayoutVars>
          <dgm:bulletEnabled val="1"/>
        </dgm:presLayoutVars>
      </dgm:prSet>
      <dgm:spPr/>
      <dgm:t>
        <a:bodyPr/>
        <a:lstStyle/>
        <a:p>
          <a:endParaRPr lang="en-US"/>
        </a:p>
      </dgm:t>
    </dgm:pt>
    <dgm:pt modelId="{E9D4E87E-ED2F-49A4-9FA9-BE1B07A48338}" type="pres">
      <dgm:prSet presAssocID="{89600AC6-49DB-42A9-ACD4-863E917991E5}" presName="spacing" presStyleCnt="0"/>
      <dgm:spPr/>
    </dgm:pt>
    <dgm:pt modelId="{C93CA6A9-D7DA-44A0-9567-20C9591342BA}" type="pres">
      <dgm:prSet presAssocID="{83447B4D-BCE5-4D81-9739-DE10FD16432F}" presName="composite" presStyleCnt="0"/>
      <dgm:spPr/>
    </dgm:pt>
    <dgm:pt modelId="{FC93223C-7E00-4D99-829D-4A3791A35B61}" type="pres">
      <dgm:prSet presAssocID="{83447B4D-BCE5-4D81-9739-DE10FD16432F}" presName="imgShp" presStyleLbl="fgImgPlace1" presStyleIdx="3" presStyleCnt="6" custLinFactX="-18918" custLinFactNeighborX="-100000"/>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62EF3A7E-439F-4BEC-B81C-6F993B614E6A}" type="pres">
      <dgm:prSet presAssocID="{83447B4D-BCE5-4D81-9739-DE10FD16432F}" presName="txShp" presStyleLbl="node1" presStyleIdx="3" presStyleCnt="6" custScaleX="111996">
        <dgm:presLayoutVars>
          <dgm:bulletEnabled val="1"/>
        </dgm:presLayoutVars>
      </dgm:prSet>
      <dgm:spPr/>
      <dgm:t>
        <a:bodyPr/>
        <a:lstStyle/>
        <a:p>
          <a:endParaRPr lang="en-US"/>
        </a:p>
      </dgm:t>
    </dgm:pt>
    <dgm:pt modelId="{1AB99C80-5E1B-4986-858E-861B6A3BEDA5}" type="pres">
      <dgm:prSet presAssocID="{2948215D-D92F-4037-9A23-C2BD31A45A2D}" presName="spacing" presStyleCnt="0"/>
      <dgm:spPr/>
    </dgm:pt>
    <dgm:pt modelId="{E7B4752D-DDAD-4253-9BEA-CED77FCB8F2D}" type="pres">
      <dgm:prSet presAssocID="{EE10118B-0519-4020-B19A-C4673AB21BEE}" presName="composite" presStyleCnt="0"/>
      <dgm:spPr/>
    </dgm:pt>
    <dgm:pt modelId="{4210936C-E6FA-477A-9D41-28C73BBEBF03}" type="pres">
      <dgm:prSet presAssocID="{EE10118B-0519-4020-B19A-C4673AB21BEE}" presName="imgShp" presStyleLbl="fgImgPlace1" presStyleIdx="4" presStyleCnt="6" custLinFactX="-18960" custLinFactNeighborX="-100000" custLinFactNeighborY="311"/>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00B64842-0C8B-4028-B9FF-D5C7AD1B9690}" type="pres">
      <dgm:prSet presAssocID="{EE10118B-0519-4020-B19A-C4673AB21BEE}" presName="txShp" presStyleLbl="node1" presStyleIdx="4" presStyleCnt="6" custScaleX="111970">
        <dgm:presLayoutVars>
          <dgm:bulletEnabled val="1"/>
        </dgm:presLayoutVars>
      </dgm:prSet>
      <dgm:spPr/>
      <dgm:t>
        <a:bodyPr/>
        <a:lstStyle/>
        <a:p>
          <a:endParaRPr lang="en-US"/>
        </a:p>
      </dgm:t>
    </dgm:pt>
    <dgm:pt modelId="{EB8D1196-75BF-474B-9FC5-81C5D93DF47E}" type="pres">
      <dgm:prSet presAssocID="{60B5069A-30E7-45FF-92D3-A64CA47DACA8}" presName="spacing" presStyleCnt="0"/>
      <dgm:spPr/>
    </dgm:pt>
    <dgm:pt modelId="{0486380F-FC2C-4300-AF81-B57E7BEF6D54}" type="pres">
      <dgm:prSet presAssocID="{8F2C590B-5C62-4AC1-BEDF-3D538B040C1F}" presName="composite" presStyleCnt="0"/>
      <dgm:spPr/>
    </dgm:pt>
    <dgm:pt modelId="{085A77BB-E38B-4F4D-86B6-952BCE90748F}" type="pres">
      <dgm:prSet presAssocID="{8F2C590B-5C62-4AC1-BEDF-3D538B040C1F}" presName="imgShp" presStyleLbl="fgImgPlace1" presStyleIdx="5" presStyleCnt="6" custLinFactX="-21185" custLinFactNeighborX="-10000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9000" r="-39000"/>
          </a:stretch>
        </a:blipFill>
      </dgm:spPr>
    </dgm:pt>
    <dgm:pt modelId="{1F954B25-9A7E-4D4C-A43A-AA8816325DB8}" type="pres">
      <dgm:prSet presAssocID="{8F2C590B-5C62-4AC1-BEDF-3D538B040C1F}" presName="txShp" presStyleLbl="node1" presStyleIdx="5" presStyleCnt="6" custScaleX="111774">
        <dgm:presLayoutVars>
          <dgm:bulletEnabled val="1"/>
        </dgm:presLayoutVars>
      </dgm:prSet>
      <dgm:spPr/>
      <dgm:t>
        <a:bodyPr/>
        <a:lstStyle/>
        <a:p>
          <a:endParaRPr lang="en-US"/>
        </a:p>
      </dgm:t>
    </dgm:pt>
  </dgm:ptLst>
  <dgm:cxnLst>
    <dgm:cxn modelId="{6BFED22E-0688-46D1-B4F2-697AD1D898DE}" srcId="{03C1D927-49B4-41EB-BD2D-C398DB41D8EB}" destId="{83447B4D-BCE5-4D81-9739-DE10FD16432F}" srcOrd="3" destOrd="0" parTransId="{43CCF1CA-8974-4CD7-A20C-45DE4A1712FD}" sibTransId="{2948215D-D92F-4037-9A23-C2BD31A45A2D}"/>
    <dgm:cxn modelId="{EB18851F-FA32-4A4F-8F76-0040E5889B22}" type="presOf" srcId="{53DCA660-D35B-4A08-BF7E-3D918D38C739}" destId="{B7493791-9238-4417-BF9F-28E8A0ADA968}" srcOrd="0" destOrd="0" presId="urn:microsoft.com/office/officeart/2005/8/layout/vList3"/>
    <dgm:cxn modelId="{58594A20-2BFB-457B-9A70-0C39F8EA884A}" srcId="{03C1D927-49B4-41EB-BD2D-C398DB41D8EB}" destId="{EE10118B-0519-4020-B19A-C4673AB21BEE}" srcOrd="4" destOrd="0" parTransId="{F1DB3322-1C1E-44E8-8EEC-CF6023142803}" sibTransId="{60B5069A-30E7-45FF-92D3-A64CA47DACA8}"/>
    <dgm:cxn modelId="{38C4FE8D-BDD5-4954-995E-55EE323BE60D}" type="presOf" srcId="{EE10118B-0519-4020-B19A-C4673AB21BEE}" destId="{00B64842-0C8B-4028-B9FF-D5C7AD1B9690}" srcOrd="0" destOrd="0" presId="urn:microsoft.com/office/officeart/2005/8/layout/vList3"/>
    <dgm:cxn modelId="{F34854CB-973B-40BA-BFC3-B8C7BED28CCC}" type="presOf" srcId="{03C1D927-49B4-41EB-BD2D-C398DB41D8EB}" destId="{55BE117E-3BD0-478C-9FF5-310D8318D1E6}" srcOrd="0" destOrd="0" presId="urn:microsoft.com/office/officeart/2005/8/layout/vList3"/>
    <dgm:cxn modelId="{94594FBC-A775-4336-89B5-10B122EC1C55}" type="presOf" srcId="{4213A130-EC5C-4100-AA33-5EF99D7EDE79}" destId="{1D04D00F-BB2F-4D32-A3A9-2EAA6C91FB93}" srcOrd="0" destOrd="0" presId="urn:microsoft.com/office/officeart/2005/8/layout/vList3"/>
    <dgm:cxn modelId="{EB83F53E-D57A-43B4-ADA1-B6970A0AC71A}" srcId="{03C1D927-49B4-41EB-BD2D-C398DB41D8EB}" destId="{4213A130-EC5C-4100-AA33-5EF99D7EDE79}" srcOrd="2" destOrd="0" parTransId="{5DB95ACA-F26F-4493-AC47-A42DBFF6B048}" sibTransId="{89600AC6-49DB-42A9-ACD4-863E917991E5}"/>
    <dgm:cxn modelId="{A112B203-21AC-40C1-A6EA-6793682158AD}" srcId="{03C1D927-49B4-41EB-BD2D-C398DB41D8EB}" destId="{53DCA660-D35B-4A08-BF7E-3D918D38C739}" srcOrd="1" destOrd="0" parTransId="{366D9284-4804-4358-BCAD-6D80C37B1582}" sibTransId="{88599E66-6832-4E6F-A7B0-CA34D83A7244}"/>
    <dgm:cxn modelId="{9FB55003-079C-4553-8323-25ED9C438FA5}" srcId="{03C1D927-49B4-41EB-BD2D-C398DB41D8EB}" destId="{8F2C590B-5C62-4AC1-BEDF-3D538B040C1F}" srcOrd="5" destOrd="0" parTransId="{E3A1DEB7-3E4B-486C-A90C-F65FF19C71BA}" sibTransId="{C64809F7-6E47-46EC-8840-4BCD98F74867}"/>
    <dgm:cxn modelId="{73A4DD83-6160-4FCE-A734-3D0D59DB1580}" srcId="{03C1D927-49B4-41EB-BD2D-C398DB41D8EB}" destId="{22CAB596-FE48-478E-AB10-AE8C088CA6B9}" srcOrd="0" destOrd="0" parTransId="{CF069F83-FB75-4BD7-A380-728CC749F2C7}" sibTransId="{30D90861-833B-4F38-B35F-C455372481FF}"/>
    <dgm:cxn modelId="{A4E2F1E5-BAF5-4342-BEEE-2FEE140AE664}" type="presOf" srcId="{8F2C590B-5C62-4AC1-BEDF-3D538B040C1F}" destId="{1F954B25-9A7E-4D4C-A43A-AA8816325DB8}" srcOrd="0" destOrd="0" presId="urn:microsoft.com/office/officeart/2005/8/layout/vList3"/>
    <dgm:cxn modelId="{7092E0BF-E5EF-4CB1-8DEC-B3E7D5E6CA11}" type="presOf" srcId="{83447B4D-BCE5-4D81-9739-DE10FD16432F}" destId="{62EF3A7E-439F-4BEC-B81C-6F993B614E6A}" srcOrd="0" destOrd="0" presId="urn:microsoft.com/office/officeart/2005/8/layout/vList3"/>
    <dgm:cxn modelId="{397AA628-17DD-4DF7-BF03-725A02732CA1}" type="presOf" srcId="{22CAB596-FE48-478E-AB10-AE8C088CA6B9}" destId="{5DE9FEFC-4992-43A8-8AC5-C95728E65C61}" srcOrd="0" destOrd="0" presId="urn:microsoft.com/office/officeart/2005/8/layout/vList3"/>
    <dgm:cxn modelId="{C2A141A2-AB7C-40CF-B4F1-5B61A868C7A8}" type="presParOf" srcId="{55BE117E-3BD0-478C-9FF5-310D8318D1E6}" destId="{BFAD6E3F-E7F7-4B81-AB34-E95E0C458C33}" srcOrd="0" destOrd="0" presId="urn:microsoft.com/office/officeart/2005/8/layout/vList3"/>
    <dgm:cxn modelId="{C7E03647-3B99-4D86-ACC0-DBF91F509575}" type="presParOf" srcId="{BFAD6E3F-E7F7-4B81-AB34-E95E0C458C33}" destId="{B6FD36DA-E7B1-4297-A899-26F25C743546}" srcOrd="0" destOrd="0" presId="urn:microsoft.com/office/officeart/2005/8/layout/vList3"/>
    <dgm:cxn modelId="{6C0E248A-165F-4B35-8B4D-58CFFB228F06}" type="presParOf" srcId="{BFAD6E3F-E7F7-4B81-AB34-E95E0C458C33}" destId="{5DE9FEFC-4992-43A8-8AC5-C95728E65C61}" srcOrd="1" destOrd="0" presId="urn:microsoft.com/office/officeart/2005/8/layout/vList3"/>
    <dgm:cxn modelId="{828DB616-BC97-49A4-817E-030C81F32035}" type="presParOf" srcId="{55BE117E-3BD0-478C-9FF5-310D8318D1E6}" destId="{CB2F5ADC-0751-488B-8823-F82FA2FE5C8E}" srcOrd="1" destOrd="0" presId="urn:microsoft.com/office/officeart/2005/8/layout/vList3"/>
    <dgm:cxn modelId="{8230A973-AAEF-4310-9296-ED5EC94FC2CC}" type="presParOf" srcId="{55BE117E-3BD0-478C-9FF5-310D8318D1E6}" destId="{0D8F4981-9F23-49D9-A449-4F90D2BFEFE5}" srcOrd="2" destOrd="0" presId="urn:microsoft.com/office/officeart/2005/8/layout/vList3"/>
    <dgm:cxn modelId="{52F97503-98BF-45DF-9759-74C2BF59EA39}" type="presParOf" srcId="{0D8F4981-9F23-49D9-A449-4F90D2BFEFE5}" destId="{06C26B90-8208-40BE-ACD5-4AA7DB9AF742}" srcOrd="0" destOrd="0" presId="urn:microsoft.com/office/officeart/2005/8/layout/vList3"/>
    <dgm:cxn modelId="{1B9F714D-42B6-4FCF-B712-EEBBCBE7FC6C}" type="presParOf" srcId="{0D8F4981-9F23-49D9-A449-4F90D2BFEFE5}" destId="{B7493791-9238-4417-BF9F-28E8A0ADA968}" srcOrd="1" destOrd="0" presId="urn:microsoft.com/office/officeart/2005/8/layout/vList3"/>
    <dgm:cxn modelId="{D32CCE58-5ADB-4C0D-BAF9-3D06F3855E09}" type="presParOf" srcId="{55BE117E-3BD0-478C-9FF5-310D8318D1E6}" destId="{18205FD6-A6EB-4C9D-BC20-E0E343893E41}" srcOrd="3" destOrd="0" presId="urn:microsoft.com/office/officeart/2005/8/layout/vList3"/>
    <dgm:cxn modelId="{30AB6410-C3F8-4060-A5BE-FAE8A1F09E58}" type="presParOf" srcId="{55BE117E-3BD0-478C-9FF5-310D8318D1E6}" destId="{5338061A-1704-4558-8E90-8EBAE23CBA58}" srcOrd="4" destOrd="0" presId="urn:microsoft.com/office/officeart/2005/8/layout/vList3"/>
    <dgm:cxn modelId="{5A811172-0AB7-4A40-99D3-2E9C932BA9C4}" type="presParOf" srcId="{5338061A-1704-4558-8E90-8EBAE23CBA58}" destId="{C08B734E-454E-4BD6-BCEF-B6A451DE55A0}" srcOrd="0" destOrd="0" presId="urn:microsoft.com/office/officeart/2005/8/layout/vList3"/>
    <dgm:cxn modelId="{77A266BC-FB82-4261-BA68-086B68CB124B}" type="presParOf" srcId="{5338061A-1704-4558-8E90-8EBAE23CBA58}" destId="{1D04D00F-BB2F-4D32-A3A9-2EAA6C91FB93}" srcOrd="1" destOrd="0" presId="urn:microsoft.com/office/officeart/2005/8/layout/vList3"/>
    <dgm:cxn modelId="{58489C21-0C90-4AE0-9BB5-B0D77B04B44B}" type="presParOf" srcId="{55BE117E-3BD0-478C-9FF5-310D8318D1E6}" destId="{E9D4E87E-ED2F-49A4-9FA9-BE1B07A48338}" srcOrd="5" destOrd="0" presId="urn:microsoft.com/office/officeart/2005/8/layout/vList3"/>
    <dgm:cxn modelId="{4532DBA4-8F88-4820-9B7A-EEC7C970D666}" type="presParOf" srcId="{55BE117E-3BD0-478C-9FF5-310D8318D1E6}" destId="{C93CA6A9-D7DA-44A0-9567-20C9591342BA}" srcOrd="6" destOrd="0" presId="urn:microsoft.com/office/officeart/2005/8/layout/vList3"/>
    <dgm:cxn modelId="{05D2F91A-4AFA-4846-88EC-9682A56252FA}" type="presParOf" srcId="{C93CA6A9-D7DA-44A0-9567-20C9591342BA}" destId="{FC93223C-7E00-4D99-829D-4A3791A35B61}" srcOrd="0" destOrd="0" presId="urn:microsoft.com/office/officeart/2005/8/layout/vList3"/>
    <dgm:cxn modelId="{2EF0D66A-F81B-4C7B-B54E-2147BC531544}" type="presParOf" srcId="{C93CA6A9-D7DA-44A0-9567-20C9591342BA}" destId="{62EF3A7E-439F-4BEC-B81C-6F993B614E6A}" srcOrd="1" destOrd="0" presId="urn:microsoft.com/office/officeart/2005/8/layout/vList3"/>
    <dgm:cxn modelId="{79B19675-B1A8-4109-BC1F-B692C588B67F}" type="presParOf" srcId="{55BE117E-3BD0-478C-9FF5-310D8318D1E6}" destId="{1AB99C80-5E1B-4986-858E-861B6A3BEDA5}" srcOrd="7" destOrd="0" presId="urn:microsoft.com/office/officeart/2005/8/layout/vList3"/>
    <dgm:cxn modelId="{5CDC3A7D-1A59-447D-8F62-688A27FBC357}" type="presParOf" srcId="{55BE117E-3BD0-478C-9FF5-310D8318D1E6}" destId="{E7B4752D-DDAD-4253-9BEA-CED77FCB8F2D}" srcOrd="8" destOrd="0" presId="urn:microsoft.com/office/officeart/2005/8/layout/vList3"/>
    <dgm:cxn modelId="{A9DE0EFE-DEF2-4D97-B8E3-8E1E17F8A6A0}" type="presParOf" srcId="{E7B4752D-DDAD-4253-9BEA-CED77FCB8F2D}" destId="{4210936C-E6FA-477A-9D41-28C73BBEBF03}" srcOrd="0" destOrd="0" presId="urn:microsoft.com/office/officeart/2005/8/layout/vList3"/>
    <dgm:cxn modelId="{493F485D-29F7-4A78-8B82-A3B86C205CD9}" type="presParOf" srcId="{E7B4752D-DDAD-4253-9BEA-CED77FCB8F2D}" destId="{00B64842-0C8B-4028-B9FF-D5C7AD1B9690}" srcOrd="1" destOrd="0" presId="urn:microsoft.com/office/officeart/2005/8/layout/vList3"/>
    <dgm:cxn modelId="{267ADFAC-300F-409B-BDE0-30AEE17BF343}" type="presParOf" srcId="{55BE117E-3BD0-478C-9FF5-310D8318D1E6}" destId="{EB8D1196-75BF-474B-9FC5-81C5D93DF47E}" srcOrd="9" destOrd="0" presId="urn:microsoft.com/office/officeart/2005/8/layout/vList3"/>
    <dgm:cxn modelId="{B78D56C6-84AE-4655-854C-C609594E9896}" type="presParOf" srcId="{55BE117E-3BD0-478C-9FF5-310D8318D1E6}" destId="{0486380F-FC2C-4300-AF81-B57E7BEF6D54}" srcOrd="10" destOrd="0" presId="urn:microsoft.com/office/officeart/2005/8/layout/vList3"/>
    <dgm:cxn modelId="{D95A6D43-7C98-4194-A1E5-FF9B0D0B84BB}" type="presParOf" srcId="{0486380F-FC2C-4300-AF81-B57E7BEF6D54}" destId="{085A77BB-E38B-4F4D-86B6-952BCE90748F}" srcOrd="0" destOrd="0" presId="urn:microsoft.com/office/officeart/2005/8/layout/vList3"/>
    <dgm:cxn modelId="{3C337DF1-F866-4DB2-8AC9-2B840A6B0998}" type="presParOf" srcId="{0486380F-FC2C-4300-AF81-B57E7BEF6D54}" destId="{1F954B25-9A7E-4D4C-A43A-AA8816325DB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1"/>
            <a:ext cx="3038475" cy="465621"/>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EA1A7210-0B2B-4F28-95C4-07BD8775DA7A}" type="datetimeFigureOut">
              <a:rPr lang="en-US"/>
              <a:pPr>
                <a:defRPr/>
              </a:pPr>
              <a:t>12/7/2017</a:t>
            </a:fld>
            <a:endParaRPr lang="sv-SE"/>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181"/>
            <a:ext cx="3038475" cy="46562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FBA8D9B-71D9-4A7B-BE07-1B7244D46708}" type="slidenum">
              <a:rPr lang="en-US" altLang="en-US"/>
              <a:pPr/>
              <a:t>‹#›</a:t>
            </a:fld>
            <a:endParaRPr lang="sv-SE" altLang="en-US"/>
          </a:p>
        </p:txBody>
      </p:sp>
    </p:spTree>
    <p:extLst>
      <p:ext uri="{BB962C8B-B14F-4D97-AF65-F5344CB8AC3E}">
        <p14:creationId xmlns:p14="http://schemas.microsoft.com/office/powerpoint/2010/main" val="2938806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1"/>
            <a:ext cx="3038475" cy="465621"/>
          </a:xfrm>
          <a:prstGeom prst="rect">
            <a:avLst/>
          </a:prstGeom>
        </p:spPr>
        <p:txBody>
          <a:bodyPr vert="horz" wrap="square" lIns="92446" tIns="46223" rIns="92446" bIns="46223" numCol="1" anchor="t" anchorCtr="0" compatLnSpc="1">
            <a:prstTxWarp prst="textNoShape">
              <a:avLst/>
            </a:prstTxWarp>
          </a:bodyPr>
          <a:lstStyle>
            <a:lvl1pPr algn="r">
              <a:defRPr sz="1200" smtClean="0">
                <a:latin typeface="Calibri" pitchFamily="34" charset="0"/>
              </a:defRPr>
            </a:lvl1pPr>
          </a:lstStyle>
          <a:p>
            <a:pPr>
              <a:defRPr/>
            </a:pPr>
            <a:fld id="{650E5A6F-92FD-4175-992C-CA3DDCA6AD3A}" type="datetimeFigureOut">
              <a:rPr lang="en-US"/>
              <a:pPr>
                <a:defRPr/>
              </a:pPr>
              <a:t>12/7/2017</a:t>
            </a:fld>
            <a:endParaRPr lang="sv-SE"/>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676" y="4416191"/>
            <a:ext cx="5607050" cy="418258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181"/>
            <a:ext cx="3038475" cy="465621"/>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181"/>
            <a:ext cx="3038475" cy="465621"/>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anose="020F0502020204030204" pitchFamily="34" charset="0"/>
              </a:defRPr>
            </a:lvl1pPr>
          </a:lstStyle>
          <a:p>
            <a:fld id="{D0DBD422-9EB0-4323-BF6E-DCF786888576}" type="slidenum">
              <a:rPr lang="en-US" altLang="en-US"/>
              <a:pPr/>
              <a:t>‹#›</a:t>
            </a:fld>
            <a:endParaRPr lang="sv-SE" altLang="en-US"/>
          </a:p>
        </p:txBody>
      </p:sp>
    </p:spTree>
    <p:extLst>
      <p:ext uri="{BB962C8B-B14F-4D97-AF65-F5344CB8AC3E}">
        <p14:creationId xmlns:p14="http://schemas.microsoft.com/office/powerpoint/2010/main" val="3091109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a:t>
            </a:fld>
            <a:endParaRPr lang="sv-SE" altLang="en-US"/>
          </a:p>
        </p:txBody>
      </p:sp>
    </p:spTree>
    <p:extLst>
      <p:ext uri="{BB962C8B-B14F-4D97-AF65-F5344CB8AC3E}">
        <p14:creationId xmlns:p14="http://schemas.microsoft.com/office/powerpoint/2010/main" val="407002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sv-SE" dirty="0" smtClean="0"/>
              <a:t>Låt oss ta en närmare titt på hur GST passar in i divisionen för serviceaktiviteter och i det globala arbetsteamet. Som det senaste tillägget i divisionen för serviceaktiviteter  kommer det globala serviceteamet att samarbeta med avdelningen för programutveckling samt </a:t>
            </a:r>
            <a:r>
              <a:rPr lang="sv-SE" dirty="0" err="1" smtClean="0"/>
              <a:t>leoavdelningen</a:t>
            </a:r>
            <a:r>
              <a:rPr lang="sv-SE" dirty="0" smtClean="0"/>
              <a:t> för att göra hjälpinsatser till det centrala i vår organisation. Varje avdelning inom divisionen för serviceaktiviteter kommer att samarbeta på olika sätt för att vi ska nå vårt mål. </a:t>
            </a:r>
          </a:p>
          <a:p>
            <a:endParaRPr lang="sv-SE" baseline="0" dirty="0"/>
          </a:p>
          <a:p>
            <a:r>
              <a:rPr lang="sv-SE" dirty="0" smtClean="0"/>
              <a:t>Vi kan se avdelningen för programutveckling som en </a:t>
            </a:r>
            <a:r>
              <a:rPr lang="sv-SE" b="1" baseline="0" dirty="0"/>
              <a:t>tankesmedja</a:t>
            </a:r>
            <a:r>
              <a:rPr lang="sv-SE" dirty="0" smtClean="0"/>
              <a:t> </a:t>
            </a:r>
            <a:r>
              <a:rPr lang="sv-SE" b="0" baseline="0" dirty="0"/>
              <a:t>som utforskar och utvecklar serviceprogram och modeller, bygger verktyg som hjälper till att implementera och utveckla pilotprogram för att testa nya initiativ.</a:t>
            </a:r>
            <a:r>
              <a:rPr lang="sv-SE" dirty="0" smtClean="0"/>
              <a:t> GST kommer att var den funktion som </a:t>
            </a:r>
            <a:r>
              <a:rPr lang="sv-SE" b="1" baseline="0" dirty="0"/>
              <a:t>mobiliserar</a:t>
            </a:r>
            <a:r>
              <a:rPr lang="sv-SE" dirty="0" smtClean="0"/>
              <a:t>: ger lionmedlemmarna energi att genomföra konkreta serviceprojekt, samlar in och analyserar kommentarer gällande behov och möjligheter i alla konstitutionella områden.  Vi kommer att spela en viktig roll i att se till att GST får den information de behöver. Denna information kommer att omvandlas till värdefulla resurser som kommer att hjälpa avdelning för programutveckling att ytterligare förbättra de specifika programmen och resurserna i respektive region.</a:t>
            </a:r>
          </a:p>
          <a:p>
            <a:endParaRPr lang="sv-SE" baseline="0" dirty="0"/>
          </a:p>
          <a:p>
            <a:r>
              <a:rPr lang="sv-SE" dirty="0" smtClean="0"/>
              <a:t>Förutom divisionen för serviceaktiviteter kommer det globala serviceteamet att samarbeta med det globala medlemsteamet och det globala ledarskapsteamet. Tillsammans utgör GST, GMT och GLT det globala arbetsteamet, inom vilket Lions tre huvudområden förenas: ledarskap, medlemskap och hjälpinsatser.</a:t>
            </a:r>
          </a:p>
          <a:p>
            <a:endParaRPr lang="sv-SE" baseline="0" dirty="0"/>
          </a:p>
          <a:p>
            <a:r>
              <a:rPr lang="sv-SE" dirty="0" smtClean="0"/>
              <a:t>GST kommer också att samarbeta med stiftelsen för att öka resurserna till serviceprojekt, synliggöra vår organisation och stiftelsen samt hjälpa lokala lionmedlemmar att ansöka om anslag, från behovsbedömning, rapportering</a:t>
            </a:r>
            <a:r>
              <a:rPr lang="sv-SE" baseline="0" dirty="0" smtClean="0"/>
              <a:t>,</a:t>
            </a:r>
            <a:r>
              <a:rPr lang="sv-SE" dirty="0" smtClean="0"/>
              <a:t> platsbesök till slutrapport. Vi vill att alla lionmedlemmar ska känna till allt som stiftelsen gör och hjälpa till att sprida ordet till andra.</a:t>
            </a:r>
            <a:endParaRPr lang="sv-SE"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10</a:t>
            </a:fld>
            <a:endParaRPr lang="sv-SE" altLang="en-US"/>
          </a:p>
        </p:txBody>
      </p:sp>
    </p:spTree>
    <p:extLst>
      <p:ext uri="{BB962C8B-B14F-4D97-AF65-F5344CB8AC3E}">
        <p14:creationId xmlns:p14="http://schemas.microsoft.com/office/powerpoint/2010/main" val="365413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i="0" baseline="0" dirty="0"/>
              <a:t>Detta är en illustration av hur samarbetet mellan det globala arbetsteamet och LCIF kommer att se ut.</a:t>
            </a:r>
            <a:endParaRPr lang="sv-SE" i="0" dirty="0"/>
          </a:p>
          <a:p>
            <a:endParaRPr lang="sv-SE" dirty="0"/>
          </a:p>
        </p:txBody>
      </p:sp>
      <p:sp>
        <p:nvSpPr>
          <p:cNvPr id="4" name="Slide Number Placeholder 3"/>
          <p:cNvSpPr>
            <a:spLocks noGrp="1"/>
          </p:cNvSpPr>
          <p:nvPr>
            <p:ph type="sldNum" sz="quarter" idx="10"/>
          </p:nvPr>
        </p:nvSpPr>
        <p:spPr/>
        <p:txBody>
          <a:bodyPr/>
          <a:lstStyle/>
          <a:p>
            <a:fld id="{E5C71B69-8B32-4D0C-B099-2760A7644D55}" type="slidenum">
              <a:rPr lang="en-US" smtClean="0"/>
              <a:t>11</a:t>
            </a:fld>
            <a:endParaRPr lang="sv-SE"/>
          </a:p>
        </p:txBody>
      </p:sp>
    </p:spTree>
    <p:extLst>
      <p:ext uri="{BB962C8B-B14F-4D97-AF65-F5344CB8AC3E}">
        <p14:creationId xmlns:p14="http://schemas.microsoft.com/office/powerpoint/2010/main" val="374819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Låt oss titta närmare på relationen mellan GAT och LCIF. LCIF passar in genom dess samarbete med det globala serviceteamet, som här illustreras med två pilar.</a:t>
            </a:r>
            <a:endParaRPr lang="sv-SE" dirty="0"/>
          </a:p>
          <a:p>
            <a:endParaRPr lang="sv-SE" dirty="0"/>
          </a:p>
          <a:p>
            <a:r>
              <a:rPr lang="sv-SE" dirty="0" smtClean="0"/>
              <a:t>Det är till fördel för både LCIF koordinatorer och GST medlemmar att främja varandra. LCIF stödjer lionmedlemmarnas insatser och lionmedlemmarnas insatser kan erhålla finansiellt stöd från LCIF.  Genom att betona bådas betydelse stärks relationen mellan hjälpinsatser och finansiellt stöd till stiftelsen.</a:t>
            </a:r>
          </a:p>
          <a:p>
            <a:r>
              <a:rPr lang="sv-SE" dirty="0" smtClean="0"/>
              <a:t> </a:t>
            </a:r>
          </a:p>
          <a:p>
            <a:r>
              <a:rPr lang="sv-SE" dirty="0" smtClean="0"/>
              <a:t>LCIF koordinatorer och GST- medlemmar kommer att vara ledare på klubb-, distrikts, och multipeldistriktsnivåerna. Genom att samarbeta på varje nivå kan planer integreras och utvecklas för att nå flera mål.</a:t>
            </a:r>
          </a:p>
          <a:p>
            <a:endParaRPr lang="sv-SE" dirty="0"/>
          </a:p>
          <a:p>
            <a:r>
              <a:rPr lang="sv-SE" dirty="0" smtClean="0"/>
              <a:t>På konstitutionell- och områdesnivå kommer </a:t>
            </a:r>
            <a:r>
              <a:rPr lang="sv-SE" b="1" dirty="0"/>
              <a:t>vi</a:t>
            </a:r>
            <a:r>
              <a:rPr lang="sv-SE" dirty="0" smtClean="0"/>
              <a:t> att ansvara för att främja stiftelsen bland medlemmarna eftersom det inte finns någon LCIF koordinator på denna nivå.</a:t>
            </a:r>
          </a:p>
          <a:p>
            <a:endParaRPr lang="sv-SE" dirty="0"/>
          </a:p>
          <a:p>
            <a:r>
              <a:rPr lang="sv-SE" dirty="0" smtClean="0"/>
              <a:t>Insamlingsmålen fastställs av LCIF så att vi kan agera när Lions medlemmar ansöker om medel genom kvalificerade anslag.  Utan </a:t>
            </a:r>
            <a:r>
              <a:rPr lang="sv-SE" dirty="0" err="1" smtClean="0"/>
              <a:t>LCIF:s</a:t>
            </a:r>
            <a:r>
              <a:rPr lang="sv-SE" dirty="0" smtClean="0"/>
              <a:t> stöd kan Lions inte tillgodose några av de storskaliga behoven i sina lokalsamhällen eller agera vid oförutsedda katastrofer.</a:t>
            </a:r>
            <a:endParaRPr lang="sv-SE" i="1" dirty="0"/>
          </a:p>
          <a:p>
            <a:endParaRPr lang="sv-SE"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12</a:t>
            </a:fld>
            <a:endParaRPr lang="sv-SE" altLang="en-US"/>
          </a:p>
        </p:txBody>
      </p:sp>
    </p:spTree>
    <p:extLst>
      <p:ext uri="{BB962C8B-B14F-4D97-AF65-F5344CB8AC3E}">
        <p14:creationId xmlns:p14="http://schemas.microsoft.com/office/powerpoint/2010/main" val="250325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rPr>
              <a:t>Följande är vad vi planerar att åstadkomma genom GST:s och LCIF:s samarbete:</a:t>
            </a:r>
            <a:endParaRPr lang="sv-SE" sz="1200" kern="1200" dirty="0">
              <a:solidFill>
                <a:schemeClr val="tx1"/>
              </a:solidFill>
              <a:effectLst/>
              <a:latin typeface="+mn-lt"/>
              <a:ea typeface="ヒラギノ角ゴ Pro W3" charset="0"/>
              <a:cs typeface="ヒラギノ角ゴ Pro W3" charset="0"/>
            </a:endParaRPr>
          </a:p>
          <a:p>
            <a:endParaRPr lang="sv-SE" sz="1200" kern="1200" dirty="0">
              <a:solidFill>
                <a:schemeClr val="tx1"/>
              </a:solidFill>
              <a:effectLst/>
              <a:latin typeface="+mn-lt"/>
              <a:ea typeface="ヒラギノ角ゴ Pro W3" charset="0"/>
              <a:cs typeface="ヒラギノ角ゴ Pro W3" charset="0"/>
            </a:endParaRPr>
          </a:p>
          <a:p>
            <a:pPr marL="171450" indent="-171450">
              <a:buFontTx/>
              <a:buChar char="-"/>
            </a:pPr>
            <a:r>
              <a:rPr lang="sv-SE" sz="1200" kern="1200" dirty="0">
                <a:solidFill>
                  <a:schemeClr val="tx1"/>
                </a:solidFill>
                <a:effectLst/>
                <a:latin typeface="+mn-lt"/>
              </a:rPr>
              <a:t>Vi kommer tillsammans med GST- multipeldistriktskoordinatorer hjälpa</a:t>
            </a:r>
            <a:r>
              <a:rPr lang="sv-SE" dirty="0" smtClean="0"/>
              <a:t> </a:t>
            </a:r>
            <a:r>
              <a:rPr lang="sv-SE" sz="1200" kern="1200" dirty="0">
                <a:solidFill>
                  <a:schemeClr val="tx1"/>
                </a:solidFill>
                <a:effectLst/>
                <a:latin typeface="+mn-lt"/>
              </a:rPr>
              <a:t>till att </a:t>
            </a:r>
            <a:r>
              <a:rPr lang="sv-SE" sz="1200" b="1" kern="1200" dirty="0">
                <a:solidFill>
                  <a:schemeClr val="tx1"/>
                </a:solidFill>
                <a:effectLst/>
                <a:latin typeface="+mn-lt"/>
              </a:rPr>
              <a:t>finna projekt</a:t>
            </a:r>
            <a:r>
              <a:rPr lang="sv-SE" sz="1200" kern="1200" dirty="0">
                <a:solidFill>
                  <a:schemeClr val="tx1"/>
                </a:solidFill>
                <a:effectLst/>
                <a:latin typeface="+mn-lt"/>
              </a:rPr>
              <a:t> som behöver och kvalificerar till anslagsmedel och hjälpa till med anslagsprocessen. Detta omfattar att förstå varje steg i processen, från behovsbedömning till slutrapportering och platsbesök.</a:t>
            </a:r>
          </a:p>
          <a:p>
            <a:pPr marL="171450" indent="-171450">
              <a:buFontTx/>
              <a:buChar char="-"/>
            </a:pPr>
            <a:r>
              <a:rPr lang="sv-SE" sz="1200" kern="1200" dirty="0">
                <a:solidFill>
                  <a:schemeClr val="tx1"/>
                </a:solidFill>
                <a:effectLst/>
                <a:latin typeface="+mn-lt"/>
              </a:rPr>
              <a:t>Vi måste även </a:t>
            </a:r>
            <a:r>
              <a:rPr lang="sv-SE" sz="1200" b="1" kern="1200" dirty="0">
                <a:solidFill>
                  <a:schemeClr val="tx1"/>
                </a:solidFill>
                <a:effectLst/>
                <a:latin typeface="+mn-lt"/>
              </a:rPr>
              <a:t>uppmuntra</a:t>
            </a:r>
            <a:r>
              <a:rPr lang="sv-SE" sz="1200" kern="1200" dirty="0">
                <a:solidFill>
                  <a:schemeClr val="tx1"/>
                </a:solidFill>
                <a:effectLst/>
                <a:latin typeface="+mn-lt"/>
              </a:rPr>
              <a:t> donationer och inspirera Lions medlemmar att </a:t>
            </a:r>
            <a:r>
              <a:rPr lang="sv-SE" sz="1200" b="1" kern="1200" baseline="0" dirty="0">
                <a:solidFill>
                  <a:schemeClr val="tx1"/>
                </a:solidFill>
                <a:effectLst/>
                <a:latin typeface="+mn-lt"/>
              </a:rPr>
              <a:t>berätta om LCIF:s arbete.</a:t>
            </a:r>
            <a:endParaRPr lang="sv-SE" sz="1200" b="1" kern="1200" dirty="0">
              <a:solidFill>
                <a:schemeClr val="tx1"/>
              </a:solidFill>
              <a:effectLst/>
              <a:latin typeface="+mn-lt"/>
              <a:ea typeface="ヒラギノ角ゴ Pro W3" charset="0"/>
              <a:cs typeface="ヒラギノ角ゴ Pro W3" charset="0"/>
            </a:endParaRPr>
          </a:p>
          <a:p>
            <a:endParaRPr lang="sv-SE" sz="1200" kern="1200" dirty="0">
              <a:solidFill>
                <a:schemeClr val="tx1"/>
              </a:solidFill>
              <a:effectLst/>
              <a:latin typeface="+mn-lt"/>
              <a:ea typeface="ヒラギノ角ゴ Pro W3" charset="0"/>
              <a:cs typeface="ヒラギノ角ゴ Pro W3" charset="0"/>
            </a:endParaRPr>
          </a:p>
          <a:p>
            <a:pPr marL="171450" indent="-171450">
              <a:buFontTx/>
              <a:buChar char="-"/>
            </a:pPr>
            <a:r>
              <a:rPr lang="sv-SE" sz="1200" kern="1200" dirty="0">
                <a:solidFill>
                  <a:schemeClr val="tx1"/>
                </a:solidFill>
                <a:effectLst/>
                <a:latin typeface="+mn-lt"/>
              </a:rPr>
              <a:t>LCIF kan tillhandahålla resurser till många </a:t>
            </a:r>
            <a:r>
              <a:rPr lang="sv-SE" sz="1200" kern="1200" dirty="0" smtClean="0">
                <a:solidFill>
                  <a:schemeClr val="tx1"/>
                </a:solidFill>
                <a:effectLst/>
                <a:latin typeface="+mn-lt"/>
              </a:rPr>
              <a:t>serviceprojekt</a:t>
            </a:r>
            <a:r>
              <a:rPr lang="sv-SE" sz="1200" kern="1200" dirty="0">
                <a:solidFill>
                  <a:schemeClr val="tx1"/>
                </a:solidFill>
                <a:effectLst/>
                <a:latin typeface="+mn-lt"/>
              </a:rPr>
              <a:t>, särskilt genom </a:t>
            </a:r>
            <a:r>
              <a:rPr lang="sv-SE" sz="1200" b="1" kern="1200" baseline="0" dirty="0">
                <a:solidFill>
                  <a:schemeClr val="tx1"/>
                </a:solidFill>
                <a:effectLst/>
                <a:latin typeface="+mn-lt"/>
              </a:rPr>
              <a:t>anslag</a:t>
            </a:r>
            <a:r>
              <a:rPr lang="sv-SE" sz="1200" b="0" kern="1200" baseline="0" dirty="0">
                <a:solidFill>
                  <a:schemeClr val="tx1"/>
                </a:solidFill>
                <a:effectLst/>
                <a:latin typeface="+mn-lt"/>
              </a:rPr>
              <a:t>.</a:t>
            </a:r>
          </a:p>
          <a:p>
            <a:pPr marL="171450" indent="-171450">
              <a:buFontTx/>
              <a:buChar char="-"/>
            </a:pPr>
            <a:r>
              <a:rPr lang="sv-SE" sz="1200" kern="1200" dirty="0">
                <a:solidFill>
                  <a:schemeClr val="tx1"/>
                </a:solidFill>
                <a:effectLst/>
                <a:latin typeface="+mn-lt"/>
              </a:rPr>
              <a:t>LCIF kan hjälpa till att </a:t>
            </a:r>
            <a:r>
              <a:rPr lang="sv-SE" sz="1200" b="1" kern="1200" dirty="0">
                <a:solidFill>
                  <a:schemeClr val="tx1"/>
                </a:solidFill>
                <a:effectLst/>
                <a:latin typeface="+mn-lt"/>
              </a:rPr>
              <a:t>synliggöra Lions hjälpinsatser</a:t>
            </a:r>
            <a:r>
              <a:rPr lang="sv-SE" dirty="0" smtClean="0"/>
              <a:t> </a:t>
            </a:r>
            <a:r>
              <a:rPr lang="sv-SE" sz="1200" kern="1200" baseline="0" dirty="0">
                <a:solidFill>
                  <a:schemeClr val="tx1"/>
                </a:solidFill>
                <a:effectLst/>
                <a:latin typeface="+mn-lt"/>
              </a:rPr>
              <a:t>och bilda partnerskap. </a:t>
            </a:r>
            <a:endParaRPr lang="sv-SE" sz="1200" kern="1200" dirty="0">
              <a:solidFill>
                <a:schemeClr val="tx1"/>
              </a:solidFill>
              <a:effectLst/>
              <a:latin typeface="+mn-lt"/>
              <a:ea typeface="ヒラギノ角ゴ Pro W3" charset="0"/>
              <a:cs typeface="ヒラギノ角ゴ Pro W3" charset="0"/>
            </a:endParaRPr>
          </a:p>
          <a:p>
            <a:pPr marL="171450" indent="-171450">
              <a:buFontTx/>
              <a:buChar char="-"/>
            </a:pPr>
            <a:r>
              <a:rPr lang="sv-SE" sz="1200" kern="1200" dirty="0">
                <a:solidFill>
                  <a:schemeClr val="tx1"/>
                </a:solidFill>
                <a:effectLst/>
                <a:latin typeface="+mn-lt"/>
              </a:rPr>
              <a:t>Vi vill bygga upp </a:t>
            </a:r>
            <a:r>
              <a:rPr lang="sv-SE" sz="1200" b="1" kern="1200" dirty="0">
                <a:solidFill>
                  <a:schemeClr val="tx1"/>
                </a:solidFill>
                <a:effectLst/>
                <a:latin typeface="+mn-lt"/>
              </a:rPr>
              <a:t>Lions expertis</a:t>
            </a:r>
            <a:r>
              <a:rPr lang="sv-SE" sz="1200" kern="1200" dirty="0">
                <a:solidFill>
                  <a:schemeClr val="tx1"/>
                </a:solidFill>
                <a:effectLst/>
                <a:latin typeface="+mn-lt"/>
              </a:rPr>
              <a:t> gällande katastrofberedskap. Vilket kommer att resultera i mer aktiva och effektiva hjälpinsatser vid katastrofer.</a:t>
            </a:r>
            <a:endParaRPr lang="sv-SE" sz="1200" kern="1200" dirty="0">
              <a:solidFill>
                <a:schemeClr val="tx1"/>
              </a:solidFill>
              <a:effectLst/>
              <a:latin typeface="+mn-lt"/>
              <a:ea typeface="ヒラギノ角ゴ Pro W3" charset="0"/>
              <a:cs typeface="ヒラギノ角ゴ Pro W3" charset="0"/>
            </a:endParaRPr>
          </a:p>
          <a:p>
            <a:endParaRPr lang="sv-SE" dirty="0"/>
          </a:p>
          <a:p>
            <a:endParaRPr lang="sv-SE"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13</a:t>
            </a:fld>
            <a:endParaRPr lang="sv-SE" altLang="en-US"/>
          </a:p>
        </p:txBody>
      </p:sp>
    </p:spTree>
    <p:extLst>
      <p:ext uri="{BB962C8B-B14F-4D97-AF65-F5344CB8AC3E}">
        <p14:creationId xmlns:p14="http://schemas.microsoft.com/office/powerpoint/2010/main" val="279418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mtClean="0"/>
              <a:t>GST har fastställt konkreta mål och formulerat en strategi för att nå dessa mål. </a:t>
            </a:r>
            <a:endParaRPr lang="sv-SE"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14</a:t>
            </a:fld>
            <a:endParaRPr lang="sv-SE" altLang="en-US"/>
          </a:p>
        </p:txBody>
      </p:sp>
    </p:spTree>
    <p:extLst>
      <p:ext uri="{BB962C8B-B14F-4D97-AF65-F5344CB8AC3E}">
        <p14:creationId xmlns:p14="http://schemas.microsoft.com/office/powerpoint/2010/main" val="331074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sv-SE" dirty="0" smtClean="0"/>
              <a:t>För att nå vårt nya prestigefyllda mål att hjälpa 200 miljoner per år och maximera vår påverkan kommer GST att få i uppgift att nå ett antal mål. Under det FÖRSTA året har målen fastställts till följande:</a:t>
            </a:r>
          </a:p>
          <a:p>
            <a:endParaRPr lang="sv-SE" baseline="0" dirty="0"/>
          </a:p>
          <a:p>
            <a:r>
              <a:rPr lang="sv-SE" dirty="0" smtClean="0"/>
              <a:t>- öka genomförandet av serviceprojekt med 5 %</a:t>
            </a:r>
          </a:p>
          <a:p>
            <a:r>
              <a:rPr lang="sv-SE" dirty="0" smtClean="0"/>
              <a:t>- öka rapportering av serviceprojekt med 5 %</a:t>
            </a:r>
          </a:p>
          <a:p>
            <a:r>
              <a:rPr lang="sv-SE" dirty="0" smtClean="0"/>
              <a:t>- öka genomförandet av diabetesprojekt med 7%</a:t>
            </a:r>
          </a:p>
          <a:p>
            <a:r>
              <a:rPr lang="sv-SE" dirty="0" smtClean="0"/>
              <a:t>- uppmuntra användandet av LCI:s </a:t>
            </a:r>
            <a:r>
              <a:rPr lang="sv-SE" dirty="0" err="1" smtClean="0"/>
              <a:t>app</a:t>
            </a:r>
            <a:r>
              <a:rPr lang="sv-SE" dirty="0" smtClean="0"/>
              <a:t> när lämpligt</a:t>
            </a:r>
          </a:p>
          <a:p>
            <a:r>
              <a:rPr lang="sv-SE" dirty="0" smtClean="0"/>
              <a:t>- samarbete med klubbarnas LCIF-koordinatorer</a:t>
            </a:r>
          </a:p>
          <a:p>
            <a:r>
              <a:rPr lang="sv-SE" dirty="0" smtClean="0"/>
              <a:t>Var och ett av dessa mål kommer att hjälpa oss att nå IP </a:t>
            </a:r>
            <a:r>
              <a:rPr lang="sv-SE" dirty="0" err="1" smtClean="0"/>
              <a:t>Aggarwals</a:t>
            </a:r>
            <a:r>
              <a:rPr lang="sv-SE" dirty="0" smtClean="0"/>
              <a:t> mål att hjälpa 150 miljoner under verksamhetsåret 2017-2018.</a:t>
            </a:r>
          </a:p>
          <a:p>
            <a:endParaRPr lang="sv-SE" baseline="0" dirty="0"/>
          </a:p>
          <a:p>
            <a:r>
              <a:rPr lang="sv-SE" dirty="0" smtClean="0"/>
              <a:t>Ytterligare strategier är under utveckling för att nå följande mål:</a:t>
            </a:r>
          </a:p>
          <a:p>
            <a:r>
              <a:rPr lang="sv-SE" dirty="0" smtClean="0"/>
              <a:t>- engagera fler ungdomar i utvecklingen av projekt</a:t>
            </a:r>
          </a:p>
          <a:p>
            <a:r>
              <a:rPr lang="sv-SE" dirty="0" smtClean="0"/>
              <a:t>- fler partnerskap med lokala organisationer och företag</a:t>
            </a:r>
          </a:p>
          <a:p>
            <a:endParaRPr lang="sv-SE" baseline="0" dirty="0"/>
          </a:p>
          <a:p>
            <a:r>
              <a:rPr lang="sv-SE" dirty="0" smtClean="0"/>
              <a:t>Under de kommande åren kommer målen att vara distriktsspecifika vilket gör det möjligt för GST- distriktskoordinator att ta en närmare titt på distriktets behov och möjligheter och därefter kommunicera dessa via GST-strukturen för att erhålla mer regionalt lämpligt stöd från </a:t>
            </a:r>
            <a:r>
              <a:rPr lang="sv-SE" b="0" baseline="0" dirty="0"/>
              <a:t>oss</a:t>
            </a:r>
            <a:r>
              <a:rPr lang="sv-SE" dirty="0" smtClean="0"/>
              <a:t> och GST-personalen vid huvudkontoret. Vår högsta prioritet är att skapa ett GST för framtiden, </a:t>
            </a:r>
            <a:r>
              <a:rPr lang="sv-SE" b="1" baseline="0" dirty="0"/>
              <a:t>ett GST som vi behöver</a:t>
            </a:r>
            <a:r>
              <a:rPr lang="sv-SE" dirty="0" smtClean="0"/>
              <a:t>.</a:t>
            </a:r>
            <a:r>
              <a:rPr lang="sv-SE" b="0" baseline="0" dirty="0"/>
              <a:t> För att skapa ett starkt och framgångsrikt team som på bästa sätt kommer att stödja Lions i vårt område måste vi samarbeta med GST-specialisterna, se dem som våra kollegor, och regelbundet involvera dem. </a:t>
            </a:r>
            <a:endParaRPr lang="sv-SE"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15</a:t>
            </a:fld>
            <a:endParaRPr lang="sv-SE" altLang="en-US"/>
          </a:p>
        </p:txBody>
      </p:sp>
    </p:spTree>
    <p:extLst>
      <p:ext uri="{BB962C8B-B14F-4D97-AF65-F5344CB8AC3E}">
        <p14:creationId xmlns:p14="http://schemas.microsoft.com/office/powerpoint/2010/main" val="36998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GST-personalen vid det internationella huvudkontoret vill samarbeta med oss för att skapa regionsspecifika resurser som hjälper oss att nå våra mål. De resurser som redan finns tillgängliga och som håller på att utvecklas passar lionmedlemmar på olika nivåer. Lions utbildningscenter tillhandahåller utbildningar för ledare på distriktsnivå och klubbnivå.</a:t>
            </a:r>
          </a:p>
          <a:p>
            <a:endParaRPr lang="sv-SE" baseline="0" dirty="0"/>
          </a:p>
          <a:p>
            <a:r>
              <a:rPr lang="sv-SE" dirty="0" smtClean="0"/>
              <a:t>Övriga resurser som redan finns tillgängliga är bland annat: Hundraårsjubileets hjälputmaning där man har inkluderat diabetes för 2017-2018, hundraårsjubileets bestående projekt samt ett flertal resurser för ledarutveckling, som till exempel kurser i Lions utbildningscenter, webbseminarier och regionala institut och seminarier.</a:t>
            </a:r>
          </a:p>
          <a:p>
            <a:endParaRPr lang="sv-SE" baseline="0" dirty="0"/>
          </a:p>
          <a:p>
            <a:r>
              <a:rPr lang="sv-SE" dirty="0" smtClean="0"/>
              <a:t>Det finns även ett flertal rapporter i MyLCI. Beroende på ledarnivån kommer vi att kunna se hur olika klubbar håller sig aktiva. Det går att se vilka klubbar som inte har rapporterat några serviceaktiviteter samt klubbar som har rapporterat en viss typ av serviceaktiviteter.  Vi har en fullständig lista över vilka rapporter som  du kan generera på varje nivå.</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16</a:t>
            </a:fld>
            <a:endParaRPr lang="sv-SE" altLang="en-US"/>
          </a:p>
        </p:txBody>
      </p:sp>
    </p:spTree>
    <p:extLst>
      <p:ext uri="{BB962C8B-B14F-4D97-AF65-F5344CB8AC3E}">
        <p14:creationId xmlns:p14="http://schemas.microsoft.com/office/powerpoint/2010/main" val="179972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Ett blad med projektidéer håller också på att utvecklas vilket kommer att ge </a:t>
            </a:r>
            <a:r>
              <a:rPr lang="sv-SE" dirty="0" err="1" smtClean="0"/>
              <a:t>lion</a:t>
            </a:r>
            <a:r>
              <a:rPr lang="sv-SE" dirty="0" smtClean="0"/>
              <a:t>- och leomedlemmar idéer på enkla och effektiva serviceprojekt som går att anpassa. Projektidéerna varierar från enkla till avancerade och kan anpassas till Lions olika regioner. Avdelningen för programutveckling arbetar för närvarande med ett banbrytande verktyg för planering av serviceprojekt, vilket kommer att göra det möjligt att planera och genomföra serviceprojekt på ett effektivare och mer regionalt anpassat sätt. </a:t>
            </a:r>
          </a:p>
          <a:p>
            <a:endParaRPr lang="sv-SE" baseline="0" dirty="0"/>
          </a:p>
          <a:p>
            <a:r>
              <a:rPr lang="sv-SE" dirty="0" smtClean="0"/>
              <a:t>Som sagt, det är viktigt att vi har en tvåvägskommunikation med våra regionala specialister för att vi ska kunna skapa resurser som är regionalt lämpliga. Detta betyder att vi talar med lionmedlemmarna, samlar in information och ger återkoppling till våra specialister när nya resurser blir tillgängliga.</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17</a:t>
            </a:fld>
            <a:endParaRPr lang="sv-SE" altLang="en-US"/>
          </a:p>
        </p:txBody>
      </p:sp>
    </p:spTree>
    <p:extLst>
      <p:ext uri="{BB962C8B-B14F-4D97-AF65-F5344CB8AC3E}">
        <p14:creationId xmlns:p14="http://schemas.microsoft.com/office/powerpoint/2010/main" val="112995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Det globala serviceteamets multipel- och distriktskoordinatorer kommer att kunna ansöka om en verksamhetsbudget. Budgeten ska användas för att täcka kostnader som ådras av koordinatorn när han/hon utför sina ansvarsuppgifter. (till exempel kostnader i samband med webbseminarier, utbildningar, resor till aktiviteter som handlar om hjälpinsatser eller distriktsrelaterade möten.</a:t>
            </a:r>
          </a:p>
          <a:p>
            <a:endParaRPr lang="sv-SE" baseline="0" dirty="0"/>
          </a:p>
          <a:p>
            <a:r>
              <a:rPr lang="sv-SE" dirty="0" smtClean="0"/>
              <a:t>Multipeldistriktskoordinatorer kan erhålla en budget på USD 600 och distriktskoordinatorer kan erhålla en budget på USD 250 förutsatt att alla krav har uppfyllts. </a:t>
            </a:r>
          </a:p>
          <a:p>
            <a:endParaRPr lang="sv-SE" baseline="0" dirty="0"/>
          </a:p>
          <a:p>
            <a:pPr marL="0" indent="0">
              <a:buNone/>
            </a:pPr>
            <a:endParaRPr lang="sv-SE" baseline="0" dirty="0"/>
          </a:p>
          <a:p>
            <a:pPr marL="0" indent="0">
              <a:buNone/>
            </a:pPr>
            <a:endParaRPr lang="sv-SE"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18</a:t>
            </a:fld>
            <a:endParaRPr lang="sv-SE" altLang="en-US"/>
          </a:p>
        </p:txBody>
      </p:sp>
    </p:spTree>
    <p:extLst>
      <p:ext uri="{BB962C8B-B14F-4D97-AF65-F5344CB8AC3E}">
        <p14:creationId xmlns:p14="http://schemas.microsoft.com/office/powerpoint/2010/main" val="306571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För att erhålla medel måste multipeldistrikts- och distriktskoordinatorerna genomföra följande:</a:t>
            </a:r>
          </a:p>
          <a:p>
            <a:endParaRPr lang="sv-SE" baseline="0" dirty="0"/>
          </a:p>
          <a:p>
            <a:pPr marL="228600" indent="-228600">
              <a:buAutoNum type="arabicPeriod"/>
            </a:pPr>
            <a:r>
              <a:rPr lang="sv-SE" dirty="0" smtClean="0"/>
              <a:t>Skicka in en utvecklingsplan (som handlar om service) Detta kommer att genomföras via webbsidan för det globala arbetsteamets utvecklingsplaner och framstegsrapporter. </a:t>
            </a:r>
          </a:p>
          <a:p>
            <a:pPr marL="228600" indent="-228600">
              <a:buAutoNum type="arabicPeriod"/>
            </a:pPr>
            <a:r>
              <a:rPr lang="sv-SE" dirty="0" smtClean="0"/>
              <a:t>Genomföra två onlinekurser som kommer att finnas på Lions utbildningscenter (LLC), en lista över kursförslag kommer att finnas till hands för koordinatorerna inom kort. Multipeldistrikts- och distriktskoordinatorerna måste genomföra dessa kurser, men det kan även vara till fördel för oss som ledare att bekanta oss med materialet. </a:t>
            </a:r>
          </a:p>
          <a:p>
            <a:pPr marL="228600" indent="-228600">
              <a:buAutoNum type="arabicPeriod"/>
            </a:pPr>
            <a:r>
              <a:rPr lang="sv-SE" dirty="0" smtClean="0"/>
              <a:t>Koordinatorer måste skicka in ett utbetalningsformulär till det globala serviceteamets personal, gst@lionsclubs.org, för att erhålla verksamhetsbudgeten. </a:t>
            </a:r>
          </a:p>
          <a:p>
            <a:pPr marL="0" indent="0">
              <a:buNone/>
            </a:pPr>
            <a:endParaRPr lang="sv-SE" baseline="0" dirty="0"/>
          </a:p>
          <a:p>
            <a:endParaRPr lang="sv-SE"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19</a:t>
            </a:fld>
            <a:endParaRPr lang="sv-SE" altLang="en-US"/>
          </a:p>
        </p:txBody>
      </p:sp>
    </p:spTree>
    <p:extLst>
      <p:ext uri="{BB962C8B-B14F-4D97-AF65-F5344CB8AC3E}">
        <p14:creationId xmlns:p14="http://schemas.microsoft.com/office/powerpoint/2010/main" val="404648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rPr>
              <a:t>Vi är en global organisation som fokuserar på att hjälpa andra.  Vi är de globala ledarna när det gäller hjälpinsatser.  När vi nu inleder vårt nya århundrade behövs det mer än någonsin att Lions medlemmar gör</a:t>
            </a:r>
            <a:r>
              <a:rPr lang="sv-SE" dirty="0" smtClean="0"/>
              <a:t> </a:t>
            </a:r>
            <a:r>
              <a:rPr kumimoji="0" lang="sv-SE" sz="900" b="1" i="0" u="none" strike="noStrike" kern="1200" cap="none" spc="0" normalizeH="0" baseline="0" noProof="0" dirty="0">
                <a:ln>
                  <a:noFill/>
                </a:ln>
                <a:solidFill>
                  <a:prstClr val="black"/>
                </a:solidFill>
                <a:effectLst/>
                <a:uLnTx/>
                <a:uFillTx/>
                <a:latin typeface="+mn-lt"/>
              </a:rPr>
              <a:t>INSATSER</a:t>
            </a:r>
            <a:r>
              <a:rPr kumimoji="0" lang="sv-SE" sz="900" b="0" i="0" u="none" strike="noStrike" kern="1200" cap="none" spc="0" normalizeH="0" baseline="0" noProof="0" dirty="0">
                <a:ln>
                  <a:noFill/>
                </a:ln>
                <a:solidFill>
                  <a:prstClr val="black"/>
                </a:solidFill>
                <a:effectLst/>
                <a:uLnTx/>
                <a:uFillTx/>
                <a:latin typeface="+mn-lt"/>
              </a:rPr>
              <a:t>!  Insatser för</a:t>
            </a:r>
            <a:r>
              <a:rPr lang="sv-SE" dirty="0" smtClean="0"/>
              <a:t> </a:t>
            </a:r>
            <a:r>
              <a:rPr kumimoji="0" lang="sv-SE" sz="900" b="1" i="0" u="none" strike="noStrike" kern="1200" cap="none" spc="0" normalizeH="0" baseline="0" noProof="0" dirty="0">
                <a:ln>
                  <a:noFill/>
                </a:ln>
                <a:solidFill>
                  <a:srgbClr val="1C2753"/>
                </a:solidFill>
                <a:effectLst/>
                <a:uLnTx/>
                <a:uFillTx/>
                <a:latin typeface="Open sans"/>
              </a:rPr>
              <a:t>visionen att alla världens behov en dag ska kunna tillgodoses av en lion- eller leomedlem.</a:t>
            </a:r>
          </a:p>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mn-lt"/>
              <a:ea typeface="+mn-ea"/>
              <a:cs typeface="+mn-cs"/>
            </a:endParaRPr>
          </a:p>
          <a:p>
            <a:r>
              <a:rPr lang="sv-SE" sz="900" kern="1200" dirty="0">
                <a:solidFill>
                  <a:schemeClr val="tx1"/>
                </a:solidFill>
                <a:effectLst/>
                <a:latin typeface="+mn-lt"/>
              </a:rPr>
              <a:t>Det globala arbetsteamet består av det globala medlemsteamet (GMT), det globala ledarskapsteamet (GLT) och det nya globala serviceteamet (GST). Tillsammans med Lions Clubs International Foundation kommer detta globala team att sammanföra Lions medlemmar för att uppfylla vårt motto ”Vi hjälper”. Det skapar en ny och gemensam inriktning på hjälpinsatser, medlemskap och ledarutveckling inom alla nivåer av organisationen! </a:t>
            </a:r>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a:t>
            </a:fld>
            <a:endParaRPr lang="sv-SE">
              <a:solidFill>
                <a:prstClr val="black"/>
              </a:solidFill>
            </a:endParaRPr>
          </a:p>
        </p:txBody>
      </p:sp>
    </p:spTree>
    <p:extLst>
      <p:ext uri="{BB962C8B-B14F-4D97-AF65-F5344CB8AC3E}">
        <p14:creationId xmlns:p14="http://schemas.microsoft.com/office/powerpoint/2010/main" val="1629996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Detta är ett exempel på några av de idéer som kommer att finnas på bladet med projektidéer som nämndes tidigare.</a:t>
            </a:r>
          </a:p>
          <a:p>
            <a:endParaRPr lang="sv-SE" baseline="0" dirty="0"/>
          </a:p>
          <a:p>
            <a:r>
              <a:rPr lang="sv-SE" dirty="0" smtClean="0"/>
              <a:t>Det är viktigt att komma ihåg att det här endast är förslag på projekt som kan genomföras. Alla dessa projekt har på ett framgångsrikt sätt genomförts i andra delar av världen. Du kan kanske anpassa dem till specifika behov i ditt lokala samhälle med hjälp av lokala resurser.</a:t>
            </a:r>
            <a:endParaRPr lang="sv-SE"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20</a:t>
            </a:fld>
            <a:endParaRPr lang="sv-SE" altLang="en-US"/>
          </a:p>
        </p:txBody>
      </p:sp>
    </p:spTree>
    <p:extLst>
      <p:ext uri="{BB962C8B-B14F-4D97-AF65-F5344CB8AC3E}">
        <p14:creationId xmlns:p14="http://schemas.microsoft.com/office/powerpoint/2010/main" val="3539131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Vi uppmanas av PIP Tam att göra omedelbara insatser. Så låt oss gå ut och uppmuntra lionmedlemmarna på våra hemorter att engagera sig i någon av de kommande globala kampanjerna i samband med vårt sista jubileumsår.  Världsdiabetesdagen äger rum den 14 november. Låt oss uppmuntra lionmedlemmar över hela världen att delta i diabetesrelaterade projekt eftersom det är vårt nya globala fokus. Vi kommer även fortsätta att genomföra</a:t>
            </a:r>
            <a:r>
              <a:rPr lang="sv-SE" baseline="0" dirty="0" smtClean="0"/>
              <a:t> </a:t>
            </a:r>
            <a:r>
              <a:rPr lang="sv-SE" dirty="0" smtClean="0"/>
              <a:t>globala veckor med hjälpinsatser för var och ett av områdena i hundraårsjubileets hjälputmaning. Om du behöver hjälp med projektidéer är du välkommen att kontakta din regionala specialist vid det internationella huvudkontoret.</a:t>
            </a:r>
          </a:p>
          <a:p>
            <a:endParaRPr lang="sv-SE"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21</a:t>
            </a:fld>
            <a:endParaRPr lang="sv-SE" altLang="en-US"/>
          </a:p>
        </p:txBody>
      </p:sp>
    </p:spTree>
    <p:extLst>
      <p:ext uri="{BB962C8B-B14F-4D97-AF65-F5344CB8AC3E}">
        <p14:creationId xmlns:p14="http://schemas.microsoft.com/office/powerpoint/2010/main" val="2301417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sv-SE" dirty="0" smtClean="0"/>
              <a:t>Vi behöver din hjälp att sprida </a:t>
            </a:r>
            <a:r>
              <a:rPr lang="sv-SE" dirty="0" err="1" smtClean="0"/>
              <a:t>GST:s</a:t>
            </a:r>
            <a:r>
              <a:rPr lang="sv-SE" dirty="0" smtClean="0"/>
              <a:t> budskap och mål bland lionmedlemmar överallt. Det är mycket viktigt att vi tillsammans har rätt information så att vi kan berätta om målen för andra lionmedlemmar och på så sätt nå målen.</a:t>
            </a:r>
          </a:p>
          <a:p>
            <a:endParaRPr lang="sv-SE" baseline="0" dirty="0"/>
          </a:p>
          <a:p>
            <a:r>
              <a:rPr lang="sv-SE" dirty="0" smtClean="0"/>
              <a:t>Här är några viktiga punkter att ta med sig från denna presentation. Vi strävar efter att:</a:t>
            </a:r>
          </a:p>
          <a:p>
            <a:r>
              <a:rPr lang="sv-SE" dirty="0" smtClean="0"/>
              <a:t>Öka betydelsen av att leverera konkreta projekt för att nå vårt nya mål för hjälpinsatser.</a:t>
            </a:r>
          </a:p>
          <a:p>
            <a:r>
              <a:rPr lang="sv-SE" dirty="0" smtClean="0"/>
              <a:t>Öka rapporteringen av serviceaktiviteter i alla regioner. Vi kan inte nå vårt mål att öka vår servicepåverkan om Lions medlemmar inte inrapporterar sina projekt.</a:t>
            </a:r>
          </a:p>
          <a:p>
            <a:r>
              <a:rPr lang="sv-SE" dirty="0" smtClean="0"/>
              <a:t>Effektivisera utvecklingen av projekt. Det betyder att planera enkla och effektiva projekt som har en större påverkan genom att använda de verktyg och resurser som finns tillgängliga.</a:t>
            </a:r>
          </a:p>
          <a:p>
            <a:r>
              <a:rPr lang="sv-SE" dirty="0" smtClean="0"/>
              <a:t>Samarbeta med GMT, GLT och LCIF. Samarbeta med våra regionala specialister för att skapa det GST vi behöver. </a:t>
            </a:r>
          </a:p>
          <a:p>
            <a:endParaRPr lang="sv-S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Den sista punkten är mycket viktig under det globala serviceteamets </a:t>
            </a:r>
            <a:r>
              <a:rPr lang="sv-SE" dirty="0" err="1" smtClean="0"/>
              <a:t>pilotår</a:t>
            </a:r>
            <a:r>
              <a:rPr lang="sv-SE" dirty="0" smtClean="0"/>
              <a:t>. Det betyder att du använder dig av din regionala kunskap och regelbundet kommunicerar med de regionala specialisterna. Utöver våra regionala specialister finns även teamet som utvecklar program till hands för att stödja oss. Våra specialister är kontakten mellan oss och dem som utvecklar programmen. Tillsammans kan vi göra hjälpinsatser till det centrala i vår organisation.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LCI vill stödja oss och vi måste samarbeta för att nå våra mål och förbättra vår servicepåverkan i alla områden. Därför</a:t>
            </a:r>
            <a:r>
              <a:rPr lang="sv-SE" baseline="0" dirty="0" smtClean="0"/>
              <a:t> </a:t>
            </a:r>
            <a:r>
              <a:rPr lang="sv-SE" dirty="0" smtClean="0"/>
              <a:t>vi vill att du genomför en enkät, så att vi kan se styrkan och behoven i olika områden och hur de skiljer sig åt. Senare i höst kommer denna enkät att skickas till alla multipeldistrikts- och distriktskoordinatorer. Uppmuntra alla dina GST koordinatorer att delta i enkäten för att hjälpa LCI att skapa behovsspecifika verktyg.</a:t>
            </a:r>
            <a:endParaRPr lang="sv-SE"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22</a:t>
            </a:fld>
            <a:endParaRPr lang="sv-SE" altLang="en-US"/>
          </a:p>
        </p:txBody>
      </p:sp>
    </p:spTree>
    <p:extLst>
      <p:ext uri="{BB962C8B-B14F-4D97-AF65-F5344CB8AC3E}">
        <p14:creationId xmlns:p14="http://schemas.microsoft.com/office/powerpoint/2010/main" val="464754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Nu är det dags att göra insatser. Vi kommer visa världen att vi bryr oss. Vi kommer visa världen att vi är redo att kavla upp ärmarna och lösa problem.</a:t>
            </a:r>
          </a:p>
          <a:p>
            <a:endParaRPr lang="sv-SE" baseline="0"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23</a:t>
            </a:fld>
            <a:endParaRPr lang="sv-SE">
              <a:solidFill>
                <a:prstClr val="black"/>
              </a:solidFill>
            </a:endParaRPr>
          </a:p>
        </p:txBody>
      </p:sp>
    </p:spTree>
    <p:extLst>
      <p:ext uri="{BB962C8B-B14F-4D97-AF65-F5344CB8AC3E}">
        <p14:creationId xmlns:p14="http://schemas.microsoft.com/office/powerpoint/2010/main" val="55091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3</a:t>
            </a:fld>
            <a:endParaRPr lang="sv-SE">
              <a:solidFill>
                <a:prstClr val="black"/>
              </a:solidFill>
            </a:endParaRPr>
          </a:p>
        </p:txBody>
      </p:sp>
    </p:spTree>
    <p:extLst>
      <p:ext uri="{BB962C8B-B14F-4D97-AF65-F5344CB8AC3E}">
        <p14:creationId xmlns:p14="http://schemas.microsoft.com/office/powerpoint/2010/main" val="326821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GLT ansvarar för att finna och utveckla nya </a:t>
            </a:r>
            <a:r>
              <a:rPr lang="sv-SE" dirty="0" err="1" smtClean="0"/>
              <a:t>lionledare</a:t>
            </a:r>
            <a:r>
              <a:rPr lang="sv-SE" dirty="0" smtClean="0"/>
              <a:t>. Några av deras specifika ansvarsområden inkluderar: </a:t>
            </a:r>
          </a:p>
          <a:p>
            <a:endParaRPr lang="sv-SE" baseline="0" dirty="0" smtClean="0"/>
          </a:p>
          <a:p>
            <a:pPr lvl="0"/>
            <a:r>
              <a:rPr lang="sv-SE" dirty="0" smtClean="0"/>
              <a:t>Främja ledarutveckling och utvecklingsmöjligheter för alla medlemmar. </a:t>
            </a:r>
            <a:endParaRPr lang="sv-SE" sz="1300" dirty="0"/>
          </a:p>
          <a:p>
            <a:pPr lvl="0"/>
            <a:r>
              <a:rPr lang="sv-SE" dirty="0" smtClean="0"/>
              <a:t>Öka det totala antalet lionmedlemmar som deltar i ledarutvecklings- och utbildningsevenemang med 10 %.</a:t>
            </a:r>
            <a:endParaRPr lang="sv-SE" sz="1300" dirty="0"/>
          </a:p>
          <a:p>
            <a:pPr lvl="0"/>
            <a:r>
              <a:rPr lang="sv-SE" dirty="0" smtClean="0"/>
              <a:t>Finna och förbereda nya ledare.</a:t>
            </a:r>
            <a:endParaRPr lang="sv-SE" sz="1300" dirty="0"/>
          </a:p>
          <a:p>
            <a:pPr lvl="0"/>
            <a:r>
              <a:rPr lang="sv-SE" dirty="0" smtClean="0"/>
              <a:t>Säkerställa att utbildning av klubbtjänstemän, utbildning av zonordförande och utbildning av första och andra vice distriktsguvernörer genomförs på MD- eller distriktsnivå.</a:t>
            </a:r>
          </a:p>
          <a:p>
            <a:pPr lvl="0"/>
            <a:endParaRPr lang="sv-SE" dirty="0"/>
          </a:p>
          <a:p>
            <a:pPr defTabSz="881390" eaLnBrk="1" fontAlgn="auto" hangingPunct="1">
              <a:spcBef>
                <a:spcPts val="0"/>
              </a:spcBef>
              <a:spcAft>
                <a:spcPts val="0"/>
              </a:spcAft>
              <a:defRPr/>
            </a:pPr>
            <a:r>
              <a:rPr lang="sv-SE" dirty="0" smtClean="0"/>
              <a:t>(Ge tid till idéer/diskussion om tiden tillåter): Finns det något annat som ni anser att vi kan förvänta oss av GLT? </a:t>
            </a:r>
            <a:endParaRPr lang="sv-SE" sz="1300" dirty="0"/>
          </a:p>
          <a:p>
            <a:pPr lvl="0"/>
            <a:endParaRPr lang="sv-SE" dirty="0"/>
          </a:p>
          <a:p>
            <a:pPr lvl="0"/>
            <a:endParaRPr lang="sv-SE" sz="1300" dirty="0"/>
          </a:p>
          <a:p>
            <a:endParaRPr lang="sv-SE" dirty="0" smtClean="0"/>
          </a:p>
          <a:p>
            <a:endParaRPr lang="sv-SE"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a:t>
            </a:fld>
            <a:endParaRPr lang="sv-SE" dirty="0"/>
          </a:p>
        </p:txBody>
      </p:sp>
    </p:spTree>
    <p:extLst>
      <p:ext uri="{BB962C8B-B14F-4D97-AF65-F5344CB8AC3E}">
        <p14:creationId xmlns:p14="http://schemas.microsoft.com/office/powerpoint/2010/main" val="208177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GMT kommer att arbeta hårt för att förbättra medlemstrivseln och därmed öka antalet lionmedlemmar. Några av deras viktiga ansvarsområden omfattar bland annat att:</a:t>
            </a:r>
          </a:p>
          <a:p>
            <a:pPr marL="330521" indent="-330521">
              <a:buFont typeface="Arial" panose="020B0604020202020204" pitchFamily="34" charset="0"/>
              <a:buChar char="•"/>
            </a:pPr>
            <a:r>
              <a:rPr lang="sv-SE" dirty="0">
                <a:solidFill>
                  <a:schemeClr val="bg1"/>
                </a:solidFill>
              </a:rPr>
              <a:t>Minska medlemstappet genom att öka medlemsengagemanget</a:t>
            </a:r>
          </a:p>
          <a:p>
            <a:pPr marL="330521" indent="-330521">
              <a:buFont typeface="Arial" panose="020B0604020202020204" pitchFamily="34" charset="0"/>
              <a:buChar char="•"/>
            </a:pPr>
            <a:r>
              <a:rPr lang="sv-SE" dirty="0">
                <a:solidFill>
                  <a:schemeClr val="bg1"/>
                </a:solidFill>
              </a:rPr>
              <a:t>Bilda nya klubbar i nya områden</a:t>
            </a:r>
          </a:p>
          <a:p>
            <a:pPr marL="330521" indent="-330521">
              <a:buFont typeface="Arial" panose="020B0604020202020204" pitchFamily="34" charset="0"/>
              <a:buChar char="•"/>
            </a:pPr>
            <a:r>
              <a:rPr lang="sv-SE" dirty="0">
                <a:solidFill>
                  <a:schemeClr val="bg1"/>
                </a:solidFill>
              </a:rPr>
              <a:t>Bilda klubbar med specialintressen</a:t>
            </a:r>
          </a:p>
          <a:p>
            <a:pPr marL="330521" indent="-330521">
              <a:buFont typeface="Arial" panose="020B0604020202020204" pitchFamily="34" charset="0"/>
              <a:buChar char="•"/>
            </a:pPr>
            <a:r>
              <a:rPr lang="sv-SE" dirty="0">
                <a:solidFill>
                  <a:schemeClr val="bg1"/>
                </a:solidFill>
              </a:rPr>
              <a:t>Bjud in potentiella medlemmar till ett </a:t>
            </a:r>
            <a:r>
              <a:rPr lang="sv-SE" dirty="0" smtClean="0">
                <a:solidFill>
                  <a:schemeClr val="bg1"/>
                </a:solidFill>
              </a:rPr>
              <a:t>serviceprojekt</a:t>
            </a:r>
            <a:endParaRPr lang="sv-SE" dirty="0">
              <a:solidFill>
                <a:schemeClr val="bg1"/>
              </a:solidFill>
            </a:endParaRPr>
          </a:p>
          <a:p>
            <a:pPr marL="330521" indent="-330521">
              <a:buFont typeface="Arial" panose="020B0604020202020204" pitchFamily="34" charset="0"/>
              <a:buChar char="•"/>
            </a:pPr>
            <a:r>
              <a:rPr lang="sv-SE" dirty="0">
                <a:solidFill>
                  <a:schemeClr val="bg1"/>
                </a:solidFill>
              </a:rPr>
              <a:t>Genomföra medlemskampanjer</a:t>
            </a:r>
          </a:p>
          <a:p>
            <a:pPr marL="330521" indent="-330521">
              <a:buFont typeface="Arial" panose="020B0604020202020204" pitchFamily="34" charset="0"/>
              <a:buChar char="•"/>
            </a:pPr>
            <a:r>
              <a:rPr lang="sv-SE" dirty="0">
                <a:solidFill>
                  <a:schemeClr val="bg1"/>
                </a:solidFill>
              </a:rPr>
              <a:t>Behandla alla medlemmar som en i familjen</a:t>
            </a:r>
          </a:p>
          <a:p>
            <a:pPr marL="330521" indent="-330521">
              <a:buFont typeface="Arial" panose="020B0604020202020204" pitchFamily="34" charset="0"/>
              <a:buChar char="•"/>
            </a:pPr>
            <a:r>
              <a:rPr lang="sv-SE" dirty="0">
                <a:solidFill>
                  <a:schemeClr val="bg1"/>
                </a:solidFill>
              </a:rPr>
              <a:t>Säkerställa att alla nya medlemmar får delta i ett informationsmöte inom rimlig </a:t>
            </a:r>
            <a:r>
              <a:rPr lang="sv-SE" dirty="0" smtClean="0">
                <a:solidFill>
                  <a:schemeClr val="bg1"/>
                </a:solidFill>
              </a:rPr>
              <a:t>tid</a:t>
            </a:r>
            <a:endParaRPr lang="sv-SE" dirty="0">
              <a:solidFill>
                <a:schemeClr val="bg1"/>
              </a:solidFill>
            </a:endParaRPr>
          </a:p>
          <a:p>
            <a:endParaRPr lang="sv-SE" dirty="0" smtClean="0"/>
          </a:p>
          <a:p>
            <a:pPr defTabSz="881390" eaLnBrk="1" fontAlgn="auto" hangingPunct="1">
              <a:spcBef>
                <a:spcPts val="0"/>
              </a:spcBef>
              <a:spcAft>
                <a:spcPts val="0"/>
              </a:spcAft>
              <a:defRPr/>
            </a:pPr>
            <a:r>
              <a:rPr lang="sv-SE" dirty="0" smtClean="0"/>
              <a:t>(Ge tid till idéer/diskussion om tiden tillåter): Finns det något annat som ni anser att vi kan förvänta oss av GMT? </a:t>
            </a:r>
            <a:endParaRPr lang="sv-SE" sz="1300" dirty="0"/>
          </a:p>
          <a:p>
            <a:endParaRPr lang="sv-SE"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sv-SE" dirty="0"/>
          </a:p>
        </p:txBody>
      </p:sp>
    </p:spTree>
    <p:extLst>
      <p:ext uri="{BB962C8B-B14F-4D97-AF65-F5344CB8AC3E}">
        <p14:creationId xmlns:p14="http://schemas.microsoft.com/office/powerpoint/2010/main" val="124034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GST kanske är ett nybildat team, men hjälpinsatser har alltid varit Lions fokus. Därför faller många program inom området hjälpinsatser under deras paraply, program som till exempel:</a:t>
            </a:r>
          </a:p>
          <a:p>
            <a:pPr marL="330521" indent="-330521">
              <a:spcBef>
                <a:spcPts val="1157"/>
              </a:spcBef>
              <a:spcAft>
                <a:spcPts val="1157"/>
              </a:spcAft>
              <a:buFont typeface="Arial" panose="020B0604020202020204" pitchFamily="34" charset="0"/>
              <a:buChar char="•"/>
            </a:pPr>
            <a:r>
              <a:rPr lang="sv-SE" dirty="0" smtClean="0">
                <a:solidFill>
                  <a:schemeClr val="bg1"/>
                </a:solidFill>
              </a:rPr>
              <a:t>Inspirerar och motiverar hjälpinsatser</a:t>
            </a:r>
          </a:p>
          <a:p>
            <a:pPr marL="330521" indent="-330521">
              <a:spcBef>
                <a:spcPts val="1157"/>
              </a:spcBef>
              <a:spcAft>
                <a:spcPts val="1157"/>
              </a:spcAft>
              <a:buFont typeface="Arial" panose="020B0604020202020204" pitchFamily="34" charset="0"/>
              <a:buChar char="•"/>
            </a:pPr>
            <a:r>
              <a:rPr lang="sv-SE" dirty="0" smtClean="0">
                <a:solidFill>
                  <a:schemeClr val="bg1"/>
                </a:solidFill>
              </a:rPr>
              <a:t>Främjar och berättar om LCIF för att stödja hjälpinsatser</a:t>
            </a:r>
          </a:p>
          <a:p>
            <a:pPr marL="330521" indent="-330521">
              <a:spcBef>
                <a:spcPts val="1157"/>
              </a:spcBef>
              <a:spcAft>
                <a:spcPts val="1157"/>
              </a:spcAft>
              <a:buFont typeface="Arial" panose="020B0604020202020204" pitchFamily="34" charset="0"/>
              <a:buChar char="•"/>
            </a:pPr>
            <a:r>
              <a:rPr lang="sv-SE" dirty="0" smtClean="0">
                <a:solidFill>
                  <a:schemeClr val="bg1"/>
                </a:solidFill>
              </a:rPr>
              <a:t>Stödjer LCIF genom donationer och insamlingsaktiviteter</a:t>
            </a:r>
          </a:p>
          <a:p>
            <a:pPr marL="330521" indent="-330521">
              <a:spcBef>
                <a:spcPts val="1157"/>
              </a:spcBef>
              <a:spcAft>
                <a:spcPts val="1157"/>
              </a:spcAft>
              <a:buFont typeface="Arial" panose="020B0604020202020204" pitchFamily="34" charset="0"/>
              <a:buChar char="•"/>
            </a:pPr>
            <a:r>
              <a:rPr lang="sv-SE" dirty="0" smtClean="0">
                <a:solidFill>
                  <a:schemeClr val="bg1"/>
                </a:solidFill>
              </a:rPr>
              <a:t>Stödjer uppföljning av projekt</a:t>
            </a:r>
          </a:p>
          <a:p>
            <a:pPr marL="330521" indent="-330521">
              <a:spcBef>
                <a:spcPts val="1157"/>
              </a:spcBef>
              <a:spcAft>
                <a:spcPts val="1157"/>
              </a:spcAft>
              <a:buFont typeface="Arial" panose="020B0604020202020204" pitchFamily="34" charset="0"/>
              <a:buChar char="•"/>
            </a:pPr>
            <a:r>
              <a:rPr lang="sv-SE" dirty="0" smtClean="0">
                <a:solidFill>
                  <a:schemeClr val="bg1"/>
                </a:solidFill>
              </a:rPr>
              <a:t>Fortsätter att stödja mässlingkampanjen för att samla in de återstående USD 5,5 miljonerna av vårt löfte.</a:t>
            </a:r>
          </a:p>
          <a:p>
            <a:r>
              <a:rPr lang="sv-SE" dirty="0" smtClean="0"/>
              <a:t> </a:t>
            </a:r>
          </a:p>
          <a:p>
            <a:pPr defTabSz="881390" eaLnBrk="1" fontAlgn="auto" hangingPunct="1">
              <a:spcBef>
                <a:spcPts val="0"/>
              </a:spcBef>
              <a:spcAft>
                <a:spcPts val="0"/>
              </a:spcAft>
              <a:defRPr/>
            </a:pPr>
            <a:r>
              <a:rPr lang="sv-SE" dirty="0" smtClean="0"/>
              <a:t>(Ge tid till idéer/diskussion om tiden tillåter): Finns det något annat som ni anser att vi kan förvänta oss av GST? </a:t>
            </a:r>
            <a:endParaRPr lang="sv-SE" sz="1300" dirty="0" smtClean="0"/>
          </a:p>
          <a:p>
            <a:endParaRPr lang="sv-SE" dirty="0" smtClean="0"/>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solidFill>
                  <a:prstClr val="black"/>
                </a:solidFill>
              </a:rPr>
              <a:pPr>
                <a:defRPr/>
              </a:pPr>
              <a:t>6</a:t>
            </a:fld>
            <a:endParaRPr lang="sv-SE" dirty="0">
              <a:solidFill>
                <a:prstClr val="black"/>
              </a:solidFill>
            </a:endParaRPr>
          </a:p>
        </p:txBody>
      </p:sp>
    </p:spTree>
    <p:extLst>
      <p:ext uri="{BB962C8B-B14F-4D97-AF65-F5344CB8AC3E}">
        <p14:creationId xmlns:p14="http://schemas.microsoft.com/office/powerpoint/2010/main" val="400997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solidFill>
                  <a:prstClr val="black"/>
                </a:solidFill>
              </a:rPr>
              <a:pPr>
                <a:defRPr/>
              </a:pPr>
              <a:t>7</a:t>
            </a:fld>
            <a:endParaRPr lang="sv-SE" dirty="0">
              <a:solidFill>
                <a:prstClr val="black"/>
              </a:solidFill>
            </a:endParaRPr>
          </a:p>
        </p:txBody>
      </p:sp>
    </p:spTree>
    <p:extLst>
      <p:ext uri="{BB962C8B-B14F-4D97-AF65-F5344CB8AC3E}">
        <p14:creationId xmlns:p14="http://schemas.microsoft.com/office/powerpoint/2010/main" val="3928775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Varför har vi bildat det globala serviceteamet? </a:t>
            </a:r>
          </a:p>
          <a:p>
            <a:endParaRPr lang="sv-SE" baseline="0" dirty="0"/>
          </a:p>
          <a:p>
            <a:r>
              <a:rPr lang="sv-SE" dirty="0" smtClean="0"/>
              <a:t>Som du känner till är LCI framåt vår femåriga strategiska plan som kommer att vägleda Lions in i ett andra århundrade av hjälpinsatser. </a:t>
            </a:r>
          </a:p>
          <a:p>
            <a:endParaRPr lang="sv-SE" baseline="0" dirty="0"/>
          </a:p>
          <a:p>
            <a:r>
              <a:rPr lang="sv-SE" dirty="0" smtClean="0"/>
              <a:t>Ett av huvudmålen med LCI framåt är att </a:t>
            </a:r>
            <a:r>
              <a:rPr lang="sv-SE" i="1" baseline="0" dirty="0"/>
              <a:t>förbättra servicepåverkan och </a:t>
            </a:r>
            <a:r>
              <a:rPr lang="sv-SE" i="1" baseline="0" dirty="0" smtClean="0"/>
              <a:t>fokus,</a:t>
            </a:r>
            <a:r>
              <a:rPr lang="sv-SE" dirty="0" smtClean="0"/>
              <a:t> </a:t>
            </a:r>
            <a:r>
              <a:rPr lang="sv-SE" i="0" baseline="0" dirty="0"/>
              <a:t>vilket </a:t>
            </a:r>
            <a:r>
              <a:rPr lang="sv-SE" i="0" baseline="0" dirty="0" smtClean="0"/>
              <a:t>ledde till att </a:t>
            </a:r>
            <a:r>
              <a:rPr lang="sv-SE" i="0" baseline="0" dirty="0"/>
              <a:t>man skapade ramen för hjälpinsatser </a:t>
            </a:r>
            <a:r>
              <a:rPr lang="sv-SE" i="0" baseline="0" dirty="0" smtClean="0"/>
              <a:t>som består av </a:t>
            </a:r>
            <a:r>
              <a:rPr lang="sv-SE" i="0" baseline="0" dirty="0"/>
              <a:t>fem huvudområden. Att skapa möjligheter till hjälpinsatser inom alla fem strategiskt utvalda områden kommer hjälpa oss att nå vårt mål att hjälpa 200 miljoner människor innan 2020-2021.</a:t>
            </a:r>
          </a:p>
          <a:p>
            <a:endParaRPr lang="sv-SE" i="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För att implementera den nya ramen och nå målet för hjälpinsatser skapades det globala serviceteamet som en del av det globala arbetsteamet. GST-specialister kommer att samarbeta med Lions medlemmar regionalt för att förbättra serviceprojektens betydelse och effektivitet. De kommer att ha ett nära samarbete med Lions medlemmar </a:t>
            </a:r>
            <a:r>
              <a:rPr lang="sv-SE" i="1" baseline="0" dirty="0"/>
              <a:t>och</a:t>
            </a:r>
            <a:r>
              <a:rPr lang="sv-SE" dirty="0" smtClean="0"/>
              <a:t> med teamet som utvecklar program för att säkerställa att Lions servicepåverkan är störst och når ut till alla områden där det finns behov.</a:t>
            </a:r>
            <a:endParaRPr lang="sv-SE" dirty="0"/>
          </a:p>
          <a:p>
            <a:endParaRPr lang="sv-SE"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8</a:t>
            </a:fld>
            <a:endParaRPr lang="sv-SE" altLang="en-US"/>
          </a:p>
        </p:txBody>
      </p:sp>
    </p:spTree>
    <p:extLst>
      <p:ext uri="{BB962C8B-B14F-4D97-AF65-F5344CB8AC3E}">
        <p14:creationId xmlns:p14="http://schemas.microsoft.com/office/powerpoint/2010/main" val="55894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sv-SE" dirty="0" smtClean="0"/>
              <a:t>[[Klicka för att visa animering]] </a:t>
            </a:r>
          </a:p>
          <a:p>
            <a:pPr marL="0" indent="0">
              <a:buFont typeface="Arial" panose="020B0604020202020204" pitchFamily="34" charset="0"/>
              <a:buNone/>
            </a:pPr>
            <a:endParaRPr lang="sv-SE" baseline="0" dirty="0"/>
          </a:p>
          <a:p>
            <a:r>
              <a:rPr lang="sv-SE" dirty="0" smtClean="0"/>
              <a:t>Och dessa är de fem områdena inom ramen för hjälpinsatser: syn, hungersnöd, miljö, barncancer och diabetes, med diabetes som vårt första globala fokusområde. Vi planerar också att bygga vidare på vår tradition att hjälpa ungdomar genom att engagera dem som frivilliga och ledare inom alla fem serviceområden. Med ett förbättrat fokus och strategiska program- och resursinvesteringar kan vi med tillförsikt sträva efter att nå vårt mål att hjälpa 200 miljoner människor per år senast 2020-2021, och därmed tredubbla vår humanitära servicepåverkan. </a:t>
            </a:r>
          </a:p>
          <a:p>
            <a:endParaRPr lang="sv-S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Det är viktigt att komma ihåg att även om utvecklingen av resurser kommer att fokusera på dessa fem områden så kommer GST fortsätta att stödja Lions lokala projekt genom våra vanliga resurser. Ramen för hjälpinsatser erbjuder </a:t>
            </a:r>
            <a:r>
              <a:rPr lang="sv-SE" dirty="0" err="1" smtClean="0"/>
              <a:t>lion</a:t>
            </a:r>
            <a:r>
              <a:rPr lang="sv-SE" dirty="0" smtClean="0"/>
              <a:t>- och </a:t>
            </a:r>
            <a:r>
              <a:rPr lang="sv-SE" dirty="0" err="1" smtClean="0"/>
              <a:t>leomedlemmmar</a:t>
            </a:r>
            <a:r>
              <a:rPr lang="sv-SE" dirty="0" smtClean="0"/>
              <a:t> möjlighet att engagera sig i internationella serviceinitiativ inom de fem områdena. Dessa initiativ kommer att få stöd av LCI genom till exempel </a:t>
            </a:r>
            <a:r>
              <a:rPr lang="sv-SE" sz="1200" kern="1200" dirty="0">
                <a:solidFill>
                  <a:schemeClr val="tx1"/>
                </a:solidFill>
                <a:effectLst/>
                <a:latin typeface="+mn-lt"/>
              </a:rPr>
              <a:t>vägledningar, mindre anslag, innovativa tävlingar, information och samarbeten)</a:t>
            </a:r>
            <a:r>
              <a:rPr lang="sv-SE" dirty="0" smtClean="0"/>
              <a:t> samt möjligheter till anslag från LCIF. Dessa nya spännande resurser och möjligheter till hjälpinsatser håller för närvarande på att utvecklas och kommer att lanseras vid den internationella kongressen i Las Vegas 2018.</a:t>
            </a:r>
          </a:p>
          <a:p>
            <a:endParaRPr lang="sv-SE" baseline="0" dirty="0"/>
          </a:p>
          <a:p>
            <a:r>
              <a:rPr lang="sv-SE" dirty="0" smtClean="0"/>
              <a:t>Allt börjar med den stolthet Lions medlemmar känner när de hjälper behövande. När vi hjälper våra hemorter skapar Lions en känsla av samhörighet och bygger upp respekt bland klubbens medlemmar och på orten. Lions arbetar tillsammans för att tillgodose behoven på hemorten och för att stärka sina klubbar, för att på så sätt inspirera andra att gå med i Lions och utföra hjälpinsatser.</a:t>
            </a:r>
          </a:p>
          <a:p>
            <a:pPr marL="0" indent="0">
              <a:buFont typeface="Arial" panose="020B0604020202020204" pitchFamily="34" charset="0"/>
              <a:buNone/>
            </a:pPr>
            <a:endParaRPr lang="sv-SE" baseline="0" dirty="0"/>
          </a:p>
          <a:p>
            <a:pPr marL="0" indent="0">
              <a:buFont typeface="Arial" panose="020B0604020202020204" pitchFamily="34" charset="0"/>
              <a:buNone/>
            </a:pPr>
            <a:endParaRPr lang="sv-SE" baseline="0" dirty="0"/>
          </a:p>
          <a:p>
            <a:endParaRPr lang="sv-SE" baseline="0" dirty="0"/>
          </a:p>
          <a:p>
            <a:pPr marL="0" indent="0">
              <a:buFont typeface="Arial" panose="020B0604020202020204" pitchFamily="34" charset="0"/>
              <a:buNone/>
            </a:pPr>
            <a:endParaRPr lang="sv-SE" baseline="0" dirty="0"/>
          </a:p>
        </p:txBody>
      </p:sp>
      <p:sp>
        <p:nvSpPr>
          <p:cNvPr id="4" name="Slide Number Placeholder 3"/>
          <p:cNvSpPr>
            <a:spLocks noGrp="1"/>
          </p:cNvSpPr>
          <p:nvPr>
            <p:ph type="sldNum" sz="quarter" idx="10"/>
          </p:nvPr>
        </p:nvSpPr>
        <p:spPr/>
        <p:txBody>
          <a:bodyPr/>
          <a:lstStyle/>
          <a:p>
            <a:fld id="{0B5E018B-4C7B-4A14-853B-32800A159F8F}" type="slidenum">
              <a:rPr lang="en-US" altLang="en-US" smtClean="0">
                <a:solidFill>
                  <a:prstClr val="black"/>
                </a:solidFill>
              </a:rPr>
              <a:pPr/>
              <a:t>9</a:t>
            </a:fld>
            <a:endParaRPr lang="sv-SE" altLang="en-US">
              <a:solidFill>
                <a:prstClr val="black"/>
              </a:solidFill>
            </a:endParaRPr>
          </a:p>
        </p:txBody>
      </p:sp>
    </p:spTree>
    <p:extLst>
      <p:ext uri="{BB962C8B-B14F-4D97-AF65-F5344CB8AC3E}">
        <p14:creationId xmlns:p14="http://schemas.microsoft.com/office/powerpoint/2010/main" val="3616583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21783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21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16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509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2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69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534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20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9"/>
            <a:ext cx="4629150" cy="4873625"/>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31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79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325442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9"/>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365129"/>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10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lvl1pPr marL="609600" indent="-609600"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ctr" eaLnBrk="1" hangingPunct="1">
              <a:buFont typeface="Helvetica" panose="020B0604020202020204" pitchFamily="34" charset="0"/>
              <a:buNone/>
            </a:pPr>
            <a:endParaRPr lang="en-US" altLang="en-US" sz="3000">
              <a:solidFill>
                <a:srgbClr val="404040"/>
              </a:solidFill>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86289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828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133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3352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61984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2214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75149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3280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74313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LIONS_PPT_TEMPLATE_V1-02.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7620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9"/>
          <p:cNvSpPr txBox="1">
            <a:spLocks noChangeArrowheads="1"/>
          </p:cNvSpPr>
          <p:nvPr/>
        </p:nvSpPr>
        <p:spPr bwMode="auto">
          <a:xfrm>
            <a:off x="8572500" y="64008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r">
              <a:spcBef>
                <a:spcPct val="50000"/>
              </a:spcBef>
            </a:pPr>
            <a:fld id="{EE3D1103-5DA8-4963-969E-27B2E569E62F}" type="slidenum">
              <a:rPr lang="en-US" altLang="en-US" sz="1000">
                <a:solidFill>
                  <a:srgbClr val="00338D"/>
                </a:solidFill>
              </a:rPr>
              <a:pPr algn="r">
                <a:spcBef>
                  <a:spcPct val="50000"/>
                </a:spcBef>
              </a:pPr>
              <a:t>‹#›</a:t>
            </a:fld>
            <a:endParaRPr lang="sv-SE" altLang="en-US" sz="1000">
              <a:solidFill>
                <a:srgbClr val="00338D"/>
              </a:solidFill>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1" r:id="rId4"/>
    <p:sldLayoutId id="2147483757" r:id="rId5"/>
    <p:sldLayoutId id="2147483752" r:id="rId6"/>
    <p:sldLayoutId id="2147483758" r:id="rId7"/>
    <p:sldLayoutId id="2147483759" r:id="rId8"/>
    <p:sldLayoutId id="2147483753" r:id="rId9"/>
  </p:sldLayoutIdLst>
  <p:hf sldNum="0" hdr="0" dt="0"/>
  <p:txStyles>
    <p:title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anose="020B0604020202020204" pitchFamily="34" charset="0"/>
        <a:buChar char="•"/>
        <a:defRPr sz="26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panose="05000000000000000000" pitchFamily="2" charset="2"/>
        <a:buChar char="§"/>
        <a:defRPr sz="22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anose="020B0604020202020204"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77" tIns="34289" rIns="68577"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68577" tIns="34289" rIns="68577"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68577" tIns="34289" rIns="68577" bIns="34289" rtlCol="0" anchor="ctr"/>
          <a:lstStyle>
            <a:lvl1pPr algn="l">
              <a:defRPr sz="900">
                <a:solidFill>
                  <a:schemeClr val="tx1">
                    <a:tint val="75000"/>
                  </a:schemeClr>
                </a:solidFill>
              </a:defRPr>
            </a:lvl1pPr>
          </a:lstStyle>
          <a:p>
            <a:pPr defTabSz="685766" fontAlgn="auto">
              <a:spcBef>
                <a:spcPts val="0"/>
              </a:spcBef>
              <a:spcAft>
                <a:spcPts val="0"/>
              </a:spcAft>
            </a:pPr>
            <a:fld id="{C79B5C92-DC58-4850-8B8E-F48AB281F40F}" type="datetimeFigureOut">
              <a:rPr lang="en-US" smtClean="0">
                <a:solidFill>
                  <a:prstClr val="black">
                    <a:tint val="75000"/>
                  </a:prstClr>
                </a:solidFill>
                <a:latin typeface="Calibri"/>
                <a:ea typeface="+mn-ea"/>
              </a:rPr>
              <a:pPr defTabSz="685766" fontAlgn="auto">
                <a:spcBef>
                  <a:spcPts val="0"/>
                </a:spcBef>
                <a:spcAft>
                  <a:spcPts val="0"/>
                </a:spcAft>
              </a:pPr>
              <a:t>12/7/2017</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68577" tIns="34289" rIns="68577" bIns="34289" rtlCol="0" anchor="ctr"/>
          <a:lstStyle>
            <a:lvl1pPr algn="ctr">
              <a:defRPr sz="900">
                <a:solidFill>
                  <a:schemeClr val="tx1">
                    <a:tint val="75000"/>
                  </a:schemeClr>
                </a:solidFill>
              </a:defRPr>
            </a:lvl1pPr>
          </a:lstStyle>
          <a:p>
            <a:pPr defTabSz="685766"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68577" tIns="34289" rIns="68577" bIns="34289" rtlCol="0" anchor="ctr"/>
          <a:lstStyle>
            <a:lvl1pPr algn="r">
              <a:defRPr sz="900">
                <a:solidFill>
                  <a:schemeClr val="tx1">
                    <a:tint val="75000"/>
                  </a:schemeClr>
                </a:solidFill>
              </a:defRPr>
            </a:lvl1pPr>
          </a:lstStyle>
          <a:p>
            <a:pPr defTabSz="685766" fontAlgn="auto">
              <a:spcBef>
                <a:spcPts val="0"/>
              </a:spcBef>
              <a:spcAft>
                <a:spcPts val="0"/>
              </a:spcAft>
            </a:pPr>
            <a:fld id="{3E91C3CC-6A9D-43FD-9C92-944AFD99CB88}" type="slidenum">
              <a:rPr lang="en-US" smtClean="0">
                <a:solidFill>
                  <a:prstClr val="black">
                    <a:tint val="75000"/>
                  </a:prstClr>
                </a:solidFill>
                <a:latin typeface="Calibri"/>
                <a:ea typeface="+mn-ea"/>
              </a:rPr>
              <a:pPr defTabSz="685766"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60453900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lions100.lionsclubs.org/SW/programs/centennial-service-challenge/index.php"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lions100.lionsclubs.org/SW/programs/centennial-legacy-projects.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4572000"/>
            <a:ext cx="3962400" cy="1524000"/>
          </a:xfrm>
        </p:spPr>
        <p:txBody>
          <a:bodyPr/>
          <a:lstStyle/>
          <a:p>
            <a:r>
              <a:rPr lang="sv-SE" sz="3600" dirty="0"/>
              <a:t>Globala serviceteamet</a:t>
            </a:r>
          </a:p>
        </p:txBody>
      </p:sp>
    </p:spTree>
    <p:extLst>
      <p:ext uri="{BB962C8B-B14F-4D97-AF65-F5344CB8AC3E}">
        <p14:creationId xmlns:p14="http://schemas.microsoft.com/office/powerpoint/2010/main" val="1942518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29B"/>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b="11473"/>
          <a:stretch/>
        </p:blipFill>
        <p:spPr>
          <a:xfrm>
            <a:off x="429817" y="152401"/>
            <a:ext cx="8284366" cy="5410199"/>
          </a:xfrm>
          <a:prstGeom prst="rect">
            <a:avLst/>
          </a:prstGeom>
        </p:spPr>
      </p:pic>
    </p:spTree>
    <p:extLst>
      <p:ext uri="{BB962C8B-B14F-4D97-AF65-F5344CB8AC3E}">
        <p14:creationId xmlns:p14="http://schemas.microsoft.com/office/powerpoint/2010/main" val="3634184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1821"/>
            <a:ext cx="6635427" cy="825728"/>
          </a:xfrm>
        </p:spPr>
        <p:txBody>
          <a:bodyPr>
            <a:normAutofit/>
          </a:bodyPr>
          <a:lstStyle/>
          <a:p>
            <a:r>
              <a:rPr lang="sv-SE" dirty="0">
                <a:solidFill>
                  <a:srgbClr val="1A4190"/>
                </a:solidFill>
                <a:latin typeface="Helvetica Neue Bold Condensed"/>
              </a:rPr>
              <a:t>Globala arbetsteamets struktur</a:t>
            </a:r>
            <a:endParaRPr lang="sv-SE" dirty="0"/>
          </a:p>
        </p:txBody>
      </p:sp>
      <p:sp>
        <p:nvSpPr>
          <p:cNvPr id="88" name="Rounded Rectangle 87"/>
          <p:cNvSpPr/>
          <p:nvPr/>
        </p:nvSpPr>
        <p:spPr>
          <a:xfrm>
            <a:off x="1303956" y="1092318"/>
            <a:ext cx="2068364" cy="666969"/>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93" name="Rectangle 92"/>
          <p:cNvSpPr/>
          <p:nvPr/>
        </p:nvSpPr>
        <p:spPr bwMode="auto">
          <a:xfrm>
            <a:off x="1292497" y="1112229"/>
            <a:ext cx="2079823" cy="667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indent="-457200" algn="ctr" defTabSz="685800">
              <a:spcBef>
                <a:spcPts val="0"/>
              </a:spcBef>
            </a:pPr>
            <a:r>
              <a:rPr lang="sv-SE" sz="1100" dirty="0">
                <a:solidFill>
                  <a:prstClr val="white"/>
                </a:solidFill>
                <a:latin typeface="Helvetica Neue Bold Condensed"/>
              </a:rPr>
              <a:t>Verkställande tjänstemän</a:t>
            </a:r>
          </a:p>
        </p:txBody>
      </p:sp>
      <p:sp>
        <p:nvSpPr>
          <p:cNvPr id="95" name="Rectangle 94"/>
          <p:cNvSpPr/>
          <p:nvPr/>
        </p:nvSpPr>
        <p:spPr>
          <a:xfrm>
            <a:off x="304800" y="3269327"/>
            <a:ext cx="8503630" cy="434368"/>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96" name="Rectangle 95"/>
          <p:cNvSpPr/>
          <p:nvPr/>
        </p:nvSpPr>
        <p:spPr>
          <a:xfrm>
            <a:off x="304800" y="2723382"/>
            <a:ext cx="8503630"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97" name="Rectangle 96"/>
          <p:cNvSpPr/>
          <p:nvPr/>
        </p:nvSpPr>
        <p:spPr>
          <a:xfrm>
            <a:off x="304800" y="2173638"/>
            <a:ext cx="8503630"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98" name="Rounded Rectangle 97"/>
          <p:cNvSpPr/>
          <p:nvPr/>
        </p:nvSpPr>
        <p:spPr bwMode="auto">
          <a:xfrm>
            <a:off x="304800" y="1901119"/>
            <a:ext cx="8506667" cy="218456"/>
          </a:xfrm>
          <a:prstGeom prst="roundRect">
            <a:avLst/>
          </a:prstGeom>
          <a:solidFill>
            <a:srgbClr val="263788"/>
          </a:solidFill>
          <a:ln w="6350" cap="flat" cmpd="sng" algn="ctr">
            <a:solidFill>
              <a:srgbClr val="26378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prstClr val="white"/>
                </a:solidFill>
                <a:effectLst/>
                <a:uLnTx/>
                <a:uFillTx/>
                <a:latin typeface="Helvetica Neue Bold Condensed"/>
              </a:rPr>
              <a:t>Globala arbetsteamets ordförande, vice</a:t>
            </a:r>
            <a:r>
              <a:rPr lang="sv-SE" smtClean="0"/>
              <a:t> </a:t>
            </a:r>
            <a:r>
              <a:rPr kumimoji="0" lang="sv-SE" sz="1000" b="1" i="0" u="none" strike="noStrike" kern="0" cap="none" spc="0" normalizeH="0" baseline="0" noProof="0" dirty="0">
                <a:ln>
                  <a:noFill/>
                </a:ln>
                <a:solidFill>
                  <a:prstClr val="white"/>
                </a:solidFill>
                <a:effectLst/>
                <a:uLnTx/>
                <a:uFillTx/>
                <a:latin typeface="Helvetica Neue"/>
              </a:rPr>
              <a:t>ordförande och kontaktperson i LCIF:s förtroenderåd</a:t>
            </a:r>
          </a:p>
        </p:txBody>
      </p:sp>
      <p:grpSp>
        <p:nvGrpSpPr>
          <p:cNvPr id="99" name="Group 98"/>
          <p:cNvGrpSpPr/>
          <p:nvPr/>
        </p:nvGrpSpPr>
        <p:grpSpPr>
          <a:xfrm>
            <a:off x="308123" y="2220810"/>
            <a:ext cx="2032835" cy="344003"/>
            <a:chOff x="1587500" y="2388804"/>
            <a:chExt cx="2710447" cy="458670"/>
          </a:xfrm>
        </p:grpSpPr>
        <p:sp>
          <p:nvSpPr>
            <p:cNvPr id="100" name="Rounded Rectangle 99"/>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01" name="Rectangle 100"/>
            <p:cNvSpPr/>
            <p:nvPr/>
          </p:nvSpPr>
          <p:spPr bwMode="auto">
            <a:xfrm>
              <a:off x="1597739" y="2388804"/>
              <a:ext cx="2696450"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konstitutionella områdesledare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02" name="Rounded Rectangle 101"/>
          <p:cNvSpPr/>
          <p:nvPr/>
        </p:nvSpPr>
        <p:spPr>
          <a:xfrm>
            <a:off x="5469447" y="1083427"/>
            <a:ext cx="2570109" cy="684751"/>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Helvetica Neue"/>
              <a:ea typeface="+mn-ea"/>
              <a:cs typeface="+mn-cs"/>
            </a:endParaRPr>
          </a:p>
        </p:txBody>
      </p:sp>
      <p:sp>
        <p:nvSpPr>
          <p:cNvPr id="103" name="Rectangle 102"/>
          <p:cNvSpPr/>
          <p:nvPr/>
        </p:nvSpPr>
        <p:spPr bwMode="auto">
          <a:xfrm>
            <a:off x="5462328" y="1066800"/>
            <a:ext cx="2584348" cy="712911"/>
          </a:xfrm>
          <a:prstGeom prst="rect">
            <a:avLst/>
          </a:prstGeom>
          <a:noFill/>
          <a:ln>
            <a:noFill/>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800" b="1" i="0" u="sng" strike="noStrike" kern="0" cap="none" spc="0" normalizeH="0" baseline="0" noProof="0" dirty="0">
                <a:ln>
                  <a:noFill/>
                </a:ln>
                <a:solidFill>
                  <a:prstClr val="white"/>
                </a:solidFill>
                <a:effectLst/>
                <a:uLnTx/>
                <a:uFillTx/>
                <a:latin typeface="Helvetica Neue"/>
              </a:rPr>
              <a:t>Ambassadörer</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prstClr val="white"/>
                </a:solidFill>
                <a:effectLst/>
                <a:uLnTx/>
                <a:uFillTx/>
                <a:latin typeface="Helvetica Neue"/>
              </a:rPr>
              <a:t>Tidigare internationella presidenter</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prstClr val="white"/>
                </a:solidFill>
                <a:effectLst/>
                <a:uLnTx/>
                <a:uFillTx/>
                <a:latin typeface="Helvetica Neue"/>
              </a:rPr>
              <a:t>Den internationella styrelsen</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prstClr val="white"/>
                </a:solidFill>
                <a:effectLst/>
                <a:uLnTx/>
                <a:uFillTx/>
                <a:latin typeface="Helvetica Neue"/>
              </a:rPr>
              <a:t>LCIF:s förtroenderåd </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prstClr val="white"/>
                </a:solidFill>
                <a:effectLst/>
                <a:uLnTx/>
                <a:uFillTx/>
                <a:latin typeface="Helvetica Neue"/>
              </a:rPr>
              <a:t>Utgående internationella direktorer</a:t>
            </a:r>
          </a:p>
        </p:txBody>
      </p:sp>
      <p:sp>
        <p:nvSpPr>
          <p:cNvPr id="105" name="Rectangle 104"/>
          <p:cNvSpPr/>
          <p:nvPr/>
        </p:nvSpPr>
        <p:spPr bwMode="auto">
          <a:xfrm>
            <a:off x="2577159" y="227350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white"/>
                </a:solidFill>
                <a:effectLst/>
                <a:uLnTx/>
                <a:uFillTx/>
                <a:latin typeface="Helvetica Neue Bold Condensed"/>
              </a:rPr>
              <a:t>GMT</a:t>
            </a:r>
          </a:p>
        </p:txBody>
      </p:sp>
      <p:grpSp>
        <p:nvGrpSpPr>
          <p:cNvPr id="106" name="Group 105"/>
          <p:cNvGrpSpPr/>
          <p:nvPr/>
        </p:nvGrpSpPr>
        <p:grpSpPr>
          <a:xfrm>
            <a:off x="2447912" y="2229882"/>
            <a:ext cx="2032835" cy="344006"/>
            <a:chOff x="4640302" y="2400895"/>
            <a:chExt cx="2710448" cy="458673"/>
          </a:xfrm>
        </p:grpSpPr>
        <p:sp>
          <p:nvSpPr>
            <p:cNvPr id="107" name="Rounded Rectangle 106"/>
            <p:cNvSpPr/>
            <p:nvPr/>
          </p:nvSpPr>
          <p:spPr>
            <a:xfrm>
              <a:off x="4640302" y="2425094"/>
              <a:ext cx="2710448"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08" name="Rectangle 107"/>
            <p:cNvSpPr/>
            <p:nvPr/>
          </p:nvSpPr>
          <p:spPr bwMode="auto">
            <a:xfrm>
              <a:off x="4650540" y="2400895"/>
              <a:ext cx="2696450" cy="302008"/>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konstitutionella områdesledare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09" name="Group 108"/>
          <p:cNvGrpSpPr/>
          <p:nvPr/>
        </p:nvGrpSpPr>
        <p:grpSpPr>
          <a:xfrm>
            <a:off x="4589077" y="2220810"/>
            <a:ext cx="2024213" cy="344003"/>
            <a:chOff x="7563182" y="2388804"/>
            <a:chExt cx="2710447" cy="458670"/>
          </a:xfrm>
        </p:grpSpPr>
        <p:sp>
          <p:nvSpPr>
            <p:cNvPr id="117" name="Rounded Rectangle 116"/>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18" name="Rectangle 117"/>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konstitutionella områdesledare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19" name="Group 118"/>
          <p:cNvGrpSpPr/>
          <p:nvPr/>
        </p:nvGrpSpPr>
        <p:grpSpPr>
          <a:xfrm>
            <a:off x="308123" y="3285188"/>
            <a:ext cx="2032835" cy="344003"/>
            <a:chOff x="1587500" y="2388804"/>
            <a:chExt cx="2710447" cy="458670"/>
          </a:xfrm>
        </p:grpSpPr>
        <p:sp>
          <p:nvSpPr>
            <p:cNvPr id="120" name="Rounded Rectangle 119"/>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1" name="Rectangle 120"/>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områdesledare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22" name="Group 121"/>
          <p:cNvGrpSpPr/>
          <p:nvPr/>
        </p:nvGrpSpPr>
        <p:grpSpPr>
          <a:xfrm>
            <a:off x="2449324" y="3285188"/>
            <a:ext cx="2032835" cy="344003"/>
            <a:chOff x="4642182" y="2388804"/>
            <a:chExt cx="2710447" cy="458670"/>
          </a:xfrm>
        </p:grpSpPr>
        <p:sp>
          <p:nvSpPr>
            <p:cNvPr id="123" name="Rounded Rectangle 122"/>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4" name="Rectangle 123"/>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områdesledare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25" name="Group 124"/>
          <p:cNvGrpSpPr/>
          <p:nvPr/>
        </p:nvGrpSpPr>
        <p:grpSpPr>
          <a:xfrm>
            <a:off x="4589113" y="3285188"/>
            <a:ext cx="2028493" cy="344003"/>
            <a:chOff x="7563182" y="2388804"/>
            <a:chExt cx="2710447" cy="458670"/>
          </a:xfrm>
        </p:grpSpPr>
        <p:sp>
          <p:nvSpPr>
            <p:cNvPr id="126" name="Rounded Rectangle 12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7" name="Rectangle 12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områdesledare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67" name="Rounded Rectangle 166"/>
          <p:cNvSpPr/>
          <p:nvPr/>
        </p:nvSpPr>
        <p:spPr>
          <a:xfrm>
            <a:off x="304800" y="3740896"/>
            <a:ext cx="8509486" cy="172556"/>
          </a:xfrm>
          <a:prstGeom prst="roundRect">
            <a:avLst/>
          </a:prstGeom>
          <a:solidFill>
            <a:srgbClr val="263788"/>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900" b="0" i="0" u="none" strike="noStrike" kern="0" cap="none" spc="0" normalizeH="0" baseline="0" noProof="0" dirty="0">
                <a:ln>
                  <a:noFill/>
                </a:ln>
                <a:solidFill>
                  <a:prstClr val="white"/>
                </a:solidFill>
                <a:effectLst/>
                <a:uLnTx/>
                <a:uFillTx/>
                <a:latin typeface="Helvetica Neue Bold Condensed"/>
              </a:rPr>
              <a:t>Globala arbetsteamets ordförande i multipeldistrikt (guvernörsrådsordförande)</a:t>
            </a:r>
          </a:p>
        </p:txBody>
      </p:sp>
      <p:grpSp>
        <p:nvGrpSpPr>
          <p:cNvPr id="168" name="Group 167"/>
          <p:cNvGrpSpPr/>
          <p:nvPr/>
        </p:nvGrpSpPr>
        <p:grpSpPr>
          <a:xfrm>
            <a:off x="308123" y="3892130"/>
            <a:ext cx="2032835" cy="344003"/>
            <a:chOff x="1587500" y="2388804"/>
            <a:chExt cx="2710447" cy="458670"/>
          </a:xfrm>
        </p:grpSpPr>
        <p:sp>
          <p:nvSpPr>
            <p:cNvPr id="169" name="Rounded Rectangle 16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0" name="Rectangle 16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multipeldistriktskoordinator</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71" name="Group 170"/>
          <p:cNvGrpSpPr/>
          <p:nvPr/>
        </p:nvGrpSpPr>
        <p:grpSpPr>
          <a:xfrm>
            <a:off x="2449324" y="3892130"/>
            <a:ext cx="2032835" cy="344003"/>
            <a:chOff x="4642182" y="2388804"/>
            <a:chExt cx="2710447" cy="458670"/>
          </a:xfrm>
        </p:grpSpPr>
        <p:sp>
          <p:nvSpPr>
            <p:cNvPr id="172" name="Rounded Rectangle 17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3" name="Rectangle 17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multipeldistriktskoordinator</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74" name="Group 173"/>
          <p:cNvGrpSpPr/>
          <p:nvPr/>
        </p:nvGrpSpPr>
        <p:grpSpPr>
          <a:xfrm>
            <a:off x="4590524" y="3892130"/>
            <a:ext cx="2032835" cy="344003"/>
            <a:chOff x="7563182" y="2388804"/>
            <a:chExt cx="2710447" cy="458670"/>
          </a:xfrm>
        </p:grpSpPr>
        <p:sp>
          <p:nvSpPr>
            <p:cNvPr id="175" name="Rounded Rectangle 17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6" name="Rectangle 17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multipeldistriktskoordinator</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77" name="Rounded Rectangle 176"/>
          <p:cNvSpPr/>
          <p:nvPr/>
        </p:nvSpPr>
        <p:spPr>
          <a:xfrm>
            <a:off x="304800" y="4347838"/>
            <a:ext cx="8509486" cy="172556"/>
          </a:xfrm>
          <a:prstGeom prst="roundRect">
            <a:avLst/>
          </a:prstGeom>
          <a:solidFill>
            <a:srgbClr val="2E43A1"/>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900" b="0" i="0" u="none" strike="noStrike" kern="0" cap="none" spc="0" normalizeH="0" baseline="0" noProof="0" dirty="0">
                <a:ln>
                  <a:noFill/>
                </a:ln>
                <a:solidFill>
                  <a:prstClr val="white"/>
                </a:solidFill>
                <a:effectLst/>
                <a:uLnTx/>
                <a:uFillTx/>
                <a:latin typeface="Helvetica Neue Bold Condensed"/>
              </a:rPr>
              <a:t>Globala arbetsteamets ordförande i distrikt (distriktsguvernör)</a:t>
            </a:r>
          </a:p>
        </p:txBody>
      </p:sp>
      <p:grpSp>
        <p:nvGrpSpPr>
          <p:cNvPr id="178" name="Group 177"/>
          <p:cNvGrpSpPr/>
          <p:nvPr/>
        </p:nvGrpSpPr>
        <p:grpSpPr>
          <a:xfrm>
            <a:off x="308123" y="4499072"/>
            <a:ext cx="2032835" cy="344003"/>
            <a:chOff x="1587500" y="2388804"/>
            <a:chExt cx="2710447" cy="458670"/>
          </a:xfrm>
        </p:grpSpPr>
        <p:sp>
          <p:nvSpPr>
            <p:cNvPr id="179" name="Rounded Rectangle 17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0" name="Rectangle 17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distriktskoordinator</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81" name="Group 180"/>
          <p:cNvGrpSpPr/>
          <p:nvPr/>
        </p:nvGrpSpPr>
        <p:grpSpPr>
          <a:xfrm>
            <a:off x="2449324" y="4499072"/>
            <a:ext cx="2032835" cy="344003"/>
            <a:chOff x="4642182" y="2388804"/>
            <a:chExt cx="2710447" cy="458670"/>
          </a:xfrm>
        </p:grpSpPr>
        <p:sp>
          <p:nvSpPr>
            <p:cNvPr id="182" name="Rounded Rectangle 18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3" name="Rectangle 18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distriktskoordinator</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84" name="Group 183"/>
          <p:cNvGrpSpPr/>
          <p:nvPr/>
        </p:nvGrpSpPr>
        <p:grpSpPr>
          <a:xfrm>
            <a:off x="4590524" y="4499072"/>
            <a:ext cx="2032835" cy="344003"/>
            <a:chOff x="7563182" y="2388804"/>
            <a:chExt cx="2710447" cy="458670"/>
          </a:xfrm>
        </p:grpSpPr>
        <p:sp>
          <p:nvSpPr>
            <p:cNvPr id="185" name="Rounded Rectangle 18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6" name="Rectangle 18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distriktskoordinator</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87" name="Rounded Rectangle 186"/>
          <p:cNvSpPr/>
          <p:nvPr/>
        </p:nvSpPr>
        <p:spPr>
          <a:xfrm>
            <a:off x="304800" y="4923769"/>
            <a:ext cx="8509486" cy="162813"/>
          </a:xfrm>
          <a:prstGeom prst="roundRect">
            <a:avLst/>
          </a:prstGeom>
          <a:solidFill>
            <a:srgbClr val="C00000"/>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900" b="0" i="0" u="none" strike="noStrike" kern="0" cap="none" spc="0" normalizeH="0" baseline="0" noProof="0" dirty="0">
                <a:ln>
                  <a:noFill/>
                </a:ln>
                <a:solidFill>
                  <a:prstClr val="white"/>
                </a:solidFill>
                <a:effectLst/>
                <a:uLnTx/>
                <a:uFillTx/>
                <a:latin typeface="Helvetica Neue Bold Condensed"/>
              </a:rPr>
              <a:t>Globala arbetsteamets ordförande i klubb (klubbpresident)</a:t>
            </a:r>
          </a:p>
        </p:txBody>
      </p:sp>
      <p:grpSp>
        <p:nvGrpSpPr>
          <p:cNvPr id="188" name="Group 187"/>
          <p:cNvGrpSpPr/>
          <p:nvPr/>
        </p:nvGrpSpPr>
        <p:grpSpPr>
          <a:xfrm>
            <a:off x="308123" y="5068986"/>
            <a:ext cx="2032835" cy="344003"/>
            <a:chOff x="1587500" y="2388804"/>
            <a:chExt cx="2710447" cy="458670"/>
          </a:xfrm>
        </p:grpSpPr>
        <p:sp>
          <p:nvSpPr>
            <p:cNvPr id="189" name="Rounded Rectangle 18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0" name="Rectangle 18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klubbordförande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1" name="Group 190"/>
          <p:cNvGrpSpPr/>
          <p:nvPr/>
        </p:nvGrpSpPr>
        <p:grpSpPr>
          <a:xfrm>
            <a:off x="2449324" y="5068986"/>
            <a:ext cx="2032835" cy="344003"/>
            <a:chOff x="4642182" y="2388804"/>
            <a:chExt cx="2710447" cy="458670"/>
          </a:xfrm>
        </p:grpSpPr>
        <p:sp>
          <p:nvSpPr>
            <p:cNvPr id="192" name="Rounded Rectangle 19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3" name="Rectangle 19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klubbordförande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4" name="Group 193"/>
          <p:cNvGrpSpPr/>
          <p:nvPr/>
        </p:nvGrpSpPr>
        <p:grpSpPr>
          <a:xfrm>
            <a:off x="4590524" y="5068986"/>
            <a:ext cx="2032835" cy="344003"/>
            <a:chOff x="7563182" y="2388804"/>
            <a:chExt cx="2710447" cy="458670"/>
          </a:xfrm>
        </p:grpSpPr>
        <p:sp>
          <p:nvSpPr>
            <p:cNvPr id="195" name="Rounded Rectangle 19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6" name="Rectangle 19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klubbordförande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7" name="Group 196"/>
          <p:cNvGrpSpPr/>
          <p:nvPr/>
        </p:nvGrpSpPr>
        <p:grpSpPr>
          <a:xfrm>
            <a:off x="6781451" y="3893528"/>
            <a:ext cx="2032835" cy="344003"/>
            <a:chOff x="7563182" y="2388804"/>
            <a:chExt cx="2710447" cy="458670"/>
          </a:xfrm>
        </p:grpSpPr>
        <p:sp>
          <p:nvSpPr>
            <p:cNvPr id="198" name="Rounded Rectangle 197"/>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9" name="Rectangle 19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multipeldistriktskoordinator</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0" name="Group 199"/>
          <p:cNvGrpSpPr/>
          <p:nvPr/>
        </p:nvGrpSpPr>
        <p:grpSpPr>
          <a:xfrm>
            <a:off x="6781451" y="4500470"/>
            <a:ext cx="2032835" cy="344003"/>
            <a:chOff x="7563182" y="2388804"/>
            <a:chExt cx="2710447" cy="458670"/>
          </a:xfrm>
        </p:grpSpPr>
        <p:sp>
          <p:nvSpPr>
            <p:cNvPr id="201" name="Rounded Rectangle 200"/>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2" name="Rectangle 201"/>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distriktskoordinator</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3" name="Group 202"/>
          <p:cNvGrpSpPr/>
          <p:nvPr/>
        </p:nvGrpSpPr>
        <p:grpSpPr>
          <a:xfrm>
            <a:off x="6781451" y="5070384"/>
            <a:ext cx="2032835" cy="344003"/>
            <a:chOff x="7563182" y="2388804"/>
            <a:chExt cx="2710447" cy="458670"/>
          </a:xfrm>
        </p:grpSpPr>
        <p:sp>
          <p:nvSpPr>
            <p:cNvPr id="204" name="Rounded Rectangle 203"/>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5" name="Rectangle 20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lang="sv-SE" sz="800" kern="0" dirty="0">
                  <a:solidFill>
                    <a:srgbClr val="1A4190"/>
                  </a:solidFill>
                  <a:latin typeface="Helvetica Neue"/>
                </a:rPr>
                <a:t>k</a:t>
              </a:r>
              <a:r>
                <a:rPr kumimoji="0" lang="sv-SE" sz="800" b="0" i="0" u="none" strike="noStrike" kern="0" cap="none" spc="0" normalizeH="0" baseline="0" noProof="0" dirty="0" err="1" smtClean="0">
                  <a:ln>
                    <a:noFill/>
                  </a:ln>
                  <a:solidFill>
                    <a:srgbClr val="1A4190"/>
                  </a:solidFill>
                  <a:effectLst/>
                  <a:uLnTx/>
                  <a:uFillTx/>
                  <a:latin typeface="Helvetica Neue"/>
                </a:rPr>
                <a:t>oordinator</a:t>
              </a:r>
              <a:r>
                <a:rPr kumimoji="0" lang="sv-SE" sz="800" b="0" i="0" u="none" strike="noStrike" kern="0" cap="none" spc="0" normalizeH="0" baseline="0" noProof="0" dirty="0" smtClean="0">
                  <a:ln>
                    <a:noFill/>
                  </a:ln>
                  <a:solidFill>
                    <a:srgbClr val="1A4190"/>
                  </a:solidFill>
                  <a:effectLst/>
                  <a:uLnTx/>
                  <a:uFillTx/>
                  <a:latin typeface="Helvetica Neue"/>
                </a:rPr>
                <a:t> </a:t>
              </a:r>
              <a:r>
                <a:rPr kumimoji="0" lang="sv-SE" sz="800" b="0" i="0" u="none" strike="noStrike" kern="0" cap="none" spc="0" normalizeH="0" baseline="0" noProof="0" dirty="0">
                  <a:ln>
                    <a:noFill/>
                  </a:ln>
                  <a:solidFill>
                    <a:srgbClr val="1A4190"/>
                  </a:solidFill>
                  <a:effectLst/>
                  <a:uLnTx/>
                  <a:uFillTx/>
                  <a:latin typeface="Helvetica Neue"/>
                </a:rPr>
                <a:t>i klubb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6" name="Group 205"/>
          <p:cNvGrpSpPr/>
          <p:nvPr/>
        </p:nvGrpSpPr>
        <p:grpSpPr>
          <a:xfrm>
            <a:off x="309521" y="2773509"/>
            <a:ext cx="2032835" cy="344003"/>
            <a:chOff x="1587500" y="2388804"/>
            <a:chExt cx="2710447" cy="458670"/>
          </a:xfrm>
        </p:grpSpPr>
        <p:sp>
          <p:nvSpPr>
            <p:cNvPr id="207" name="Rounded Rectangle 206"/>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8" name="Rectangle 207"/>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vice konstitutionella områdesledare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9" name="Rectangle 208"/>
          <p:cNvSpPr/>
          <p:nvPr/>
        </p:nvSpPr>
        <p:spPr bwMode="auto">
          <a:xfrm>
            <a:off x="2655947" y="2865440"/>
            <a:ext cx="2028290" cy="345566"/>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white"/>
                </a:solidFill>
                <a:effectLst/>
                <a:uLnTx/>
                <a:uFillTx/>
                <a:latin typeface="Helvetica Neue Bold Condensed"/>
              </a:rPr>
              <a:t>GMT</a:t>
            </a:r>
            <a:endParaRPr kumimoji="0" lang="sv-SE" sz="2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0" name="Rectangle 209"/>
          <p:cNvSpPr/>
          <p:nvPr/>
        </p:nvSpPr>
        <p:spPr bwMode="auto">
          <a:xfrm>
            <a:off x="2578557" y="281781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white"/>
                </a:solidFill>
                <a:effectLst/>
                <a:uLnTx/>
                <a:uFillTx/>
                <a:latin typeface="Helvetica Neue Bold Condensed"/>
              </a:rPr>
              <a:t>GMT</a:t>
            </a:r>
          </a:p>
        </p:txBody>
      </p:sp>
      <p:sp>
        <p:nvSpPr>
          <p:cNvPr id="211" name="Rectangle 210"/>
          <p:cNvSpPr/>
          <p:nvPr/>
        </p:nvSpPr>
        <p:spPr bwMode="auto">
          <a:xfrm>
            <a:off x="4894323" y="281781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white"/>
                </a:solidFill>
                <a:effectLst/>
                <a:uLnTx/>
                <a:uFillTx/>
                <a:latin typeface="Helvetica Neue Bold Condensed"/>
              </a:rPr>
              <a:t>GST</a:t>
            </a:r>
          </a:p>
        </p:txBody>
      </p:sp>
      <p:grpSp>
        <p:nvGrpSpPr>
          <p:cNvPr id="212" name="Group 211"/>
          <p:cNvGrpSpPr/>
          <p:nvPr/>
        </p:nvGrpSpPr>
        <p:grpSpPr>
          <a:xfrm>
            <a:off x="2450722" y="2773509"/>
            <a:ext cx="2032835" cy="344003"/>
            <a:chOff x="4642182" y="2388804"/>
            <a:chExt cx="2710447" cy="458670"/>
          </a:xfrm>
        </p:grpSpPr>
        <p:sp>
          <p:nvSpPr>
            <p:cNvPr id="213" name="Rounded Rectangle 212"/>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4" name="Rectangle 213"/>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vice konstitutionella områdesledare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15" name="Group 214"/>
          <p:cNvGrpSpPr/>
          <p:nvPr/>
        </p:nvGrpSpPr>
        <p:grpSpPr>
          <a:xfrm>
            <a:off x="4590524" y="2773509"/>
            <a:ext cx="2030016" cy="344003"/>
            <a:chOff x="7563182" y="2388804"/>
            <a:chExt cx="2710447" cy="458670"/>
          </a:xfrm>
        </p:grpSpPr>
        <p:sp>
          <p:nvSpPr>
            <p:cNvPr id="216" name="Rounded Rectangle 21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7" name="Rectangle 21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vice konstitutionella områdesledare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81" name="Group 80"/>
          <p:cNvGrpSpPr/>
          <p:nvPr/>
        </p:nvGrpSpPr>
        <p:grpSpPr>
          <a:xfrm>
            <a:off x="6095168" y="1447612"/>
            <a:ext cx="2210632" cy="2576147"/>
            <a:chOff x="5673729" y="1935237"/>
            <a:chExt cx="2210632" cy="2576147"/>
          </a:xfrm>
        </p:grpSpPr>
        <p:cxnSp>
          <p:nvCxnSpPr>
            <p:cNvPr id="82" name="Straight Connector 81"/>
            <p:cNvCxnSpPr/>
            <p:nvPr/>
          </p:nvCxnSpPr>
          <p:spPr>
            <a:xfrm>
              <a:off x="7884361" y="2025648"/>
              <a:ext cx="0" cy="2485736"/>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flipV="1">
              <a:off x="6969962" y="2011626"/>
              <a:ext cx="914399" cy="8741"/>
            </a:xfrm>
            <a:prstGeom prst="straightConnector1">
              <a:avLst/>
            </a:prstGeom>
            <a:ln w="2222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5673729" y="1935237"/>
              <a:ext cx="1247244" cy="1702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fontAlgn="auto">
                <a:spcBef>
                  <a:spcPts val="0"/>
                </a:spcBef>
                <a:spcAft>
                  <a:spcPts val="0"/>
                </a:spcAft>
              </a:pPr>
              <a:endParaRPr lang="en-US" sz="1400">
                <a:solidFill>
                  <a:prstClr val="white"/>
                </a:solidFill>
              </a:endParaRPr>
            </a:p>
          </p:txBody>
        </p:sp>
      </p:grpSp>
    </p:spTree>
    <p:extLst>
      <p:ext uri="{BB962C8B-B14F-4D97-AF65-F5344CB8AC3E}">
        <p14:creationId xmlns:p14="http://schemas.microsoft.com/office/powerpoint/2010/main" val="4001773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89"/>
          <p:cNvGrpSpPr/>
          <p:nvPr/>
        </p:nvGrpSpPr>
        <p:grpSpPr>
          <a:xfrm>
            <a:off x="2057400" y="935456"/>
            <a:ext cx="5267756" cy="5082838"/>
            <a:chOff x="4707964" y="678053"/>
            <a:chExt cx="4505756" cy="4347587"/>
          </a:xfrm>
        </p:grpSpPr>
        <p:sp>
          <p:nvSpPr>
            <p:cNvPr id="191" name="Rounded Rectangle 190"/>
            <p:cNvSpPr/>
            <p:nvPr/>
          </p:nvSpPr>
          <p:spPr>
            <a:xfrm>
              <a:off x="4719964" y="701022"/>
              <a:ext cx="2020824" cy="685800"/>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92" name="Rectangle 191"/>
            <p:cNvSpPr/>
            <p:nvPr/>
          </p:nvSpPr>
          <p:spPr bwMode="auto">
            <a:xfrm>
              <a:off x="4709669" y="720624"/>
              <a:ext cx="2079823" cy="667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white"/>
                  </a:solidFill>
                  <a:effectLst/>
                  <a:uLnTx/>
                  <a:uFillTx/>
                  <a:latin typeface="Helvetica Neue Bold Condensed"/>
                </a:rPr>
                <a:t>Verkställande tjänstemän</a:t>
              </a:r>
            </a:p>
          </p:txBody>
        </p:sp>
        <p:sp>
          <p:nvSpPr>
            <p:cNvPr id="193" name="Rectangle 192"/>
            <p:cNvSpPr/>
            <p:nvPr/>
          </p:nvSpPr>
          <p:spPr>
            <a:xfrm>
              <a:off x="4707964" y="2880580"/>
              <a:ext cx="4217906" cy="434368"/>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94" name="Rectangle 193"/>
            <p:cNvSpPr/>
            <p:nvPr/>
          </p:nvSpPr>
          <p:spPr>
            <a:xfrm>
              <a:off x="4707964" y="2334635"/>
              <a:ext cx="4217906"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95" name="Rectangle 194"/>
            <p:cNvSpPr/>
            <p:nvPr/>
          </p:nvSpPr>
          <p:spPr>
            <a:xfrm>
              <a:off x="4707964" y="1784891"/>
              <a:ext cx="4217906"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96" name="Rounded Rectangle 195"/>
            <p:cNvSpPr/>
            <p:nvPr/>
          </p:nvSpPr>
          <p:spPr bwMode="auto">
            <a:xfrm>
              <a:off x="4707964" y="1512372"/>
              <a:ext cx="4220943" cy="218456"/>
            </a:xfrm>
            <a:prstGeom prst="roundRect">
              <a:avLst/>
            </a:prstGeom>
            <a:solidFill>
              <a:srgbClr val="263788"/>
            </a:solidFill>
            <a:ln w="6350" cap="flat" cmpd="sng" algn="ctr">
              <a:solidFill>
                <a:srgbClr val="26378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prstClr val="white"/>
                  </a:solidFill>
                  <a:effectLst/>
                  <a:uLnTx/>
                  <a:uFillTx/>
                  <a:latin typeface="Helvetica Neue Bold Condensed"/>
                </a:rPr>
                <a:t>Globala arbetsteamets ordförande, vice</a:t>
              </a:r>
              <a:r>
                <a:rPr lang="sv-SE" smtClean="0"/>
                <a:t> </a:t>
              </a:r>
              <a:r>
                <a:rPr kumimoji="0" lang="sv-SE" sz="800" b="1" i="0" u="none" strike="noStrike" kern="0" cap="none" spc="0" normalizeH="0" baseline="0" noProof="0" dirty="0">
                  <a:ln>
                    <a:noFill/>
                  </a:ln>
                  <a:solidFill>
                    <a:prstClr val="white"/>
                  </a:solidFill>
                  <a:effectLst/>
                  <a:uLnTx/>
                  <a:uFillTx/>
                  <a:latin typeface="Helvetica Neue"/>
                </a:rPr>
                <a:t>ordförande och kontaktperson i LCIF:s förtroenderåd</a:t>
              </a:r>
            </a:p>
          </p:txBody>
        </p:sp>
        <p:sp>
          <p:nvSpPr>
            <p:cNvPr id="197" name="Rounded Rectangle 196"/>
            <p:cNvSpPr/>
            <p:nvPr/>
          </p:nvSpPr>
          <p:spPr>
            <a:xfrm>
              <a:off x="6898891" y="694680"/>
              <a:ext cx="2017940" cy="684751"/>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Helvetica Neue"/>
                <a:ea typeface="+mn-ea"/>
                <a:cs typeface="+mn-cs"/>
              </a:endParaRPr>
            </a:p>
          </p:txBody>
        </p:sp>
        <p:sp>
          <p:nvSpPr>
            <p:cNvPr id="198" name="Rectangle 197"/>
            <p:cNvSpPr/>
            <p:nvPr/>
          </p:nvSpPr>
          <p:spPr bwMode="auto">
            <a:xfrm>
              <a:off x="6629372" y="678053"/>
              <a:ext cx="2584348" cy="712911"/>
            </a:xfrm>
            <a:prstGeom prst="rect">
              <a:avLst/>
            </a:prstGeom>
            <a:noFill/>
            <a:ln>
              <a:noFill/>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800" b="1" i="0" u="sng" strike="noStrike" kern="0" cap="none" spc="0" normalizeH="0" baseline="0" noProof="0" dirty="0">
                  <a:ln>
                    <a:noFill/>
                  </a:ln>
                  <a:solidFill>
                    <a:prstClr val="white"/>
                  </a:solidFill>
                  <a:effectLst/>
                  <a:uLnTx/>
                  <a:uFillTx/>
                  <a:latin typeface="Helvetica Neue"/>
                </a:rPr>
                <a:t>Ambassadörer</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prstClr val="white"/>
                  </a:solidFill>
                  <a:effectLst/>
                  <a:uLnTx/>
                  <a:uFillTx/>
                  <a:latin typeface="Helvetica Neue"/>
                </a:rPr>
                <a:t>Tidigare internationella presidenter</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prstClr val="white"/>
                  </a:solidFill>
                  <a:effectLst/>
                  <a:uLnTx/>
                  <a:uFillTx/>
                  <a:latin typeface="Helvetica Neue"/>
                </a:rPr>
                <a:t>Den internationella styrelsen</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prstClr val="white"/>
                  </a:solidFill>
                  <a:effectLst/>
                  <a:uLnTx/>
                  <a:uFillTx/>
                  <a:latin typeface="Helvetica Neue"/>
                </a:rPr>
                <a:t>LCIF:s förtroenderåd </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prstClr val="white"/>
                  </a:solidFill>
                  <a:effectLst/>
                  <a:uLnTx/>
                  <a:uFillTx/>
                  <a:latin typeface="Helvetica Neue"/>
                </a:rPr>
                <a:t>Utgående internationella direktorer</a:t>
              </a:r>
            </a:p>
          </p:txBody>
        </p:sp>
        <p:grpSp>
          <p:nvGrpSpPr>
            <p:cNvPr id="199" name="Group 198"/>
            <p:cNvGrpSpPr/>
            <p:nvPr/>
          </p:nvGrpSpPr>
          <p:grpSpPr>
            <a:xfrm>
              <a:off x="5722100" y="1832063"/>
              <a:ext cx="2190927" cy="344003"/>
              <a:chOff x="7563182" y="2388804"/>
              <a:chExt cx="2710447" cy="458670"/>
            </a:xfrm>
          </p:grpSpPr>
          <p:sp>
            <p:nvSpPr>
              <p:cNvPr id="228" name="Rounded Rectangle 227"/>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9" name="Rectangle 22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konstitutionella områdesledare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0" name="Group 199"/>
            <p:cNvGrpSpPr/>
            <p:nvPr/>
          </p:nvGrpSpPr>
          <p:grpSpPr>
            <a:xfrm>
              <a:off x="5722100" y="2896441"/>
              <a:ext cx="2195559" cy="344003"/>
              <a:chOff x="7563182" y="2388804"/>
              <a:chExt cx="2710447" cy="458670"/>
            </a:xfrm>
          </p:grpSpPr>
          <p:sp>
            <p:nvSpPr>
              <p:cNvPr id="226" name="Rounded Rectangle 22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7" name="Rectangle 22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områdesledare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1" name="Rounded Rectangle 200"/>
            <p:cNvSpPr/>
            <p:nvPr/>
          </p:nvSpPr>
          <p:spPr>
            <a:xfrm>
              <a:off x="4707964" y="3339271"/>
              <a:ext cx="4223762" cy="172556"/>
            </a:xfrm>
            <a:prstGeom prst="roundRect">
              <a:avLst/>
            </a:prstGeom>
            <a:solidFill>
              <a:srgbClr val="263788"/>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900" b="0" i="0" u="none" strike="noStrike" kern="0" cap="none" spc="0" normalizeH="0" baseline="0" noProof="0" dirty="0">
                  <a:ln>
                    <a:noFill/>
                  </a:ln>
                  <a:solidFill>
                    <a:prstClr val="white"/>
                  </a:solidFill>
                  <a:effectLst/>
                  <a:uLnTx/>
                  <a:uFillTx/>
                  <a:latin typeface="Helvetica Neue Bold Condensed"/>
                </a:rPr>
                <a:t>Globala arbetsteamets ordförande i multipeldistrikt (guvernörsrådsordförande)</a:t>
              </a:r>
            </a:p>
          </p:txBody>
        </p:sp>
        <p:grpSp>
          <p:nvGrpSpPr>
            <p:cNvPr id="202" name="Group 201"/>
            <p:cNvGrpSpPr/>
            <p:nvPr/>
          </p:nvGrpSpPr>
          <p:grpSpPr>
            <a:xfrm>
              <a:off x="4707964" y="3503383"/>
              <a:ext cx="2032835" cy="344003"/>
              <a:chOff x="7563182" y="2388804"/>
              <a:chExt cx="2710447" cy="458670"/>
            </a:xfrm>
          </p:grpSpPr>
          <p:sp>
            <p:nvSpPr>
              <p:cNvPr id="224" name="Rounded Rectangle 223"/>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5" name="Rectangle 22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multipeldistriktskoordinator</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3" name="Rounded Rectangle 202"/>
            <p:cNvSpPr/>
            <p:nvPr/>
          </p:nvSpPr>
          <p:spPr>
            <a:xfrm>
              <a:off x="4707964" y="3939774"/>
              <a:ext cx="4223762" cy="172556"/>
            </a:xfrm>
            <a:prstGeom prst="roundRect">
              <a:avLst/>
            </a:prstGeom>
            <a:solidFill>
              <a:srgbClr val="2E43A1"/>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900" b="0" i="0" u="none" strike="noStrike" kern="0" cap="none" spc="0" normalizeH="0" baseline="0" noProof="0" dirty="0">
                  <a:ln>
                    <a:noFill/>
                  </a:ln>
                  <a:solidFill>
                    <a:prstClr val="white"/>
                  </a:solidFill>
                  <a:effectLst/>
                  <a:uLnTx/>
                  <a:uFillTx/>
                  <a:latin typeface="Helvetica Neue Bold Condensed"/>
                </a:rPr>
                <a:t>Globala arbetsteamets ordförande i distrikt (distriktsguvernör)</a:t>
              </a:r>
            </a:p>
          </p:txBody>
        </p:sp>
        <p:grpSp>
          <p:nvGrpSpPr>
            <p:cNvPr id="204" name="Group 203"/>
            <p:cNvGrpSpPr/>
            <p:nvPr/>
          </p:nvGrpSpPr>
          <p:grpSpPr>
            <a:xfrm>
              <a:off x="4707964" y="4110325"/>
              <a:ext cx="2032835" cy="344003"/>
              <a:chOff x="7563182" y="2388804"/>
              <a:chExt cx="2710447" cy="458670"/>
            </a:xfrm>
          </p:grpSpPr>
          <p:sp>
            <p:nvSpPr>
              <p:cNvPr id="222" name="Rounded Rectangle 221"/>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3" name="Rectangle 222"/>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distriktskoordinator</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5" name="Rounded Rectangle 204"/>
            <p:cNvSpPr/>
            <p:nvPr/>
          </p:nvSpPr>
          <p:spPr>
            <a:xfrm>
              <a:off x="4707964" y="4528583"/>
              <a:ext cx="4223535" cy="162813"/>
            </a:xfrm>
            <a:prstGeom prst="roundRect">
              <a:avLst/>
            </a:prstGeom>
            <a:solidFill>
              <a:srgbClr val="C00000"/>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sv-SE" sz="900" b="0" i="0" u="none" strike="noStrike" kern="0" cap="none" spc="0" normalizeH="0" baseline="0" noProof="0" dirty="0">
                  <a:ln>
                    <a:noFill/>
                  </a:ln>
                  <a:solidFill>
                    <a:prstClr val="white"/>
                  </a:solidFill>
                  <a:effectLst/>
                  <a:uLnTx/>
                  <a:uFillTx/>
                  <a:latin typeface="Helvetica Neue Bold Condensed"/>
                </a:rPr>
                <a:t>Globala arbetsteamets ordförande i klubb (klubbpresident)</a:t>
              </a:r>
            </a:p>
          </p:txBody>
        </p:sp>
        <p:grpSp>
          <p:nvGrpSpPr>
            <p:cNvPr id="206" name="Group 205"/>
            <p:cNvGrpSpPr/>
            <p:nvPr/>
          </p:nvGrpSpPr>
          <p:grpSpPr>
            <a:xfrm>
              <a:off x="4707964" y="4680239"/>
              <a:ext cx="2032835" cy="344003"/>
              <a:chOff x="7563182" y="2388804"/>
              <a:chExt cx="2710447" cy="458670"/>
            </a:xfrm>
          </p:grpSpPr>
          <p:sp>
            <p:nvSpPr>
              <p:cNvPr id="220" name="Rounded Rectangle 219"/>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1" name="Rectangle 220"/>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klubbordförande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7" name="Group 206"/>
            <p:cNvGrpSpPr/>
            <p:nvPr/>
          </p:nvGrpSpPr>
          <p:grpSpPr>
            <a:xfrm>
              <a:off x="6898892" y="3504781"/>
              <a:ext cx="2030016" cy="344003"/>
              <a:chOff x="7563182" y="2388804"/>
              <a:chExt cx="2706688" cy="458670"/>
            </a:xfrm>
          </p:grpSpPr>
          <p:sp>
            <p:nvSpPr>
              <p:cNvPr id="218" name="Rounded Rectangle 217"/>
              <p:cNvSpPr/>
              <p:nvPr/>
            </p:nvSpPr>
            <p:spPr>
              <a:xfrm>
                <a:off x="7563182" y="2413000"/>
                <a:ext cx="268969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9" name="Rectangle 21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multipeldistriktskoordinator</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8" name="Group 207"/>
            <p:cNvGrpSpPr/>
            <p:nvPr/>
          </p:nvGrpSpPr>
          <p:grpSpPr>
            <a:xfrm>
              <a:off x="6898892" y="4111723"/>
              <a:ext cx="2030016" cy="344003"/>
              <a:chOff x="7563182" y="2388804"/>
              <a:chExt cx="2706688" cy="458670"/>
            </a:xfrm>
          </p:grpSpPr>
          <p:sp>
            <p:nvSpPr>
              <p:cNvPr id="216" name="Rounded Rectangle 215"/>
              <p:cNvSpPr/>
              <p:nvPr/>
            </p:nvSpPr>
            <p:spPr>
              <a:xfrm>
                <a:off x="7563182" y="2413000"/>
                <a:ext cx="268969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7" name="Rectangle 21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distriktskoordinator</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9" name="Group 208"/>
            <p:cNvGrpSpPr/>
            <p:nvPr/>
          </p:nvGrpSpPr>
          <p:grpSpPr>
            <a:xfrm>
              <a:off x="6898892" y="4681637"/>
              <a:ext cx="2030016" cy="344003"/>
              <a:chOff x="7563182" y="2388804"/>
              <a:chExt cx="2706688" cy="458670"/>
            </a:xfrm>
          </p:grpSpPr>
          <p:sp>
            <p:nvSpPr>
              <p:cNvPr id="214" name="Rounded Rectangle 213"/>
              <p:cNvSpPr/>
              <p:nvPr/>
            </p:nvSpPr>
            <p:spPr>
              <a:xfrm>
                <a:off x="7563182" y="2413000"/>
                <a:ext cx="2702639"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5" name="Rectangle 21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koordinator i klubb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10" name="Rectangle 209"/>
            <p:cNvSpPr/>
            <p:nvPr/>
          </p:nvSpPr>
          <p:spPr bwMode="auto">
            <a:xfrm>
              <a:off x="5011763" y="2429065"/>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white"/>
                  </a:solidFill>
                  <a:effectLst/>
                  <a:uLnTx/>
                  <a:uFillTx/>
                  <a:latin typeface="Helvetica Neue Bold Condensed"/>
                </a:rPr>
                <a:t>GST</a:t>
              </a:r>
            </a:p>
          </p:txBody>
        </p:sp>
        <p:grpSp>
          <p:nvGrpSpPr>
            <p:cNvPr id="211" name="Group 210"/>
            <p:cNvGrpSpPr/>
            <p:nvPr/>
          </p:nvGrpSpPr>
          <p:grpSpPr>
            <a:xfrm>
              <a:off x="5723498" y="2384762"/>
              <a:ext cx="2197208" cy="344003"/>
              <a:chOff x="7563182" y="2388804"/>
              <a:chExt cx="2710447" cy="458670"/>
            </a:xfrm>
          </p:grpSpPr>
          <p:sp>
            <p:nvSpPr>
              <p:cNvPr id="212" name="Rounded Rectangle 211"/>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3" name="Rectangle 212"/>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1A4190"/>
                    </a:solidFill>
                    <a:effectLst/>
                    <a:uLnTx/>
                    <a:uFillTx/>
                    <a:latin typeface="Helvetica Neue"/>
                  </a:rPr>
                  <a:t>vice konstitutionella områdesledare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sp>
        <p:nvSpPr>
          <p:cNvPr id="3" name="Title 2"/>
          <p:cNvSpPr>
            <a:spLocks noGrp="1"/>
          </p:cNvSpPr>
          <p:nvPr>
            <p:ph type="title"/>
          </p:nvPr>
        </p:nvSpPr>
        <p:spPr>
          <a:xfrm>
            <a:off x="228600" y="119114"/>
            <a:ext cx="8153400" cy="642886"/>
          </a:xfrm>
        </p:spPr>
        <p:txBody>
          <a:bodyPr/>
          <a:lstStyle/>
          <a:p>
            <a:r>
              <a:rPr lang="sv-SE" smtClean="0"/>
              <a:t>Struktur för globalt serviceteam och LCIF</a:t>
            </a:r>
          </a:p>
        </p:txBody>
      </p:sp>
      <p:grpSp>
        <p:nvGrpSpPr>
          <p:cNvPr id="2" name="Group 1"/>
          <p:cNvGrpSpPr/>
          <p:nvPr/>
        </p:nvGrpSpPr>
        <p:grpSpPr>
          <a:xfrm>
            <a:off x="4267200" y="4267200"/>
            <a:ext cx="527588" cy="330746"/>
            <a:chOff x="4305300" y="4190732"/>
            <a:chExt cx="527588" cy="330746"/>
          </a:xfrm>
        </p:grpSpPr>
        <p:sp>
          <p:nvSpPr>
            <p:cNvPr id="10" name="Left Arrow 9"/>
            <p:cNvSpPr/>
            <p:nvPr/>
          </p:nvSpPr>
          <p:spPr bwMode="auto">
            <a:xfrm>
              <a:off x="4305300" y="4359013"/>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5" name="Left Arrow 44"/>
            <p:cNvSpPr/>
            <p:nvPr/>
          </p:nvSpPr>
          <p:spPr bwMode="auto">
            <a:xfrm rot="10800000">
              <a:off x="4317613" y="4190732"/>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grpSp>
      <p:grpSp>
        <p:nvGrpSpPr>
          <p:cNvPr id="11" name="Group 10"/>
          <p:cNvGrpSpPr/>
          <p:nvPr/>
        </p:nvGrpSpPr>
        <p:grpSpPr>
          <a:xfrm>
            <a:off x="4291944" y="5003254"/>
            <a:ext cx="527588" cy="330746"/>
            <a:chOff x="4291944" y="4866015"/>
            <a:chExt cx="527588" cy="330746"/>
          </a:xfrm>
        </p:grpSpPr>
        <p:sp>
          <p:nvSpPr>
            <p:cNvPr id="46" name="Left Arrow 45"/>
            <p:cNvSpPr/>
            <p:nvPr/>
          </p:nvSpPr>
          <p:spPr bwMode="auto">
            <a:xfrm>
              <a:off x="4291944" y="5034296"/>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7" name="Left Arrow 46"/>
            <p:cNvSpPr/>
            <p:nvPr/>
          </p:nvSpPr>
          <p:spPr bwMode="auto">
            <a:xfrm rot="10800000">
              <a:off x="4304257" y="4866015"/>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grpSp>
      <p:grpSp>
        <p:nvGrpSpPr>
          <p:cNvPr id="12" name="Group 11"/>
          <p:cNvGrpSpPr/>
          <p:nvPr/>
        </p:nvGrpSpPr>
        <p:grpSpPr>
          <a:xfrm>
            <a:off x="4267200" y="5638800"/>
            <a:ext cx="527588" cy="330746"/>
            <a:chOff x="4280125" y="5687547"/>
            <a:chExt cx="527588" cy="330746"/>
          </a:xfrm>
        </p:grpSpPr>
        <p:sp>
          <p:nvSpPr>
            <p:cNvPr id="52" name="Left Arrow 51"/>
            <p:cNvSpPr/>
            <p:nvPr/>
          </p:nvSpPr>
          <p:spPr bwMode="auto">
            <a:xfrm>
              <a:off x="4280125" y="5855828"/>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3" name="Left Arrow 52"/>
            <p:cNvSpPr/>
            <p:nvPr/>
          </p:nvSpPr>
          <p:spPr bwMode="auto">
            <a:xfrm rot="10800000">
              <a:off x="4292438" y="5687547"/>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grpSp>
    </p:spTree>
    <p:extLst>
      <p:ext uri="{BB962C8B-B14F-4D97-AF65-F5344CB8AC3E}">
        <p14:creationId xmlns:p14="http://schemas.microsoft.com/office/powerpoint/2010/main" val="361654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3048000"/>
          </a:xfrm>
        </p:spPr>
        <p:txBody>
          <a:bodyPr/>
          <a:lstStyle/>
          <a:p>
            <a:pPr>
              <a:spcBef>
                <a:spcPts val="1200"/>
              </a:spcBef>
              <a:spcAft>
                <a:spcPts val="1200"/>
              </a:spcAft>
            </a:pPr>
            <a:r>
              <a:rPr lang="sv-SE" sz="2800" dirty="0">
                <a:solidFill>
                  <a:schemeClr val="tx1">
                    <a:lumMod val="75000"/>
                    <a:lumOff val="25000"/>
                  </a:schemeClr>
                </a:solidFill>
              </a:rPr>
              <a:t>Inspirera och motivera hjälpinsatser</a:t>
            </a:r>
          </a:p>
          <a:p>
            <a:pPr>
              <a:spcBef>
                <a:spcPts val="1200"/>
              </a:spcBef>
              <a:spcAft>
                <a:spcPts val="1200"/>
              </a:spcAft>
            </a:pPr>
            <a:r>
              <a:rPr lang="sv-SE" sz="2800" dirty="0">
                <a:solidFill>
                  <a:schemeClr val="tx1">
                    <a:lumMod val="75000"/>
                    <a:lumOff val="25000"/>
                  </a:schemeClr>
                </a:solidFill>
              </a:rPr>
              <a:t>Främja och berätta om LCIF för att stödja hjälpinsatser</a:t>
            </a:r>
          </a:p>
          <a:p>
            <a:pPr>
              <a:spcBef>
                <a:spcPts val="1200"/>
              </a:spcBef>
              <a:spcAft>
                <a:spcPts val="1200"/>
              </a:spcAft>
            </a:pPr>
            <a:r>
              <a:rPr lang="sv-SE" sz="2800" dirty="0">
                <a:solidFill>
                  <a:schemeClr val="tx1">
                    <a:lumMod val="75000"/>
                    <a:lumOff val="25000"/>
                  </a:schemeClr>
                </a:solidFill>
              </a:rPr>
              <a:t>Stödja LCIF genom donationer och insamlingsaktiviteter</a:t>
            </a:r>
          </a:p>
          <a:p>
            <a:pPr>
              <a:spcBef>
                <a:spcPts val="1200"/>
              </a:spcBef>
              <a:spcAft>
                <a:spcPts val="1200"/>
              </a:spcAft>
            </a:pPr>
            <a:r>
              <a:rPr lang="sv-SE" sz="2800" dirty="0">
                <a:solidFill>
                  <a:schemeClr val="tx1">
                    <a:lumMod val="75000"/>
                    <a:lumOff val="25000"/>
                  </a:schemeClr>
                </a:solidFill>
              </a:rPr>
              <a:t>Stödja uppföljning av projekt</a:t>
            </a:r>
          </a:p>
          <a:p>
            <a:pPr>
              <a:spcBef>
                <a:spcPts val="1200"/>
              </a:spcBef>
              <a:spcAft>
                <a:spcPts val="1200"/>
              </a:spcAft>
            </a:pPr>
            <a:r>
              <a:rPr lang="sv-SE" sz="2800" dirty="0">
                <a:solidFill>
                  <a:schemeClr val="tx1">
                    <a:lumMod val="75000"/>
                    <a:lumOff val="25000"/>
                  </a:schemeClr>
                </a:solidFill>
              </a:rPr>
              <a:t>Fortsätta att stödja mässlingkampanjen för att samla in de återstående USD 5,5 miljonerna av vårt </a:t>
            </a:r>
            <a:r>
              <a:rPr lang="sv-SE" sz="2800" dirty="0" smtClean="0">
                <a:solidFill>
                  <a:schemeClr val="tx1">
                    <a:lumMod val="75000"/>
                    <a:lumOff val="25000"/>
                  </a:schemeClr>
                </a:solidFill>
              </a:rPr>
              <a:t>löfte</a:t>
            </a:r>
            <a:endParaRPr lang="sv-SE" sz="2800" dirty="0">
              <a:solidFill>
                <a:schemeClr val="tx1">
                  <a:lumMod val="75000"/>
                  <a:lumOff val="25000"/>
                </a:schemeClr>
              </a:solidFill>
            </a:endParaRPr>
          </a:p>
        </p:txBody>
      </p:sp>
      <p:sp>
        <p:nvSpPr>
          <p:cNvPr id="3" name="Title 2"/>
          <p:cNvSpPr>
            <a:spLocks noGrp="1"/>
          </p:cNvSpPr>
          <p:nvPr>
            <p:ph type="title"/>
          </p:nvPr>
        </p:nvSpPr>
        <p:spPr/>
        <p:txBody>
          <a:bodyPr/>
          <a:lstStyle/>
          <a:p>
            <a:r>
              <a:rPr lang="sv-SE" smtClean="0"/>
              <a:t>GST:s uppgift att stödja LCIF</a:t>
            </a:r>
          </a:p>
        </p:txBody>
      </p:sp>
    </p:spTree>
    <p:extLst>
      <p:ext uri="{BB962C8B-B14F-4D97-AF65-F5344CB8AC3E}">
        <p14:creationId xmlns:p14="http://schemas.microsoft.com/office/powerpoint/2010/main" val="493988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mtClean="0"/>
              <a:t>GST:s mål och strategi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1498984"/>
              </p:ext>
            </p:extLst>
          </p:nvPr>
        </p:nvGraphicFramePr>
        <p:xfrm>
          <a:off x="1047750" y="1295400"/>
          <a:ext cx="70485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01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685800"/>
            <a:ext cx="8915400" cy="4572000"/>
          </a:xfrm>
        </p:spPr>
        <p:txBody>
          <a:bodyPr/>
          <a:lstStyle/>
          <a:p>
            <a:r>
              <a:rPr lang="sv-SE" sz="2200" dirty="0"/>
              <a:t>      Genomförande av konkreta serviceprojekt</a:t>
            </a:r>
          </a:p>
          <a:p>
            <a:r>
              <a:rPr lang="sv-SE" sz="2200" dirty="0"/>
              <a:t>      Genomförande av diabetesprojekt</a:t>
            </a:r>
          </a:p>
          <a:p>
            <a:r>
              <a:rPr lang="sv-SE" sz="2200" dirty="0"/>
              <a:t>      Rapportering i MyLCI</a:t>
            </a:r>
          </a:p>
          <a:p>
            <a:r>
              <a:rPr lang="sv-SE" sz="2200" dirty="0"/>
              <a:t>      Användande av LCI:s app</a:t>
            </a:r>
          </a:p>
          <a:p>
            <a:r>
              <a:rPr lang="sv-SE" sz="2200" dirty="0"/>
              <a:t>      Samarbete med LCIF-koordinatorer</a:t>
            </a:r>
          </a:p>
          <a:p>
            <a:endParaRPr lang="sv-SE" sz="2600" b="1" dirty="0">
              <a:solidFill>
                <a:prstClr val="black">
                  <a:lumMod val="65000"/>
                  <a:lumOff val="35000"/>
                </a:prstClr>
              </a:solidFill>
            </a:endParaRPr>
          </a:p>
          <a:p>
            <a:pPr marL="0" lvl="0" indent="0" algn="ctr">
              <a:spcBef>
                <a:spcPts val="0"/>
              </a:spcBef>
              <a:buNone/>
            </a:pPr>
            <a:r>
              <a:rPr lang="sv-SE" sz="2400" b="1" dirty="0">
                <a:solidFill>
                  <a:prstClr val="black">
                    <a:lumMod val="65000"/>
                    <a:lumOff val="35000"/>
                  </a:prstClr>
                </a:solidFill>
              </a:rPr>
              <a:t>Stödja internationella president Aggarwals mål 2017-2018:</a:t>
            </a:r>
            <a:r>
              <a:rPr lang="sv-SE" dirty="0" smtClean="0"/>
              <a:t> </a:t>
            </a:r>
            <a:r>
              <a:rPr lang="sv-SE" sz="2600" b="1" i="1" dirty="0">
                <a:solidFill>
                  <a:prstClr val="black">
                    <a:lumMod val="65000"/>
                    <a:lumOff val="35000"/>
                  </a:prstClr>
                </a:solidFill>
              </a:rPr>
              <a:t>Hjälpa 150 miljoner människor</a:t>
            </a:r>
            <a:r>
              <a:rPr lang="sv-SE" dirty="0" smtClean="0"/>
              <a:t> </a:t>
            </a:r>
          </a:p>
          <a:p>
            <a:pPr>
              <a:spcBef>
                <a:spcPts val="0"/>
              </a:spcBef>
            </a:pPr>
            <a:endParaRPr lang="sv-SE" sz="1400" dirty="0"/>
          </a:p>
          <a:p>
            <a:pPr marL="0" indent="0">
              <a:spcBef>
                <a:spcPts val="0"/>
              </a:spcBef>
              <a:buNone/>
            </a:pPr>
            <a:r>
              <a:rPr lang="sv-SE" sz="2400" b="1" dirty="0"/>
              <a:t>Under utveckling:</a:t>
            </a:r>
          </a:p>
          <a:p>
            <a:r>
              <a:rPr lang="sv-SE" sz="2200" dirty="0" smtClean="0"/>
              <a:t>Engagera </a:t>
            </a:r>
            <a:r>
              <a:rPr lang="sv-SE" sz="2200" dirty="0"/>
              <a:t>ungdomar - Samarbete mellan Lions och Leos</a:t>
            </a:r>
          </a:p>
          <a:p>
            <a:r>
              <a:rPr lang="sv-SE" sz="2200" dirty="0"/>
              <a:t>Partnerskap med globala och lokala organisationer</a:t>
            </a:r>
            <a:endParaRPr lang="sv-SE" sz="2200" b="1" i="1" dirty="0"/>
          </a:p>
          <a:p>
            <a:pPr marL="457200" lvl="1" indent="0" algn="ctr">
              <a:buNone/>
            </a:pPr>
            <a:r>
              <a:rPr lang="sv-SE" sz="2800" b="1" i="1" dirty="0"/>
              <a:t>Hjälp oss att skapa </a:t>
            </a:r>
            <a:r>
              <a:rPr lang="sv-SE" sz="2800" b="1" i="1" dirty="0" smtClean="0"/>
              <a:t/>
            </a:r>
            <a:br>
              <a:rPr lang="sv-SE" sz="2800" b="1" i="1" dirty="0" smtClean="0"/>
            </a:br>
            <a:r>
              <a:rPr lang="sv-SE" sz="2800" b="1" i="1" dirty="0" smtClean="0"/>
              <a:t>det </a:t>
            </a:r>
            <a:r>
              <a:rPr lang="sv-SE" sz="2800" b="1" i="1" dirty="0"/>
              <a:t>GST som vi behöver</a:t>
            </a:r>
          </a:p>
        </p:txBody>
      </p:sp>
      <p:sp>
        <p:nvSpPr>
          <p:cNvPr id="3" name="Title 2"/>
          <p:cNvSpPr>
            <a:spLocks noGrp="1"/>
          </p:cNvSpPr>
          <p:nvPr>
            <p:ph type="title"/>
          </p:nvPr>
        </p:nvSpPr>
        <p:spPr>
          <a:xfrm>
            <a:off x="228600" y="152400"/>
            <a:ext cx="8153400" cy="457200"/>
          </a:xfrm>
        </p:spPr>
        <p:txBody>
          <a:bodyPr/>
          <a:lstStyle/>
          <a:p>
            <a:r>
              <a:rPr lang="sv-SE" smtClean="0"/>
              <a:t>GST:s mål:</a:t>
            </a:r>
          </a:p>
        </p:txBody>
      </p:sp>
      <p:sp>
        <p:nvSpPr>
          <p:cNvPr id="4" name="Up Arrow 3"/>
          <p:cNvSpPr/>
          <p:nvPr/>
        </p:nvSpPr>
        <p:spPr bwMode="auto">
          <a:xfrm>
            <a:off x="533400" y="762000"/>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5" name="Up Arrow 4"/>
          <p:cNvSpPr/>
          <p:nvPr/>
        </p:nvSpPr>
        <p:spPr bwMode="auto">
          <a:xfrm>
            <a:off x="533400" y="11551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6" name="Up Arrow 5"/>
          <p:cNvSpPr/>
          <p:nvPr/>
        </p:nvSpPr>
        <p:spPr bwMode="auto">
          <a:xfrm>
            <a:off x="533400" y="1600200"/>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7" name="Up Arrow 6"/>
          <p:cNvSpPr/>
          <p:nvPr/>
        </p:nvSpPr>
        <p:spPr bwMode="auto">
          <a:xfrm>
            <a:off x="533400" y="19933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8" name="Up Arrow 7"/>
          <p:cNvSpPr/>
          <p:nvPr/>
        </p:nvSpPr>
        <p:spPr bwMode="auto">
          <a:xfrm>
            <a:off x="533400" y="23743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Tree>
    <p:extLst>
      <p:ext uri="{BB962C8B-B14F-4D97-AF65-F5344CB8AC3E}">
        <p14:creationId xmlns:p14="http://schemas.microsoft.com/office/powerpoint/2010/main" val="2841302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4572000"/>
          </a:xfrm>
        </p:spPr>
        <p:txBody>
          <a:bodyPr/>
          <a:lstStyle/>
          <a:p>
            <a:pPr>
              <a:spcBef>
                <a:spcPts val="600"/>
              </a:spcBef>
              <a:spcAft>
                <a:spcPts val="1200"/>
              </a:spcAft>
            </a:pPr>
            <a:r>
              <a:rPr lang="sv-SE" sz="2600" dirty="0"/>
              <a:t>Utbildningsmaterial som anpassats till olika ledarnivåer</a:t>
            </a:r>
          </a:p>
          <a:p>
            <a:pPr>
              <a:spcBef>
                <a:spcPts val="600"/>
              </a:spcBef>
              <a:spcAft>
                <a:spcPts val="1200"/>
              </a:spcAft>
            </a:pPr>
            <a:r>
              <a:rPr lang="sv-SE" sz="2600" dirty="0"/>
              <a:t>Vad finns tillgängligt idag</a:t>
            </a:r>
          </a:p>
          <a:p>
            <a:pPr lvl="1">
              <a:spcBef>
                <a:spcPts val="0"/>
              </a:spcBef>
              <a:spcAft>
                <a:spcPts val="1200"/>
              </a:spcAft>
            </a:pPr>
            <a:r>
              <a:rPr lang="sv-SE" sz="2200" dirty="0">
                <a:hlinkClick r:id="rId3"/>
              </a:rPr>
              <a:t>Hundraårsjubileets hjälputmaning</a:t>
            </a:r>
            <a:endParaRPr lang="sv-SE" sz="2200" dirty="0"/>
          </a:p>
          <a:p>
            <a:pPr lvl="1">
              <a:spcBef>
                <a:spcPts val="0"/>
              </a:spcBef>
              <a:spcAft>
                <a:spcPts val="1200"/>
              </a:spcAft>
            </a:pPr>
            <a:r>
              <a:rPr lang="sv-SE" sz="2200" dirty="0">
                <a:hlinkClick r:id="rId4"/>
              </a:rPr>
              <a:t>Bestående projekt</a:t>
            </a:r>
            <a:endParaRPr lang="sv-SE" sz="2200" dirty="0"/>
          </a:p>
          <a:p>
            <a:pPr>
              <a:spcBef>
                <a:spcPts val="600"/>
              </a:spcBef>
              <a:spcAft>
                <a:spcPts val="1200"/>
              </a:spcAft>
            </a:pPr>
            <a:r>
              <a:rPr lang="sv-SE" sz="2600" dirty="0"/>
              <a:t>Tillgängliga rapporter</a:t>
            </a:r>
          </a:p>
          <a:p>
            <a:pPr lvl="1">
              <a:spcBef>
                <a:spcPts val="600"/>
              </a:spcBef>
              <a:spcAft>
                <a:spcPts val="1200"/>
              </a:spcAft>
            </a:pPr>
            <a:r>
              <a:rPr lang="sv-SE" sz="2600" dirty="0"/>
              <a:t>Olika rapporter per ledarnivå</a:t>
            </a:r>
          </a:p>
          <a:p>
            <a:pPr lvl="1">
              <a:spcBef>
                <a:spcPts val="600"/>
              </a:spcBef>
              <a:spcAft>
                <a:spcPts val="1200"/>
              </a:spcAft>
            </a:pPr>
            <a:r>
              <a:rPr lang="sv-SE" sz="2600" dirty="0"/>
              <a:t>Kan följa upp klubbar som inte har rapporterat aktiviteter</a:t>
            </a:r>
          </a:p>
          <a:p>
            <a:pPr lvl="1">
              <a:spcBef>
                <a:spcPts val="600"/>
              </a:spcBef>
              <a:spcAft>
                <a:spcPts val="1200"/>
              </a:spcAft>
            </a:pPr>
            <a:r>
              <a:rPr lang="sv-SE" sz="2600" dirty="0"/>
              <a:t>Sammanfattningar per aktivitetstyp</a:t>
            </a:r>
          </a:p>
          <a:p>
            <a:pPr lvl="1">
              <a:spcBef>
                <a:spcPts val="600"/>
              </a:spcBef>
              <a:spcAft>
                <a:spcPts val="1200"/>
              </a:spcAft>
            </a:pPr>
            <a:endParaRPr lang="sv-SE" sz="2600" dirty="0"/>
          </a:p>
        </p:txBody>
      </p:sp>
      <p:sp>
        <p:nvSpPr>
          <p:cNvPr id="3" name="Title 2"/>
          <p:cNvSpPr>
            <a:spLocks noGrp="1"/>
          </p:cNvSpPr>
          <p:nvPr>
            <p:ph type="title"/>
          </p:nvPr>
        </p:nvSpPr>
        <p:spPr/>
        <p:txBody>
          <a:bodyPr/>
          <a:lstStyle/>
          <a:p>
            <a:r>
              <a:rPr lang="sv-SE" smtClean="0"/>
              <a:t>Resurser</a:t>
            </a:r>
            <a:r>
              <a:rPr lang="en-US" smtClean="0"/>
              <a:t>	</a:t>
            </a:r>
          </a:p>
        </p:txBody>
      </p:sp>
    </p:spTree>
    <p:extLst>
      <p:ext uri="{BB962C8B-B14F-4D97-AF65-F5344CB8AC3E}">
        <p14:creationId xmlns:p14="http://schemas.microsoft.com/office/powerpoint/2010/main" val="5808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4572000"/>
          </a:xfrm>
        </p:spPr>
        <p:txBody>
          <a:bodyPr/>
          <a:lstStyle/>
          <a:p>
            <a:pPr>
              <a:spcBef>
                <a:spcPts val="600"/>
              </a:spcBef>
              <a:spcAft>
                <a:spcPts val="1200"/>
              </a:spcAft>
            </a:pPr>
            <a:r>
              <a:rPr lang="sv-SE" sz="2600" dirty="0"/>
              <a:t>Under utveckling</a:t>
            </a:r>
          </a:p>
          <a:p>
            <a:pPr lvl="1">
              <a:spcBef>
                <a:spcPts val="0"/>
              </a:spcBef>
              <a:spcAft>
                <a:spcPts val="1200"/>
              </a:spcAft>
            </a:pPr>
            <a:r>
              <a:rPr lang="sv-SE" sz="2200" dirty="0"/>
              <a:t>Projektidéer</a:t>
            </a:r>
          </a:p>
          <a:p>
            <a:pPr lvl="1">
              <a:spcBef>
                <a:spcPts val="0"/>
              </a:spcBef>
              <a:spcAft>
                <a:spcPts val="1200"/>
              </a:spcAft>
            </a:pPr>
            <a:r>
              <a:rPr lang="sv-SE" sz="2200" dirty="0"/>
              <a:t>Grundläggande resurser för projektplanering</a:t>
            </a:r>
          </a:p>
          <a:p>
            <a:pPr lvl="1">
              <a:spcBef>
                <a:spcPts val="0"/>
              </a:spcBef>
              <a:spcAft>
                <a:spcPts val="1200"/>
              </a:spcAft>
            </a:pPr>
            <a:r>
              <a:rPr lang="sv-SE" sz="2200" dirty="0"/>
              <a:t>Projektplaner</a:t>
            </a:r>
          </a:p>
          <a:p>
            <a:pPr>
              <a:spcBef>
                <a:spcPts val="600"/>
              </a:spcBef>
              <a:spcAft>
                <a:spcPts val="1200"/>
              </a:spcAft>
            </a:pPr>
            <a:r>
              <a:rPr lang="sv-SE" sz="2600" dirty="0"/>
              <a:t>Fortlöpande kommunikation mellan LCI och GST-ledare är mycket viktigt för utvecklingen av regionalt lämpliga resurser.</a:t>
            </a:r>
          </a:p>
        </p:txBody>
      </p:sp>
      <p:sp>
        <p:nvSpPr>
          <p:cNvPr id="3" name="Title 2"/>
          <p:cNvSpPr>
            <a:spLocks noGrp="1"/>
          </p:cNvSpPr>
          <p:nvPr>
            <p:ph type="title"/>
          </p:nvPr>
        </p:nvSpPr>
        <p:spPr/>
        <p:txBody>
          <a:bodyPr/>
          <a:lstStyle/>
          <a:p>
            <a:r>
              <a:rPr lang="sv-SE" smtClean="0"/>
              <a:t>Resurser</a:t>
            </a:r>
            <a:r>
              <a:rPr lang="en-US" smtClean="0"/>
              <a:t>	</a:t>
            </a:r>
          </a:p>
        </p:txBody>
      </p:sp>
    </p:spTree>
    <p:extLst>
      <p:ext uri="{BB962C8B-B14F-4D97-AF65-F5344CB8AC3E}">
        <p14:creationId xmlns:p14="http://schemas.microsoft.com/office/powerpoint/2010/main" val="3395196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534400" cy="685800"/>
          </a:xfrm>
        </p:spPr>
        <p:txBody>
          <a:bodyPr/>
          <a:lstStyle/>
          <a:p>
            <a:r>
              <a:rPr lang="sv-SE" smtClean="0"/>
              <a:t>Alla multipeldistrikt och distrikt kan ansöka om medel för att stödja utbildningar:</a:t>
            </a:r>
          </a:p>
        </p:txBody>
      </p:sp>
      <p:sp>
        <p:nvSpPr>
          <p:cNvPr id="4" name="Oval 3"/>
          <p:cNvSpPr/>
          <p:nvPr/>
        </p:nvSpPr>
        <p:spPr bwMode="auto">
          <a:xfrm>
            <a:off x="2150496" y="1426928"/>
            <a:ext cx="2133600" cy="2057400"/>
          </a:xfrm>
          <a:prstGeom prst="ellipse">
            <a:avLst/>
          </a:prstGeom>
          <a:solidFill>
            <a:srgbClr val="005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chemeClr val="tx2">
                  <a:lumMod val="75000"/>
                </a:schemeClr>
              </a:solidFill>
              <a:effectLst/>
              <a:ea typeface="ヒラギノ角ゴ Pro W3" pitchFamily="84" charset="-128"/>
            </a:endParaRPr>
          </a:p>
        </p:txBody>
      </p:sp>
      <p:sp>
        <p:nvSpPr>
          <p:cNvPr id="7" name="Oval 6"/>
          <p:cNvSpPr/>
          <p:nvPr/>
        </p:nvSpPr>
        <p:spPr bwMode="auto">
          <a:xfrm>
            <a:off x="4724400" y="3438939"/>
            <a:ext cx="2133600" cy="20574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chemeClr val="tx2">
                  <a:lumMod val="75000"/>
                </a:schemeClr>
              </a:solidFill>
              <a:effectLst/>
              <a:ea typeface="ヒラギノ角ゴ Pro W3" pitchFamily="84" charset="-128"/>
            </a:endParaRPr>
          </a:p>
        </p:txBody>
      </p:sp>
      <p:sp>
        <p:nvSpPr>
          <p:cNvPr id="8" name="Oval 7"/>
          <p:cNvSpPr/>
          <p:nvPr/>
        </p:nvSpPr>
        <p:spPr bwMode="auto">
          <a:xfrm>
            <a:off x="4114800" y="1696278"/>
            <a:ext cx="2133600" cy="205740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Oval 5"/>
          <p:cNvSpPr/>
          <p:nvPr/>
        </p:nvSpPr>
        <p:spPr bwMode="auto">
          <a:xfrm>
            <a:off x="2839278" y="3124200"/>
            <a:ext cx="2133600" cy="2057400"/>
          </a:xfrm>
          <a:prstGeom prst="ellipse">
            <a:avLst/>
          </a:prstGeom>
          <a:solidFill>
            <a:srgbClr val="FDCD08">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 name="TextBox 4"/>
          <p:cNvSpPr txBox="1"/>
          <p:nvPr/>
        </p:nvSpPr>
        <p:spPr>
          <a:xfrm>
            <a:off x="2312132" y="1832380"/>
            <a:ext cx="1774505" cy="1246495"/>
          </a:xfrm>
          <a:prstGeom prst="rect">
            <a:avLst/>
          </a:prstGeom>
          <a:noFill/>
        </p:spPr>
        <p:txBody>
          <a:bodyPr wrap="square" rtlCol="0">
            <a:spAutoFit/>
          </a:bodyPr>
          <a:lstStyle/>
          <a:p>
            <a:pPr algn="ctr"/>
            <a:r>
              <a:rPr lang="sv-SE" sz="1500" b="1" dirty="0" err="1" smtClean="0">
                <a:solidFill>
                  <a:schemeClr val="bg1"/>
                </a:solidFill>
              </a:rPr>
              <a:t>Verksamhets-budget</a:t>
            </a:r>
            <a:r>
              <a:rPr lang="sv-SE" sz="1500" b="1" dirty="0" smtClean="0">
                <a:solidFill>
                  <a:schemeClr val="bg1"/>
                </a:solidFill>
              </a:rPr>
              <a:t> </a:t>
            </a:r>
            <a:r>
              <a:rPr lang="sv-SE" sz="1500" b="1" dirty="0">
                <a:solidFill>
                  <a:schemeClr val="bg1"/>
                </a:solidFill>
              </a:rPr>
              <a:t>till </a:t>
            </a:r>
            <a:r>
              <a:rPr lang="sv-SE" sz="1500" b="1" dirty="0" smtClean="0">
                <a:solidFill>
                  <a:schemeClr val="bg1"/>
                </a:solidFill>
              </a:rPr>
              <a:t>GST-multipeldistrikts-koordinator</a:t>
            </a:r>
            <a:br>
              <a:rPr lang="sv-SE" sz="1500" b="1" dirty="0" smtClean="0">
                <a:solidFill>
                  <a:schemeClr val="bg1"/>
                </a:solidFill>
              </a:rPr>
            </a:br>
            <a:r>
              <a:rPr lang="sv-SE" sz="1500" b="1" dirty="0" smtClean="0">
                <a:solidFill>
                  <a:schemeClr val="bg1"/>
                </a:solidFill>
              </a:rPr>
              <a:t> </a:t>
            </a:r>
            <a:r>
              <a:rPr lang="sv-SE" sz="1500" b="1" dirty="0">
                <a:solidFill>
                  <a:schemeClr val="bg1"/>
                </a:solidFill>
              </a:rPr>
              <a:t>(USD 600)</a:t>
            </a:r>
          </a:p>
        </p:txBody>
      </p:sp>
      <p:sp>
        <p:nvSpPr>
          <p:cNvPr id="11" name="TextBox 10"/>
          <p:cNvSpPr txBox="1"/>
          <p:nvPr/>
        </p:nvSpPr>
        <p:spPr>
          <a:xfrm>
            <a:off x="4114800" y="2260937"/>
            <a:ext cx="2164741" cy="1015663"/>
          </a:xfrm>
          <a:prstGeom prst="rect">
            <a:avLst/>
          </a:prstGeom>
          <a:noFill/>
        </p:spPr>
        <p:txBody>
          <a:bodyPr wrap="square" rtlCol="0">
            <a:spAutoFit/>
          </a:bodyPr>
          <a:lstStyle/>
          <a:p>
            <a:pPr algn="ctr"/>
            <a:r>
              <a:rPr lang="sv-SE" sz="1500" b="1" dirty="0" smtClean="0"/>
              <a:t>Verksamhetsbudget </a:t>
            </a:r>
            <a:r>
              <a:rPr lang="sv-SE" sz="1500" b="1" dirty="0"/>
              <a:t>till GST- </a:t>
            </a:r>
            <a:r>
              <a:rPr lang="sv-SE" sz="1500" b="1" dirty="0" smtClean="0"/>
              <a:t/>
            </a:r>
            <a:br>
              <a:rPr lang="sv-SE" sz="1500" b="1" dirty="0" smtClean="0"/>
            </a:br>
            <a:r>
              <a:rPr lang="sv-SE" sz="1500" b="1" dirty="0" smtClean="0"/>
              <a:t>distriktskoordinator </a:t>
            </a:r>
            <a:r>
              <a:rPr lang="sv-SE" sz="1500" b="1" dirty="0"/>
              <a:t>(USD 250)</a:t>
            </a:r>
          </a:p>
        </p:txBody>
      </p:sp>
      <p:sp>
        <p:nvSpPr>
          <p:cNvPr id="12" name="TextBox 11"/>
          <p:cNvSpPr txBox="1"/>
          <p:nvPr/>
        </p:nvSpPr>
        <p:spPr>
          <a:xfrm>
            <a:off x="4806851" y="3861137"/>
            <a:ext cx="1968695" cy="1015663"/>
          </a:xfrm>
          <a:prstGeom prst="rect">
            <a:avLst/>
          </a:prstGeom>
          <a:noFill/>
        </p:spPr>
        <p:txBody>
          <a:bodyPr wrap="square" rtlCol="0">
            <a:spAutoFit/>
          </a:bodyPr>
          <a:lstStyle/>
          <a:p>
            <a:pPr algn="ctr"/>
            <a:r>
              <a:rPr lang="sv-SE" sz="1500" b="1" dirty="0">
                <a:solidFill>
                  <a:schemeClr val="bg1"/>
                </a:solidFill>
              </a:rPr>
              <a:t>Finansiellt stöd till multipeldistriktets utbildning av</a:t>
            </a:r>
          </a:p>
          <a:p>
            <a:pPr algn="ctr"/>
            <a:r>
              <a:rPr lang="sv-SE" sz="1500" b="1" dirty="0">
                <a:solidFill>
                  <a:schemeClr val="bg1"/>
                </a:solidFill>
              </a:rPr>
              <a:t>första och andra</a:t>
            </a:r>
            <a:r>
              <a:rPr lang="sv-SE" dirty="0" smtClean="0"/>
              <a:t> </a:t>
            </a:r>
          </a:p>
          <a:p>
            <a:pPr algn="ctr"/>
            <a:r>
              <a:rPr lang="sv-SE" sz="1500" b="1" dirty="0">
                <a:solidFill>
                  <a:schemeClr val="bg1"/>
                </a:solidFill>
              </a:rPr>
              <a:t>distriktsguvernörer</a:t>
            </a:r>
          </a:p>
        </p:txBody>
      </p:sp>
      <p:sp>
        <p:nvSpPr>
          <p:cNvPr id="13" name="TextBox 12"/>
          <p:cNvSpPr txBox="1"/>
          <p:nvPr/>
        </p:nvSpPr>
        <p:spPr>
          <a:xfrm>
            <a:off x="3004184" y="3632537"/>
            <a:ext cx="1645424" cy="1015663"/>
          </a:xfrm>
          <a:prstGeom prst="rect">
            <a:avLst/>
          </a:prstGeom>
          <a:noFill/>
        </p:spPr>
        <p:txBody>
          <a:bodyPr wrap="square" rtlCol="0">
            <a:spAutoFit/>
          </a:bodyPr>
          <a:lstStyle/>
          <a:p>
            <a:pPr algn="ctr"/>
            <a:r>
              <a:rPr lang="sv-SE" sz="1500" b="1" dirty="0"/>
              <a:t>Finansiellt stöd till distriktets utbildning av zonordförande</a:t>
            </a:r>
          </a:p>
        </p:txBody>
      </p:sp>
    </p:spTree>
    <p:extLst>
      <p:ext uri="{BB962C8B-B14F-4D97-AF65-F5344CB8AC3E}">
        <p14:creationId xmlns:p14="http://schemas.microsoft.com/office/powerpoint/2010/main" val="2386842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Verksamhetsbudget: För att erhålla medel</a:t>
            </a:r>
          </a:p>
        </p:txBody>
      </p:sp>
      <p:sp>
        <p:nvSpPr>
          <p:cNvPr id="5" name="Oval 4"/>
          <p:cNvSpPr/>
          <p:nvPr/>
        </p:nvSpPr>
        <p:spPr bwMode="auto">
          <a:xfrm>
            <a:off x="1905000" y="114300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Oval 5"/>
          <p:cNvSpPr/>
          <p:nvPr/>
        </p:nvSpPr>
        <p:spPr bwMode="auto">
          <a:xfrm>
            <a:off x="1905000" y="409575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7" name="TextBox 6"/>
          <p:cNvSpPr txBox="1"/>
          <p:nvPr/>
        </p:nvSpPr>
        <p:spPr>
          <a:xfrm>
            <a:off x="2133600" y="1578114"/>
            <a:ext cx="1066800" cy="707886"/>
          </a:xfrm>
          <a:prstGeom prst="rect">
            <a:avLst/>
          </a:prstGeom>
          <a:noFill/>
        </p:spPr>
        <p:txBody>
          <a:bodyPr wrap="square" rtlCol="0">
            <a:spAutoFit/>
          </a:bodyPr>
          <a:lstStyle/>
          <a:p>
            <a:pPr algn="ctr"/>
            <a:r>
              <a:rPr lang="sv-SE" sz="2000" dirty="0"/>
              <a:t>Årlig plan</a:t>
            </a:r>
          </a:p>
        </p:txBody>
      </p:sp>
      <p:sp>
        <p:nvSpPr>
          <p:cNvPr id="8" name="TextBox 7"/>
          <p:cNvSpPr txBox="1"/>
          <p:nvPr/>
        </p:nvSpPr>
        <p:spPr>
          <a:xfrm>
            <a:off x="2072640" y="4318337"/>
            <a:ext cx="1203960" cy="1015663"/>
          </a:xfrm>
          <a:prstGeom prst="rect">
            <a:avLst/>
          </a:prstGeom>
          <a:noFill/>
        </p:spPr>
        <p:txBody>
          <a:bodyPr wrap="square" rtlCol="0">
            <a:spAutoFit/>
          </a:bodyPr>
          <a:lstStyle/>
          <a:p>
            <a:pPr algn="ctr"/>
            <a:r>
              <a:rPr lang="sv-SE" sz="2000" dirty="0"/>
              <a:t>Två </a:t>
            </a:r>
            <a:r>
              <a:rPr lang="sv-SE" sz="2000" dirty="0" smtClean="0"/>
              <a:t>online-kurser</a:t>
            </a:r>
            <a:endParaRPr lang="sv-SE" sz="2000" dirty="0"/>
          </a:p>
        </p:txBody>
      </p:sp>
      <p:sp>
        <p:nvSpPr>
          <p:cNvPr id="9" name="Plus 8"/>
          <p:cNvSpPr/>
          <p:nvPr/>
        </p:nvSpPr>
        <p:spPr bwMode="auto">
          <a:xfrm>
            <a:off x="2209800" y="2868385"/>
            <a:ext cx="1043940" cy="912250"/>
          </a:xfrm>
          <a:prstGeom prst="mathPlus">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0" name="Right Arrow 9"/>
          <p:cNvSpPr/>
          <p:nvPr/>
        </p:nvSpPr>
        <p:spPr bwMode="auto">
          <a:xfrm>
            <a:off x="3878580" y="3051562"/>
            <a:ext cx="685800" cy="609600"/>
          </a:xfrm>
          <a:prstGeom prst="righ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1" name="Oval 10"/>
          <p:cNvSpPr/>
          <p:nvPr/>
        </p:nvSpPr>
        <p:spPr bwMode="auto">
          <a:xfrm>
            <a:off x="5105400" y="2002971"/>
            <a:ext cx="2743200" cy="2645229"/>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2" name="TextBox 11"/>
          <p:cNvSpPr txBox="1"/>
          <p:nvPr/>
        </p:nvSpPr>
        <p:spPr>
          <a:xfrm>
            <a:off x="5029200" y="2817753"/>
            <a:ext cx="2887980" cy="1077218"/>
          </a:xfrm>
          <a:prstGeom prst="rect">
            <a:avLst/>
          </a:prstGeom>
          <a:noFill/>
        </p:spPr>
        <p:txBody>
          <a:bodyPr wrap="square" rtlCol="0">
            <a:spAutoFit/>
          </a:bodyPr>
          <a:lstStyle/>
          <a:p>
            <a:pPr algn="ctr"/>
            <a:r>
              <a:rPr lang="sv-SE" sz="3200" dirty="0" err="1" smtClean="0">
                <a:solidFill>
                  <a:schemeClr val="bg1"/>
                </a:solidFill>
              </a:rPr>
              <a:t>Verksamhets-budget</a:t>
            </a:r>
            <a:endParaRPr lang="sv-SE" sz="3200" dirty="0">
              <a:solidFill>
                <a:schemeClr val="bg1"/>
              </a:solidFill>
            </a:endParaRPr>
          </a:p>
        </p:txBody>
      </p:sp>
      <p:sp>
        <p:nvSpPr>
          <p:cNvPr id="13" name="Oval 12"/>
          <p:cNvSpPr/>
          <p:nvPr/>
        </p:nvSpPr>
        <p:spPr bwMode="auto">
          <a:xfrm>
            <a:off x="152400" y="259080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4" name="TextBox 13"/>
          <p:cNvSpPr txBox="1"/>
          <p:nvPr/>
        </p:nvSpPr>
        <p:spPr>
          <a:xfrm>
            <a:off x="76200" y="3048000"/>
            <a:ext cx="1752600" cy="677108"/>
          </a:xfrm>
          <a:prstGeom prst="rect">
            <a:avLst/>
          </a:prstGeom>
          <a:noFill/>
        </p:spPr>
        <p:txBody>
          <a:bodyPr wrap="square" rtlCol="0">
            <a:spAutoFit/>
          </a:bodyPr>
          <a:lstStyle/>
          <a:p>
            <a:pPr algn="ctr"/>
            <a:r>
              <a:rPr lang="sv-SE" sz="1900" dirty="0" smtClean="0"/>
              <a:t>Utbetalnings-formulär</a:t>
            </a:r>
            <a:endParaRPr lang="sv-SE" sz="1900" dirty="0"/>
          </a:p>
        </p:txBody>
      </p:sp>
    </p:spTree>
    <p:extLst>
      <p:ext uri="{BB962C8B-B14F-4D97-AF65-F5344CB8AC3E}">
        <p14:creationId xmlns:p14="http://schemas.microsoft.com/office/powerpoint/2010/main" val="2303156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68500" y="4407239"/>
            <a:ext cx="5207000" cy="1298575"/>
          </a:xfrm>
        </p:spPr>
        <p:txBody>
          <a:bodyPr>
            <a:normAutofit/>
          </a:bodyPr>
          <a:lstStyle/>
          <a:p>
            <a:pPr marL="0" indent="0" algn="ctr">
              <a:lnSpc>
                <a:spcPct val="100000"/>
              </a:lnSpc>
              <a:buNone/>
            </a:pPr>
            <a:r>
              <a:rPr lang="sv-SE" sz="2000" b="1" dirty="0">
                <a:solidFill>
                  <a:srgbClr val="1C2753"/>
                </a:solidFill>
                <a:latin typeface="Open sans"/>
              </a:rPr>
              <a:t>Har en vision om att alla världens behov en dag ska kunna tillgodoses av en lion- eller leomedlem.</a:t>
            </a: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556" y="762000"/>
            <a:ext cx="3066444" cy="3123940"/>
          </a:xfrm>
          <a:prstGeom prst="rect">
            <a:avLst/>
          </a:prstGeom>
        </p:spPr>
      </p:pic>
    </p:spTree>
    <p:extLst>
      <p:ext uri="{BB962C8B-B14F-4D97-AF65-F5344CB8AC3E}">
        <p14:creationId xmlns:p14="http://schemas.microsoft.com/office/powerpoint/2010/main" val="36056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42887730"/>
              </p:ext>
            </p:extLst>
          </p:nvPr>
        </p:nvGraphicFramePr>
        <p:xfrm>
          <a:off x="152400" y="914400"/>
          <a:ext cx="8839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sv-SE" smtClean="0"/>
              <a:t>Projektidéer</a:t>
            </a:r>
          </a:p>
        </p:txBody>
      </p:sp>
    </p:spTree>
    <p:extLst>
      <p:ext uri="{BB962C8B-B14F-4D97-AF65-F5344CB8AC3E}">
        <p14:creationId xmlns:p14="http://schemas.microsoft.com/office/powerpoint/2010/main" val="1776819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mtClean="0"/>
              <a:t>Vad kan göras nu?</a:t>
            </a:r>
          </a:p>
        </p:txBody>
      </p:sp>
      <p:sp>
        <p:nvSpPr>
          <p:cNvPr id="2" name="Content Placeholder 1"/>
          <p:cNvSpPr>
            <a:spLocks noGrp="1"/>
          </p:cNvSpPr>
          <p:nvPr>
            <p:ph idx="1"/>
          </p:nvPr>
        </p:nvSpPr>
        <p:spPr/>
        <p:txBody>
          <a:bodyPr/>
          <a:lstStyle/>
          <a:p>
            <a:r>
              <a:rPr lang="sv-SE" sz="2800" dirty="0"/>
              <a:t>Världsdiabetesdagen</a:t>
            </a:r>
          </a:p>
          <a:p>
            <a:pPr lvl="1"/>
            <a:r>
              <a:rPr lang="sv-SE" sz="2200" dirty="0"/>
              <a:t>Tisdag den 14 november 2017</a:t>
            </a:r>
          </a:p>
          <a:p>
            <a:pPr lvl="1"/>
            <a:r>
              <a:rPr lang="sv-SE" sz="2200" dirty="0"/>
              <a:t>Världsomfattande insatser för att öka kännedomen om de ökade hoten mot vår hälsa som orsakas av diabetes.</a:t>
            </a:r>
          </a:p>
          <a:p>
            <a:pPr lvl="1"/>
            <a:r>
              <a:rPr lang="sv-SE" sz="2200" dirty="0"/>
              <a:t>Lokala initiativ eller redan planerade aktiviteter</a:t>
            </a:r>
          </a:p>
          <a:p>
            <a:endParaRPr lang="sv-SE" dirty="0"/>
          </a:p>
          <a:p>
            <a:r>
              <a:rPr lang="sv-SE" sz="2800" dirty="0"/>
              <a:t>Global vecka med hjälpinsatser</a:t>
            </a:r>
          </a:p>
          <a:p>
            <a:pPr lvl="1"/>
            <a:r>
              <a:rPr lang="sv-SE" sz="2200" dirty="0"/>
              <a:t>för att bekämpa hungersnöd: 9-15 januari</a:t>
            </a:r>
          </a:p>
          <a:p>
            <a:pPr lvl="1"/>
            <a:r>
              <a:rPr lang="sv-SE" sz="2200" dirty="0"/>
              <a:t>för att skydda vår miljö: 17-23 april</a:t>
            </a:r>
          </a:p>
          <a:p>
            <a:pPr lvl="1"/>
            <a:r>
              <a:rPr lang="sv-SE" sz="2200" dirty="0"/>
              <a:t>för ungdomar: 7-13 augusti </a:t>
            </a:r>
          </a:p>
          <a:p>
            <a:pPr lvl="1"/>
            <a:r>
              <a:rPr lang="sv-SE" sz="2200" dirty="0"/>
              <a:t>för synområdet: 10-16 oktober</a:t>
            </a:r>
          </a:p>
        </p:txBody>
      </p:sp>
    </p:spTree>
    <p:extLst>
      <p:ext uri="{BB962C8B-B14F-4D97-AF65-F5344CB8AC3E}">
        <p14:creationId xmlns:p14="http://schemas.microsoft.com/office/powerpoint/2010/main" val="3264690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534400" cy="4572000"/>
          </a:xfrm>
        </p:spPr>
        <p:txBody>
          <a:bodyPr/>
          <a:lstStyle/>
          <a:p>
            <a:pPr>
              <a:spcBef>
                <a:spcPts val="1200"/>
              </a:spcBef>
              <a:spcAft>
                <a:spcPts val="1200"/>
              </a:spcAft>
            </a:pPr>
            <a:r>
              <a:rPr lang="sv-SE" sz="2800" dirty="0"/>
              <a:t>Betydelsen av hjälpinsatser</a:t>
            </a:r>
          </a:p>
          <a:p>
            <a:pPr>
              <a:spcBef>
                <a:spcPts val="1200"/>
              </a:spcBef>
              <a:spcAft>
                <a:spcPts val="1200"/>
              </a:spcAft>
            </a:pPr>
            <a:r>
              <a:rPr lang="sv-SE" sz="2800" dirty="0"/>
              <a:t>Rapportering</a:t>
            </a:r>
          </a:p>
          <a:p>
            <a:pPr>
              <a:spcBef>
                <a:spcPts val="1200"/>
              </a:spcBef>
              <a:spcAft>
                <a:spcPts val="1200"/>
              </a:spcAft>
            </a:pPr>
            <a:r>
              <a:rPr lang="sv-SE" sz="2800" dirty="0"/>
              <a:t>Effektiv projektplanering</a:t>
            </a:r>
          </a:p>
          <a:p>
            <a:pPr>
              <a:spcBef>
                <a:spcPts val="1200"/>
              </a:spcBef>
              <a:spcAft>
                <a:spcPts val="1200"/>
              </a:spcAft>
            </a:pPr>
            <a:r>
              <a:rPr lang="sv-SE" sz="2800" dirty="0"/>
              <a:t>Horisontellt samarbete med GMT, GLT och LCIF</a:t>
            </a:r>
          </a:p>
          <a:p>
            <a:pPr>
              <a:spcBef>
                <a:spcPts val="1200"/>
              </a:spcBef>
              <a:spcAft>
                <a:spcPts val="1200"/>
              </a:spcAft>
            </a:pPr>
            <a:r>
              <a:rPr lang="sv-SE" sz="2800" dirty="0"/>
              <a:t>Skapa det GST som </a:t>
            </a:r>
            <a:r>
              <a:rPr lang="sv-SE" sz="2800" u="sng" dirty="0"/>
              <a:t>vi</a:t>
            </a:r>
            <a:r>
              <a:rPr lang="sv-SE" sz="2800" dirty="0"/>
              <a:t> behöver.</a:t>
            </a:r>
          </a:p>
          <a:p>
            <a:pPr lvl="1">
              <a:spcBef>
                <a:spcPts val="1200"/>
              </a:spcBef>
              <a:spcAft>
                <a:spcPts val="1200"/>
              </a:spcAft>
            </a:pPr>
            <a:r>
              <a:rPr lang="sv-SE" sz="2800" dirty="0"/>
              <a:t>Använda regionala specialister som en resurs</a:t>
            </a:r>
          </a:p>
          <a:p>
            <a:pPr lvl="1">
              <a:spcBef>
                <a:spcPts val="1200"/>
              </a:spcBef>
              <a:spcAft>
                <a:spcPts val="1200"/>
              </a:spcAft>
            </a:pPr>
            <a:r>
              <a:rPr lang="sv-SE" sz="2800" dirty="0"/>
              <a:t>Enkät</a:t>
            </a:r>
          </a:p>
        </p:txBody>
      </p:sp>
      <p:sp>
        <p:nvSpPr>
          <p:cNvPr id="3" name="Title 2"/>
          <p:cNvSpPr>
            <a:spLocks noGrp="1"/>
          </p:cNvSpPr>
          <p:nvPr>
            <p:ph type="title"/>
          </p:nvPr>
        </p:nvSpPr>
        <p:spPr/>
        <p:txBody>
          <a:bodyPr/>
          <a:lstStyle/>
          <a:p>
            <a:r>
              <a:rPr lang="sv-SE" dirty="0" smtClean="0"/>
              <a:t>Viktiga punkter</a:t>
            </a:r>
          </a:p>
        </p:txBody>
      </p:sp>
    </p:spTree>
    <p:extLst>
      <p:ext uri="{BB962C8B-B14F-4D97-AF65-F5344CB8AC3E}">
        <p14:creationId xmlns:p14="http://schemas.microsoft.com/office/powerpoint/2010/main" val="2245712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man Lion with other Lions in Panam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5" y="364291"/>
            <a:ext cx="9211442" cy="6129418"/>
          </a:xfrm>
          <a:prstGeom prst="rect">
            <a:avLst/>
          </a:prstGeom>
        </p:spPr>
      </p:pic>
      <p:sp>
        <p:nvSpPr>
          <p:cNvPr id="10" name="Rectangle 9"/>
          <p:cNvSpPr/>
          <p:nvPr/>
        </p:nvSpPr>
        <p:spPr>
          <a:xfrm>
            <a:off x="0" y="0"/>
            <a:ext cx="9144000" cy="692885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alpha val="44000"/>
                </a:prstClr>
              </a:solidFill>
            </a:endParaRPr>
          </a:p>
        </p:txBody>
      </p:sp>
      <p:sp>
        <p:nvSpPr>
          <p:cNvPr id="11" name="Text Placeholder 2"/>
          <p:cNvSpPr txBox="1">
            <a:spLocks/>
          </p:cNvSpPr>
          <p:nvPr/>
        </p:nvSpPr>
        <p:spPr>
          <a:xfrm>
            <a:off x="2363742" y="3596067"/>
            <a:ext cx="4416520" cy="1827654"/>
          </a:xfrm>
          <a:prstGeom prst="rect">
            <a:avLst/>
          </a:prstGeom>
        </p:spPr>
        <p:txBody>
          <a:bodyPr vert="horz" lIns="68577" tIns="34289" rIns="68577" bIns="34289"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fontAlgn="auto">
              <a:lnSpc>
                <a:spcPct val="80000"/>
              </a:lnSpc>
              <a:spcBef>
                <a:spcPts val="0"/>
              </a:spcBef>
              <a:spcAft>
                <a:spcPts val="0"/>
              </a:spcAft>
            </a:pPr>
            <a:r>
              <a:rPr lang="sv-SE" sz="4000" dirty="0">
                <a:solidFill>
                  <a:srgbClr val="FFFFFF"/>
                </a:solidFill>
                <a:latin typeface="Open sans"/>
              </a:rPr>
              <a:t>Det är dags att göra </a:t>
            </a:r>
            <a:r>
              <a:rPr lang="sv-SE" sz="4000" dirty="0" smtClean="0">
                <a:solidFill>
                  <a:srgbClr val="FFFFFF"/>
                </a:solidFill>
                <a:latin typeface="Open sans"/>
              </a:rPr>
              <a:t/>
            </a:r>
            <a:br>
              <a:rPr lang="sv-SE" sz="4000" dirty="0" smtClean="0">
                <a:solidFill>
                  <a:srgbClr val="FFFFFF"/>
                </a:solidFill>
                <a:latin typeface="Open sans"/>
              </a:rPr>
            </a:br>
            <a:r>
              <a:rPr dirty="0"/>
              <a:t/>
            </a:r>
            <a:br>
              <a:rPr dirty="0"/>
            </a:br>
            <a:r>
              <a:rPr dirty="0"/>
              <a:t/>
            </a:r>
            <a:br>
              <a:rPr dirty="0"/>
            </a:br>
            <a:r>
              <a:rPr lang="sv-SE" sz="4800" b="1" dirty="0">
                <a:solidFill>
                  <a:srgbClr val="FFFFFF"/>
                </a:solidFill>
                <a:latin typeface="Open sans"/>
              </a:rPr>
              <a:t>insatser</a:t>
            </a:r>
          </a:p>
        </p:txBody>
      </p:sp>
      <p:sp>
        <p:nvSpPr>
          <p:cNvPr id="6" name="Rectangle 5"/>
          <p:cNvSpPr/>
          <p:nvPr/>
        </p:nvSpPr>
        <p:spPr>
          <a:xfrm>
            <a:off x="3806246" y="4648200"/>
            <a:ext cx="1450258"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solidFill>
            </a:endParaRPr>
          </a:p>
        </p:txBody>
      </p:sp>
      <p:pic>
        <p:nvPicPr>
          <p:cNvPr id="7" name="Picture 6" descr="GAT_club_mark_1color-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530" y="1428751"/>
            <a:ext cx="1682944" cy="1714500"/>
          </a:xfrm>
          <a:prstGeom prst="rect">
            <a:avLst/>
          </a:prstGeom>
        </p:spPr>
      </p:pic>
    </p:spTree>
    <p:extLst>
      <p:ext uri="{BB962C8B-B14F-4D97-AF65-F5344CB8AC3E}">
        <p14:creationId xmlns:p14="http://schemas.microsoft.com/office/powerpoint/2010/main" val="3414491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dirty="0">
                <a:solidFill>
                  <a:srgbClr val="1A4190"/>
                </a:solidFill>
                <a:latin typeface="Helvetica Neue Bold Condensed"/>
              </a:rPr>
              <a:t>Globala arbetsteamet</a:t>
            </a: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10305"/>
            <a:ext cx="1371600" cy="1397317"/>
          </a:xfrm>
          <a:prstGeom prst="rect">
            <a:avLst/>
          </a:prstGeom>
        </p:spPr>
      </p:pic>
      <p:sp>
        <p:nvSpPr>
          <p:cNvPr id="2" name="TextBox 1"/>
          <p:cNvSpPr txBox="1"/>
          <p:nvPr/>
        </p:nvSpPr>
        <p:spPr>
          <a:xfrm>
            <a:off x="1447800" y="1593771"/>
            <a:ext cx="7391400" cy="4154984"/>
          </a:xfrm>
          <a:prstGeom prst="rect">
            <a:avLst/>
          </a:prstGeom>
          <a:noFill/>
        </p:spPr>
        <p:txBody>
          <a:bodyPr wrap="square" rtlCol="0">
            <a:spAutoFit/>
          </a:bodyPr>
          <a:lstStyle/>
          <a:p>
            <a:r>
              <a:rPr lang="sv-SE" sz="2200" dirty="0"/>
              <a:t>Har en vision om att alla världens behov en dag ska kunna tillgodoses av en lion- eller leomedlem.</a:t>
            </a:r>
          </a:p>
          <a:p>
            <a:endParaRPr lang="sv-SE" sz="2200" dirty="0"/>
          </a:p>
          <a:p>
            <a:r>
              <a:rPr lang="sv-SE" sz="2200" dirty="0"/>
              <a:t>Det globala arbetsteamet främjar LCI och LCIF:s vision och ger en nytändning till lion- och leomedlemmar genom </a:t>
            </a:r>
            <a:r>
              <a:rPr lang="sv-SE" sz="2200" dirty="0" smtClean="0"/>
              <a:t>hjälpinsatser. </a:t>
            </a:r>
            <a:endParaRPr lang="sv-SE" sz="2200" dirty="0"/>
          </a:p>
          <a:p>
            <a:endParaRPr lang="sv-SE" sz="2200" dirty="0"/>
          </a:p>
          <a:p>
            <a:r>
              <a:rPr lang="sv-SE" sz="2200" dirty="0"/>
              <a:t>Säkerställa att Lions Clubs International hjälper 200 miljoner människor genom hjälpinsatser och 1,7 miljoner lion- och leomedlemmar, samt tillhandahåller utbildningsmöjligheter till över 500 000 medlemmar senast år 2020.</a:t>
            </a:r>
          </a:p>
        </p:txBody>
      </p:sp>
      <p:sp>
        <p:nvSpPr>
          <p:cNvPr id="6" name="TextBox 5"/>
          <p:cNvSpPr txBox="1"/>
          <p:nvPr/>
        </p:nvSpPr>
        <p:spPr>
          <a:xfrm>
            <a:off x="-76200" y="1621096"/>
            <a:ext cx="1524000" cy="3477875"/>
          </a:xfrm>
          <a:prstGeom prst="rect">
            <a:avLst/>
          </a:prstGeom>
          <a:noFill/>
        </p:spPr>
        <p:txBody>
          <a:bodyPr wrap="square" rtlCol="0">
            <a:spAutoFit/>
          </a:bodyPr>
          <a:lstStyle/>
          <a:p>
            <a:pPr algn="r"/>
            <a:r>
              <a:rPr lang="sv-SE" sz="2200" dirty="0"/>
              <a:t>Vision:</a:t>
            </a:r>
          </a:p>
          <a:p>
            <a:pPr algn="r"/>
            <a:endParaRPr lang="sv-SE" sz="2200" dirty="0"/>
          </a:p>
          <a:p>
            <a:pPr algn="r"/>
            <a:endParaRPr lang="sv-SE" sz="2200" dirty="0"/>
          </a:p>
          <a:p>
            <a:pPr algn="r"/>
            <a:r>
              <a:rPr lang="sv-SE" sz="2200" dirty="0"/>
              <a:t>Uppgift:</a:t>
            </a:r>
          </a:p>
          <a:p>
            <a:pPr algn="r"/>
            <a:endParaRPr lang="sv-SE" sz="2200" dirty="0"/>
          </a:p>
          <a:p>
            <a:pPr algn="r"/>
            <a:endParaRPr lang="sv-SE" sz="2200" dirty="0"/>
          </a:p>
          <a:p>
            <a:pPr algn="r"/>
            <a:endParaRPr lang="sv-SE" sz="2200" dirty="0"/>
          </a:p>
          <a:p>
            <a:pPr algn="r"/>
            <a:r>
              <a:rPr lang="sv-SE" sz="2200" dirty="0"/>
              <a:t>Mål:</a:t>
            </a:r>
          </a:p>
          <a:p>
            <a:endParaRPr lang="sv-SE" sz="2200" dirty="0"/>
          </a:p>
          <a:p>
            <a:endParaRPr lang="sv-SE" sz="2200" dirty="0"/>
          </a:p>
        </p:txBody>
      </p:sp>
    </p:spTree>
    <p:extLst>
      <p:ext uri="{BB962C8B-B14F-4D97-AF65-F5344CB8AC3E}">
        <p14:creationId xmlns:p14="http://schemas.microsoft.com/office/powerpoint/2010/main" val="1296493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sv-SE" smtClean="0"/>
              <a:t>Viktiga ansvarsområden för GLT</a:t>
            </a:r>
          </a:p>
        </p:txBody>
      </p:sp>
      <p:sp>
        <p:nvSpPr>
          <p:cNvPr id="5" name="Rectangle 4"/>
          <p:cNvSpPr/>
          <p:nvPr/>
        </p:nvSpPr>
        <p:spPr>
          <a:xfrm>
            <a:off x="228600" y="990600"/>
            <a:ext cx="6858000" cy="4154984"/>
          </a:xfrm>
          <a:prstGeom prst="rect">
            <a:avLst/>
          </a:prstGeom>
        </p:spPr>
        <p:txBody>
          <a:bodyPr wrap="square">
            <a:spAutoFit/>
          </a:bodyPr>
          <a:lstStyle/>
          <a:p>
            <a:pPr marL="342900" lvl="0" indent="-342900">
              <a:buFont typeface="Arial" panose="020B0604020202020204" pitchFamily="34" charset="0"/>
              <a:buChar char="•"/>
            </a:pPr>
            <a:r>
              <a:rPr lang="sv-SE" sz="2400" dirty="0" smtClean="0"/>
              <a:t>Främja ledarutveckling och utbildningsmöjligheter för alla medlemmar</a:t>
            </a:r>
          </a:p>
          <a:p>
            <a:pPr marL="342900" lvl="0" indent="-342900">
              <a:buFont typeface="Arial" panose="020B0604020202020204" pitchFamily="34" charset="0"/>
              <a:buChar char="•"/>
            </a:pPr>
            <a:r>
              <a:rPr lang="sv-SE" sz="2400" dirty="0" smtClean="0"/>
              <a:t>Öka antalet medlemmar som deltar i ledarutvecklings- och utbildningsevenemang med 10 %</a:t>
            </a:r>
          </a:p>
          <a:p>
            <a:pPr marL="342900" lvl="0" indent="-342900">
              <a:buFont typeface="Arial" panose="020B0604020202020204" pitchFamily="34" charset="0"/>
              <a:buChar char="•"/>
            </a:pPr>
            <a:r>
              <a:rPr lang="sv-SE" sz="2400" dirty="0" smtClean="0"/>
              <a:t>Finna och förbereda nya ledare</a:t>
            </a:r>
          </a:p>
          <a:p>
            <a:pPr marL="342900" lvl="0" indent="-342900">
              <a:buFont typeface="Arial" panose="020B0604020202020204" pitchFamily="34" charset="0"/>
              <a:buChar char="•"/>
            </a:pPr>
            <a:r>
              <a:rPr lang="sv-SE" sz="2400" dirty="0" smtClean="0"/>
              <a:t>Säkerställa att följande utbildningar genomförs på MD- eller distriktsnivå: </a:t>
            </a:r>
          </a:p>
          <a:p>
            <a:pPr marL="800100" lvl="1" indent="-342900">
              <a:buFont typeface="Arial" panose="020B0604020202020204" pitchFamily="34" charset="0"/>
              <a:buChar char="•"/>
            </a:pPr>
            <a:r>
              <a:rPr lang="sv-SE" sz="2400" dirty="0" smtClean="0"/>
              <a:t>Utbildning av klubbtjänstemän </a:t>
            </a:r>
          </a:p>
          <a:p>
            <a:pPr marL="800100" lvl="1" indent="-342900">
              <a:buFont typeface="Arial" panose="020B0604020202020204" pitchFamily="34" charset="0"/>
              <a:buChar char="•"/>
            </a:pPr>
            <a:r>
              <a:rPr lang="sv-SE" sz="2400" dirty="0" smtClean="0"/>
              <a:t>Utbildning av zonordförande</a:t>
            </a:r>
          </a:p>
          <a:p>
            <a:pPr marL="800100" lvl="1" indent="-342900">
              <a:buFont typeface="Arial" panose="020B0604020202020204" pitchFamily="34" charset="0"/>
              <a:buChar char="•"/>
            </a:pPr>
            <a:r>
              <a:rPr lang="sv-SE" sz="2400" dirty="0" smtClean="0"/>
              <a:t>Utbildning av första och andra vice distriktsguvernörer</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11307" r="8237"/>
          <a:stretch/>
        </p:blipFill>
        <p:spPr>
          <a:xfrm>
            <a:off x="6767338" y="1371600"/>
            <a:ext cx="2371746" cy="441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8946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sv-SE" smtClean="0"/>
              <a:t>Viktiga ansvarsområden för GMT</a:t>
            </a:r>
          </a:p>
        </p:txBody>
      </p:sp>
      <p:sp>
        <p:nvSpPr>
          <p:cNvPr id="5" name="Rectangle 4"/>
          <p:cNvSpPr/>
          <p:nvPr/>
        </p:nvSpPr>
        <p:spPr>
          <a:xfrm>
            <a:off x="228600" y="990600"/>
            <a:ext cx="7010400" cy="3416320"/>
          </a:xfrm>
          <a:prstGeom prst="rect">
            <a:avLst/>
          </a:prstGeom>
        </p:spPr>
        <p:txBody>
          <a:bodyPr wrap="square">
            <a:spAutoFit/>
          </a:bodyPr>
          <a:lstStyle/>
          <a:p>
            <a:pPr marL="342900" lvl="0" indent="-342900">
              <a:buFont typeface="Arial" panose="020B0604020202020204" pitchFamily="34" charset="0"/>
              <a:buChar char="•"/>
            </a:pPr>
            <a:r>
              <a:rPr lang="sv-SE" sz="2400" dirty="0"/>
              <a:t>Minska medlemstappet genom att öka medlemsengagemanget</a:t>
            </a:r>
          </a:p>
          <a:p>
            <a:pPr marL="342900" lvl="0" indent="-342900">
              <a:buFont typeface="Arial" panose="020B0604020202020204" pitchFamily="34" charset="0"/>
              <a:buChar char="•"/>
            </a:pPr>
            <a:r>
              <a:rPr lang="sv-SE" sz="2400" dirty="0"/>
              <a:t>Bilda nya klubbar i nya områden</a:t>
            </a:r>
          </a:p>
          <a:p>
            <a:pPr marL="342900" lvl="0" indent="-342900">
              <a:buFont typeface="Arial" panose="020B0604020202020204" pitchFamily="34" charset="0"/>
              <a:buChar char="•"/>
            </a:pPr>
            <a:r>
              <a:rPr lang="sv-SE" sz="2400" dirty="0"/>
              <a:t>Bilda klubbar med specialintressen</a:t>
            </a:r>
          </a:p>
          <a:p>
            <a:pPr marL="342900" lvl="0" indent="-342900">
              <a:buFont typeface="Arial" panose="020B0604020202020204" pitchFamily="34" charset="0"/>
              <a:buChar char="•"/>
            </a:pPr>
            <a:r>
              <a:rPr lang="sv-SE" sz="2400" dirty="0"/>
              <a:t>Bjud in potentiella medlemmar till </a:t>
            </a:r>
            <a:r>
              <a:rPr lang="sv-SE" sz="2400" dirty="0" smtClean="0"/>
              <a:t>serviceprojekt</a:t>
            </a:r>
            <a:endParaRPr lang="sv-SE" sz="2400" dirty="0"/>
          </a:p>
          <a:p>
            <a:pPr marL="342900" lvl="0" indent="-342900">
              <a:buFont typeface="Arial" panose="020B0604020202020204" pitchFamily="34" charset="0"/>
              <a:buChar char="•"/>
            </a:pPr>
            <a:r>
              <a:rPr lang="sv-SE" sz="2400" dirty="0"/>
              <a:t>Genomföra medlemskampanjer</a:t>
            </a:r>
          </a:p>
          <a:p>
            <a:pPr marL="342900" lvl="0" indent="-342900">
              <a:buFont typeface="Arial" panose="020B0604020202020204" pitchFamily="34" charset="0"/>
              <a:buChar char="•"/>
            </a:pPr>
            <a:r>
              <a:rPr lang="sv-SE" sz="2400" dirty="0"/>
              <a:t>Behandla alla medlemmar som en i familjen</a:t>
            </a:r>
          </a:p>
          <a:p>
            <a:pPr marL="342900" lvl="0" indent="-342900">
              <a:buFont typeface="Arial" panose="020B0604020202020204" pitchFamily="34" charset="0"/>
              <a:buChar char="•"/>
            </a:pPr>
            <a:r>
              <a:rPr lang="sv-SE" sz="2400" dirty="0"/>
              <a:t>Säkerställa att alla nya medlemmar får delta i ett informationsmöte inom rimlig </a:t>
            </a:r>
            <a:r>
              <a:rPr lang="sv-SE" sz="2400" dirty="0" smtClean="0"/>
              <a:t>tid</a:t>
            </a:r>
            <a:endParaRPr lang="sv-SE" sz="24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24600" y="1752600"/>
            <a:ext cx="3194360" cy="4191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0916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sv-SE" dirty="0" smtClean="0"/>
              <a:t>Viktiga ansvarsområden för GST</a:t>
            </a:r>
          </a:p>
        </p:txBody>
      </p:sp>
      <p:sp>
        <p:nvSpPr>
          <p:cNvPr id="5" name="Rectangle 4"/>
          <p:cNvSpPr/>
          <p:nvPr/>
        </p:nvSpPr>
        <p:spPr>
          <a:xfrm>
            <a:off x="609600" y="1295400"/>
            <a:ext cx="6553200" cy="4401205"/>
          </a:xfrm>
          <a:prstGeom prst="rect">
            <a:avLst/>
          </a:prstGeom>
        </p:spPr>
        <p:txBody>
          <a:bodyPr wrap="square">
            <a:spAutoFit/>
          </a:bodyPr>
          <a:lstStyle/>
          <a:p>
            <a:pPr marL="342900" indent="-342900" fontAlgn="base">
              <a:buFont typeface="Arial" panose="020B0604020202020204" pitchFamily="34" charset="0"/>
              <a:buChar char="•"/>
            </a:pPr>
            <a:r>
              <a:rPr lang="sv-SE" sz="2000" dirty="0">
                <a:solidFill>
                  <a:prstClr val="black"/>
                </a:solidFill>
              </a:rPr>
              <a:t>Säkerställa effektiv kommunikation och samarbete mellan </a:t>
            </a:r>
            <a:r>
              <a:rPr lang="sv-SE" sz="2000" dirty="0" smtClean="0">
                <a:solidFill>
                  <a:prstClr val="black"/>
                </a:solidFill>
              </a:rPr>
              <a:t>GAT-ledare </a:t>
            </a:r>
            <a:r>
              <a:rPr lang="sv-SE" sz="2000" dirty="0">
                <a:solidFill>
                  <a:prstClr val="black"/>
                </a:solidFill>
              </a:rPr>
              <a:t>för att främja:</a:t>
            </a:r>
          </a:p>
          <a:p>
            <a:pPr marL="800100" lvl="1" indent="-342900" fontAlgn="base">
              <a:buFont typeface="Arial" panose="020B0604020202020204" pitchFamily="34" charset="0"/>
              <a:buChar char="•"/>
            </a:pPr>
            <a:r>
              <a:rPr lang="sv-SE" sz="2000" dirty="0" smtClean="0">
                <a:solidFill>
                  <a:prstClr val="black"/>
                </a:solidFill>
              </a:rPr>
              <a:t>Ledarutveckling </a:t>
            </a:r>
            <a:endParaRPr lang="sv-SE" sz="2000" dirty="0">
              <a:solidFill>
                <a:prstClr val="black"/>
              </a:solidFill>
            </a:endParaRPr>
          </a:p>
          <a:p>
            <a:pPr marL="800100" lvl="1" indent="-342900" fontAlgn="base">
              <a:buFont typeface="Arial" panose="020B0604020202020204" pitchFamily="34" charset="0"/>
              <a:buChar char="•"/>
            </a:pPr>
            <a:r>
              <a:rPr lang="sv-SE" sz="2000" dirty="0">
                <a:solidFill>
                  <a:prstClr val="black"/>
                </a:solidFill>
              </a:rPr>
              <a:t>Medlemstillväxt </a:t>
            </a:r>
          </a:p>
          <a:p>
            <a:pPr marL="800100" lvl="1" indent="-342900" fontAlgn="base">
              <a:buFont typeface="Arial" panose="020B0604020202020204" pitchFamily="34" charset="0"/>
              <a:buChar char="•"/>
            </a:pPr>
            <a:r>
              <a:rPr lang="sv-SE" sz="2000" dirty="0">
                <a:solidFill>
                  <a:prstClr val="black"/>
                </a:solidFill>
              </a:rPr>
              <a:t>Utökade humanitära hjälpinsatser</a:t>
            </a:r>
          </a:p>
          <a:p>
            <a:pPr marL="342900" indent="-342900" fontAlgn="base">
              <a:buFont typeface="Arial" panose="020B0604020202020204" pitchFamily="34" charset="0"/>
              <a:buChar char="•"/>
            </a:pPr>
            <a:r>
              <a:rPr lang="sv-SE" sz="2000" dirty="0">
                <a:solidFill>
                  <a:prstClr val="black"/>
                </a:solidFill>
              </a:rPr>
              <a:t>Stödja utvecklingen och genomförandet av hjälpprojekt som:</a:t>
            </a:r>
          </a:p>
          <a:p>
            <a:pPr marL="800100" lvl="1" indent="-342900" fontAlgn="base">
              <a:buFont typeface="Arial" panose="020B0604020202020204" pitchFamily="34" charset="0"/>
              <a:buChar char="•"/>
            </a:pPr>
            <a:r>
              <a:rPr lang="sv-SE" sz="2000" dirty="0">
                <a:solidFill>
                  <a:prstClr val="black"/>
                </a:solidFill>
              </a:rPr>
              <a:t>Ligger i linje med LCI:s ram för hjälpinsatser och övergripande uppgift och vision.</a:t>
            </a:r>
          </a:p>
          <a:p>
            <a:pPr marL="800100" lvl="1" indent="-342900" fontAlgn="base">
              <a:buFont typeface="Arial" panose="020B0604020202020204" pitchFamily="34" charset="0"/>
              <a:buChar char="•"/>
            </a:pPr>
            <a:r>
              <a:rPr lang="sv-SE" sz="2000" dirty="0">
                <a:solidFill>
                  <a:prstClr val="black"/>
                </a:solidFill>
              </a:rPr>
              <a:t>Skapar en känsla av tillhörighet och stolthet bland Lions och Leos.</a:t>
            </a:r>
          </a:p>
          <a:p>
            <a:pPr marL="800100" lvl="1" indent="-342900" fontAlgn="base">
              <a:buFont typeface="Arial" panose="020B0604020202020204" pitchFamily="34" charset="0"/>
              <a:buChar char="•"/>
            </a:pPr>
            <a:r>
              <a:rPr lang="sv-SE" sz="2000" dirty="0">
                <a:solidFill>
                  <a:prstClr val="black"/>
                </a:solidFill>
              </a:rPr>
              <a:t>Attraherar människor från flera generationer, för att tillsammans genomföra hjälpinsatser som påverkar.</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Tree>
    <p:extLst>
      <p:ext uri="{BB962C8B-B14F-4D97-AF65-F5344CB8AC3E}">
        <p14:creationId xmlns:p14="http://schemas.microsoft.com/office/powerpoint/2010/main" val="357606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sv-SE" dirty="0" smtClean="0"/>
              <a:t>Viktiga ansvarsområden för GST </a:t>
            </a:r>
            <a:endParaRPr lang="sv-SE"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
        <p:nvSpPr>
          <p:cNvPr id="2" name="Rectangle 1"/>
          <p:cNvSpPr/>
          <p:nvPr/>
        </p:nvSpPr>
        <p:spPr>
          <a:xfrm>
            <a:off x="724586" y="1295400"/>
            <a:ext cx="6019800" cy="3477875"/>
          </a:xfrm>
          <a:prstGeom prst="rect">
            <a:avLst/>
          </a:prstGeom>
        </p:spPr>
        <p:txBody>
          <a:bodyPr wrap="square">
            <a:spAutoFit/>
          </a:bodyPr>
          <a:lstStyle/>
          <a:p>
            <a:pPr marL="800100" lvl="1" indent="-342900" fontAlgn="base">
              <a:buFont typeface="Arial" panose="020B0604020202020204" pitchFamily="34" charset="0"/>
              <a:buChar char="•"/>
            </a:pPr>
            <a:r>
              <a:rPr lang="sv-SE" sz="2000" dirty="0">
                <a:solidFill>
                  <a:prstClr val="black"/>
                </a:solidFill>
              </a:rPr>
              <a:t>Hjälpa till att synliggöra den påverkan Lions insatser har i lokalsamhället.</a:t>
            </a:r>
          </a:p>
          <a:p>
            <a:pPr lvl="1" fontAlgn="base"/>
            <a:endParaRPr lang="sv-SE" sz="20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sv-SE" sz="2000" dirty="0">
                <a:solidFill>
                  <a:prstClr val="black"/>
                </a:solidFill>
              </a:rPr>
              <a:t>Finna och informera om olika serviceprojekt, dess framgångar, möjligheter och utmaningar.</a:t>
            </a:r>
          </a:p>
          <a:p>
            <a:pPr marL="800100" lvl="1" indent="-342900" fontAlgn="base">
              <a:buFont typeface="Arial" panose="020B0604020202020204" pitchFamily="34" charset="0"/>
              <a:buChar char="•"/>
            </a:pPr>
            <a:endParaRPr lang="sv-SE" sz="20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sv-SE" sz="2000" dirty="0">
                <a:solidFill>
                  <a:prstClr val="black"/>
                </a:solidFill>
              </a:rPr>
              <a:t>Samarbeta med </a:t>
            </a:r>
            <a:r>
              <a:rPr lang="sv-SE" sz="2000" dirty="0" smtClean="0">
                <a:solidFill>
                  <a:prstClr val="black"/>
                </a:solidFill>
              </a:rPr>
              <a:t>LCIF-koordinatorer </a:t>
            </a:r>
            <a:r>
              <a:rPr lang="sv-SE" sz="2000" dirty="0">
                <a:solidFill>
                  <a:prstClr val="black"/>
                </a:solidFill>
              </a:rPr>
              <a:t>för att säkerställa att man på bästa sätt använder resurser och ökar engagemanget för insamlingsaktiviteter.</a:t>
            </a:r>
          </a:p>
        </p:txBody>
      </p:sp>
    </p:spTree>
    <p:extLst>
      <p:ext uri="{BB962C8B-B14F-4D97-AF65-F5344CB8AC3E}">
        <p14:creationId xmlns:p14="http://schemas.microsoft.com/office/powerpoint/2010/main" val="221652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mtClean="0"/>
              <a:t>GST:s mål</a:t>
            </a:r>
          </a:p>
        </p:txBody>
      </p:sp>
      <p:grpSp>
        <p:nvGrpSpPr>
          <p:cNvPr id="2" name="Group 1"/>
          <p:cNvGrpSpPr/>
          <p:nvPr/>
        </p:nvGrpSpPr>
        <p:grpSpPr>
          <a:xfrm>
            <a:off x="1295400" y="1143000"/>
            <a:ext cx="6438900" cy="4292600"/>
            <a:chOff x="1295400" y="1143000"/>
            <a:chExt cx="6438900" cy="4292600"/>
          </a:xfrm>
        </p:grpSpPr>
        <p:graphicFrame>
          <p:nvGraphicFramePr>
            <p:cNvPr id="12" name="Diagram 11"/>
            <p:cNvGraphicFramePr/>
            <p:nvPr>
              <p:extLst>
                <p:ext uri="{D42A27DB-BD31-4B8C-83A1-F6EECF244321}">
                  <p14:modId xmlns:p14="http://schemas.microsoft.com/office/powerpoint/2010/main" val="453209131"/>
                </p:ext>
              </p:extLst>
            </p:nvPr>
          </p:nvGraphicFramePr>
          <p:xfrm>
            <a:off x="1295400" y="1143000"/>
            <a:ext cx="64389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9271" y="3166394"/>
              <a:ext cx="262606" cy="262606"/>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6794" y="3166394"/>
              <a:ext cx="262606" cy="262606"/>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68673" y="3167031"/>
              <a:ext cx="262606" cy="261332"/>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67733" y="3166394"/>
              <a:ext cx="262606" cy="262606"/>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68331" y="3166394"/>
              <a:ext cx="263887" cy="262606"/>
            </a:xfrm>
            <a:prstGeom prst="rect">
              <a:avLst/>
            </a:prstGeom>
          </p:spPr>
        </p:pic>
      </p:grpSp>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t="8764" b="8752"/>
          <a:stretch/>
        </p:blipFill>
        <p:spPr>
          <a:xfrm>
            <a:off x="609600" y="4373697"/>
            <a:ext cx="1542109" cy="1646103"/>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92859" y="685800"/>
            <a:ext cx="1560121" cy="1549537"/>
          </a:xfrm>
          <a:prstGeom prst="rect">
            <a:avLst/>
          </a:prstGeom>
        </p:spPr>
      </p:pic>
    </p:spTree>
    <p:extLst>
      <p:ext uri="{BB962C8B-B14F-4D97-AF65-F5344CB8AC3E}">
        <p14:creationId xmlns:p14="http://schemas.microsoft.com/office/powerpoint/2010/main" val="135606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ene02_SF.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561" y="457200"/>
            <a:ext cx="8922878" cy="5019119"/>
          </a:xfrm>
          <a:prstGeom prst="rect">
            <a:avLst/>
          </a:prstGeom>
        </p:spPr>
      </p:pic>
      <p:sp>
        <p:nvSpPr>
          <p:cNvPr id="2" name="Text Placeholder 1"/>
          <p:cNvSpPr txBox="1">
            <a:spLocks/>
          </p:cNvSpPr>
          <p:nvPr/>
        </p:nvSpPr>
        <p:spPr>
          <a:xfrm>
            <a:off x="1314450" y="4191000"/>
            <a:ext cx="6515100" cy="1048628"/>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pPr fontAlgn="auto">
              <a:spcAft>
                <a:spcPts val="0"/>
              </a:spcAft>
            </a:pPr>
            <a:r>
              <a:rPr lang="sv-SE" smtClean="0"/>
              <a:t> </a:t>
            </a:r>
            <a:r>
              <a:rPr lang="sv-SE" sz="1800" dirty="0">
                <a:solidFill>
                  <a:srgbClr val="404040"/>
                </a:solidFill>
              </a:rPr>
              <a:t>Hedra vår historia och tillgodose framtida behov. </a:t>
            </a:r>
          </a:p>
          <a:p>
            <a:pPr fontAlgn="auto">
              <a:spcAft>
                <a:spcPts val="0"/>
              </a:spcAft>
            </a:pPr>
            <a:r>
              <a:rPr lang="sv-SE" sz="1800" dirty="0">
                <a:solidFill>
                  <a:srgbClr val="404040"/>
                </a:solidFill>
              </a:rPr>
              <a:t>Ge unga människor nya möjligheter att hjälpa tillsammans med oss.</a:t>
            </a:r>
          </a:p>
        </p:txBody>
      </p:sp>
      <p:sp>
        <p:nvSpPr>
          <p:cNvPr id="3" name="Text Placeholder 1"/>
          <p:cNvSpPr txBox="1">
            <a:spLocks/>
          </p:cNvSpPr>
          <p:nvPr/>
        </p:nvSpPr>
        <p:spPr>
          <a:xfrm>
            <a:off x="1147646" y="1066800"/>
            <a:ext cx="6848708" cy="1066612"/>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pPr fontAlgn="auto">
              <a:lnSpc>
                <a:spcPct val="110000"/>
              </a:lnSpc>
              <a:spcAft>
                <a:spcPts val="0"/>
              </a:spcAft>
            </a:pPr>
            <a:r>
              <a:rPr lang="sv-SE" sz="2800" b="1" dirty="0" smtClean="0">
                <a:solidFill>
                  <a:prstClr val="black">
                    <a:lumMod val="75000"/>
                    <a:lumOff val="25000"/>
                  </a:prstClr>
                </a:solidFill>
                <a:latin typeface="Open Sans"/>
              </a:rPr>
              <a:t>Inom denna </a:t>
            </a:r>
            <a:r>
              <a:rPr lang="sv-SE" sz="2800" b="1" dirty="0">
                <a:solidFill>
                  <a:prstClr val="black">
                    <a:lumMod val="75000"/>
                    <a:lumOff val="25000"/>
                  </a:prstClr>
                </a:solidFill>
                <a:latin typeface="Open Sans"/>
              </a:rPr>
              <a:t>ram kommer vi att göra skillnad under </a:t>
            </a:r>
            <a:r>
              <a:rPr lang="sv-SE" sz="2800" b="1" dirty="0" smtClean="0">
                <a:solidFill>
                  <a:prstClr val="black">
                    <a:lumMod val="75000"/>
                    <a:lumOff val="25000"/>
                  </a:prstClr>
                </a:solidFill>
                <a:latin typeface="Open Sans"/>
              </a:rPr>
              <a:t>vårt </a:t>
            </a:r>
            <a:r>
              <a:rPr lang="sv-SE" sz="2800" b="1" dirty="0">
                <a:solidFill>
                  <a:prstClr val="black">
                    <a:lumMod val="75000"/>
                    <a:lumOff val="25000"/>
                  </a:prstClr>
                </a:solidFill>
                <a:latin typeface="Open Sans"/>
              </a:rPr>
              <a:t>andra århundrade.</a:t>
            </a:r>
          </a:p>
          <a:p>
            <a:pPr fontAlgn="auto">
              <a:lnSpc>
                <a:spcPct val="110000"/>
              </a:lnSpc>
              <a:spcAft>
                <a:spcPts val="0"/>
              </a:spcAft>
            </a:pPr>
            <a:endParaRPr lang="sv-SE" sz="2100" b="1" dirty="0">
              <a:solidFill>
                <a:prstClr val="black">
                  <a:lumMod val="75000"/>
                  <a:lumOff val="25000"/>
                </a:prstClr>
              </a:solidFill>
              <a:latin typeface="Open Sans"/>
              <a:cs typeface="Open Sans"/>
            </a:endParaRPr>
          </a:p>
        </p:txBody>
      </p:sp>
    </p:spTree>
    <p:extLst>
      <p:ext uri="{BB962C8B-B14F-4D97-AF65-F5344CB8AC3E}">
        <p14:creationId xmlns:p14="http://schemas.microsoft.com/office/powerpoint/2010/main" val="4281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57"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2000"/>
                                        <p:tgtEl>
                                          <p:spTgt spid="2">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build="p"/>
      <p:bldP spid="3" grpId="0" build="p"/>
    </p:bldLst>
  </p:timing>
</p:sld>
</file>

<file path=ppt/theme/theme1.xml><?xml version="1.0" encoding="utf-8"?>
<a:theme xmlns:a="http://schemas.openxmlformats.org/drawingml/2006/main" name="LC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2.xml><?xml version="1.0" encoding="utf-8"?>
<ds:datastoreItem xmlns:ds="http://schemas.openxmlformats.org/officeDocument/2006/customXml" ds:itemID="{A3B269BC-AAA3-4428-BC64-93ED370B77BB}">
  <ds:schemaRefs>
    <ds:schemaRef ds:uri="http://schemas.openxmlformats.org/package/2006/metadata/core-properties"/>
    <ds:schemaRef ds:uri="http://purl.org/dc/dcmitype/"/>
    <ds:schemaRef ds:uri="http://schemas.microsoft.com/office/2006/documentManagement/types"/>
    <ds:schemaRef ds:uri="http://purl.org/dc/terms/"/>
    <ds:schemaRef ds:uri="a7495015-d16d-4dd1-a72f-488cd8119f34"/>
    <ds:schemaRef ds:uri="http://www.w3.org/XML/1998/namespace"/>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74C6324C-4351-4A54-A5CC-A482A4792C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Template>
  <TotalTime>1</TotalTime>
  <Words>3567</Words>
  <Application>Microsoft Office PowerPoint</Application>
  <PresentationFormat>On-screen Show (4:3)</PresentationFormat>
  <Paragraphs>369</Paragraphs>
  <Slides>23</Slides>
  <Notes>23</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Arial</vt:lpstr>
      <vt:lpstr>Calibri</vt:lpstr>
      <vt:lpstr>Calibri Light</vt:lpstr>
      <vt:lpstr>Candara</vt:lpstr>
      <vt:lpstr>Helvetica</vt:lpstr>
      <vt:lpstr>Helvetica Neue</vt:lpstr>
      <vt:lpstr>Helvetica Neue Bold Condensed</vt:lpstr>
      <vt:lpstr>Open sans</vt:lpstr>
      <vt:lpstr>Open sans</vt:lpstr>
      <vt:lpstr>Open Sans Light</vt:lpstr>
      <vt:lpstr>Wingdings</vt:lpstr>
      <vt:lpstr>ヒラギノ角ゴ Pro W3</vt:lpstr>
      <vt:lpstr>LCI Template</vt:lpstr>
      <vt:lpstr>Office Theme</vt:lpstr>
      <vt:lpstr>Globala serviceteamet</vt:lpstr>
      <vt:lpstr>PowerPoint Presentation</vt:lpstr>
      <vt:lpstr>Globala arbetsteamet</vt:lpstr>
      <vt:lpstr>Viktiga ansvarsområden för GLT</vt:lpstr>
      <vt:lpstr>Viktiga ansvarsområden för GMT</vt:lpstr>
      <vt:lpstr>Viktiga ansvarsområden för GST</vt:lpstr>
      <vt:lpstr>Viktiga ansvarsområden för GST </vt:lpstr>
      <vt:lpstr>GST:s mål</vt:lpstr>
      <vt:lpstr>PowerPoint Presentation</vt:lpstr>
      <vt:lpstr>PowerPoint Presentation</vt:lpstr>
      <vt:lpstr>Globala arbetsteamets struktur</vt:lpstr>
      <vt:lpstr>Struktur för globalt serviceteam och LCIF</vt:lpstr>
      <vt:lpstr>GST:s uppgift att stödja LCIF</vt:lpstr>
      <vt:lpstr>GST:s mål och strategi</vt:lpstr>
      <vt:lpstr>GST:s mål:</vt:lpstr>
      <vt:lpstr>Resurser </vt:lpstr>
      <vt:lpstr>Resurser </vt:lpstr>
      <vt:lpstr>Alla multipeldistrikt och distrikt kan ansöka om medel för att stödja utbildningar:</vt:lpstr>
      <vt:lpstr>Verksamhetsbudget: För att erhålla medel</vt:lpstr>
      <vt:lpstr>Projektidéer</vt:lpstr>
      <vt:lpstr>Vad kan göras nu?</vt:lpstr>
      <vt:lpstr>Viktiga punkter</vt:lpstr>
      <vt:lpstr>PowerPoint Presentation</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Ruff, Beth</dc:creator>
  <cp:lastModifiedBy>Ruff, Beth</cp:lastModifiedBy>
  <cp:revision>176</cp:revision>
  <cp:lastPrinted>2017-08-03T12:38:20Z</cp:lastPrinted>
  <dcterms:created xsi:type="dcterms:W3CDTF">2017-07-20T15:36:30Z</dcterms:created>
  <dcterms:modified xsi:type="dcterms:W3CDTF">2017-12-07T21:14:46Z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