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6"/>
    <p:sldMasterId id="2147483763" r:id="rId7"/>
  </p:sldMasterIdLst>
  <p:notesMasterIdLst>
    <p:notesMasterId r:id="rId31"/>
  </p:notesMasterIdLst>
  <p:handoutMasterIdLst>
    <p:handoutMasterId r:id="rId32"/>
  </p:handoutMasterIdLst>
  <p:sldIdLst>
    <p:sldId id="257" r:id="rId8"/>
    <p:sldId id="303" r:id="rId9"/>
    <p:sldId id="304" r:id="rId10"/>
    <p:sldId id="311" r:id="rId11"/>
    <p:sldId id="312" r:id="rId12"/>
    <p:sldId id="314" r:id="rId13"/>
    <p:sldId id="315" r:id="rId14"/>
    <p:sldId id="266" r:id="rId15"/>
    <p:sldId id="302" r:id="rId16"/>
    <p:sldId id="258" r:id="rId17"/>
    <p:sldId id="310" r:id="rId18"/>
    <p:sldId id="274" r:id="rId19"/>
    <p:sldId id="280" r:id="rId20"/>
    <p:sldId id="270" r:id="rId21"/>
    <p:sldId id="260" r:id="rId22"/>
    <p:sldId id="261" r:id="rId23"/>
    <p:sldId id="282" r:id="rId24"/>
    <p:sldId id="307" r:id="rId25"/>
    <p:sldId id="308" r:id="rId26"/>
    <p:sldId id="276" r:id="rId27"/>
    <p:sldId id="281" r:id="rId28"/>
    <p:sldId id="263" r:id="rId29"/>
    <p:sldId id="306"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08"/>
    <a:srgbClr val="00529B"/>
    <a:srgbClr val="766A63"/>
    <a:srgbClr val="004BD2"/>
    <a:srgbClr val="FBC40E"/>
    <a:srgbClr val="8343C9"/>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85877" autoAdjust="0"/>
  </p:normalViewPr>
  <p:slideViewPr>
    <p:cSldViewPr>
      <p:cViewPr varScale="1">
        <p:scale>
          <a:sx n="101" d="100"/>
          <a:sy n="101" d="100"/>
        </p:scale>
        <p:origin x="1506" y="13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p:scale>
          <a:sx n="90" d="100"/>
          <a:sy n="90" d="100"/>
        </p:scale>
        <p:origin x="-36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t>LCI Adelante</a:t>
          </a:r>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t>Mejorar el impacto y enfoque del servicio</a:t>
          </a:r>
          <a:endParaRPr lang="es-ES"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t>Marco de servicio</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4BC9DE5A-81F6-4AD2-AC8C-00795A1FC0A9}">
      <dgm:prSet/>
      <dgm:spPr/>
      <dgm:t>
        <a:bodyPr/>
        <a:lstStyle/>
        <a:p>
          <a:r>
            <a:t>Meta de servicio</a:t>
          </a:r>
          <a:endParaRPr lang="es-ES" dirty="0"/>
        </a:p>
      </dgm:t>
    </dgm:pt>
    <dgm:pt modelId="{C4D2293F-0ADF-4C03-857F-E02709D7C1E0}" type="parTrans" cxnId="{739CEB24-3B47-42F1-A989-B1203BFD8002}">
      <dgm:prSet/>
      <dgm:spPr/>
      <dgm:t>
        <a:bodyPr/>
        <a:lstStyle/>
        <a:p>
          <a:endParaRPr lang="en-US"/>
        </a:p>
      </dgm:t>
    </dgm:pt>
    <dgm:pt modelId="{F516D8D2-08C1-4A65-95D7-8DCBB92DD1FB}" type="sibTrans" cxnId="{739CEB24-3B47-42F1-A989-B1203BFD8002}">
      <dgm:prSet/>
      <dgm:spPr/>
      <dgm:t>
        <a:bodyPr/>
        <a:lstStyle/>
        <a:p>
          <a:endParaRPr lang="en-US"/>
        </a:p>
      </dgm:t>
    </dgm:pt>
    <dgm:pt modelId="{55519BAC-DBA7-457E-8A16-6FCBD58DC5F7}">
      <dgm:prSet/>
      <dgm:spPr/>
      <dgm:t>
        <a:bodyPr/>
        <a:lstStyle/>
        <a:p>
          <a:r>
            <a:t>Equipo Global de Servicio</a:t>
          </a:r>
        </a:p>
      </dgm:t>
    </dgm:pt>
    <dgm:pt modelId="{4F7B7A34-F77E-497D-A0F7-9266C649E22D}" type="parTrans" cxnId="{9A543397-09B8-458E-ADBB-F4F12A9933B8}">
      <dgm:prSet/>
      <dgm:spPr/>
      <dgm:t>
        <a:bodyPr/>
        <a:lstStyle/>
        <a:p>
          <a:endParaRPr lang="en-US"/>
        </a:p>
      </dgm:t>
    </dgm:pt>
    <dgm:pt modelId="{C23D7877-6629-46CE-95B3-C5F8953D8514}" type="sibTrans" cxnId="{9A543397-09B8-458E-ADBB-F4F12A9933B8}">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38E8BC70-B795-4C9E-8A07-9E7390B1FD6F}" type="pres">
      <dgm:prSet presAssocID="{992C70EB-1921-4CF5-A771-4FDA8C787066}" presName="FiveNodes_1" presStyleLbl="node1" presStyleIdx="0" presStyleCnt="5">
        <dgm:presLayoutVars>
          <dgm:bulletEnabled val="1"/>
        </dgm:presLayoutVars>
      </dgm:prSet>
      <dgm:spPr/>
      <dgm:t>
        <a:bodyPr/>
        <a:lstStyle/>
        <a:p>
          <a:endParaRPr lang="en-US"/>
        </a:p>
      </dgm:t>
    </dgm:pt>
    <dgm:pt modelId="{93AF03E3-8FD1-4D59-A293-5E8B27D45C89}" type="pres">
      <dgm:prSet presAssocID="{992C70EB-1921-4CF5-A771-4FDA8C787066}" presName="FiveNodes_2" presStyleLbl="node1" presStyleIdx="1" presStyleCnt="5">
        <dgm:presLayoutVars>
          <dgm:bulletEnabled val="1"/>
        </dgm:presLayoutVars>
      </dgm:prSet>
      <dgm:spPr/>
      <dgm:t>
        <a:bodyPr/>
        <a:lstStyle/>
        <a:p>
          <a:endParaRPr lang="en-US"/>
        </a:p>
      </dgm:t>
    </dgm:pt>
    <dgm:pt modelId="{35A22466-684B-4A3E-9920-1E89125381BC}" type="pres">
      <dgm:prSet presAssocID="{992C70EB-1921-4CF5-A771-4FDA8C787066}" presName="FiveNodes_3" presStyleLbl="node1" presStyleIdx="2" presStyleCnt="5">
        <dgm:presLayoutVars>
          <dgm:bulletEnabled val="1"/>
        </dgm:presLayoutVars>
      </dgm:prSet>
      <dgm:spPr/>
      <dgm:t>
        <a:bodyPr/>
        <a:lstStyle/>
        <a:p>
          <a:endParaRPr lang="en-US"/>
        </a:p>
      </dgm:t>
    </dgm:pt>
    <dgm:pt modelId="{840A2273-0703-4F02-80DC-7668A2511235}" type="pres">
      <dgm:prSet presAssocID="{992C70EB-1921-4CF5-A771-4FDA8C787066}" presName="FiveNodes_4" presStyleLbl="node1" presStyleIdx="3" presStyleCnt="5">
        <dgm:presLayoutVars>
          <dgm:bulletEnabled val="1"/>
        </dgm:presLayoutVars>
      </dgm:prSet>
      <dgm:spPr/>
      <dgm:t>
        <a:bodyPr/>
        <a:lstStyle/>
        <a:p>
          <a:endParaRPr lang="en-US"/>
        </a:p>
      </dgm:t>
    </dgm:pt>
    <dgm:pt modelId="{8CE3C9B3-3BEC-447C-9F7A-FD626A5B6670}" type="pres">
      <dgm:prSet presAssocID="{992C70EB-1921-4CF5-A771-4FDA8C787066}" presName="FiveNodes_5" presStyleLbl="node1" presStyleIdx="4" presStyleCnt="5">
        <dgm:presLayoutVars>
          <dgm:bulletEnabled val="1"/>
        </dgm:presLayoutVars>
      </dgm:prSet>
      <dgm:spPr/>
      <dgm:t>
        <a:bodyPr/>
        <a:lstStyle/>
        <a:p>
          <a:endParaRPr lang="en-US"/>
        </a:p>
      </dgm:t>
    </dgm:pt>
    <dgm:pt modelId="{646F63C8-E9A3-4A76-9E85-7F45DDF00057}" type="pres">
      <dgm:prSet presAssocID="{992C70EB-1921-4CF5-A771-4FDA8C787066}" presName="FiveConn_1-2" presStyleLbl="fgAccFollowNode1" presStyleIdx="0" presStyleCnt="4">
        <dgm:presLayoutVars>
          <dgm:bulletEnabled val="1"/>
        </dgm:presLayoutVars>
      </dgm:prSet>
      <dgm:spPr/>
      <dgm:t>
        <a:bodyPr/>
        <a:lstStyle/>
        <a:p>
          <a:endParaRPr lang="en-US"/>
        </a:p>
      </dgm:t>
    </dgm:pt>
    <dgm:pt modelId="{C1C4128A-D981-4B91-8FDB-D8A689EBBABC}" type="pres">
      <dgm:prSet presAssocID="{992C70EB-1921-4CF5-A771-4FDA8C787066}" presName="FiveConn_2-3" presStyleLbl="fgAccFollowNode1" presStyleIdx="1" presStyleCnt="4">
        <dgm:presLayoutVars>
          <dgm:bulletEnabled val="1"/>
        </dgm:presLayoutVars>
      </dgm:prSet>
      <dgm:spPr/>
      <dgm:t>
        <a:bodyPr/>
        <a:lstStyle/>
        <a:p>
          <a:endParaRPr lang="en-US"/>
        </a:p>
      </dgm:t>
    </dgm:pt>
    <dgm:pt modelId="{46C89E65-1177-4D43-B62F-59DD85024AB0}" type="pres">
      <dgm:prSet presAssocID="{992C70EB-1921-4CF5-A771-4FDA8C787066}" presName="FiveConn_3-4" presStyleLbl="fgAccFollowNode1" presStyleIdx="2" presStyleCnt="4">
        <dgm:presLayoutVars>
          <dgm:bulletEnabled val="1"/>
        </dgm:presLayoutVars>
      </dgm:prSet>
      <dgm:spPr/>
      <dgm:t>
        <a:bodyPr/>
        <a:lstStyle/>
        <a:p>
          <a:endParaRPr lang="en-US"/>
        </a:p>
      </dgm:t>
    </dgm:pt>
    <dgm:pt modelId="{148A5397-E98F-46AF-A5C6-201FA7045742}" type="pres">
      <dgm:prSet presAssocID="{992C70EB-1921-4CF5-A771-4FDA8C787066}" presName="FiveConn_4-5" presStyleLbl="fgAccFollowNode1" presStyleIdx="3" presStyleCnt="4">
        <dgm:presLayoutVars>
          <dgm:bulletEnabled val="1"/>
        </dgm:presLayoutVars>
      </dgm:prSet>
      <dgm:spPr/>
      <dgm:t>
        <a:bodyPr/>
        <a:lstStyle/>
        <a:p>
          <a:endParaRPr lang="en-US"/>
        </a:p>
      </dgm:t>
    </dgm:pt>
    <dgm:pt modelId="{0E8F9224-40C8-47E1-9BEC-D2ADFE86FC4D}" type="pres">
      <dgm:prSet presAssocID="{992C70EB-1921-4CF5-A771-4FDA8C787066}" presName="FiveNodes_1_text" presStyleLbl="node1" presStyleIdx="4" presStyleCnt="5">
        <dgm:presLayoutVars>
          <dgm:bulletEnabled val="1"/>
        </dgm:presLayoutVars>
      </dgm:prSet>
      <dgm:spPr/>
      <dgm:t>
        <a:bodyPr/>
        <a:lstStyle/>
        <a:p>
          <a:endParaRPr lang="en-US"/>
        </a:p>
      </dgm:t>
    </dgm:pt>
    <dgm:pt modelId="{9F8A6B29-5339-4B24-88F1-4270A49FF327}" type="pres">
      <dgm:prSet presAssocID="{992C70EB-1921-4CF5-A771-4FDA8C787066}" presName="FiveNodes_2_text" presStyleLbl="node1" presStyleIdx="4" presStyleCnt="5">
        <dgm:presLayoutVars>
          <dgm:bulletEnabled val="1"/>
        </dgm:presLayoutVars>
      </dgm:prSet>
      <dgm:spPr/>
      <dgm:t>
        <a:bodyPr/>
        <a:lstStyle/>
        <a:p>
          <a:endParaRPr lang="en-US"/>
        </a:p>
      </dgm:t>
    </dgm:pt>
    <dgm:pt modelId="{B9CB3661-0624-40B0-B84A-07ECF63C2893}" type="pres">
      <dgm:prSet presAssocID="{992C70EB-1921-4CF5-A771-4FDA8C787066}" presName="FiveNodes_3_text" presStyleLbl="node1" presStyleIdx="4" presStyleCnt="5">
        <dgm:presLayoutVars>
          <dgm:bulletEnabled val="1"/>
        </dgm:presLayoutVars>
      </dgm:prSet>
      <dgm:spPr/>
      <dgm:t>
        <a:bodyPr/>
        <a:lstStyle/>
        <a:p>
          <a:endParaRPr lang="en-US"/>
        </a:p>
      </dgm:t>
    </dgm:pt>
    <dgm:pt modelId="{1094822B-3CF7-4F4D-BFE0-378CFF46A5C1}" type="pres">
      <dgm:prSet presAssocID="{992C70EB-1921-4CF5-A771-4FDA8C787066}" presName="FiveNodes_4_text" presStyleLbl="node1" presStyleIdx="4" presStyleCnt="5">
        <dgm:presLayoutVars>
          <dgm:bulletEnabled val="1"/>
        </dgm:presLayoutVars>
      </dgm:prSet>
      <dgm:spPr/>
      <dgm:t>
        <a:bodyPr/>
        <a:lstStyle/>
        <a:p>
          <a:endParaRPr lang="en-US"/>
        </a:p>
      </dgm:t>
    </dgm:pt>
    <dgm:pt modelId="{D3597190-8491-441F-BA78-813D4FE74443}" type="pres">
      <dgm:prSet presAssocID="{992C70EB-1921-4CF5-A771-4FDA8C787066}" presName="FiveNodes_5_text" presStyleLbl="node1" presStyleIdx="4" presStyleCnt="5">
        <dgm:presLayoutVars>
          <dgm:bulletEnabled val="1"/>
        </dgm:presLayoutVars>
      </dgm:prSet>
      <dgm:spPr/>
      <dgm:t>
        <a:bodyPr/>
        <a:lstStyle/>
        <a:p>
          <a:endParaRPr lang="en-US"/>
        </a:p>
      </dgm:t>
    </dgm:pt>
  </dgm:ptLst>
  <dgm:cxnLst>
    <dgm:cxn modelId="{739CEB24-3B47-42F1-A989-B1203BFD8002}" srcId="{992C70EB-1921-4CF5-A771-4FDA8C787066}" destId="{4BC9DE5A-81F6-4AD2-AC8C-00795A1FC0A9}" srcOrd="3" destOrd="0" parTransId="{C4D2293F-0ADF-4C03-857F-E02709D7C1E0}" sibTransId="{F516D8D2-08C1-4A65-95D7-8DCBB92DD1FB}"/>
    <dgm:cxn modelId="{15CF04A8-0200-4849-A468-712BC06D2DD4}" srcId="{992C70EB-1921-4CF5-A771-4FDA8C787066}" destId="{DF2061B7-74A5-49E4-A6F5-12ED835A2431}" srcOrd="2" destOrd="0" parTransId="{265B7743-413B-4A31-946D-00000D42CED3}" sibTransId="{4DC6A36B-702A-4EA1-8EF5-9D0E57C86705}"/>
    <dgm:cxn modelId="{0E4B9169-6FBF-46E5-BC3D-479FC4CF0C53}" type="presOf" srcId="{229106F1-F723-47FE-9352-5BA351B9CCBA}" destId="{93AF03E3-8FD1-4D59-A293-5E8B27D45C89}" srcOrd="0" destOrd="0" presId="urn:microsoft.com/office/officeart/2005/8/layout/vProcess5"/>
    <dgm:cxn modelId="{0834CE90-2E34-477B-9ECE-29D05ED4FF8E}" type="presOf" srcId="{55519BAC-DBA7-457E-8A16-6FCBD58DC5F7}" destId="{D3597190-8491-441F-BA78-813D4FE74443}" srcOrd="1" destOrd="0" presId="urn:microsoft.com/office/officeart/2005/8/layout/vProcess5"/>
    <dgm:cxn modelId="{0F1254DF-8D70-4480-87AD-FE84A72E928B}" type="presOf" srcId="{229106F1-F723-47FE-9352-5BA351B9CCBA}" destId="{9F8A6B29-5339-4B24-88F1-4270A49FF327}" srcOrd="1" destOrd="0" presId="urn:microsoft.com/office/officeart/2005/8/layout/vProcess5"/>
    <dgm:cxn modelId="{ECDEF44E-4D60-4093-8678-8EC38A851258}" type="presOf" srcId="{992C70EB-1921-4CF5-A771-4FDA8C787066}" destId="{635149BC-8F59-4F8A-B460-26388EB9F7DE}" srcOrd="0" destOrd="0" presId="urn:microsoft.com/office/officeart/2005/8/layout/vProcess5"/>
    <dgm:cxn modelId="{C4191796-03EB-4A40-B33B-194BE6A58627}" type="presOf" srcId="{4DC6A36B-702A-4EA1-8EF5-9D0E57C86705}" destId="{46C89E65-1177-4D43-B62F-59DD85024AB0}" srcOrd="0" destOrd="0" presId="urn:microsoft.com/office/officeart/2005/8/layout/vProcess5"/>
    <dgm:cxn modelId="{E8CEF116-DC8D-43A2-A3D1-371E97F51A4F}" srcId="{992C70EB-1921-4CF5-A771-4FDA8C787066}" destId="{44155543-E101-4A40-9CA1-F0B9EFF0E751}" srcOrd="0" destOrd="0" parTransId="{FCA25D7F-E6BF-4709-A211-53F638548E0F}" sibTransId="{E090C78B-6351-4986-A083-DC4CB136DA14}"/>
    <dgm:cxn modelId="{9A543397-09B8-458E-ADBB-F4F12A9933B8}" srcId="{992C70EB-1921-4CF5-A771-4FDA8C787066}" destId="{55519BAC-DBA7-457E-8A16-6FCBD58DC5F7}" srcOrd="4" destOrd="0" parTransId="{4F7B7A34-F77E-497D-A0F7-9266C649E22D}" sibTransId="{C23D7877-6629-46CE-95B3-C5F8953D8514}"/>
    <dgm:cxn modelId="{47E88A97-E603-4E83-AA04-BE19DB1D896F}" type="presOf" srcId="{4BC9DE5A-81F6-4AD2-AC8C-00795A1FC0A9}" destId="{840A2273-0703-4F02-80DC-7668A2511235}"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08642D51-A77F-49BE-9F1E-924E611886F2}" type="presOf" srcId="{55519BAC-DBA7-457E-8A16-6FCBD58DC5F7}" destId="{8CE3C9B3-3BEC-447C-9F7A-FD626A5B6670}" srcOrd="0" destOrd="0" presId="urn:microsoft.com/office/officeart/2005/8/layout/vProcess5"/>
    <dgm:cxn modelId="{53E662B8-9D1B-4357-8A71-F0725B2FCC58}" type="presOf" srcId="{44155543-E101-4A40-9CA1-F0B9EFF0E751}" destId="{0E8F9224-40C8-47E1-9BEC-D2ADFE86FC4D}" srcOrd="1" destOrd="0" presId="urn:microsoft.com/office/officeart/2005/8/layout/vProcess5"/>
    <dgm:cxn modelId="{E4739590-210A-4C65-86EC-610EC7ABE944}" type="presOf" srcId="{E090C78B-6351-4986-A083-DC4CB136DA14}" destId="{646F63C8-E9A3-4A76-9E85-7F45DDF00057}" srcOrd="0" destOrd="0" presId="urn:microsoft.com/office/officeart/2005/8/layout/vProcess5"/>
    <dgm:cxn modelId="{95839E46-74FD-48C5-9424-EB00DB14AA07}" type="presOf" srcId="{DF2061B7-74A5-49E4-A6F5-12ED835A2431}" destId="{35A22466-684B-4A3E-9920-1E89125381BC}" srcOrd="0" destOrd="0" presId="urn:microsoft.com/office/officeart/2005/8/layout/vProcess5"/>
    <dgm:cxn modelId="{76977687-05CF-4553-84F0-15EEBA47E876}" type="presOf" srcId="{4BC9DE5A-81F6-4AD2-AC8C-00795A1FC0A9}" destId="{1094822B-3CF7-4F4D-BFE0-378CFF46A5C1}" srcOrd="1" destOrd="0" presId="urn:microsoft.com/office/officeart/2005/8/layout/vProcess5"/>
    <dgm:cxn modelId="{8F04F593-BADB-4FFA-A192-2287754C81D2}" type="presOf" srcId="{F516D8D2-08C1-4A65-95D7-8DCBB92DD1FB}" destId="{148A5397-E98F-46AF-A5C6-201FA7045742}" srcOrd="0" destOrd="0" presId="urn:microsoft.com/office/officeart/2005/8/layout/vProcess5"/>
    <dgm:cxn modelId="{973B05C8-0526-4287-BC04-37444FC1C7F0}" type="presOf" srcId="{363717E9-C909-4997-BF48-F54ED57E88A3}" destId="{C1C4128A-D981-4B91-8FDB-D8A689EBBABC}" srcOrd="0" destOrd="0" presId="urn:microsoft.com/office/officeart/2005/8/layout/vProcess5"/>
    <dgm:cxn modelId="{76B550F5-CBBC-4D98-8140-F14CD41978EA}" type="presOf" srcId="{44155543-E101-4A40-9CA1-F0B9EFF0E751}" destId="{38E8BC70-B795-4C9E-8A07-9E7390B1FD6F}" srcOrd="0" destOrd="0" presId="urn:microsoft.com/office/officeart/2005/8/layout/vProcess5"/>
    <dgm:cxn modelId="{26661E7C-37CB-49DE-8EC1-571A2EA6F6F1}" type="presOf" srcId="{DF2061B7-74A5-49E4-A6F5-12ED835A2431}" destId="{B9CB3661-0624-40B0-B84A-07ECF63C2893}" srcOrd="1" destOrd="0" presId="urn:microsoft.com/office/officeart/2005/8/layout/vProcess5"/>
    <dgm:cxn modelId="{12ED5DAA-E2E1-49A8-9368-674F9FB5B1B2}" type="presParOf" srcId="{635149BC-8F59-4F8A-B460-26388EB9F7DE}" destId="{C903298F-E564-43E5-AC15-3A90035B58F5}" srcOrd="0" destOrd="0" presId="urn:microsoft.com/office/officeart/2005/8/layout/vProcess5"/>
    <dgm:cxn modelId="{7FA10BF7-870C-4F29-A74D-ACDEAF23BD7E}" type="presParOf" srcId="{635149BC-8F59-4F8A-B460-26388EB9F7DE}" destId="{38E8BC70-B795-4C9E-8A07-9E7390B1FD6F}" srcOrd="1" destOrd="0" presId="urn:microsoft.com/office/officeart/2005/8/layout/vProcess5"/>
    <dgm:cxn modelId="{FA05C87B-7BD8-4C2E-9276-33F71C74E4D9}" type="presParOf" srcId="{635149BC-8F59-4F8A-B460-26388EB9F7DE}" destId="{93AF03E3-8FD1-4D59-A293-5E8B27D45C89}" srcOrd="2" destOrd="0" presId="urn:microsoft.com/office/officeart/2005/8/layout/vProcess5"/>
    <dgm:cxn modelId="{16052BC7-B2C4-44DD-80AB-1C01C42E1C9E}" type="presParOf" srcId="{635149BC-8F59-4F8A-B460-26388EB9F7DE}" destId="{35A22466-684B-4A3E-9920-1E89125381BC}" srcOrd="3" destOrd="0" presId="urn:microsoft.com/office/officeart/2005/8/layout/vProcess5"/>
    <dgm:cxn modelId="{E751BE3C-8F33-4ACD-9A05-C7634F99FA6A}" type="presParOf" srcId="{635149BC-8F59-4F8A-B460-26388EB9F7DE}" destId="{840A2273-0703-4F02-80DC-7668A2511235}" srcOrd="4" destOrd="0" presId="urn:microsoft.com/office/officeart/2005/8/layout/vProcess5"/>
    <dgm:cxn modelId="{589463DE-18D9-4490-9131-923FFDEFD45B}" type="presParOf" srcId="{635149BC-8F59-4F8A-B460-26388EB9F7DE}" destId="{8CE3C9B3-3BEC-447C-9F7A-FD626A5B6670}" srcOrd="5" destOrd="0" presId="urn:microsoft.com/office/officeart/2005/8/layout/vProcess5"/>
    <dgm:cxn modelId="{08FECF5A-5456-4BA2-8AAB-D383F4799BAC}" type="presParOf" srcId="{635149BC-8F59-4F8A-B460-26388EB9F7DE}" destId="{646F63C8-E9A3-4A76-9E85-7F45DDF00057}" srcOrd="6" destOrd="0" presId="urn:microsoft.com/office/officeart/2005/8/layout/vProcess5"/>
    <dgm:cxn modelId="{D22F1B3B-3E0A-4D38-B3AF-786F46D1FF19}" type="presParOf" srcId="{635149BC-8F59-4F8A-B460-26388EB9F7DE}" destId="{C1C4128A-D981-4B91-8FDB-D8A689EBBABC}" srcOrd="7" destOrd="0" presId="urn:microsoft.com/office/officeart/2005/8/layout/vProcess5"/>
    <dgm:cxn modelId="{47F27B94-3F53-44D5-A801-CF6CDDB5E2B3}" type="presParOf" srcId="{635149BC-8F59-4F8A-B460-26388EB9F7DE}" destId="{46C89E65-1177-4D43-B62F-59DD85024AB0}" srcOrd="8" destOrd="0" presId="urn:microsoft.com/office/officeart/2005/8/layout/vProcess5"/>
    <dgm:cxn modelId="{26D36E6C-80D4-468D-99E2-FDF51A5E8BF2}" type="presParOf" srcId="{635149BC-8F59-4F8A-B460-26388EB9F7DE}" destId="{148A5397-E98F-46AF-A5C6-201FA7045742}" srcOrd="9" destOrd="0" presId="urn:microsoft.com/office/officeart/2005/8/layout/vProcess5"/>
    <dgm:cxn modelId="{7942D57F-7792-4B30-9212-E9C80A210018}" type="presParOf" srcId="{635149BC-8F59-4F8A-B460-26388EB9F7DE}" destId="{0E8F9224-40C8-47E1-9BEC-D2ADFE86FC4D}" srcOrd="10" destOrd="0" presId="urn:microsoft.com/office/officeart/2005/8/layout/vProcess5"/>
    <dgm:cxn modelId="{1F3AC152-720C-4B2C-A221-B5A44101B488}" type="presParOf" srcId="{635149BC-8F59-4F8A-B460-26388EB9F7DE}" destId="{9F8A6B29-5339-4B24-88F1-4270A49FF327}" srcOrd="11" destOrd="0" presId="urn:microsoft.com/office/officeart/2005/8/layout/vProcess5"/>
    <dgm:cxn modelId="{26DFAFC3-0F7C-42A9-B219-C71F832687BA}" type="presParOf" srcId="{635149BC-8F59-4F8A-B460-26388EB9F7DE}" destId="{B9CB3661-0624-40B0-B84A-07ECF63C2893}" srcOrd="12" destOrd="0" presId="urn:microsoft.com/office/officeart/2005/8/layout/vProcess5"/>
    <dgm:cxn modelId="{EAADB368-AABE-42CA-94D1-FE34977DA2F1}" type="presParOf" srcId="{635149BC-8F59-4F8A-B460-26388EB9F7DE}" destId="{1094822B-3CF7-4F4D-BFE0-378CFF46A5C1}" srcOrd="13" destOrd="0" presId="urn:microsoft.com/office/officeart/2005/8/layout/vProcess5"/>
    <dgm:cxn modelId="{6659AEDD-A374-4994-B102-69AD0FBB660F}" type="presParOf" srcId="{635149BC-8F59-4F8A-B460-26388EB9F7DE}" destId="{D3597190-8491-441F-BA78-813D4FE744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t>Equipo Global de Servicio</a:t>
          </a:r>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t>Metas</a:t>
          </a:r>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t>Estrategia</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DA0E3309-AA06-47D0-9853-A2219A1248D1}" type="pres">
      <dgm:prSet presAssocID="{992C70EB-1921-4CF5-A771-4FDA8C787066}" presName="ThreeNodes_1" presStyleLbl="node1" presStyleIdx="0" presStyleCnt="3">
        <dgm:presLayoutVars>
          <dgm:bulletEnabled val="1"/>
        </dgm:presLayoutVars>
      </dgm:prSet>
      <dgm:spPr/>
      <dgm:t>
        <a:bodyPr/>
        <a:lstStyle/>
        <a:p>
          <a:endParaRPr lang="en-US"/>
        </a:p>
      </dgm:t>
    </dgm:pt>
    <dgm:pt modelId="{98DDFA3B-9A09-42E9-9A28-0351115F499F}" type="pres">
      <dgm:prSet presAssocID="{992C70EB-1921-4CF5-A771-4FDA8C787066}" presName="ThreeNodes_2" presStyleLbl="node1" presStyleIdx="1" presStyleCnt="3">
        <dgm:presLayoutVars>
          <dgm:bulletEnabled val="1"/>
        </dgm:presLayoutVars>
      </dgm:prSet>
      <dgm:spPr/>
      <dgm:t>
        <a:bodyPr/>
        <a:lstStyle/>
        <a:p>
          <a:endParaRPr lang="en-US"/>
        </a:p>
      </dgm:t>
    </dgm:pt>
    <dgm:pt modelId="{2E544543-787E-4CEE-BA5A-11C1063E4E15}" type="pres">
      <dgm:prSet presAssocID="{992C70EB-1921-4CF5-A771-4FDA8C787066}" presName="ThreeNodes_3" presStyleLbl="node1" presStyleIdx="2" presStyleCnt="3">
        <dgm:presLayoutVars>
          <dgm:bulletEnabled val="1"/>
        </dgm:presLayoutVars>
      </dgm:prSet>
      <dgm:spPr/>
      <dgm:t>
        <a:bodyPr/>
        <a:lstStyle/>
        <a:p>
          <a:endParaRPr lang="en-US"/>
        </a:p>
      </dgm:t>
    </dgm:pt>
    <dgm:pt modelId="{3D8A97FF-92B9-41D2-B05D-F46CCF8852CD}" type="pres">
      <dgm:prSet presAssocID="{992C70EB-1921-4CF5-A771-4FDA8C787066}" presName="ThreeConn_1-2" presStyleLbl="fgAccFollowNode1" presStyleIdx="0" presStyleCnt="2">
        <dgm:presLayoutVars>
          <dgm:bulletEnabled val="1"/>
        </dgm:presLayoutVars>
      </dgm:prSet>
      <dgm:spPr/>
      <dgm:t>
        <a:bodyPr/>
        <a:lstStyle/>
        <a:p>
          <a:endParaRPr lang="en-US"/>
        </a:p>
      </dgm:t>
    </dgm:pt>
    <dgm:pt modelId="{45851497-9E3A-4368-A341-C121617DCC9E}" type="pres">
      <dgm:prSet presAssocID="{992C70EB-1921-4CF5-A771-4FDA8C787066}" presName="ThreeConn_2-3" presStyleLbl="fgAccFollowNode1" presStyleIdx="1" presStyleCnt="2">
        <dgm:presLayoutVars>
          <dgm:bulletEnabled val="1"/>
        </dgm:presLayoutVars>
      </dgm:prSet>
      <dgm:spPr/>
      <dgm:t>
        <a:bodyPr/>
        <a:lstStyle/>
        <a:p>
          <a:endParaRPr lang="en-US"/>
        </a:p>
      </dgm:t>
    </dgm:pt>
    <dgm:pt modelId="{08792E48-8683-475D-A9A0-35146AB1655F}" type="pres">
      <dgm:prSet presAssocID="{992C70EB-1921-4CF5-A771-4FDA8C787066}" presName="ThreeNodes_1_text" presStyleLbl="node1" presStyleIdx="2" presStyleCnt="3">
        <dgm:presLayoutVars>
          <dgm:bulletEnabled val="1"/>
        </dgm:presLayoutVars>
      </dgm:prSet>
      <dgm:spPr/>
      <dgm:t>
        <a:bodyPr/>
        <a:lstStyle/>
        <a:p>
          <a:endParaRPr lang="en-US"/>
        </a:p>
      </dgm:t>
    </dgm:pt>
    <dgm:pt modelId="{548E070F-06AA-47BA-B16A-DB45A81D6A99}" type="pres">
      <dgm:prSet presAssocID="{992C70EB-1921-4CF5-A771-4FDA8C787066}" presName="ThreeNodes_2_text" presStyleLbl="node1" presStyleIdx="2" presStyleCnt="3">
        <dgm:presLayoutVars>
          <dgm:bulletEnabled val="1"/>
        </dgm:presLayoutVars>
      </dgm:prSet>
      <dgm:spPr/>
      <dgm:t>
        <a:bodyPr/>
        <a:lstStyle/>
        <a:p>
          <a:endParaRPr lang="en-US"/>
        </a:p>
      </dgm:t>
    </dgm:pt>
    <dgm:pt modelId="{12636348-BB02-4B8B-9D6B-F7AEB106D6A9}" type="pres">
      <dgm:prSet presAssocID="{992C70EB-1921-4CF5-A771-4FDA8C787066}" presName="ThreeNodes_3_text" presStyleLbl="node1" presStyleIdx="2" presStyleCnt="3">
        <dgm:presLayoutVars>
          <dgm:bulletEnabled val="1"/>
        </dgm:presLayoutVars>
      </dgm:prSet>
      <dgm:spPr/>
      <dgm:t>
        <a:bodyPr/>
        <a:lstStyle/>
        <a:p>
          <a:endParaRPr lang="en-US"/>
        </a:p>
      </dgm:t>
    </dgm:pt>
  </dgm:ptLst>
  <dgm:cxnLst>
    <dgm:cxn modelId="{15CF04A8-0200-4849-A468-712BC06D2DD4}" srcId="{992C70EB-1921-4CF5-A771-4FDA8C787066}" destId="{DF2061B7-74A5-49E4-A6F5-12ED835A2431}" srcOrd="2" destOrd="0" parTransId="{265B7743-413B-4A31-946D-00000D42CED3}" sibTransId="{4DC6A36B-702A-4EA1-8EF5-9D0E57C86705}"/>
    <dgm:cxn modelId="{065DA458-F4CD-4D1A-AED5-058C7D8E2347}" type="presOf" srcId="{44155543-E101-4A40-9CA1-F0B9EFF0E751}" destId="{08792E48-8683-475D-A9A0-35146AB1655F}" srcOrd="1" destOrd="0" presId="urn:microsoft.com/office/officeart/2005/8/layout/vProcess5"/>
    <dgm:cxn modelId="{51037C21-4391-49B8-A112-6DE5B777204B}" type="presOf" srcId="{363717E9-C909-4997-BF48-F54ED57E88A3}" destId="{45851497-9E3A-4368-A341-C121617DCC9E}" srcOrd="0" destOrd="0" presId="urn:microsoft.com/office/officeart/2005/8/layout/vProcess5"/>
    <dgm:cxn modelId="{AF3B54D4-6466-4D5E-B55D-CC38D09EDEDF}" type="presOf" srcId="{E090C78B-6351-4986-A083-DC4CB136DA14}" destId="{3D8A97FF-92B9-41D2-B05D-F46CCF8852CD}" srcOrd="0" destOrd="0" presId="urn:microsoft.com/office/officeart/2005/8/layout/vProcess5"/>
    <dgm:cxn modelId="{7B24BBE2-9F01-410A-9EF2-E3CF97B7B062}" type="presOf" srcId="{229106F1-F723-47FE-9352-5BA351B9CCBA}" destId="{548E070F-06AA-47BA-B16A-DB45A81D6A99}" srcOrd="1" destOrd="0" presId="urn:microsoft.com/office/officeart/2005/8/layout/vProcess5"/>
    <dgm:cxn modelId="{0BD119E9-CC76-4A1F-8A0D-8EEB363D1CF0}" type="presOf" srcId="{DF2061B7-74A5-49E4-A6F5-12ED835A2431}" destId="{12636348-BB02-4B8B-9D6B-F7AEB106D6A9}" srcOrd="1" destOrd="0" presId="urn:microsoft.com/office/officeart/2005/8/layout/vProcess5"/>
    <dgm:cxn modelId="{C7A66341-B72E-476C-8F77-A20C8A1EB37D}" type="presOf" srcId="{992C70EB-1921-4CF5-A771-4FDA8C787066}" destId="{635149BC-8F59-4F8A-B460-26388EB9F7DE}" srcOrd="0" destOrd="0" presId="urn:microsoft.com/office/officeart/2005/8/layout/vProcess5"/>
    <dgm:cxn modelId="{1DB096A5-3A79-40A5-9BF5-F3B9094E428E}" type="presOf" srcId="{DF2061B7-74A5-49E4-A6F5-12ED835A2431}" destId="{2E544543-787E-4CEE-BA5A-11C1063E4E15}" srcOrd="0" destOrd="0" presId="urn:microsoft.com/office/officeart/2005/8/layout/vProcess5"/>
    <dgm:cxn modelId="{7AAD177C-C1A5-413D-BBD9-665B997A2609}" type="presOf" srcId="{44155543-E101-4A40-9CA1-F0B9EFF0E751}" destId="{DA0E3309-AA06-47D0-9853-A2219A1248D1}"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E8CEF116-DC8D-43A2-A3D1-371E97F51A4F}" srcId="{992C70EB-1921-4CF5-A771-4FDA8C787066}" destId="{44155543-E101-4A40-9CA1-F0B9EFF0E751}" srcOrd="0" destOrd="0" parTransId="{FCA25D7F-E6BF-4709-A211-53F638548E0F}" sibTransId="{E090C78B-6351-4986-A083-DC4CB136DA14}"/>
    <dgm:cxn modelId="{86DEF561-959C-44C1-8EEF-40DF83654B44}" type="presOf" srcId="{229106F1-F723-47FE-9352-5BA351B9CCBA}" destId="{98DDFA3B-9A09-42E9-9A28-0351115F499F}" srcOrd="0" destOrd="0" presId="urn:microsoft.com/office/officeart/2005/8/layout/vProcess5"/>
    <dgm:cxn modelId="{A0321CA7-B8A2-4095-B786-FF59D50C0F4C}" type="presParOf" srcId="{635149BC-8F59-4F8A-B460-26388EB9F7DE}" destId="{C903298F-E564-43E5-AC15-3A90035B58F5}" srcOrd="0" destOrd="0" presId="urn:microsoft.com/office/officeart/2005/8/layout/vProcess5"/>
    <dgm:cxn modelId="{9C191CB7-C914-40D4-82E1-26E0E92A909A}" type="presParOf" srcId="{635149BC-8F59-4F8A-B460-26388EB9F7DE}" destId="{DA0E3309-AA06-47D0-9853-A2219A1248D1}" srcOrd="1" destOrd="0" presId="urn:microsoft.com/office/officeart/2005/8/layout/vProcess5"/>
    <dgm:cxn modelId="{44601530-C644-4EBD-8251-7CF06D675186}" type="presParOf" srcId="{635149BC-8F59-4F8A-B460-26388EB9F7DE}" destId="{98DDFA3B-9A09-42E9-9A28-0351115F499F}" srcOrd="2" destOrd="0" presId="urn:microsoft.com/office/officeart/2005/8/layout/vProcess5"/>
    <dgm:cxn modelId="{3956DA16-E473-4AC0-A1CD-83BBBCC324D2}" type="presParOf" srcId="{635149BC-8F59-4F8A-B460-26388EB9F7DE}" destId="{2E544543-787E-4CEE-BA5A-11C1063E4E15}" srcOrd="3" destOrd="0" presId="urn:microsoft.com/office/officeart/2005/8/layout/vProcess5"/>
    <dgm:cxn modelId="{F35F359A-661C-45E7-972A-244BF04E5904}" type="presParOf" srcId="{635149BC-8F59-4F8A-B460-26388EB9F7DE}" destId="{3D8A97FF-92B9-41D2-B05D-F46CCF8852CD}" srcOrd="4" destOrd="0" presId="urn:microsoft.com/office/officeart/2005/8/layout/vProcess5"/>
    <dgm:cxn modelId="{E42A8E07-4739-4766-B76C-CCAD67ED34B3}" type="presParOf" srcId="{635149BC-8F59-4F8A-B460-26388EB9F7DE}" destId="{45851497-9E3A-4368-A341-C121617DCC9E}" srcOrd="5" destOrd="0" presId="urn:microsoft.com/office/officeart/2005/8/layout/vProcess5"/>
    <dgm:cxn modelId="{418DAEB9-04AA-4BB2-BACE-03F6B801281C}" type="presParOf" srcId="{635149BC-8F59-4F8A-B460-26388EB9F7DE}" destId="{08792E48-8683-475D-A9A0-35146AB1655F}" srcOrd="6" destOrd="0" presId="urn:microsoft.com/office/officeart/2005/8/layout/vProcess5"/>
    <dgm:cxn modelId="{0E48809F-4368-4D51-A4BF-4E0EA134F500}" type="presParOf" srcId="{635149BC-8F59-4F8A-B460-26388EB9F7DE}" destId="{548E070F-06AA-47BA-B16A-DB45A81D6A99}" srcOrd="7" destOrd="0" presId="urn:microsoft.com/office/officeart/2005/8/layout/vProcess5"/>
    <dgm:cxn modelId="{7647A455-94C0-487F-BD91-612CF7057855}" type="presParOf" srcId="{635149BC-8F59-4F8A-B460-26388EB9F7DE}" destId="{12636348-BB02-4B8B-9D6B-F7AEB106D6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1D927-49B4-41EB-BD2D-C398DB41D8E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2CAB596-FE48-478E-AB10-AE8C088CA6B9}">
      <dgm:prSet phldrT="[Text]" custT="1"/>
      <dgm:spPr/>
      <dgm:t>
        <a:bodyPr/>
        <a:lstStyle/>
        <a:p>
          <a:r>
            <a:rPr lang="en-US" sz="1400" dirty="0"/>
            <a:t>Patrocinar a un </a:t>
          </a:r>
          <a:r>
            <a:rPr lang="en-US" sz="1400" dirty="0" err="1"/>
            <a:t>niño</a:t>
          </a:r>
          <a:r>
            <a:rPr lang="en-US" sz="1400" dirty="0"/>
            <a:t> </a:t>
          </a:r>
          <a:r>
            <a:rPr lang="en-US" sz="1400" dirty="0" smtClean="0"/>
            <a:t>de </a:t>
          </a:r>
          <a:r>
            <a:rPr lang="en-US" sz="1400" dirty="0" err="1" smtClean="0"/>
            <a:t>pocos</a:t>
          </a:r>
          <a:r>
            <a:rPr lang="en-US" sz="1400" dirty="0" smtClean="0"/>
            <a:t> </a:t>
          </a:r>
          <a:r>
            <a:rPr lang="en-US" sz="1400" dirty="0"/>
            <a:t>recursos para que asista a un campamento de diabetes.</a:t>
          </a:r>
        </a:p>
        <a:p>
          <a:r>
            <a:rPr lang="en-US" sz="1400" dirty="0" err="1" smtClean="0"/>
            <a:t>Recaudar</a:t>
          </a:r>
          <a:r>
            <a:rPr lang="en-US" sz="1400" dirty="0" smtClean="0"/>
            <a:t> </a:t>
          </a:r>
          <a:r>
            <a:rPr lang="en-US" sz="1400" dirty="0" err="1" smtClean="0"/>
            <a:t>fondos</a:t>
          </a:r>
          <a:r>
            <a:rPr lang="en-US" sz="1400" dirty="0" smtClean="0"/>
            <a:t> </a:t>
          </a:r>
          <a:r>
            <a:rPr lang="en-US" sz="1400" dirty="0"/>
            <a:t>para un campamento o fundación de diabetes.</a:t>
          </a:r>
        </a:p>
      </dgm:t>
    </dgm:pt>
    <dgm:pt modelId="{CF069F83-FB75-4BD7-A380-728CC749F2C7}" type="parTrans" cxnId="{73A4DD83-6160-4FCE-A734-3D0D59DB1580}">
      <dgm:prSet/>
      <dgm:spPr/>
      <dgm:t>
        <a:bodyPr/>
        <a:lstStyle/>
        <a:p>
          <a:endParaRPr lang="en-US"/>
        </a:p>
      </dgm:t>
    </dgm:pt>
    <dgm:pt modelId="{30D90861-833B-4F38-B35F-C455372481FF}" type="sibTrans" cxnId="{73A4DD83-6160-4FCE-A734-3D0D59DB1580}">
      <dgm:prSet/>
      <dgm:spPr/>
      <dgm:t>
        <a:bodyPr/>
        <a:lstStyle/>
        <a:p>
          <a:endParaRPr lang="en-US"/>
        </a:p>
      </dgm:t>
    </dgm:pt>
    <dgm:pt modelId="{53DCA660-D35B-4A08-BF7E-3D918D38C739}">
      <dgm:prSet phldrT="[Text]" custT="1"/>
      <dgm:spPr/>
      <dgm:t>
        <a:bodyPr/>
        <a:lstStyle/>
        <a:p>
          <a:r>
            <a:rPr lang="en-US" sz="1400" dirty="0"/>
            <a:t>Plantar árboles. Consultar con las </a:t>
          </a:r>
          <a:r>
            <a:rPr lang="en-US" sz="1400" dirty="0" err="1" smtClean="0"/>
            <a:t>autoridadesales</a:t>
          </a:r>
          <a:r>
            <a:rPr lang="en-US" sz="1400" dirty="0" smtClean="0"/>
            <a:t> </a:t>
          </a:r>
          <a:r>
            <a:rPr lang="en-US" sz="1400" dirty="0"/>
            <a:t>para determinar el tipo y </a:t>
          </a:r>
          <a:r>
            <a:rPr lang="en-US" sz="1400" dirty="0" err="1" smtClean="0"/>
            <a:t>cantidad</a:t>
          </a:r>
          <a:r>
            <a:rPr lang="en-US" sz="1400" dirty="0" smtClean="0"/>
            <a:t> </a:t>
          </a:r>
          <a:r>
            <a:rPr lang="en-US" sz="1400" dirty="0"/>
            <a:t>de </a:t>
          </a:r>
          <a:r>
            <a:rPr lang="en-US" sz="1400" dirty="0" err="1"/>
            <a:t>árboles</a:t>
          </a:r>
          <a:r>
            <a:rPr lang="en-US" sz="1400" dirty="0"/>
            <a:t> </a:t>
          </a:r>
          <a:r>
            <a:rPr lang="en-US" sz="1400" dirty="0" err="1" smtClean="0"/>
            <a:t>necesarios</a:t>
          </a:r>
          <a:r>
            <a:rPr lang="en-US" sz="1400" dirty="0" smtClean="0"/>
            <a:t> y </a:t>
          </a:r>
          <a:r>
            <a:rPr lang="en-US" sz="1400" dirty="0"/>
            <a:t>dónde plantarlos. </a:t>
          </a:r>
        </a:p>
        <a:p>
          <a:r>
            <a:rPr lang="en-US" sz="1400" dirty="0"/>
            <a:t>Organizar un concurso de </a:t>
          </a:r>
          <a:r>
            <a:rPr lang="en-US" sz="1400" dirty="0" err="1"/>
            <a:t>fotografía</a:t>
          </a:r>
          <a:r>
            <a:rPr lang="en-US" sz="1400" dirty="0"/>
            <a:t> </a:t>
          </a:r>
          <a:r>
            <a:rPr lang="en-US" sz="1400" dirty="0" err="1" smtClean="0"/>
            <a:t>sobre</a:t>
          </a:r>
          <a:r>
            <a:rPr lang="en-US" sz="1400" dirty="0" smtClean="0"/>
            <a:t> </a:t>
          </a:r>
          <a:r>
            <a:rPr lang="en-US" sz="1400" dirty="0"/>
            <a:t>naturaleza y </a:t>
          </a:r>
          <a:r>
            <a:rPr lang="en-US" sz="1400" dirty="0" err="1" smtClean="0"/>
            <a:t>medio</a:t>
          </a:r>
          <a:r>
            <a:rPr lang="en-US" sz="1400" dirty="0" smtClean="0"/>
            <a:t> </a:t>
          </a:r>
          <a:r>
            <a:rPr lang="en-US" sz="1400" dirty="0"/>
            <a:t>ambiente.</a:t>
          </a:r>
        </a:p>
      </dgm:t>
    </dgm:pt>
    <dgm:pt modelId="{366D9284-4804-4358-BCAD-6D80C37B1582}" type="parTrans" cxnId="{A112B203-21AC-40C1-A6EA-6793682158AD}">
      <dgm:prSet/>
      <dgm:spPr/>
      <dgm:t>
        <a:bodyPr/>
        <a:lstStyle/>
        <a:p>
          <a:endParaRPr lang="en-US"/>
        </a:p>
      </dgm:t>
    </dgm:pt>
    <dgm:pt modelId="{88599E66-6832-4E6F-A7B0-CA34D83A7244}" type="sibTrans" cxnId="{A112B203-21AC-40C1-A6EA-6793682158AD}">
      <dgm:prSet/>
      <dgm:spPr/>
      <dgm:t>
        <a:bodyPr/>
        <a:lstStyle/>
        <a:p>
          <a:endParaRPr lang="en-US"/>
        </a:p>
      </dgm:t>
    </dgm:pt>
    <dgm:pt modelId="{4213A130-EC5C-4100-AA33-5EF99D7EDE79}">
      <dgm:prSet phldrT="[Text]" custT="1"/>
      <dgm:spPr/>
      <dgm:t>
        <a:bodyPr/>
        <a:lstStyle/>
        <a:p>
          <a:r>
            <a:rPr lang="en-US" sz="1400" dirty="0"/>
            <a:t>Preparar y entregar cestas de alimentos a familias necesitadas.</a:t>
          </a:r>
        </a:p>
        <a:p>
          <a:r>
            <a:rPr lang="en-US" sz="1400" dirty="0"/>
            <a:t>Patrocinar un evento sobre alimentos saludables. Invitar a un experto en nutrición como orador principal.</a:t>
          </a:r>
        </a:p>
      </dgm:t>
    </dgm:pt>
    <dgm:pt modelId="{5DB95ACA-F26F-4493-AC47-A42DBFF6B048}" type="parTrans" cxnId="{EB83F53E-D57A-43B4-ADA1-B6970A0AC71A}">
      <dgm:prSet/>
      <dgm:spPr/>
      <dgm:t>
        <a:bodyPr/>
        <a:lstStyle/>
        <a:p>
          <a:endParaRPr lang="en-US"/>
        </a:p>
      </dgm:t>
    </dgm:pt>
    <dgm:pt modelId="{89600AC6-49DB-42A9-ACD4-863E917991E5}" type="sibTrans" cxnId="{EB83F53E-D57A-43B4-ADA1-B6970A0AC71A}">
      <dgm:prSet/>
      <dgm:spPr/>
      <dgm:t>
        <a:bodyPr/>
        <a:lstStyle/>
        <a:p>
          <a:endParaRPr lang="en-US"/>
        </a:p>
      </dgm:t>
    </dgm:pt>
    <dgm:pt modelId="{83447B4D-BCE5-4D81-9739-DE10FD16432F}">
      <dgm:prSet custT="1"/>
      <dgm:spPr/>
      <dgm:t>
        <a:bodyPr/>
        <a:lstStyle/>
        <a:p>
          <a:r>
            <a:rPr lang="en-US" sz="1400" dirty="0"/>
            <a:t>Ofrecer servicios de tutoría a un niño con cáncer y a sus hermanos.</a:t>
          </a:r>
        </a:p>
        <a:p>
          <a:r>
            <a:rPr lang="en-US" sz="1400" dirty="0"/>
            <a:t>Llevar a los hermanos a comprar ropa o útiles escolares.</a:t>
          </a:r>
        </a:p>
      </dgm:t>
    </dgm:pt>
    <dgm:pt modelId="{43CCF1CA-8974-4CD7-A20C-45DE4A1712FD}" type="parTrans" cxnId="{6BFED22E-0688-46D1-B4F2-697AD1D898DE}">
      <dgm:prSet/>
      <dgm:spPr/>
      <dgm:t>
        <a:bodyPr/>
        <a:lstStyle/>
        <a:p>
          <a:endParaRPr lang="en-US"/>
        </a:p>
      </dgm:t>
    </dgm:pt>
    <dgm:pt modelId="{2948215D-D92F-4037-9A23-C2BD31A45A2D}" type="sibTrans" cxnId="{6BFED22E-0688-46D1-B4F2-697AD1D898DE}">
      <dgm:prSet/>
      <dgm:spPr/>
      <dgm:t>
        <a:bodyPr/>
        <a:lstStyle/>
        <a:p>
          <a:endParaRPr lang="en-US"/>
        </a:p>
      </dgm:t>
    </dgm:pt>
    <dgm:pt modelId="{EE10118B-0519-4020-B19A-C4673AB21BEE}">
      <dgm:prSet custT="1"/>
      <dgm:spPr/>
      <dgm:t>
        <a:bodyPr/>
        <a:lstStyle/>
        <a:p>
          <a:r>
            <a:rPr lang="en-US" sz="1400" dirty="0"/>
            <a:t>Apoyar un programa de entrenamiento de perros guía mediante la recaudación de fondos o trabajo voluntario. </a:t>
          </a:r>
        </a:p>
        <a:p>
          <a:r>
            <a:rPr lang="en-US" sz="1400" dirty="0"/>
            <a:t>Organizar un partido o torneo de "béisbol con sonido" para ciegos.</a:t>
          </a:r>
        </a:p>
      </dgm:t>
    </dgm:pt>
    <dgm:pt modelId="{F1DB3322-1C1E-44E8-8EEC-CF6023142803}" type="parTrans" cxnId="{58594A20-2BFB-457B-9A70-0C39F8EA884A}">
      <dgm:prSet/>
      <dgm:spPr/>
      <dgm:t>
        <a:bodyPr/>
        <a:lstStyle/>
        <a:p>
          <a:endParaRPr lang="en-US"/>
        </a:p>
      </dgm:t>
    </dgm:pt>
    <dgm:pt modelId="{60B5069A-30E7-45FF-92D3-A64CA47DACA8}" type="sibTrans" cxnId="{58594A20-2BFB-457B-9A70-0C39F8EA884A}">
      <dgm:prSet/>
      <dgm:spPr/>
      <dgm:t>
        <a:bodyPr/>
        <a:lstStyle/>
        <a:p>
          <a:endParaRPr lang="en-US"/>
        </a:p>
      </dgm:t>
    </dgm:pt>
    <dgm:pt modelId="{8F2C590B-5C62-4AC1-BEDF-3D538B040C1F}">
      <dgm:prSet custT="1"/>
      <dgm:spPr/>
      <dgm:t>
        <a:bodyPr/>
        <a:lstStyle/>
        <a:p>
          <a:r>
            <a:rPr lang="en-US" sz="1400" dirty="0"/>
            <a:t>Colaborar con jóvenes para pintar un mural o crear un </a:t>
          </a:r>
          <a:r>
            <a:rPr lang="en-US" sz="1400" dirty="0" err="1" smtClean="0"/>
            <a:t>mosaico</a:t>
          </a:r>
          <a:r>
            <a:rPr lang="en-US" sz="1400" dirty="0" smtClean="0"/>
            <a:t>.</a:t>
          </a:r>
          <a:endParaRPr lang="en-US" sz="1400" dirty="0"/>
        </a:p>
        <a:p>
          <a:r>
            <a:rPr lang="en-US" sz="1400" dirty="0"/>
            <a:t>Involucrar a jóvenes en la remodelación de un centro infantil o aula escolar: pintar, reparar o embellecer un jardín.</a:t>
          </a:r>
        </a:p>
      </dgm:t>
    </dgm:pt>
    <dgm:pt modelId="{E3A1DEB7-3E4B-486C-A90C-F65FF19C71BA}" type="parTrans" cxnId="{9FB55003-079C-4553-8323-25ED9C438FA5}">
      <dgm:prSet/>
      <dgm:spPr/>
      <dgm:t>
        <a:bodyPr/>
        <a:lstStyle/>
        <a:p>
          <a:endParaRPr lang="en-US"/>
        </a:p>
      </dgm:t>
    </dgm:pt>
    <dgm:pt modelId="{C64809F7-6E47-46EC-8840-4BCD98F74867}" type="sibTrans" cxnId="{9FB55003-079C-4553-8323-25ED9C438FA5}">
      <dgm:prSet/>
      <dgm:spPr/>
      <dgm:t>
        <a:bodyPr/>
        <a:lstStyle/>
        <a:p>
          <a:endParaRPr lang="en-US"/>
        </a:p>
      </dgm:t>
    </dgm:pt>
    <dgm:pt modelId="{55BE117E-3BD0-478C-9FF5-310D8318D1E6}" type="pres">
      <dgm:prSet presAssocID="{03C1D927-49B4-41EB-BD2D-C398DB41D8EB}" presName="linearFlow" presStyleCnt="0">
        <dgm:presLayoutVars>
          <dgm:dir/>
          <dgm:resizeHandles val="exact"/>
        </dgm:presLayoutVars>
      </dgm:prSet>
      <dgm:spPr/>
      <dgm:t>
        <a:bodyPr/>
        <a:lstStyle/>
        <a:p>
          <a:endParaRPr lang="en-US"/>
        </a:p>
      </dgm:t>
    </dgm:pt>
    <dgm:pt modelId="{BFAD6E3F-E7F7-4B81-AB34-E95E0C458C33}" type="pres">
      <dgm:prSet presAssocID="{22CAB596-FE48-478E-AB10-AE8C088CA6B9}" presName="composite" presStyleCnt="0"/>
      <dgm:spPr/>
    </dgm:pt>
    <dgm:pt modelId="{B6FD36DA-E7B1-4297-A899-26F25C743546}" type="pres">
      <dgm:prSet presAssocID="{22CAB596-FE48-478E-AB10-AE8C088CA6B9}" presName="imgShp" presStyleLbl="fgImgPlace1" presStyleIdx="0" presStyleCnt="6" custLinFactNeighborX="-6779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DE9FEFC-4992-43A8-8AC5-C95728E65C61}" type="pres">
      <dgm:prSet presAssocID="{22CAB596-FE48-478E-AB10-AE8C088CA6B9}" presName="txShp" presStyleLbl="node1" presStyleIdx="0" presStyleCnt="6" custScaleX="111948">
        <dgm:presLayoutVars>
          <dgm:bulletEnabled val="1"/>
        </dgm:presLayoutVars>
      </dgm:prSet>
      <dgm:spPr/>
      <dgm:t>
        <a:bodyPr/>
        <a:lstStyle/>
        <a:p>
          <a:endParaRPr lang="en-US"/>
        </a:p>
      </dgm:t>
    </dgm:pt>
    <dgm:pt modelId="{CB2F5ADC-0751-488B-8823-F82FA2FE5C8E}" type="pres">
      <dgm:prSet presAssocID="{30D90861-833B-4F38-B35F-C455372481FF}" presName="spacing" presStyleCnt="0"/>
      <dgm:spPr/>
    </dgm:pt>
    <dgm:pt modelId="{0D8F4981-9F23-49D9-A449-4F90D2BFEFE5}" type="pres">
      <dgm:prSet presAssocID="{53DCA660-D35B-4A08-BF7E-3D918D38C739}" presName="composite" presStyleCnt="0"/>
      <dgm:spPr/>
    </dgm:pt>
    <dgm:pt modelId="{06C26B90-8208-40BE-ACD5-4AA7DB9AF742}" type="pres">
      <dgm:prSet presAssocID="{53DCA660-D35B-4A08-BF7E-3D918D38C739}" presName="imgShp" presStyleLbl="fgImgPlace1" presStyleIdx="1" presStyleCnt="6" custLinFactNeighborX="-6674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7493791-9238-4417-BF9F-28E8A0ADA968}" type="pres">
      <dgm:prSet presAssocID="{53DCA660-D35B-4A08-BF7E-3D918D38C739}" presName="txShp" presStyleLbl="node1" presStyleIdx="1" presStyleCnt="6" custScaleX="112603" custLinFactNeighborX="-179">
        <dgm:presLayoutVars>
          <dgm:bulletEnabled val="1"/>
        </dgm:presLayoutVars>
      </dgm:prSet>
      <dgm:spPr/>
      <dgm:t>
        <a:bodyPr/>
        <a:lstStyle/>
        <a:p>
          <a:endParaRPr lang="en-US"/>
        </a:p>
      </dgm:t>
    </dgm:pt>
    <dgm:pt modelId="{18205FD6-A6EB-4C9D-BC20-E0E343893E41}" type="pres">
      <dgm:prSet presAssocID="{88599E66-6832-4E6F-A7B0-CA34D83A7244}" presName="spacing" presStyleCnt="0"/>
      <dgm:spPr/>
    </dgm:pt>
    <dgm:pt modelId="{5338061A-1704-4558-8E90-8EBAE23CBA58}" type="pres">
      <dgm:prSet presAssocID="{4213A130-EC5C-4100-AA33-5EF99D7EDE79}" presName="composite" presStyleCnt="0"/>
      <dgm:spPr/>
    </dgm:pt>
    <dgm:pt modelId="{C08B734E-454E-4BD6-BCEF-B6A451DE55A0}" type="pres">
      <dgm:prSet presAssocID="{4213A130-EC5C-4100-AA33-5EF99D7EDE79}" presName="imgShp" presStyleLbl="fgImgPlace1" presStyleIdx="2" presStyleCnt="6" custLinFactNeighborX="-6771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D04D00F-BB2F-4D32-A3A9-2EAA6C91FB93}" type="pres">
      <dgm:prSet presAssocID="{4213A130-EC5C-4100-AA33-5EF99D7EDE79}" presName="txShp" presStyleLbl="node1" presStyleIdx="2" presStyleCnt="6" custScaleX="111996">
        <dgm:presLayoutVars>
          <dgm:bulletEnabled val="1"/>
        </dgm:presLayoutVars>
      </dgm:prSet>
      <dgm:spPr/>
      <dgm:t>
        <a:bodyPr/>
        <a:lstStyle/>
        <a:p>
          <a:endParaRPr lang="en-US"/>
        </a:p>
      </dgm:t>
    </dgm:pt>
    <dgm:pt modelId="{E9D4E87E-ED2F-49A4-9FA9-BE1B07A48338}" type="pres">
      <dgm:prSet presAssocID="{89600AC6-49DB-42A9-ACD4-863E917991E5}" presName="spacing" presStyleCnt="0"/>
      <dgm:spPr/>
    </dgm:pt>
    <dgm:pt modelId="{C93CA6A9-D7DA-44A0-9567-20C9591342BA}" type="pres">
      <dgm:prSet presAssocID="{83447B4D-BCE5-4D81-9739-DE10FD16432F}" presName="composite" presStyleCnt="0"/>
      <dgm:spPr/>
    </dgm:pt>
    <dgm:pt modelId="{FC93223C-7E00-4D99-829D-4A3791A35B61}" type="pres">
      <dgm:prSet presAssocID="{83447B4D-BCE5-4D81-9739-DE10FD16432F}" presName="imgShp" presStyleLbl="fgImgPlace1" presStyleIdx="3" presStyleCnt="6" custLinFactNeighborX="-6771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2EF3A7E-439F-4BEC-B81C-6F993B614E6A}" type="pres">
      <dgm:prSet presAssocID="{83447B4D-BCE5-4D81-9739-DE10FD16432F}" presName="txShp" presStyleLbl="node1" presStyleIdx="3" presStyleCnt="6" custScaleX="111996">
        <dgm:presLayoutVars>
          <dgm:bulletEnabled val="1"/>
        </dgm:presLayoutVars>
      </dgm:prSet>
      <dgm:spPr/>
      <dgm:t>
        <a:bodyPr/>
        <a:lstStyle/>
        <a:p>
          <a:endParaRPr lang="en-US"/>
        </a:p>
      </dgm:t>
    </dgm:pt>
    <dgm:pt modelId="{1AB99C80-5E1B-4986-858E-861B6A3BEDA5}" type="pres">
      <dgm:prSet presAssocID="{2948215D-D92F-4037-9A23-C2BD31A45A2D}" presName="spacing" presStyleCnt="0"/>
      <dgm:spPr/>
    </dgm:pt>
    <dgm:pt modelId="{E7B4752D-DDAD-4253-9BEA-CED77FCB8F2D}" type="pres">
      <dgm:prSet presAssocID="{EE10118B-0519-4020-B19A-C4673AB21BEE}" presName="composite" presStyleCnt="0"/>
      <dgm:spPr/>
    </dgm:pt>
    <dgm:pt modelId="{4210936C-E6FA-477A-9D41-28C73BBEBF03}" type="pres">
      <dgm:prSet presAssocID="{EE10118B-0519-4020-B19A-C4673AB21BEE}" presName="imgShp" presStyleLbl="fgImgPlace1" presStyleIdx="4" presStyleCnt="6" custLinFactNeighborX="-67759" custLinFactNeighborY="311"/>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00B64842-0C8B-4028-B9FF-D5C7AD1B9690}" type="pres">
      <dgm:prSet presAssocID="{EE10118B-0519-4020-B19A-C4673AB21BEE}" presName="txShp" presStyleLbl="node1" presStyleIdx="4" presStyleCnt="6" custScaleX="111970">
        <dgm:presLayoutVars>
          <dgm:bulletEnabled val="1"/>
        </dgm:presLayoutVars>
      </dgm:prSet>
      <dgm:spPr/>
      <dgm:t>
        <a:bodyPr/>
        <a:lstStyle/>
        <a:p>
          <a:endParaRPr lang="en-US"/>
        </a:p>
      </dgm:t>
    </dgm:pt>
    <dgm:pt modelId="{EB8D1196-75BF-474B-9FC5-81C5D93DF47E}" type="pres">
      <dgm:prSet presAssocID="{60B5069A-30E7-45FF-92D3-A64CA47DACA8}" presName="spacing" presStyleCnt="0"/>
      <dgm:spPr/>
    </dgm:pt>
    <dgm:pt modelId="{0486380F-FC2C-4300-AF81-B57E7BEF6D54}" type="pres">
      <dgm:prSet presAssocID="{8F2C590B-5C62-4AC1-BEDF-3D538B040C1F}" presName="composite" presStyleCnt="0"/>
      <dgm:spPr/>
    </dgm:pt>
    <dgm:pt modelId="{085A77BB-E38B-4F4D-86B6-952BCE90748F}" type="pres">
      <dgm:prSet presAssocID="{8F2C590B-5C62-4AC1-BEDF-3D538B040C1F}" presName="imgShp" presStyleLbl="fgImgPlace1" presStyleIdx="5" presStyleCnt="6" custLinFactNeighborX="-6998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9000" r="-39000"/>
          </a:stretch>
        </a:blipFill>
      </dgm:spPr>
    </dgm:pt>
    <dgm:pt modelId="{1F954B25-9A7E-4D4C-A43A-AA8816325DB8}" type="pres">
      <dgm:prSet presAssocID="{8F2C590B-5C62-4AC1-BEDF-3D538B040C1F}" presName="txShp" presStyleLbl="node1" presStyleIdx="5" presStyleCnt="6" custScaleX="111774">
        <dgm:presLayoutVars>
          <dgm:bulletEnabled val="1"/>
        </dgm:presLayoutVars>
      </dgm:prSet>
      <dgm:spPr/>
      <dgm:t>
        <a:bodyPr/>
        <a:lstStyle/>
        <a:p>
          <a:endParaRPr lang="en-US"/>
        </a:p>
      </dgm:t>
    </dgm:pt>
  </dgm:ptLst>
  <dgm:cxnLst>
    <dgm:cxn modelId="{6BFED22E-0688-46D1-B4F2-697AD1D898DE}" srcId="{03C1D927-49B4-41EB-BD2D-C398DB41D8EB}" destId="{83447B4D-BCE5-4D81-9739-DE10FD16432F}" srcOrd="3" destOrd="0" parTransId="{43CCF1CA-8974-4CD7-A20C-45DE4A1712FD}" sibTransId="{2948215D-D92F-4037-9A23-C2BD31A45A2D}"/>
    <dgm:cxn modelId="{EB18851F-FA32-4A4F-8F76-0040E5889B22}" type="presOf" srcId="{53DCA660-D35B-4A08-BF7E-3D918D38C739}" destId="{B7493791-9238-4417-BF9F-28E8A0ADA968}" srcOrd="0" destOrd="0" presId="urn:microsoft.com/office/officeart/2005/8/layout/vList3"/>
    <dgm:cxn modelId="{58594A20-2BFB-457B-9A70-0C39F8EA884A}" srcId="{03C1D927-49B4-41EB-BD2D-C398DB41D8EB}" destId="{EE10118B-0519-4020-B19A-C4673AB21BEE}" srcOrd="4" destOrd="0" parTransId="{F1DB3322-1C1E-44E8-8EEC-CF6023142803}" sibTransId="{60B5069A-30E7-45FF-92D3-A64CA47DACA8}"/>
    <dgm:cxn modelId="{38C4FE8D-BDD5-4954-995E-55EE323BE60D}" type="presOf" srcId="{EE10118B-0519-4020-B19A-C4673AB21BEE}" destId="{00B64842-0C8B-4028-B9FF-D5C7AD1B9690}" srcOrd="0" destOrd="0" presId="urn:microsoft.com/office/officeart/2005/8/layout/vList3"/>
    <dgm:cxn modelId="{F34854CB-973B-40BA-BFC3-B8C7BED28CCC}" type="presOf" srcId="{03C1D927-49B4-41EB-BD2D-C398DB41D8EB}" destId="{55BE117E-3BD0-478C-9FF5-310D8318D1E6}" srcOrd="0" destOrd="0" presId="urn:microsoft.com/office/officeart/2005/8/layout/vList3"/>
    <dgm:cxn modelId="{94594FBC-A775-4336-89B5-10B122EC1C55}" type="presOf" srcId="{4213A130-EC5C-4100-AA33-5EF99D7EDE79}" destId="{1D04D00F-BB2F-4D32-A3A9-2EAA6C91FB93}" srcOrd="0" destOrd="0" presId="urn:microsoft.com/office/officeart/2005/8/layout/vList3"/>
    <dgm:cxn modelId="{EB83F53E-D57A-43B4-ADA1-B6970A0AC71A}" srcId="{03C1D927-49B4-41EB-BD2D-C398DB41D8EB}" destId="{4213A130-EC5C-4100-AA33-5EF99D7EDE79}" srcOrd="2" destOrd="0" parTransId="{5DB95ACA-F26F-4493-AC47-A42DBFF6B048}" sibTransId="{89600AC6-49DB-42A9-ACD4-863E917991E5}"/>
    <dgm:cxn modelId="{A112B203-21AC-40C1-A6EA-6793682158AD}" srcId="{03C1D927-49B4-41EB-BD2D-C398DB41D8EB}" destId="{53DCA660-D35B-4A08-BF7E-3D918D38C739}" srcOrd="1" destOrd="0" parTransId="{366D9284-4804-4358-BCAD-6D80C37B1582}" sibTransId="{88599E66-6832-4E6F-A7B0-CA34D83A7244}"/>
    <dgm:cxn modelId="{9FB55003-079C-4553-8323-25ED9C438FA5}" srcId="{03C1D927-49B4-41EB-BD2D-C398DB41D8EB}" destId="{8F2C590B-5C62-4AC1-BEDF-3D538B040C1F}" srcOrd="5" destOrd="0" parTransId="{E3A1DEB7-3E4B-486C-A90C-F65FF19C71BA}" sibTransId="{C64809F7-6E47-46EC-8840-4BCD98F74867}"/>
    <dgm:cxn modelId="{73A4DD83-6160-4FCE-A734-3D0D59DB1580}" srcId="{03C1D927-49B4-41EB-BD2D-C398DB41D8EB}" destId="{22CAB596-FE48-478E-AB10-AE8C088CA6B9}" srcOrd="0" destOrd="0" parTransId="{CF069F83-FB75-4BD7-A380-728CC749F2C7}" sibTransId="{30D90861-833B-4F38-B35F-C455372481FF}"/>
    <dgm:cxn modelId="{A4E2F1E5-BAF5-4342-BEEE-2FEE140AE664}" type="presOf" srcId="{8F2C590B-5C62-4AC1-BEDF-3D538B040C1F}" destId="{1F954B25-9A7E-4D4C-A43A-AA8816325DB8}" srcOrd="0" destOrd="0" presId="urn:microsoft.com/office/officeart/2005/8/layout/vList3"/>
    <dgm:cxn modelId="{7092E0BF-E5EF-4CB1-8DEC-B3E7D5E6CA11}" type="presOf" srcId="{83447B4D-BCE5-4D81-9739-DE10FD16432F}" destId="{62EF3A7E-439F-4BEC-B81C-6F993B614E6A}" srcOrd="0" destOrd="0" presId="urn:microsoft.com/office/officeart/2005/8/layout/vList3"/>
    <dgm:cxn modelId="{397AA628-17DD-4DF7-BF03-725A02732CA1}" type="presOf" srcId="{22CAB596-FE48-478E-AB10-AE8C088CA6B9}" destId="{5DE9FEFC-4992-43A8-8AC5-C95728E65C61}" srcOrd="0" destOrd="0" presId="urn:microsoft.com/office/officeart/2005/8/layout/vList3"/>
    <dgm:cxn modelId="{C2A141A2-AB7C-40CF-B4F1-5B61A868C7A8}" type="presParOf" srcId="{55BE117E-3BD0-478C-9FF5-310D8318D1E6}" destId="{BFAD6E3F-E7F7-4B81-AB34-E95E0C458C33}" srcOrd="0" destOrd="0" presId="urn:microsoft.com/office/officeart/2005/8/layout/vList3"/>
    <dgm:cxn modelId="{C7E03647-3B99-4D86-ACC0-DBF91F509575}" type="presParOf" srcId="{BFAD6E3F-E7F7-4B81-AB34-E95E0C458C33}" destId="{B6FD36DA-E7B1-4297-A899-26F25C743546}" srcOrd="0" destOrd="0" presId="urn:microsoft.com/office/officeart/2005/8/layout/vList3"/>
    <dgm:cxn modelId="{6C0E248A-165F-4B35-8B4D-58CFFB228F06}" type="presParOf" srcId="{BFAD6E3F-E7F7-4B81-AB34-E95E0C458C33}" destId="{5DE9FEFC-4992-43A8-8AC5-C95728E65C61}" srcOrd="1" destOrd="0" presId="urn:microsoft.com/office/officeart/2005/8/layout/vList3"/>
    <dgm:cxn modelId="{828DB616-BC97-49A4-817E-030C81F32035}" type="presParOf" srcId="{55BE117E-3BD0-478C-9FF5-310D8318D1E6}" destId="{CB2F5ADC-0751-488B-8823-F82FA2FE5C8E}" srcOrd="1" destOrd="0" presId="urn:microsoft.com/office/officeart/2005/8/layout/vList3"/>
    <dgm:cxn modelId="{8230A973-AAEF-4310-9296-ED5EC94FC2CC}" type="presParOf" srcId="{55BE117E-3BD0-478C-9FF5-310D8318D1E6}" destId="{0D8F4981-9F23-49D9-A449-4F90D2BFEFE5}" srcOrd="2" destOrd="0" presId="urn:microsoft.com/office/officeart/2005/8/layout/vList3"/>
    <dgm:cxn modelId="{52F97503-98BF-45DF-9759-74C2BF59EA39}" type="presParOf" srcId="{0D8F4981-9F23-49D9-A449-4F90D2BFEFE5}" destId="{06C26B90-8208-40BE-ACD5-4AA7DB9AF742}" srcOrd="0" destOrd="0" presId="urn:microsoft.com/office/officeart/2005/8/layout/vList3"/>
    <dgm:cxn modelId="{1B9F714D-42B6-4FCF-B712-EEBBCBE7FC6C}" type="presParOf" srcId="{0D8F4981-9F23-49D9-A449-4F90D2BFEFE5}" destId="{B7493791-9238-4417-BF9F-28E8A0ADA968}" srcOrd="1" destOrd="0" presId="urn:microsoft.com/office/officeart/2005/8/layout/vList3"/>
    <dgm:cxn modelId="{D32CCE58-5ADB-4C0D-BAF9-3D06F3855E09}" type="presParOf" srcId="{55BE117E-3BD0-478C-9FF5-310D8318D1E6}" destId="{18205FD6-A6EB-4C9D-BC20-E0E343893E41}" srcOrd="3" destOrd="0" presId="urn:microsoft.com/office/officeart/2005/8/layout/vList3"/>
    <dgm:cxn modelId="{30AB6410-C3F8-4060-A5BE-FAE8A1F09E58}" type="presParOf" srcId="{55BE117E-3BD0-478C-9FF5-310D8318D1E6}" destId="{5338061A-1704-4558-8E90-8EBAE23CBA58}" srcOrd="4" destOrd="0" presId="urn:microsoft.com/office/officeart/2005/8/layout/vList3"/>
    <dgm:cxn modelId="{5A811172-0AB7-4A40-99D3-2E9C932BA9C4}" type="presParOf" srcId="{5338061A-1704-4558-8E90-8EBAE23CBA58}" destId="{C08B734E-454E-4BD6-BCEF-B6A451DE55A0}" srcOrd="0" destOrd="0" presId="urn:microsoft.com/office/officeart/2005/8/layout/vList3"/>
    <dgm:cxn modelId="{77A266BC-FB82-4261-BA68-086B68CB124B}" type="presParOf" srcId="{5338061A-1704-4558-8E90-8EBAE23CBA58}" destId="{1D04D00F-BB2F-4D32-A3A9-2EAA6C91FB93}" srcOrd="1" destOrd="0" presId="urn:microsoft.com/office/officeart/2005/8/layout/vList3"/>
    <dgm:cxn modelId="{58489C21-0C90-4AE0-9BB5-B0D77B04B44B}" type="presParOf" srcId="{55BE117E-3BD0-478C-9FF5-310D8318D1E6}" destId="{E9D4E87E-ED2F-49A4-9FA9-BE1B07A48338}" srcOrd="5" destOrd="0" presId="urn:microsoft.com/office/officeart/2005/8/layout/vList3"/>
    <dgm:cxn modelId="{4532DBA4-8F88-4820-9B7A-EEC7C970D666}" type="presParOf" srcId="{55BE117E-3BD0-478C-9FF5-310D8318D1E6}" destId="{C93CA6A9-D7DA-44A0-9567-20C9591342BA}" srcOrd="6" destOrd="0" presId="urn:microsoft.com/office/officeart/2005/8/layout/vList3"/>
    <dgm:cxn modelId="{05D2F91A-4AFA-4846-88EC-9682A56252FA}" type="presParOf" srcId="{C93CA6A9-D7DA-44A0-9567-20C9591342BA}" destId="{FC93223C-7E00-4D99-829D-4A3791A35B61}" srcOrd="0" destOrd="0" presId="urn:microsoft.com/office/officeart/2005/8/layout/vList3"/>
    <dgm:cxn modelId="{2EF0D66A-F81B-4C7B-B54E-2147BC531544}" type="presParOf" srcId="{C93CA6A9-D7DA-44A0-9567-20C9591342BA}" destId="{62EF3A7E-439F-4BEC-B81C-6F993B614E6A}" srcOrd="1" destOrd="0" presId="urn:microsoft.com/office/officeart/2005/8/layout/vList3"/>
    <dgm:cxn modelId="{79B19675-B1A8-4109-BC1F-B692C588B67F}" type="presParOf" srcId="{55BE117E-3BD0-478C-9FF5-310D8318D1E6}" destId="{1AB99C80-5E1B-4986-858E-861B6A3BEDA5}" srcOrd="7" destOrd="0" presId="urn:microsoft.com/office/officeart/2005/8/layout/vList3"/>
    <dgm:cxn modelId="{5CDC3A7D-1A59-447D-8F62-688A27FBC357}" type="presParOf" srcId="{55BE117E-3BD0-478C-9FF5-310D8318D1E6}" destId="{E7B4752D-DDAD-4253-9BEA-CED77FCB8F2D}" srcOrd="8" destOrd="0" presId="urn:microsoft.com/office/officeart/2005/8/layout/vList3"/>
    <dgm:cxn modelId="{A9DE0EFE-DEF2-4D97-B8E3-8E1E17F8A6A0}" type="presParOf" srcId="{E7B4752D-DDAD-4253-9BEA-CED77FCB8F2D}" destId="{4210936C-E6FA-477A-9D41-28C73BBEBF03}" srcOrd="0" destOrd="0" presId="urn:microsoft.com/office/officeart/2005/8/layout/vList3"/>
    <dgm:cxn modelId="{493F485D-29F7-4A78-8B82-A3B86C205CD9}" type="presParOf" srcId="{E7B4752D-DDAD-4253-9BEA-CED77FCB8F2D}" destId="{00B64842-0C8B-4028-B9FF-D5C7AD1B9690}" srcOrd="1" destOrd="0" presId="urn:microsoft.com/office/officeart/2005/8/layout/vList3"/>
    <dgm:cxn modelId="{267ADFAC-300F-409B-BDE0-30AEE17BF343}" type="presParOf" srcId="{55BE117E-3BD0-478C-9FF5-310D8318D1E6}" destId="{EB8D1196-75BF-474B-9FC5-81C5D93DF47E}" srcOrd="9" destOrd="0" presId="urn:microsoft.com/office/officeart/2005/8/layout/vList3"/>
    <dgm:cxn modelId="{B78D56C6-84AE-4655-854C-C609594E9896}" type="presParOf" srcId="{55BE117E-3BD0-478C-9FF5-310D8318D1E6}" destId="{0486380F-FC2C-4300-AF81-B57E7BEF6D54}" srcOrd="10" destOrd="0" presId="urn:microsoft.com/office/officeart/2005/8/layout/vList3"/>
    <dgm:cxn modelId="{D95A6D43-7C98-4194-A1E5-FF9B0D0B84BB}" type="presParOf" srcId="{0486380F-FC2C-4300-AF81-B57E7BEF6D54}" destId="{085A77BB-E38B-4F4D-86B6-952BCE90748F}" srcOrd="0" destOrd="0" presId="urn:microsoft.com/office/officeart/2005/8/layout/vList3"/>
    <dgm:cxn modelId="{3C337DF1-F866-4DB2-8AC9-2B840A6B0998}" type="presParOf" srcId="{0486380F-FC2C-4300-AF81-B57E7BEF6D54}" destId="{1F954B25-9A7E-4D4C-A43A-AA8816325D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1"/>
            <a:ext cx="3038475" cy="465621"/>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A1A7210-0B2B-4F28-95C4-07BD8775DA7A}" type="datetimeFigureOut">
              <a:rPr lang="en-US"/>
              <a:pPr>
                <a:defRPr/>
              </a:pPr>
              <a:t>12/7/2017</a:t>
            </a:fld>
            <a:endParaRPr lang="es-E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181"/>
            <a:ext cx="3038475" cy="46562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FBA8D9B-71D9-4A7B-BE07-1B7244D46708}" type="slidenum">
              <a:rPr lang="en-US" altLang="en-US"/>
              <a:pPr/>
              <a:t>‹#›</a:t>
            </a:fld>
            <a:endParaRPr lang="es-ES" altLang="en-US"/>
          </a:p>
        </p:txBody>
      </p:sp>
    </p:spTree>
    <p:extLst>
      <p:ext uri="{BB962C8B-B14F-4D97-AF65-F5344CB8AC3E}">
        <p14:creationId xmlns:p14="http://schemas.microsoft.com/office/powerpoint/2010/main" val="293880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1"/>
            <a:ext cx="3038475" cy="465621"/>
          </a:xfrm>
          <a:prstGeom prst="rect">
            <a:avLst/>
          </a:prstGeom>
        </p:spPr>
        <p:txBody>
          <a:bodyPr vert="horz" wrap="square" lIns="92446" tIns="46223" rIns="92446" bIns="46223" numCol="1" anchor="t" anchorCtr="0" compatLnSpc="1">
            <a:prstTxWarp prst="textNoShape">
              <a:avLst/>
            </a:prstTxWarp>
          </a:bodyPr>
          <a:lstStyle>
            <a:lvl1pPr algn="r">
              <a:defRPr sz="1200" smtClean="0">
                <a:latin typeface="Calibri" pitchFamily="34" charset="0"/>
              </a:defRPr>
            </a:lvl1pPr>
          </a:lstStyle>
          <a:p>
            <a:pPr>
              <a:defRPr/>
            </a:pPr>
            <a:fld id="{650E5A6F-92FD-4175-992C-CA3DDCA6AD3A}" type="datetimeFigureOut">
              <a:rPr lang="en-US"/>
              <a:pPr>
                <a:defRPr/>
              </a:pPr>
              <a:t>12/7/2017</a:t>
            </a:fld>
            <a:endParaRPr lang="es-E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6" y="4416191"/>
            <a:ext cx="5607050" cy="41825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181"/>
            <a:ext cx="3038475" cy="465621"/>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181"/>
            <a:ext cx="3038475" cy="465621"/>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anose="020F0502020204030204" pitchFamily="34" charset="0"/>
              </a:defRPr>
            </a:lvl1pPr>
          </a:lstStyle>
          <a:p>
            <a:fld id="{D0DBD422-9EB0-4323-BF6E-DCF786888576}" type="slidenum">
              <a:rPr lang="en-US" altLang="en-US"/>
              <a:pPr/>
              <a:t>‹#›</a:t>
            </a:fld>
            <a:endParaRPr lang="es-ES" altLang="en-US"/>
          </a:p>
        </p:txBody>
      </p:sp>
    </p:spTree>
    <p:extLst>
      <p:ext uri="{BB962C8B-B14F-4D97-AF65-F5344CB8AC3E}">
        <p14:creationId xmlns:p14="http://schemas.microsoft.com/office/powerpoint/2010/main" val="309110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a:t>
            </a:fld>
            <a:endParaRPr lang="es-ES" altLang="en-US"/>
          </a:p>
        </p:txBody>
      </p:sp>
    </p:spTree>
    <p:extLst>
      <p:ext uri="{BB962C8B-B14F-4D97-AF65-F5344CB8AC3E}">
        <p14:creationId xmlns:p14="http://schemas.microsoft.com/office/powerpoint/2010/main" val="407002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ES" dirty="0" smtClean="0"/>
              <a:t>Vamos a ver más de cerca dónde encaja el GST con las actividades de servicio, así como el Equipo Global de Acción. Siendo la adición más reciente a la división de Actividades de Servicio, el Equipo Global de Servicio trabajará junto con Desarrollo de Programas y Leos para poner el servicio a la vanguardia de nuestra organización. Los departamentos de la división de Actividades de Servicio colaborarán y tendrán funciones complementarios para alcanzar nuestras metas. </a:t>
            </a:r>
          </a:p>
          <a:p>
            <a:endParaRPr lang="es-ES" baseline="0" dirty="0"/>
          </a:p>
          <a:p>
            <a:r>
              <a:rPr lang="es-ES" dirty="0" smtClean="0"/>
              <a:t>Podemos considerar Desarrollo de Programas como el </a:t>
            </a:r>
            <a:r>
              <a:rPr lang="es-ES" b="1" dirty="0" smtClean="0"/>
              <a:t>grupo de reflexión</a:t>
            </a:r>
            <a:r>
              <a:rPr lang="es-ES" dirty="0" smtClean="0"/>
              <a:t>: investigan y desarrollan programas y modelos de servicio, preparan herramientas para apoyar la implementación de los proyectos y desarrollan programas piloto para probar las iniciativas nuevas. El GST será el </a:t>
            </a:r>
            <a:r>
              <a:rPr lang="es-ES" b="1" baseline="0" dirty="0"/>
              <a:t>movilizador</a:t>
            </a:r>
            <a:r>
              <a:rPr lang="es-ES" b="0" baseline="0" dirty="0"/>
              <a:t>: actuando como estímulo para que los Leones pongan en práctica proyectos de servicio prácticos, reuniendo y analizando las opiniones sobre las necesidades y oportunidades en todas las áreas estatutarias</a:t>
            </a:r>
            <a:r>
              <a:rPr lang="es-ES" dirty="0" smtClean="0"/>
              <a:t>. Desempeñaremos una parte integral asegurándonos de que el GST reciba los datos que necesita. Estos datos se traducirán en información valiosa que el equipo de Desarrollo de Programas utilizará para seguir mejorando los programas y recursos específicos de cada región.</a:t>
            </a:r>
          </a:p>
          <a:p>
            <a:endParaRPr lang="es-ES" baseline="0" dirty="0"/>
          </a:p>
          <a:p>
            <a:r>
              <a:rPr lang="es-ES" dirty="0" smtClean="0"/>
              <a:t>Fuera de la división de Actividades de Servicio, el Equipo Global de Acción colaborará con el Equipo Global de Aumento de Socios y el Equipo Global de Liderato. Juntos, el GST, GMT y GLT conforman el Equipo Global de Acción, unificando las tres áreas clave de los Leones, liderato, aumento de socios y servicio.</a:t>
            </a:r>
          </a:p>
          <a:p>
            <a:endParaRPr lang="es-ES" baseline="0" dirty="0"/>
          </a:p>
          <a:p>
            <a:r>
              <a:rPr lang="es-ES" dirty="0" smtClean="0"/>
              <a:t>El GST también colaborará con la Fundación para aumentar los recursos para los proyectos de servicio, para aportar visibilidad a nuestra organización y a la fundación, y apoyar a los Leones locales que buscan subvenciones durante el ciclo de las subvenciones, que va desde la evaluación de las necesidades, hasta la presentación de informes de progreso, las visitas al lugar y el informe final. Queremos que los Leones sepan todo lo que hace la Fundación y que ayuden a correr la voz a otros en el campo.</a:t>
            </a:r>
            <a:endParaRPr lang="es-E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10</a:t>
            </a:fld>
            <a:endParaRPr lang="es-ES" altLang="en-US"/>
          </a:p>
        </p:txBody>
      </p:sp>
    </p:spTree>
    <p:extLst>
      <p:ext uri="{BB962C8B-B14F-4D97-AF65-F5344CB8AC3E}">
        <p14:creationId xmlns:p14="http://schemas.microsoft.com/office/powerpoint/2010/main" val="365413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i="0" baseline="0" dirty="0"/>
              <a:t>Esta es una ilustración de cómo será la colaboración entre el Equipo Global de Acción Global y LCIF.</a:t>
            </a:r>
            <a:endParaRPr lang="es-ES" i="0" dirty="0"/>
          </a:p>
          <a:p>
            <a:endParaRPr lang="es-ES" dirty="0"/>
          </a:p>
        </p:txBody>
      </p:sp>
      <p:sp>
        <p:nvSpPr>
          <p:cNvPr id="4" name="Slide Number Placeholder 3"/>
          <p:cNvSpPr>
            <a:spLocks noGrp="1"/>
          </p:cNvSpPr>
          <p:nvPr>
            <p:ph type="sldNum" sz="quarter" idx="10"/>
          </p:nvPr>
        </p:nvSpPr>
        <p:spPr/>
        <p:txBody>
          <a:bodyPr/>
          <a:lstStyle/>
          <a:p>
            <a:fld id="{E5C71B69-8B32-4D0C-B099-2760A7644D55}" type="slidenum">
              <a:rPr lang="en-US" smtClean="0"/>
              <a:t>11</a:t>
            </a:fld>
            <a:endParaRPr lang="es-ES"/>
          </a:p>
        </p:txBody>
      </p:sp>
    </p:spTree>
    <p:extLst>
      <p:ext uri="{BB962C8B-B14F-4D97-AF65-F5344CB8AC3E}">
        <p14:creationId xmlns:p14="http://schemas.microsoft.com/office/powerpoint/2010/main" val="374819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dirty="0" smtClean="0"/>
              <a:t>Veamos más de cerca la relación entre el GAT y LCIF. LCIF encaja en su colaboración con el Equipo Global de Servicio en particular, como se ilustra aquí con las flechas de doble sentido.</a:t>
            </a:r>
            <a:endParaRPr lang="es-ES" dirty="0"/>
          </a:p>
          <a:p>
            <a:endParaRPr lang="es-ES" dirty="0"/>
          </a:p>
          <a:p>
            <a:r>
              <a:rPr lang="es-ES" dirty="0" smtClean="0"/>
              <a:t>Los coordinadores de LCIF y los miembros del GST se benefician de promocionarse mutuamente. LCIF financia el servicio de los Leones y el servicio de los Leones puede contar con el apoyo financiero de LCIF.  Al resaltar la importancia de ambos, se fortalece la relación entre el servicio y el apoyo financiero a la fundación.</a:t>
            </a:r>
          </a:p>
          <a:p>
            <a:r>
              <a:rPr lang="es-ES" dirty="0" smtClean="0"/>
              <a:t> </a:t>
            </a:r>
          </a:p>
          <a:p>
            <a:r>
              <a:rPr lang="es-ES" dirty="0" smtClean="0"/>
              <a:t>Los miembros del GST y los coordinadores de LCIF servirán como líderes en los niveles de club, distrito y distrito múltiple. Al colaborar en cada nivel, se pueden integrar y desarrollar planes para alcanzar múltiples metas.</a:t>
            </a:r>
          </a:p>
          <a:p>
            <a:endParaRPr lang="es-ES" dirty="0"/>
          </a:p>
          <a:p>
            <a:r>
              <a:rPr lang="es-ES" dirty="0" smtClean="0"/>
              <a:t>A nivel de área estatutaria y de área, donde LCIF no cuenta con la representación de coordinadores, </a:t>
            </a:r>
            <a:r>
              <a:rPr lang="es-ES" b="1" dirty="0" smtClean="0"/>
              <a:t>tendremos </a:t>
            </a:r>
            <a:r>
              <a:rPr lang="es-ES" dirty="0" smtClean="0"/>
              <a:t>la responsabilidad de abogar por la Fundación ante los socios.</a:t>
            </a:r>
          </a:p>
          <a:p>
            <a:endParaRPr lang="es-ES" dirty="0"/>
          </a:p>
          <a:p>
            <a:r>
              <a:rPr lang="es-ES" dirty="0" smtClean="0"/>
              <a:t>LCIF establece las metas de recaudación de fondos, para que podamos responder cuando los Leones buscan financiación a través de subvenciones elegibles.  Sin el apoyo de LCIF, los Leones no pueden atender las necesidades a gran escala en sus comunidades ni responder cuando ocurren desastres inesperados.</a:t>
            </a:r>
            <a:endParaRPr lang="es-ES" i="1" dirty="0"/>
          </a:p>
          <a:p>
            <a:endParaRPr lang="es-E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12</a:t>
            </a:fld>
            <a:endParaRPr lang="es-ES" altLang="en-US"/>
          </a:p>
        </p:txBody>
      </p:sp>
    </p:spTree>
    <p:extLst>
      <p:ext uri="{BB962C8B-B14F-4D97-AF65-F5344CB8AC3E}">
        <p14:creationId xmlns:p14="http://schemas.microsoft.com/office/powerpoint/2010/main" val="250325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rPr>
              <a:t>Esto es lo que esperamos lograr con una relación de colaboración entre el GST y LCIF:</a:t>
            </a:r>
            <a:endParaRPr lang="es-ES" sz="1200" kern="1200" dirty="0">
              <a:solidFill>
                <a:schemeClr val="tx1"/>
              </a:solidFill>
              <a:effectLst/>
              <a:latin typeface="+mn-lt"/>
              <a:ea typeface="ヒラギノ角ゴ Pro W3" charset="0"/>
              <a:cs typeface="ヒラギノ角ゴ Pro W3" charset="0"/>
            </a:endParaRPr>
          </a:p>
          <a:p>
            <a:endParaRPr lang="es-ES" sz="800" kern="1200" dirty="0">
              <a:solidFill>
                <a:schemeClr val="tx1"/>
              </a:solidFill>
              <a:effectLst/>
              <a:latin typeface="+mn-lt"/>
              <a:ea typeface="ヒラギノ角ゴ Pro W3" charset="0"/>
              <a:cs typeface="ヒラギノ角ゴ Pro W3" charset="0"/>
            </a:endParaRPr>
          </a:p>
          <a:p>
            <a:pPr marL="171450" indent="-171450">
              <a:buFontTx/>
              <a:buChar char="-"/>
            </a:pPr>
            <a:r>
              <a:rPr lang="es-ES" sz="1200" kern="1200" dirty="0">
                <a:solidFill>
                  <a:schemeClr val="tx1"/>
                </a:solidFill>
                <a:effectLst/>
                <a:latin typeface="+mn-lt"/>
              </a:rPr>
              <a:t>Nosotros, junto con los coordinadores del GST de DM y Distrito,</a:t>
            </a:r>
            <a:r>
              <a:rPr lang="es-ES" dirty="0" smtClean="0"/>
              <a:t> </a:t>
            </a:r>
            <a:r>
              <a:rPr lang="es-ES" sz="1200" kern="1200" dirty="0">
                <a:solidFill>
                  <a:schemeClr val="tx1"/>
                </a:solidFill>
                <a:effectLst/>
                <a:latin typeface="+mn-lt"/>
              </a:rPr>
              <a:t>ayudaremos a </a:t>
            </a:r>
            <a:r>
              <a:rPr lang="es-ES" sz="1200" b="1" kern="1200" dirty="0">
                <a:solidFill>
                  <a:schemeClr val="tx1"/>
                </a:solidFill>
                <a:effectLst/>
                <a:latin typeface="+mn-lt"/>
              </a:rPr>
              <a:t>identificar proyectos </a:t>
            </a:r>
            <a:r>
              <a:rPr lang="es-ES" sz="1200" kern="1200" dirty="0">
                <a:solidFill>
                  <a:schemeClr val="tx1"/>
                </a:solidFill>
                <a:effectLst/>
                <a:latin typeface="+mn-lt"/>
              </a:rPr>
              <a:t>que necesitan y cualifican para fondos de una subvención y ayudaremos a través de todo el ciclo de la subvención. Esto incluye entender cada paso del proceso, desde la evaluación de las necesidades hasta el informe final, incluyendo las visitas al lugar.</a:t>
            </a:r>
          </a:p>
          <a:p>
            <a:pPr marL="171450" indent="-171450">
              <a:buFontTx/>
              <a:buChar char="-"/>
            </a:pPr>
            <a:r>
              <a:rPr lang="es-ES" sz="1200" kern="1200" dirty="0">
                <a:solidFill>
                  <a:schemeClr val="tx1"/>
                </a:solidFill>
                <a:effectLst/>
                <a:latin typeface="+mn-lt"/>
              </a:rPr>
              <a:t>Debemos también </a:t>
            </a:r>
            <a:r>
              <a:rPr lang="es-ES" sz="1200" b="1" kern="1200" dirty="0">
                <a:solidFill>
                  <a:schemeClr val="tx1"/>
                </a:solidFill>
                <a:effectLst/>
                <a:latin typeface="+mn-lt"/>
              </a:rPr>
              <a:t>alentar </a:t>
            </a:r>
            <a:r>
              <a:rPr lang="es-ES" sz="1200" kern="1200" dirty="0">
                <a:solidFill>
                  <a:schemeClr val="tx1"/>
                </a:solidFill>
                <a:effectLst/>
                <a:latin typeface="+mn-lt"/>
              </a:rPr>
              <a:t>las donaciones e inspirar a los Leones </a:t>
            </a:r>
            <a:r>
              <a:rPr lang="es-ES" sz="1200" b="1" kern="1200" baseline="0" dirty="0">
                <a:solidFill>
                  <a:schemeClr val="tx1"/>
                </a:solidFill>
                <a:effectLst/>
                <a:latin typeface="+mn-lt"/>
              </a:rPr>
              <a:t>contando la historia de LCIF.</a:t>
            </a:r>
            <a:endParaRPr lang="es-ES" sz="1200" b="1" kern="1200" dirty="0">
              <a:solidFill>
                <a:schemeClr val="tx1"/>
              </a:solidFill>
              <a:effectLst/>
              <a:latin typeface="+mn-lt"/>
              <a:ea typeface="ヒラギノ角ゴ Pro W3" charset="0"/>
              <a:cs typeface="ヒラギノ角ゴ Pro W3" charset="0"/>
            </a:endParaRPr>
          </a:p>
          <a:p>
            <a:endParaRPr lang="es-ES" sz="800" kern="1200" dirty="0">
              <a:solidFill>
                <a:schemeClr val="tx1"/>
              </a:solidFill>
              <a:effectLst/>
              <a:latin typeface="+mn-lt"/>
              <a:ea typeface="ヒラギノ角ゴ Pro W3" charset="0"/>
              <a:cs typeface="ヒラギノ角ゴ Pro W3" charset="0"/>
            </a:endParaRPr>
          </a:p>
          <a:p>
            <a:pPr marL="171450" indent="-171450">
              <a:buFontTx/>
              <a:buChar char="-"/>
            </a:pPr>
            <a:r>
              <a:rPr lang="es-ES" sz="1200" kern="1200" dirty="0">
                <a:solidFill>
                  <a:schemeClr val="tx1"/>
                </a:solidFill>
                <a:effectLst/>
                <a:latin typeface="+mn-lt"/>
              </a:rPr>
              <a:t>LCIF puede aportar recursos a muchos proyectos de servicio, en particular </a:t>
            </a:r>
            <a:r>
              <a:rPr lang="es-ES" sz="1200" b="1" kern="1200" baseline="0" dirty="0">
                <a:solidFill>
                  <a:schemeClr val="tx1"/>
                </a:solidFill>
                <a:effectLst/>
                <a:latin typeface="+mn-lt"/>
              </a:rPr>
              <a:t>subvenciones</a:t>
            </a:r>
            <a:r>
              <a:rPr lang="es-ES" sz="1200" b="0" kern="1200" baseline="0" dirty="0">
                <a:solidFill>
                  <a:schemeClr val="tx1"/>
                </a:solidFill>
                <a:effectLst/>
                <a:latin typeface="+mn-lt"/>
              </a:rPr>
              <a:t>.</a:t>
            </a:r>
          </a:p>
          <a:p>
            <a:pPr marL="171450" indent="-171450">
              <a:buFontTx/>
              <a:buChar char="-"/>
            </a:pPr>
            <a:r>
              <a:rPr lang="es-ES" sz="1200" kern="1200" dirty="0">
                <a:solidFill>
                  <a:schemeClr val="tx1"/>
                </a:solidFill>
                <a:effectLst/>
                <a:latin typeface="+mn-lt"/>
              </a:rPr>
              <a:t>LCIF puede</a:t>
            </a:r>
            <a:r>
              <a:rPr lang="es-ES" sz="1200" b="1" kern="1200" dirty="0">
                <a:solidFill>
                  <a:schemeClr val="tx1"/>
                </a:solidFill>
                <a:effectLst/>
                <a:latin typeface="+mn-lt"/>
              </a:rPr>
              <a:t> mejorar la visibilidad</a:t>
            </a:r>
            <a:r>
              <a:rPr lang="es-ES" dirty="0" smtClean="0"/>
              <a:t> </a:t>
            </a:r>
            <a:r>
              <a:rPr lang="es-ES" sz="1200" kern="1200" baseline="0" dirty="0">
                <a:solidFill>
                  <a:schemeClr val="tx1"/>
                </a:solidFill>
                <a:effectLst/>
                <a:latin typeface="+mn-lt"/>
              </a:rPr>
              <a:t>del servicio de los Leones y desarrollar alianzas </a:t>
            </a:r>
            <a:endParaRPr lang="es-ES" sz="1200" kern="1200" dirty="0">
              <a:solidFill>
                <a:schemeClr val="tx1"/>
              </a:solidFill>
              <a:effectLst/>
              <a:latin typeface="+mn-lt"/>
              <a:ea typeface="ヒラギノ角ゴ Pro W3" charset="0"/>
              <a:cs typeface="ヒラギノ角ゴ Pro W3" charset="0"/>
            </a:endParaRPr>
          </a:p>
          <a:p>
            <a:pPr marL="171450" indent="-171450">
              <a:buFontTx/>
              <a:buChar char="-"/>
            </a:pPr>
            <a:r>
              <a:rPr lang="es-ES" sz="1200" kern="1200" dirty="0">
                <a:solidFill>
                  <a:schemeClr val="tx1"/>
                </a:solidFill>
                <a:effectLst/>
                <a:latin typeface="+mn-lt"/>
              </a:rPr>
              <a:t>Queremos que los Leones tengan más </a:t>
            </a:r>
            <a:r>
              <a:rPr lang="es-ES" sz="1200" b="1" kern="1200" dirty="0">
                <a:solidFill>
                  <a:schemeClr val="tx1"/>
                </a:solidFill>
                <a:effectLst/>
                <a:latin typeface="+mn-lt"/>
              </a:rPr>
              <a:t>experiencia</a:t>
            </a:r>
            <a:r>
              <a:rPr lang="es-ES" sz="1200" kern="1200" dirty="0">
                <a:solidFill>
                  <a:schemeClr val="tx1"/>
                </a:solidFill>
                <a:effectLst/>
                <a:latin typeface="+mn-lt"/>
              </a:rPr>
              <a:t> en lo que se refiere a preparación para casos de desastre. Esto tendría como resultado respuestas más oportunas, eficientes y meditadas a los desastres.</a:t>
            </a:r>
            <a:endParaRPr lang="es-ES" sz="1200" kern="1200" dirty="0">
              <a:solidFill>
                <a:schemeClr val="tx1"/>
              </a:solidFill>
              <a:effectLst/>
              <a:latin typeface="+mn-lt"/>
              <a:ea typeface="ヒラギノ角ゴ Pro W3" charset="0"/>
              <a:cs typeface="ヒラギノ角ゴ Pro W3" charset="0"/>
            </a:endParaRPr>
          </a:p>
          <a:p>
            <a:endParaRPr lang="es-ES" dirty="0"/>
          </a:p>
          <a:p>
            <a:endParaRPr lang="es-E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13</a:t>
            </a:fld>
            <a:endParaRPr lang="es-ES" altLang="en-US"/>
          </a:p>
        </p:txBody>
      </p:sp>
    </p:spTree>
    <p:extLst>
      <p:ext uri="{BB962C8B-B14F-4D97-AF65-F5344CB8AC3E}">
        <p14:creationId xmlns:p14="http://schemas.microsoft.com/office/powerpoint/2010/main" val="279418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El GST ha trabajado para fijar metas concretas y formular una estrategia para alcanzar dichas metas. </a:t>
            </a:r>
            <a:endParaRPr lang="es-E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14</a:t>
            </a:fld>
            <a:endParaRPr lang="es-ES" altLang="en-US"/>
          </a:p>
        </p:txBody>
      </p:sp>
    </p:spTree>
    <p:extLst>
      <p:ext uri="{BB962C8B-B14F-4D97-AF65-F5344CB8AC3E}">
        <p14:creationId xmlns:p14="http://schemas.microsoft.com/office/powerpoint/2010/main" val="331074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ES" dirty="0" smtClean="0"/>
              <a:t>Para alcanzar el nuevo y prestigioso objetivo de servir a 200 millones de personas al año y maximizar el impacto de nuestro servicio, el GST tendrá una serie de metas. Para el PRIMER año, se han identificado las metas siguientes:</a:t>
            </a:r>
          </a:p>
          <a:p>
            <a:endParaRPr lang="es-ES" baseline="0" dirty="0"/>
          </a:p>
          <a:p>
            <a:r>
              <a:rPr lang="es-ES" dirty="0" smtClean="0"/>
              <a:t>-aumentar en un 5% la implementación de proyectos de servicio</a:t>
            </a:r>
          </a:p>
          <a:p>
            <a:r>
              <a:rPr lang="es-ES" dirty="0" smtClean="0"/>
              <a:t>-aumentar en un 5% la presentación de informes de servicio</a:t>
            </a:r>
          </a:p>
          <a:p>
            <a:r>
              <a:rPr lang="es-ES" dirty="0" smtClean="0"/>
              <a:t>-aumentar en un 7% los proyectos de servicio relacionados con la diabetes</a:t>
            </a:r>
          </a:p>
          <a:p>
            <a:r>
              <a:rPr lang="es-ES" dirty="0" smtClean="0"/>
              <a:t>-Alentar la utilización de la aplicación de LCI donde proceda</a:t>
            </a:r>
          </a:p>
          <a:p>
            <a:r>
              <a:rPr lang="es-ES" dirty="0" smtClean="0"/>
              <a:t>-colaboración con los coordinadores de LCIF de club</a:t>
            </a:r>
          </a:p>
          <a:p>
            <a:r>
              <a:rPr lang="es-ES" dirty="0" smtClean="0"/>
              <a:t>Cada una de estas metas ayudará a apoyar la meta de 2017-2018 del Presidente Internacional </a:t>
            </a:r>
            <a:r>
              <a:rPr lang="es-ES" dirty="0" err="1" smtClean="0"/>
              <a:t>Aggarwal</a:t>
            </a:r>
            <a:r>
              <a:rPr lang="es-ES" dirty="0" smtClean="0"/>
              <a:t> de servir a 150 millones de personas este año.</a:t>
            </a:r>
          </a:p>
          <a:p>
            <a:endParaRPr lang="es-ES" baseline="0" dirty="0"/>
          </a:p>
          <a:p>
            <a:r>
              <a:rPr lang="es-ES" dirty="0" smtClean="0"/>
              <a:t>También se están preparando estrategias adicionales para alcanzar las metas siguientes:</a:t>
            </a:r>
          </a:p>
          <a:p>
            <a:r>
              <a:rPr lang="es-ES" dirty="0" smtClean="0"/>
              <a:t>-mayor participación de los jóvenes en el desarrollo de proyectos</a:t>
            </a:r>
          </a:p>
          <a:p>
            <a:r>
              <a:rPr lang="es-ES" dirty="0" smtClean="0"/>
              <a:t>-más alianzas con organizaciones y empresas locales</a:t>
            </a:r>
          </a:p>
          <a:p>
            <a:endParaRPr lang="es-ES" baseline="0" dirty="0"/>
          </a:p>
          <a:p>
            <a:r>
              <a:rPr lang="es-ES" dirty="0" smtClean="0"/>
              <a:t>En los años venideros, la fijación de metas se hará por distrito, lo que permitirá al Coordinador del GST profundizar en las necesidades y oportunidades de su distrito, comunicar estas necesidades a través de la estructura y, a su vez, recibir un apoyo regional más apropiado de parte de nosotros, así como del equipo de GST de la oficina internacional. Por supuesto, nuestra mayor prioridad es ayudar a desarrollar el GST del futuro, el </a:t>
            </a:r>
            <a:r>
              <a:rPr lang="es-ES" b="1" dirty="0" smtClean="0"/>
              <a:t>GST que necesitamos</a:t>
            </a:r>
            <a:r>
              <a:rPr lang="es-ES" b="0" baseline="0" dirty="0"/>
              <a:t>. Para crear un equipo fuerte y exitoso que pueda apoyar satisfactoriamente a los Leones de nuestra área, tenemos que trabajar con los especialistas del GST como colegas y planear en participar con ellos con frecuencia durante este año piloto. </a:t>
            </a:r>
            <a:endParaRPr lang="es-E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15</a:t>
            </a:fld>
            <a:endParaRPr lang="es-ES" altLang="en-US"/>
          </a:p>
        </p:txBody>
      </p:sp>
    </p:spTree>
    <p:extLst>
      <p:ext uri="{BB962C8B-B14F-4D97-AF65-F5344CB8AC3E}">
        <p14:creationId xmlns:p14="http://schemas.microsoft.com/office/powerpoint/2010/main" val="36998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El equipo del GST de la oficina internacional desea trabajar con nosotros para preparar recursos específicos para las regiones a fin de ayudarnos a alcanzar nuestras metas. Los recursos ya disponibles y lo que se están preparando son para los Leones de todos los niveles. El Centro Leonístico de Aprendizaje ofrece oportunidades de capacitación para líderes a nivel de distrito y Leones a nivel de club.</a:t>
            </a:r>
          </a:p>
          <a:p>
            <a:endParaRPr lang="es-ES" baseline="0" dirty="0"/>
          </a:p>
          <a:p>
            <a:r>
              <a:rPr lang="es-ES" dirty="0" smtClean="0"/>
              <a:t>Otros recursos que ya están disponibles para nosotros incluyen: El Desafío de Servicio del Centenario con la inclusión de la diabetes para el año 2017-2018, los proyectos de legado del centenario y diferentes herramientas de desarrollo de liderato como son los cursos del Centro Leonístico de Aprendizaje, webinars e institutos y seminarios regionales que pueden desarrollar más nuestras habilidades.</a:t>
            </a:r>
          </a:p>
          <a:p>
            <a:endParaRPr lang="es-ES" baseline="0" dirty="0"/>
          </a:p>
          <a:p>
            <a:r>
              <a:rPr lang="es-ES" dirty="0" smtClean="0"/>
              <a:t>Asimismo, hay varios informes disponibles a través de MyLCI. Dependiendo del nivel de liderato, podremos ver cómo se mantienen activos los diferentes clubes. También se pueden ver los clubes que no han presentado ningún informe de actividades de servicio, y ver los informes de los clubes que sí los han presentado por tipo de actividad reportada.  (Tenemos una lista exhaustiva de los informes que están disponibles en cada nivel para ustedes).</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16</a:t>
            </a:fld>
            <a:endParaRPr lang="es-ES" altLang="en-US"/>
          </a:p>
        </p:txBody>
      </p:sp>
    </p:spTree>
    <p:extLst>
      <p:ext uri="{BB962C8B-B14F-4D97-AF65-F5344CB8AC3E}">
        <p14:creationId xmlns:p14="http://schemas.microsoft.com/office/powerpoint/2010/main" val="179972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También se está preparando una hoja de ideas de proyectos, que ofrecerá a los Leones y los Leos ideas para proyectos de servicio simples e impactantes que pueden personalizarse para las diferentes comunidades Leonísticas. Las ideas de proyectos van desde proyectos para principiantes hasta proyectos avanzados y pueden adaptarse a cualquier región de los Leones. El departamento de desarrollo de programas está trabajando en una herramienta de proyectos de servicio muy innovadora denominada el esquema de proyectos, que permitirá la planificación e implementación de proyectos de servicio de una manera más eficaz y personalizada.</a:t>
            </a:r>
          </a:p>
          <a:p>
            <a:endParaRPr lang="es-ES" baseline="0" dirty="0"/>
          </a:p>
          <a:p>
            <a:r>
              <a:rPr lang="es-ES" dirty="0" smtClean="0"/>
              <a:t>De nuevo reitero que es esencial tener comunicación constante entre nuestros especialistas regionales y nosotros mismos para poder crear recursos que sean apropiados para las diferentes regiones. Esto incluye hablar con los Leones, reunir información y ofrecer opiniones a los especialistas a medida que los recursos empiecen a estar disponibles.</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17</a:t>
            </a:fld>
            <a:endParaRPr lang="es-ES" altLang="en-US"/>
          </a:p>
        </p:txBody>
      </p:sp>
    </p:spTree>
    <p:extLst>
      <p:ext uri="{BB962C8B-B14F-4D97-AF65-F5344CB8AC3E}">
        <p14:creationId xmlns:p14="http://schemas.microsoft.com/office/powerpoint/2010/main" val="112995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Aunque no está disponible todavía, los coordinadores de servicio del Equipo Global de Acción de distrito múltiple y de distrito tendrán derecho a un presupuesto operativo. Este presupuesto podrá utilizarse para cubrir los gastos en los que incurra el coordinador mientras cumple con sus responsabilidades. </a:t>
            </a:r>
            <a:r>
              <a:rPr lang="es-ES" dirty="0"/>
              <a:t>(Por ejemplo servicios de webinar, costos de la capacitación y viajes relacionados con actividades de servicio o asistencia a reuniones distritales relacionadas).</a:t>
            </a:r>
            <a:endParaRPr lang="es-ES" dirty="0" smtClean="0"/>
          </a:p>
          <a:p>
            <a:endParaRPr lang="es-ES" baseline="0" dirty="0"/>
          </a:p>
          <a:p>
            <a:r>
              <a:rPr lang="es-ES" dirty="0" smtClean="0"/>
              <a:t>Los coordinadores de distrito múltiple podrán recibir un presupuesto de 600 USD y los coordinadores de distrito pueden recibir un presupuesto de 250 USD una vez que hayan completado todos los requisitos.</a:t>
            </a:r>
          </a:p>
          <a:p>
            <a:endParaRPr lang="es-ES" baseline="0" dirty="0"/>
          </a:p>
          <a:p>
            <a:pPr marL="0" indent="0">
              <a:buNone/>
            </a:pPr>
            <a:endParaRPr lang="es-ES" baseline="0" dirty="0"/>
          </a:p>
          <a:p>
            <a:pPr marL="0" indent="0">
              <a:buNone/>
            </a:pPr>
            <a:endParaRPr lang="es-E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18</a:t>
            </a:fld>
            <a:endParaRPr lang="es-ES" altLang="en-US"/>
          </a:p>
        </p:txBody>
      </p:sp>
    </p:spTree>
    <p:extLst>
      <p:ext uri="{BB962C8B-B14F-4D97-AF65-F5344CB8AC3E}">
        <p14:creationId xmlns:p14="http://schemas.microsoft.com/office/powerpoint/2010/main" val="306571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Para recibir su presupuesto operativo, los coordinadores de distrito múltiple y de distrito deben completar lo siguiente:</a:t>
            </a:r>
          </a:p>
          <a:p>
            <a:endParaRPr lang="es-ES" baseline="0" dirty="0"/>
          </a:p>
          <a:p>
            <a:pPr marL="228600" indent="-228600">
              <a:buAutoNum type="arabicPeriod"/>
            </a:pPr>
            <a:r>
              <a:rPr lang="es-ES" smtClean="0"/>
              <a:t>Remitir un plan de desarrollo (específico para el servicio). Esto se hará a través de la página web de los planes de desarrollo e informes de progreso del Equipo Global de Acción. </a:t>
            </a:r>
          </a:p>
          <a:p>
            <a:pPr marL="228600" indent="-228600">
              <a:buAutoNum type="arabicPeriod"/>
            </a:pPr>
            <a:r>
              <a:rPr lang="es-ES" smtClean="0"/>
              <a:t>Completar 2 cursos de capacitación en línea que estarán disponibles en el Centro Leonístico de Aprendizaje; las listas de los cursos que se sugieren estarán disponibles en breve. Aunque será mandatorio tomar estos cursos para los coordinadores de distrito múltiple y de distrito, nosotros, como líderes, debemos familiarizarnos también con este material. </a:t>
            </a:r>
          </a:p>
          <a:p>
            <a:pPr marL="228600" indent="-228600">
              <a:buAutoNum type="arabicPeriod"/>
            </a:pPr>
            <a:r>
              <a:rPr lang="es-ES" smtClean="0"/>
              <a:t>Los coordinadores tendrán que remitir un formulario de desembolso del presupuesto operativo de distrito múltiple/distrito al personal del equipo global de servicio en gst@lionsclubs.org</a:t>
            </a:r>
          </a:p>
          <a:p>
            <a:pPr marL="0" indent="0">
              <a:buNone/>
            </a:pPr>
            <a:endParaRPr lang="es-ES" baseline="0" dirty="0"/>
          </a:p>
          <a:p>
            <a:endParaRPr lang="es-E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19</a:t>
            </a:fld>
            <a:endParaRPr lang="es-ES" altLang="en-US"/>
          </a:p>
        </p:txBody>
      </p:sp>
    </p:spTree>
    <p:extLst>
      <p:ext uri="{BB962C8B-B14F-4D97-AF65-F5344CB8AC3E}">
        <p14:creationId xmlns:p14="http://schemas.microsoft.com/office/powerpoint/2010/main" val="40464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mn-lt"/>
              </a:rPr>
              <a:t>Somos una asociación global centrada en servir al prójimo.  Somos el líder global en servicio humanitario. </a:t>
            </a:r>
            <a:r>
              <a:rPr kumimoji="0" lang="es-ES" sz="900" b="0" i="0" u="none" strike="noStrike" kern="1200" cap="none" spc="0" normalizeH="0" baseline="0" noProof="0" dirty="0" smtClean="0">
                <a:ln>
                  <a:noFill/>
                </a:ln>
                <a:solidFill>
                  <a:prstClr val="black"/>
                </a:solidFill>
                <a:effectLst/>
                <a:uLnTx/>
                <a:uFillTx/>
                <a:latin typeface="+mn-lt"/>
              </a:rPr>
              <a:t>Ahora que empezamos </a:t>
            </a:r>
            <a:r>
              <a:rPr kumimoji="0" lang="es-ES" sz="900" b="0" i="0" u="none" strike="noStrike" kern="1200" cap="none" spc="0" normalizeH="0" baseline="0" noProof="0" dirty="0">
                <a:ln>
                  <a:noFill/>
                </a:ln>
                <a:solidFill>
                  <a:prstClr val="black"/>
                </a:solidFill>
                <a:effectLst/>
                <a:uLnTx/>
                <a:uFillTx/>
                <a:latin typeface="+mn-lt"/>
              </a:rPr>
              <a:t>un siglo nuevo, </a:t>
            </a:r>
            <a:r>
              <a:rPr kumimoji="0" lang="es-ES" sz="900" b="0" i="0" u="none" strike="noStrike" kern="1200" cap="none" spc="0" normalizeH="0" baseline="0" noProof="0" dirty="0" smtClean="0">
                <a:ln>
                  <a:noFill/>
                </a:ln>
                <a:solidFill>
                  <a:prstClr val="black"/>
                </a:solidFill>
                <a:effectLst/>
                <a:uLnTx/>
                <a:uFillTx/>
                <a:latin typeface="+mn-lt"/>
              </a:rPr>
              <a:t>y </a:t>
            </a:r>
            <a:r>
              <a:rPr kumimoji="0" lang="es-ES" sz="900" b="0" i="0" u="none" strike="noStrike" kern="1200" cap="none" spc="0" normalizeH="0" baseline="0" noProof="0" dirty="0">
                <a:ln>
                  <a:noFill/>
                </a:ln>
                <a:solidFill>
                  <a:prstClr val="black"/>
                </a:solidFill>
                <a:effectLst/>
                <a:uLnTx/>
                <a:uFillTx/>
                <a:latin typeface="+mn-lt"/>
              </a:rPr>
              <a:t>más que nunca, ¡los Leones de todo el mundo tienen que </a:t>
            </a:r>
            <a:r>
              <a:rPr kumimoji="0" lang="es-ES" sz="900" b="1" i="0" u="none" strike="noStrike" kern="1200" cap="none" spc="0" normalizeH="0" baseline="0" noProof="0" dirty="0">
                <a:ln>
                  <a:noFill/>
                </a:ln>
                <a:solidFill>
                  <a:prstClr val="black"/>
                </a:solidFill>
                <a:effectLst/>
                <a:uLnTx/>
                <a:uFillTx/>
                <a:latin typeface="+mn-lt"/>
              </a:rPr>
              <a:t>ACTUAR</a:t>
            </a:r>
            <a:r>
              <a:rPr kumimoji="0" lang="es-ES" sz="900" b="0" i="0" u="none" strike="noStrike" kern="1200" cap="none" spc="0" normalizeH="0" baseline="0" noProof="0" dirty="0">
                <a:ln>
                  <a:noFill/>
                </a:ln>
                <a:solidFill>
                  <a:prstClr val="black"/>
                </a:solidFill>
                <a:effectLst/>
                <a:uLnTx/>
                <a:uFillTx/>
                <a:latin typeface="+mn-lt"/>
              </a:rPr>
              <a:t>!  Actuar para </a:t>
            </a:r>
            <a:r>
              <a:rPr kumimoji="0" lang="es-ES" sz="900" b="1" i="0" u="none" strike="noStrike" kern="1200" cap="none" spc="0" normalizeH="0" baseline="0" noProof="0" dirty="0" smtClean="0">
                <a:ln>
                  <a:noFill/>
                </a:ln>
                <a:solidFill>
                  <a:srgbClr val="1C2753"/>
                </a:solidFill>
                <a:effectLst/>
                <a:uLnTx/>
                <a:uFillTx/>
                <a:latin typeface="Open sans"/>
              </a:rPr>
              <a:t>imaginar </a:t>
            </a:r>
            <a:r>
              <a:rPr kumimoji="0" lang="es-ES" sz="900" b="1" i="0" u="none" strike="noStrike" kern="1200" cap="none" spc="0" normalizeH="0" baseline="0" noProof="0" dirty="0">
                <a:ln>
                  <a:noFill/>
                </a:ln>
                <a:solidFill>
                  <a:srgbClr val="1C2753"/>
                </a:solidFill>
                <a:effectLst/>
                <a:uLnTx/>
                <a:uFillTx/>
                <a:latin typeface="Open sans"/>
              </a:rPr>
              <a:t>el día en que los Leones y Leos puedan atender todas las necesidades que haya en el mundo.</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black"/>
              </a:solidFill>
              <a:effectLst/>
              <a:uLnTx/>
              <a:uFillTx/>
              <a:latin typeface="+mn-lt"/>
              <a:ea typeface="+mn-ea"/>
              <a:cs typeface="+mn-cs"/>
            </a:endParaRPr>
          </a:p>
          <a:p>
            <a:r>
              <a:rPr lang="es-ES" sz="900" kern="1200" dirty="0">
                <a:solidFill>
                  <a:schemeClr val="tx1"/>
                </a:solidFill>
                <a:effectLst/>
                <a:latin typeface="+mn-lt"/>
              </a:rPr>
              <a:t>El Equipo Global de Acción está formado por el Equipo Global de Aumento de Socios (GMT), el Equipo Global de Liderato (GLT) y el recientemente formado Equipo Global de Acción (GST). Junto con la Fundación Lions Clubs International, este equipo global reunirá a los Leones para poner en acción nuestro lema, “Nosotros servimos”. Crea un enfoque nuevo y unificado al servicio, aumento de socios y desarrollo de liderato en todos los niveles de la asociación. </a:t>
            </a:r>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a:t>
            </a:fld>
            <a:endParaRPr lang="es-ES">
              <a:solidFill>
                <a:prstClr val="black"/>
              </a:solidFill>
            </a:endParaRPr>
          </a:p>
        </p:txBody>
      </p:sp>
    </p:spTree>
    <p:extLst>
      <p:ext uri="{BB962C8B-B14F-4D97-AF65-F5344CB8AC3E}">
        <p14:creationId xmlns:p14="http://schemas.microsoft.com/office/powerpoint/2010/main" val="162999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Estas son algunas de las ideas de la hoja que mencionaba anteriormente.</a:t>
            </a:r>
          </a:p>
          <a:p>
            <a:endParaRPr lang="es-ES" baseline="0" dirty="0"/>
          </a:p>
          <a:p>
            <a:r>
              <a:rPr lang="es-ES" smtClean="0"/>
              <a:t>Es importante tener en cuenta que estas son solo sugerencias de proyectos que pueden implementarse. Todos estos proyectos se han llevado a cabo con éxito en diferentes partes del mundo. Es posible que puedan implementarlos con algunos cambios para adaptarlos a las necesidades específicas de sus comunidades y a los recursos que tengan disponibles.</a:t>
            </a:r>
            <a:endParaRPr lang="es-E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20</a:t>
            </a:fld>
            <a:endParaRPr lang="es-ES" altLang="en-US"/>
          </a:p>
        </p:txBody>
      </p:sp>
    </p:spTree>
    <p:extLst>
      <p:ext uri="{BB962C8B-B14F-4D97-AF65-F5344CB8AC3E}">
        <p14:creationId xmlns:p14="http://schemas.microsoft.com/office/powerpoint/2010/main" val="353913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Expresidente Internacional </a:t>
            </a:r>
            <a:r>
              <a:rPr lang="es-ES" dirty="0" err="1" smtClean="0"/>
              <a:t>Tam</a:t>
            </a:r>
            <a:r>
              <a:rPr lang="es-ES" dirty="0" smtClean="0"/>
              <a:t> nos ha pedido que empecemos a actuar de inmediato. Así que vamos a alentar a los Leones de nuestras comunidades a que participen en algunas de las próximas fechas y campañas de servicio que se celebrarán conjuntamente con el último año de nuestro centenario. El Día Mundial de la Diabetes es el 14 de noviembre. Dado que es nuestro nuevo enfoque de servicio global, vamos a alentar a todos los Leones a realizar proyectos que armonicen con la diabetes. También seguiremos teniendo las Semanas de Servicio Mundial para cada campaña del Desafío de Servicio del Centenario. Si necesitan ayuda con ideas de proyectos, pueden ponerse en contacto con el/la especialista regional de la oficina internacional.</a:t>
            </a:r>
          </a:p>
          <a:p>
            <a:endParaRPr lang="es-E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21</a:t>
            </a:fld>
            <a:endParaRPr lang="es-ES" altLang="en-US"/>
          </a:p>
        </p:txBody>
      </p:sp>
    </p:spTree>
    <p:extLst>
      <p:ext uri="{BB962C8B-B14F-4D97-AF65-F5344CB8AC3E}">
        <p14:creationId xmlns:p14="http://schemas.microsoft.com/office/powerpoint/2010/main" val="230141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s-ES" dirty="0" smtClean="0"/>
              <a:t>Necesitamos que nos ayuden a difundir el mensaje y las metas del GST a los Leones de todas partes. Es esencial que juntos, tengamos la información correcta a mano para que podamos compartir las metas con los Leones y poder así alcanzarlas.</a:t>
            </a:r>
          </a:p>
          <a:p>
            <a:endParaRPr lang="es-ES" baseline="0" dirty="0"/>
          </a:p>
          <a:p>
            <a:r>
              <a:rPr lang="es-ES" dirty="0" smtClean="0"/>
              <a:t>Estas son las conclusiones principales de esta presentación. Nos esforzamos por:</a:t>
            </a:r>
          </a:p>
          <a:p>
            <a:r>
              <a:rPr lang="es-ES" dirty="0" smtClean="0"/>
              <a:t>-aumentar el valor de la ejecución de proyectos prácticos para cumplir con nuestra nueva meta de servicio.</a:t>
            </a:r>
          </a:p>
          <a:p>
            <a:r>
              <a:rPr lang="es-ES" dirty="0" smtClean="0"/>
              <a:t>-aumentar la presentación de informes de servicio en cada región. No alcanzaremos nuestra meta de servicio si los Leones no presentan los informes del impacto del servicio de sus proyectos.</a:t>
            </a:r>
          </a:p>
          <a:p>
            <a:r>
              <a:rPr lang="es-ES" dirty="0" smtClean="0"/>
              <a:t>-mejorar la eficacia del desarrollo de proyectos. Esto significa planificar proyectos sencillos e integrales de manera eficaz y con un mayor impacto en el servicio utilizando las herramientas y los recursos disponibles.</a:t>
            </a:r>
          </a:p>
          <a:p>
            <a:r>
              <a:rPr lang="es-ES" dirty="0" smtClean="0"/>
              <a:t>-trabajar en colaboración con el GMT, GLT y LCIF</a:t>
            </a:r>
          </a:p>
          <a:p>
            <a:r>
              <a:rPr lang="es-ES" dirty="0" smtClean="0"/>
              <a:t>-trabajar con nuestros especialistas regionales para desarrollar el GST que necesitamos. </a:t>
            </a:r>
          </a:p>
          <a:p>
            <a:endParaRPr lang="es-E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smtClean="0"/>
              <a:t>Este último punto es clave en el año piloto del Equipo Global de Servicio. Esto significa utilizar su regionalización y comunicarse regularmente con los especialistas regionales. No solo contamos con nuestros especialistas regionales, sino que nuestro equipo de desarrollo de programas está allí para apoyarnos. Los especialistas son nuestra vía de entrada. Juntos, pondremos el servicio a la vanguardia de nuestra organización.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smtClean="0"/>
              <a:t>La asociación quiere apoyarnos, y nosotros tenemos que trabajar juntos para alcanzar las metas y mejorar el impacto del servicio en todas las áreas. Esta es la razón por la que todos ustedes participarán en la encuesta: para ver los puntos fuertes y las necesidades de cada región y ver en qué difieren. Más adelante en el otoño, esta encuesta se enviará a los coordinadores de DM y de distrito. Alienten a los coordinadores del GST a completar la encuesta para ayudar a la asociación a desarrollar herramientas específicas para nuestra necesidades.</a:t>
            </a:r>
            <a:endParaRPr lang="es-E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22</a:t>
            </a:fld>
            <a:endParaRPr lang="es-ES" altLang="en-US"/>
          </a:p>
        </p:txBody>
      </p:sp>
    </p:spTree>
    <p:extLst>
      <p:ext uri="{BB962C8B-B14F-4D97-AF65-F5344CB8AC3E}">
        <p14:creationId xmlns:p14="http://schemas.microsoft.com/office/powerpoint/2010/main" val="46475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Ahora es el momento de actuar. Mostraremos al mundo que nos importa. Mostraremos al mundo que estamos listos para trabajar y resolver problemas.</a:t>
            </a:r>
          </a:p>
          <a:p>
            <a:endParaRPr lang="es-ES" baseline="0"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23</a:t>
            </a:fld>
            <a:endParaRPr lang="es-ES">
              <a:solidFill>
                <a:prstClr val="black"/>
              </a:solidFill>
            </a:endParaRPr>
          </a:p>
        </p:txBody>
      </p:sp>
    </p:spTree>
    <p:extLst>
      <p:ext uri="{BB962C8B-B14F-4D97-AF65-F5344CB8AC3E}">
        <p14:creationId xmlns:p14="http://schemas.microsoft.com/office/powerpoint/2010/main" val="55091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3</a:t>
            </a:fld>
            <a:endParaRPr lang="es-ES">
              <a:solidFill>
                <a:prstClr val="black"/>
              </a:solidFill>
            </a:endParaRPr>
          </a:p>
        </p:txBody>
      </p:sp>
    </p:spTree>
    <p:extLst>
      <p:ext uri="{BB962C8B-B14F-4D97-AF65-F5344CB8AC3E}">
        <p14:creationId xmlns:p14="http://schemas.microsoft.com/office/powerpoint/2010/main" val="326821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El GLT tiene la responsabilidad de identificar y desarrollar a los nuevos líderes Leones. Algunas de las responsabilidades específicas incluyen: </a:t>
            </a:r>
          </a:p>
          <a:p>
            <a:endParaRPr lang="es-ES" baseline="0" dirty="0" smtClean="0"/>
          </a:p>
          <a:p>
            <a:pPr lvl="0"/>
            <a:r>
              <a:rPr lang="es-ES" smtClean="0"/>
              <a:t>Promover el desarrollo de liderato y las oportunidades de aprendizaje entre todos los socios. </a:t>
            </a:r>
            <a:endParaRPr lang="es-ES" sz="1300" dirty="0"/>
          </a:p>
          <a:p>
            <a:pPr lvl="0"/>
            <a:r>
              <a:rPr lang="es-ES" smtClean="0"/>
              <a:t>Aumentar en un 10% el número total de Leones que participan en eventos de desarrollo de liderato y de aprendizaje.</a:t>
            </a:r>
            <a:endParaRPr lang="es-ES" sz="1300" dirty="0"/>
          </a:p>
          <a:p>
            <a:pPr lvl="0"/>
            <a:r>
              <a:rPr lang="es-ES" smtClean="0"/>
              <a:t>Identificar y preparar a nuevos líderes</a:t>
            </a:r>
            <a:endParaRPr lang="es-ES" sz="1300" dirty="0"/>
          </a:p>
          <a:p>
            <a:pPr lvl="0"/>
            <a:r>
              <a:rPr lang="es-ES" smtClean="0"/>
              <a:t>Asegurar que la capacitación de dirigentes de club, capacitación de jefes de zona y la capacitación de primeros y segundos vicegobernadores se dé a nivel de DM y de distrito.</a:t>
            </a:r>
          </a:p>
          <a:p>
            <a:pPr lvl="0"/>
            <a:endParaRPr lang="es-ES" dirty="0"/>
          </a:p>
          <a:p>
            <a:pPr defTabSz="881390" eaLnBrk="1" fontAlgn="auto" hangingPunct="1">
              <a:spcBef>
                <a:spcPts val="0"/>
              </a:spcBef>
              <a:spcAft>
                <a:spcPts val="0"/>
              </a:spcAft>
              <a:defRPr/>
            </a:pPr>
            <a:r>
              <a:rPr lang="es-ES" smtClean="0"/>
              <a:t>(Dejar un poco de tiempo para ideas/discusión si el tiempo lo permite): ¿Qué más podemos esperar del GLT? </a:t>
            </a:r>
            <a:endParaRPr lang="es-ES" sz="1300" dirty="0"/>
          </a:p>
          <a:p>
            <a:pPr lvl="0"/>
            <a:endParaRPr lang="es-ES" dirty="0"/>
          </a:p>
          <a:p>
            <a:pPr lvl="0"/>
            <a:endParaRPr lang="es-ES" sz="1300" dirty="0"/>
          </a:p>
          <a:p>
            <a:endParaRPr lang="es-ES" dirty="0" smtClean="0"/>
          </a:p>
          <a:p>
            <a:endParaRPr lang="es-E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a:t>
            </a:fld>
            <a:endParaRPr lang="es-ES" dirty="0"/>
          </a:p>
        </p:txBody>
      </p:sp>
    </p:spTree>
    <p:extLst>
      <p:ext uri="{BB962C8B-B14F-4D97-AF65-F5344CB8AC3E}">
        <p14:creationId xmlns:p14="http://schemas.microsoft.com/office/powerpoint/2010/main" val="208177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El GMT trabajará con ahínco para mejorar la satisfacción de los socios, y a la vez, aumentar el número de socios. Algunas de las áreas clave de responsabilidad incluyen lo siguiente:</a:t>
            </a:r>
          </a:p>
          <a:p>
            <a:pPr marL="330521" indent="-330521">
              <a:buFont typeface="Arial" panose="020B0604020202020204" pitchFamily="34" charset="0"/>
              <a:buChar char="•"/>
            </a:pPr>
            <a:r>
              <a:rPr lang="es-ES" dirty="0">
                <a:solidFill>
                  <a:schemeClr val="bg1"/>
                </a:solidFill>
              </a:rPr>
              <a:t>Reducir el número de bajas aumentando la participación de los socios</a:t>
            </a:r>
          </a:p>
          <a:p>
            <a:pPr marL="330521" indent="-330521">
              <a:buFont typeface="Arial" panose="020B0604020202020204" pitchFamily="34" charset="0"/>
              <a:buChar char="•"/>
            </a:pPr>
            <a:r>
              <a:rPr lang="es-ES" dirty="0">
                <a:solidFill>
                  <a:schemeClr val="bg1"/>
                </a:solidFill>
              </a:rPr>
              <a:t>Formar clubes nuevos en lugares nuevos</a:t>
            </a:r>
          </a:p>
          <a:p>
            <a:pPr marL="330521" indent="-330521">
              <a:buFont typeface="Arial" panose="020B0604020202020204" pitchFamily="34" charset="0"/>
              <a:buChar char="•"/>
            </a:pPr>
            <a:r>
              <a:rPr lang="es-ES" dirty="0">
                <a:solidFill>
                  <a:schemeClr val="bg1"/>
                </a:solidFill>
              </a:rPr>
              <a:t>Formar clubes con intereses especiales</a:t>
            </a:r>
          </a:p>
          <a:p>
            <a:pPr marL="330521" indent="-330521">
              <a:buFont typeface="Arial" panose="020B0604020202020204" pitchFamily="34" charset="0"/>
              <a:buChar char="•"/>
            </a:pPr>
            <a:r>
              <a:rPr lang="es-ES" dirty="0">
                <a:solidFill>
                  <a:schemeClr val="bg1"/>
                </a:solidFill>
              </a:rPr>
              <a:t>Invitar a socios potenciales a participar en proyectos de servicio</a:t>
            </a:r>
          </a:p>
          <a:p>
            <a:pPr marL="330521" indent="-330521">
              <a:buFont typeface="Arial" panose="020B0604020202020204" pitchFamily="34" charset="0"/>
              <a:buChar char="•"/>
            </a:pPr>
            <a:r>
              <a:rPr lang="es-ES" dirty="0">
                <a:solidFill>
                  <a:schemeClr val="bg1"/>
                </a:solidFill>
              </a:rPr>
              <a:t>Llevar a cabo campañas de afiliación</a:t>
            </a:r>
          </a:p>
          <a:p>
            <a:pPr marL="330521" indent="-330521">
              <a:buFont typeface="Arial" panose="020B0604020202020204" pitchFamily="34" charset="0"/>
              <a:buChar char="•"/>
            </a:pPr>
            <a:r>
              <a:rPr lang="es-ES" dirty="0">
                <a:solidFill>
                  <a:schemeClr val="bg1"/>
                </a:solidFill>
              </a:rPr>
              <a:t>Tratar a cada socios como si fuera un miembro de la familia</a:t>
            </a:r>
          </a:p>
          <a:p>
            <a:pPr marL="330521" indent="-330521">
              <a:buFont typeface="Arial" panose="020B0604020202020204" pitchFamily="34" charset="0"/>
              <a:buChar char="•"/>
            </a:pPr>
            <a:r>
              <a:rPr lang="es-ES" dirty="0">
                <a:solidFill>
                  <a:schemeClr val="bg1"/>
                </a:solidFill>
              </a:rPr>
              <a:t>Asegurarse de que los socios nuevos estén debidamente orientados y de manera oportuna</a:t>
            </a:r>
          </a:p>
          <a:p>
            <a:endParaRPr lang="es-ES" dirty="0" smtClean="0"/>
          </a:p>
          <a:p>
            <a:pPr defTabSz="881390" eaLnBrk="1" fontAlgn="auto" hangingPunct="1">
              <a:spcBef>
                <a:spcPts val="0"/>
              </a:spcBef>
              <a:spcAft>
                <a:spcPts val="0"/>
              </a:spcAft>
              <a:defRPr/>
            </a:pPr>
            <a:r>
              <a:rPr lang="es-ES" smtClean="0"/>
              <a:t>(Dejar un poco de tiempo para ideas/discusión si el tiempo lo permite): ¿Qué más podemos esperar del GMT? </a:t>
            </a:r>
            <a:endParaRPr lang="es-ES" sz="1300" dirty="0"/>
          </a:p>
          <a:p>
            <a:endParaRPr lang="es-E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es-ES" dirty="0"/>
          </a:p>
        </p:txBody>
      </p:sp>
    </p:spTree>
    <p:extLst>
      <p:ext uri="{BB962C8B-B14F-4D97-AF65-F5344CB8AC3E}">
        <p14:creationId xmlns:p14="http://schemas.microsoft.com/office/powerpoint/2010/main" val="124034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GST es un equipo que se ha formado recientemente; no obstante, los Leones siempre han estado centrados en el servicio. Por ello, hay muchos programas en el área del servicio que corresponden al ámbito del servicio:</a:t>
            </a:r>
          </a:p>
          <a:p>
            <a:pPr marL="330521" indent="-330521">
              <a:spcBef>
                <a:spcPts val="1157"/>
              </a:spcBef>
              <a:spcAft>
                <a:spcPts val="1157"/>
              </a:spcAft>
              <a:buFont typeface="Arial" panose="020B0604020202020204" pitchFamily="34" charset="0"/>
              <a:buChar char="•"/>
            </a:pPr>
            <a:r>
              <a:rPr lang="es-ES" dirty="0" smtClean="0">
                <a:solidFill>
                  <a:schemeClr val="bg1"/>
                </a:solidFill>
              </a:rPr>
              <a:t>Inspirar y motivar el servicio</a:t>
            </a:r>
          </a:p>
          <a:p>
            <a:pPr marL="330521" indent="-330521">
              <a:spcBef>
                <a:spcPts val="1157"/>
              </a:spcBef>
              <a:spcAft>
                <a:spcPts val="1157"/>
              </a:spcAft>
              <a:buFont typeface="Arial" panose="020B0604020202020204" pitchFamily="34" charset="0"/>
              <a:buChar char="•"/>
            </a:pPr>
            <a:r>
              <a:rPr lang="es-ES" dirty="0" smtClean="0">
                <a:solidFill>
                  <a:schemeClr val="bg1"/>
                </a:solidFill>
              </a:rPr>
              <a:t>Promover y contar la historia de LCIF para apoyar el servicio</a:t>
            </a:r>
          </a:p>
          <a:p>
            <a:pPr marL="330521" indent="-330521">
              <a:spcBef>
                <a:spcPts val="1157"/>
              </a:spcBef>
              <a:spcAft>
                <a:spcPts val="1157"/>
              </a:spcAft>
              <a:buFont typeface="Arial" panose="020B0604020202020204" pitchFamily="34" charset="0"/>
              <a:buChar char="•"/>
            </a:pPr>
            <a:r>
              <a:rPr lang="es-ES" dirty="0" smtClean="0">
                <a:solidFill>
                  <a:schemeClr val="bg1"/>
                </a:solidFill>
              </a:rPr>
              <a:t>Apoyar a LCIF con donaciones y recaudación de fondos</a:t>
            </a:r>
          </a:p>
          <a:p>
            <a:pPr marL="330521" indent="-330521">
              <a:spcBef>
                <a:spcPts val="1157"/>
              </a:spcBef>
              <a:spcAft>
                <a:spcPts val="1157"/>
              </a:spcAft>
              <a:buFont typeface="Arial" panose="020B0604020202020204" pitchFamily="34" charset="0"/>
              <a:buChar char="•"/>
            </a:pPr>
            <a:r>
              <a:rPr lang="es-ES" dirty="0" smtClean="0">
                <a:solidFill>
                  <a:schemeClr val="bg1"/>
                </a:solidFill>
              </a:rPr>
              <a:t>Apoyar la supervisión de proyectos</a:t>
            </a:r>
          </a:p>
          <a:p>
            <a:pPr marL="330521" indent="-330521">
              <a:spcBef>
                <a:spcPts val="1157"/>
              </a:spcBef>
              <a:spcAft>
                <a:spcPts val="1157"/>
              </a:spcAft>
              <a:buFont typeface="Arial" panose="020B0604020202020204" pitchFamily="34" charset="0"/>
              <a:buChar char="•"/>
            </a:pPr>
            <a:r>
              <a:rPr lang="es-ES" dirty="0" smtClean="0">
                <a:solidFill>
                  <a:schemeClr val="bg1"/>
                </a:solidFill>
              </a:rPr>
              <a:t>Seguir apoyando la campaña contra el sarampión para cumplir con nuestra promesa de donación de 5,5 millones de dólares</a:t>
            </a:r>
          </a:p>
          <a:p>
            <a:r>
              <a:rPr lang="es-ES" dirty="0" smtClean="0"/>
              <a:t> </a:t>
            </a:r>
          </a:p>
          <a:p>
            <a:pPr defTabSz="881390" eaLnBrk="1" fontAlgn="auto" hangingPunct="1">
              <a:spcBef>
                <a:spcPts val="0"/>
              </a:spcBef>
              <a:spcAft>
                <a:spcPts val="0"/>
              </a:spcAft>
              <a:defRPr/>
            </a:pPr>
            <a:r>
              <a:rPr lang="es-ES" dirty="0" smtClean="0"/>
              <a:t>(Dejar un poco de tiempo para ideas/discusión si el tiempo lo permite): ¿Qué más podemos esperar del GST? </a:t>
            </a:r>
            <a:endParaRPr lang="es-ES" sz="1300" dirty="0" smtClean="0"/>
          </a:p>
          <a:p>
            <a:endParaRPr lang="es-ES" dirty="0" smtClean="0"/>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6</a:t>
            </a:fld>
            <a:endParaRPr lang="en-US" dirty="0"/>
          </a:p>
        </p:txBody>
      </p:sp>
    </p:spTree>
    <p:extLst>
      <p:ext uri="{BB962C8B-B14F-4D97-AF65-F5344CB8AC3E}">
        <p14:creationId xmlns:p14="http://schemas.microsoft.com/office/powerpoint/2010/main" val="400997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7</a:t>
            </a:fld>
            <a:endParaRPr lang="en-US" dirty="0"/>
          </a:p>
        </p:txBody>
      </p:sp>
    </p:spTree>
    <p:extLst>
      <p:ext uri="{BB962C8B-B14F-4D97-AF65-F5344CB8AC3E}">
        <p14:creationId xmlns:p14="http://schemas.microsoft.com/office/powerpoint/2010/main" val="392877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mtClean="0"/>
              <a:t>¿Por qué hemos creado el GST? </a:t>
            </a:r>
          </a:p>
          <a:p>
            <a:endParaRPr lang="es-ES" baseline="0" dirty="0"/>
          </a:p>
          <a:p>
            <a:r>
              <a:rPr lang="es-ES" smtClean="0"/>
              <a:t>Como saben, LCI Adelante es nuestro plan estratégico de 5 años diseñado para orientar a los clubes de Leones en nuestro segundo siglo de servicio. </a:t>
            </a:r>
          </a:p>
          <a:p>
            <a:endParaRPr lang="es-ES" baseline="0" dirty="0"/>
          </a:p>
          <a:p>
            <a:r>
              <a:rPr lang="es-ES" smtClean="0"/>
              <a:t>Uno de los objetivos básicos de LCI Adelante es </a:t>
            </a:r>
            <a:r>
              <a:rPr lang="es-ES" i="1" smtClean="0"/>
              <a:t>mejorar el impacto y el enfoque del servicio</a:t>
            </a:r>
            <a:r>
              <a:rPr lang="es-ES" smtClean="0"/>
              <a:t>, lo que lleva a la creación del marco de servicio, que consta de cinco plataformas de servicio global</a:t>
            </a:r>
            <a:r>
              <a:rPr lang="es-ES" i="0" baseline="0" dirty="0"/>
              <a:t>. Crear oportunidades de servicio en torno a las cinco áreas de servicio seleccionadas estratégicamente nos ayudará a alcanzar la meta de servir a 200 millones de personas para el año 2020-2021.</a:t>
            </a:r>
          </a:p>
          <a:p>
            <a:endParaRPr lang="es-ES"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smtClean="0"/>
              <a:t>A fin de poner en práctica el nuevo marco de servicio y alcanzar nuestra meta de servicio del nuevo siglo, se creó el Equipo Global de Servicio como parte del Equipo Global de Acción. Los especialistas del GST trabajarán con los Leones a nivel regional para mejorar el valor de los proyectos de servicio y la eficacia del desarrollo de proyectos de servicio. Colaborarán con los Leones </a:t>
            </a:r>
            <a:r>
              <a:rPr lang="es-ES" i="1" smtClean="0"/>
              <a:t>y</a:t>
            </a:r>
            <a:r>
              <a:rPr lang="es-ES" smtClean="0"/>
              <a:t> con el equipo de Desarrollo de Programas para asegurar que los Leones tengan el máximo impacto con su servicio y lleguen a todas las personas necesitadas.</a:t>
            </a:r>
            <a:endParaRPr lang="es-ES" dirty="0"/>
          </a:p>
          <a:p>
            <a:endParaRPr lang="es-E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8</a:t>
            </a:fld>
            <a:endParaRPr lang="es-ES" altLang="en-US"/>
          </a:p>
        </p:txBody>
      </p:sp>
    </p:spTree>
    <p:extLst>
      <p:ext uri="{BB962C8B-B14F-4D97-AF65-F5344CB8AC3E}">
        <p14:creationId xmlns:p14="http://schemas.microsoft.com/office/powerpoint/2010/main" val="55894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s-ES" smtClean="0"/>
              <a:t>[[Haga clic para ver la animación]] </a:t>
            </a:r>
          </a:p>
          <a:p>
            <a:pPr marL="0" indent="0">
              <a:buFont typeface="Arial" panose="020B0604020202020204" pitchFamily="34" charset="0"/>
              <a:buNone/>
            </a:pPr>
            <a:endParaRPr lang="es-ES" baseline="0" dirty="0"/>
          </a:p>
          <a:p>
            <a:r>
              <a:rPr lang="es-ES" smtClean="0"/>
              <a:t>Y estas son las cinco áreas de servicio que comprende el marco de servicio: visión, hambre, medio ambiente, cáncer pediátrico y diabetes, con la diabetes como nuestra primera causa global y área de enfoque. Planeamos desarrollar nuestra tradición de servir a los jóvenes involucrándolos como voluntarios y líderes de servicio en las 5 áreas de servicio. Con esta mayor atención e inversión estratégica en el desarrollo de programas y recursos perseguimos con toda confianza nuestro objetivo de servicio del segundo siglo de servir anualmente a 200 millones de personas para el año 2020-2021, triplicando nuestro impacto humanitario actual. </a:t>
            </a:r>
          </a:p>
          <a:p>
            <a:endParaRPr lang="es-E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smtClean="0"/>
              <a:t>Es importante tener en cuenta que aunque el desarrollo de los recursos se centrará en estas cinco áreas, el GST seguirá apoyando todos y cada uno de los proyectos de los Leones con recursos de servicio generales. El marco de servicio ofrece a los Leones y Leos oportunidades para participar en iniciativas de servicio internacionales dentro de las cinco plataformas de servicio. Estas iniciativas contarán con el apoyo de los recursos de la asociación (como son </a:t>
            </a:r>
            <a:r>
              <a:rPr lang="es-ES" sz="1200" kern="1200" dirty="0">
                <a:solidFill>
                  <a:schemeClr val="tx1"/>
                </a:solidFill>
                <a:effectLst/>
                <a:latin typeface="+mn-lt"/>
              </a:rPr>
              <a:t>esquemas, minisubvenciones, concursos innovadores, promoción y alianzas) </a:t>
            </a:r>
            <a:r>
              <a:rPr lang="es-ES" smtClean="0"/>
              <a:t>así como oportunidades de financiación por parte de LCIF. Estos recursos y oportunidades de servicio nuevos están en proceso de ser desarrollados y se lanzarán en la convención de Las Vegas de 2018.</a:t>
            </a:r>
          </a:p>
          <a:p>
            <a:endParaRPr lang="es-ES" baseline="0" dirty="0"/>
          </a:p>
          <a:p>
            <a:r>
              <a:rPr lang="es-ES" smtClean="0"/>
              <a:t>Todo empieza con el orgullo que sienten los Leones al servir a los necesitados. Al servir a nuestras comunidades, los Leones crean un sentido de pertenencia y fomentan el respeto entre los socios del club y en la comunidad. Cuando sirven, los Leones trabajan juntos para asegurar que se atiendan las necesidades de los miembros de su comunidad, para fortalecer su club y cimentar la afiliación. A su vez, los demás se sienten inspirados a unirse para ayudar y servir.</a:t>
            </a:r>
          </a:p>
          <a:p>
            <a:pPr marL="0" indent="0">
              <a:buFont typeface="Arial" panose="020B0604020202020204" pitchFamily="34" charset="0"/>
              <a:buNone/>
            </a:pPr>
            <a:endParaRPr lang="es-ES" baseline="0" dirty="0"/>
          </a:p>
          <a:p>
            <a:pPr marL="0" indent="0">
              <a:buFont typeface="Arial" panose="020B0604020202020204" pitchFamily="34" charset="0"/>
              <a:buNone/>
            </a:pPr>
            <a:endParaRPr lang="es-ES" baseline="0" dirty="0"/>
          </a:p>
          <a:p>
            <a:endParaRPr lang="es-ES" baseline="0" dirty="0"/>
          </a:p>
          <a:p>
            <a:pPr marL="0" indent="0">
              <a:buFont typeface="Arial" panose="020B0604020202020204" pitchFamily="34" charset="0"/>
              <a:buNone/>
            </a:pPr>
            <a:endParaRPr lang="es-ES" baseline="0" dirty="0"/>
          </a:p>
        </p:txBody>
      </p:sp>
      <p:sp>
        <p:nvSpPr>
          <p:cNvPr id="4" name="Slide Number Placeholder 3"/>
          <p:cNvSpPr>
            <a:spLocks noGrp="1"/>
          </p:cNvSpPr>
          <p:nvPr>
            <p:ph type="sldNum" sz="quarter" idx="10"/>
          </p:nvPr>
        </p:nvSpPr>
        <p:spPr/>
        <p:txBody>
          <a:bodyPr/>
          <a:lstStyle/>
          <a:p>
            <a:fld id="{0B5E018B-4C7B-4A14-853B-32800A159F8F}" type="slidenum">
              <a:rPr lang="en-US" altLang="en-US" smtClean="0">
                <a:solidFill>
                  <a:prstClr val="black"/>
                </a:solidFill>
              </a:rPr>
              <a:pPr/>
              <a:t>9</a:t>
            </a:fld>
            <a:endParaRPr lang="es-ES" altLang="en-US">
              <a:solidFill>
                <a:prstClr val="black"/>
              </a:solidFill>
            </a:endParaRPr>
          </a:p>
        </p:txBody>
      </p:sp>
    </p:spTree>
    <p:extLst>
      <p:ext uri="{BB962C8B-B14F-4D97-AF65-F5344CB8AC3E}">
        <p14:creationId xmlns:p14="http://schemas.microsoft.com/office/powerpoint/2010/main" val="3616583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1783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2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50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2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69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53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20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31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79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2544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9"/>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9"/>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1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lvl1pPr marL="609600" indent="-609600"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ctr" eaLnBrk="1" hangingPunct="1">
              <a:buFont typeface="Helvetica" panose="020B0604020202020204" pitchFamily="34" charset="0"/>
              <a:buNone/>
            </a:pPr>
            <a:endParaRPr lang="en-US" altLang="en-US" sz="3000">
              <a:solidFill>
                <a:srgbClr val="404040"/>
              </a:solidFill>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6289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828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1984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2214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75149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3280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74313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LIONS_PPT_TEMPLATE_V1-02.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7620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r">
              <a:spcBef>
                <a:spcPct val="50000"/>
              </a:spcBef>
            </a:pPr>
            <a:fld id="{EE3D1103-5DA8-4963-969E-27B2E569E62F}" type="slidenum">
              <a:rPr lang="en-US" altLang="en-US" sz="1000">
                <a:solidFill>
                  <a:srgbClr val="00338D"/>
                </a:solidFill>
              </a:rPr>
              <a:pPr algn="r">
                <a:spcBef>
                  <a:spcPct val="50000"/>
                </a:spcBef>
              </a:pPr>
              <a:t>‹#›</a:t>
            </a:fld>
            <a:endParaRPr lang="es-ES" altLang="en-US" sz="1000">
              <a:solidFill>
                <a:srgbClr val="00338D"/>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1" r:id="rId4"/>
    <p:sldLayoutId id="2147483757" r:id="rId5"/>
    <p:sldLayoutId id="2147483752" r:id="rId6"/>
    <p:sldLayoutId id="2147483758" r:id="rId7"/>
    <p:sldLayoutId id="2147483759" r:id="rId8"/>
    <p:sldLayoutId id="2147483753" r:id="rId9"/>
  </p:sldLayoutIdLst>
  <p:hf sldNum="0" hdr="0" dt="0"/>
  <p:txStyles>
    <p:title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anose="020B0604020202020204" pitchFamily="34" charset="0"/>
        <a:buChar char="•"/>
        <a:defRPr sz="26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panose="05000000000000000000" pitchFamily="2" charset="2"/>
        <a:buChar char="§"/>
        <a:defRPr sz="22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anose="020B0604020202020204"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77" tIns="34289" rIns="68577"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fontAlgn="auto">
              <a:spcBef>
                <a:spcPts val="0"/>
              </a:spcBef>
              <a:spcAft>
                <a:spcPts val="0"/>
              </a:spcAft>
            </a:pPr>
            <a:fld id="{C79B5C92-DC58-4850-8B8E-F48AB281F40F}" type="datetimeFigureOut">
              <a:rPr lang="en-US" smtClean="0">
                <a:solidFill>
                  <a:prstClr val="black">
                    <a:tint val="75000"/>
                  </a:prstClr>
                </a:solidFill>
                <a:latin typeface="Calibri"/>
                <a:ea typeface="+mn-ea"/>
              </a:rPr>
              <a:pPr defTabSz="685766" fontAlgn="auto">
                <a:spcBef>
                  <a:spcPts val="0"/>
                </a:spcBef>
                <a:spcAft>
                  <a:spcPts val="0"/>
                </a:spcAft>
              </a:pPr>
              <a:t>12/7/2017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fontAlgn="auto">
              <a:spcBef>
                <a:spcPts val="0"/>
              </a:spcBef>
              <a:spcAft>
                <a:spcPts val="0"/>
              </a:spcAft>
            </a:pPr>
            <a:fld id="{3E91C3CC-6A9D-43FD-9C92-944AFD99CB88}" type="slidenum">
              <a:rPr lang="en-US" smtClean="0">
                <a:solidFill>
                  <a:prstClr val="black">
                    <a:tint val="75000"/>
                  </a:prstClr>
                </a:solidFill>
                <a:latin typeface="Calibri"/>
                <a:ea typeface="+mn-ea"/>
              </a:rPr>
              <a:pPr defTabSz="685766"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6045390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lions100.lionsclubs.org/SP/programs/centennial-service-challenge/index.php"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lions100.lionsclubs.org/SP/programs/centennial-legacy-projects.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4572000"/>
            <a:ext cx="3962400" cy="1524000"/>
          </a:xfrm>
        </p:spPr>
        <p:txBody>
          <a:bodyPr/>
          <a:lstStyle/>
          <a:p>
            <a:r>
              <a:rPr lang="es-ES" sz="3600" dirty="0"/>
              <a:t>Equipo Global de Servicio</a:t>
            </a:r>
          </a:p>
        </p:txBody>
      </p:sp>
    </p:spTree>
    <p:extLst>
      <p:ext uri="{BB962C8B-B14F-4D97-AF65-F5344CB8AC3E}">
        <p14:creationId xmlns:p14="http://schemas.microsoft.com/office/powerpoint/2010/main" val="19425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29B"/>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b="11473"/>
          <a:stretch/>
        </p:blipFill>
        <p:spPr>
          <a:xfrm>
            <a:off x="429817" y="152401"/>
            <a:ext cx="8284366" cy="5410199"/>
          </a:xfrm>
          <a:prstGeom prst="rect">
            <a:avLst/>
          </a:prstGeom>
        </p:spPr>
      </p:pic>
    </p:spTree>
    <p:extLst>
      <p:ext uri="{BB962C8B-B14F-4D97-AF65-F5344CB8AC3E}">
        <p14:creationId xmlns:p14="http://schemas.microsoft.com/office/powerpoint/2010/main" val="363418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1821"/>
            <a:ext cx="6635427" cy="825728"/>
          </a:xfrm>
        </p:spPr>
        <p:txBody>
          <a:bodyPr>
            <a:normAutofit fontScale="90000"/>
          </a:bodyPr>
          <a:lstStyle/>
          <a:p>
            <a:r>
              <a:rPr lang="es-ES" dirty="0">
                <a:solidFill>
                  <a:srgbClr val="1A4190"/>
                </a:solidFill>
                <a:latin typeface="Helvetica Neue Bold Condensed"/>
              </a:rPr>
              <a:t>Estructura del Equipo Global de Acción</a:t>
            </a:r>
            <a:endParaRPr lang="es-ES" dirty="0"/>
          </a:p>
        </p:txBody>
      </p:sp>
      <p:sp>
        <p:nvSpPr>
          <p:cNvPr id="88" name="Rounded Rectangle 87"/>
          <p:cNvSpPr/>
          <p:nvPr/>
        </p:nvSpPr>
        <p:spPr>
          <a:xfrm>
            <a:off x="1303956" y="1092318"/>
            <a:ext cx="2068364" cy="666969"/>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Rectangle 92"/>
          <p:cNvSpPr/>
          <p:nvPr/>
        </p:nvSpPr>
        <p:spPr bwMode="auto">
          <a:xfrm>
            <a:off x="1292497" y="1112229"/>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indent="-457200" algn="ctr" defTabSz="685800">
              <a:spcBef>
                <a:spcPts val="0"/>
              </a:spcBef>
            </a:pPr>
            <a:r>
              <a:rPr lang="es-ES" sz="1100" dirty="0">
                <a:solidFill>
                  <a:prstClr val="white"/>
                </a:solidFill>
                <a:latin typeface="Helvetica Neue Bold Condensed"/>
              </a:rPr>
              <a:t>Dirigentes Ejecutivos</a:t>
            </a:r>
          </a:p>
        </p:txBody>
      </p:sp>
      <p:sp>
        <p:nvSpPr>
          <p:cNvPr id="95" name="Rectangle 94"/>
          <p:cNvSpPr/>
          <p:nvPr/>
        </p:nvSpPr>
        <p:spPr>
          <a:xfrm>
            <a:off x="304800" y="3269327"/>
            <a:ext cx="8503630"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6" name="Rectangle 95"/>
          <p:cNvSpPr/>
          <p:nvPr/>
        </p:nvSpPr>
        <p:spPr>
          <a:xfrm>
            <a:off x="304800" y="2723382"/>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7" name="Rectangle 96"/>
          <p:cNvSpPr/>
          <p:nvPr/>
        </p:nvSpPr>
        <p:spPr>
          <a:xfrm>
            <a:off x="304800" y="2173638"/>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8" name="Rounded Rectangle 97"/>
          <p:cNvSpPr/>
          <p:nvPr/>
        </p:nvSpPr>
        <p:spPr bwMode="auto">
          <a:xfrm>
            <a:off x="304800" y="1901119"/>
            <a:ext cx="8506667"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prstClr val="white"/>
                </a:solidFill>
                <a:effectLst/>
                <a:uLnTx/>
                <a:uFillTx/>
                <a:latin typeface="Helvetica Neue Bold Condensed"/>
              </a:rPr>
              <a:t>Presidente y Vicepresidentes del Equipo Global de Acción </a:t>
            </a:r>
            <a:r>
              <a:rPr kumimoji="0" lang="es-ES" sz="1000" b="1" i="0" u="none" strike="noStrike" kern="0" cap="none" spc="0" normalizeH="0" baseline="0" noProof="0" dirty="0">
                <a:ln>
                  <a:noFill/>
                </a:ln>
                <a:solidFill>
                  <a:prstClr val="white"/>
                </a:solidFill>
                <a:effectLst/>
                <a:uLnTx/>
                <a:uFillTx/>
                <a:latin typeface="Helvetica Neue"/>
              </a:rPr>
              <a:t>y Enlace con la Junta de Síndicos de LCIF</a:t>
            </a:r>
          </a:p>
        </p:txBody>
      </p:sp>
      <p:grpSp>
        <p:nvGrpSpPr>
          <p:cNvPr id="99" name="Group 98"/>
          <p:cNvGrpSpPr/>
          <p:nvPr/>
        </p:nvGrpSpPr>
        <p:grpSpPr>
          <a:xfrm>
            <a:off x="308123" y="2220810"/>
            <a:ext cx="2032835" cy="344003"/>
            <a:chOff x="1587500" y="2388804"/>
            <a:chExt cx="2710447" cy="458670"/>
          </a:xfrm>
        </p:grpSpPr>
        <p:sp>
          <p:nvSpPr>
            <p:cNvPr id="100" name="Rounded Rectangle 9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01" name="Rectangle 100"/>
            <p:cNvSpPr/>
            <p:nvPr/>
          </p:nvSpPr>
          <p:spPr bwMode="auto">
            <a:xfrm>
              <a:off x="1597739" y="2388804"/>
              <a:ext cx="2696450"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de Área Estatutaria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02" name="Rounded Rectangle 101"/>
          <p:cNvSpPr/>
          <p:nvPr/>
        </p:nvSpPr>
        <p:spPr>
          <a:xfrm>
            <a:off x="5469447" y="1083427"/>
            <a:ext cx="2570109"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Helvetica Neue"/>
              <a:ea typeface="+mn-ea"/>
              <a:cs typeface="+mn-cs"/>
            </a:endParaRPr>
          </a:p>
        </p:txBody>
      </p:sp>
      <p:sp>
        <p:nvSpPr>
          <p:cNvPr id="103" name="Rectangle 102"/>
          <p:cNvSpPr/>
          <p:nvPr/>
        </p:nvSpPr>
        <p:spPr bwMode="auto">
          <a:xfrm>
            <a:off x="5462328" y="1066800"/>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1" i="0" u="sng" strike="noStrike" kern="0" cap="none" spc="0" normalizeH="0" baseline="0" noProof="0" dirty="0">
                <a:ln>
                  <a:noFill/>
                </a:ln>
                <a:solidFill>
                  <a:prstClr val="white"/>
                </a:solidFill>
                <a:effectLst/>
                <a:uLnTx/>
                <a:uFillTx/>
                <a:latin typeface="Helvetica Neue"/>
              </a:rPr>
              <a:t>Embajadores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white"/>
                </a:solidFill>
                <a:effectLst/>
                <a:uLnTx/>
                <a:uFillTx/>
                <a:latin typeface="Helvetica Neue"/>
              </a:rPr>
              <a:t>Expresidentes Internacionales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white"/>
                </a:solidFill>
                <a:effectLst/>
                <a:uLnTx/>
                <a:uFillTx/>
                <a:latin typeface="Helvetica Neue"/>
              </a:rPr>
              <a:t>Junta Directiva Internacional</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white"/>
                </a:solidFill>
                <a:effectLst/>
                <a:uLnTx/>
                <a:uFillTx/>
                <a:latin typeface="Helvetica Neue"/>
              </a:rPr>
              <a:t>Consejo de Síndicos de LCIF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white"/>
                </a:solidFill>
                <a:effectLst/>
                <a:uLnTx/>
                <a:uFillTx/>
                <a:latin typeface="Helvetica Neue"/>
              </a:rPr>
              <a:t>3 Directoras Internacionales</a:t>
            </a:r>
          </a:p>
        </p:txBody>
      </p:sp>
      <p:sp>
        <p:nvSpPr>
          <p:cNvPr id="105" name="Rectangle 104"/>
          <p:cNvSpPr/>
          <p:nvPr/>
        </p:nvSpPr>
        <p:spPr bwMode="auto">
          <a:xfrm>
            <a:off x="2577159" y="227350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Helvetica Neue Bold Condensed"/>
              </a:rPr>
              <a:t>GMT</a:t>
            </a:r>
          </a:p>
        </p:txBody>
      </p:sp>
      <p:grpSp>
        <p:nvGrpSpPr>
          <p:cNvPr id="106" name="Group 105"/>
          <p:cNvGrpSpPr/>
          <p:nvPr/>
        </p:nvGrpSpPr>
        <p:grpSpPr>
          <a:xfrm>
            <a:off x="2447912" y="2229882"/>
            <a:ext cx="2032835" cy="344006"/>
            <a:chOff x="4640302" y="2400895"/>
            <a:chExt cx="2710448" cy="458673"/>
          </a:xfrm>
        </p:grpSpPr>
        <p:sp>
          <p:nvSpPr>
            <p:cNvPr id="107" name="Rounded Rectangle 106"/>
            <p:cNvSpPr/>
            <p:nvPr/>
          </p:nvSpPr>
          <p:spPr>
            <a:xfrm>
              <a:off x="4640302" y="2425094"/>
              <a:ext cx="2710448"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08" name="Rectangle 107"/>
            <p:cNvSpPr/>
            <p:nvPr/>
          </p:nvSpPr>
          <p:spPr bwMode="auto">
            <a:xfrm>
              <a:off x="4650540" y="2400895"/>
              <a:ext cx="2696450" cy="302008"/>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de Área Estatutaria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09" name="Group 108"/>
          <p:cNvGrpSpPr/>
          <p:nvPr/>
        </p:nvGrpSpPr>
        <p:grpSpPr>
          <a:xfrm>
            <a:off x="4596766" y="2220810"/>
            <a:ext cx="2016557" cy="344003"/>
            <a:chOff x="7563182" y="2388804"/>
            <a:chExt cx="2710447" cy="458670"/>
          </a:xfrm>
        </p:grpSpPr>
        <p:sp>
          <p:nvSpPr>
            <p:cNvPr id="117" name="Rounded Rectangle 116"/>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18" name="Rectangle 117"/>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de Área Estatutaria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19" name="Group 118"/>
          <p:cNvGrpSpPr/>
          <p:nvPr/>
        </p:nvGrpSpPr>
        <p:grpSpPr>
          <a:xfrm>
            <a:off x="308123" y="3285188"/>
            <a:ext cx="2032835" cy="344003"/>
            <a:chOff x="1587500" y="2388804"/>
            <a:chExt cx="2710447" cy="458670"/>
          </a:xfrm>
        </p:grpSpPr>
        <p:sp>
          <p:nvSpPr>
            <p:cNvPr id="120" name="Rounded Rectangle 11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1" name="Rectangle 120"/>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de Área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22" name="Group 121"/>
          <p:cNvGrpSpPr/>
          <p:nvPr/>
        </p:nvGrpSpPr>
        <p:grpSpPr>
          <a:xfrm>
            <a:off x="2449324" y="3285188"/>
            <a:ext cx="2032835" cy="344003"/>
            <a:chOff x="4642182" y="2388804"/>
            <a:chExt cx="2710447" cy="458670"/>
          </a:xfrm>
        </p:grpSpPr>
        <p:sp>
          <p:nvSpPr>
            <p:cNvPr id="123" name="Rounded Rectangle 12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4" name="Rectangle 12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de Área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25" name="Group 124"/>
          <p:cNvGrpSpPr/>
          <p:nvPr/>
        </p:nvGrpSpPr>
        <p:grpSpPr>
          <a:xfrm>
            <a:off x="4596795" y="3285188"/>
            <a:ext cx="2020820" cy="344003"/>
            <a:chOff x="7563182" y="2388804"/>
            <a:chExt cx="2710447" cy="458670"/>
          </a:xfrm>
        </p:grpSpPr>
        <p:sp>
          <p:nvSpPr>
            <p:cNvPr id="126" name="Rounded Rectangle 1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7" name="Rectangle 1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de Área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67" name="Rounded Rectangle 166"/>
          <p:cNvSpPr/>
          <p:nvPr/>
        </p:nvSpPr>
        <p:spPr>
          <a:xfrm>
            <a:off x="304800" y="3740896"/>
            <a:ext cx="8509486"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prstClr val="white"/>
                </a:solidFill>
                <a:effectLst/>
                <a:uLnTx/>
                <a:uFillTx/>
                <a:latin typeface="Helvetica Neue Bold Condensed"/>
              </a:rPr>
              <a:t>Presidente del Equipo Global de Acción del Distrito Múltiple (Presidente del Consejo)</a:t>
            </a:r>
          </a:p>
        </p:txBody>
      </p:sp>
      <p:grpSp>
        <p:nvGrpSpPr>
          <p:cNvPr id="168" name="Group 167"/>
          <p:cNvGrpSpPr/>
          <p:nvPr/>
        </p:nvGrpSpPr>
        <p:grpSpPr>
          <a:xfrm>
            <a:off x="308123" y="3892130"/>
            <a:ext cx="2032835" cy="344003"/>
            <a:chOff x="1587500" y="2388804"/>
            <a:chExt cx="2710447" cy="458670"/>
          </a:xfrm>
        </p:grpSpPr>
        <p:sp>
          <p:nvSpPr>
            <p:cNvPr id="169" name="Rounded Rectangle 16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0" name="Rectangle 16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 Múltiple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71" name="Group 170"/>
          <p:cNvGrpSpPr/>
          <p:nvPr/>
        </p:nvGrpSpPr>
        <p:grpSpPr>
          <a:xfrm>
            <a:off x="2449324" y="3892130"/>
            <a:ext cx="2032835" cy="344003"/>
            <a:chOff x="4642182" y="2388804"/>
            <a:chExt cx="2710447" cy="458670"/>
          </a:xfrm>
        </p:grpSpPr>
        <p:sp>
          <p:nvSpPr>
            <p:cNvPr id="172" name="Rounded Rectangle 17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3" name="Rectangle 17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 Múltiple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74" name="Group 173"/>
          <p:cNvGrpSpPr/>
          <p:nvPr/>
        </p:nvGrpSpPr>
        <p:grpSpPr>
          <a:xfrm>
            <a:off x="4590524" y="3892130"/>
            <a:ext cx="2032835" cy="344003"/>
            <a:chOff x="7563182" y="2388804"/>
            <a:chExt cx="2710447" cy="458670"/>
          </a:xfrm>
        </p:grpSpPr>
        <p:sp>
          <p:nvSpPr>
            <p:cNvPr id="175" name="Rounded Rectangle 17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6" name="Rectangle 17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 Múltiple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77" name="Rounded Rectangle 176"/>
          <p:cNvSpPr/>
          <p:nvPr/>
        </p:nvSpPr>
        <p:spPr>
          <a:xfrm>
            <a:off x="304800" y="4347838"/>
            <a:ext cx="8509486"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prstClr val="white"/>
                </a:solidFill>
                <a:effectLst/>
                <a:uLnTx/>
                <a:uFillTx/>
                <a:latin typeface="Helvetica Neue Bold Condensed"/>
              </a:rPr>
              <a:t>Presidente del Equipo Global de Acción del Distrito (Gobernador del Distrito)</a:t>
            </a:r>
          </a:p>
        </p:txBody>
      </p:sp>
      <p:grpSp>
        <p:nvGrpSpPr>
          <p:cNvPr id="178" name="Group 177"/>
          <p:cNvGrpSpPr/>
          <p:nvPr/>
        </p:nvGrpSpPr>
        <p:grpSpPr>
          <a:xfrm>
            <a:off x="308123" y="4499072"/>
            <a:ext cx="2032835" cy="344003"/>
            <a:chOff x="1587500" y="2388804"/>
            <a:chExt cx="2710447" cy="458670"/>
          </a:xfrm>
        </p:grpSpPr>
        <p:sp>
          <p:nvSpPr>
            <p:cNvPr id="179" name="Rounded Rectangle 17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0" name="Rectangle 17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81" name="Group 180"/>
          <p:cNvGrpSpPr/>
          <p:nvPr/>
        </p:nvGrpSpPr>
        <p:grpSpPr>
          <a:xfrm>
            <a:off x="2449324" y="4499072"/>
            <a:ext cx="2032835" cy="344003"/>
            <a:chOff x="4642182" y="2388804"/>
            <a:chExt cx="2710447" cy="458670"/>
          </a:xfrm>
        </p:grpSpPr>
        <p:sp>
          <p:nvSpPr>
            <p:cNvPr id="182" name="Rounded Rectangle 18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3" name="Rectangle 18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84" name="Group 183"/>
          <p:cNvGrpSpPr/>
          <p:nvPr/>
        </p:nvGrpSpPr>
        <p:grpSpPr>
          <a:xfrm>
            <a:off x="4590524" y="4499072"/>
            <a:ext cx="2032835" cy="344003"/>
            <a:chOff x="7563182" y="2388804"/>
            <a:chExt cx="2710447" cy="458670"/>
          </a:xfrm>
        </p:grpSpPr>
        <p:sp>
          <p:nvSpPr>
            <p:cNvPr id="185" name="Rounded Rectangle 18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6" name="Rectangle 18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87" name="Rounded Rectangle 186"/>
          <p:cNvSpPr/>
          <p:nvPr/>
        </p:nvSpPr>
        <p:spPr>
          <a:xfrm>
            <a:off x="304800" y="4923769"/>
            <a:ext cx="8509486"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prstClr val="white"/>
                </a:solidFill>
                <a:effectLst/>
                <a:uLnTx/>
                <a:uFillTx/>
                <a:latin typeface="Helvetica Neue Bold Condensed"/>
              </a:rPr>
              <a:t>Presidente del Equipo Global de Acción del Club (Presidente del Club)</a:t>
            </a:r>
          </a:p>
        </p:txBody>
      </p:sp>
      <p:grpSp>
        <p:nvGrpSpPr>
          <p:cNvPr id="188" name="Group 187"/>
          <p:cNvGrpSpPr/>
          <p:nvPr/>
        </p:nvGrpSpPr>
        <p:grpSpPr>
          <a:xfrm>
            <a:off x="308123" y="5068986"/>
            <a:ext cx="2032835" cy="344003"/>
            <a:chOff x="1587500" y="2388804"/>
            <a:chExt cx="2710447" cy="458670"/>
          </a:xfrm>
        </p:grpSpPr>
        <p:sp>
          <p:nvSpPr>
            <p:cNvPr id="189" name="Rounded Rectangle 18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0" name="Rectangle 18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Asesor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1" name="Group 190"/>
          <p:cNvGrpSpPr/>
          <p:nvPr/>
        </p:nvGrpSpPr>
        <p:grpSpPr>
          <a:xfrm>
            <a:off x="2449324" y="5068986"/>
            <a:ext cx="2032835" cy="344003"/>
            <a:chOff x="4642182" y="2388804"/>
            <a:chExt cx="2710447" cy="458670"/>
          </a:xfrm>
        </p:grpSpPr>
        <p:sp>
          <p:nvSpPr>
            <p:cNvPr id="192" name="Rounded Rectangle 19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3" name="Rectangle 19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Asesor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4" name="Group 193"/>
          <p:cNvGrpSpPr/>
          <p:nvPr/>
        </p:nvGrpSpPr>
        <p:grpSpPr>
          <a:xfrm>
            <a:off x="4590524" y="5068986"/>
            <a:ext cx="2032835" cy="344003"/>
            <a:chOff x="7563182" y="2388804"/>
            <a:chExt cx="2710447" cy="458670"/>
          </a:xfrm>
        </p:grpSpPr>
        <p:sp>
          <p:nvSpPr>
            <p:cNvPr id="195" name="Rounded Rectangle 19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6" name="Rectangle 19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Asesor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7" name="Group 196"/>
          <p:cNvGrpSpPr/>
          <p:nvPr/>
        </p:nvGrpSpPr>
        <p:grpSpPr>
          <a:xfrm>
            <a:off x="6781451" y="3893528"/>
            <a:ext cx="2032835" cy="344003"/>
            <a:chOff x="7563182" y="2388804"/>
            <a:chExt cx="2710447" cy="458670"/>
          </a:xfrm>
        </p:grpSpPr>
        <p:sp>
          <p:nvSpPr>
            <p:cNvPr id="198" name="Rounded Rectangle 19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9" name="Rectangle 19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 Múltiple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0" name="Group 199"/>
          <p:cNvGrpSpPr/>
          <p:nvPr/>
        </p:nvGrpSpPr>
        <p:grpSpPr>
          <a:xfrm>
            <a:off x="6781451" y="4500470"/>
            <a:ext cx="2032835" cy="344003"/>
            <a:chOff x="7563182" y="2388804"/>
            <a:chExt cx="2710447" cy="458670"/>
          </a:xfrm>
        </p:grpSpPr>
        <p:sp>
          <p:nvSpPr>
            <p:cNvPr id="201" name="Rounded Rectangle 200"/>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2" name="Rectangle 201"/>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3" name="Group 202"/>
          <p:cNvGrpSpPr/>
          <p:nvPr/>
        </p:nvGrpSpPr>
        <p:grpSpPr>
          <a:xfrm>
            <a:off x="6781451" y="5070384"/>
            <a:ext cx="2032835" cy="344003"/>
            <a:chOff x="7563182" y="2388804"/>
            <a:chExt cx="2710447" cy="458670"/>
          </a:xfrm>
        </p:grpSpPr>
        <p:sp>
          <p:nvSpPr>
            <p:cNvPr id="204" name="Rounded Rectangle 20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5" name="Rectangle 20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6" name="Group 205"/>
          <p:cNvGrpSpPr/>
          <p:nvPr/>
        </p:nvGrpSpPr>
        <p:grpSpPr>
          <a:xfrm>
            <a:off x="309521" y="2773509"/>
            <a:ext cx="2032835" cy="344003"/>
            <a:chOff x="1587500" y="2388804"/>
            <a:chExt cx="2710447" cy="458670"/>
          </a:xfrm>
        </p:grpSpPr>
        <p:sp>
          <p:nvSpPr>
            <p:cNvPr id="207" name="Rounded Rectangle 206"/>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8" name="Rectangle 207"/>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Adjuntos de Área Estatutaria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9" name="Rectangle 208"/>
          <p:cNvSpPr/>
          <p:nvPr/>
        </p:nvSpPr>
        <p:spPr bwMode="auto">
          <a:xfrm>
            <a:off x="2655947" y="2865440"/>
            <a:ext cx="2028290" cy="345566"/>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prstClr val="white"/>
                </a:solidFill>
                <a:effectLst/>
                <a:uLnTx/>
                <a:uFillTx/>
                <a:latin typeface="Helvetica Neue Bold Condensed"/>
              </a:rPr>
              <a:t>GMT</a:t>
            </a:r>
            <a:endParaRPr kumimoji="0" lang="es-ES" sz="2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0" name="Rectangle 209"/>
          <p:cNvSpPr/>
          <p:nvPr/>
        </p:nvSpPr>
        <p:spPr bwMode="auto">
          <a:xfrm>
            <a:off x="2578557"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Helvetica Neue Bold Condensed"/>
              </a:rPr>
              <a:t>GMT</a:t>
            </a:r>
          </a:p>
        </p:txBody>
      </p:sp>
      <p:sp>
        <p:nvSpPr>
          <p:cNvPr id="211" name="Rectangle 210"/>
          <p:cNvSpPr/>
          <p:nvPr/>
        </p:nvSpPr>
        <p:spPr bwMode="auto">
          <a:xfrm>
            <a:off x="4894323"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Helvetica Neue Bold Condensed"/>
              </a:rPr>
              <a:t>GST</a:t>
            </a:r>
          </a:p>
        </p:txBody>
      </p:sp>
      <p:grpSp>
        <p:nvGrpSpPr>
          <p:cNvPr id="212" name="Group 211"/>
          <p:cNvGrpSpPr/>
          <p:nvPr/>
        </p:nvGrpSpPr>
        <p:grpSpPr>
          <a:xfrm>
            <a:off x="2450722" y="2773509"/>
            <a:ext cx="2032835" cy="344003"/>
            <a:chOff x="4642182" y="2388804"/>
            <a:chExt cx="2710447" cy="458670"/>
          </a:xfrm>
        </p:grpSpPr>
        <p:sp>
          <p:nvSpPr>
            <p:cNvPr id="213" name="Rounded Rectangle 21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4" name="Rectangle 21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Adjuntos de Área Estatutaria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15" name="Group 214"/>
          <p:cNvGrpSpPr/>
          <p:nvPr/>
        </p:nvGrpSpPr>
        <p:grpSpPr>
          <a:xfrm>
            <a:off x="4598203" y="2773509"/>
            <a:ext cx="2022338" cy="344003"/>
            <a:chOff x="7563182" y="2388804"/>
            <a:chExt cx="2710447" cy="458670"/>
          </a:xfrm>
        </p:grpSpPr>
        <p:sp>
          <p:nvSpPr>
            <p:cNvPr id="216" name="Rounded Rectangle 21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Adjuntos de Área Estatutaria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81" name="Group 80"/>
          <p:cNvGrpSpPr/>
          <p:nvPr/>
        </p:nvGrpSpPr>
        <p:grpSpPr>
          <a:xfrm>
            <a:off x="5978002" y="1447800"/>
            <a:ext cx="2258503" cy="2575959"/>
            <a:chOff x="5673729" y="1935425"/>
            <a:chExt cx="2258503" cy="2575959"/>
          </a:xfrm>
        </p:grpSpPr>
        <p:cxnSp>
          <p:nvCxnSpPr>
            <p:cNvPr id="82" name="Straight Connector 81"/>
            <p:cNvCxnSpPr/>
            <p:nvPr/>
          </p:nvCxnSpPr>
          <p:spPr>
            <a:xfrm>
              <a:off x="7925327" y="2025648"/>
              <a:ext cx="0" cy="2485736"/>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flipV="1">
              <a:off x="7233833" y="2022223"/>
              <a:ext cx="698399" cy="3425"/>
            </a:xfrm>
            <a:prstGeom prst="straightConnector1">
              <a:avLst/>
            </a:prstGeom>
            <a:ln w="222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673729" y="1935425"/>
              <a:ext cx="1565798" cy="18429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pPr>
              <a:endParaRPr lang="en-US" sz="1400">
                <a:solidFill>
                  <a:prstClr val="white"/>
                </a:solidFill>
              </a:endParaRPr>
            </a:p>
          </p:txBody>
        </p:sp>
      </p:grpSp>
    </p:spTree>
    <p:extLst>
      <p:ext uri="{BB962C8B-B14F-4D97-AF65-F5344CB8AC3E}">
        <p14:creationId xmlns:p14="http://schemas.microsoft.com/office/powerpoint/2010/main" val="400177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2057400" y="935456"/>
            <a:ext cx="5267756" cy="5082838"/>
            <a:chOff x="4707964" y="678053"/>
            <a:chExt cx="4505756" cy="4347587"/>
          </a:xfrm>
        </p:grpSpPr>
        <p:sp>
          <p:nvSpPr>
            <p:cNvPr id="191" name="Rounded Rectangle 190"/>
            <p:cNvSpPr/>
            <p:nvPr/>
          </p:nvSpPr>
          <p:spPr>
            <a:xfrm>
              <a:off x="4719964" y="701022"/>
              <a:ext cx="2020824" cy="685800"/>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92" name="Rectangle 191"/>
            <p:cNvSpPr/>
            <p:nvPr/>
          </p:nvSpPr>
          <p:spPr bwMode="auto">
            <a:xfrm>
              <a:off x="4709669" y="720624"/>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Helvetica Neue Bold Condensed"/>
                </a:rPr>
                <a:t>Dirigentes Ejecutivos</a:t>
              </a:r>
            </a:p>
          </p:txBody>
        </p:sp>
        <p:sp>
          <p:nvSpPr>
            <p:cNvPr id="193" name="Rectangle 192"/>
            <p:cNvSpPr/>
            <p:nvPr/>
          </p:nvSpPr>
          <p:spPr>
            <a:xfrm>
              <a:off x="4707964" y="2880580"/>
              <a:ext cx="4217906"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4" name="Rectangle 193"/>
            <p:cNvSpPr/>
            <p:nvPr/>
          </p:nvSpPr>
          <p:spPr>
            <a:xfrm>
              <a:off x="4707964" y="2334635"/>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5" name="Rectangle 194"/>
            <p:cNvSpPr/>
            <p:nvPr/>
          </p:nvSpPr>
          <p:spPr>
            <a:xfrm>
              <a:off x="4707964" y="1784891"/>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6" name="Rounded Rectangle 195"/>
            <p:cNvSpPr/>
            <p:nvPr/>
          </p:nvSpPr>
          <p:spPr bwMode="auto">
            <a:xfrm>
              <a:off x="4707964" y="1512372"/>
              <a:ext cx="4220943"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prstClr val="white"/>
                  </a:solidFill>
                  <a:effectLst/>
                  <a:uLnTx/>
                  <a:uFillTx/>
                  <a:latin typeface="Helvetica Neue Bold Condensed"/>
                </a:rPr>
                <a:t>Presidente y Vicepresidentes del Equipo Global de Acción </a:t>
              </a:r>
              <a:r>
                <a:rPr kumimoji="0" lang="es-ES" sz="800" b="1" i="0" u="none" strike="noStrike" kern="0" cap="none" spc="0" normalizeH="0" baseline="0" noProof="0" dirty="0">
                  <a:ln>
                    <a:noFill/>
                  </a:ln>
                  <a:solidFill>
                    <a:prstClr val="white"/>
                  </a:solidFill>
                  <a:effectLst/>
                  <a:uLnTx/>
                  <a:uFillTx/>
                  <a:latin typeface="Helvetica Neue"/>
                </a:rPr>
                <a:t>y Enlace con la Junta de Síndicos de LCIF</a:t>
              </a:r>
            </a:p>
          </p:txBody>
        </p:sp>
        <p:sp>
          <p:nvSpPr>
            <p:cNvPr id="197" name="Rounded Rectangle 196"/>
            <p:cNvSpPr/>
            <p:nvPr/>
          </p:nvSpPr>
          <p:spPr>
            <a:xfrm>
              <a:off x="6898891" y="694680"/>
              <a:ext cx="2017940"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Helvetica Neue"/>
                <a:ea typeface="+mn-ea"/>
                <a:cs typeface="+mn-cs"/>
              </a:endParaRPr>
            </a:p>
          </p:txBody>
        </p:sp>
        <p:sp>
          <p:nvSpPr>
            <p:cNvPr id="198" name="Rectangle 197"/>
            <p:cNvSpPr/>
            <p:nvPr/>
          </p:nvSpPr>
          <p:spPr bwMode="auto">
            <a:xfrm>
              <a:off x="6629372" y="678053"/>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1" i="0" u="sng" strike="noStrike" kern="0" cap="none" spc="0" normalizeH="0" baseline="0" noProof="0" dirty="0">
                  <a:ln>
                    <a:noFill/>
                  </a:ln>
                  <a:solidFill>
                    <a:prstClr val="white"/>
                  </a:solidFill>
                  <a:effectLst/>
                  <a:uLnTx/>
                  <a:uFillTx/>
                  <a:latin typeface="Helvetica Neue"/>
                </a:rPr>
                <a:t>Embajadores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white"/>
                  </a:solidFill>
                  <a:effectLst/>
                  <a:uLnTx/>
                  <a:uFillTx/>
                  <a:latin typeface="Helvetica Neue"/>
                </a:rPr>
                <a:t>Expresidentes Internacionales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white"/>
                  </a:solidFill>
                  <a:effectLst/>
                  <a:uLnTx/>
                  <a:uFillTx/>
                  <a:latin typeface="Helvetica Neue"/>
                </a:rPr>
                <a:t>Junta Directiva Internacional</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white"/>
                  </a:solidFill>
                  <a:effectLst/>
                  <a:uLnTx/>
                  <a:uFillTx/>
                  <a:latin typeface="Helvetica Neue"/>
                </a:rPr>
                <a:t>Consejo de Síndicos de LCIF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white"/>
                  </a:solidFill>
                  <a:effectLst/>
                  <a:uLnTx/>
                  <a:uFillTx/>
                  <a:latin typeface="Helvetica Neue"/>
                </a:rPr>
                <a:t>3 Directoras Internacionales</a:t>
              </a:r>
            </a:p>
          </p:txBody>
        </p:sp>
        <p:grpSp>
          <p:nvGrpSpPr>
            <p:cNvPr id="199" name="Group 198"/>
            <p:cNvGrpSpPr/>
            <p:nvPr/>
          </p:nvGrpSpPr>
          <p:grpSpPr>
            <a:xfrm>
              <a:off x="5722100" y="1832063"/>
              <a:ext cx="2190927" cy="344003"/>
              <a:chOff x="7563182" y="2388804"/>
              <a:chExt cx="2710447" cy="458670"/>
            </a:xfrm>
          </p:grpSpPr>
          <p:sp>
            <p:nvSpPr>
              <p:cNvPr id="228" name="Rounded Rectangle 22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9" name="Rectangle 22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de Área Estatutaria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0" name="Group 199"/>
            <p:cNvGrpSpPr/>
            <p:nvPr/>
          </p:nvGrpSpPr>
          <p:grpSpPr>
            <a:xfrm>
              <a:off x="5722100" y="2896441"/>
              <a:ext cx="2195559" cy="344003"/>
              <a:chOff x="7563182" y="2388804"/>
              <a:chExt cx="2710447" cy="458670"/>
            </a:xfrm>
          </p:grpSpPr>
          <p:sp>
            <p:nvSpPr>
              <p:cNvPr id="226" name="Rounded Rectangle 2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7" name="Rectangle 2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de Área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1" name="Rounded Rectangle 200"/>
            <p:cNvSpPr/>
            <p:nvPr/>
          </p:nvSpPr>
          <p:spPr>
            <a:xfrm>
              <a:off x="4707964" y="3339271"/>
              <a:ext cx="4223762"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prstClr val="white"/>
                  </a:solidFill>
                  <a:effectLst/>
                  <a:uLnTx/>
                  <a:uFillTx/>
                  <a:latin typeface="Helvetica Neue Bold Condensed"/>
                </a:rPr>
                <a:t>Presidente del Equipo Global de Acción del Distrito Múltiple (Presidente del Consejo)</a:t>
              </a:r>
            </a:p>
          </p:txBody>
        </p:sp>
        <p:grpSp>
          <p:nvGrpSpPr>
            <p:cNvPr id="202" name="Group 201"/>
            <p:cNvGrpSpPr/>
            <p:nvPr/>
          </p:nvGrpSpPr>
          <p:grpSpPr>
            <a:xfrm>
              <a:off x="4707964" y="3503383"/>
              <a:ext cx="2032835" cy="344003"/>
              <a:chOff x="7563182" y="2388804"/>
              <a:chExt cx="2710447" cy="458670"/>
            </a:xfrm>
          </p:grpSpPr>
          <p:sp>
            <p:nvSpPr>
              <p:cNvPr id="224" name="Rounded Rectangle 22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5" name="Rectangle 22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 Múltiple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3" name="Rounded Rectangle 202"/>
            <p:cNvSpPr/>
            <p:nvPr/>
          </p:nvSpPr>
          <p:spPr>
            <a:xfrm>
              <a:off x="4707964" y="3939774"/>
              <a:ext cx="4223762"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prstClr val="white"/>
                  </a:solidFill>
                  <a:effectLst/>
                  <a:uLnTx/>
                  <a:uFillTx/>
                  <a:latin typeface="Helvetica Neue Bold Condensed"/>
                </a:rPr>
                <a:t>Presidente del Equipo Global de Acción del Distrito (Gobernador del Distrito)</a:t>
              </a:r>
            </a:p>
          </p:txBody>
        </p:sp>
        <p:grpSp>
          <p:nvGrpSpPr>
            <p:cNvPr id="204" name="Group 203"/>
            <p:cNvGrpSpPr/>
            <p:nvPr/>
          </p:nvGrpSpPr>
          <p:grpSpPr>
            <a:xfrm>
              <a:off x="4707964" y="4110325"/>
              <a:ext cx="2032835" cy="344003"/>
              <a:chOff x="7563182" y="2388804"/>
              <a:chExt cx="2710447" cy="458670"/>
            </a:xfrm>
          </p:grpSpPr>
          <p:sp>
            <p:nvSpPr>
              <p:cNvPr id="222" name="Rounded Rectangle 22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3" name="Rectangle 22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5" name="Rounded Rectangle 204"/>
            <p:cNvSpPr/>
            <p:nvPr/>
          </p:nvSpPr>
          <p:spPr>
            <a:xfrm>
              <a:off x="4707964" y="4528583"/>
              <a:ext cx="4223535"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prstClr val="white"/>
                  </a:solidFill>
                  <a:effectLst/>
                  <a:uLnTx/>
                  <a:uFillTx/>
                  <a:latin typeface="Helvetica Neue Bold Condensed"/>
                </a:rPr>
                <a:t>Presidente del Equipo Global de Acción del Club (Presidente del Club)</a:t>
              </a:r>
            </a:p>
          </p:txBody>
        </p:sp>
        <p:grpSp>
          <p:nvGrpSpPr>
            <p:cNvPr id="206" name="Group 205"/>
            <p:cNvGrpSpPr/>
            <p:nvPr/>
          </p:nvGrpSpPr>
          <p:grpSpPr>
            <a:xfrm>
              <a:off x="4707964" y="4680239"/>
              <a:ext cx="2032835" cy="344003"/>
              <a:chOff x="7563182" y="2388804"/>
              <a:chExt cx="2710447" cy="458670"/>
            </a:xfrm>
          </p:grpSpPr>
          <p:sp>
            <p:nvSpPr>
              <p:cNvPr id="220" name="Rounded Rectangle 219"/>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1" name="Rectangle 220"/>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Asesor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7" name="Group 206"/>
            <p:cNvGrpSpPr/>
            <p:nvPr/>
          </p:nvGrpSpPr>
          <p:grpSpPr>
            <a:xfrm>
              <a:off x="6898892" y="3504781"/>
              <a:ext cx="2030016" cy="344003"/>
              <a:chOff x="7563182" y="2388804"/>
              <a:chExt cx="2706688" cy="458670"/>
            </a:xfrm>
          </p:grpSpPr>
          <p:sp>
            <p:nvSpPr>
              <p:cNvPr id="218" name="Rounded Rectangle 217"/>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9" name="Rectangle 21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 Múltiple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8" name="Group 207"/>
            <p:cNvGrpSpPr/>
            <p:nvPr/>
          </p:nvGrpSpPr>
          <p:grpSpPr>
            <a:xfrm>
              <a:off x="6898892" y="4111723"/>
              <a:ext cx="2030016" cy="344003"/>
              <a:chOff x="7563182" y="2388804"/>
              <a:chExt cx="2706688" cy="458670"/>
            </a:xfrm>
          </p:grpSpPr>
          <p:sp>
            <p:nvSpPr>
              <p:cNvPr id="216" name="Rounded Rectangle 215"/>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Distrito</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9" name="Group 208"/>
            <p:cNvGrpSpPr/>
            <p:nvPr/>
          </p:nvGrpSpPr>
          <p:grpSpPr>
            <a:xfrm>
              <a:off x="6898892" y="4681637"/>
              <a:ext cx="2030016" cy="344003"/>
              <a:chOff x="7563182" y="2388804"/>
              <a:chExt cx="2706688" cy="458670"/>
            </a:xfrm>
          </p:grpSpPr>
          <p:sp>
            <p:nvSpPr>
              <p:cNvPr id="214" name="Rounded Rectangle 213"/>
              <p:cNvSpPr/>
              <p:nvPr/>
            </p:nvSpPr>
            <p:spPr>
              <a:xfrm>
                <a:off x="7563182" y="2413000"/>
                <a:ext cx="2702639"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5" name="Rectangle 21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Coordinador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10" name="Rectangle 209"/>
            <p:cNvSpPr/>
            <p:nvPr/>
          </p:nvSpPr>
          <p:spPr bwMode="auto">
            <a:xfrm>
              <a:off x="5011763" y="2429065"/>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Helvetica Neue Bold Condensed"/>
                </a:rPr>
                <a:t>GST</a:t>
              </a:r>
            </a:p>
          </p:txBody>
        </p:sp>
        <p:grpSp>
          <p:nvGrpSpPr>
            <p:cNvPr id="211" name="Group 210"/>
            <p:cNvGrpSpPr/>
            <p:nvPr/>
          </p:nvGrpSpPr>
          <p:grpSpPr>
            <a:xfrm>
              <a:off x="5723498" y="2384762"/>
              <a:ext cx="2197208" cy="344003"/>
              <a:chOff x="7563182" y="2388804"/>
              <a:chExt cx="2710447" cy="458670"/>
            </a:xfrm>
          </p:grpSpPr>
          <p:sp>
            <p:nvSpPr>
              <p:cNvPr id="212" name="Rounded Rectangle 21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3" name="Rectangle 21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srgbClr val="1A4190"/>
                    </a:solidFill>
                    <a:effectLst/>
                    <a:uLnTx/>
                    <a:uFillTx/>
                    <a:latin typeface="Helvetica Neue"/>
                  </a:rPr>
                  <a:t>Líderes Adjuntos de Área Estatutaria</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sp>
        <p:nvSpPr>
          <p:cNvPr id="3" name="Title 2"/>
          <p:cNvSpPr>
            <a:spLocks noGrp="1"/>
          </p:cNvSpPr>
          <p:nvPr>
            <p:ph type="title"/>
          </p:nvPr>
        </p:nvSpPr>
        <p:spPr>
          <a:xfrm>
            <a:off x="228600" y="119114"/>
            <a:ext cx="8153400" cy="642886"/>
          </a:xfrm>
        </p:spPr>
        <p:txBody>
          <a:bodyPr/>
          <a:lstStyle/>
          <a:p>
            <a:r>
              <a:rPr lang="es-ES" smtClean="0"/>
              <a:t>El Equipo Global de Servicio y la estructura de LCIF</a:t>
            </a:r>
          </a:p>
        </p:txBody>
      </p:sp>
      <p:grpSp>
        <p:nvGrpSpPr>
          <p:cNvPr id="2" name="Group 1"/>
          <p:cNvGrpSpPr/>
          <p:nvPr/>
        </p:nvGrpSpPr>
        <p:grpSpPr>
          <a:xfrm>
            <a:off x="4267200" y="4267200"/>
            <a:ext cx="527588" cy="330746"/>
            <a:chOff x="4305300" y="4190732"/>
            <a:chExt cx="527588" cy="330746"/>
          </a:xfrm>
        </p:grpSpPr>
        <p:sp>
          <p:nvSpPr>
            <p:cNvPr id="10" name="Left Arrow 9"/>
            <p:cNvSpPr/>
            <p:nvPr/>
          </p:nvSpPr>
          <p:spPr bwMode="auto">
            <a:xfrm>
              <a:off x="4305300" y="4359013"/>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5" name="Left Arrow 44"/>
            <p:cNvSpPr/>
            <p:nvPr/>
          </p:nvSpPr>
          <p:spPr bwMode="auto">
            <a:xfrm rot="10800000">
              <a:off x="4317613" y="4190732"/>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grpSp>
        <p:nvGrpSpPr>
          <p:cNvPr id="11" name="Group 10"/>
          <p:cNvGrpSpPr/>
          <p:nvPr/>
        </p:nvGrpSpPr>
        <p:grpSpPr>
          <a:xfrm>
            <a:off x="4291944" y="5003254"/>
            <a:ext cx="527588" cy="330746"/>
            <a:chOff x="4291944" y="4866015"/>
            <a:chExt cx="527588" cy="330746"/>
          </a:xfrm>
        </p:grpSpPr>
        <p:sp>
          <p:nvSpPr>
            <p:cNvPr id="46" name="Left Arrow 45"/>
            <p:cNvSpPr/>
            <p:nvPr/>
          </p:nvSpPr>
          <p:spPr bwMode="auto">
            <a:xfrm>
              <a:off x="4291944" y="5034296"/>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7" name="Left Arrow 46"/>
            <p:cNvSpPr/>
            <p:nvPr/>
          </p:nvSpPr>
          <p:spPr bwMode="auto">
            <a:xfrm rot="10800000">
              <a:off x="4304257" y="4866015"/>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grpSp>
        <p:nvGrpSpPr>
          <p:cNvPr id="12" name="Group 11"/>
          <p:cNvGrpSpPr/>
          <p:nvPr/>
        </p:nvGrpSpPr>
        <p:grpSpPr>
          <a:xfrm>
            <a:off x="4267200" y="5638800"/>
            <a:ext cx="527588" cy="330746"/>
            <a:chOff x="4280125" y="5687547"/>
            <a:chExt cx="527588" cy="330746"/>
          </a:xfrm>
        </p:grpSpPr>
        <p:sp>
          <p:nvSpPr>
            <p:cNvPr id="52" name="Left Arrow 51"/>
            <p:cNvSpPr/>
            <p:nvPr/>
          </p:nvSpPr>
          <p:spPr bwMode="auto">
            <a:xfrm>
              <a:off x="4280125" y="5855828"/>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3" name="Left Arrow 52"/>
            <p:cNvSpPr/>
            <p:nvPr/>
          </p:nvSpPr>
          <p:spPr bwMode="auto">
            <a:xfrm rot="10800000">
              <a:off x="4292438" y="5687547"/>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spTree>
    <p:extLst>
      <p:ext uri="{BB962C8B-B14F-4D97-AF65-F5344CB8AC3E}">
        <p14:creationId xmlns:p14="http://schemas.microsoft.com/office/powerpoint/2010/main" val="361654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534400" cy="3505200"/>
          </a:xfrm>
        </p:spPr>
        <p:txBody>
          <a:bodyPr/>
          <a:lstStyle/>
          <a:p>
            <a:pPr>
              <a:spcBef>
                <a:spcPts val="1200"/>
              </a:spcBef>
              <a:spcAft>
                <a:spcPts val="1200"/>
              </a:spcAft>
            </a:pPr>
            <a:r>
              <a:rPr lang="es-ES" sz="2800" dirty="0">
                <a:solidFill>
                  <a:schemeClr val="tx1">
                    <a:lumMod val="75000"/>
                    <a:lumOff val="25000"/>
                  </a:schemeClr>
                </a:solidFill>
              </a:rPr>
              <a:t>Inspirar y motivar el servicio</a:t>
            </a:r>
          </a:p>
          <a:p>
            <a:pPr>
              <a:spcBef>
                <a:spcPts val="1200"/>
              </a:spcBef>
              <a:spcAft>
                <a:spcPts val="1200"/>
              </a:spcAft>
            </a:pPr>
            <a:r>
              <a:rPr lang="es-ES" sz="2800" dirty="0">
                <a:solidFill>
                  <a:schemeClr val="tx1">
                    <a:lumMod val="75000"/>
                    <a:lumOff val="25000"/>
                  </a:schemeClr>
                </a:solidFill>
              </a:rPr>
              <a:t>Promover y contar la historia de LCIF para apoyar el servicio</a:t>
            </a:r>
          </a:p>
          <a:p>
            <a:pPr>
              <a:spcBef>
                <a:spcPts val="1200"/>
              </a:spcBef>
              <a:spcAft>
                <a:spcPts val="1200"/>
              </a:spcAft>
            </a:pPr>
            <a:r>
              <a:rPr lang="es-ES" sz="2800" dirty="0">
                <a:solidFill>
                  <a:schemeClr val="tx1">
                    <a:lumMod val="75000"/>
                    <a:lumOff val="25000"/>
                  </a:schemeClr>
                </a:solidFill>
              </a:rPr>
              <a:t>Apoyar a LCIF con donaciones y recaudación de fondos</a:t>
            </a:r>
          </a:p>
          <a:p>
            <a:pPr>
              <a:spcBef>
                <a:spcPts val="1200"/>
              </a:spcBef>
              <a:spcAft>
                <a:spcPts val="1200"/>
              </a:spcAft>
            </a:pPr>
            <a:r>
              <a:rPr lang="es-ES" sz="2800" dirty="0">
                <a:solidFill>
                  <a:schemeClr val="tx1">
                    <a:lumMod val="75000"/>
                    <a:lumOff val="25000"/>
                  </a:schemeClr>
                </a:solidFill>
              </a:rPr>
              <a:t>Apoyar la supervisión de proyectos</a:t>
            </a:r>
          </a:p>
          <a:p>
            <a:pPr>
              <a:spcBef>
                <a:spcPts val="1200"/>
              </a:spcBef>
              <a:spcAft>
                <a:spcPts val="1200"/>
              </a:spcAft>
            </a:pPr>
            <a:r>
              <a:rPr lang="es-ES" sz="2800" dirty="0">
                <a:solidFill>
                  <a:schemeClr val="tx1">
                    <a:lumMod val="75000"/>
                    <a:lumOff val="25000"/>
                  </a:schemeClr>
                </a:solidFill>
              </a:rPr>
              <a:t>Seguir apoyando la campaña contra el sarampión para cumplir con nuestra promesa de donación de 5,5 millones de dólares</a:t>
            </a:r>
          </a:p>
        </p:txBody>
      </p:sp>
      <p:sp>
        <p:nvSpPr>
          <p:cNvPr id="3" name="Title 2"/>
          <p:cNvSpPr>
            <a:spLocks noGrp="1"/>
          </p:cNvSpPr>
          <p:nvPr>
            <p:ph type="title"/>
          </p:nvPr>
        </p:nvSpPr>
        <p:spPr/>
        <p:txBody>
          <a:bodyPr/>
          <a:lstStyle/>
          <a:p>
            <a:r>
              <a:rPr lang="es-ES" smtClean="0"/>
              <a:t>La responsabilidad del GST de apoyar a LCIF</a:t>
            </a:r>
          </a:p>
        </p:txBody>
      </p:sp>
    </p:spTree>
    <p:extLst>
      <p:ext uri="{BB962C8B-B14F-4D97-AF65-F5344CB8AC3E}">
        <p14:creationId xmlns:p14="http://schemas.microsoft.com/office/powerpoint/2010/main" val="49398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smtClean="0"/>
              <a:t>Las metas y la estrategia del GST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1498984"/>
              </p:ext>
            </p:extLst>
          </p:nvPr>
        </p:nvGraphicFramePr>
        <p:xfrm>
          <a:off x="1047750" y="1295400"/>
          <a:ext cx="70485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85800"/>
            <a:ext cx="8915400" cy="4572000"/>
          </a:xfrm>
        </p:spPr>
        <p:txBody>
          <a:bodyPr/>
          <a:lstStyle/>
          <a:p>
            <a:r>
              <a:rPr lang="es-ES" sz="2200" dirty="0"/>
              <a:t>      Puesta en práctica de proyectos de servicio prácticos</a:t>
            </a:r>
          </a:p>
          <a:p>
            <a:r>
              <a:rPr lang="es-ES" sz="2200" dirty="0"/>
              <a:t>      Puesta en práctica de proyectos relacionados con la diabetes</a:t>
            </a:r>
          </a:p>
          <a:p>
            <a:r>
              <a:rPr lang="es-ES" sz="2200" dirty="0"/>
              <a:t>      Presentación de informes en MyLCI</a:t>
            </a:r>
          </a:p>
          <a:p>
            <a:r>
              <a:rPr lang="es-ES" sz="2200" dirty="0"/>
              <a:t>      Utilización de la aplicación de la asociación</a:t>
            </a:r>
          </a:p>
          <a:p>
            <a:r>
              <a:rPr lang="es-ES" sz="2200" dirty="0"/>
              <a:t>      Colaboración con los coordinadores de LCIF</a:t>
            </a:r>
          </a:p>
          <a:p>
            <a:endParaRPr lang="es-ES" sz="2600" b="1" dirty="0">
              <a:solidFill>
                <a:prstClr val="black">
                  <a:lumMod val="65000"/>
                  <a:lumOff val="35000"/>
                </a:prstClr>
              </a:solidFill>
            </a:endParaRPr>
          </a:p>
          <a:p>
            <a:pPr marL="0" lvl="0" indent="0" algn="ctr">
              <a:spcBef>
                <a:spcPts val="0"/>
              </a:spcBef>
              <a:buNone/>
            </a:pPr>
            <a:r>
              <a:rPr lang="es-ES" sz="2400" b="1" dirty="0">
                <a:solidFill>
                  <a:prstClr val="black">
                    <a:lumMod val="65000"/>
                    <a:lumOff val="35000"/>
                  </a:prstClr>
                </a:solidFill>
              </a:rPr>
              <a:t>Apoyo a la meta para 2017-2018 del Presidente Internacional Aggarwal:</a:t>
            </a:r>
            <a:r>
              <a:rPr lang="es-ES" dirty="0" smtClean="0"/>
              <a:t> </a:t>
            </a:r>
            <a:r>
              <a:rPr lang="es-ES" sz="2600" b="1" i="1" dirty="0">
                <a:solidFill>
                  <a:prstClr val="black">
                    <a:lumMod val="65000"/>
                    <a:lumOff val="35000"/>
                  </a:prstClr>
                </a:solidFill>
              </a:rPr>
              <a:t>Servir a 150 millones de personas</a:t>
            </a:r>
          </a:p>
          <a:p>
            <a:pPr>
              <a:spcBef>
                <a:spcPts val="0"/>
              </a:spcBef>
            </a:pPr>
            <a:endParaRPr lang="es-ES" sz="1400" dirty="0"/>
          </a:p>
          <a:p>
            <a:pPr marL="0" indent="0">
              <a:spcBef>
                <a:spcPts val="0"/>
              </a:spcBef>
              <a:buNone/>
            </a:pPr>
            <a:r>
              <a:rPr lang="es-ES" sz="2400" b="1" dirty="0"/>
              <a:t>En desarrollo:</a:t>
            </a:r>
          </a:p>
          <a:p>
            <a:r>
              <a:rPr lang="es-ES" sz="2200" dirty="0"/>
              <a:t>Participación de los jóvenes – Colaboración entre Leones y Leos</a:t>
            </a:r>
          </a:p>
          <a:p>
            <a:r>
              <a:rPr lang="es-ES" sz="2200" dirty="0"/>
              <a:t>Alianzas con organizaciones globales y locales</a:t>
            </a:r>
            <a:endParaRPr lang="es-ES" sz="2200" b="1" i="1" dirty="0"/>
          </a:p>
          <a:p>
            <a:pPr marL="457200" lvl="1" indent="0">
              <a:buNone/>
            </a:pPr>
            <a:r>
              <a:rPr lang="es-ES" sz="2500" b="1" i="1" dirty="0"/>
              <a:t>Ayúdennos a desarrollar el GST que necesitan</a:t>
            </a:r>
          </a:p>
        </p:txBody>
      </p:sp>
      <p:sp>
        <p:nvSpPr>
          <p:cNvPr id="3" name="Title 2"/>
          <p:cNvSpPr>
            <a:spLocks noGrp="1"/>
          </p:cNvSpPr>
          <p:nvPr>
            <p:ph type="title"/>
          </p:nvPr>
        </p:nvSpPr>
        <p:spPr>
          <a:xfrm>
            <a:off x="228600" y="152400"/>
            <a:ext cx="8153400" cy="457200"/>
          </a:xfrm>
        </p:spPr>
        <p:txBody>
          <a:bodyPr/>
          <a:lstStyle/>
          <a:p>
            <a:r>
              <a:rPr lang="es-ES" smtClean="0"/>
              <a:t>Metas del GST</a:t>
            </a:r>
          </a:p>
        </p:txBody>
      </p:sp>
      <p:sp>
        <p:nvSpPr>
          <p:cNvPr id="4" name="Up Arrow 3"/>
          <p:cNvSpPr/>
          <p:nvPr/>
        </p:nvSpPr>
        <p:spPr bwMode="auto">
          <a:xfrm>
            <a:off x="533400" y="7620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5" name="Up Arrow 4"/>
          <p:cNvSpPr/>
          <p:nvPr/>
        </p:nvSpPr>
        <p:spPr bwMode="auto">
          <a:xfrm>
            <a:off x="533400" y="11551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6" name="Up Arrow 5"/>
          <p:cNvSpPr/>
          <p:nvPr/>
        </p:nvSpPr>
        <p:spPr bwMode="auto">
          <a:xfrm>
            <a:off x="533400" y="16002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7" name="Up Arrow 6"/>
          <p:cNvSpPr/>
          <p:nvPr/>
        </p:nvSpPr>
        <p:spPr bwMode="auto">
          <a:xfrm>
            <a:off x="533400" y="1993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8" name="Up Arrow 7"/>
          <p:cNvSpPr/>
          <p:nvPr/>
        </p:nvSpPr>
        <p:spPr bwMode="auto">
          <a:xfrm>
            <a:off x="533400" y="2374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Tree>
    <p:extLst>
      <p:ext uri="{BB962C8B-B14F-4D97-AF65-F5344CB8AC3E}">
        <p14:creationId xmlns:p14="http://schemas.microsoft.com/office/powerpoint/2010/main" val="284130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es-ES" sz="2600" dirty="0"/>
              <a:t>Material educativo personalizado para todos los niveles de liderato</a:t>
            </a:r>
          </a:p>
          <a:p>
            <a:pPr>
              <a:spcBef>
                <a:spcPts val="600"/>
              </a:spcBef>
              <a:spcAft>
                <a:spcPts val="1200"/>
              </a:spcAft>
            </a:pPr>
            <a:r>
              <a:rPr lang="es-ES" sz="2600" dirty="0"/>
              <a:t>Qué hay disponible ahora</a:t>
            </a:r>
          </a:p>
          <a:p>
            <a:pPr lvl="1">
              <a:spcBef>
                <a:spcPts val="0"/>
              </a:spcBef>
              <a:spcAft>
                <a:spcPts val="1200"/>
              </a:spcAft>
            </a:pPr>
            <a:r>
              <a:rPr lang="es-ES" sz="2200" dirty="0">
                <a:hlinkClick r:id="rId3"/>
              </a:rPr>
              <a:t>Desafío de Servicio del Centenario</a:t>
            </a:r>
            <a:endParaRPr lang="es-ES" sz="2200" dirty="0"/>
          </a:p>
          <a:p>
            <a:pPr lvl="1">
              <a:spcBef>
                <a:spcPts val="0"/>
              </a:spcBef>
              <a:spcAft>
                <a:spcPts val="1200"/>
              </a:spcAft>
            </a:pPr>
            <a:r>
              <a:rPr lang="es-ES" sz="2200" dirty="0">
                <a:hlinkClick r:id="rId4"/>
              </a:rPr>
              <a:t>Proyectos de legado</a:t>
            </a:r>
            <a:endParaRPr lang="es-ES" sz="2200" dirty="0"/>
          </a:p>
          <a:p>
            <a:pPr>
              <a:spcBef>
                <a:spcPts val="600"/>
              </a:spcBef>
              <a:spcAft>
                <a:spcPts val="1200"/>
              </a:spcAft>
            </a:pPr>
            <a:r>
              <a:rPr lang="es-ES" sz="2600" dirty="0"/>
              <a:t>Informes disponibles</a:t>
            </a:r>
          </a:p>
          <a:p>
            <a:pPr lvl="1">
              <a:spcBef>
                <a:spcPts val="600"/>
              </a:spcBef>
              <a:spcAft>
                <a:spcPts val="1200"/>
              </a:spcAft>
            </a:pPr>
            <a:r>
              <a:rPr lang="es-ES" sz="2600" dirty="0"/>
              <a:t>Informes diferentes por nivel de liderato</a:t>
            </a:r>
          </a:p>
          <a:p>
            <a:pPr lvl="1">
              <a:spcBef>
                <a:spcPts val="600"/>
              </a:spcBef>
              <a:spcAft>
                <a:spcPts val="1200"/>
              </a:spcAft>
            </a:pPr>
            <a:r>
              <a:rPr lang="es-ES" sz="2600" dirty="0"/>
              <a:t>Puede averiguar </a:t>
            </a:r>
            <a:r>
              <a:rPr lang="es-ES" sz="2600" dirty="0" smtClean="0"/>
              <a:t>cuáles son </a:t>
            </a:r>
            <a:r>
              <a:rPr lang="es-ES" sz="2600" dirty="0" err="1" smtClean="0"/>
              <a:t>losclubes</a:t>
            </a:r>
            <a:r>
              <a:rPr lang="es-ES" sz="2600" dirty="0" smtClean="0"/>
              <a:t> no </a:t>
            </a:r>
            <a:r>
              <a:rPr lang="es-ES" sz="2600" dirty="0"/>
              <a:t>han presentado informes de sus actividades</a:t>
            </a:r>
          </a:p>
          <a:p>
            <a:pPr lvl="1">
              <a:spcBef>
                <a:spcPts val="600"/>
              </a:spcBef>
              <a:spcAft>
                <a:spcPts val="1200"/>
              </a:spcAft>
            </a:pPr>
            <a:r>
              <a:rPr lang="es-ES" sz="2600" dirty="0"/>
              <a:t>Resúmenes por tipo de actividades</a:t>
            </a:r>
          </a:p>
          <a:p>
            <a:pPr lvl="1">
              <a:spcBef>
                <a:spcPts val="600"/>
              </a:spcBef>
              <a:spcAft>
                <a:spcPts val="1200"/>
              </a:spcAft>
            </a:pPr>
            <a:endParaRPr lang="es-ES" sz="2600" dirty="0"/>
          </a:p>
        </p:txBody>
      </p:sp>
      <p:sp>
        <p:nvSpPr>
          <p:cNvPr id="3" name="Title 2"/>
          <p:cNvSpPr>
            <a:spLocks noGrp="1"/>
          </p:cNvSpPr>
          <p:nvPr>
            <p:ph type="title"/>
          </p:nvPr>
        </p:nvSpPr>
        <p:spPr/>
        <p:txBody>
          <a:bodyPr/>
          <a:lstStyle/>
          <a:p>
            <a:r>
              <a:rPr lang="es-ES" smtClean="0"/>
              <a:t>Recursos</a:t>
            </a:r>
            <a:r>
              <a:rPr lang="en-US" smtClean="0"/>
              <a:t>	</a:t>
            </a:r>
          </a:p>
        </p:txBody>
      </p:sp>
    </p:spTree>
    <p:extLst>
      <p:ext uri="{BB962C8B-B14F-4D97-AF65-F5344CB8AC3E}">
        <p14:creationId xmlns:p14="http://schemas.microsoft.com/office/powerpoint/2010/main" val="580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es-ES" sz="2600" dirty="0"/>
              <a:t>En desarrollo</a:t>
            </a:r>
          </a:p>
          <a:p>
            <a:pPr lvl="1">
              <a:spcBef>
                <a:spcPts val="0"/>
              </a:spcBef>
              <a:spcAft>
                <a:spcPts val="1200"/>
              </a:spcAft>
            </a:pPr>
            <a:r>
              <a:rPr lang="es-ES" sz="2200" dirty="0"/>
              <a:t>Ideas de proyectos</a:t>
            </a:r>
          </a:p>
          <a:p>
            <a:pPr lvl="1">
              <a:spcBef>
                <a:spcPts val="0"/>
              </a:spcBef>
              <a:spcAft>
                <a:spcPts val="1200"/>
              </a:spcAft>
            </a:pPr>
            <a:r>
              <a:rPr lang="es-ES" sz="2200" dirty="0"/>
              <a:t>Recursos básicos para la planificación de proyectos</a:t>
            </a:r>
          </a:p>
          <a:p>
            <a:pPr lvl="1">
              <a:spcBef>
                <a:spcPts val="0"/>
              </a:spcBef>
              <a:spcAft>
                <a:spcPts val="1200"/>
              </a:spcAft>
            </a:pPr>
            <a:r>
              <a:rPr lang="es-ES" sz="2200" dirty="0"/>
              <a:t>Esquemas de proyectos</a:t>
            </a:r>
          </a:p>
          <a:p>
            <a:pPr>
              <a:spcBef>
                <a:spcPts val="600"/>
              </a:spcBef>
              <a:spcAft>
                <a:spcPts val="1200"/>
              </a:spcAft>
            </a:pPr>
            <a:r>
              <a:rPr lang="es-ES" sz="2600" dirty="0"/>
              <a:t>La comunicación continua entre la oficina internacional y los líderes del GST es crucial para el desarrollo de recursos apropiados para cada región</a:t>
            </a:r>
          </a:p>
        </p:txBody>
      </p:sp>
      <p:sp>
        <p:nvSpPr>
          <p:cNvPr id="3" name="Title 2"/>
          <p:cNvSpPr>
            <a:spLocks noGrp="1"/>
          </p:cNvSpPr>
          <p:nvPr>
            <p:ph type="title"/>
          </p:nvPr>
        </p:nvSpPr>
        <p:spPr/>
        <p:txBody>
          <a:bodyPr/>
          <a:lstStyle/>
          <a:p>
            <a:r>
              <a:rPr lang="es-ES" smtClean="0"/>
              <a:t>Recursos</a:t>
            </a:r>
            <a:r>
              <a:rPr lang="en-US" smtClean="0"/>
              <a:t>	</a:t>
            </a:r>
          </a:p>
        </p:txBody>
      </p:sp>
    </p:spTree>
    <p:extLst>
      <p:ext uri="{BB962C8B-B14F-4D97-AF65-F5344CB8AC3E}">
        <p14:creationId xmlns:p14="http://schemas.microsoft.com/office/powerpoint/2010/main" val="339519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34400" cy="685800"/>
          </a:xfrm>
        </p:spPr>
        <p:txBody>
          <a:bodyPr/>
          <a:lstStyle/>
          <a:p>
            <a:r>
              <a:rPr lang="es-ES" smtClean="0"/>
              <a:t>Fondos de servicio global disponibles para TODOS los DM y distritos para apoyar la capacitación:</a:t>
            </a:r>
          </a:p>
        </p:txBody>
      </p:sp>
      <p:sp>
        <p:nvSpPr>
          <p:cNvPr id="4" name="Oval 3"/>
          <p:cNvSpPr/>
          <p:nvPr/>
        </p:nvSpPr>
        <p:spPr bwMode="auto">
          <a:xfrm>
            <a:off x="2150496" y="1426928"/>
            <a:ext cx="2133600" cy="2057400"/>
          </a:xfrm>
          <a:prstGeom prst="ellipse">
            <a:avLst/>
          </a:prstGeom>
          <a:solidFill>
            <a:srgbClr val="005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chemeClr val="tx2">
                  <a:lumMod val="75000"/>
                </a:schemeClr>
              </a:solidFill>
              <a:effectLst/>
              <a:ea typeface="ヒラギノ角ゴ Pro W3" pitchFamily="84" charset="-128"/>
            </a:endParaRPr>
          </a:p>
        </p:txBody>
      </p:sp>
      <p:sp>
        <p:nvSpPr>
          <p:cNvPr id="7" name="Oval 6"/>
          <p:cNvSpPr/>
          <p:nvPr/>
        </p:nvSpPr>
        <p:spPr bwMode="auto">
          <a:xfrm>
            <a:off x="4724400" y="3438939"/>
            <a:ext cx="2133600" cy="20574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chemeClr val="tx2">
                  <a:lumMod val="75000"/>
                </a:schemeClr>
              </a:solidFill>
              <a:effectLst/>
              <a:ea typeface="ヒラギノ角ゴ Pro W3" pitchFamily="84" charset="-128"/>
            </a:endParaRPr>
          </a:p>
        </p:txBody>
      </p:sp>
      <p:sp>
        <p:nvSpPr>
          <p:cNvPr id="8" name="Oval 7"/>
          <p:cNvSpPr/>
          <p:nvPr/>
        </p:nvSpPr>
        <p:spPr bwMode="auto">
          <a:xfrm>
            <a:off x="4114800" y="1696278"/>
            <a:ext cx="2133600" cy="205740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Oval 5"/>
          <p:cNvSpPr/>
          <p:nvPr/>
        </p:nvSpPr>
        <p:spPr bwMode="auto">
          <a:xfrm>
            <a:off x="2839278" y="3124200"/>
            <a:ext cx="2133600" cy="2057400"/>
          </a:xfrm>
          <a:prstGeom prst="ellipse">
            <a:avLst/>
          </a:prstGeom>
          <a:solidFill>
            <a:srgbClr val="FDCD0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Box 4"/>
          <p:cNvSpPr txBox="1"/>
          <p:nvPr/>
        </p:nvSpPr>
        <p:spPr>
          <a:xfrm>
            <a:off x="2469376" y="1832380"/>
            <a:ext cx="1495839" cy="1246495"/>
          </a:xfrm>
          <a:prstGeom prst="rect">
            <a:avLst/>
          </a:prstGeom>
          <a:noFill/>
        </p:spPr>
        <p:txBody>
          <a:bodyPr wrap="square" rtlCol="0">
            <a:spAutoFit/>
          </a:bodyPr>
          <a:lstStyle/>
          <a:p>
            <a:pPr algn="ctr"/>
            <a:r>
              <a:rPr lang="es-ES" sz="1500" b="1" dirty="0">
                <a:solidFill>
                  <a:schemeClr val="bg1"/>
                </a:solidFill>
              </a:rPr>
              <a:t>Presupuesto operativo del Coordinador del GST de DM (600 USD)</a:t>
            </a:r>
          </a:p>
        </p:txBody>
      </p:sp>
      <p:sp>
        <p:nvSpPr>
          <p:cNvPr id="11" name="TextBox 10"/>
          <p:cNvSpPr txBox="1"/>
          <p:nvPr/>
        </p:nvSpPr>
        <p:spPr>
          <a:xfrm>
            <a:off x="4419599" y="2133600"/>
            <a:ext cx="1495839" cy="1246495"/>
          </a:xfrm>
          <a:prstGeom prst="rect">
            <a:avLst/>
          </a:prstGeom>
          <a:noFill/>
        </p:spPr>
        <p:txBody>
          <a:bodyPr wrap="square" rtlCol="0">
            <a:spAutoFit/>
          </a:bodyPr>
          <a:lstStyle/>
          <a:p>
            <a:pPr algn="ctr"/>
            <a:r>
              <a:rPr lang="es-ES" sz="1500" b="1" dirty="0"/>
              <a:t>Presupuesto operativo del Coordinador del GST de D (250 USD)</a:t>
            </a:r>
          </a:p>
        </p:txBody>
      </p:sp>
      <p:sp>
        <p:nvSpPr>
          <p:cNvPr id="12" name="TextBox 11"/>
          <p:cNvSpPr txBox="1"/>
          <p:nvPr/>
        </p:nvSpPr>
        <p:spPr>
          <a:xfrm>
            <a:off x="4806851" y="3959807"/>
            <a:ext cx="1968695" cy="1015663"/>
          </a:xfrm>
          <a:prstGeom prst="rect">
            <a:avLst/>
          </a:prstGeom>
          <a:noFill/>
        </p:spPr>
        <p:txBody>
          <a:bodyPr wrap="square" rtlCol="0">
            <a:spAutoFit/>
          </a:bodyPr>
          <a:lstStyle/>
          <a:p>
            <a:pPr algn="ctr"/>
            <a:r>
              <a:rPr lang="es-ES" sz="1500" b="1" dirty="0">
                <a:solidFill>
                  <a:schemeClr val="bg1"/>
                </a:solidFill>
              </a:rPr>
              <a:t>Fondos del DM</a:t>
            </a:r>
          </a:p>
          <a:p>
            <a:pPr algn="ctr"/>
            <a:r>
              <a:rPr lang="es-ES" sz="1500" b="1" dirty="0">
                <a:solidFill>
                  <a:schemeClr val="bg1"/>
                </a:solidFill>
              </a:rPr>
              <a:t>Capacitación</a:t>
            </a:r>
            <a:r>
              <a:rPr lang="es-ES" dirty="0" smtClean="0"/>
              <a:t> </a:t>
            </a:r>
          </a:p>
          <a:p>
            <a:pPr algn="ctr"/>
            <a:r>
              <a:rPr lang="es-ES" sz="1500" b="1" dirty="0">
                <a:solidFill>
                  <a:schemeClr val="bg1"/>
                </a:solidFill>
              </a:rPr>
              <a:t>de los primeros y segundos vicegobernadores de distrito</a:t>
            </a:r>
          </a:p>
        </p:txBody>
      </p:sp>
      <p:sp>
        <p:nvSpPr>
          <p:cNvPr id="13" name="TextBox 12"/>
          <p:cNvSpPr txBox="1"/>
          <p:nvPr/>
        </p:nvSpPr>
        <p:spPr>
          <a:xfrm>
            <a:off x="3153768" y="3632537"/>
            <a:ext cx="1495839" cy="1015663"/>
          </a:xfrm>
          <a:prstGeom prst="rect">
            <a:avLst/>
          </a:prstGeom>
          <a:noFill/>
        </p:spPr>
        <p:txBody>
          <a:bodyPr wrap="square" rtlCol="0">
            <a:spAutoFit/>
          </a:bodyPr>
          <a:lstStyle/>
          <a:p>
            <a:pPr algn="ctr"/>
            <a:r>
              <a:rPr lang="es-ES" sz="1500" b="1" dirty="0"/>
              <a:t>Fondos distritales para la capacitación de los jefes de zona</a:t>
            </a:r>
          </a:p>
        </p:txBody>
      </p:sp>
    </p:spTree>
    <p:extLst>
      <p:ext uri="{BB962C8B-B14F-4D97-AF65-F5344CB8AC3E}">
        <p14:creationId xmlns:p14="http://schemas.microsoft.com/office/powerpoint/2010/main" val="238684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smtClean="0"/>
              <a:t>Presupuestos operativos: Para recibir fondos</a:t>
            </a:r>
          </a:p>
        </p:txBody>
      </p:sp>
      <p:sp>
        <p:nvSpPr>
          <p:cNvPr id="5" name="Oval 4"/>
          <p:cNvSpPr/>
          <p:nvPr/>
        </p:nvSpPr>
        <p:spPr bwMode="auto">
          <a:xfrm>
            <a:off x="1905000" y="11430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Oval 5"/>
          <p:cNvSpPr/>
          <p:nvPr/>
        </p:nvSpPr>
        <p:spPr bwMode="auto">
          <a:xfrm>
            <a:off x="1905000" y="409575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7" name="TextBox 6"/>
          <p:cNvSpPr txBox="1"/>
          <p:nvPr/>
        </p:nvSpPr>
        <p:spPr>
          <a:xfrm>
            <a:off x="2133600" y="1578114"/>
            <a:ext cx="1066800" cy="707886"/>
          </a:xfrm>
          <a:prstGeom prst="rect">
            <a:avLst/>
          </a:prstGeom>
          <a:noFill/>
        </p:spPr>
        <p:txBody>
          <a:bodyPr wrap="square" rtlCol="0">
            <a:spAutoFit/>
          </a:bodyPr>
          <a:lstStyle/>
          <a:p>
            <a:pPr algn="ctr"/>
            <a:r>
              <a:rPr lang="es-ES" sz="2000" dirty="0"/>
              <a:t>Plan anual</a:t>
            </a:r>
          </a:p>
        </p:txBody>
      </p:sp>
      <p:sp>
        <p:nvSpPr>
          <p:cNvPr id="8" name="TextBox 7"/>
          <p:cNvSpPr txBox="1"/>
          <p:nvPr/>
        </p:nvSpPr>
        <p:spPr>
          <a:xfrm>
            <a:off x="2072640" y="4318337"/>
            <a:ext cx="1203960" cy="1015663"/>
          </a:xfrm>
          <a:prstGeom prst="rect">
            <a:avLst/>
          </a:prstGeom>
          <a:noFill/>
        </p:spPr>
        <p:txBody>
          <a:bodyPr wrap="square" rtlCol="0">
            <a:spAutoFit/>
          </a:bodyPr>
          <a:lstStyle/>
          <a:p>
            <a:pPr algn="ctr"/>
            <a:r>
              <a:rPr lang="es-ES" sz="2000" dirty="0"/>
              <a:t>Dos cursos en línea</a:t>
            </a:r>
          </a:p>
        </p:txBody>
      </p:sp>
      <p:sp>
        <p:nvSpPr>
          <p:cNvPr id="9" name="Plus 8"/>
          <p:cNvSpPr/>
          <p:nvPr/>
        </p:nvSpPr>
        <p:spPr bwMode="auto">
          <a:xfrm>
            <a:off x="2209800" y="2868385"/>
            <a:ext cx="1043940" cy="912250"/>
          </a:xfrm>
          <a:prstGeom prst="mathPlus">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Right Arrow 9"/>
          <p:cNvSpPr/>
          <p:nvPr/>
        </p:nvSpPr>
        <p:spPr bwMode="auto">
          <a:xfrm>
            <a:off x="3878580" y="3051562"/>
            <a:ext cx="685800" cy="609600"/>
          </a:xfrm>
          <a:prstGeom prst="righ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1" name="Oval 10"/>
          <p:cNvSpPr/>
          <p:nvPr/>
        </p:nvSpPr>
        <p:spPr bwMode="auto">
          <a:xfrm>
            <a:off x="5105400" y="2002971"/>
            <a:ext cx="2743200" cy="2645229"/>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2" name="TextBox 11"/>
          <p:cNvSpPr txBox="1"/>
          <p:nvPr/>
        </p:nvSpPr>
        <p:spPr>
          <a:xfrm>
            <a:off x="5189220" y="2817753"/>
            <a:ext cx="2659380" cy="1077218"/>
          </a:xfrm>
          <a:prstGeom prst="rect">
            <a:avLst/>
          </a:prstGeom>
          <a:noFill/>
        </p:spPr>
        <p:txBody>
          <a:bodyPr wrap="square" rtlCol="0">
            <a:spAutoFit/>
          </a:bodyPr>
          <a:lstStyle/>
          <a:p>
            <a:pPr algn="ctr"/>
            <a:r>
              <a:rPr lang="es-ES" sz="3200" dirty="0">
                <a:solidFill>
                  <a:schemeClr val="bg1"/>
                </a:solidFill>
              </a:rPr>
              <a:t>Presupuesto operativo</a:t>
            </a:r>
          </a:p>
        </p:txBody>
      </p:sp>
      <p:sp>
        <p:nvSpPr>
          <p:cNvPr id="13" name="Oval 12"/>
          <p:cNvSpPr/>
          <p:nvPr/>
        </p:nvSpPr>
        <p:spPr bwMode="auto">
          <a:xfrm>
            <a:off x="152400" y="25908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4" name="TextBox 13"/>
          <p:cNvSpPr txBox="1"/>
          <p:nvPr/>
        </p:nvSpPr>
        <p:spPr>
          <a:xfrm>
            <a:off x="76200" y="3048000"/>
            <a:ext cx="1752600" cy="677108"/>
          </a:xfrm>
          <a:prstGeom prst="rect">
            <a:avLst/>
          </a:prstGeom>
          <a:noFill/>
        </p:spPr>
        <p:txBody>
          <a:bodyPr wrap="square" rtlCol="0">
            <a:spAutoFit/>
          </a:bodyPr>
          <a:lstStyle/>
          <a:p>
            <a:pPr algn="ctr"/>
            <a:r>
              <a:rPr lang="es-ES" sz="1900" dirty="0"/>
              <a:t>Formulario de desembolso</a:t>
            </a:r>
          </a:p>
        </p:txBody>
      </p:sp>
    </p:spTree>
    <p:extLst>
      <p:ext uri="{BB962C8B-B14F-4D97-AF65-F5344CB8AC3E}">
        <p14:creationId xmlns:p14="http://schemas.microsoft.com/office/powerpoint/2010/main" val="230315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68500" y="4407239"/>
            <a:ext cx="5207000" cy="1298575"/>
          </a:xfrm>
        </p:spPr>
        <p:txBody>
          <a:bodyPr>
            <a:normAutofit/>
          </a:bodyPr>
          <a:lstStyle/>
          <a:p>
            <a:pPr marL="0" indent="0" algn="ctr">
              <a:lnSpc>
                <a:spcPct val="100000"/>
              </a:lnSpc>
              <a:buNone/>
            </a:pPr>
            <a:r>
              <a:rPr lang="es-ES" sz="2000" b="1" dirty="0">
                <a:solidFill>
                  <a:srgbClr val="1C2753"/>
                </a:solidFill>
                <a:latin typeface="Open sans"/>
              </a:rPr>
              <a:t>Imaginar el día en que los Leones y Leos puedan atender todas las necesidades del mundo.</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556" y="762000"/>
            <a:ext cx="3066444" cy="3123940"/>
          </a:xfrm>
          <a:prstGeom prst="rect">
            <a:avLst/>
          </a:prstGeom>
        </p:spPr>
      </p:pic>
    </p:spTree>
    <p:extLst>
      <p:ext uri="{BB962C8B-B14F-4D97-AF65-F5344CB8AC3E}">
        <p14:creationId xmlns:p14="http://schemas.microsoft.com/office/powerpoint/2010/main" val="36056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5340011"/>
              </p:ext>
            </p:extLst>
          </p:nvPr>
        </p:nvGraphicFramePr>
        <p:xfrm>
          <a:off x="152400" y="670560"/>
          <a:ext cx="8871284" cy="5364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s-ES" smtClean="0"/>
              <a:t>Ideas de proyectos</a:t>
            </a:r>
          </a:p>
        </p:txBody>
      </p:sp>
    </p:spTree>
    <p:extLst>
      <p:ext uri="{BB962C8B-B14F-4D97-AF65-F5344CB8AC3E}">
        <p14:creationId xmlns:p14="http://schemas.microsoft.com/office/powerpoint/2010/main" val="177681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smtClean="0"/>
              <a:t>Qué puede hacerse ahora:</a:t>
            </a:r>
          </a:p>
        </p:txBody>
      </p:sp>
      <p:sp>
        <p:nvSpPr>
          <p:cNvPr id="2" name="Content Placeholder 1"/>
          <p:cNvSpPr>
            <a:spLocks noGrp="1"/>
          </p:cNvSpPr>
          <p:nvPr>
            <p:ph idx="1"/>
          </p:nvPr>
        </p:nvSpPr>
        <p:spPr/>
        <p:txBody>
          <a:bodyPr/>
          <a:lstStyle/>
          <a:p>
            <a:r>
              <a:rPr lang="es-ES" sz="2800" dirty="0"/>
              <a:t>Día Mundial de la Diabetes</a:t>
            </a:r>
          </a:p>
          <a:p>
            <a:pPr lvl="1"/>
            <a:r>
              <a:rPr lang="es-ES" sz="2200" dirty="0"/>
              <a:t>Martes, 14 de noviembre de 2017</a:t>
            </a:r>
          </a:p>
          <a:p>
            <a:pPr lvl="1"/>
            <a:r>
              <a:rPr lang="es-ES" sz="2200" dirty="0"/>
              <a:t>Esfuerzos a nivel mundial para crear conciencia de la creciente amenaza para la salud que supone la diabetes</a:t>
            </a:r>
          </a:p>
          <a:p>
            <a:pPr lvl="1"/>
            <a:r>
              <a:rPr lang="es-ES" sz="2200" dirty="0"/>
              <a:t>Iniciativas locales o actividades preestablecidas</a:t>
            </a:r>
          </a:p>
          <a:p>
            <a:endParaRPr lang="es-ES" dirty="0"/>
          </a:p>
          <a:p>
            <a:r>
              <a:rPr lang="es-ES" sz="2800" dirty="0"/>
              <a:t>Semana Mundial de Servicio</a:t>
            </a:r>
          </a:p>
          <a:p>
            <a:pPr lvl="1"/>
            <a:r>
              <a:rPr lang="es-ES" sz="2200" dirty="0"/>
              <a:t>Para mitigar el hambre: 9 a 15 de enero</a:t>
            </a:r>
          </a:p>
          <a:p>
            <a:pPr lvl="1"/>
            <a:r>
              <a:rPr lang="es-ES" sz="2200" dirty="0"/>
              <a:t>Para proteger nuestro planeta: 17 a 23 de abril</a:t>
            </a:r>
          </a:p>
          <a:p>
            <a:pPr lvl="1"/>
            <a:r>
              <a:rPr lang="es-ES" sz="2200" dirty="0"/>
              <a:t>Para la </a:t>
            </a:r>
            <a:r>
              <a:rPr lang="es-ES" sz="2200" dirty="0" smtClean="0"/>
              <a:t>juventud</a:t>
            </a:r>
            <a:r>
              <a:rPr lang="es-ES" sz="2200" dirty="0"/>
              <a:t>: </a:t>
            </a:r>
            <a:r>
              <a:rPr lang="es-ES" sz="2200" dirty="0" smtClean="0"/>
              <a:t>7 </a:t>
            </a:r>
            <a:r>
              <a:rPr lang="es-ES" sz="2200" dirty="0"/>
              <a:t>a 13 de agosto</a:t>
            </a:r>
          </a:p>
          <a:p>
            <a:pPr lvl="1"/>
            <a:r>
              <a:rPr lang="es-ES" sz="2200" dirty="0"/>
              <a:t>Servicio de la vista: 10 a 16 de octubre:</a:t>
            </a:r>
          </a:p>
        </p:txBody>
      </p:sp>
    </p:spTree>
    <p:extLst>
      <p:ext uri="{BB962C8B-B14F-4D97-AF65-F5344CB8AC3E}">
        <p14:creationId xmlns:p14="http://schemas.microsoft.com/office/powerpoint/2010/main" val="326469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534400" cy="4572000"/>
          </a:xfrm>
        </p:spPr>
        <p:txBody>
          <a:bodyPr/>
          <a:lstStyle/>
          <a:p>
            <a:pPr>
              <a:spcBef>
                <a:spcPts val="1200"/>
              </a:spcBef>
              <a:spcAft>
                <a:spcPts val="1200"/>
              </a:spcAft>
            </a:pPr>
            <a:r>
              <a:rPr lang="es-ES" sz="2800" dirty="0"/>
              <a:t>Valor del servicio</a:t>
            </a:r>
          </a:p>
          <a:p>
            <a:pPr>
              <a:spcBef>
                <a:spcPts val="1200"/>
              </a:spcBef>
              <a:spcAft>
                <a:spcPts val="1200"/>
              </a:spcAft>
            </a:pPr>
            <a:r>
              <a:rPr lang="es-ES" sz="2800" dirty="0"/>
              <a:t>Presentación de informes</a:t>
            </a:r>
          </a:p>
          <a:p>
            <a:pPr>
              <a:spcBef>
                <a:spcPts val="1200"/>
              </a:spcBef>
              <a:spcAft>
                <a:spcPts val="1200"/>
              </a:spcAft>
            </a:pPr>
            <a:r>
              <a:rPr lang="es-ES" sz="2800" dirty="0"/>
              <a:t>Planificación de proyectos eficientes</a:t>
            </a:r>
          </a:p>
          <a:p>
            <a:pPr>
              <a:spcBef>
                <a:spcPts val="1200"/>
              </a:spcBef>
              <a:spcAft>
                <a:spcPts val="1200"/>
              </a:spcAft>
            </a:pPr>
            <a:r>
              <a:rPr lang="es-ES" sz="2800" dirty="0"/>
              <a:t>Colaboración horizontal con el GMT, GLT y LCIF</a:t>
            </a:r>
          </a:p>
          <a:p>
            <a:pPr>
              <a:spcBef>
                <a:spcPts val="1200"/>
              </a:spcBef>
              <a:spcAft>
                <a:spcPts val="1200"/>
              </a:spcAft>
            </a:pPr>
            <a:r>
              <a:rPr lang="es-ES" sz="2800" dirty="0"/>
              <a:t>Desarrollar el GST que </a:t>
            </a:r>
            <a:r>
              <a:rPr lang="es-ES" sz="2800" u="sng" dirty="0"/>
              <a:t>nosotros</a:t>
            </a:r>
            <a:r>
              <a:rPr lang="es-ES" sz="2800" dirty="0"/>
              <a:t> necesitamos</a:t>
            </a:r>
          </a:p>
          <a:p>
            <a:pPr lvl="1">
              <a:spcBef>
                <a:spcPts val="1200"/>
              </a:spcBef>
              <a:spcAft>
                <a:spcPts val="1200"/>
              </a:spcAft>
            </a:pPr>
            <a:r>
              <a:rPr lang="es-ES" sz="2800" dirty="0"/>
              <a:t>Utilizar a los especialistas regionales como recurso</a:t>
            </a:r>
          </a:p>
          <a:p>
            <a:pPr lvl="1">
              <a:spcBef>
                <a:spcPts val="1200"/>
              </a:spcBef>
              <a:spcAft>
                <a:spcPts val="1200"/>
              </a:spcAft>
            </a:pPr>
            <a:r>
              <a:rPr lang="es-ES" sz="2800" dirty="0"/>
              <a:t>Encuesta</a:t>
            </a:r>
          </a:p>
        </p:txBody>
      </p:sp>
      <p:sp>
        <p:nvSpPr>
          <p:cNvPr id="3" name="Title 2"/>
          <p:cNvSpPr>
            <a:spLocks noGrp="1"/>
          </p:cNvSpPr>
          <p:nvPr>
            <p:ph type="title"/>
          </p:nvPr>
        </p:nvSpPr>
        <p:spPr/>
        <p:txBody>
          <a:bodyPr/>
          <a:lstStyle/>
          <a:p>
            <a:r>
              <a:rPr lang="es-ES" smtClean="0"/>
              <a:t>Conclusiones principales</a:t>
            </a:r>
          </a:p>
        </p:txBody>
      </p:sp>
    </p:spTree>
    <p:extLst>
      <p:ext uri="{BB962C8B-B14F-4D97-AF65-F5344CB8AC3E}">
        <p14:creationId xmlns:p14="http://schemas.microsoft.com/office/powerpoint/2010/main" val="224571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 Lion with other Lions in Pana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5" y="364291"/>
            <a:ext cx="9211442" cy="6129418"/>
          </a:xfrm>
          <a:prstGeom prst="rect">
            <a:avLst/>
          </a:prstGeom>
        </p:spPr>
      </p:pic>
      <p:sp>
        <p:nvSpPr>
          <p:cNvPr id="10" name="Rectangle 9"/>
          <p:cNvSpPr/>
          <p:nvPr/>
        </p:nvSpPr>
        <p:spPr>
          <a:xfrm>
            <a:off x="0" y="0"/>
            <a:ext cx="9144000" cy="692885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alpha val="44000"/>
                </a:prstClr>
              </a:solidFill>
            </a:endParaRPr>
          </a:p>
        </p:txBody>
      </p:sp>
      <p:sp>
        <p:nvSpPr>
          <p:cNvPr id="11" name="Text Placeholder 2"/>
          <p:cNvSpPr txBox="1">
            <a:spLocks/>
          </p:cNvSpPr>
          <p:nvPr/>
        </p:nvSpPr>
        <p:spPr>
          <a:xfrm>
            <a:off x="2363742" y="3596067"/>
            <a:ext cx="4416520" cy="1827654"/>
          </a:xfrm>
          <a:prstGeom prst="rect">
            <a:avLst/>
          </a:prstGeom>
        </p:spPr>
        <p:txBody>
          <a:bodyPr vert="horz" lIns="68577" tIns="34289" rIns="68577" bIns="34289"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fontAlgn="auto">
              <a:lnSpc>
                <a:spcPct val="80000"/>
              </a:lnSpc>
              <a:spcBef>
                <a:spcPts val="0"/>
              </a:spcBef>
              <a:spcAft>
                <a:spcPts val="0"/>
              </a:spcAft>
            </a:pPr>
            <a:r>
              <a:rPr lang="es-ES" sz="4000" dirty="0">
                <a:solidFill>
                  <a:srgbClr val="FFFFFF"/>
                </a:solidFill>
                <a:latin typeface="Open sans"/>
              </a:rPr>
              <a:t>Es el momento de</a:t>
            </a:r>
            <a:r>
              <a:t/>
            </a:r>
            <a:br/>
            <a:r>
              <a:rPr lang="es-ES" smtClean="0"/>
              <a:t> </a:t>
            </a:r>
            <a:r>
              <a:t/>
            </a:r>
            <a:br/>
            <a:r>
              <a:rPr lang="es-ES" sz="4800" b="1" dirty="0">
                <a:solidFill>
                  <a:srgbClr val="FFFFFF"/>
                </a:solidFill>
                <a:latin typeface="Open sans"/>
              </a:rPr>
              <a:t>actuar</a:t>
            </a:r>
          </a:p>
        </p:txBody>
      </p:sp>
      <p:sp>
        <p:nvSpPr>
          <p:cNvPr id="6" name="Rectangle 5"/>
          <p:cNvSpPr/>
          <p:nvPr/>
        </p:nvSpPr>
        <p:spPr>
          <a:xfrm>
            <a:off x="3806246" y="4448011"/>
            <a:ext cx="1450258"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solidFill>
            </a:endParaRPr>
          </a:p>
        </p:txBody>
      </p:sp>
      <p:pic>
        <p:nvPicPr>
          <p:cNvPr id="7" name="Picture 6" descr="GAT_club_mark_1color-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530" y="1428751"/>
            <a:ext cx="1682944" cy="1714500"/>
          </a:xfrm>
          <a:prstGeom prst="rect">
            <a:avLst/>
          </a:prstGeom>
        </p:spPr>
      </p:pic>
    </p:spTree>
    <p:extLst>
      <p:ext uri="{BB962C8B-B14F-4D97-AF65-F5344CB8AC3E}">
        <p14:creationId xmlns:p14="http://schemas.microsoft.com/office/powerpoint/2010/main" val="341449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sz="2500" dirty="0">
                <a:solidFill>
                  <a:srgbClr val="1A4190"/>
                </a:solidFill>
                <a:latin typeface="Helvetica Neue Bold Condensed"/>
              </a:rPr>
              <a:t>Equipo Global de Acción</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10305"/>
            <a:ext cx="1371600" cy="1397317"/>
          </a:xfrm>
          <a:prstGeom prst="rect">
            <a:avLst/>
          </a:prstGeom>
        </p:spPr>
      </p:pic>
      <p:sp>
        <p:nvSpPr>
          <p:cNvPr id="2" name="TextBox 1"/>
          <p:cNvSpPr txBox="1"/>
          <p:nvPr/>
        </p:nvSpPr>
        <p:spPr>
          <a:xfrm>
            <a:off x="1447800" y="1593771"/>
            <a:ext cx="7391400" cy="4154984"/>
          </a:xfrm>
          <a:prstGeom prst="rect">
            <a:avLst/>
          </a:prstGeom>
          <a:noFill/>
        </p:spPr>
        <p:txBody>
          <a:bodyPr wrap="square" rtlCol="0">
            <a:spAutoFit/>
          </a:bodyPr>
          <a:lstStyle/>
          <a:p>
            <a:r>
              <a:rPr lang="es-ES" sz="2200" dirty="0"/>
              <a:t>Imaginar el día en que los Leones y Leos puedan atender todas las necesidades del mundo.</a:t>
            </a:r>
          </a:p>
          <a:p>
            <a:endParaRPr lang="es-ES" sz="2200" dirty="0"/>
          </a:p>
          <a:p>
            <a:r>
              <a:rPr lang="es-ES" sz="2200" dirty="0"/>
              <a:t>El Equipo Global de Acción apoyará la visión de LCI y LCIF y reavivará la pasión de los Leones y Leos a través del servicio.</a:t>
            </a:r>
          </a:p>
          <a:p>
            <a:endParaRPr lang="es-ES" sz="2200" dirty="0"/>
          </a:p>
          <a:p>
            <a:r>
              <a:rPr lang="es-ES" sz="2200" dirty="0"/>
              <a:t>Asegurar que la Asociación Internacional de Clubes de Leones impacte a 200 millones de personas a través del servicio prestado por 1,7 millones de socios Leones y Leos y brindar oportunidades de aprendizaje a 500.000 socios para el año </a:t>
            </a:r>
            <a:r>
              <a:rPr lang="es-ES" sz="2200" dirty="0" smtClean="0"/>
              <a:t>2020.</a:t>
            </a:r>
            <a:endParaRPr lang="es-ES" sz="2200" dirty="0"/>
          </a:p>
        </p:txBody>
      </p:sp>
      <p:sp>
        <p:nvSpPr>
          <p:cNvPr id="6" name="TextBox 5"/>
          <p:cNvSpPr txBox="1"/>
          <p:nvPr/>
        </p:nvSpPr>
        <p:spPr>
          <a:xfrm>
            <a:off x="-76200" y="1621096"/>
            <a:ext cx="1524000" cy="3477875"/>
          </a:xfrm>
          <a:prstGeom prst="rect">
            <a:avLst/>
          </a:prstGeom>
          <a:noFill/>
        </p:spPr>
        <p:txBody>
          <a:bodyPr wrap="square" rtlCol="0">
            <a:spAutoFit/>
          </a:bodyPr>
          <a:lstStyle/>
          <a:p>
            <a:pPr algn="r"/>
            <a:r>
              <a:rPr lang="es-ES" sz="2200" dirty="0"/>
              <a:t>Visión:</a:t>
            </a:r>
          </a:p>
          <a:p>
            <a:pPr algn="r"/>
            <a:endParaRPr lang="es-ES" sz="2200" dirty="0"/>
          </a:p>
          <a:p>
            <a:pPr algn="r"/>
            <a:endParaRPr lang="es-ES" sz="2200" dirty="0"/>
          </a:p>
          <a:p>
            <a:pPr algn="r"/>
            <a:r>
              <a:rPr lang="es-ES" sz="2200" dirty="0"/>
              <a:t>Misión:</a:t>
            </a:r>
          </a:p>
          <a:p>
            <a:pPr algn="r"/>
            <a:endParaRPr lang="es-ES" sz="2200" dirty="0"/>
          </a:p>
          <a:p>
            <a:pPr algn="r"/>
            <a:endParaRPr lang="es-ES" sz="2200" dirty="0"/>
          </a:p>
          <a:p>
            <a:pPr algn="r"/>
            <a:endParaRPr lang="es-ES" sz="2200" dirty="0"/>
          </a:p>
          <a:p>
            <a:pPr algn="r"/>
            <a:r>
              <a:rPr lang="es-ES" sz="2200" dirty="0"/>
              <a:t>Objetivo:</a:t>
            </a:r>
          </a:p>
          <a:p>
            <a:endParaRPr lang="es-ES" sz="2200" dirty="0"/>
          </a:p>
          <a:p>
            <a:endParaRPr lang="es-ES" sz="2200" dirty="0"/>
          </a:p>
        </p:txBody>
      </p:sp>
    </p:spTree>
    <p:extLst>
      <p:ext uri="{BB962C8B-B14F-4D97-AF65-F5344CB8AC3E}">
        <p14:creationId xmlns:p14="http://schemas.microsoft.com/office/powerpoint/2010/main" val="129649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s-ES" smtClean="0"/>
              <a:t>Responsabilidades clave del GLT</a:t>
            </a:r>
          </a:p>
        </p:txBody>
      </p:sp>
      <p:sp>
        <p:nvSpPr>
          <p:cNvPr id="5" name="Rectangle 4"/>
          <p:cNvSpPr/>
          <p:nvPr/>
        </p:nvSpPr>
        <p:spPr>
          <a:xfrm>
            <a:off x="228600" y="990600"/>
            <a:ext cx="6858000" cy="4154984"/>
          </a:xfrm>
          <a:prstGeom prst="rect">
            <a:avLst/>
          </a:prstGeom>
        </p:spPr>
        <p:txBody>
          <a:bodyPr wrap="square">
            <a:spAutoFit/>
          </a:bodyPr>
          <a:lstStyle/>
          <a:p>
            <a:pPr marL="342900" lvl="0" indent="-342900">
              <a:buFont typeface="Arial" panose="020B0604020202020204" pitchFamily="34" charset="0"/>
              <a:buChar char="•"/>
            </a:pPr>
            <a:r>
              <a:rPr lang="es-ES" sz="2400" dirty="0" smtClean="0"/>
              <a:t>Promover el desarrollo de liderato y las oportunidades de aprendizaje entre todos los socios</a:t>
            </a:r>
          </a:p>
          <a:p>
            <a:pPr marL="342900" lvl="0" indent="-342900">
              <a:buFont typeface="Arial" panose="020B0604020202020204" pitchFamily="34" charset="0"/>
              <a:buChar char="•"/>
            </a:pPr>
            <a:r>
              <a:rPr lang="es-ES" sz="2400" dirty="0" smtClean="0"/>
              <a:t>Aumentar en un 10% el número total de Leones que participan en eventos de desarrollo de liderato y de aprendizaje.</a:t>
            </a:r>
          </a:p>
          <a:p>
            <a:pPr marL="342900" lvl="0" indent="-342900">
              <a:buFont typeface="Arial" panose="020B0604020202020204" pitchFamily="34" charset="0"/>
              <a:buChar char="•"/>
            </a:pPr>
            <a:r>
              <a:rPr lang="es-ES" sz="2400" dirty="0" smtClean="0"/>
              <a:t>Identificar y preparar a nuevos líderes</a:t>
            </a:r>
          </a:p>
          <a:p>
            <a:pPr marL="342900" lvl="0" indent="-342900">
              <a:buFont typeface="Arial" panose="020B0604020202020204" pitchFamily="34" charset="0"/>
              <a:buChar char="•"/>
            </a:pPr>
            <a:r>
              <a:rPr lang="es-ES" sz="2400" dirty="0" smtClean="0"/>
              <a:t>Asegurar que la capacitación siguiente se ofrezca a nivel de DM o de distrito: </a:t>
            </a:r>
          </a:p>
          <a:p>
            <a:pPr marL="800100" lvl="1" indent="-342900">
              <a:buFont typeface="Arial" panose="020B0604020202020204" pitchFamily="34" charset="0"/>
              <a:buChar char="•"/>
            </a:pPr>
            <a:r>
              <a:rPr lang="es-ES" sz="2400" dirty="0" smtClean="0"/>
              <a:t>Capacitación de dirigentes de club </a:t>
            </a:r>
          </a:p>
          <a:p>
            <a:pPr marL="800100" lvl="1" indent="-342900">
              <a:buFont typeface="Arial" panose="020B0604020202020204" pitchFamily="34" charset="0"/>
              <a:buChar char="•"/>
            </a:pPr>
            <a:r>
              <a:rPr lang="es-ES" sz="2400" dirty="0" smtClean="0"/>
              <a:t>Capacitación de jefes de zona</a:t>
            </a:r>
          </a:p>
          <a:p>
            <a:pPr marL="800100" lvl="1" indent="-342900">
              <a:buFont typeface="Arial" panose="020B0604020202020204" pitchFamily="34" charset="0"/>
              <a:buChar char="•"/>
            </a:pPr>
            <a:r>
              <a:rPr lang="es-ES" sz="2400" dirty="0" smtClean="0"/>
              <a:t>Capacitación de primeros y segundos vicegobernadores de distrito</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1307" r="8237"/>
          <a:stretch/>
        </p:blipFill>
        <p:spPr>
          <a:xfrm>
            <a:off x="6767338" y="1371600"/>
            <a:ext cx="2371746" cy="441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8946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s-ES" smtClean="0"/>
              <a:t>Responsabilidades clave del GMT</a:t>
            </a:r>
          </a:p>
        </p:txBody>
      </p:sp>
      <p:sp>
        <p:nvSpPr>
          <p:cNvPr id="5" name="Rectangle 4"/>
          <p:cNvSpPr/>
          <p:nvPr/>
        </p:nvSpPr>
        <p:spPr>
          <a:xfrm>
            <a:off x="228600" y="990600"/>
            <a:ext cx="6934200" cy="4154984"/>
          </a:xfrm>
          <a:prstGeom prst="rect">
            <a:avLst/>
          </a:prstGeom>
        </p:spPr>
        <p:txBody>
          <a:bodyPr wrap="square">
            <a:spAutoFit/>
          </a:bodyPr>
          <a:lstStyle/>
          <a:p>
            <a:pPr marL="342900" lvl="0" indent="-342900">
              <a:buFont typeface="Arial" panose="020B0604020202020204" pitchFamily="34" charset="0"/>
              <a:buChar char="•"/>
            </a:pPr>
            <a:r>
              <a:rPr lang="es-ES" sz="2400" dirty="0"/>
              <a:t>Reducir el número de bajas aumentando la participación de los socios</a:t>
            </a:r>
          </a:p>
          <a:p>
            <a:pPr marL="342900" lvl="0" indent="-342900">
              <a:buFont typeface="Arial" panose="020B0604020202020204" pitchFamily="34" charset="0"/>
              <a:buChar char="•"/>
            </a:pPr>
            <a:r>
              <a:rPr lang="es-ES" sz="2400" dirty="0"/>
              <a:t>Formar clubes nuevos en lugares nuevos</a:t>
            </a:r>
          </a:p>
          <a:p>
            <a:pPr marL="342900" lvl="0" indent="-342900">
              <a:buFont typeface="Arial" panose="020B0604020202020204" pitchFamily="34" charset="0"/>
              <a:buChar char="•"/>
            </a:pPr>
            <a:r>
              <a:rPr lang="es-ES" sz="2400" dirty="0"/>
              <a:t>Formar clubes con intereses especiales</a:t>
            </a:r>
          </a:p>
          <a:p>
            <a:pPr marL="342900" lvl="0" indent="-342900">
              <a:buFont typeface="Arial" panose="020B0604020202020204" pitchFamily="34" charset="0"/>
              <a:buChar char="•"/>
            </a:pPr>
            <a:r>
              <a:rPr lang="es-ES" sz="2400" dirty="0"/>
              <a:t>Invitar a socios potenciales a participar en proyectos de servicio</a:t>
            </a:r>
          </a:p>
          <a:p>
            <a:pPr marL="342900" lvl="0" indent="-342900">
              <a:buFont typeface="Arial" panose="020B0604020202020204" pitchFamily="34" charset="0"/>
              <a:buChar char="•"/>
            </a:pPr>
            <a:r>
              <a:rPr lang="es-ES" sz="2400" dirty="0"/>
              <a:t>Llevar a cabo campañas de afiliación</a:t>
            </a:r>
          </a:p>
          <a:p>
            <a:pPr marL="342900" lvl="0" indent="-342900">
              <a:buFont typeface="Arial" panose="020B0604020202020204" pitchFamily="34" charset="0"/>
              <a:buChar char="•"/>
            </a:pPr>
            <a:r>
              <a:rPr lang="es-ES" sz="2400" dirty="0"/>
              <a:t>Tratar a cada </a:t>
            </a:r>
            <a:r>
              <a:rPr lang="es-ES" sz="2400" dirty="0" smtClean="0"/>
              <a:t>socio </a:t>
            </a:r>
            <a:r>
              <a:rPr lang="es-ES" sz="2400" dirty="0"/>
              <a:t>como si fuera un miembro de la familia</a:t>
            </a:r>
          </a:p>
          <a:p>
            <a:pPr marL="342900" lvl="0" indent="-342900">
              <a:buFont typeface="Arial" panose="020B0604020202020204" pitchFamily="34" charset="0"/>
              <a:buChar char="•"/>
            </a:pPr>
            <a:r>
              <a:rPr lang="es-ES" sz="2400" dirty="0"/>
              <a:t>Asegurarse de que los socios nuevos estén debidamente orientados y de manera oportuna</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77000" y="1752600"/>
            <a:ext cx="3041960" cy="4191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09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en-US" dirty="0" err="1"/>
              <a:t>Responsabilidades</a:t>
            </a:r>
            <a:r>
              <a:rPr lang="en-US" dirty="0"/>
              <a:t> clave </a:t>
            </a:r>
            <a:r>
              <a:rPr lang="en-US" dirty="0" smtClean="0"/>
              <a:t>del GST</a:t>
            </a:r>
            <a:endParaRPr lang="en-US" dirty="0"/>
          </a:p>
        </p:txBody>
      </p:sp>
      <p:sp>
        <p:nvSpPr>
          <p:cNvPr id="5" name="Rectangle 4"/>
          <p:cNvSpPr/>
          <p:nvPr/>
        </p:nvSpPr>
        <p:spPr>
          <a:xfrm>
            <a:off x="381000" y="1108056"/>
            <a:ext cx="6934200" cy="4493538"/>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pPr>
            <a:r>
              <a:rPr lang="es-ES" sz="2200" dirty="0"/>
              <a:t>Asegurar una comunicación y colaboración efectiva entre los miembros del GAT para crear</a:t>
            </a:r>
            <a:r>
              <a:rPr lang="es-ES" sz="2200" dirty="0" smtClean="0"/>
              <a:t>:</a:t>
            </a:r>
          </a:p>
          <a:p>
            <a:pPr marL="800100" lvl="1" indent="-342900">
              <a:spcBef>
                <a:spcPts val="0"/>
              </a:spcBef>
              <a:spcAft>
                <a:spcPts val="0"/>
              </a:spcAft>
              <a:buFont typeface="Arial" panose="020B0604020202020204" pitchFamily="34" charset="0"/>
              <a:buChar char="•"/>
            </a:pPr>
            <a:r>
              <a:rPr lang="es-ES" sz="2200" dirty="0" smtClean="0"/>
              <a:t>Desarrollo de liderazgo</a:t>
            </a:r>
            <a:endParaRPr lang="es-ES" sz="2200" dirty="0"/>
          </a:p>
          <a:p>
            <a:pPr marL="800100" lvl="1" indent="-342900">
              <a:spcBef>
                <a:spcPts val="0"/>
              </a:spcBef>
              <a:spcAft>
                <a:spcPts val="0"/>
              </a:spcAft>
              <a:buFont typeface="Arial" panose="020B0604020202020204" pitchFamily="34" charset="0"/>
              <a:buChar char="•"/>
            </a:pPr>
            <a:r>
              <a:rPr lang="es-ES" sz="2200" dirty="0"/>
              <a:t>Crecimiento de la membresía y</a:t>
            </a:r>
          </a:p>
          <a:p>
            <a:pPr marL="800100" lvl="1" indent="-342900">
              <a:spcBef>
                <a:spcPts val="0"/>
              </a:spcBef>
              <a:spcAft>
                <a:spcPts val="0"/>
              </a:spcAft>
              <a:buFont typeface="Arial" panose="020B0604020202020204" pitchFamily="34" charset="0"/>
              <a:buChar char="•"/>
            </a:pPr>
            <a:r>
              <a:rPr lang="es-ES" sz="2200" dirty="0"/>
              <a:t>Expansión del Servicio Humanitario</a:t>
            </a:r>
          </a:p>
          <a:p>
            <a:pPr marL="342900" indent="-342900">
              <a:spcBef>
                <a:spcPts val="0"/>
              </a:spcBef>
              <a:spcAft>
                <a:spcPts val="0"/>
              </a:spcAft>
              <a:buFont typeface="Arial" panose="020B0604020202020204" pitchFamily="34" charset="0"/>
              <a:buChar char="•"/>
            </a:pPr>
            <a:r>
              <a:rPr lang="es-ES" sz="2200" dirty="0"/>
              <a:t>Apoyar el desarrollo e implementación de proyectos de servicio que:</a:t>
            </a:r>
          </a:p>
          <a:p>
            <a:pPr marL="800100" lvl="1" indent="-342900">
              <a:spcBef>
                <a:spcPts val="0"/>
              </a:spcBef>
              <a:spcAft>
                <a:spcPts val="0"/>
              </a:spcAft>
              <a:buFont typeface="Arial" panose="020B0604020202020204" pitchFamily="34" charset="0"/>
              <a:buChar char="•"/>
            </a:pPr>
            <a:r>
              <a:rPr lang="es-ES" sz="2200" dirty="0" smtClean="0"/>
              <a:t>Se alinean con </a:t>
            </a:r>
            <a:r>
              <a:rPr lang="es-ES" sz="2200" dirty="0"/>
              <a:t>el Marco de Servicio de LCI y la misión y visión general</a:t>
            </a:r>
          </a:p>
          <a:p>
            <a:pPr marL="342900" indent="-342900">
              <a:spcBef>
                <a:spcPts val="0"/>
              </a:spcBef>
              <a:spcAft>
                <a:spcPts val="0"/>
              </a:spcAft>
              <a:buFont typeface="Arial" panose="020B0604020202020204" pitchFamily="34" charset="0"/>
              <a:buChar char="•"/>
            </a:pPr>
            <a:r>
              <a:rPr lang="es-ES" sz="2200" dirty="0"/>
              <a:t>Crear un sentido de pertenencia y orgullo a Leones y </a:t>
            </a:r>
            <a:r>
              <a:rPr lang="es-ES" sz="2200" dirty="0" err="1"/>
              <a:t>Leos</a:t>
            </a:r>
            <a:endParaRPr lang="es-ES" sz="2200" dirty="0"/>
          </a:p>
          <a:p>
            <a:pPr marL="342900" indent="-342900">
              <a:spcBef>
                <a:spcPts val="0"/>
              </a:spcBef>
              <a:spcAft>
                <a:spcPts val="0"/>
              </a:spcAft>
              <a:buFont typeface="Arial" panose="020B0604020202020204" pitchFamily="34" charset="0"/>
              <a:buChar char="•"/>
            </a:pPr>
            <a:r>
              <a:rPr lang="es-ES" sz="2200" dirty="0"/>
              <a:t>Atraer a participantes </a:t>
            </a:r>
            <a:r>
              <a:rPr lang="es-ES" sz="2200" dirty="0" err="1"/>
              <a:t>multigeneracionales</a:t>
            </a:r>
            <a:r>
              <a:rPr lang="es-ES" sz="2200" dirty="0"/>
              <a:t> para implementar servicios impactantes</a:t>
            </a:r>
            <a:endParaRPr lang="en-US" sz="2200" dirty="0" smtClean="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Tree>
    <p:extLst>
      <p:ext uri="{BB962C8B-B14F-4D97-AF65-F5344CB8AC3E}">
        <p14:creationId xmlns:p14="http://schemas.microsoft.com/office/powerpoint/2010/main" val="401078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en-US" dirty="0" err="1"/>
              <a:t>Responsabilidades</a:t>
            </a:r>
            <a:r>
              <a:rPr lang="en-US" dirty="0"/>
              <a:t> clave del GST</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
        <p:nvSpPr>
          <p:cNvPr id="2" name="Rectangle 1"/>
          <p:cNvSpPr/>
          <p:nvPr/>
        </p:nvSpPr>
        <p:spPr>
          <a:xfrm>
            <a:off x="0" y="892612"/>
            <a:ext cx="7391400" cy="4524315"/>
          </a:xfrm>
          <a:prstGeom prst="rect">
            <a:avLst/>
          </a:prstGeom>
        </p:spPr>
        <p:txBody>
          <a:bodyPr wrap="square">
            <a:spAutoFit/>
          </a:bodyPr>
          <a:lstStyle/>
          <a:p>
            <a:pPr marL="800100" lvl="1" indent="-342900">
              <a:spcBef>
                <a:spcPts val="0"/>
              </a:spcBef>
              <a:spcAft>
                <a:spcPts val="0"/>
              </a:spcAft>
              <a:buFont typeface="Arial" panose="020B0604020202020204" pitchFamily="34" charset="0"/>
              <a:buChar char="•"/>
            </a:pPr>
            <a:r>
              <a:rPr lang="es-ES" sz="2400" dirty="0">
                <a:solidFill>
                  <a:prstClr val="black"/>
                </a:solidFill>
              </a:rPr>
              <a:t>Ayudar a aumentar la visibilidad del impacto del servicio Leonístico en las comunidades locales</a:t>
            </a:r>
          </a:p>
          <a:p>
            <a:pPr marL="800100" lvl="1" indent="-342900">
              <a:spcBef>
                <a:spcPts val="0"/>
              </a:spcBef>
              <a:spcAft>
                <a:spcPts val="0"/>
              </a:spcAft>
              <a:buFont typeface="Arial" panose="020B0604020202020204" pitchFamily="34" charset="0"/>
              <a:buChar char="•"/>
            </a:pPr>
            <a:endParaRPr lang="es-ES" sz="2400" dirty="0">
              <a:solidFill>
                <a:prstClr val="black"/>
              </a:solidFill>
            </a:endParaRPr>
          </a:p>
          <a:p>
            <a:pPr marL="800100" lvl="1" indent="-342900">
              <a:spcBef>
                <a:spcPts val="0"/>
              </a:spcBef>
              <a:spcAft>
                <a:spcPts val="0"/>
              </a:spcAft>
              <a:buFont typeface="Arial" panose="020B0604020202020204" pitchFamily="34" charset="0"/>
              <a:buChar char="•"/>
            </a:pPr>
            <a:r>
              <a:rPr lang="es-ES" sz="2400" dirty="0" smtClean="0">
                <a:solidFill>
                  <a:prstClr val="black"/>
                </a:solidFill>
              </a:rPr>
              <a:t>Buscar y compartir información </a:t>
            </a:r>
            <a:r>
              <a:rPr lang="es-ES" sz="2400" dirty="0">
                <a:solidFill>
                  <a:prstClr val="black"/>
                </a:solidFill>
              </a:rPr>
              <a:t>sobre los éxitos, oportunidades y desafíos de los proyectos de servicio</a:t>
            </a:r>
          </a:p>
          <a:p>
            <a:pPr marL="800100" lvl="1" indent="-342900">
              <a:spcBef>
                <a:spcPts val="0"/>
              </a:spcBef>
              <a:spcAft>
                <a:spcPts val="0"/>
              </a:spcAft>
              <a:buFont typeface="Arial" panose="020B0604020202020204" pitchFamily="34" charset="0"/>
              <a:buChar char="•"/>
            </a:pPr>
            <a:endParaRPr lang="es-ES" sz="2400" dirty="0">
              <a:solidFill>
                <a:prstClr val="black"/>
              </a:solidFill>
            </a:endParaRPr>
          </a:p>
          <a:p>
            <a:pPr marL="800100" lvl="1" indent="-342900">
              <a:spcBef>
                <a:spcPts val="0"/>
              </a:spcBef>
              <a:spcAft>
                <a:spcPts val="0"/>
              </a:spcAft>
              <a:buFont typeface="Arial" panose="020B0604020202020204" pitchFamily="34" charset="0"/>
              <a:buChar char="•"/>
            </a:pPr>
            <a:r>
              <a:rPr lang="es-ES" sz="2400" dirty="0">
                <a:solidFill>
                  <a:prstClr val="black"/>
                </a:solidFill>
              </a:rPr>
              <a:t>Colaborar con los Coordinadores de LCIF para asegurar la utilización óptima de los recursos y aumentar la participación en la recaudación de fondos</a:t>
            </a:r>
            <a:endParaRPr lang="en-US" sz="2400" dirty="0">
              <a:solidFill>
                <a:prstClr val="black"/>
              </a:solidFill>
            </a:endParaRPr>
          </a:p>
        </p:txBody>
      </p:sp>
    </p:spTree>
    <p:extLst>
      <p:ext uri="{BB962C8B-B14F-4D97-AF65-F5344CB8AC3E}">
        <p14:creationId xmlns:p14="http://schemas.microsoft.com/office/powerpoint/2010/main" val="79100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smtClean="0"/>
              <a:t>El objetivo del GST</a:t>
            </a:r>
          </a:p>
        </p:txBody>
      </p:sp>
      <p:graphicFrame>
        <p:nvGraphicFramePr>
          <p:cNvPr id="12" name="Diagram 11"/>
          <p:cNvGraphicFramePr/>
          <p:nvPr>
            <p:extLst>
              <p:ext uri="{D42A27DB-BD31-4B8C-83A1-F6EECF244321}">
                <p14:modId xmlns:p14="http://schemas.microsoft.com/office/powerpoint/2010/main" val="585538760"/>
              </p:ext>
            </p:extLst>
          </p:nvPr>
        </p:nvGraphicFramePr>
        <p:xfrm>
          <a:off x="1534020" y="1143000"/>
          <a:ext cx="64389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4845471" y="3166394"/>
            <a:ext cx="1860129" cy="262606"/>
            <a:chOff x="685800" y="2590800"/>
            <a:chExt cx="6477000" cy="914400"/>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2590800"/>
              <a:ext cx="914400" cy="91440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2590800"/>
              <a:ext cx="914400" cy="91440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9330" y="2593019"/>
              <a:ext cx="914400" cy="909963"/>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8865" y="2590800"/>
              <a:ext cx="914400" cy="91440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5335" y="2590800"/>
              <a:ext cx="918860" cy="914400"/>
            </a:xfrm>
            <a:prstGeom prst="rect">
              <a:avLst/>
            </a:prstGeom>
          </p:spPr>
        </p:pic>
      </p:gr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8764" b="8752"/>
          <a:stretch/>
        </p:blipFill>
        <p:spPr>
          <a:xfrm>
            <a:off x="609600" y="4373697"/>
            <a:ext cx="1542109" cy="1646103"/>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2859" y="685800"/>
            <a:ext cx="1560121" cy="1549537"/>
          </a:xfrm>
          <a:prstGeom prst="rect">
            <a:avLst/>
          </a:prstGeom>
        </p:spPr>
      </p:pic>
    </p:spTree>
    <p:extLst>
      <p:ext uri="{BB962C8B-B14F-4D97-AF65-F5344CB8AC3E}">
        <p14:creationId xmlns:p14="http://schemas.microsoft.com/office/powerpoint/2010/main" val="13560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ene02_SF.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61" y="457200"/>
            <a:ext cx="8922878" cy="5019119"/>
          </a:xfrm>
          <a:prstGeom prst="rect">
            <a:avLst/>
          </a:prstGeom>
        </p:spPr>
      </p:pic>
      <p:sp>
        <p:nvSpPr>
          <p:cNvPr id="2" name="Text Placeholder 1"/>
          <p:cNvSpPr txBox="1">
            <a:spLocks/>
          </p:cNvSpPr>
          <p:nvPr/>
        </p:nvSpPr>
        <p:spPr>
          <a:xfrm>
            <a:off x="1314450" y="4191000"/>
            <a:ext cx="6515100" cy="1048628"/>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Aft>
                <a:spcPts val="0"/>
              </a:spcAft>
            </a:pPr>
            <a:r>
              <a:rPr lang="es-ES" dirty="0" smtClean="0"/>
              <a:t> </a:t>
            </a:r>
            <a:r>
              <a:rPr lang="es-ES" sz="1800" dirty="0">
                <a:solidFill>
                  <a:srgbClr val="404040"/>
                </a:solidFill>
              </a:rPr>
              <a:t>Honrar nuestra historia y atender las necesidades emergentes. </a:t>
            </a:r>
          </a:p>
          <a:p>
            <a:pPr fontAlgn="auto">
              <a:spcAft>
                <a:spcPts val="0"/>
              </a:spcAft>
            </a:pPr>
            <a:r>
              <a:rPr lang="es-ES" sz="1800" dirty="0">
                <a:solidFill>
                  <a:srgbClr val="404040"/>
                </a:solidFill>
              </a:rPr>
              <a:t>y</a:t>
            </a:r>
            <a:r>
              <a:rPr lang="es-ES" sz="1800" dirty="0" smtClean="0">
                <a:solidFill>
                  <a:srgbClr val="404040"/>
                </a:solidFill>
              </a:rPr>
              <a:t> </a:t>
            </a:r>
            <a:r>
              <a:rPr lang="es-ES" sz="1800" dirty="0">
                <a:solidFill>
                  <a:srgbClr val="404040"/>
                </a:solidFill>
              </a:rPr>
              <a:t>dar a los jóvenes nuevas oportunidades para que sirvan con nosotros.</a:t>
            </a:r>
          </a:p>
        </p:txBody>
      </p:sp>
      <p:sp>
        <p:nvSpPr>
          <p:cNvPr id="3" name="Text Placeholder 1"/>
          <p:cNvSpPr txBox="1">
            <a:spLocks/>
          </p:cNvSpPr>
          <p:nvPr/>
        </p:nvSpPr>
        <p:spPr>
          <a:xfrm>
            <a:off x="1147646" y="1066800"/>
            <a:ext cx="6848708" cy="1066612"/>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lnSpc>
                <a:spcPct val="110000"/>
              </a:lnSpc>
              <a:spcAft>
                <a:spcPts val="0"/>
              </a:spcAft>
            </a:pPr>
            <a:r>
              <a:rPr lang="es-ES" sz="2800" b="1" dirty="0">
                <a:solidFill>
                  <a:prstClr val="black">
                    <a:lumMod val="75000"/>
                    <a:lumOff val="25000"/>
                  </a:prstClr>
                </a:solidFill>
                <a:latin typeface="Open Sans"/>
              </a:rPr>
              <a:t>La estructura de servicio global será el plano para nuestro segundo siglo.</a:t>
            </a:r>
          </a:p>
          <a:p>
            <a:pPr fontAlgn="auto">
              <a:lnSpc>
                <a:spcPct val="110000"/>
              </a:lnSpc>
              <a:spcAft>
                <a:spcPts val="0"/>
              </a:spcAft>
            </a:pPr>
            <a:endParaRPr lang="es-ES" sz="2100" b="1" dirty="0">
              <a:solidFill>
                <a:prstClr val="black">
                  <a:lumMod val="75000"/>
                  <a:lumOff val="25000"/>
                </a:prstClr>
              </a:solidFill>
              <a:latin typeface="Open Sans"/>
              <a:cs typeface="Open Sans"/>
            </a:endParaRPr>
          </a:p>
        </p:txBody>
      </p:sp>
    </p:spTree>
    <p:extLst>
      <p:ext uri="{BB962C8B-B14F-4D97-AF65-F5344CB8AC3E}">
        <p14:creationId xmlns:p14="http://schemas.microsoft.com/office/powerpoint/2010/main" val="428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57"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2000"/>
                                        <p:tgtEl>
                                          <p:spTgt spid="2">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build="p"/>
      <p:bldP spid="3" grpId="0" build="p"/>
    </p:bldLst>
  </p:timing>
</p:sld>
</file>

<file path=ppt/theme/theme1.xml><?xml version="1.0" encoding="utf-8"?>
<a:theme xmlns:a="http://schemas.openxmlformats.org/drawingml/2006/main" name="LC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3.xml><?xml version="1.0" encoding="utf-8"?>
<ds:datastoreItem xmlns:ds="http://schemas.openxmlformats.org/officeDocument/2006/customXml" ds:itemID="{A3B269BC-AAA3-4428-BC64-93ED370B77BB}">
  <ds:schemaRefs>
    <ds:schemaRef ds:uri="http://www.w3.org/XML/1998/namespace"/>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a7495015-d16d-4dd1-a72f-488cd8119f34"/>
    <ds:schemaRef ds:uri="http://schemas.microsoft.com/office/2006/metadata/properties"/>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Template>
  <TotalTime>1</TotalTime>
  <Words>4441</Words>
  <Application>Microsoft Office PowerPoint</Application>
  <PresentationFormat>On-screen Show (4:3)</PresentationFormat>
  <Paragraphs>370</Paragraphs>
  <Slides>23</Slides>
  <Notes>23</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Calibri</vt:lpstr>
      <vt:lpstr>Calibri Light</vt:lpstr>
      <vt:lpstr>Candara</vt:lpstr>
      <vt:lpstr>Helvetica</vt:lpstr>
      <vt:lpstr>Helvetica Neue</vt:lpstr>
      <vt:lpstr>Helvetica Neue Bold Condensed</vt:lpstr>
      <vt:lpstr>Open sans</vt:lpstr>
      <vt:lpstr>Open sans</vt:lpstr>
      <vt:lpstr>Open Sans Light</vt:lpstr>
      <vt:lpstr>Wingdings</vt:lpstr>
      <vt:lpstr>ヒラギノ角ゴ Pro W3</vt:lpstr>
      <vt:lpstr>LCI Template</vt:lpstr>
      <vt:lpstr>Office Theme</vt:lpstr>
      <vt:lpstr>Equipo Global de Servicio</vt:lpstr>
      <vt:lpstr>PowerPoint Presentation</vt:lpstr>
      <vt:lpstr>Equipo Global de Acción</vt:lpstr>
      <vt:lpstr>Responsabilidades clave del GLT</vt:lpstr>
      <vt:lpstr>Responsabilidades clave del GMT</vt:lpstr>
      <vt:lpstr>Responsabilidades clave del GST</vt:lpstr>
      <vt:lpstr>Responsabilidades clave del GST</vt:lpstr>
      <vt:lpstr>El objetivo del GST</vt:lpstr>
      <vt:lpstr>PowerPoint Presentation</vt:lpstr>
      <vt:lpstr>PowerPoint Presentation</vt:lpstr>
      <vt:lpstr>Estructura del Equipo Global de Acción</vt:lpstr>
      <vt:lpstr>El Equipo Global de Servicio y la estructura de LCIF</vt:lpstr>
      <vt:lpstr>La responsabilidad del GST de apoyar a LCIF</vt:lpstr>
      <vt:lpstr>Las metas y la estrategia del GST</vt:lpstr>
      <vt:lpstr>Metas del GST</vt:lpstr>
      <vt:lpstr>Recursos </vt:lpstr>
      <vt:lpstr>Recursos </vt:lpstr>
      <vt:lpstr>Fondos de servicio global disponibles para TODOS los DM y distritos para apoyar la capacitación:</vt:lpstr>
      <vt:lpstr>Presupuestos operativos: Para recibir fondos</vt:lpstr>
      <vt:lpstr>Ideas de proyectos</vt:lpstr>
      <vt:lpstr>Qué puede hacerse ahora:</vt:lpstr>
      <vt:lpstr>Conclusiones principales</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Beth</dc:creator>
  <cp:lastModifiedBy>Ruff, Beth</cp:lastModifiedBy>
  <cp:revision>174</cp:revision>
  <cp:lastPrinted>2017-08-03T12:38:20Z</cp:lastPrinted>
  <dcterms:created xsi:type="dcterms:W3CDTF">2017-07-20T15:36:30Z</dcterms:created>
  <dcterms:modified xsi:type="dcterms:W3CDTF">2017-12-07T21:13:33Z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