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6"/>
    <p:sldMasterId id="2147483763" r:id="rId7"/>
  </p:sldMasterIdLst>
  <p:notesMasterIdLst>
    <p:notesMasterId r:id="rId31"/>
  </p:notesMasterIdLst>
  <p:handoutMasterIdLst>
    <p:handoutMasterId r:id="rId32"/>
  </p:handoutMasterIdLst>
  <p:sldIdLst>
    <p:sldId id="257" r:id="rId8"/>
    <p:sldId id="303" r:id="rId9"/>
    <p:sldId id="304" r:id="rId10"/>
    <p:sldId id="311" r:id="rId11"/>
    <p:sldId id="312" r:id="rId12"/>
    <p:sldId id="313" r:id="rId13"/>
    <p:sldId id="314" r:id="rId14"/>
    <p:sldId id="266" r:id="rId15"/>
    <p:sldId id="302" r:id="rId16"/>
    <p:sldId id="258" r:id="rId17"/>
    <p:sldId id="310" r:id="rId18"/>
    <p:sldId id="274" r:id="rId19"/>
    <p:sldId id="280" r:id="rId20"/>
    <p:sldId id="270" r:id="rId21"/>
    <p:sldId id="260" r:id="rId22"/>
    <p:sldId id="261" r:id="rId23"/>
    <p:sldId id="282" r:id="rId24"/>
    <p:sldId id="307" r:id="rId25"/>
    <p:sldId id="308" r:id="rId26"/>
    <p:sldId id="276" r:id="rId27"/>
    <p:sldId id="281" r:id="rId28"/>
    <p:sldId id="263" r:id="rId29"/>
    <p:sldId id="306"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D08"/>
    <a:srgbClr val="00529B"/>
    <a:srgbClr val="766A63"/>
    <a:srgbClr val="004BD2"/>
    <a:srgbClr val="FBC40E"/>
    <a:srgbClr val="8343C9"/>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8" autoAdjust="0"/>
    <p:restoredTop sz="68248" autoAdjust="0"/>
  </p:normalViewPr>
  <p:slideViewPr>
    <p:cSldViewPr>
      <p:cViewPr varScale="1">
        <p:scale>
          <a:sx n="80" d="100"/>
          <a:sy n="80" d="100"/>
        </p:scale>
        <p:origin x="2106" y="114"/>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rPr lang="en-US" dirty="0" smtClean="0"/>
            <a:t>LCI </a:t>
          </a:r>
          <a:r>
            <a:rPr lang="zh-CN" altLang="en-US" dirty="0" smtClean="0"/>
            <a:t>前进</a:t>
          </a:r>
          <a:endParaRPr lang="en-US" dirty="0"/>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a:p>
      </dgm:t>
    </dgm:pt>
    <dgm:pt modelId="{229106F1-F723-47FE-9352-5BA351B9CCBA}">
      <dgm:prSet phldrT="[Text]"/>
      <dgm:spPr/>
      <dgm:t>
        <a:bodyPr/>
        <a:lstStyle/>
        <a:p>
          <a:r>
            <a:rPr lang="zh-CN" altLang="en-US" dirty="0" smtClean="0"/>
            <a:t>提升服务影响</a:t>
          </a:r>
          <a:r>
            <a:rPr lang="en-US" dirty="0" smtClean="0"/>
            <a:t> &amp; </a:t>
          </a:r>
          <a:r>
            <a:rPr lang="zh-CN" altLang="en-US" dirty="0" smtClean="0"/>
            <a:t>重点</a:t>
          </a:r>
          <a:endParaRPr lang="en-US" dirty="0"/>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a:p>
      </dgm:t>
    </dgm:pt>
    <dgm:pt modelId="{DF2061B7-74A5-49E4-A6F5-12ED835A2431}">
      <dgm:prSet phldrT="[Text]"/>
      <dgm:spPr/>
      <dgm:t>
        <a:bodyPr/>
        <a:lstStyle/>
        <a:p>
          <a:r>
            <a:rPr lang="zh-CN" altLang="en-US" dirty="0" smtClean="0"/>
            <a:t>服务框架</a:t>
          </a:r>
          <a:endParaRPr lang="en-US" dirty="0"/>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a:p>
      </dgm:t>
    </dgm:pt>
    <dgm:pt modelId="{4BC9DE5A-81F6-4AD2-AC8C-00795A1FC0A9}">
      <dgm:prSet/>
      <dgm:spPr/>
      <dgm:t>
        <a:bodyPr/>
        <a:lstStyle/>
        <a:p>
          <a:r>
            <a:rPr lang="zh-CN" altLang="en-US" dirty="0" smtClean="0"/>
            <a:t>服务目标</a:t>
          </a:r>
          <a:endParaRPr lang="en-US" dirty="0"/>
        </a:p>
      </dgm:t>
    </dgm:pt>
    <dgm:pt modelId="{C4D2293F-0ADF-4C03-857F-E02709D7C1E0}" type="parTrans" cxnId="{739CEB24-3B47-42F1-A989-B1203BFD8002}">
      <dgm:prSet/>
      <dgm:spPr/>
      <dgm:t>
        <a:bodyPr/>
        <a:lstStyle/>
        <a:p>
          <a:endParaRPr lang="en-US"/>
        </a:p>
      </dgm:t>
    </dgm:pt>
    <dgm:pt modelId="{F516D8D2-08C1-4A65-95D7-8DCBB92DD1FB}" type="sibTrans" cxnId="{739CEB24-3B47-42F1-A989-B1203BFD8002}">
      <dgm:prSet/>
      <dgm:spPr/>
      <dgm:t>
        <a:bodyPr/>
        <a:lstStyle/>
        <a:p>
          <a:endParaRPr lang="en-US"/>
        </a:p>
      </dgm:t>
    </dgm:pt>
    <dgm:pt modelId="{55519BAC-DBA7-457E-8A16-6FCBD58DC5F7}">
      <dgm:prSet/>
      <dgm:spPr/>
      <dgm:t>
        <a:bodyPr/>
        <a:lstStyle/>
        <a:p>
          <a:r>
            <a:rPr lang="zh-CN" altLang="en-US" dirty="0" smtClean="0"/>
            <a:t>全球服务团队</a:t>
          </a:r>
          <a:endParaRPr lang="en-US" dirty="0"/>
        </a:p>
      </dgm:t>
    </dgm:pt>
    <dgm:pt modelId="{4F7B7A34-F77E-497D-A0F7-9266C649E22D}" type="parTrans" cxnId="{9A543397-09B8-458E-ADBB-F4F12A9933B8}">
      <dgm:prSet/>
      <dgm:spPr/>
      <dgm:t>
        <a:bodyPr/>
        <a:lstStyle/>
        <a:p>
          <a:endParaRPr lang="en-US"/>
        </a:p>
      </dgm:t>
    </dgm:pt>
    <dgm:pt modelId="{C23D7877-6629-46CE-95B3-C5F8953D8514}" type="sibTrans" cxnId="{9A543397-09B8-458E-ADBB-F4F12A9933B8}">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38E8BC70-B795-4C9E-8A07-9E7390B1FD6F}" type="pres">
      <dgm:prSet presAssocID="{992C70EB-1921-4CF5-A771-4FDA8C787066}" presName="FiveNodes_1" presStyleLbl="node1" presStyleIdx="0" presStyleCnt="5">
        <dgm:presLayoutVars>
          <dgm:bulletEnabled val="1"/>
        </dgm:presLayoutVars>
      </dgm:prSet>
      <dgm:spPr/>
      <dgm:t>
        <a:bodyPr/>
        <a:lstStyle/>
        <a:p>
          <a:endParaRPr lang="en-US"/>
        </a:p>
      </dgm:t>
    </dgm:pt>
    <dgm:pt modelId="{93AF03E3-8FD1-4D59-A293-5E8B27D45C89}" type="pres">
      <dgm:prSet presAssocID="{992C70EB-1921-4CF5-A771-4FDA8C787066}" presName="FiveNodes_2" presStyleLbl="node1" presStyleIdx="1" presStyleCnt="5">
        <dgm:presLayoutVars>
          <dgm:bulletEnabled val="1"/>
        </dgm:presLayoutVars>
      </dgm:prSet>
      <dgm:spPr/>
      <dgm:t>
        <a:bodyPr/>
        <a:lstStyle/>
        <a:p>
          <a:endParaRPr lang="en-US"/>
        </a:p>
      </dgm:t>
    </dgm:pt>
    <dgm:pt modelId="{35A22466-684B-4A3E-9920-1E89125381BC}" type="pres">
      <dgm:prSet presAssocID="{992C70EB-1921-4CF5-A771-4FDA8C787066}" presName="FiveNodes_3" presStyleLbl="node1" presStyleIdx="2" presStyleCnt="5">
        <dgm:presLayoutVars>
          <dgm:bulletEnabled val="1"/>
        </dgm:presLayoutVars>
      </dgm:prSet>
      <dgm:spPr/>
      <dgm:t>
        <a:bodyPr/>
        <a:lstStyle/>
        <a:p>
          <a:endParaRPr lang="en-US"/>
        </a:p>
      </dgm:t>
    </dgm:pt>
    <dgm:pt modelId="{840A2273-0703-4F02-80DC-7668A2511235}" type="pres">
      <dgm:prSet presAssocID="{992C70EB-1921-4CF5-A771-4FDA8C787066}" presName="FiveNodes_4" presStyleLbl="node1" presStyleIdx="3" presStyleCnt="5">
        <dgm:presLayoutVars>
          <dgm:bulletEnabled val="1"/>
        </dgm:presLayoutVars>
      </dgm:prSet>
      <dgm:spPr/>
      <dgm:t>
        <a:bodyPr/>
        <a:lstStyle/>
        <a:p>
          <a:endParaRPr lang="en-US"/>
        </a:p>
      </dgm:t>
    </dgm:pt>
    <dgm:pt modelId="{8CE3C9B3-3BEC-447C-9F7A-FD626A5B6670}" type="pres">
      <dgm:prSet presAssocID="{992C70EB-1921-4CF5-A771-4FDA8C787066}" presName="FiveNodes_5" presStyleLbl="node1" presStyleIdx="4" presStyleCnt="5">
        <dgm:presLayoutVars>
          <dgm:bulletEnabled val="1"/>
        </dgm:presLayoutVars>
      </dgm:prSet>
      <dgm:spPr/>
      <dgm:t>
        <a:bodyPr/>
        <a:lstStyle/>
        <a:p>
          <a:endParaRPr lang="en-US"/>
        </a:p>
      </dgm:t>
    </dgm:pt>
    <dgm:pt modelId="{646F63C8-E9A3-4A76-9E85-7F45DDF00057}" type="pres">
      <dgm:prSet presAssocID="{992C70EB-1921-4CF5-A771-4FDA8C787066}" presName="FiveConn_1-2" presStyleLbl="fgAccFollowNode1" presStyleIdx="0" presStyleCnt="4">
        <dgm:presLayoutVars>
          <dgm:bulletEnabled val="1"/>
        </dgm:presLayoutVars>
      </dgm:prSet>
      <dgm:spPr/>
      <dgm:t>
        <a:bodyPr/>
        <a:lstStyle/>
        <a:p>
          <a:endParaRPr lang="en-US"/>
        </a:p>
      </dgm:t>
    </dgm:pt>
    <dgm:pt modelId="{C1C4128A-D981-4B91-8FDB-D8A689EBBABC}" type="pres">
      <dgm:prSet presAssocID="{992C70EB-1921-4CF5-A771-4FDA8C787066}" presName="FiveConn_2-3" presStyleLbl="fgAccFollowNode1" presStyleIdx="1" presStyleCnt="4">
        <dgm:presLayoutVars>
          <dgm:bulletEnabled val="1"/>
        </dgm:presLayoutVars>
      </dgm:prSet>
      <dgm:spPr/>
      <dgm:t>
        <a:bodyPr/>
        <a:lstStyle/>
        <a:p>
          <a:endParaRPr lang="en-US"/>
        </a:p>
      </dgm:t>
    </dgm:pt>
    <dgm:pt modelId="{46C89E65-1177-4D43-B62F-59DD85024AB0}" type="pres">
      <dgm:prSet presAssocID="{992C70EB-1921-4CF5-A771-4FDA8C787066}" presName="FiveConn_3-4" presStyleLbl="fgAccFollowNode1" presStyleIdx="2" presStyleCnt="4">
        <dgm:presLayoutVars>
          <dgm:bulletEnabled val="1"/>
        </dgm:presLayoutVars>
      </dgm:prSet>
      <dgm:spPr/>
      <dgm:t>
        <a:bodyPr/>
        <a:lstStyle/>
        <a:p>
          <a:endParaRPr lang="en-US"/>
        </a:p>
      </dgm:t>
    </dgm:pt>
    <dgm:pt modelId="{148A5397-E98F-46AF-A5C6-201FA7045742}" type="pres">
      <dgm:prSet presAssocID="{992C70EB-1921-4CF5-A771-4FDA8C787066}" presName="FiveConn_4-5" presStyleLbl="fgAccFollowNode1" presStyleIdx="3" presStyleCnt="4">
        <dgm:presLayoutVars>
          <dgm:bulletEnabled val="1"/>
        </dgm:presLayoutVars>
      </dgm:prSet>
      <dgm:spPr/>
      <dgm:t>
        <a:bodyPr/>
        <a:lstStyle/>
        <a:p>
          <a:endParaRPr lang="en-US"/>
        </a:p>
      </dgm:t>
    </dgm:pt>
    <dgm:pt modelId="{0E8F9224-40C8-47E1-9BEC-D2ADFE86FC4D}" type="pres">
      <dgm:prSet presAssocID="{992C70EB-1921-4CF5-A771-4FDA8C787066}" presName="FiveNodes_1_text" presStyleLbl="node1" presStyleIdx="4" presStyleCnt="5">
        <dgm:presLayoutVars>
          <dgm:bulletEnabled val="1"/>
        </dgm:presLayoutVars>
      </dgm:prSet>
      <dgm:spPr/>
      <dgm:t>
        <a:bodyPr/>
        <a:lstStyle/>
        <a:p>
          <a:endParaRPr lang="en-US"/>
        </a:p>
      </dgm:t>
    </dgm:pt>
    <dgm:pt modelId="{9F8A6B29-5339-4B24-88F1-4270A49FF327}" type="pres">
      <dgm:prSet presAssocID="{992C70EB-1921-4CF5-A771-4FDA8C787066}" presName="FiveNodes_2_text" presStyleLbl="node1" presStyleIdx="4" presStyleCnt="5">
        <dgm:presLayoutVars>
          <dgm:bulletEnabled val="1"/>
        </dgm:presLayoutVars>
      </dgm:prSet>
      <dgm:spPr/>
      <dgm:t>
        <a:bodyPr/>
        <a:lstStyle/>
        <a:p>
          <a:endParaRPr lang="en-US"/>
        </a:p>
      </dgm:t>
    </dgm:pt>
    <dgm:pt modelId="{B9CB3661-0624-40B0-B84A-07ECF63C2893}" type="pres">
      <dgm:prSet presAssocID="{992C70EB-1921-4CF5-A771-4FDA8C787066}" presName="FiveNodes_3_text" presStyleLbl="node1" presStyleIdx="4" presStyleCnt="5">
        <dgm:presLayoutVars>
          <dgm:bulletEnabled val="1"/>
        </dgm:presLayoutVars>
      </dgm:prSet>
      <dgm:spPr/>
      <dgm:t>
        <a:bodyPr/>
        <a:lstStyle/>
        <a:p>
          <a:endParaRPr lang="en-US"/>
        </a:p>
      </dgm:t>
    </dgm:pt>
    <dgm:pt modelId="{1094822B-3CF7-4F4D-BFE0-378CFF46A5C1}" type="pres">
      <dgm:prSet presAssocID="{992C70EB-1921-4CF5-A771-4FDA8C787066}" presName="FiveNodes_4_text" presStyleLbl="node1" presStyleIdx="4" presStyleCnt="5">
        <dgm:presLayoutVars>
          <dgm:bulletEnabled val="1"/>
        </dgm:presLayoutVars>
      </dgm:prSet>
      <dgm:spPr/>
      <dgm:t>
        <a:bodyPr/>
        <a:lstStyle/>
        <a:p>
          <a:endParaRPr lang="en-US"/>
        </a:p>
      </dgm:t>
    </dgm:pt>
    <dgm:pt modelId="{D3597190-8491-441F-BA78-813D4FE74443}" type="pres">
      <dgm:prSet presAssocID="{992C70EB-1921-4CF5-A771-4FDA8C787066}" presName="FiveNodes_5_text" presStyleLbl="node1" presStyleIdx="4" presStyleCnt="5">
        <dgm:presLayoutVars>
          <dgm:bulletEnabled val="1"/>
        </dgm:presLayoutVars>
      </dgm:prSet>
      <dgm:spPr/>
      <dgm:t>
        <a:bodyPr/>
        <a:lstStyle/>
        <a:p>
          <a:endParaRPr lang="en-US"/>
        </a:p>
      </dgm:t>
    </dgm:pt>
  </dgm:ptLst>
  <dgm:cxnLst>
    <dgm:cxn modelId="{95839E46-74FD-48C5-9424-EB00DB14AA07}" type="presOf" srcId="{DF2061B7-74A5-49E4-A6F5-12ED835A2431}" destId="{35A22466-684B-4A3E-9920-1E89125381BC}" srcOrd="0" destOrd="0" presId="urn:microsoft.com/office/officeart/2005/8/layout/vProcess5"/>
    <dgm:cxn modelId="{26661E7C-37CB-49DE-8EC1-571A2EA6F6F1}" type="presOf" srcId="{DF2061B7-74A5-49E4-A6F5-12ED835A2431}" destId="{B9CB3661-0624-40B0-B84A-07ECF63C2893}" srcOrd="1" destOrd="0" presId="urn:microsoft.com/office/officeart/2005/8/layout/vProcess5"/>
    <dgm:cxn modelId="{76977687-05CF-4553-84F0-15EEBA47E876}" type="presOf" srcId="{4BC9DE5A-81F6-4AD2-AC8C-00795A1FC0A9}" destId="{1094822B-3CF7-4F4D-BFE0-378CFF46A5C1}" srcOrd="1" destOrd="0" presId="urn:microsoft.com/office/officeart/2005/8/layout/vProcess5"/>
    <dgm:cxn modelId="{53E662B8-9D1B-4357-8A71-F0725B2FCC58}" type="presOf" srcId="{44155543-E101-4A40-9CA1-F0B9EFF0E751}" destId="{0E8F9224-40C8-47E1-9BEC-D2ADFE86FC4D}" srcOrd="1" destOrd="0" presId="urn:microsoft.com/office/officeart/2005/8/layout/vProcess5"/>
    <dgm:cxn modelId="{15CF04A8-0200-4849-A468-712BC06D2DD4}" srcId="{992C70EB-1921-4CF5-A771-4FDA8C787066}" destId="{DF2061B7-74A5-49E4-A6F5-12ED835A2431}" srcOrd="2" destOrd="0" parTransId="{265B7743-413B-4A31-946D-00000D42CED3}" sibTransId="{4DC6A36B-702A-4EA1-8EF5-9D0E57C86705}"/>
    <dgm:cxn modelId="{ECDEF44E-4D60-4093-8678-8EC38A851258}" type="presOf" srcId="{992C70EB-1921-4CF5-A771-4FDA8C787066}" destId="{635149BC-8F59-4F8A-B460-26388EB9F7DE}" srcOrd="0" destOrd="0" presId="urn:microsoft.com/office/officeart/2005/8/layout/vProcess5"/>
    <dgm:cxn modelId="{08642D51-A77F-49BE-9F1E-924E611886F2}" type="presOf" srcId="{55519BAC-DBA7-457E-8A16-6FCBD58DC5F7}" destId="{8CE3C9B3-3BEC-447C-9F7A-FD626A5B6670}" srcOrd="0" destOrd="0" presId="urn:microsoft.com/office/officeart/2005/8/layout/vProcess5"/>
    <dgm:cxn modelId="{0E4B9169-6FBF-46E5-BC3D-479FC4CF0C53}" type="presOf" srcId="{229106F1-F723-47FE-9352-5BA351B9CCBA}" destId="{93AF03E3-8FD1-4D59-A293-5E8B27D45C89}" srcOrd="0" destOrd="0" presId="urn:microsoft.com/office/officeart/2005/8/layout/vProcess5"/>
    <dgm:cxn modelId="{739CEB24-3B47-42F1-A989-B1203BFD8002}" srcId="{992C70EB-1921-4CF5-A771-4FDA8C787066}" destId="{4BC9DE5A-81F6-4AD2-AC8C-00795A1FC0A9}" srcOrd="3" destOrd="0" parTransId="{C4D2293F-0ADF-4C03-857F-E02709D7C1E0}" sibTransId="{F516D8D2-08C1-4A65-95D7-8DCBB92DD1FB}"/>
    <dgm:cxn modelId="{E8CEF116-DC8D-43A2-A3D1-371E97F51A4F}" srcId="{992C70EB-1921-4CF5-A771-4FDA8C787066}" destId="{44155543-E101-4A40-9CA1-F0B9EFF0E751}" srcOrd="0" destOrd="0" parTransId="{FCA25D7F-E6BF-4709-A211-53F638548E0F}" sibTransId="{E090C78B-6351-4986-A083-DC4CB136DA14}"/>
    <dgm:cxn modelId="{76B550F5-CBBC-4D98-8140-F14CD41978EA}" type="presOf" srcId="{44155543-E101-4A40-9CA1-F0B9EFF0E751}" destId="{38E8BC70-B795-4C9E-8A07-9E7390B1FD6F}" srcOrd="0" destOrd="0" presId="urn:microsoft.com/office/officeart/2005/8/layout/vProcess5"/>
    <dgm:cxn modelId="{0834CE90-2E34-477B-9ECE-29D05ED4FF8E}" type="presOf" srcId="{55519BAC-DBA7-457E-8A16-6FCBD58DC5F7}" destId="{D3597190-8491-441F-BA78-813D4FE74443}" srcOrd="1" destOrd="0" presId="urn:microsoft.com/office/officeart/2005/8/layout/vProcess5"/>
    <dgm:cxn modelId="{973B05C8-0526-4287-BC04-37444FC1C7F0}" type="presOf" srcId="{363717E9-C909-4997-BF48-F54ED57E88A3}" destId="{C1C4128A-D981-4B91-8FDB-D8A689EBBABC}" srcOrd="0" destOrd="0" presId="urn:microsoft.com/office/officeart/2005/8/layout/vProcess5"/>
    <dgm:cxn modelId="{0F1254DF-8D70-4480-87AD-FE84A72E928B}" type="presOf" srcId="{229106F1-F723-47FE-9352-5BA351B9CCBA}" destId="{9F8A6B29-5339-4B24-88F1-4270A49FF327}" srcOrd="1" destOrd="0" presId="urn:microsoft.com/office/officeart/2005/8/layout/vProcess5"/>
    <dgm:cxn modelId="{47E88A97-E603-4E83-AA04-BE19DB1D896F}" type="presOf" srcId="{4BC9DE5A-81F6-4AD2-AC8C-00795A1FC0A9}" destId="{840A2273-0703-4F02-80DC-7668A2511235}" srcOrd="0" destOrd="0" presId="urn:microsoft.com/office/officeart/2005/8/layout/vProcess5"/>
    <dgm:cxn modelId="{8F04F593-BADB-4FFA-A192-2287754C81D2}" type="presOf" srcId="{F516D8D2-08C1-4A65-95D7-8DCBB92DD1FB}" destId="{148A5397-E98F-46AF-A5C6-201FA7045742}" srcOrd="0" destOrd="0" presId="urn:microsoft.com/office/officeart/2005/8/layout/vProcess5"/>
    <dgm:cxn modelId="{9A543397-09B8-458E-ADBB-F4F12A9933B8}" srcId="{992C70EB-1921-4CF5-A771-4FDA8C787066}" destId="{55519BAC-DBA7-457E-8A16-6FCBD58DC5F7}" srcOrd="4" destOrd="0" parTransId="{4F7B7A34-F77E-497D-A0F7-9266C649E22D}" sibTransId="{C23D7877-6629-46CE-95B3-C5F8953D8514}"/>
    <dgm:cxn modelId="{E4739590-210A-4C65-86EC-610EC7ABE944}" type="presOf" srcId="{E090C78B-6351-4986-A083-DC4CB136DA14}" destId="{646F63C8-E9A3-4A76-9E85-7F45DDF00057}"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C4191796-03EB-4A40-B33B-194BE6A58627}" type="presOf" srcId="{4DC6A36B-702A-4EA1-8EF5-9D0E57C86705}" destId="{46C89E65-1177-4D43-B62F-59DD85024AB0}" srcOrd="0" destOrd="0" presId="urn:microsoft.com/office/officeart/2005/8/layout/vProcess5"/>
    <dgm:cxn modelId="{12ED5DAA-E2E1-49A8-9368-674F9FB5B1B2}" type="presParOf" srcId="{635149BC-8F59-4F8A-B460-26388EB9F7DE}" destId="{C903298F-E564-43E5-AC15-3A90035B58F5}" srcOrd="0" destOrd="0" presId="urn:microsoft.com/office/officeart/2005/8/layout/vProcess5"/>
    <dgm:cxn modelId="{7FA10BF7-870C-4F29-A74D-ACDEAF23BD7E}" type="presParOf" srcId="{635149BC-8F59-4F8A-B460-26388EB9F7DE}" destId="{38E8BC70-B795-4C9E-8A07-9E7390B1FD6F}" srcOrd="1" destOrd="0" presId="urn:microsoft.com/office/officeart/2005/8/layout/vProcess5"/>
    <dgm:cxn modelId="{FA05C87B-7BD8-4C2E-9276-33F71C74E4D9}" type="presParOf" srcId="{635149BC-8F59-4F8A-B460-26388EB9F7DE}" destId="{93AF03E3-8FD1-4D59-A293-5E8B27D45C89}" srcOrd="2" destOrd="0" presId="urn:microsoft.com/office/officeart/2005/8/layout/vProcess5"/>
    <dgm:cxn modelId="{16052BC7-B2C4-44DD-80AB-1C01C42E1C9E}" type="presParOf" srcId="{635149BC-8F59-4F8A-B460-26388EB9F7DE}" destId="{35A22466-684B-4A3E-9920-1E89125381BC}" srcOrd="3" destOrd="0" presId="urn:microsoft.com/office/officeart/2005/8/layout/vProcess5"/>
    <dgm:cxn modelId="{E751BE3C-8F33-4ACD-9A05-C7634F99FA6A}" type="presParOf" srcId="{635149BC-8F59-4F8A-B460-26388EB9F7DE}" destId="{840A2273-0703-4F02-80DC-7668A2511235}" srcOrd="4" destOrd="0" presId="urn:microsoft.com/office/officeart/2005/8/layout/vProcess5"/>
    <dgm:cxn modelId="{589463DE-18D9-4490-9131-923FFDEFD45B}" type="presParOf" srcId="{635149BC-8F59-4F8A-B460-26388EB9F7DE}" destId="{8CE3C9B3-3BEC-447C-9F7A-FD626A5B6670}" srcOrd="5" destOrd="0" presId="urn:microsoft.com/office/officeart/2005/8/layout/vProcess5"/>
    <dgm:cxn modelId="{08FECF5A-5456-4BA2-8AAB-D383F4799BAC}" type="presParOf" srcId="{635149BC-8F59-4F8A-B460-26388EB9F7DE}" destId="{646F63C8-E9A3-4A76-9E85-7F45DDF00057}" srcOrd="6" destOrd="0" presId="urn:microsoft.com/office/officeart/2005/8/layout/vProcess5"/>
    <dgm:cxn modelId="{D22F1B3B-3E0A-4D38-B3AF-786F46D1FF19}" type="presParOf" srcId="{635149BC-8F59-4F8A-B460-26388EB9F7DE}" destId="{C1C4128A-D981-4B91-8FDB-D8A689EBBABC}" srcOrd="7" destOrd="0" presId="urn:microsoft.com/office/officeart/2005/8/layout/vProcess5"/>
    <dgm:cxn modelId="{47F27B94-3F53-44D5-A801-CF6CDDB5E2B3}" type="presParOf" srcId="{635149BC-8F59-4F8A-B460-26388EB9F7DE}" destId="{46C89E65-1177-4D43-B62F-59DD85024AB0}" srcOrd="8" destOrd="0" presId="urn:microsoft.com/office/officeart/2005/8/layout/vProcess5"/>
    <dgm:cxn modelId="{26D36E6C-80D4-468D-99E2-FDF51A5E8BF2}" type="presParOf" srcId="{635149BC-8F59-4F8A-B460-26388EB9F7DE}" destId="{148A5397-E98F-46AF-A5C6-201FA7045742}" srcOrd="9" destOrd="0" presId="urn:microsoft.com/office/officeart/2005/8/layout/vProcess5"/>
    <dgm:cxn modelId="{7942D57F-7792-4B30-9212-E9C80A210018}" type="presParOf" srcId="{635149BC-8F59-4F8A-B460-26388EB9F7DE}" destId="{0E8F9224-40C8-47E1-9BEC-D2ADFE86FC4D}" srcOrd="10" destOrd="0" presId="urn:microsoft.com/office/officeart/2005/8/layout/vProcess5"/>
    <dgm:cxn modelId="{1F3AC152-720C-4B2C-A221-B5A44101B488}" type="presParOf" srcId="{635149BC-8F59-4F8A-B460-26388EB9F7DE}" destId="{9F8A6B29-5339-4B24-88F1-4270A49FF327}" srcOrd="11" destOrd="0" presId="urn:microsoft.com/office/officeart/2005/8/layout/vProcess5"/>
    <dgm:cxn modelId="{26DFAFC3-0F7C-42A9-B219-C71F832687BA}" type="presParOf" srcId="{635149BC-8F59-4F8A-B460-26388EB9F7DE}" destId="{B9CB3661-0624-40B0-B84A-07ECF63C2893}" srcOrd="12" destOrd="0" presId="urn:microsoft.com/office/officeart/2005/8/layout/vProcess5"/>
    <dgm:cxn modelId="{EAADB368-AABE-42CA-94D1-FE34977DA2F1}" type="presParOf" srcId="{635149BC-8F59-4F8A-B460-26388EB9F7DE}" destId="{1094822B-3CF7-4F4D-BFE0-378CFF46A5C1}" srcOrd="13" destOrd="0" presId="urn:microsoft.com/office/officeart/2005/8/layout/vProcess5"/>
    <dgm:cxn modelId="{6659AEDD-A374-4994-B102-69AD0FBB660F}" type="presParOf" srcId="{635149BC-8F59-4F8A-B460-26388EB9F7DE}" destId="{D3597190-8491-441F-BA78-813D4FE7444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rPr lang="zh-CN" altLang="en-US" dirty="0" smtClean="0"/>
            <a:t>全球服务团队</a:t>
          </a:r>
          <a:endParaRPr lang="en-US" dirty="0"/>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a:p>
      </dgm:t>
    </dgm:pt>
    <dgm:pt modelId="{229106F1-F723-47FE-9352-5BA351B9CCBA}">
      <dgm:prSet phldrT="[Text]"/>
      <dgm:spPr/>
      <dgm:t>
        <a:bodyPr/>
        <a:lstStyle/>
        <a:p>
          <a:r>
            <a:rPr lang="zh-CN" altLang="en-US" dirty="0" smtClean="0"/>
            <a:t>目标</a:t>
          </a:r>
          <a:endParaRPr lang="en-US" dirty="0"/>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a:p>
      </dgm:t>
    </dgm:pt>
    <dgm:pt modelId="{DF2061B7-74A5-49E4-A6F5-12ED835A2431}">
      <dgm:prSet phldrT="[Text]"/>
      <dgm:spPr/>
      <dgm:t>
        <a:bodyPr/>
        <a:lstStyle/>
        <a:p>
          <a:r>
            <a:rPr lang="zh-CN" altLang="en-US" dirty="0" smtClean="0"/>
            <a:t>策略</a:t>
          </a:r>
          <a:endParaRPr lang="en-US" dirty="0"/>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DA0E3309-AA06-47D0-9853-A2219A1248D1}" type="pres">
      <dgm:prSet presAssocID="{992C70EB-1921-4CF5-A771-4FDA8C787066}" presName="ThreeNodes_1" presStyleLbl="node1" presStyleIdx="0" presStyleCnt="3">
        <dgm:presLayoutVars>
          <dgm:bulletEnabled val="1"/>
        </dgm:presLayoutVars>
      </dgm:prSet>
      <dgm:spPr/>
      <dgm:t>
        <a:bodyPr/>
        <a:lstStyle/>
        <a:p>
          <a:endParaRPr lang="en-US"/>
        </a:p>
      </dgm:t>
    </dgm:pt>
    <dgm:pt modelId="{98DDFA3B-9A09-42E9-9A28-0351115F499F}" type="pres">
      <dgm:prSet presAssocID="{992C70EB-1921-4CF5-A771-4FDA8C787066}" presName="ThreeNodes_2" presStyleLbl="node1" presStyleIdx="1" presStyleCnt="3">
        <dgm:presLayoutVars>
          <dgm:bulletEnabled val="1"/>
        </dgm:presLayoutVars>
      </dgm:prSet>
      <dgm:spPr/>
      <dgm:t>
        <a:bodyPr/>
        <a:lstStyle/>
        <a:p>
          <a:endParaRPr lang="en-US"/>
        </a:p>
      </dgm:t>
    </dgm:pt>
    <dgm:pt modelId="{2E544543-787E-4CEE-BA5A-11C1063E4E15}" type="pres">
      <dgm:prSet presAssocID="{992C70EB-1921-4CF5-A771-4FDA8C787066}" presName="ThreeNodes_3" presStyleLbl="node1" presStyleIdx="2" presStyleCnt="3">
        <dgm:presLayoutVars>
          <dgm:bulletEnabled val="1"/>
        </dgm:presLayoutVars>
      </dgm:prSet>
      <dgm:spPr/>
      <dgm:t>
        <a:bodyPr/>
        <a:lstStyle/>
        <a:p>
          <a:endParaRPr lang="en-US"/>
        </a:p>
      </dgm:t>
    </dgm:pt>
    <dgm:pt modelId="{3D8A97FF-92B9-41D2-B05D-F46CCF8852CD}" type="pres">
      <dgm:prSet presAssocID="{992C70EB-1921-4CF5-A771-4FDA8C787066}" presName="ThreeConn_1-2" presStyleLbl="fgAccFollowNode1" presStyleIdx="0" presStyleCnt="2">
        <dgm:presLayoutVars>
          <dgm:bulletEnabled val="1"/>
        </dgm:presLayoutVars>
      </dgm:prSet>
      <dgm:spPr/>
      <dgm:t>
        <a:bodyPr/>
        <a:lstStyle/>
        <a:p>
          <a:endParaRPr lang="en-US"/>
        </a:p>
      </dgm:t>
    </dgm:pt>
    <dgm:pt modelId="{45851497-9E3A-4368-A341-C121617DCC9E}" type="pres">
      <dgm:prSet presAssocID="{992C70EB-1921-4CF5-A771-4FDA8C787066}" presName="ThreeConn_2-3" presStyleLbl="fgAccFollowNode1" presStyleIdx="1" presStyleCnt="2">
        <dgm:presLayoutVars>
          <dgm:bulletEnabled val="1"/>
        </dgm:presLayoutVars>
      </dgm:prSet>
      <dgm:spPr/>
      <dgm:t>
        <a:bodyPr/>
        <a:lstStyle/>
        <a:p>
          <a:endParaRPr lang="en-US"/>
        </a:p>
      </dgm:t>
    </dgm:pt>
    <dgm:pt modelId="{08792E48-8683-475D-A9A0-35146AB1655F}" type="pres">
      <dgm:prSet presAssocID="{992C70EB-1921-4CF5-A771-4FDA8C787066}" presName="ThreeNodes_1_text" presStyleLbl="node1" presStyleIdx="2" presStyleCnt="3">
        <dgm:presLayoutVars>
          <dgm:bulletEnabled val="1"/>
        </dgm:presLayoutVars>
      </dgm:prSet>
      <dgm:spPr/>
      <dgm:t>
        <a:bodyPr/>
        <a:lstStyle/>
        <a:p>
          <a:endParaRPr lang="en-US"/>
        </a:p>
      </dgm:t>
    </dgm:pt>
    <dgm:pt modelId="{548E070F-06AA-47BA-B16A-DB45A81D6A99}" type="pres">
      <dgm:prSet presAssocID="{992C70EB-1921-4CF5-A771-4FDA8C787066}" presName="ThreeNodes_2_text" presStyleLbl="node1" presStyleIdx="2" presStyleCnt="3">
        <dgm:presLayoutVars>
          <dgm:bulletEnabled val="1"/>
        </dgm:presLayoutVars>
      </dgm:prSet>
      <dgm:spPr/>
      <dgm:t>
        <a:bodyPr/>
        <a:lstStyle/>
        <a:p>
          <a:endParaRPr lang="en-US"/>
        </a:p>
      </dgm:t>
    </dgm:pt>
    <dgm:pt modelId="{12636348-BB02-4B8B-9D6B-F7AEB106D6A9}" type="pres">
      <dgm:prSet presAssocID="{992C70EB-1921-4CF5-A771-4FDA8C787066}" presName="ThreeNodes_3_text" presStyleLbl="node1" presStyleIdx="2" presStyleCnt="3">
        <dgm:presLayoutVars>
          <dgm:bulletEnabled val="1"/>
        </dgm:presLayoutVars>
      </dgm:prSet>
      <dgm:spPr/>
      <dgm:t>
        <a:bodyPr/>
        <a:lstStyle/>
        <a:p>
          <a:endParaRPr lang="en-US"/>
        </a:p>
      </dgm:t>
    </dgm:pt>
  </dgm:ptLst>
  <dgm:cxnLst>
    <dgm:cxn modelId="{15CF04A8-0200-4849-A468-712BC06D2DD4}" srcId="{992C70EB-1921-4CF5-A771-4FDA8C787066}" destId="{DF2061B7-74A5-49E4-A6F5-12ED835A2431}" srcOrd="2" destOrd="0" parTransId="{265B7743-413B-4A31-946D-00000D42CED3}" sibTransId="{4DC6A36B-702A-4EA1-8EF5-9D0E57C86705}"/>
    <dgm:cxn modelId="{065DA458-F4CD-4D1A-AED5-058C7D8E2347}" type="presOf" srcId="{44155543-E101-4A40-9CA1-F0B9EFF0E751}" destId="{08792E48-8683-475D-A9A0-35146AB1655F}" srcOrd="1" destOrd="0" presId="urn:microsoft.com/office/officeart/2005/8/layout/vProcess5"/>
    <dgm:cxn modelId="{51037C21-4391-49B8-A112-6DE5B777204B}" type="presOf" srcId="{363717E9-C909-4997-BF48-F54ED57E88A3}" destId="{45851497-9E3A-4368-A341-C121617DCC9E}" srcOrd="0" destOrd="0" presId="urn:microsoft.com/office/officeart/2005/8/layout/vProcess5"/>
    <dgm:cxn modelId="{AF3B54D4-6466-4D5E-B55D-CC38D09EDEDF}" type="presOf" srcId="{E090C78B-6351-4986-A083-DC4CB136DA14}" destId="{3D8A97FF-92B9-41D2-B05D-F46CCF8852CD}" srcOrd="0" destOrd="0" presId="urn:microsoft.com/office/officeart/2005/8/layout/vProcess5"/>
    <dgm:cxn modelId="{7B24BBE2-9F01-410A-9EF2-E3CF97B7B062}" type="presOf" srcId="{229106F1-F723-47FE-9352-5BA351B9CCBA}" destId="{548E070F-06AA-47BA-B16A-DB45A81D6A99}" srcOrd="1" destOrd="0" presId="urn:microsoft.com/office/officeart/2005/8/layout/vProcess5"/>
    <dgm:cxn modelId="{0BD119E9-CC76-4A1F-8A0D-8EEB363D1CF0}" type="presOf" srcId="{DF2061B7-74A5-49E4-A6F5-12ED835A2431}" destId="{12636348-BB02-4B8B-9D6B-F7AEB106D6A9}" srcOrd="1" destOrd="0" presId="urn:microsoft.com/office/officeart/2005/8/layout/vProcess5"/>
    <dgm:cxn modelId="{C7A66341-B72E-476C-8F77-A20C8A1EB37D}" type="presOf" srcId="{992C70EB-1921-4CF5-A771-4FDA8C787066}" destId="{635149BC-8F59-4F8A-B460-26388EB9F7DE}" srcOrd="0" destOrd="0" presId="urn:microsoft.com/office/officeart/2005/8/layout/vProcess5"/>
    <dgm:cxn modelId="{1DB096A5-3A79-40A5-9BF5-F3B9094E428E}" type="presOf" srcId="{DF2061B7-74A5-49E4-A6F5-12ED835A2431}" destId="{2E544543-787E-4CEE-BA5A-11C1063E4E15}" srcOrd="0" destOrd="0" presId="urn:microsoft.com/office/officeart/2005/8/layout/vProcess5"/>
    <dgm:cxn modelId="{7AAD177C-C1A5-413D-BBD9-665B997A2609}" type="presOf" srcId="{44155543-E101-4A40-9CA1-F0B9EFF0E751}" destId="{DA0E3309-AA06-47D0-9853-A2219A1248D1}"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E8CEF116-DC8D-43A2-A3D1-371E97F51A4F}" srcId="{992C70EB-1921-4CF5-A771-4FDA8C787066}" destId="{44155543-E101-4A40-9CA1-F0B9EFF0E751}" srcOrd="0" destOrd="0" parTransId="{FCA25D7F-E6BF-4709-A211-53F638548E0F}" sibTransId="{E090C78B-6351-4986-A083-DC4CB136DA14}"/>
    <dgm:cxn modelId="{86DEF561-959C-44C1-8EEF-40DF83654B44}" type="presOf" srcId="{229106F1-F723-47FE-9352-5BA351B9CCBA}" destId="{98DDFA3B-9A09-42E9-9A28-0351115F499F}" srcOrd="0" destOrd="0" presId="urn:microsoft.com/office/officeart/2005/8/layout/vProcess5"/>
    <dgm:cxn modelId="{A0321CA7-B8A2-4095-B786-FF59D50C0F4C}" type="presParOf" srcId="{635149BC-8F59-4F8A-B460-26388EB9F7DE}" destId="{C903298F-E564-43E5-AC15-3A90035B58F5}" srcOrd="0" destOrd="0" presId="urn:microsoft.com/office/officeart/2005/8/layout/vProcess5"/>
    <dgm:cxn modelId="{9C191CB7-C914-40D4-82E1-26E0E92A909A}" type="presParOf" srcId="{635149BC-8F59-4F8A-B460-26388EB9F7DE}" destId="{DA0E3309-AA06-47D0-9853-A2219A1248D1}" srcOrd="1" destOrd="0" presId="urn:microsoft.com/office/officeart/2005/8/layout/vProcess5"/>
    <dgm:cxn modelId="{44601530-C644-4EBD-8251-7CF06D675186}" type="presParOf" srcId="{635149BC-8F59-4F8A-B460-26388EB9F7DE}" destId="{98DDFA3B-9A09-42E9-9A28-0351115F499F}" srcOrd="2" destOrd="0" presId="urn:microsoft.com/office/officeart/2005/8/layout/vProcess5"/>
    <dgm:cxn modelId="{3956DA16-E473-4AC0-A1CD-83BBBCC324D2}" type="presParOf" srcId="{635149BC-8F59-4F8A-B460-26388EB9F7DE}" destId="{2E544543-787E-4CEE-BA5A-11C1063E4E15}" srcOrd="3" destOrd="0" presId="urn:microsoft.com/office/officeart/2005/8/layout/vProcess5"/>
    <dgm:cxn modelId="{F35F359A-661C-45E7-972A-244BF04E5904}" type="presParOf" srcId="{635149BC-8F59-4F8A-B460-26388EB9F7DE}" destId="{3D8A97FF-92B9-41D2-B05D-F46CCF8852CD}" srcOrd="4" destOrd="0" presId="urn:microsoft.com/office/officeart/2005/8/layout/vProcess5"/>
    <dgm:cxn modelId="{E42A8E07-4739-4766-B76C-CCAD67ED34B3}" type="presParOf" srcId="{635149BC-8F59-4F8A-B460-26388EB9F7DE}" destId="{45851497-9E3A-4368-A341-C121617DCC9E}" srcOrd="5" destOrd="0" presId="urn:microsoft.com/office/officeart/2005/8/layout/vProcess5"/>
    <dgm:cxn modelId="{418DAEB9-04AA-4BB2-BACE-03F6B801281C}" type="presParOf" srcId="{635149BC-8F59-4F8A-B460-26388EB9F7DE}" destId="{08792E48-8683-475D-A9A0-35146AB1655F}" srcOrd="6" destOrd="0" presId="urn:microsoft.com/office/officeart/2005/8/layout/vProcess5"/>
    <dgm:cxn modelId="{0E48809F-4368-4D51-A4BF-4E0EA134F500}" type="presParOf" srcId="{635149BC-8F59-4F8A-B460-26388EB9F7DE}" destId="{548E070F-06AA-47BA-B16A-DB45A81D6A99}" srcOrd="7" destOrd="0" presId="urn:microsoft.com/office/officeart/2005/8/layout/vProcess5"/>
    <dgm:cxn modelId="{7647A455-94C0-487F-BD91-612CF7057855}" type="presParOf" srcId="{635149BC-8F59-4F8A-B460-26388EB9F7DE}" destId="{12636348-BB02-4B8B-9D6B-F7AEB106D6A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C1D927-49B4-41EB-BD2D-C398DB41D8E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3DCA660-D35B-4A08-BF7E-3D918D38C739}">
      <dgm:prSet phldrT="[Text]"/>
      <dgm:spPr/>
      <dgm:t>
        <a:bodyPr/>
        <a:lstStyle/>
        <a:p>
          <a:r>
            <a:rPr lang="zh-CN" altLang="en-US" dirty="0" smtClean="0"/>
            <a:t>植树。咨询你的地方环境机构，来确定需要树的种类和数量以及植树地点。</a:t>
          </a:r>
          <a:r>
            <a:rPr lang="en-US" dirty="0" smtClean="0"/>
            <a:t> </a:t>
          </a:r>
        </a:p>
        <a:p>
          <a:r>
            <a:rPr lang="zh-CN" altLang="en-US" dirty="0" smtClean="0"/>
            <a:t>主办一场关注大自然和环境的摄影比赛。</a:t>
          </a:r>
          <a:endParaRPr lang="en-US" dirty="0"/>
        </a:p>
      </dgm:t>
    </dgm:pt>
    <dgm:pt modelId="{366D9284-4804-4358-BCAD-6D80C37B1582}" type="parTrans" cxnId="{A112B203-21AC-40C1-A6EA-6793682158AD}">
      <dgm:prSet/>
      <dgm:spPr/>
      <dgm:t>
        <a:bodyPr/>
        <a:lstStyle/>
        <a:p>
          <a:endParaRPr lang="en-US"/>
        </a:p>
      </dgm:t>
    </dgm:pt>
    <dgm:pt modelId="{88599E66-6832-4E6F-A7B0-CA34D83A7244}" type="sibTrans" cxnId="{A112B203-21AC-40C1-A6EA-6793682158AD}">
      <dgm:prSet/>
      <dgm:spPr/>
      <dgm:t>
        <a:bodyPr/>
        <a:lstStyle/>
        <a:p>
          <a:endParaRPr lang="en-US"/>
        </a:p>
      </dgm:t>
    </dgm:pt>
    <dgm:pt modelId="{4213A130-EC5C-4100-AA33-5EF99D7EDE79}">
      <dgm:prSet phldrT="[Text]"/>
      <dgm:spPr/>
      <dgm:t>
        <a:bodyPr/>
        <a:lstStyle/>
        <a:p>
          <a:r>
            <a:rPr lang="zh-CN" altLang="en-US" dirty="0" smtClean="0"/>
            <a:t>准备并分发食物篮给有需要的家庭。</a:t>
          </a:r>
          <a:endParaRPr lang="en-US" dirty="0" smtClean="0"/>
        </a:p>
        <a:p>
          <a:r>
            <a:rPr lang="zh-CN" altLang="en-US" dirty="0" smtClean="0"/>
            <a:t>主办一项健康饮食活动。要求一位营养师作主要演讲人。</a:t>
          </a:r>
          <a:endParaRPr lang="en-US" dirty="0"/>
        </a:p>
      </dgm:t>
    </dgm:pt>
    <dgm:pt modelId="{5DB95ACA-F26F-4493-AC47-A42DBFF6B048}" type="parTrans" cxnId="{EB83F53E-D57A-43B4-ADA1-B6970A0AC71A}">
      <dgm:prSet/>
      <dgm:spPr/>
      <dgm:t>
        <a:bodyPr/>
        <a:lstStyle/>
        <a:p>
          <a:endParaRPr lang="en-US"/>
        </a:p>
      </dgm:t>
    </dgm:pt>
    <dgm:pt modelId="{89600AC6-49DB-42A9-ACD4-863E917991E5}" type="sibTrans" cxnId="{EB83F53E-D57A-43B4-ADA1-B6970A0AC71A}">
      <dgm:prSet/>
      <dgm:spPr/>
      <dgm:t>
        <a:bodyPr/>
        <a:lstStyle/>
        <a:p>
          <a:endParaRPr lang="en-US"/>
        </a:p>
      </dgm:t>
    </dgm:pt>
    <dgm:pt modelId="{83447B4D-BCE5-4D81-9739-DE10FD16432F}">
      <dgm:prSet/>
      <dgm:spPr/>
      <dgm:t>
        <a:bodyPr/>
        <a:lstStyle/>
        <a:p>
          <a:r>
            <a:rPr lang="zh-CN" altLang="en-US" dirty="0" smtClean="0"/>
            <a:t>辅导患有癌症的儿童以及他的兄弟姐妹。</a:t>
          </a:r>
          <a:endParaRPr lang="en-US" dirty="0" smtClean="0"/>
        </a:p>
        <a:p>
          <a:r>
            <a:rPr lang="zh-CN" altLang="en-US" dirty="0" smtClean="0"/>
            <a:t>带领兄弟姐妹去采购学校用品或衣服。</a:t>
          </a:r>
          <a:endParaRPr lang="en-US" dirty="0" smtClean="0"/>
        </a:p>
      </dgm:t>
    </dgm:pt>
    <dgm:pt modelId="{43CCF1CA-8974-4CD7-A20C-45DE4A1712FD}" type="parTrans" cxnId="{6BFED22E-0688-46D1-B4F2-697AD1D898DE}">
      <dgm:prSet/>
      <dgm:spPr/>
      <dgm:t>
        <a:bodyPr/>
        <a:lstStyle/>
        <a:p>
          <a:endParaRPr lang="en-US"/>
        </a:p>
      </dgm:t>
    </dgm:pt>
    <dgm:pt modelId="{2948215D-D92F-4037-9A23-C2BD31A45A2D}" type="sibTrans" cxnId="{6BFED22E-0688-46D1-B4F2-697AD1D898DE}">
      <dgm:prSet/>
      <dgm:spPr/>
      <dgm:t>
        <a:bodyPr/>
        <a:lstStyle/>
        <a:p>
          <a:endParaRPr lang="en-US"/>
        </a:p>
      </dgm:t>
    </dgm:pt>
    <dgm:pt modelId="{EE10118B-0519-4020-B19A-C4673AB21BEE}">
      <dgm:prSet/>
      <dgm:spPr/>
      <dgm:t>
        <a:bodyPr/>
        <a:lstStyle/>
        <a:p>
          <a:r>
            <a:rPr lang="zh-CN" altLang="en-US" dirty="0" smtClean="0"/>
            <a:t>通过募款或义务劳动，支持导盲犬训练活动。</a:t>
          </a:r>
          <a:r>
            <a:rPr lang="en-US" dirty="0" smtClean="0"/>
            <a:t> </a:t>
          </a:r>
        </a:p>
        <a:p>
          <a:r>
            <a:rPr lang="zh-CN" altLang="en-US" dirty="0" smtClean="0"/>
            <a:t>主办一场</a:t>
          </a:r>
          <a:r>
            <a:rPr lang="en-US" dirty="0" smtClean="0"/>
            <a:t>“</a:t>
          </a:r>
          <a:r>
            <a:rPr lang="zh-CN" altLang="en-US" dirty="0" smtClean="0"/>
            <a:t>哗哗棒球</a:t>
          </a:r>
          <a:r>
            <a:rPr lang="en-US" dirty="0" smtClean="0"/>
            <a:t>” </a:t>
          </a:r>
          <a:r>
            <a:rPr lang="zh-CN" altLang="en-US" dirty="0" smtClean="0"/>
            <a:t>游戏或比赛。</a:t>
          </a:r>
          <a:endParaRPr lang="en-US" dirty="0"/>
        </a:p>
      </dgm:t>
    </dgm:pt>
    <dgm:pt modelId="{F1DB3322-1C1E-44E8-8EEC-CF6023142803}" type="parTrans" cxnId="{58594A20-2BFB-457B-9A70-0C39F8EA884A}">
      <dgm:prSet/>
      <dgm:spPr/>
      <dgm:t>
        <a:bodyPr/>
        <a:lstStyle/>
        <a:p>
          <a:endParaRPr lang="en-US"/>
        </a:p>
      </dgm:t>
    </dgm:pt>
    <dgm:pt modelId="{60B5069A-30E7-45FF-92D3-A64CA47DACA8}" type="sibTrans" cxnId="{58594A20-2BFB-457B-9A70-0C39F8EA884A}">
      <dgm:prSet/>
      <dgm:spPr/>
      <dgm:t>
        <a:bodyPr/>
        <a:lstStyle/>
        <a:p>
          <a:endParaRPr lang="en-US"/>
        </a:p>
      </dgm:t>
    </dgm:pt>
    <dgm:pt modelId="{8F2C590B-5C62-4AC1-BEDF-3D538B040C1F}">
      <dgm:prSet/>
      <dgm:spPr/>
      <dgm:t>
        <a:bodyPr/>
        <a:lstStyle/>
        <a:p>
          <a:r>
            <a:rPr lang="zh-CN" altLang="en-US" dirty="0" smtClean="0"/>
            <a:t>与青少年一道创作壁画或创建一个社区马赛克。</a:t>
          </a:r>
          <a:endParaRPr lang="en-US" dirty="0" smtClean="0"/>
        </a:p>
        <a:p>
          <a:r>
            <a:rPr lang="zh-CN" altLang="en-US" dirty="0" smtClean="0"/>
            <a:t>让青少年参与改装一个儿童中心或学校教室：刷漆、修理或整理景观。</a:t>
          </a:r>
          <a:endParaRPr lang="en-US" dirty="0"/>
        </a:p>
      </dgm:t>
    </dgm:pt>
    <dgm:pt modelId="{E3A1DEB7-3E4B-486C-A90C-F65FF19C71BA}" type="parTrans" cxnId="{9FB55003-079C-4553-8323-25ED9C438FA5}">
      <dgm:prSet/>
      <dgm:spPr/>
      <dgm:t>
        <a:bodyPr/>
        <a:lstStyle/>
        <a:p>
          <a:endParaRPr lang="en-US"/>
        </a:p>
      </dgm:t>
    </dgm:pt>
    <dgm:pt modelId="{C64809F7-6E47-46EC-8840-4BCD98F74867}" type="sibTrans" cxnId="{9FB55003-079C-4553-8323-25ED9C438FA5}">
      <dgm:prSet/>
      <dgm:spPr/>
      <dgm:t>
        <a:bodyPr/>
        <a:lstStyle/>
        <a:p>
          <a:endParaRPr lang="en-US"/>
        </a:p>
      </dgm:t>
    </dgm:pt>
    <dgm:pt modelId="{22CAB596-FE48-478E-AB10-AE8C088CA6B9}">
      <dgm:prSet phldrT="[Text]"/>
      <dgm:spPr/>
      <dgm:t>
        <a:bodyPr/>
        <a:lstStyle/>
        <a:p>
          <a:r>
            <a:rPr lang="zh-CN" altLang="en-US" dirty="0" smtClean="0"/>
            <a:t>赞助一个有需求的儿童参加糖尿病营活动。</a:t>
          </a:r>
          <a:endParaRPr lang="en-US" dirty="0" smtClean="0"/>
        </a:p>
        <a:p>
          <a:r>
            <a:rPr lang="zh-CN" altLang="en-US" dirty="0" smtClean="0"/>
            <a:t>举办一项为地方糖尿病营或基金会的募款活动。</a:t>
          </a:r>
          <a:endParaRPr lang="en-US" dirty="0"/>
        </a:p>
      </dgm:t>
    </dgm:pt>
    <dgm:pt modelId="{30D90861-833B-4F38-B35F-C455372481FF}" type="sibTrans" cxnId="{73A4DD83-6160-4FCE-A734-3D0D59DB1580}">
      <dgm:prSet/>
      <dgm:spPr/>
      <dgm:t>
        <a:bodyPr/>
        <a:lstStyle/>
        <a:p>
          <a:endParaRPr lang="en-US"/>
        </a:p>
      </dgm:t>
    </dgm:pt>
    <dgm:pt modelId="{CF069F83-FB75-4BD7-A380-728CC749F2C7}" type="parTrans" cxnId="{73A4DD83-6160-4FCE-A734-3D0D59DB1580}">
      <dgm:prSet/>
      <dgm:spPr/>
      <dgm:t>
        <a:bodyPr/>
        <a:lstStyle/>
        <a:p>
          <a:endParaRPr lang="en-US"/>
        </a:p>
      </dgm:t>
    </dgm:pt>
    <dgm:pt modelId="{55BE117E-3BD0-478C-9FF5-310D8318D1E6}" type="pres">
      <dgm:prSet presAssocID="{03C1D927-49B4-41EB-BD2D-C398DB41D8EB}" presName="linearFlow" presStyleCnt="0">
        <dgm:presLayoutVars>
          <dgm:dir/>
          <dgm:resizeHandles val="exact"/>
        </dgm:presLayoutVars>
      </dgm:prSet>
      <dgm:spPr/>
      <dgm:t>
        <a:bodyPr/>
        <a:lstStyle/>
        <a:p>
          <a:endParaRPr lang="en-US"/>
        </a:p>
      </dgm:t>
    </dgm:pt>
    <dgm:pt modelId="{BFAD6E3F-E7F7-4B81-AB34-E95E0C458C33}" type="pres">
      <dgm:prSet presAssocID="{22CAB596-FE48-478E-AB10-AE8C088CA6B9}" presName="composite" presStyleCnt="0"/>
      <dgm:spPr/>
      <dgm:t>
        <a:bodyPr/>
        <a:lstStyle/>
        <a:p>
          <a:endParaRPr lang="en-US"/>
        </a:p>
      </dgm:t>
    </dgm:pt>
    <dgm:pt modelId="{B6FD36DA-E7B1-4297-A899-26F25C743546}" type="pres">
      <dgm:prSet presAssocID="{22CAB596-FE48-478E-AB10-AE8C088CA6B9}"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5DE9FEFC-4992-43A8-8AC5-C95728E65C61}" type="pres">
      <dgm:prSet presAssocID="{22CAB596-FE48-478E-AB10-AE8C088CA6B9}" presName="txShp" presStyleLbl="node1" presStyleIdx="0" presStyleCnt="6">
        <dgm:presLayoutVars>
          <dgm:bulletEnabled val="1"/>
        </dgm:presLayoutVars>
      </dgm:prSet>
      <dgm:spPr/>
      <dgm:t>
        <a:bodyPr/>
        <a:lstStyle/>
        <a:p>
          <a:endParaRPr lang="en-US"/>
        </a:p>
      </dgm:t>
    </dgm:pt>
    <dgm:pt modelId="{CB2F5ADC-0751-488B-8823-F82FA2FE5C8E}" type="pres">
      <dgm:prSet presAssocID="{30D90861-833B-4F38-B35F-C455372481FF}" presName="spacing" presStyleCnt="0"/>
      <dgm:spPr/>
      <dgm:t>
        <a:bodyPr/>
        <a:lstStyle/>
        <a:p>
          <a:endParaRPr lang="en-US"/>
        </a:p>
      </dgm:t>
    </dgm:pt>
    <dgm:pt modelId="{0D8F4981-9F23-49D9-A449-4F90D2BFEFE5}" type="pres">
      <dgm:prSet presAssocID="{53DCA660-D35B-4A08-BF7E-3D918D38C739}" presName="composite" presStyleCnt="0"/>
      <dgm:spPr/>
      <dgm:t>
        <a:bodyPr/>
        <a:lstStyle/>
        <a:p>
          <a:endParaRPr lang="en-US"/>
        </a:p>
      </dgm:t>
    </dgm:pt>
    <dgm:pt modelId="{06C26B90-8208-40BE-ACD5-4AA7DB9AF742}" type="pres">
      <dgm:prSet presAssocID="{53DCA660-D35B-4A08-BF7E-3D918D38C739}"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B7493791-9238-4417-BF9F-28E8A0ADA968}" type="pres">
      <dgm:prSet presAssocID="{53DCA660-D35B-4A08-BF7E-3D918D38C739}" presName="txShp" presStyleLbl="node1" presStyleIdx="1" presStyleCnt="6">
        <dgm:presLayoutVars>
          <dgm:bulletEnabled val="1"/>
        </dgm:presLayoutVars>
      </dgm:prSet>
      <dgm:spPr/>
      <dgm:t>
        <a:bodyPr/>
        <a:lstStyle/>
        <a:p>
          <a:endParaRPr lang="en-US"/>
        </a:p>
      </dgm:t>
    </dgm:pt>
    <dgm:pt modelId="{18205FD6-A6EB-4C9D-BC20-E0E343893E41}" type="pres">
      <dgm:prSet presAssocID="{88599E66-6832-4E6F-A7B0-CA34D83A7244}" presName="spacing" presStyleCnt="0"/>
      <dgm:spPr/>
      <dgm:t>
        <a:bodyPr/>
        <a:lstStyle/>
        <a:p>
          <a:endParaRPr lang="en-US"/>
        </a:p>
      </dgm:t>
    </dgm:pt>
    <dgm:pt modelId="{5338061A-1704-4558-8E90-8EBAE23CBA58}" type="pres">
      <dgm:prSet presAssocID="{4213A130-EC5C-4100-AA33-5EF99D7EDE79}" presName="composite" presStyleCnt="0"/>
      <dgm:spPr/>
      <dgm:t>
        <a:bodyPr/>
        <a:lstStyle/>
        <a:p>
          <a:endParaRPr lang="en-US"/>
        </a:p>
      </dgm:t>
    </dgm:pt>
    <dgm:pt modelId="{C08B734E-454E-4BD6-BCEF-B6A451DE55A0}" type="pres">
      <dgm:prSet presAssocID="{4213A130-EC5C-4100-AA33-5EF99D7EDE79}"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1D04D00F-BB2F-4D32-A3A9-2EAA6C91FB93}" type="pres">
      <dgm:prSet presAssocID="{4213A130-EC5C-4100-AA33-5EF99D7EDE79}" presName="txShp" presStyleLbl="node1" presStyleIdx="2" presStyleCnt="6">
        <dgm:presLayoutVars>
          <dgm:bulletEnabled val="1"/>
        </dgm:presLayoutVars>
      </dgm:prSet>
      <dgm:spPr/>
      <dgm:t>
        <a:bodyPr/>
        <a:lstStyle/>
        <a:p>
          <a:endParaRPr lang="en-US"/>
        </a:p>
      </dgm:t>
    </dgm:pt>
    <dgm:pt modelId="{E9D4E87E-ED2F-49A4-9FA9-BE1B07A48338}" type="pres">
      <dgm:prSet presAssocID="{89600AC6-49DB-42A9-ACD4-863E917991E5}" presName="spacing" presStyleCnt="0"/>
      <dgm:spPr/>
      <dgm:t>
        <a:bodyPr/>
        <a:lstStyle/>
        <a:p>
          <a:endParaRPr lang="en-US"/>
        </a:p>
      </dgm:t>
    </dgm:pt>
    <dgm:pt modelId="{C93CA6A9-D7DA-44A0-9567-20C9591342BA}" type="pres">
      <dgm:prSet presAssocID="{83447B4D-BCE5-4D81-9739-DE10FD16432F}" presName="composite" presStyleCnt="0"/>
      <dgm:spPr/>
      <dgm:t>
        <a:bodyPr/>
        <a:lstStyle/>
        <a:p>
          <a:endParaRPr lang="en-US"/>
        </a:p>
      </dgm:t>
    </dgm:pt>
    <dgm:pt modelId="{FC93223C-7E00-4D99-829D-4A3791A35B61}" type="pres">
      <dgm:prSet presAssocID="{83447B4D-BCE5-4D81-9739-DE10FD16432F}"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pt>
    <dgm:pt modelId="{62EF3A7E-439F-4BEC-B81C-6F993B614E6A}" type="pres">
      <dgm:prSet presAssocID="{83447B4D-BCE5-4D81-9739-DE10FD16432F}" presName="txShp" presStyleLbl="node1" presStyleIdx="3" presStyleCnt="6">
        <dgm:presLayoutVars>
          <dgm:bulletEnabled val="1"/>
        </dgm:presLayoutVars>
      </dgm:prSet>
      <dgm:spPr/>
      <dgm:t>
        <a:bodyPr/>
        <a:lstStyle/>
        <a:p>
          <a:endParaRPr lang="en-US"/>
        </a:p>
      </dgm:t>
    </dgm:pt>
    <dgm:pt modelId="{1AB99C80-5E1B-4986-858E-861B6A3BEDA5}" type="pres">
      <dgm:prSet presAssocID="{2948215D-D92F-4037-9A23-C2BD31A45A2D}" presName="spacing" presStyleCnt="0"/>
      <dgm:spPr/>
      <dgm:t>
        <a:bodyPr/>
        <a:lstStyle/>
        <a:p>
          <a:endParaRPr lang="en-US"/>
        </a:p>
      </dgm:t>
    </dgm:pt>
    <dgm:pt modelId="{E7B4752D-DDAD-4253-9BEA-CED77FCB8F2D}" type="pres">
      <dgm:prSet presAssocID="{EE10118B-0519-4020-B19A-C4673AB21BEE}" presName="composite" presStyleCnt="0"/>
      <dgm:spPr/>
      <dgm:t>
        <a:bodyPr/>
        <a:lstStyle/>
        <a:p>
          <a:endParaRPr lang="en-US"/>
        </a:p>
      </dgm:t>
    </dgm:pt>
    <dgm:pt modelId="{4210936C-E6FA-477A-9D41-28C73BBEBF03}" type="pres">
      <dgm:prSet presAssocID="{EE10118B-0519-4020-B19A-C4673AB21BEE}"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n-US"/>
        </a:p>
      </dgm:t>
    </dgm:pt>
    <dgm:pt modelId="{00B64842-0C8B-4028-B9FF-D5C7AD1B9690}" type="pres">
      <dgm:prSet presAssocID="{EE10118B-0519-4020-B19A-C4673AB21BEE}" presName="txShp" presStyleLbl="node1" presStyleIdx="4" presStyleCnt="6">
        <dgm:presLayoutVars>
          <dgm:bulletEnabled val="1"/>
        </dgm:presLayoutVars>
      </dgm:prSet>
      <dgm:spPr/>
      <dgm:t>
        <a:bodyPr/>
        <a:lstStyle/>
        <a:p>
          <a:endParaRPr lang="en-US"/>
        </a:p>
      </dgm:t>
    </dgm:pt>
    <dgm:pt modelId="{EB8D1196-75BF-474B-9FC5-81C5D93DF47E}" type="pres">
      <dgm:prSet presAssocID="{60B5069A-30E7-45FF-92D3-A64CA47DACA8}" presName="spacing" presStyleCnt="0"/>
      <dgm:spPr/>
      <dgm:t>
        <a:bodyPr/>
        <a:lstStyle/>
        <a:p>
          <a:endParaRPr lang="en-US"/>
        </a:p>
      </dgm:t>
    </dgm:pt>
    <dgm:pt modelId="{0486380F-FC2C-4300-AF81-B57E7BEF6D54}" type="pres">
      <dgm:prSet presAssocID="{8F2C590B-5C62-4AC1-BEDF-3D538B040C1F}" presName="composite" presStyleCnt="0"/>
      <dgm:spPr/>
      <dgm:t>
        <a:bodyPr/>
        <a:lstStyle/>
        <a:p>
          <a:endParaRPr lang="en-US"/>
        </a:p>
      </dgm:t>
    </dgm:pt>
    <dgm:pt modelId="{085A77BB-E38B-4F4D-86B6-952BCE90748F}" type="pres">
      <dgm:prSet presAssocID="{8F2C590B-5C62-4AC1-BEDF-3D538B040C1F}"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9000" r="-39000"/>
          </a:stretch>
        </a:blipFill>
      </dgm:spPr>
      <dgm:t>
        <a:bodyPr/>
        <a:lstStyle/>
        <a:p>
          <a:endParaRPr lang="en-US"/>
        </a:p>
      </dgm:t>
    </dgm:pt>
    <dgm:pt modelId="{1F954B25-9A7E-4D4C-A43A-AA8816325DB8}" type="pres">
      <dgm:prSet presAssocID="{8F2C590B-5C62-4AC1-BEDF-3D538B040C1F}" presName="txShp" presStyleLbl="node1" presStyleIdx="5" presStyleCnt="6">
        <dgm:presLayoutVars>
          <dgm:bulletEnabled val="1"/>
        </dgm:presLayoutVars>
      </dgm:prSet>
      <dgm:spPr/>
      <dgm:t>
        <a:bodyPr/>
        <a:lstStyle/>
        <a:p>
          <a:endParaRPr lang="en-US"/>
        </a:p>
      </dgm:t>
    </dgm:pt>
  </dgm:ptLst>
  <dgm:cxnLst>
    <dgm:cxn modelId="{6BFED22E-0688-46D1-B4F2-697AD1D898DE}" srcId="{03C1D927-49B4-41EB-BD2D-C398DB41D8EB}" destId="{83447B4D-BCE5-4D81-9739-DE10FD16432F}" srcOrd="3" destOrd="0" parTransId="{43CCF1CA-8974-4CD7-A20C-45DE4A1712FD}" sibTransId="{2948215D-D92F-4037-9A23-C2BD31A45A2D}"/>
    <dgm:cxn modelId="{FC78A10F-573D-4BE3-82F2-6CC1FD51898F}" type="presOf" srcId="{4213A130-EC5C-4100-AA33-5EF99D7EDE79}" destId="{1D04D00F-BB2F-4D32-A3A9-2EAA6C91FB93}" srcOrd="0" destOrd="0" presId="urn:microsoft.com/office/officeart/2005/8/layout/vList3"/>
    <dgm:cxn modelId="{58594A20-2BFB-457B-9A70-0C39F8EA884A}" srcId="{03C1D927-49B4-41EB-BD2D-C398DB41D8EB}" destId="{EE10118B-0519-4020-B19A-C4673AB21BEE}" srcOrd="4" destOrd="0" parTransId="{F1DB3322-1C1E-44E8-8EEC-CF6023142803}" sibTransId="{60B5069A-30E7-45FF-92D3-A64CA47DACA8}"/>
    <dgm:cxn modelId="{5AFAB17F-373F-44D0-9A75-E3DF001DD077}" type="presOf" srcId="{53DCA660-D35B-4A08-BF7E-3D918D38C739}" destId="{B7493791-9238-4417-BF9F-28E8A0ADA968}" srcOrd="0" destOrd="0" presId="urn:microsoft.com/office/officeart/2005/8/layout/vList3"/>
    <dgm:cxn modelId="{57EDC9FA-EB0C-4EC3-8D30-F3E26F03066B}" type="presOf" srcId="{8F2C590B-5C62-4AC1-BEDF-3D538B040C1F}" destId="{1F954B25-9A7E-4D4C-A43A-AA8816325DB8}" srcOrd="0" destOrd="0" presId="urn:microsoft.com/office/officeart/2005/8/layout/vList3"/>
    <dgm:cxn modelId="{27103B51-858D-4861-A7BC-CA5AA6140B31}" type="presOf" srcId="{EE10118B-0519-4020-B19A-C4673AB21BEE}" destId="{00B64842-0C8B-4028-B9FF-D5C7AD1B9690}" srcOrd="0" destOrd="0" presId="urn:microsoft.com/office/officeart/2005/8/layout/vList3"/>
    <dgm:cxn modelId="{0A277482-845E-4B59-A49C-4D5A8F49F5DC}" type="presOf" srcId="{22CAB596-FE48-478E-AB10-AE8C088CA6B9}" destId="{5DE9FEFC-4992-43A8-8AC5-C95728E65C61}" srcOrd="0" destOrd="0" presId="urn:microsoft.com/office/officeart/2005/8/layout/vList3"/>
    <dgm:cxn modelId="{EB83F53E-D57A-43B4-ADA1-B6970A0AC71A}" srcId="{03C1D927-49B4-41EB-BD2D-C398DB41D8EB}" destId="{4213A130-EC5C-4100-AA33-5EF99D7EDE79}" srcOrd="2" destOrd="0" parTransId="{5DB95ACA-F26F-4493-AC47-A42DBFF6B048}" sibTransId="{89600AC6-49DB-42A9-ACD4-863E917991E5}"/>
    <dgm:cxn modelId="{A112B203-21AC-40C1-A6EA-6793682158AD}" srcId="{03C1D927-49B4-41EB-BD2D-C398DB41D8EB}" destId="{53DCA660-D35B-4A08-BF7E-3D918D38C739}" srcOrd="1" destOrd="0" parTransId="{366D9284-4804-4358-BCAD-6D80C37B1582}" sibTransId="{88599E66-6832-4E6F-A7B0-CA34D83A7244}"/>
    <dgm:cxn modelId="{BF24D94E-382D-40D6-91C2-D746BB6DC5B7}" type="presOf" srcId="{03C1D927-49B4-41EB-BD2D-C398DB41D8EB}" destId="{55BE117E-3BD0-478C-9FF5-310D8318D1E6}" srcOrd="0" destOrd="0" presId="urn:microsoft.com/office/officeart/2005/8/layout/vList3"/>
    <dgm:cxn modelId="{9FB55003-079C-4553-8323-25ED9C438FA5}" srcId="{03C1D927-49B4-41EB-BD2D-C398DB41D8EB}" destId="{8F2C590B-5C62-4AC1-BEDF-3D538B040C1F}" srcOrd="5" destOrd="0" parTransId="{E3A1DEB7-3E4B-486C-A90C-F65FF19C71BA}" sibTransId="{C64809F7-6E47-46EC-8840-4BCD98F74867}"/>
    <dgm:cxn modelId="{73A4DD83-6160-4FCE-A734-3D0D59DB1580}" srcId="{03C1D927-49B4-41EB-BD2D-C398DB41D8EB}" destId="{22CAB596-FE48-478E-AB10-AE8C088CA6B9}" srcOrd="0" destOrd="0" parTransId="{CF069F83-FB75-4BD7-A380-728CC749F2C7}" sibTransId="{30D90861-833B-4F38-B35F-C455372481FF}"/>
    <dgm:cxn modelId="{E2ED6CF3-B847-435D-87AF-5B12574D3043}" type="presOf" srcId="{83447B4D-BCE5-4D81-9739-DE10FD16432F}" destId="{62EF3A7E-439F-4BEC-B81C-6F993B614E6A}" srcOrd="0" destOrd="0" presId="urn:microsoft.com/office/officeart/2005/8/layout/vList3"/>
    <dgm:cxn modelId="{68742D4E-C71F-463E-A393-D9319AA6D106}" type="presParOf" srcId="{55BE117E-3BD0-478C-9FF5-310D8318D1E6}" destId="{BFAD6E3F-E7F7-4B81-AB34-E95E0C458C33}" srcOrd="0" destOrd="0" presId="urn:microsoft.com/office/officeart/2005/8/layout/vList3"/>
    <dgm:cxn modelId="{06A87AA7-FE66-40F3-9B92-2731BA8F021E}" type="presParOf" srcId="{BFAD6E3F-E7F7-4B81-AB34-E95E0C458C33}" destId="{B6FD36DA-E7B1-4297-A899-26F25C743546}" srcOrd="0" destOrd="0" presId="urn:microsoft.com/office/officeart/2005/8/layout/vList3"/>
    <dgm:cxn modelId="{2161F07F-EA23-4729-9288-5D6C89737DC6}" type="presParOf" srcId="{BFAD6E3F-E7F7-4B81-AB34-E95E0C458C33}" destId="{5DE9FEFC-4992-43A8-8AC5-C95728E65C61}" srcOrd="1" destOrd="0" presId="urn:microsoft.com/office/officeart/2005/8/layout/vList3"/>
    <dgm:cxn modelId="{74AC3596-6C87-46CA-B1E5-9A72D74B5D89}" type="presParOf" srcId="{55BE117E-3BD0-478C-9FF5-310D8318D1E6}" destId="{CB2F5ADC-0751-488B-8823-F82FA2FE5C8E}" srcOrd="1" destOrd="0" presId="urn:microsoft.com/office/officeart/2005/8/layout/vList3"/>
    <dgm:cxn modelId="{DCFDA493-0347-492B-9BBF-6F9306AB0EA4}" type="presParOf" srcId="{55BE117E-3BD0-478C-9FF5-310D8318D1E6}" destId="{0D8F4981-9F23-49D9-A449-4F90D2BFEFE5}" srcOrd="2" destOrd="0" presId="urn:microsoft.com/office/officeart/2005/8/layout/vList3"/>
    <dgm:cxn modelId="{929D9E70-0A0F-4ABC-9477-35DEC8D35CA1}" type="presParOf" srcId="{0D8F4981-9F23-49D9-A449-4F90D2BFEFE5}" destId="{06C26B90-8208-40BE-ACD5-4AA7DB9AF742}" srcOrd="0" destOrd="0" presId="urn:microsoft.com/office/officeart/2005/8/layout/vList3"/>
    <dgm:cxn modelId="{2CB773CE-9E0D-41E7-9524-F9A788B58CE3}" type="presParOf" srcId="{0D8F4981-9F23-49D9-A449-4F90D2BFEFE5}" destId="{B7493791-9238-4417-BF9F-28E8A0ADA968}" srcOrd="1" destOrd="0" presId="urn:microsoft.com/office/officeart/2005/8/layout/vList3"/>
    <dgm:cxn modelId="{1F53E797-EFE0-478A-9325-4F56ABD62AEB}" type="presParOf" srcId="{55BE117E-3BD0-478C-9FF5-310D8318D1E6}" destId="{18205FD6-A6EB-4C9D-BC20-E0E343893E41}" srcOrd="3" destOrd="0" presId="urn:microsoft.com/office/officeart/2005/8/layout/vList3"/>
    <dgm:cxn modelId="{F4D66844-3A9A-4D5C-839A-2DEF20262322}" type="presParOf" srcId="{55BE117E-3BD0-478C-9FF5-310D8318D1E6}" destId="{5338061A-1704-4558-8E90-8EBAE23CBA58}" srcOrd="4" destOrd="0" presId="urn:microsoft.com/office/officeart/2005/8/layout/vList3"/>
    <dgm:cxn modelId="{967A03C2-880E-405B-A9EB-6041226DEE29}" type="presParOf" srcId="{5338061A-1704-4558-8E90-8EBAE23CBA58}" destId="{C08B734E-454E-4BD6-BCEF-B6A451DE55A0}" srcOrd="0" destOrd="0" presId="urn:microsoft.com/office/officeart/2005/8/layout/vList3"/>
    <dgm:cxn modelId="{35828501-E1F2-43EE-8BCB-059138C70EB7}" type="presParOf" srcId="{5338061A-1704-4558-8E90-8EBAE23CBA58}" destId="{1D04D00F-BB2F-4D32-A3A9-2EAA6C91FB93}" srcOrd="1" destOrd="0" presId="urn:microsoft.com/office/officeart/2005/8/layout/vList3"/>
    <dgm:cxn modelId="{F4FF8CFB-734B-46C8-B4E7-5474AEEA89ED}" type="presParOf" srcId="{55BE117E-3BD0-478C-9FF5-310D8318D1E6}" destId="{E9D4E87E-ED2F-49A4-9FA9-BE1B07A48338}" srcOrd="5" destOrd="0" presId="urn:microsoft.com/office/officeart/2005/8/layout/vList3"/>
    <dgm:cxn modelId="{F81F03E6-5994-41E0-BE5A-89DDE0B251BD}" type="presParOf" srcId="{55BE117E-3BD0-478C-9FF5-310D8318D1E6}" destId="{C93CA6A9-D7DA-44A0-9567-20C9591342BA}" srcOrd="6" destOrd="0" presId="urn:microsoft.com/office/officeart/2005/8/layout/vList3"/>
    <dgm:cxn modelId="{83EE2F9C-4E1E-4437-ABA1-F710A523917B}" type="presParOf" srcId="{C93CA6A9-D7DA-44A0-9567-20C9591342BA}" destId="{FC93223C-7E00-4D99-829D-4A3791A35B61}" srcOrd="0" destOrd="0" presId="urn:microsoft.com/office/officeart/2005/8/layout/vList3"/>
    <dgm:cxn modelId="{DFF9022A-6BD6-480C-8DC3-408192623F9E}" type="presParOf" srcId="{C93CA6A9-D7DA-44A0-9567-20C9591342BA}" destId="{62EF3A7E-439F-4BEC-B81C-6F993B614E6A}" srcOrd="1" destOrd="0" presId="urn:microsoft.com/office/officeart/2005/8/layout/vList3"/>
    <dgm:cxn modelId="{B34240C5-D879-4A13-A244-57BE074E3E98}" type="presParOf" srcId="{55BE117E-3BD0-478C-9FF5-310D8318D1E6}" destId="{1AB99C80-5E1B-4986-858E-861B6A3BEDA5}" srcOrd="7" destOrd="0" presId="urn:microsoft.com/office/officeart/2005/8/layout/vList3"/>
    <dgm:cxn modelId="{742A074D-1802-41B5-BFFE-3D91523B5C87}" type="presParOf" srcId="{55BE117E-3BD0-478C-9FF5-310D8318D1E6}" destId="{E7B4752D-DDAD-4253-9BEA-CED77FCB8F2D}" srcOrd="8" destOrd="0" presId="urn:microsoft.com/office/officeart/2005/8/layout/vList3"/>
    <dgm:cxn modelId="{048CD2C5-9DCB-4E13-BDF3-4AA273AD0D02}" type="presParOf" srcId="{E7B4752D-DDAD-4253-9BEA-CED77FCB8F2D}" destId="{4210936C-E6FA-477A-9D41-28C73BBEBF03}" srcOrd="0" destOrd="0" presId="urn:microsoft.com/office/officeart/2005/8/layout/vList3"/>
    <dgm:cxn modelId="{EBE5E4DF-EB2C-4A42-9294-E380CD787E58}" type="presParOf" srcId="{E7B4752D-DDAD-4253-9BEA-CED77FCB8F2D}" destId="{00B64842-0C8B-4028-B9FF-D5C7AD1B9690}" srcOrd="1" destOrd="0" presId="urn:microsoft.com/office/officeart/2005/8/layout/vList3"/>
    <dgm:cxn modelId="{65A44CEF-209A-4972-831E-797CCB2FC06A}" type="presParOf" srcId="{55BE117E-3BD0-478C-9FF5-310D8318D1E6}" destId="{EB8D1196-75BF-474B-9FC5-81C5D93DF47E}" srcOrd="9" destOrd="0" presId="urn:microsoft.com/office/officeart/2005/8/layout/vList3"/>
    <dgm:cxn modelId="{D6A72F6A-CFA8-430B-99E1-F834459E5D38}" type="presParOf" srcId="{55BE117E-3BD0-478C-9FF5-310D8318D1E6}" destId="{0486380F-FC2C-4300-AF81-B57E7BEF6D54}" srcOrd="10" destOrd="0" presId="urn:microsoft.com/office/officeart/2005/8/layout/vList3"/>
    <dgm:cxn modelId="{88CE5AE8-6E2B-4F00-B164-047B6A1A6361}" type="presParOf" srcId="{0486380F-FC2C-4300-AF81-B57E7BEF6D54}" destId="{085A77BB-E38B-4F4D-86B6-952BCE90748F}" srcOrd="0" destOrd="0" presId="urn:microsoft.com/office/officeart/2005/8/layout/vList3"/>
    <dgm:cxn modelId="{C352C2F0-EBC7-4825-A416-763C923F1051}" type="presParOf" srcId="{0486380F-FC2C-4300-AF81-B57E7BEF6D54}" destId="{1F954B25-9A7E-4D4C-A43A-AA8816325DB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1"/>
            <a:ext cx="3038475" cy="465621"/>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EA1A7210-0B2B-4F28-95C4-07BD8775DA7A}" type="datetimeFigureOut">
              <a:rPr lang="en-US"/>
              <a:pPr>
                <a:defRPr/>
              </a:pPr>
              <a:t>12/7/2017</a:t>
            </a:fld>
            <a:endParaRPr lang="en-US"/>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181"/>
            <a:ext cx="3038475" cy="46562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FBA8D9B-71D9-4A7B-BE07-1B7244D46708}" type="slidenum">
              <a:rPr lang="en-US" altLang="en-US"/>
              <a:pPr/>
              <a:t>‹#›</a:t>
            </a:fld>
            <a:endParaRPr lang="en-US" altLang="en-US"/>
          </a:p>
        </p:txBody>
      </p:sp>
    </p:spTree>
    <p:extLst>
      <p:ext uri="{BB962C8B-B14F-4D97-AF65-F5344CB8AC3E}">
        <p14:creationId xmlns:p14="http://schemas.microsoft.com/office/powerpoint/2010/main" val="2938806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1"/>
            <a:ext cx="3038475" cy="465621"/>
          </a:xfrm>
          <a:prstGeom prst="rect">
            <a:avLst/>
          </a:prstGeom>
        </p:spPr>
        <p:txBody>
          <a:bodyPr vert="horz" wrap="square" lIns="92446" tIns="46223" rIns="92446" bIns="46223" numCol="1" anchor="t" anchorCtr="0" compatLnSpc="1">
            <a:prstTxWarp prst="textNoShape">
              <a:avLst/>
            </a:prstTxWarp>
          </a:bodyPr>
          <a:lstStyle>
            <a:lvl1pPr algn="r">
              <a:defRPr sz="1200" smtClean="0">
                <a:latin typeface="Calibri" pitchFamily="34" charset="0"/>
              </a:defRPr>
            </a:lvl1pPr>
          </a:lstStyle>
          <a:p>
            <a:pPr>
              <a:defRPr/>
            </a:pPr>
            <a:fld id="{650E5A6F-92FD-4175-992C-CA3DDCA6AD3A}" type="datetimeFigureOut">
              <a:rPr lang="en-US"/>
              <a:pPr>
                <a:defRPr/>
              </a:pPr>
              <a:t>12/7/2017</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676" y="4416191"/>
            <a:ext cx="5607050" cy="4182580"/>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181"/>
            <a:ext cx="3038475" cy="465621"/>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181"/>
            <a:ext cx="3038475" cy="465621"/>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anose="020F0502020204030204" pitchFamily="34" charset="0"/>
              </a:defRPr>
            </a:lvl1pPr>
          </a:lstStyle>
          <a:p>
            <a:fld id="{D0DBD422-9EB0-4323-BF6E-DCF786888576}" type="slidenum">
              <a:rPr lang="en-US" altLang="en-US"/>
              <a:pPr/>
              <a:t>‹#›</a:t>
            </a:fld>
            <a:endParaRPr lang="en-US" altLang="en-US"/>
          </a:p>
        </p:txBody>
      </p:sp>
    </p:spTree>
    <p:extLst>
      <p:ext uri="{BB962C8B-B14F-4D97-AF65-F5344CB8AC3E}">
        <p14:creationId xmlns:p14="http://schemas.microsoft.com/office/powerpoint/2010/main" val="3091109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a:t>
            </a:fld>
            <a:endParaRPr lang="en-US" altLang="en-US"/>
          </a:p>
        </p:txBody>
      </p:sp>
    </p:spTree>
    <p:extLst>
      <p:ext uri="{BB962C8B-B14F-4D97-AF65-F5344CB8AC3E}">
        <p14:creationId xmlns:p14="http://schemas.microsoft.com/office/powerpoint/2010/main" val="407002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baseline="0" dirty="0" smtClean="0"/>
              <a:t>让我们仔细看看</a:t>
            </a:r>
            <a:r>
              <a:rPr lang="en-US" altLang="zh-CN" baseline="0" dirty="0" smtClean="0"/>
              <a:t>GST</a:t>
            </a:r>
            <a:r>
              <a:rPr lang="zh-CN" altLang="en-US" baseline="0" dirty="0" smtClean="0"/>
              <a:t>在服务活动以及全球行动团队中所处的位置。作为服务活动司的最新部分，全球服务团队将同活动发展部门和青少狮部门一道将服务放在我们组织的最前沿。服务活动司内的每个部门将一起合作，互相补充来达到我们的目标。</a:t>
            </a:r>
            <a:r>
              <a:rPr lang="en-US" baseline="0" dirty="0" smtClean="0"/>
              <a:t> </a:t>
            </a:r>
            <a:endParaRPr lang="en-US" baseline="0" dirty="0"/>
          </a:p>
          <a:p>
            <a:endParaRPr lang="en-US" baseline="0" dirty="0"/>
          </a:p>
          <a:p>
            <a:r>
              <a:rPr lang="zh-CN" altLang="en-US" baseline="0" dirty="0" smtClean="0"/>
              <a:t>我们可以把活动发展部门看作是</a:t>
            </a:r>
            <a:r>
              <a:rPr lang="zh-CN" altLang="en-US" b="1" baseline="0" dirty="0" smtClean="0"/>
              <a:t>智库：</a:t>
            </a:r>
            <a:r>
              <a:rPr lang="en-US" b="0" baseline="0" dirty="0" smtClean="0"/>
              <a:t> </a:t>
            </a:r>
            <a:r>
              <a:rPr lang="zh-CN" altLang="en-US" b="0" baseline="0" dirty="0" smtClean="0"/>
              <a:t>研发服务活动和模式、建立工具来支持方案的实施并发展试运行活动来测试新的倡议活动。</a:t>
            </a:r>
            <a:r>
              <a:rPr lang="en-US" altLang="zh-CN" b="0" baseline="0" dirty="0" smtClean="0"/>
              <a:t>GST </a:t>
            </a:r>
            <a:r>
              <a:rPr lang="zh-CN" altLang="en-US" b="0" baseline="0" dirty="0" smtClean="0"/>
              <a:t>将起</a:t>
            </a:r>
            <a:r>
              <a:rPr lang="zh-CN" altLang="en-US" b="1" baseline="0" dirty="0" smtClean="0"/>
              <a:t>动员者</a:t>
            </a:r>
            <a:r>
              <a:rPr lang="zh-CN" altLang="en-US" b="0" baseline="0" dirty="0" smtClean="0"/>
              <a:t>的作用：</a:t>
            </a:r>
            <a:r>
              <a:rPr lang="en-US" b="0" baseline="0" dirty="0" smtClean="0"/>
              <a:t> </a:t>
            </a:r>
            <a:r>
              <a:rPr lang="zh-CN" altLang="en-US" b="0" baseline="0" dirty="0" smtClean="0"/>
              <a:t>激励实地的狮友实施亲手服务方案、收集并分析所有宪章区的需求和机会的反馈。我们将在确保</a:t>
            </a:r>
            <a:r>
              <a:rPr lang="en-US" altLang="zh-CN" b="0" baseline="0" dirty="0" smtClean="0"/>
              <a:t>GST</a:t>
            </a:r>
            <a:r>
              <a:rPr lang="zh-CN" altLang="en-US" b="0" baseline="0" dirty="0" smtClean="0"/>
              <a:t>收到所需数据方面，起到不可分割的作用。这个数据将会被转化成有价值的见解，用于活动发展部门进一步改进与每个地区具体相关的活动和资源。</a:t>
            </a:r>
            <a:endParaRPr lang="en-US" baseline="0" dirty="0"/>
          </a:p>
          <a:p>
            <a:endParaRPr lang="en-US" baseline="0" dirty="0"/>
          </a:p>
          <a:p>
            <a:r>
              <a:rPr lang="zh-CN" altLang="en-US" dirty="0" smtClean="0"/>
              <a:t>在服务活动司外部，全球服务团队将与全球会员发展团队和全球领导发展团队并肩合作。</a:t>
            </a:r>
            <a:r>
              <a:rPr lang="en-US" altLang="zh-CN" dirty="0" smtClean="0"/>
              <a:t>GST</a:t>
            </a:r>
            <a:r>
              <a:rPr lang="zh-CN" altLang="en-US" dirty="0" smtClean="0"/>
              <a:t>、</a:t>
            </a:r>
            <a:r>
              <a:rPr lang="en-US" altLang="zh-CN" dirty="0" smtClean="0"/>
              <a:t>GMT</a:t>
            </a:r>
            <a:r>
              <a:rPr lang="zh-CN" altLang="en-US" dirty="0" smtClean="0"/>
              <a:t>和</a:t>
            </a:r>
            <a:r>
              <a:rPr lang="en-US" altLang="zh-CN" dirty="0" smtClean="0"/>
              <a:t>GLT</a:t>
            </a:r>
            <a:r>
              <a:rPr lang="zh-CN" altLang="en-US" dirty="0" smtClean="0"/>
              <a:t>一起组成全球行动团队，统一狮子会的三个关键领域：领导发展、会员成长和服务。</a:t>
            </a:r>
            <a:endParaRPr lang="en-US" baseline="0" dirty="0"/>
          </a:p>
          <a:p>
            <a:endParaRPr lang="en-US" baseline="0" dirty="0"/>
          </a:p>
          <a:p>
            <a:r>
              <a:rPr lang="en-US" baseline="0" dirty="0" smtClean="0"/>
              <a:t>GST </a:t>
            </a:r>
            <a:r>
              <a:rPr lang="zh-CN" altLang="en-US" baseline="0" dirty="0" smtClean="0"/>
              <a:t>也将会与基金会合作，以增加服务方案的资源、为组织和基金会带来能见度并在经历需求评估、进展报告、实地访问到最终报告周期中支持地方狮子会寻求拨款资金。我们想让狮友知道基金会所做的一切并帮助传播信息给他人。</a:t>
            </a:r>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10</a:t>
            </a:fld>
            <a:endParaRPr lang="en-US" altLang="en-US"/>
          </a:p>
        </p:txBody>
      </p:sp>
    </p:spTree>
    <p:extLst>
      <p:ext uri="{BB962C8B-B14F-4D97-AF65-F5344CB8AC3E}">
        <p14:creationId xmlns:p14="http://schemas.microsoft.com/office/powerpoint/2010/main" val="365413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i="0" baseline="0" dirty="0" smtClean="0"/>
              <a:t>这是高层次说明全球行动团队和</a:t>
            </a:r>
            <a:r>
              <a:rPr lang="en-US" altLang="zh-CN" i="0" baseline="0" dirty="0" smtClean="0"/>
              <a:t>LCIF</a:t>
            </a:r>
            <a:r>
              <a:rPr lang="zh-CN" altLang="en-US" i="0" baseline="0" dirty="0" smtClean="0"/>
              <a:t>将如何进行合作的情形。</a:t>
            </a:r>
            <a:endParaRPr lang="en-US" i="0" dirty="0"/>
          </a:p>
          <a:p>
            <a:endParaRPr lang="en-US" dirty="0"/>
          </a:p>
        </p:txBody>
      </p:sp>
      <p:sp>
        <p:nvSpPr>
          <p:cNvPr id="4" name="Slide Number Placeholder 3"/>
          <p:cNvSpPr>
            <a:spLocks noGrp="1"/>
          </p:cNvSpPr>
          <p:nvPr>
            <p:ph type="sldNum" sz="quarter" idx="10"/>
          </p:nvPr>
        </p:nvSpPr>
        <p:spPr/>
        <p:txBody>
          <a:bodyPr/>
          <a:lstStyle/>
          <a:p>
            <a:fld id="{E5C71B69-8B32-4D0C-B099-2760A7644D55}" type="slidenum">
              <a:rPr lang="en-US" smtClean="0"/>
              <a:t>11</a:t>
            </a:fld>
            <a:endParaRPr lang="en-US"/>
          </a:p>
        </p:txBody>
      </p:sp>
    </p:spTree>
    <p:extLst>
      <p:ext uri="{BB962C8B-B14F-4D97-AF65-F5344CB8AC3E}">
        <p14:creationId xmlns:p14="http://schemas.microsoft.com/office/powerpoint/2010/main" val="374819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让我们仔细看看</a:t>
            </a:r>
            <a:r>
              <a:rPr lang="en-US" baseline="0" dirty="0" smtClean="0"/>
              <a:t> </a:t>
            </a:r>
            <a:r>
              <a:rPr lang="en-US" baseline="0" dirty="0"/>
              <a:t>GAT – LCIF </a:t>
            </a:r>
            <a:r>
              <a:rPr lang="zh-CN" altLang="en-US" baseline="0" dirty="0" smtClean="0"/>
              <a:t>的关系。</a:t>
            </a:r>
            <a:r>
              <a:rPr lang="en-US" baseline="0" dirty="0" smtClean="0"/>
              <a:t>LCIF </a:t>
            </a:r>
            <a:r>
              <a:rPr lang="zh-CN" altLang="en-US" baseline="0" dirty="0" smtClean="0"/>
              <a:t>尤其在与全球服务团队的合作中所处的地位，如图中说明的双向箭头。</a:t>
            </a:r>
            <a:endParaRPr lang="en-US" dirty="0"/>
          </a:p>
          <a:p>
            <a:endParaRPr lang="en-US" dirty="0"/>
          </a:p>
          <a:p>
            <a:r>
              <a:rPr lang="en-US" dirty="0"/>
              <a:t>LCIF </a:t>
            </a:r>
            <a:r>
              <a:rPr lang="zh-CN" altLang="en-US" dirty="0" smtClean="0"/>
              <a:t>协调员和</a:t>
            </a:r>
            <a:r>
              <a:rPr lang="en-US" dirty="0" smtClean="0"/>
              <a:t> </a:t>
            </a:r>
            <a:r>
              <a:rPr lang="en-US" dirty="0"/>
              <a:t>GST </a:t>
            </a:r>
            <a:r>
              <a:rPr lang="zh-CN" altLang="en-US" dirty="0" smtClean="0"/>
              <a:t>成员受益于互相宣传。</a:t>
            </a:r>
            <a:r>
              <a:rPr lang="en-US" dirty="0" smtClean="0"/>
              <a:t>LCIF </a:t>
            </a:r>
            <a:r>
              <a:rPr lang="zh-CN" altLang="en-US" dirty="0" smtClean="0"/>
              <a:t>支持狮子会的服务并且狮子会的服务得到来自</a:t>
            </a:r>
            <a:r>
              <a:rPr lang="en-US" altLang="zh-CN" dirty="0" smtClean="0"/>
              <a:t>LCIF</a:t>
            </a:r>
            <a:r>
              <a:rPr lang="zh-CN" altLang="en-US" dirty="0" smtClean="0"/>
              <a:t>的资金援助。通过突出两者的关系，服务和对基金会的财力支持得到加强。</a:t>
            </a:r>
            <a:endParaRPr lang="en-US" dirty="0"/>
          </a:p>
          <a:p>
            <a:r>
              <a:rPr lang="en-US" dirty="0"/>
              <a:t> </a:t>
            </a:r>
          </a:p>
          <a:p>
            <a:r>
              <a:rPr lang="en-US" dirty="0" smtClean="0"/>
              <a:t>GST </a:t>
            </a:r>
            <a:r>
              <a:rPr lang="zh-CN" altLang="en-US" dirty="0" smtClean="0"/>
              <a:t>成员和 </a:t>
            </a:r>
            <a:r>
              <a:rPr lang="en-US" dirty="0" smtClean="0"/>
              <a:t>LCIF </a:t>
            </a:r>
            <a:r>
              <a:rPr lang="zh-CN" altLang="en-US" dirty="0" smtClean="0"/>
              <a:t>协调员将会在复合区、区及分会层面起到领导人的作用。通过在每个层面的合作，计划可以整合并开发来实现多项目标。</a:t>
            </a:r>
            <a:endParaRPr lang="en-US" dirty="0"/>
          </a:p>
          <a:p>
            <a:endParaRPr lang="en-US" dirty="0"/>
          </a:p>
          <a:p>
            <a:r>
              <a:rPr lang="zh-CN" altLang="en-US" dirty="0" smtClean="0"/>
              <a:t>在宪章区和地区层面，</a:t>
            </a:r>
            <a:r>
              <a:rPr lang="en-US" altLang="zh-CN" dirty="0" smtClean="0"/>
              <a:t>LCIF </a:t>
            </a:r>
            <a:r>
              <a:rPr lang="zh-CN" altLang="en-US" dirty="0" smtClean="0"/>
              <a:t>没有协调员代表，</a:t>
            </a:r>
            <a:r>
              <a:rPr lang="zh-CN" altLang="en-US" b="1" dirty="0" smtClean="0"/>
              <a:t>我们</a:t>
            </a:r>
            <a:r>
              <a:rPr lang="zh-CN" altLang="en-US" dirty="0" smtClean="0"/>
              <a:t>将负责支持基金会到会员。</a:t>
            </a:r>
            <a:endParaRPr lang="en-US" dirty="0"/>
          </a:p>
          <a:p>
            <a:endParaRPr lang="en-US" dirty="0"/>
          </a:p>
          <a:p>
            <a:r>
              <a:rPr lang="zh-CN" altLang="en-US" dirty="0" smtClean="0"/>
              <a:t>募款的目标是由</a:t>
            </a:r>
            <a:r>
              <a:rPr lang="en-US" altLang="zh-CN" dirty="0" smtClean="0"/>
              <a:t>LCIF</a:t>
            </a:r>
            <a:r>
              <a:rPr lang="zh-CN" altLang="en-US" dirty="0" smtClean="0"/>
              <a:t>建立的，因此当狮友通过合格拨款寻求资金时，我们就能够应对。没有来自</a:t>
            </a:r>
            <a:r>
              <a:rPr lang="en-US" altLang="zh-CN" dirty="0" smtClean="0"/>
              <a:t>LCIF </a:t>
            </a:r>
            <a:r>
              <a:rPr lang="zh-CN" altLang="en-US" dirty="0" smtClean="0"/>
              <a:t>的支持，狮友无法满足他们社区大规模的需求或应对无法预期的灾难。</a:t>
            </a:r>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12</a:t>
            </a:fld>
            <a:endParaRPr lang="en-US" altLang="en-US"/>
          </a:p>
        </p:txBody>
      </p:sp>
    </p:spTree>
    <p:extLst>
      <p:ext uri="{BB962C8B-B14F-4D97-AF65-F5344CB8AC3E}">
        <p14:creationId xmlns:p14="http://schemas.microsoft.com/office/powerpoint/2010/main" val="250325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mn-lt"/>
                <a:ea typeface="ヒラギノ角ゴ Pro W3" charset="0"/>
                <a:cs typeface="ヒラギノ角ゴ Pro W3" charset="0"/>
              </a:rPr>
              <a:t>以下是我们计划如何达到</a:t>
            </a:r>
            <a:r>
              <a:rPr lang="en-US" sz="1200" kern="1200" baseline="0" dirty="0" smtClean="0">
                <a:solidFill>
                  <a:schemeClr val="tx1"/>
                </a:solidFill>
                <a:effectLst/>
                <a:latin typeface="+mn-lt"/>
                <a:ea typeface="ヒラギノ角ゴ Pro W3" charset="0"/>
                <a:cs typeface="ヒラギノ角ゴ Pro W3" charset="0"/>
              </a:rPr>
              <a:t> </a:t>
            </a:r>
            <a:r>
              <a:rPr lang="en-US" sz="1200" kern="1200" baseline="0" dirty="0">
                <a:solidFill>
                  <a:schemeClr val="tx1"/>
                </a:solidFill>
                <a:effectLst/>
                <a:latin typeface="+mn-lt"/>
                <a:ea typeface="ヒラギノ角ゴ Pro W3" charset="0"/>
                <a:cs typeface="ヒラギノ角ゴ Pro W3" charset="0"/>
              </a:rPr>
              <a:t>GST – LCIF </a:t>
            </a:r>
            <a:r>
              <a:rPr lang="zh-CN" altLang="en-US" sz="1200" kern="1200" baseline="0" dirty="0" smtClean="0">
                <a:solidFill>
                  <a:schemeClr val="tx1"/>
                </a:solidFill>
                <a:effectLst/>
                <a:latin typeface="+mn-lt"/>
                <a:ea typeface="ヒラギノ角ゴ Pro W3" charset="0"/>
                <a:cs typeface="ヒラギノ角ゴ Pro W3" charset="0"/>
              </a:rPr>
              <a:t>的合作关系：</a:t>
            </a:r>
            <a:endParaRPr lang="en-US" sz="1200" kern="1200" dirty="0">
              <a:solidFill>
                <a:schemeClr val="tx1"/>
              </a:solidFill>
              <a:effectLst/>
              <a:latin typeface="+mn-lt"/>
              <a:ea typeface="ヒラギノ角ゴ Pro W3" charset="0"/>
              <a:cs typeface="ヒラギノ角ゴ Pro W3" charset="0"/>
            </a:endParaRPr>
          </a:p>
          <a:p>
            <a:endParaRPr lang="en-US" sz="1200" kern="1200" dirty="0">
              <a:solidFill>
                <a:schemeClr val="tx1"/>
              </a:solidFill>
              <a:effectLst/>
              <a:latin typeface="+mn-lt"/>
              <a:ea typeface="ヒラギノ角ゴ Pro W3" charset="0"/>
              <a:cs typeface="ヒラギノ角ゴ Pro W3" charset="0"/>
            </a:endParaRPr>
          </a:p>
          <a:p>
            <a:pPr marL="171450" indent="-171450">
              <a:buFontTx/>
              <a:buChar char="-"/>
            </a:pPr>
            <a:r>
              <a:rPr lang="zh-CN" altLang="en-US" sz="1200" kern="1200" dirty="0" smtClean="0">
                <a:solidFill>
                  <a:schemeClr val="tx1"/>
                </a:solidFill>
                <a:effectLst/>
                <a:latin typeface="+mn-lt"/>
                <a:ea typeface="ヒラギノ角ゴ Pro W3" charset="0"/>
                <a:cs typeface="ヒラギノ角ゴ Pro W3" charset="0"/>
              </a:rPr>
              <a:t>我们同</a:t>
            </a:r>
            <a:r>
              <a:rPr lang="en-US" sz="1200" kern="1200" baseline="0" dirty="0" smtClean="0">
                <a:solidFill>
                  <a:schemeClr val="tx1"/>
                </a:solidFill>
                <a:effectLst/>
                <a:latin typeface="+mn-lt"/>
                <a:ea typeface="ヒラギノ角ゴ Pro W3" charset="0"/>
                <a:cs typeface="ヒラギノ角ゴ Pro W3" charset="0"/>
              </a:rPr>
              <a:t> </a:t>
            </a:r>
            <a:r>
              <a:rPr lang="en-US" sz="1200" kern="1200" dirty="0">
                <a:solidFill>
                  <a:schemeClr val="tx1"/>
                </a:solidFill>
                <a:effectLst/>
                <a:latin typeface="+mn-lt"/>
                <a:ea typeface="ヒラギノ角ゴ Pro W3" charset="0"/>
                <a:cs typeface="ヒラギノ角ゴ Pro W3" charset="0"/>
              </a:rPr>
              <a:t>GST </a:t>
            </a:r>
            <a:r>
              <a:rPr lang="zh-CN" altLang="en-US" sz="1200" kern="1200" dirty="0" smtClean="0">
                <a:solidFill>
                  <a:schemeClr val="tx1"/>
                </a:solidFill>
                <a:effectLst/>
                <a:latin typeface="+mn-lt"/>
                <a:ea typeface="ヒラギノ角ゴ Pro W3" charset="0"/>
                <a:cs typeface="ヒラギノ角ゴ Pro W3" charset="0"/>
              </a:rPr>
              <a:t>复合区和区协调员一道，将帮助</a:t>
            </a:r>
            <a:r>
              <a:rPr lang="zh-CN" altLang="en-US" sz="1200" b="1" kern="1200" dirty="0" smtClean="0">
                <a:solidFill>
                  <a:schemeClr val="tx1"/>
                </a:solidFill>
                <a:effectLst/>
                <a:latin typeface="+mn-lt"/>
                <a:ea typeface="ヒラギノ角ゴ Pro W3" charset="0"/>
                <a:cs typeface="ヒラギノ角ゴ Pro W3" charset="0"/>
              </a:rPr>
              <a:t>识别方案</a:t>
            </a:r>
            <a:r>
              <a:rPr lang="en-US" sz="1200" b="1" kern="1200" dirty="0" smtClean="0">
                <a:solidFill>
                  <a:schemeClr val="tx1"/>
                </a:solidFill>
                <a:effectLst/>
                <a:latin typeface="+mn-lt"/>
                <a:ea typeface="ヒラギノ角ゴ Pro W3" charset="0"/>
                <a:cs typeface="ヒラギノ角ゴ Pro W3" charset="0"/>
              </a:rPr>
              <a:t>  </a:t>
            </a:r>
            <a:r>
              <a:rPr lang="zh-CN" altLang="en-US" sz="1200" b="1" kern="1200" dirty="0" smtClean="0">
                <a:solidFill>
                  <a:schemeClr val="tx1"/>
                </a:solidFill>
                <a:effectLst/>
                <a:latin typeface="+mn-lt"/>
                <a:ea typeface="ヒラギノ角ゴ Pro W3" charset="0"/>
                <a:cs typeface="ヒラギノ角ゴ Pro W3" charset="0"/>
              </a:rPr>
              <a:t>，</a:t>
            </a:r>
            <a:r>
              <a:rPr lang="zh-CN" altLang="en-US" sz="1200" kern="1200" dirty="0" smtClean="0">
                <a:solidFill>
                  <a:schemeClr val="tx1"/>
                </a:solidFill>
                <a:effectLst/>
                <a:latin typeface="+mn-lt"/>
                <a:ea typeface="ヒラギノ角ゴ Pro W3" charset="0"/>
                <a:cs typeface="ヒラギノ角ゴ Pro W3" charset="0"/>
              </a:rPr>
              <a:t>这些方案需要并符合拨款资金，同将协助完整的拨款周期。这包括了解每一个程序步骤，从需求评估到最终报告，包括实地访问。</a:t>
            </a:r>
            <a:endParaRPr lang="en-US" sz="1200" kern="1200" dirty="0">
              <a:solidFill>
                <a:schemeClr val="tx1"/>
              </a:solidFill>
              <a:effectLst/>
              <a:latin typeface="+mn-lt"/>
              <a:ea typeface="ヒラギノ角ゴ Pro W3" charset="0"/>
              <a:cs typeface="ヒラギノ角ゴ Pro W3" charset="0"/>
            </a:endParaRPr>
          </a:p>
          <a:p>
            <a:pPr marL="171450" indent="-171450">
              <a:buFontTx/>
              <a:buChar char="-"/>
            </a:pPr>
            <a:r>
              <a:rPr lang="zh-CN" altLang="en-US" sz="1200" kern="1200" dirty="0" smtClean="0">
                <a:solidFill>
                  <a:schemeClr val="tx1"/>
                </a:solidFill>
                <a:effectLst/>
                <a:latin typeface="+mn-lt"/>
                <a:ea typeface="ヒラギノ角ゴ Pro W3" charset="0"/>
                <a:cs typeface="ヒラギノ角ゴ Pro W3" charset="0"/>
              </a:rPr>
              <a:t>我们还必须</a:t>
            </a:r>
            <a:r>
              <a:rPr lang="zh-CN" altLang="en-US" sz="1200" b="1" kern="1200" dirty="0" smtClean="0">
                <a:solidFill>
                  <a:schemeClr val="tx1"/>
                </a:solidFill>
                <a:effectLst/>
                <a:latin typeface="+mn-lt"/>
                <a:ea typeface="ヒラギノ角ゴ Pro W3" charset="0"/>
                <a:cs typeface="ヒラギノ角ゴ Pro W3" charset="0"/>
              </a:rPr>
              <a:t>鼓励</a:t>
            </a:r>
            <a:r>
              <a:rPr lang="zh-CN" altLang="en-US" sz="1200" kern="1200" dirty="0" smtClean="0">
                <a:solidFill>
                  <a:schemeClr val="tx1"/>
                </a:solidFill>
                <a:effectLst/>
                <a:latin typeface="+mn-lt"/>
                <a:ea typeface="ヒラギノ角ゴ Pro W3" charset="0"/>
                <a:cs typeface="ヒラギノ角ゴ Pro W3" charset="0"/>
              </a:rPr>
              <a:t>捐款并</a:t>
            </a:r>
            <a:r>
              <a:rPr lang="zh-CN" altLang="en-US" sz="1200" b="1" kern="1200" dirty="0" smtClean="0">
                <a:solidFill>
                  <a:schemeClr val="tx1"/>
                </a:solidFill>
                <a:effectLst/>
                <a:latin typeface="+mn-lt"/>
                <a:ea typeface="ヒラギノ角ゴ Pro W3" charset="0"/>
                <a:cs typeface="ヒラギノ角ゴ Pro W3" charset="0"/>
              </a:rPr>
              <a:t>通过讲述 </a:t>
            </a:r>
            <a:r>
              <a:rPr lang="en-US" altLang="zh-CN" sz="1200" b="1" kern="1200" dirty="0" smtClean="0">
                <a:solidFill>
                  <a:schemeClr val="tx1"/>
                </a:solidFill>
                <a:effectLst/>
                <a:latin typeface="+mn-lt"/>
                <a:ea typeface="ヒラギノ角ゴ Pro W3" charset="0"/>
                <a:cs typeface="ヒラギノ角ゴ Pro W3" charset="0"/>
              </a:rPr>
              <a:t>LCIF </a:t>
            </a:r>
            <a:r>
              <a:rPr lang="zh-CN" altLang="en-US" sz="1200" b="1" kern="1200" dirty="0" smtClean="0">
                <a:solidFill>
                  <a:schemeClr val="tx1"/>
                </a:solidFill>
                <a:effectLst/>
                <a:latin typeface="+mn-lt"/>
                <a:ea typeface="ヒラギノ角ゴ Pro W3" charset="0"/>
                <a:cs typeface="ヒラギノ角ゴ Pro W3" charset="0"/>
              </a:rPr>
              <a:t>的故事</a:t>
            </a:r>
            <a:r>
              <a:rPr lang="zh-CN" altLang="en-US" sz="1200" kern="1200" dirty="0" smtClean="0">
                <a:solidFill>
                  <a:schemeClr val="tx1"/>
                </a:solidFill>
                <a:effectLst/>
                <a:latin typeface="+mn-lt"/>
                <a:ea typeface="ヒラギノ角ゴ Pro W3" charset="0"/>
                <a:cs typeface="ヒラギノ角ゴ Pro W3" charset="0"/>
              </a:rPr>
              <a:t>来启发狮友。</a:t>
            </a:r>
            <a:endParaRPr lang="en-US" sz="1200" kern="1200" dirty="0">
              <a:solidFill>
                <a:schemeClr val="tx1"/>
              </a:solidFill>
              <a:effectLst/>
              <a:latin typeface="+mn-lt"/>
              <a:ea typeface="ヒラギノ角ゴ Pro W3" charset="0"/>
              <a:cs typeface="ヒラギノ角ゴ Pro W3" charset="0"/>
            </a:endParaRPr>
          </a:p>
          <a:p>
            <a:pPr marL="171450" indent="-171450">
              <a:buFontTx/>
              <a:buChar char="-"/>
            </a:pPr>
            <a:r>
              <a:rPr lang="en-US" sz="1200" kern="1200" dirty="0">
                <a:solidFill>
                  <a:schemeClr val="tx1"/>
                </a:solidFill>
                <a:effectLst/>
                <a:latin typeface="+mn-lt"/>
                <a:ea typeface="ヒラギノ角ゴ Pro W3" charset="0"/>
                <a:cs typeface="ヒラギノ角ゴ Pro W3" charset="0"/>
              </a:rPr>
              <a:t>LCIF </a:t>
            </a:r>
            <a:r>
              <a:rPr lang="zh-CN" altLang="en-US" sz="1200" kern="1200" dirty="0" smtClean="0">
                <a:solidFill>
                  <a:schemeClr val="tx1"/>
                </a:solidFill>
                <a:effectLst/>
                <a:latin typeface="+mn-lt"/>
                <a:ea typeface="ヒラギノ角ゴ Pro W3" charset="0"/>
                <a:cs typeface="ヒラギノ角ゴ Pro W3" charset="0"/>
              </a:rPr>
              <a:t>能将资源带给很多服务方案，尤其是</a:t>
            </a:r>
            <a:r>
              <a:rPr lang="zh-CN" altLang="en-US" sz="1200" b="1" kern="1200" dirty="0" smtClean="0">
                <a:solidFill>
                  <a:schemeClr val="tx1"/>
                </a:solidFill>
                <a:effectLst/>
                <a:latin typeface="+mn-lt"/>
                <a:ea typeface="ヒラギノ角ゴ Pro W3" charset="0"/>
                <a:cs typeface="ヒラギノ角ゴ Pro W3" charset="0"/>
              </a:rPr>
              <a:t>拨款</a:t>
            </a:r>
            <a:r>
              <a:rPr lang="zh-CN" altLang="en-US" sz="1200" kern="1200" dirty="0" smtClean="0">
                <a:solidFill>
                  <a:schemeClr val="tx1"/>
                </a:solidFill>
                <a:effectLst/>
                <a:latin typeface="+mn-lt"/>
                <a:ea typeface="ヒラギノ角ゴ Pro W3" charset="0"/>
                <a:cs typeface="ヒラギノ角ゴ Pro W3" charset="0"/>
              </a:rPr>
              <a:t>。</a:t>
            </a:r>
            <a:endParaRPr lang="en-US" sz="1200" b="0" kern="1200" baseline="0" dirty="0">
              <a:solidFill>
                <a:schemeClr val="tx1"/>
              </a:solidFill>
              <a:effectLst/>
              <a:latin typeface="+mn-lt"/>
              <a:ea typeface="ヒラギノ角ゴ Pro W3" charset="0"/>
              <a:cs typeface="ヒラギノ角ゴ Pro W3" charset="0"/>
            </a:endParaRPr>
          </a:p>
          <a:p>
            <a:pPr marL="171450" indent="-171450">
              <a:buFontTx/>
              <a:buChar char="-"/>
            </a:pPr>
            <a:r>
              <a:rPr lang="en-US" sz="1200" kern="1200" dirty="0">
                <a:solidFill>
                  <a:schemeClr val="tx1"/>
                </a:solidFill>
                <a:effectLst/>
                <a:latin typeface="+mn-lt"/>
                <a:ea typeface="ヒラギノ角ゴ Pro W3" charset="0"/>
                <a:cs typeface="ヒラギノ角ゴ Pro W3" charset="0"/>
              </a:rPr>
              <a:t>LCIF </a:t>
            </a:r>
            <a:r>
              <a:rPr lang="zh-CN" altLang="en-US" sz="1200" kern="1200" dirty="0" smtClean="0">
                <a:solidFill>
                  <a:schemeClr val="tx1"/>
                </a:solidFill>
                <a:effectLst/>
                <a:latin typeface="+mn-lt"/>
                <a:ea typeface="ヒラギノ角ゴ Pro W3" charset="0"/>
                <a:cs typeface="ヒラギノ角ゴ Pro W3" charset="0"/>
              </a:rPr>
              <a:t>能够</a:t>
            </a:r>
            <a:r>
              <a:rPr lang="zh-CN" altLang="en-US" sz="1200" b="1" kern="1200" dirty="0" smtClean="0">
                <a:solidFill>
                  <a:schemeClr val="tx1"/>
                </a:solidFill>
                <a:effectLst/>
                <a:latin typeface="+mn-lt"/>
                <a:ea typeface="ヒラギノ角ゴ Pro W3" charset="0"/>
                <a:cs typeface="ヒラギノ角ゴ Pro W3" charset="0"/>
              </a:rPr>
              <a:t>改善狮子会服务的能见度</a:t>
            </a:r>
            <a:r>
              <a:rPr lang="zh-CN" altLang="en-US" sz="1200" b="0" kern="1200" dirty="0" smtClean="0">
                <a:solidFill>
                  <a:schemeClr val="tx1"/>
                </a:solidFill>
                <a:effectLst/>
                <a:latin typeface="+mn-lt"/>
                <a:ea typeface="ヒラギノ角ゴ Pro W3" charset="0"/>
                <a:cs typeface="ヒラギノ角ゴ Pro W3" charset="0"/>
              </a:rPr>
              <a:t>并建立合作伙伴</a:t>
            </a:r>
            <a:r>
              <a:rPr lang="en-US" sz="1200" b="0" kern="1200" baseline="0" dirty="0" smtClean="0">
                <a:solidFill>
                  <a:schemeClr val="tx1"/>
                </a:solidFill>
                <a:effectLst/>
                <a:latin typeface="+mn-lt"/>
                <a:ea typeface="ヒラギノ角ゴ Pro W3" charset="0"/>
                <a:cs typeface="ヒラギノ角ゴ Pro W3" charset="0"/>
              </a:rPr>
              <a:t> </a:t>
            </a:r>
            <a:endParaRPr lang="en-US" sz="1200" b="0" kern="1200" dirty="0">
              <a:solidFill>
                <a:schemeClr val="tx1"/>
              </a:solidFill>
              <a:effectLst/>
              <a:latin typeface="+mn-lt"/>
              <a:ea typeface="ヒラギノ角ゴ Pro W3" charset="0"/>
              <a:cs typeface="ヒラギノ角ゴ Pro W3" charset="0"/>
            </a:endParaRPr>
          </a:p>
          <a:p>
            <a:pPr marL="171450" indent="-171450">
              <a:buFontTx/>
              <a:buChar char="-"/>
            </a:pPr>
            <a:r>
              <a:rPr lang="zh-CN" altLang="en-US" sz="1200" kern="1200" dirty="0" smtClean="0">
                <a:solidFill>
                  <a:schemeClr val="tx1"/>
                </a:solidFill>
                <a:effectLst/>
                <a:latin typeface="+mn-lt"/>
                <a:ea typeface="ヒラギノ角ゴ Pro W3" charset="0"/>
                <a:cs typeface="ヒラギノ角ゴ Pro W3" charset="0"/>
              </a:rPr>
              <a:t>我们想在灾难预警方面，建立狮子会的</a:t>
            </a:r>
            <a:r>
              <a:rPr lang="zh-CN" altLang="en-US" sz="1200" b="1" kern="1200" dirty="0" smtClean="0">
                <a:solidFill>
                  <a:schemeClr val="tx1"/>
                </a:solidFill>
                <a:effectLst/>
                <a:latin typeface="+mn-lt"/>
                <a:ea typeface="ヒラギノ角ゴ Pro W3" charset="0"/>
                <a:cs typeface="ヒラギノ角ゴ Pro W3" charset="0"/>
              </a:rPr>
              <a:t>专长</a:t>
            </a:r>
            <a:r>
              <a:rPr lang="zh-CN" altLang="en-US" sz="1200" kern="1200" dirty="0" smtClean="0">
                <a:solidFill>
                  <a:schemeClr val="tx1"/>
                </a:solidFill>
                <a:effectLst/>
                <a:latin typeface="+mn-lt"/>
                <a:ea typeface="ヒラギノ角ゴ Pro W3" charset="0"/>
                <a:cs typeface="ヒラギノ角ゴ Pro W3" charset="0"/>
              </a:rPr>
              <a:t>。</a:t>
            </a:r>
            <a:r>
              <a:rPr lang="en-US" sz="1200" kern="1200" dirty="0" smtClean="0">
                <a:solidFill>
                  <a:schemeClr val="tx1"/>
                </a:solidFill>
                <a:effectLst/>
                <a:latin typeface="+mn-lt"/>
                <a:ea typeface="ヒラギノ角ゴ Pro W3" charset="0"/>
                <a:cs typeface="ヒラギノ角ゴ Pro W3" charset="0"/>
              </a:rPr>
              <a:t> </a:t>
            </a:r>
            <a:r>
              <a:rPr lang="zh-CN" altLang="en-US" sz="1200" kern="1200" dirty="0" smtClean="0">
                <a:solidFill>
                  <a:schemeClr val="tx1"/>
                </a:solidFill>
                <a:effectLst/>
                <a:latin typeface="+mn-lt"/>
                <a:ea typeface="ヒラギノ角ゴ Pro W3" charset="0"/>
                <a:cs typeface="ヒラギノ角ゴ Pro W3" charset="0"/>
              </a:rPr>
              <a:t>这将会产生及时、有效和深思熟虑的灾难应对。</a:t>
            </a:r>
            <a:endParaRPr lang="en-US" sz="1200" kern="1200" dirty="0">
              <a:solidFill>
                <a:schemeClr val="tx1"/>
              </a:solidFill>
              <a:effectLst/>
              <a:latin typeface="+mn-lt"/>
              <a:ea typeface="ヒラギノ角ゴ Pro W3" charset="0"/>
              <a:cs typeface="ヒラギノ角ゴ Pro W3"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13</a:t>
            </a:fld>
            <a:endParaRPr lang="en-US" altLang="en-US"/>
          </a:p>
        </p:txBody>
      </p:sp>
    </p:spTree>
    <p:extLst>
      <p:ext uri="{BB962C8B-B14F-4D97-AF65-F5344CB8AC3E}">
        <p14:creationId xmlns:p14="http://schemas.microsoft.com/office/powerpoint/2010/main" val="279418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GST </a:t>
            </a:r>
            <a:r>
              <a:rPr lang="zh-CN" altLang="en-US" baseline="0" dirty="0" smtClean="0"/>
              <a:t>已经设立了具体的目标并制定策略，以便达到这些目标。</a:t>
            </a:r>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14</a:t>
            </a:fld>
            <a:endParaRPr lang="en-US" altLang="en-US"/>
          </a:p>
        </p:txBody>
      </p:sp>
    </p:spTree>
    <p:extLst>
      <p:ext uri="{BB962C8B-B14F-4D97-AF65-F5344CB8AC3E}">
        <p14:creationId xmlns:p14="http://schemas.microsoft.com/office/powerpoint/2010/main" val="331074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zh-CN" altLang="en-US" dirty="0" smtClean="0"/>
              <a:t>为了达到每年服务</a:t>
            </a:r>
            <a:r>
              <a:rPr lang="en-US" altLang="zh-CN" dirty="0" smtClean="0"/>
              <a:t> 2 </a:t>
            </a:r>
            <a:r>
              <a:rPr lang="zh-CN" altLang="en-US" dirty="0" smtClean="0"/>
              <a:t>亿民众新的有声望的目标并将我们的服务影响最大化，</a:t>
            </a:r>
            <a:r>
              <a:rPr lang="en-US" baseline="0" dirty="0" smtClean="0"/>
              <a:t>GST </a:t>
            </a:r>
            <a:r>
              <a:rPr lang="zh-CN" altLang="en-US" baseline="0" dirty="0" smtClean="0"/>
              <a:t>将负责制定一套目标。第一年的目标如下：</a:t>
            </a:r>
            <a:endParaRPr lang="en-US" baseline="0" dirty="0"/>
          </a:p>
          <a:p>
            <a:endParaRPr lang="en-US" baseline="0" dirty="0"/>
          </a:p>
          <a:p>
            <a:r>
              <a:rPr lang="en-US" baseline="0" dirty="0" smtClean="0"/>
              <a:t>-</a:t>
            </a:r>
            <a:r>
              <a:rPr lang="zh-CN" altLang="en-US" baseline="0" dirty="0" smtClean="0"/>
              <a:t>增加 </a:t>
            </a:r>
            <a:r>
              <a:rPr lang="en-US" altLang="zh-CN" baseline="0" dirty="0" smtClean="0"/>
              <a:t>5% </a:t>
            </a:r>
            <a:r>
              <a:rPr lang="zh-CN" altLang="en-US" baseline="0" dirty="0" smtClean="0"/>
              <a:t>的服务方案实施</a:t>
            </a:r>
            <a:endParaRPr lang="en-US" baseline="0" dirty="0"/>
          </a:p>
          <a:p>
            <a:r>
              <a:rPr lang="en-US" baseline="0" dirty="0" smtClean="0"/>
              <a:t>-</a:t>
            </a:r>
            <a:r>
              <a:rPr lang="zh-CN" altLang="en-US" baseline="0" dirty="0" smtClean="0"/>
              <a:t>增加 </a:t>
            </a:r>
            <a:r>
              <a:rPr lang="en-US" altLang="zh-CN" baseline="0" dirty="0" smtClean="0"/>
              <a:t>5% </a:t>
            </a:r>
            <a:r>
              <a:rPr lang="zh-CN" altLang="en-US" baseline="0" dirty="0" smtClean="0"/>
              <a:t>的服务报告</a:t>
            </a:r>
            <a:endParaRPr lang="en-US" altLang="zh-CN" baseline="0" dirty="0" smtClean="0"/>
          </a:p>
          <a:p>
            <a:r>
              <a:rPr lang="en-US" baseline="0" dirty="0" smtClean="0"/>
              <a:t>-</a:t>
            </a:r>
            <a:r>
              <a:rPr lang="zh-CN" altLang="en-US" baseline="0" dirty="0" smtClean="0"/>
              <a:t>增加 </a:t>
            </a:r>
            <a:r>
              <a:rPr lang="en-US" altLang="zh-CN" baseline="0" dirty="0" smtClean="0"/>
              <a:t>7% </a:t>
            </a:r>
            <a:r>
              <a:rPr lang="zh-CN" altLang="en-US" baseline="0" dirty="0" smtClean="0"/>
              <a:t>的糖尿病服务方案</a:t>
            </a:r>
            <a:endParaRPr lang="en-US" baseline="0" dirty="0"/>
          </a:p>
          <a:p>
            <a:r>
              <a:rPr lang="en-US" baseline="0" dirty="0" smtClean="0"/>
              <a:t>-</a:t>
            </a:r>
            <a:r>
              <a:rPr lang="zh-CN" altLang="en-US" baseline="0" dirty="0" smtClean="0"/>
              <a:t>鼓励</a:t>
            </a:r>
            <a:r>
              <a:rPr lang="en-US" baseline="0" dirty="0" smtClean="0"/>
              <a:t> </a:t>
            </a:r>
            <a:r>
              <a:rPr lang="en-US" baseline="0" dirty="0"/>
              <a:t>LCI </a:t>
            </a:r>
            <a:r>
              <a:rPr lang="zh-CN" altLang="en-US" baseline="0" dirty="0" smtClean="0"/>
              <a:t>移动软件在可使用地方的使用</a:t>
            </a:r>
            <a:endParaRPr lang="en-US" baseline="0" dirty="0"/>
          </a:p>
          <a:p>
            <a:r>
              <a:rPr lang="en-US" baseline="0" dirty="0" smtClean="0"/>
              <a:t>-</a:t>
            </a:r>
            <a:r>
              <a:rPr lang="zh-CN" altLang="en-US" baseline="0" dirty="0" smtClean="0"/>
              <a:t>与分会 </a:t>
            </a:r>
            <a:r>
              <a:rPr lang="en-US" altLang="zh-CN" baseline="0" dirty="0" smtClean="0"/>
              <a:t>LCIF </a:t>
            </a:r>
            <a:r>
              <a:rPr lang="zh-CN" altLang="en-US" baseline="0" dirty="0" smtClean="0"/>
              <a:t>协调员的合作</a:t>
            </a:r>
            <a:endParaRPr lang="en-US" baseline="0" dirty="0"/>
          </a:p>
          <a:p>
            <a:r>
              <a:rPr lang="zh-CN" altLang="en-US" baseline="0" dirty="0" smtClean="0"/>
              <a:t>每一个目标将帮助支持国际总会长阿噶沃的 </a:t>
            </a:r>
            <a:r>
              <a:rPr lang="en-US" altLang="zh-CN" baseline="0" dirty="0" smtClean="0"/>
              <a:t>2017-2018 </a:t>
            </a:r>
            <a:r>
              <a:rPr lang="zh-CN" altLang="en-US" baseline="0" dirty="0" smtClean="0"/>
              <a:t>年度服务 </a:t>
            </a:r>
            <a:r>
              <a:rPr lang="en-US" altLang="zh-CN" baseline="0" dirty="0" smtClean="0"/>
              <a:t>1.5 </a:t>
            </a:r>
            <a:r>
              <a:rPr lang="zh-CN" altLang="en-US" baseline="0" dirty="0" smtClean="0"/>
              <a:t>亿民众的目标。</a:t>
            </a:r>
            <a:endParaRPr lang="en-US" baseline="0" dirty="0"/>
          </a:p>
          <a:p>
            <a:endParaRPr lang="en-US" baseline="0" dirty="0"/>
          </a:p>
          <a:p>
            <a:r>
              <a:rPr lang="zh-CN" altLang="en-US" baseline="0" dirty="0" smtClean="0"/>
              <a:t>其他的策略还在开发中，以达到以下的目标：</a:t>
            </a:r>
            <a:endParaRPr lang="en-US" baseline="0" dirty="0"/>
          </a:p>
          <a:p>
            <a:r>
              <a:rPr lang="en-US" baseline="0" dirty="0" smtClean="0"/>
              <a:t>-</a:t>
            </a:r>
            <a:r>
              <a:rPr lang="zh-CN" altLang="en-US" baseline="0" dirty="0" smtClean="0"/>
              <a:t>方案发展中有更多的青少年参与</a:t>
            </a:r>
            <a:endParaRPr lang="en-US" baseline="0" dirty="0"/>
          </a:p>
          <a:p>
            <a:r>
              <a:rPr lang="en-US" baseline="0" dirty="0" smtClean="0"/>
              <a:t>-</a:t>
            </a:r>
            <a:r>
              <a:rPr lang="zh-CN" altLang="en-US" baseline="0" dirty="0" smtClean="0"/>
              <a:t>增进与地方组织和商业的合作关系</a:t>
            </a:r>
            <a:endParaRPr lang="en-US" baseline="0" dirty="0"/>
          </a:p>
          <a:p>
            <a:endParaRPr lang="en-US" baseline="0" dirty="0"/>
          </a:p>
          <a:p>
            <a:r>
              <a:rPr lang="zh-CN" altLang="en-US" baseline="0" dirty="0" smtClean="0"/>
              <a:t>在未来的数年里，目标的设定将会具体到区，这将会让</a:t>
            </a:r>
            <a:r>
              <a:rPr lang="en-US" baseline="0" dirty="0" smtClean="0"/>
              <a:t>GST </a:t>
            </a:r>
            <a:r>
              <a:rPr lang="zh-CN" altLang="en-US" baseline="0" dirty="0" smtClean="0"/>
              <a:t>区协调员进一步审查区的需求和机会、在结构中沟通这些需求并相应地获得更多来自我们以及总部 </a:t>
            </a:r>
            <a:r>
              <a:rPr lang="en-US" altLang="zh-CN" baseline="0" dirty="0" smtClean="0"/>
              <a:t>GST </a:t>
            </a:r>
            <a:r>
              <a:rPr lang="zh-CN" altLang="en-US" baseline="0" dirty="0" smtClean="0"/>
              <a:t>团队对区域的支持。最后，我们的最大优先考量是帮助建立未来的 </a:t>
            </a:r>
            <a:r>
              <a:rPr lang="en-US" altLang="zh-CN" baseline="0" dirty="0" smtClean="0"/>
              <a:t>GST</a:t>
            </a:r>
            <a:r>
              <a:rPr lang="zh-CN" altLang="en-US" baseline="0" dirty="0" smtClean="0"/>
              <a:t>，</a:t>
            </a:r>
            <a:r>
              <a:rPr lang="zh-CN" altLang="en-US" b="1" baseline="0" dirty="0" smtClean="0"/>
              <a:t>我们需要的 </a:t>
            </a:r>
            <a:r>
              <a:rPr lang="en-US" altLang="zh-CN" b="1" baseline="0" dirty="0" smtClean="0"/>
              <a:t>GST</a:t>
            </a:r>
            <a:r>
              <a:rPr lang="en-US" b="0" baseline="0" dirty="0" smtClean="0"/>
              <a:t> </a:t>
            </a:r>
            <a:r>
              <a:rPr lang="zh-CN" altLang="en-US" b="0" baseline="0" dirty="0" smtClean="0"/>
              <a:t>。为了建立一个强大和成功的团队来支持我们地区的狮友，我们必须与 </a:t>
            </a:r>
            <a:r>
              <a:rPr lang="en-US" altLang="zh-CN" b="0" baseline="0" dirty="0" smtClean="0"/>
              <a:t>GST </a:t>
            </a:r>
            <a:r>
              <a:rPr lang="zh-CN" altLang="en-US" b="0" baseline="0" dirty="0" smtClean="0"/>
              <a:t>专员一道工作并计划在今年的试运行年内与他们定期接触。</a:t>
            </a:r>
            <a:endParaRPr lang="en-US"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15</a:t>
            </a:fld>
            <a:endParaRPr lang="en-US" altLang="en-US"/>
          </a:p>
        </p:txBody>
      </p:sp>
    </p:spTree>
    <p:extLst>
      <p:ext uri="{BB962C8B-B14F-4D97-AF65-F5344CB8AC3E}">
        <p14:creationId xmlns:p14="http://schemas.microsoft.com/office/powerpoint/2010/main" val="36998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baseline="0" dirty="0" smtClean="0"/>
              <a:t>总部的 </a:t>
            </a:r>
            <a:r>
              <a:rPr lang="en-US" baseline="0" dirty="0" smtClean="0"/>
              <a:t>GST </a:t>
            </a:r>
            <a:r>
              <a:rPr lang="zh-CN" altLang="en-US" baseline="0" dirty="0" smtClean="0"/>
              <a:t>团队想同我们一道工作，来建立具体的区域资源，帮助我们达到我们的目标。这些现有和开发中的资源提供给所有层级的狮子会。狮子会学习中心提供区层级和分会层级狮友的训练机会。</a:t>
            </a:r>
            <a:endParaRPr lang="en-US" baseline="0" dirty="0"/>
          </a:p>
          <a:p>
            <a:endParaRPr lang="en-US" baseline="0" dirty="0"/>
          </a:p>
          <a:p>
            <a:r>
              <a:rPr lang="zh-CN" altLang="en-US" baseline="0" dirty="0" smtClean="0"/>
              <a:t>其他可以提供给我们的资源包括：百年庆服务挑战，其中包括 </a:t>
            </a:r>
            <a:r>
              <a:rPr lang="en-US" altLang="zh-CN" baseline="0" dirty="0" smtClean="0"/>
              <a:t>2017-2018 </a:t>
            </a:r>
            <a:r>
              <a:rPr lang="zh-CN" altLang="en-US" baseline="0" dirty="0" smtClean="0"/>
              <a:t>的糖尿病活动、百年庆传承方案以及各种领导发展工具，比如能够进一步发展我们技能的狮子会学习中心课程、网络研讨会和地方学院及研习会。</a:t>
            </a:r>
            <a:endParaRPr lang="en-US" baseline="0" dirty="0"/>
          </a:p>
          <a:p>
            <a:endParaRPr lang="en-US" baseline="0" dirty="0"/>
          </a:p>
          <a:p>
            <a:r>
              <a:rPr lang="zh-CN" altLang="en-US" baseline="0" dirty="0" smtClean="0"/>
              <a:t>此外，</a:t>
            </a:r>
            <a:r>
              <a:rPr lang="en-US" altLang="zh-CN" baseline="0" dirty="0" smtClean="0"/>
              <a:t>MyLCI </a:t>
            </a:r>
            <a:r>
              <a:rPr lang="zh-CN" altLang="en-US" baseline="0" dirty="0" smtClean="0"/>
              <a:t>还提供几项报告。根据领导层级，我们将能够看到不同的分会如何积极活跃。能够看到哪些分会还未报告任何服务活动以及看到哪些分会报告的活动种类。   </a:t>
            </a:r>
            <a:r>
              <a:rPr lang="en-US" baseline="0" dirty="0" smtClean="0"/>
              <a:t>(</a:t>
            </a:r>
            <a:r>
              <a:rPr lang="zh-CN" altLang="en-US" baseline="0" dirty="0" smtClean="0"/>
              <a:t>我们有很长的报告名单，给你提供给每个层面的报告</a:t>
            </a:r>
            <a:r>
              <a:rPr lang="en-US" baseline="0" dirty="0" smtClean="0"/>
              <a:t>)</a:t>
            </a:r>
            <a:r>
              <a:rPr lang="zh-CN" altLang="en-US" baseline="0" dirty="0" smtClean="0"/>
              <a:t>。</a:t>
            </a:r>
            <a:endParaRPr lang="en-US"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16</a:t>
            </a:fld>
            <a:endParaRPr lang="en-US" altLang="en-US"/>
          </a:p>
        </p:txBody>
      </p:sp>
    </p:spTree>
    <p:extLst>
      <p:ext uri="{BB962C8B-B14F-4D97-AF65-F5344CB8AC3E}">
        <p14:creationId xmlns:p14="http://schemas.microsoft.com/office/powerpoint/2010/main" val="179972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baseline="0" dirty="0" smtClean="0"/>
              <a:t>方案理念的快速单正在开发中，它们将给狮友和青少狮提供简单、即用、有影响力的服务方案，可以客制化给不同的狮子会社区。方案理念从初级到高级并能改编适用于任何狮子会区域。活动发展部门目前正在进行破土服务方案工具称作方案蓝图，它将可以用更有效并区域化的方式进行服务方案规划和实施。</a:t>
            </a:r>
            <a:endParaRPr lang="en-US" baseline="0" dirty="0"/>
          </a:p>
          <a:p>
            <a:endParaRPr lang="en-US" baseline="0" dirty="0"/>
          </a:p>
          <a:p>
            <a:r>
              <a:rPr lang="zh-CN" altLang="en-US" baseline="0" dirty="0" smtClean="0"/>
              <a:t>不过，这是一个我们区域专员和我们之间的双向沟通，为了建立更适合区域的资源。这包括当新的资源出现时，可以与狮友交流、数据收集并提供信息反馈给专员。</a:t>
            </a:r>
            <a:endParaRPr lang="en-US"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17</a:t>
            </a:fld>
            <a:endParaRPr lang="en-US" altLang="en-US"/>
          </a:p>
        </p:txBody>
      </p:sp>
    </p:spTree>
    <p:extLst>
      <p:ext uri="{BB962C8B-B14F-4D97-AF65-F5344CB8AC3E}">
        <p14:creationId xmlns:p14="http://schemas.microsoft.com/office/powerpoint/2010/main" val="1129950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目前还未提供，全球行动团队</a:t>
            </a:r>
            <a:r>
              <a:rPr lang="en-US" altLang="zh-CN" dirty="0" smtClean="0"/>
              <a:t>-</a:t>
            </a:r>
            <a:r>
              <a:rPr lang="zh-CN" altLang="en-US" dirty="0" smtClean="0"/>
              <a:t>服务复合区和区协调员将符合一项运作预算。本预算用于覆盖协调员在完成其职责时所产生的费用。</a:t>
            </a:r>
            <a:r>
              <a:rPr lang="en-US" baseline="0" dirty="0" smtClean="0"/>
              <a:t>(</a:t>
            </a:r>
            <a:r>
              <a:rPr lang="zh-CN" altLang="en-US" baseline="0" dirty="0" smtClean="0"/>
              <a:t>比如，网络研讨会服务、训练成本、与服务活动相关的旅行或参加区相关会议</a:t>
            </a:r>
            <a:r>
              <a:rPr lang="en-US" baseline="0" dirty="0" smtClean="0"/>
              <a:t>)</a:t>
            </a:r>
            <a:r>
              <a:rPr lang="zh-CN" altLang="en-US" baseline="0" dirty="0" smtClean="0"/>
              <a:t>。</a:t>
            </a:r>
            <a:endParaRPr lang="en-US" baseline="0" dirty="0"/>
          </a:p>
          <a:p>
            <a:endParaRPr lang="en-US" baseline="0" dirty="0"/>
          </a:p>
          <a:p>
            <a:r>
              <a:rPr lang="zh-CN" altLang="en-US" baseline="0" dirty="0" smtClean="0"/>
              <a:t>一旦完成所有的要求，复合区协调员可以收到</a:t>
            </a:r>
            <a:r>
              <a:rPr lang="en-US" altLang="zh-CN" baseline="0" dirty="0" smtClean="0"/>
              <a:t>600</a:t>
            </a:r>
            <a:r>
              <a:rPr lang="zh-CN" altLang="en-US" baseline="0" dirty="0" smtClean="0"/>
              <a:t>美元的预算，区协调员可以收到</a:t>
            </a:r>
            <a:r>
              <a:rPr lang="en-US" altLang="zh-CN" baseline="0" dirty="0" smtClean="0"/>
              <a:t>250</a:t>
            </a:r>
            <a:r>
              <a:rPr lang="zh-CN" altLang="en-US" baseline="0" dirty="0" smtClean="0"/>
              <a:t>美元的预算。</a:t>
            </a:r>
            <a:endParaRPr lang="en-US" baseline="0" dirty="0"/>
          </a:p>
          <a:p>
            <a:endParaRPr lang="en-US" baseline="0" dirty="0"/>
          </a:p>
          <a:p>
            <a:pPr marL="0" indent="0">
              <a:buNone/>
            </a:pPr>
            <a:endParaRPr lang="en-US" baseline="0" dirty="0"/>
          </a:p>
          <a:p>
            <a:pPr marL="0" indent="0">
              <a:buNone/>
            </a:pPr>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18</a:t>
            </a:fld>
            <a:endParaRPr lang="en-US" altLang="en-US"/>
          </a:p>
        </p:txBody>
      </p:sp>
    </p:spTree>
    <p:extLst>
      <p:ext uri="{BB962C8B-B14F-4D97-AF65-F5344CB8AC3E}">
        <p14:creationId xmlns:p14="http://schemas.microsoft.com/office/powerpoint/2010/main" val="306571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aseline="0" dirty="0" smtClean="0"/>
              <a:t>要想获得他们的运作预算，复合区和区协调员必须完成以下事项：</a:t>
            </a:r>
            <a:endParaRPr lang="en-US" baseline="0" dirty="0"/>
          </a:p>
          <a:p>
            <a:endParaRPr lang="en-US" baseline="0" dirty="0"/>
          </a:p>
          <a:p>
            <a:pPr marL="228600" indent="-228600">
              <a:buAutoNum type="arabicPeriod"/>
            </a:pPr>
            <a:r>
              <a:rPr lang="zh-CN" altLang="en-US" baseline="0" dirty="0" smtClean="0"/>
              <a:t>提交一份发展计划</a:t>
            </a:r>
            <a:r>
              <a:rPr lang="en-US" baseline="0" dirty="0" smtClean="0"/>
              <a:t> (</a:t>
            </a:r>
            <a:r>
              <a:rPr lang="zh-CN" altLang="en-US" baseline="0" dirty="0" smtClean="0"/>
              <a:t>将具体到服务</a:t>
            </a:r>
            <a:r>
              <a:rPr lang="en-US" baseline="0" dirty="0" smtClean="0"/>
              <a:t>)</a:t>
            </a:r>
            <a:r>
              <a:rPr lang="zh-CN" altLang="en-US" baseline="0" dirty="0" smtClean="0"/>
              <a:t>。这个可以通过全球行动团队发展计划和进展报告网页完成。</a:t>
            </a:r>
            <a:r>
              <a:rPr lang="en-US" baseline="0" dirty="0" smtClean="0"/>
              <a:t> </a:t>
            </a:r>
            <a:endParaRPr lang="en-US" baseline="0" dirty="0"/>
          </a:p>
          <a:p>
            <a:pPr marL="228600" indent="-228600">
              <a:buAutoNum type="arabicPeriod"/>
            </a:pPr>
            <a:r>
              <a:rPr lang="zh-CN" altLang="en-US" baseline="0" dirty="0" smtClean="0"/>
              <a:t>完成 </a:t>
            </a:r>
            <a:r>
              <a:rPr lang="en-US" baseline="0" dirty="0" smtClean="0"/>
              <a:t>2 </a:t>
            </a:r>
            <a:r>
              <a:rPr lang="zh-CN" altLang="en-US" baseline="0" dirty="0" smtClean="0"/>
              <a:t>门必修在线训练课程，将会在狮子会学习中心 （</a:t>
            </a:r>
            <a:r>
              <a:rPr lang="en-US" altLang="zh-CN" baseline="0" dirty="0" smtClean="0"/>
              <a:t>LLC</a:t>
            </a:r>
            <a:r>
              <a:rPr lang="zh-CN" altLang="en-US" baseline="0" dirty="0" smtClean="0"/>
              <a:t>）上提供；推荐的课程单将会尽快提供给协调员。要求复合区和区协调员完成这些课程，我们身为领导也要熟悉这个材料。</a:t>
            </a:r>
            <a:r>
              <a:rPr lang="en-US" baseline="0" dirty="0" smtClean="0"/>
              <a:t> </a:t>
            </a:r>
            <a:endParaRPr lang="en-US" baseline="0" dirty="0"/>
          </a:p>
          <a:p>
            <a:pPr marL="228600" indent="-228600">
              <a:buAutoNum type="arabicPeriod"/>
            </a:pPr>
            <a:r>
              <a:rPr lang="zh-CN" altLang="en-US" baseline="0" dirty="0" smtClean="0"/>
              <a:t>协调员需要提交一份复合区</a:t>
            </a:r>
            <a:r>
              <a:rPr lang="en-US" altLang="zh-CN" baseline="0" dirty="0" smtClean="0"/>
              <a:t>/</a:t>
            </a:r>
            <a:r>
              <a:rPr lang="zh-CN" altLang="en-US" baseline="0" dirty="0" smtClean="0"/>
              <a:t>区的运作预算支付表格，给全球服务团队的职员，电邮至：</a:t>
            </a:r>
            <a:r>
              <a:rPr lang="en-US" baseline="0" dirty="0" smtClean="0"/>
              <a:t> </a:t>
            </a:r>
            <a:r>
              <a:rPr lang="en-US" baseline="0" dirty="0"/>
              <a:t>gst@lionsclubs.org</a:t>
            </a:r>
          </a:p>
          <a:p>
            <a:pPr marL="0" inden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19</a:t>
            </a:fld>
            <a:endParaRPr lang="en-US" altLang="en-US"/>
          </a:p>
        </p:txBody>
      </p:sp>
    </p:spTree>
    <p:extLst>
      <p:ext uri="{BB962C8B-B14F-4D97-AF65-F5344CB8AC3E}">
        <p14:creationId xmlns:p14="http://schemas.microsoft.com/office/powerpoint/2010/main" val="404648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0" normalizeH="0" baseline="0" noProof="0" dirty="0" smtClean="0">
                <a:ln>
                  <a:noFill/>
                </a:ln>
                <a:solidFill>
                  <a:prstClr val="black"/>
                </a:solidFill>
                <a:effectLst/>
                <a:uLnTx/>
                <a:uFillTx/>
                <a:latin typeface="+mn-lt"/>
                <a:ea typeface="+mn-ea"/>
                <a:cs typeface="+mn-cs"/>
              </a:rPr>
              <a:t>我们是一个全球性的组织，注重服务他人。我们是人道服务的全球领导者！正当我们开始新的世纪时，比以往任何时候，需要全球的狮友</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t>
            </a:r>
            <a:r>
              <a:rPr kumimoji="0" lang="zh-CN" altLang="en-US" sz="900" b="0" i="0" u="none" strike="noStrike" kern="1200" cap="none" spc="0" normalizeH="0" baseline="0" noProof="0" dirty="0" smtClean="0">
                <a:ln>
                  <a:noFill/>
                </a:ln>
                <a:solidFill>
                  <a:prstClr val="black"/>
                </a:solidFill>
                <a:effectLst/>
                <a:uLnTx/>
                <a:uFillTx/>
                <a:latin typeface="+mn-lt"/>
                <a:ea typeface="+mn-ea"/>
                <a:cs typeface="+mn-cs"/>
              </a:rPr>
              <a:t>采取</a:t>
            </a:r>
            <a:r>
              <a:rPr kumimoji="0" lang="zh-CN" altLang="en-US" sz="900" b="1" i="0" u="none" strike="noStrike" kern="1200" cap="none" spc="0" normalizeH="0" baseline="0" noProof="0" dirty="0" smtClean="0">
                <a:ln>
                  <a:noFill/>
                </a:ln>
                <a:solidFill>
                  <a:prstClr val="black"/>
                </a:solidFill>
                <a:effectLst/>
                <a:uLnTx/>
                <a:uFillTx/>
                <a:latin typeface="+mn-lt"/>
                <a:ea typeface="+mn-ea"/>
                <a:cs typeface="+mn-cs"/>
              </a:rPr>
              <a:t>行动！</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zh-CN" altLang="en-US" sz="900" b="0" i="0" u="none" strike="noStrike" kern="1200" cap="none" spc="0" normalizeH="0" baseline="0" noProof="0" dirty="0" smtClean="0">
                <a:ln>
                  <a:noFill/>
                </a:ln>
                <a:solidFill>
                  <a:prstClr val="black"/>
                </a:solidFill>
                <a:effectLst/>
                <a:uLnTx/>
                <a:uFillTx/>
                <a:latin typeface="+mn-lt"/>
                <a:ea typeface="+mn-ea"/>
                <a:cs typeface="+mn-cs"/>
              </a:rPr>
              <a:t>采取行动，迈向目标，即</a:t>
            </a:r>
            <a:r>
              <a:rPr lang="zh-CN" altLang="en-US" sz="900" b="1" dirty="0" smtClean="0">
                <a:solidFill>
                  <a:srgbClr val="1C2753"/>
                </a:solidFill>
                <a:latin typeface="Open sans"/>
                <a:cs typeface="Open sans"/>
              </a:rPr>
              <a:t>设想有一天全球的每一个需求能够通过一名狮友或青少狮的服务得到满足。</a:t>
            </a:r>
            <a:endParaRPr kumimoji="0" lang="en-US" sz="900" b="1" i="0" u="none" strike="noStrike" kern="1200" cap="none" spc="0" normalizeH="0" baseline="0" noProof="0" dirty="0">
              <a:ln>
                <a:noFill/>
              </a:ln>
              <a:solidFill>
                <a:srgbClr val="1C2753"/>
              </a:solidFill>
              <a:effectLst/>
              <a:uLnTx/>
              <a:uFillTx/>
              <a:latin typeface="Open sans"/>
              <a:cs typeface="Open sans"/>
            </a:endParaRPr>
          </a:p>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p>
            <a:r>
              <a:rPr lang="zh-CN" altLang="en-US" sz="900" kern="1200" dirty="0" smtClean="0">
                <a:solidFill>
                  <a:schemeClr val="tx1"/>
                </a:solidFill>
                <a:effectLst/>
                <a:latin typeface="+mn-lt"/>
                <a:ea typeface="+mn-ea"/>
                <a:cs typeface="+mn-cs"/>
              </a:rPr>
              <a:t>全球行动团队是由全球会员发展团队 </a:t>
            </a:r>
            <a:r>
              <a:rPr lang="en-US" sz="900" kern="1200" dirty="0" smtClean="0">
                <a:solidFill>
                  <a:schemeClr val="tx1"/>
                </a:solidFill>
                <a:effectLst/>
                <a:latin typeface="+mn-lt"/>
                <a:ea typeface="+mn-ea"/>
                <a:cs typeface="+mn-cs"/>
              </a:rPr>
              <a:t>(</a:t>
            </a:r>
            <a:r>
              <a:rPr lang="en-US" sz="900" kern="1200" dirty="0">
                <a:solidFill>
                  <a:schemeClr val="tx1"/>
                </a:solidFill>
                <a:effectLst/>
                <a:latin typeface="+mn-lt"/>
                <a:ea typeface="+mn-ea"/>
                <a:cs typeface="+mn-cs"/>
              </a:rPr>
              <a:t>GMT</a:t>
            </a:r>
            <a:r>
              <a:rPr lang="en-US" sz="900" kern="1200" dirty="0" smtClean="0">
                <a:solidFill>
                  <a:schemeClr val="tx1"/>
                </a:solidFill>
                <a:effectLst/>
                <a:latin typeface="+mn-lt"/>
                <a:ea typeface="+mn-ea"/>
                <a:cs typeface="+mn-cs"/>
              </a:rPr>
              <a:t>)</a:t>
            </a:r>
            <a:r>
              <a:rPr lang="zh-CN" altLang="en-US" sz="900" kern="1200" dirty="0" smtClean="0">
                <a:solidFill>
                  <a:schemeClr val="tx1"/>
                </a:solidFill>
                <a:effectLst/>
                <a:latin typeface="+mn-lt"/>
                <a:ea typeface="+mn-ea"/>
                <a:cs typeface="+mn-cs"/>
              </a:rPr>
              <a:t>、全球领导发展团队</a:t>
            </a: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(GLT) </a:t>
            </a:r>
            <a:r>
              <a:rPr lang="zh-CN" altLang="en-US" sz="900" kern="1200" dirty="0" smtClean="0">
                <a:solidFill>
                  <a:schemeClr val="tx1"/>
                </a:solidFill>
                <a:effectLst/>
                <a:latin typeface="+mn-lt"/>
                <a:ea typeface="+mn-ea"/>
                <a:cs typeface="+mn-cs"/>
              </a:rPr>
              <a:t>以及新成立的全球服务团队</a:t>
            </a:r>
            <a:r>
              <a:rPr lang="en-US" sz="900" kern="1200" dirty="0" smtClean="0">
                <a:solidFill>
                  <a:schemeClr val="tx1"/>
                </a:solidFill>
                <a:effectLst/>
                <a:latin typeface="+mn-lt"/>
                <a:ea typeface="+mn-ea"/>
                <a:cs typeface="+mn-cs"/>
              </a:rPr>
              <a:t> </a:t>
            </a:r>
            <a:r>
              <a:rPr lang="en-US" sz="900" kern="1200" dirty="0">
                <a:solidFill>
                  <a:schemeClr val="tx1"/>
                </a:solidFill>
                <a:effectLst/>
                <a:latin typeface="+mn-lt"/>
                <a:ea typeface="+mn-ea"/>
                <a:cs typeface="+mn-cs"/>
              </a:rPr>
              <a:t>(</a:t>
            </a:r>
            <a:r>
              <a:rPr lang="en-US" sz="900" kern="1200" dirty="0" smtClean="0">
                <a:solidFill>
                  <a:schemeClr val="tx1"/>
                </a:solidFill>
                <a:effectLst/>
                <a:latin typeface="+mn-lt"/>
                <a:ea typeface="+mn-ea"/>
                <a:cs typeface="+mn-cs"/>
              </a:rPr>
              <a:t>GST)</a:t>
            </a:r>
            <a:r>
              <a:rPr lang="zh-CN" altLang="en-US" sz="900" kern="1200" dirty="0" smtClean="0">
                <a:solidFill>
                  <a:schemeClr val="tx1"/>
                </a:solidFill>
                <a:effectLst/>
                <a:latin typeface="+mn-lt"/>
                <a:ea typeface="+mn-ea"/>
                <a:cs typeface="+mn-cs"/>
              </a:rPr>
              <a:t>组成。与狮子会国际基金会一道，该全球团队将狮友们集聚在一起，将我们的座右铭：</a:t>
            </a:r>
            <a:r>
              <a:rPr lang="en-US" sz="900" kern="1200" dirty="0" smtClean="0">
                <a:solidFill>
                  <a:schemeClr val="tx1"/>
                </a:solidFill>
                <a:effectLst/>
                <a:latin typeface="+mn-lt"/>
                <a:ea typeface="+mn-ea"/>
                <a:cs typeface="+mn-cs"/>
              </a:rPr>
              <a:t> “</a:t>
            </a:r>
            <a:r>
              <a:rPr lang="zh-CN" altLang="en-US" sz="900" kern="1200" dirty="0" smtClean="0">
                <a:solidFill>
                  <a:schemeClr val="tx1"/>
                </a:solidFill>
                <a:effectLst/>
                <a:latin typeface="+mn-lt"/>
                <a:ea typeface="+mn-ea"/>
                <a:cs typeface="+mn-cs"/>
              </a:rPr>
              <a:t>我们服务</a:t>
            </a:r>
            <a:r>
              <a:rPr lang="en-US" sz="900" kern="1200" dirty="0" smtClean="0">
                <a:solidFill>
                  <a:schemeClr val="tx1"/>
                </a:solidFill>
                <a:effectLst/>
                <a:latin typeface="+mn-lt"/>
                <a:ea typeface="+mn-ea"/>
                <a:cs typeface="+mn-cs"/>
              </a:rPr>
              <a:t>” </a:t>
            </a:r>
            <a:r>
              <a:rPr lang="zh-CN" altLang="en-US" sz="900" kern="1200" dirty="0" smtClean="0">
                <a:solidFill>
                  <a:schemeClr val="tx1"/>
                </a:solidFill>
                <a:effectLst/>
                <a:latin typeface="+mn-lt"/>
                <a:ea typeface="+mn-ea"/>
                <a:cs typeface="+mn-cs"/>
              </a:rPr>
              <a:t>付诸行动。它创立了本组织在各个层面的一个新的和统一的服务、会员发展和领导发展方式！</a:t>
            </a:r>
            <a:r>
              <a:rPr lang="en-US" sz="900" kern="1200" dirty="0" smtClean="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29996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这是从先前提及的快速资源单中的一些方案理念的掠影。</a:t>
            </a:r>
            <a:endParaRPr lang="en-US" baseline="0" dirty="0"/>
          </a:p>
          <a:p>
            <a:endParaRPr lang="en-US" baseline="0" dirty="0"/>
          </a:p>
          <a:p>
            <a:r>
              <a:rPr lang="zh-CN" altLang="en-US" baseline="0" dirty="0" smtClean="0"/>
              <a:t>重要的是要记住，这些只是推荐供实施的方案。这些方案在世界各地很成功。你可以稍作更改进行实施，来匹配贵社区的具体需要以及地方资源的提供。</a:t>
            </a:r>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20</a:t>
            </a:fld>
            <a:endParaRPr lang="en-US" altLang="en-US"/>
          </a:p>
        </p:txBody>
      </p:sp>
    </p:spTree>
    <p:extLst>
      <p:ext uri="{BB962C8B-B14F-4D97-AF65-F5344CB8AC3E}">
        <p14:creationId xmlns:p14="http://schemas.microsoft.com/office/powerpoint/2010/main" val="3539131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前谭总会长要求我们采取立刻的行动。因此，让我们走出去并鼓励我们社区的狮友参加一些即将到来的服务日期和活动，来结合我们最后的百年庆年度。世界糖尿病是</a:t>
            </a:r>
            <a:r>
              <a:rPr lang="en-US" altLang="zh-CN" dirty="0" smtClean="0"/>
              <a:t>11</a:t>
            </a:r>
            <a:r>
              <a:rPr lang="zh-CN" altLang="en-US" dirty="0" smtClean="0"/>
              <a:t>月</a:t>
            </a:r>
            <a:r>
              <a:rPr lang="en-US" altLang="zh-CN" dirty="0" smtClean="0"/>
              <a:t>14</a:t>
            </a:r>
            <a:r>
              <a:rPr lang="zh-CN" altLang="en-US" dirty="0" smtClean="0"/>
              <a:t>日。作为我们新的全球服务重点，让我们鼓励全球的狮友参加与糖尿病一致的方案。我们还在继续每个百年庆服务挑战活动的全球服务周。如果你需要方案理念的帮助，请联络 </a:t>
            </a:r>
            <a:r>
              <a:rPr lang="en-US" altLang="zh-CN" dirty="0" smtClean="0"/>
              <a:t>LCI </a:t>
            </a:r>
            <a:r>
              <a:rPr lang="zh-CN" altLang="en-US" dirty="0" smtClean="0"/>
              <a:t>的区域专员以寻求协助。</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21</a:t>
            </a:fld>
            <a:endParaRPr lang="en-US" altLang="en-US"/>
          </a:p>
        </p:txBody>
      </p:sp>
    </p:spTree>
    <p:extLst>
      <p:ext uri="{BB962C8B-B14F-4D97-AF65-F5344CB8AC3E}">
        <p14:creationId xmlns:p14="http://schemas.microsoft.com/office/powerpoint/2010/main" val="2301417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zh-CN" altLang="en-US" dirty="0" smtClean="0"/>
              <a:t>我们需要你帮助向各地的狮友传播 </a:t>
            </a:r>
            <a:r>
              <a:rPr lang="en-US" altLang="zh-CN" dirty="0" smtClean="0"/>
              <a:t>GST </a:t>
            </a:r>
            <a:r>
              <a:rPr lang="zh-CN" altLang="en-US" dirty="0" smtClean="0"/>
              <a:t>的信息和目标。关键是，我们一道有正确的信息在手，以便我们能够同狮友分享我们的目标，为了满足他们。</a:t>
            </a:r>
            <a:endParaRPr lang="en-US" baseline="0" dirty="0"/>
          </a:p>
          <a:p>
            <a:endParaRPr lang="en-US" baseline="0" dirty="0"/>
          </a:p>
          <a:p>
            <a:r>
              <a:rPr lang="zh-CN" altLang="en-US" baseline="0" dirty="0" smtClean="0"/>
              <a:t>以下是本次讲座的获益之处。我们竭力：</a:t>
            </a:r>
            <a:endParaRPr lang="en-US" baseline="0" dirty="0"/>
          </a:p>
          <a:p>
            <a:r>
              <a:rPr lang="en-US" baseline="0" dirty="0" smtClean="0"/>
              <a:t>-</a:t>
            </a:r>
            <a:r>
              <a:rPr lang="zh-CN" altLang="en-US" baseline="0" dirty="0" smtClean="0"/>
              <a:t>增加亲手方案传递的价值，为了满足我们新的服务目标。</a:t>
            </a:r>
            <a:endParaRPr lang="en-US" baseline="0" dirty="0"/>
          </a:p>
          <a:p>
            <a:r>
              <a:rPr lang="en-US" baseline="0" dirty="0" smtClean="0"/>
              <a:t>-</a:t>
            </a:r>
            <a:r>
              <a:rPr lang="zh-CN" altLang="en-US" baseline="0" dirty="0" smtClean="0"/>
              <a:t>在每个区域增加服务报告。如果狮友不报告他们方案的服务影响力，我们就不能达到我们的服务影响力目标。</a:t>
            </a:r>
            <a:endParaRPr lang="en-US" baseline="0" dirty="0"/>
          </a:p>
          <a:p>
            <a:r>
              <a:rPr lang="en-US" baseline="0" dirty="0" smtClean="0"/>
              <a:t>-</a:t>
            </a:r>
            <a:r>
              <a:rPr lang="zh-CN" altLang="en-US" baseline="0" dirty="0" smtClean="0"/>
              <a:t>改进方案发展效率。这意味着有效地计划简单的、即刻能用的、容易的方案并通过利用提供的工具和资源来创造更大的服务影响力。</a:t>
            </a:r>
            <a:endParaRPr lang="en-US" baseline="0" dirty="0"/>
          </a:p>
          <a:p>
            <a:r>
              <a:rPr lang="en-US" baseline="0" dirty="0" smtClean="0"/>
              <a:t>-</a:t>
            </a:r>
            <a:r>
              <a:rPr lang="zh-CN" altLang="en-US" baseline="0" dirty="0" smtClean="0"/>
              <a:t>与 </a:t>
            </a:r>
            <a:r>
              <a:rPr lang="en-US" altLang="zh-CN" baseline="0" dirty="0" smtClean="0"/>
              <a:t>GMT</a:t>
            </a:r>
            <a:r>
              <a:rPr lang="zh-CN" altLang="en-US" baseline="0" dirty="0" smtClean="0"/>
              <a:t>、</a:t>
            </a:r>
            <a:r>
              <a:rPr lang="en-US" altLang="zh-CN" baseline="0" dirty="0" smtClean="0"/>
              <a:t>GLT </a:t>
            </a:r>
            <a:r>
              <a:rPr lang="zh-CN" altLang="en-US" baseline="0" dirty="0" smtClean="0"/>
              <a:t>和 </a:t>
            </a:r>
            <a:r>
              <a:rPr lang="en-US" altLang="zh-CN" baseline="0" dirty="0" smtClean="0"/>
              <a:t>LCIF </a:t>
            </a:r>
            <a:r>
              <a:rPr lang="zh-CN" altLang="en-US" baseline="0" dirty="0" smtClean="0"/>
              <a:t>合作。</a:t>
            </a:r>
            <a:endParaRPr lang="en-US" baseline="0" dirty="0"/>
          </a:p>
          <a:p>
            <a:r>
              <a:rPr lang="en-US" baseline="0" dirty="0" smtClean="0"/>
              <a:t>-</a:t>
            </a:r>
            <a:r>
              <a:rPr lang="zh-CN" altLang="en-US" baseline="0" dirty="0" smtClean="0"/>
              <a:t>与我们的区域专员合作，建立我们需要的 </a:t>
            </a:r>
            <a:r>
              <a:rPr lang="en-US" altLang="zh-CN" baseline="0" dirty="0" smtClean="0"/>
              <a:t>GST</a:t>
            </a:r>
            <a:r>
              <a:rPr lang="zh-CN" altLang="en-US" baseline="0" dirty="0" smtClean="0"/>
              <a:t>。</a:t>
            </a:r>
            <a:endParaRPr lang="en-US" baseline="0" dirty="0"/>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最后一点是全球服务团队试运行年的关键。这意味着运用你的区域化并与区域专员定期沟通。我们不仅有我们的区域专员，而且还有我们的活动发展团队支持我们。我们的专员是发展之屋和我们之间的入口。我们一道将我们的服务放在组织的最前沿。</a:t>
            </a: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LCI </a:t>
            </a:r>
            <a:r>
              <a:rPr lang="zh-CN" altLang="en-US" baseline="0" dirty="0" smtClean="0"/>
              <a:t>想要支持我们，同时我们需要共同合作以达到我们的目标并改进所有地区的服务影响力。这就是为什么你们都要做一项调查：查看每个区域的优势和需求以及他们差异。今年秋季，本项调查将会发给复合区和区协调员。请帮助鼓励 </a:t>
            </a:r>
            <a:r>
              <a:rPr lang="en-US" altLang="zh-CN" baseline="0" dirty="0" smtClean="0"/>
              <a:t>GST </a:t>
            </a:r>
            <a:r>
              <a:rPr lang="zh-CN" altLang="en-US" baseline="0" dirty="0" smtClean="0"/>
              <a:t>协调员完成本调查，以便帮助 </a:t>
            </a:r>
            <a:r>
              <a:rPr lang="en-US" altLang="zh-CN" baseline="0" dirty="0" smtClean="0"/>
              <a:t>LCI</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建立具体需要的工具。</a:t>
            </a:r>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22</a:t>
            </a:fld>
            <a:endParaRPr lang="en-US" altLang="en-US"/>
          </a:p>
        </p:txBody>
      </p:sp>
    </p:spTree>
    <p:extLst>
      <p:ext uri="{BB962C8B-B14F-4D97-AF65-F5344CB8AC3E}">
        <p14:creationId xmlns:p14="http://schemas.microsoft.com/office/powerpoint/2010/main" val="464754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现在是行动的时刻。我们将向世界展示我们关爱。我们将向世界展示，我们已准备好卷起袖子并解决问题。</a:t>
            </a:r>
            <a:endParaRPr lang="en-US" baseline="0"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55091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6821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GLT </a:t>
            </a:r>
            <a:r>
              <a:rPr lang="zh-CN" altLang="en-US" baseline="0" dirty="0" smtClean="0"/>
              <a:t>负责寻找并发展新的狮子会领导人。一些具体的职责包括：</a:t>
            </a:r>
            <a:r>
              <a:rPr lang="en-US" baseline="0" dirty="0" smtClean="0"/>
              <a:t> </a:t>
            </a:r>
          </a:p>
          <a:p>
            <a:endParaRPr lang="en-US" baseline="0" dirty="0" smtClean="0"/>
          </a:p>
          <a:p>
            <a:pPr lvl="0"/>
            <a:r>
              <a:rPr lang="zh-CN" altLang="en-US" dirty="0" smtClean="0"/>
              <a:t>促进所有成员的领导发展和学习机会。</a:t>
            </a:r>
            <a:r>
              <a:rPr lang="en-US" dirty="0" smtClean="0"/>
              <a:t> </a:t>
            </a:r>
            <a:endParaRPr lang="en-US" sz="13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增长狮友参加领导发展和学习活动的狮友总数至</a:t>
            </a:r>
            <a:r>
              <a:rPr lang="en-US" altLang="zh-CN" sz="1200" dirty="0" smtClean="0"/>
              <a:t>10%</a:t>
            </a:r>
            <a:endParaRPr lang="en-US" sz="1200" dirty="0" smtClean="0"/>
          </a:p>
          <a:p>
            <a:pPr marL="0" lvl="0" indent="0">
              <a:buFont typeface="Arial" panose="020B0604020202020204" pitchFamily="34" charset="0"/>
              <a:buNone/>
            </a:pPr>
            <a:r>
              <a:rPr lang="zh-CN" altLang="en-US" sz="1200" dirty="0" smtClean="0"/>
              <a:t>识别并准备新的领导人</a:t>
            </a:r>
            <a:endParaRPr lang="en-US" altLang="zh-CN" sz="120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zh-CN" altLang="en-US" sz="2400" dirty="0" smtClean="0"/>
              <a:t>确保在复合区和区层面进行</a:t>
            </a:r>
            <a:r>
              <a:rPr lang="en-US" sz="2400" dirty="0" smtClean="0"/>
              <a:t> </a:t>
            </a:r>
            <a:r>
              <a:rPr lang="zh-CN" altLang="en-US" sz="2400" dirty="0" smtClean="0"/>
              <a:t>分会干部训练</a:t>
            </a:r>
            <a:r>
              <a:rPr lang="en-US" sz="2400" dirty="0" smtClean="0"/>
              <a:t> </a:t>
            </a:r>
            <a:r>
              <a:rPr lang="zh-CN" altLang="en-US" sz="2400" dirty="0" smtClean="0"/>
              <a:t>、分区主席训练以及第一和第二副总监的训练</a:t>
            </a:r>
            <a:endParaRPr lang="en-US" dirty="0"/>
          </a:p>
          <a:p>
            <a:pPr defTabSz="881390" eaLnBrk="1" fontAlgn="auto" hangingPunct="1">
              <a:spcBef>
                <a:spcPts val="0"/>
              </a:spcBef>
              <a:spcAft>
                <a:spcPts val="0"/>
              </a:spcAft>
              <a:defRPr/>
            </a:pPr>
            <a:r>
              <a:rPr lang="en-US" dirty="0" smtClean="0"/>
              <a:t>(</a:t>
            </a:r>
            <a:r>
              <a:rPr lang="zh-CN" altLang="en-US" dirty="0" smtClean="0"/>
              <a:t>如果时间允许，留时间思考想法</a:t>
            </a:r>
            <a:r>
              <a:rPr lang="en-US" altLang="zh-CN" dirty="0" smtClean="0"/>
              <a:t>/</a:t>
            </a:r>
            <a:r>
              <a:rPr lang="zh-CN" altLang="en-US" dirty="0" smtClean="0"/>
              <a:t>讨论</a:t>
            </a:r>
            <a:r>
              <a:rPr lang="en-US" dirty="0" smtClean="0"/>
              <a:t>): </a:t>
            </a:r>
            <a:r>
              <a:rPr lang="zh-CN" altLang="en-US" dirty="0" smtClean="0"/>
              <a:t>你认为我们还能从 </a:t>
            </a:r>
            <a:r>
              <a:rPr lang="en-US" altLang="zh-CN" dirty="0" smtClean="0"/>
              <a:t>GLT </a:t>
            </a:r>
            <a:r>
              <a:rPr lang="zh-CN" altLang="en-US" dirty="0" smtClean="0"/>
              <a:t>哪里预期什么？</a:t>
            </a:r>
            <a:r>
              <a:rPr lang="en-US" dirty="0" smtClean="0"/>
              <a:t> </a:t>
            </a:r>
            <a:endParaRPr lang="en-US" sz="1300" dirty="0" smtClean="0"/>
          </a:p>
          <a:p>
            <a:pPr lvl="0"/>
            <a:endParaRPr lang="en-US" dirty="0"/>
          </a:p>
          <a:p>
            <a:pPr lvl="0"/>
            <a:endParaRPr lang="en-US" sz="1300"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a:t>
            </a:fld>
            <a:endParaRPr lang="en-US" dirty="0"/>
          </a:p>
        </p:txBody>
      </p:sp>
    </p:spTree>
    <p:extLst>
      <p:ext uri="{BB962C8B-B14F-4D97-AF65-F5344CB8AC3E}">
        <p14:creationId xmlns:p14="http://schemas.microsoft.com/office/powerpoint/2010/main" val="208177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GMT </a:t>
            </a:r>
            <a:r>
              <a:rPr lang="zh-CN" altLang="en-US" dirty="0" smtClean="0"/>
              <a:t>将努力工作来提升会员的满意度，以便增加我们的会员。一些关键领域的职责包扩诸如以下：</a:t>
            </a:r>
            <a:endParaRPr lang="en-US" dirty="0" smtClean="0"/>
          </a:p>
          <a:p>
            <a:pPr marL="330521" marR="0" lvl="0" indent="-330521"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zh-CN" altLang="en-US" sz="1200" dirty="0" smtClean="0"/>
              <a:t>通过增进会员参与来降低会员退会</a:t>
            </a:r>
            <a:endParaRPr lang="en-US" sz="1200" dirty="0" smtClean="0"/>
          </a:p>
          <a:p>
            <a:pPr marL="342900" lvl="0" indent="-342900">
              <a:buFont typeface="Arial" panose="020B0604020202020204" pitchFamily="34" charset="0"/>
              <a:buChar char="•"/>
            </a:pPr>
            <a:r>
              <a:rPr lang="zh-CN" altLang="en-US" sz="1200" dirty="0" smtClean="0"/>
              <a:t>在新的地点授证新的分会</a:t>
            </a:r>
            <a:endParaRPr lang="en-US" sz="1200" dirty="0" smtClean="0"/>
          </a:p>
          <a:p>
            <a:pPr marL="342900" lvl="0" indent="-342900">
              <a:buFont typeface="Arial" panose="020B0604020202020204" pitchFamily="34" charset="0"/>
              <a:buChar char="•"/>
            </a:pPr>
            <a:r>
              <a:rPr lang="zh-CN" altLang="en-US" sz="1200" dirty="0" smtClean="0"/>
              <a:t>授证特殊兴趣分会</a:t>
            </a:r>
            <a:endParaRPr lang="en-US" sz="1200" dirty="0" smtClean="0"/>
          </a:p>
          <a:p>
            <a:pPr marL="342900" lvl="0" indent="-342900">
              <a:buFont typeface="Arial" panose="020B0604020202020204" pitchFamily="34" charset="0"/>
              <a:buChar char="•"/>
            </a:pPr>
            <a:r>
              <a:rPr lang="zh-CN" altLang="en-US" sz="1200" dirty="0" smtClean="0"/>
              <a:t>邀请潜在会员参加服务方案</a:t>
            </a:r>
            <a:endParaRPr lang="en-US" sz="1200" dirty="0" smtClean="0"/>
          </a:p>
          <a:p>
            <a:pPr marL="342900" lvl="0" indent="-342900">
              <a:buFont typeface="Arial" panose="020B0604020202020204" pitchFamily="34" charset="0"/>
              <a:buChar char="•"/>
            </a:pPr>
            <a:r>
              <a:rPr lang="zh-CN" altLang="en-US" sz="1200" dirty="0" smtClean="0"/>
              <a:t>实施会员发展活动</a:t>
            </a:r>
            <a:endParaRPr lang="en-US" sz="1200" dirty="0" smtClean="0"/>
          </a:p>
          <a:p>
            <a:pPr marL="342900" lvl="0" indent="-342900">
              <a:buFont typeface="Arial" panose="020B0604020202020204" pitchFamily="34" charset="0"/>
              <a:buChar char="•"/>
            </a:pPr>
            <a:r>
              <a:rPr lang="zh-CN" altLang="en-US" sz="1200" dirty="0" smtClean="0"/>
              <a:t>像家人一样对待每一名会员</a:t>
            </a:r>
            <a:endParaRPr lang="en-US" sz="1200" dirty="0" smtClean="0"/>
          </a:p>
          <a:p>
            <a:pPr marL="342900" lvl="0" indent="-342900">
              <a:buFont typeface="Arial" panose="020B0604020202020204" pitchFamily="34" charset="0"/>
              <a:buChar char="•"/>
            </a:pPr>
            <a:r>
              <a:rPr lang="zh-CN" altLang="en-US" sz="1200" dirty="0" smtClean="0"/>
              <a:t>确保新分会得到恰当并及时的入会介绍</a:t>
            </a:r>
            <a:endParaRPr lang="en-US" sz="1200" dirty="0" smtClean="0"/>
          </a:p>
          <a:p>
            <a:endParaRPr lang="en-US" dirty="0" smtClean="0"/>
          </a:p>
          <a:p>
            <a:pPr defTabSz="881390" eaLnBrk="1" fontAlgn="auto" hangingPunct="1">
              <a:spcBef>
                <a:spcPts val="0"/>
              </a:spcBef>
              <a:spcAft>
                <a:spcPts val="0"/>
              </a:spcAft>
              <a:defRPr/>
            </a:pPr>
            <a:r>
              <a:rPr lang="en-US" dirty="0" smtClean="0"/>
              <a:t>(</a:t>
            </a:r>
            <a:r>
              <a:rPr lang="zh-CN" altLang="en-US" dirty="0" smtClean="0"/>
              <a:t>如果时间允许，留时间思考想法</a:t>
            </a:r>
            <a:r>
              <a:rPr lang="en-US" altLang="zh-CN" dirty="0" smtClean="0"/>
              <a:t>/</a:t>
            </a:r>
            <a:r>
              <a:rPr lang="zh-CN" altLang="en-US" dirty="0" smtClean="0"/>
              <a:t>讨论</a:t>
            </a:r>
            <a:r>
              <a:rPr lang="en-US" dirty="0" smtClean="0"/>
              <a:t>): </a:t>
            </a:r>
            <a:r>
              <a:rPr lang="zh-CN" altLang="en-US" dirty="0" smtClean="0"/>
              <a:t>你认为我们还能从 </a:t>
            </a:r>
            <a:r>
              <a:rPr lang="en-US" altLang="zh-CN" dirty="0" smtClean="0"/>
              <a:t>GMT </a:t>
            </a:r>
            <a:r>
              <a:rPr lang="zh-CN" altLang="en-US" dirty="0" smtClean="0"/>
              <a:t>哪里预期什么？</a:t>
            </a:r>
            <a:r>
              <a:rPr lang="en-US" dirty="0" smtClean="0"/>
              <a:t> </a:t>
            </a:r>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5</a:t>
            </a:fld>
            <a:endParaRPr lang="en-US" dirty="0"/>
          </a:p>
        </p:txBody>
      </p:sp>
    </p:spTree>
    <p:extLst>
      <p:ext uri="{BB962C8B-B14F-4D97-AF65-F5344CB8AC3E}">
        <p14:creationId xmlns:p14="http://schemas.microsoft.com/office/powerpoint/2010/main" val="124034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97387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226418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我们为何建立了</a:t>
            </a:r>
            <a:r>
              <a:rPr lang="en-US" baseline="0" dirty="0" smtClean="0"/>
              <a:t> </a:t>
            </a:r>
            <a:r>
              <a:rPr lang="en-US" baseline="0" dirty="0"/>
              <a:t>GST? </a:t>
            </a:r>
          </a:p>
          <a:p>
            <a:endParaRPr lang="en-US" baseline="0" dirty="0"/>
          </a:p>
          <a:p>
            <a:r>
              <a:rPr lang="zh-CN" altLang="en-US" baseline="0" dirty="0" smtClean="0"/>
              <a:t>正如你所知，</a:t>
            </a:r>
            <a:r>
              <a:rPr lang="en-US" dirty="0" smtClean="0"/>
              <a:t>LCI</a:t>
            </a:r>
            <a:r>
              <a:rPr lang="en-US" baseline="0" dirty="0" smtClean="0"/>
              <a:t> </a:t>
            </a:r>
            <a:r>
              <a:rPr lang="zh-CN" altLang="en-US" baseline="0" dirty="0" smtClean="0"/>
              <a:t>前进是我们的 </a:t>
            </a:r>
            <a:r>
              <a:rPr lang="en-US" altLang="zh-CN" baseline="0" dirty="0" smtClean="0"/>
              <a:t>5 </a:t>
            </a:r>
            <a:r>
              <a:rPr lang="zh-CN" altLang="en-US" baseline="0" dirty="0" smtClean="0"/>
              <a:t>年策略计划，旨在指导狮子会进入第二个世纪的服务。</a:t>
            </a:r>
            <a:r>
              <a:rPr lang="en-US" baseline="0" dirty="0" smtClean="0"/>
              <a:t> </a:t>
            </a:r>
            <a:endParaRPr lang="en-US" baseline="0" dirty="0"/>
          </a:p>
          <a:p>
            <a:endParaRPr lang="en-US" baseline="0" dirty="0"/>
          </a:p>
          <a:p>
            <a:r>
              <a:rPr lang="en-US" altLang="zh-CN" baseline="0" dirty="0" smtClean="0"/>
              <a:t>LCI </a:t>
            </a:r>
            <a:r>
              <a:rPr lang="zh-CN" altLang="en-US" baseline="0" dirty="0" smtClean="0"/>
              <a:t>前进的核心目的之一是，要求我们</a:t>
            </a:r>
            <a:r>
              <a:rPr lang="zh-CN" altLang="en-US" i="1" baseline="0" dirty="0" smtClean="0"/>
              <a:t>提升服务影响和重点</a:t>
            </a:r>
            <a:r>
              <a:rPr lang="en-US" i="0" baseline="0" dirty="0" smtClean="0"/>
              <a:t> </a:t>
            </a:r>
            <a:r>
              <a:rPr lang="zh-CN" altLang="en-US" i="0" baseline="0" dirty="0" smtClean="0"/>
              <a:t>，从而产生了服务框架，它由五项全球服务平台组成。围绕这五项策略选择的服务领域来建立服务机会，将帮助我们达到我们到</a:t>
            </a:r>
            <a:r>
              <a:rPr lang="en-US" altLang="zh-CN" i="0" baseline="0" dirty="0" smtClean="0"/>
              <a:t>2020-2021</a:t>
            </a:r>
            <a:r>
              <a:rPr lang="zh-CN" altLang="en-US" i="0" baseline="0" dirty="0" smtClean="0"/>
              <a:t>年服务</a:t>
            </a:r>
            <a:r>
              <a:rPr lang="en-US" altLang="zh-CN" i="0" baseline="0" dirty="0" smtClean="0"/>
              <a:t>2</a:t>
            </a:r>
            <a:r>
              <a:rPr lang="zh-CN" altLang="en-US" i="0" baseline="0" dirty="0" smtClean="0"/>
              <a:t>亿民众的目标。</a:t>
            </a:r>
            <a:endParaRPr lang="en-US" i="0" baseline="0" dirty="0"/>
          </a:p>
          <a:p>
            <a:endParaRPr lang="en-US" i="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为了实施这个新的服务框架并达到我们新世纪的服务目标，全球服务团队的成立是全球行动团队的一个部分。</a:t>
            </a:r>
            <a:r>
              <a:rPr lang="en-US" baseline="0" dirty="0" smtClean="0"/>
              <a:t>GST </a:t>
            </a:r>
            <a:r>
              <a:rPr lang="zh-CN" altLang="en-US" baseline="0" dirty="0" smtClean="0"/>
              <a:t>专员将与区域的狮友合作，以便改进服务方案的价值以及服务方案发展的效率。他们将紧密与狮子会和活动发展团队合作，以确保狮友有最大的服务影响力并达到所有帮助有需求的人的领域。</a:t>
            </a:r>
            <a:endParaRPr lang="en-US"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8</a:t>
            </a:fld>
            <a:endParaRPr lang="en-US" altLang="en-US"/>
          </a:p>
        </p:txBody>
      </p:sp>
    </p:spTree>
    <p:extLst>
      <p:ext uri="{BB962C8B-B14F-4D97-AF65-F5344CB8AC3E}">
        <p14:creationId xmlns:p14="http://schemas.microsoft.com/office/powerpoint/2010/main" val="55894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[[Click to view animation]]</a:t>
            </a:r>
            <a:r>
              <a:rPr lang="en-US" baseline="0" dirty="0"/>
              <a:t> </a:t>
            </a:r>
          </a:p>
          <a:p>
            <a:pPr marL="0" indent="0">
              <a:buFont typeface="Arial" panose="020B0604020202020204" pitchFamily="34" charset="0"/>
              <a:buNone/>
            </a:pPr>
            <a:endParaRPr lang="en-US" baseline="0" dirty="0"/>
          </a:p>
          <a:p>
            <a:r>
              <a:rPr lang="zh-CN" altLang="en-US" baseline="0" dirty="0" smtClean="0"/>
              <a:t>服务框架内的五项服务领域是：视力、饥饿、环境、儿童癌症和糖尿病，并以糖尿病作为我们首个全球事业和重点领域。通过让青少年以志愿者和服务领导人的身份参与 </a:t>
            </a:r>
            <a:r>
              <a:rPr lang="en-US" altLang="zh-CN" baseline="0" dirty="0" smtClean="0"/>
              <a:t>5 </a:t>
            </a:r>
            <a:r>
              <a:rPr lang="zh-CN" altLang="en-US" baseline="0" dirty="0" smtClean="0"/>
              <a:t>项服务领域活动，我们计划继续服务青少年的传统。</a:t>
            </a:r>
            <a:r>
              <a:rPr lang="en-US" baseline="0" dirty="0" smtClean="0"/>
              <a:t> </a:t>
            </a:r>
            <a:r>
              <a:rPr lang="zh-CN" altLang="en-US" baseline="0" dirty="0" smtClean="0"/>
              <a:t>有了这个提升的重点和策略的活动投资及资源发展，我们正信心十足的追寻我们新世纪的服务目标，它召唤我们到</a:t>
            </a:r>
            <a:r>
              <a:rPr lang="en-US" altLang="zh-CN" baseline="0" dirty="0" smtClean="0"/>
              <a:t>2020-2021</a:t>
            </a:r>
            <a:r>
              <a:rPr lang="zh-CN" altLang="en-US" baseline="0" dirty="0" smtClean="0"/>
              <a:t>年每年服务</a:t>
            </a:r>
            <a:r>
              <a:rPr lang="en-US" altLang="zh-CN" baseline="0" dirty="0" smtClean="0"/>
              <a:t>2</a:t>
            </a:r>
            <a:r>
              <a:rPr lang="zh-CN" altLang="en-US" baseline="0" dirty="0" smtClean="0"/>
              <a:t>亿民众，增加我们目前三倍的人道影响力。</a:t>
            </a:r>
            <a:r>
              <a:rPr lang="en-US" baseline="0" dirty="0" smtClean="0"/>
              <a:t> </a:t>
            </a:r>
            <a:endParaRPr lang="en-US" baseline="0" dirty="0"/>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baseline="0" dirty="0" smtClean="0"/>
              <a:t>重要的是要记住，资源的发展将注重这五项领域，</a:t>
            </a:r>
            <a:r>
              <a:rPr lang="en-US" altLang="zh-CN" baseline="0" dirty="0" smtClean="0"/>
              <a:t>GST</a:t>
            </a:r>
            <a:r>
              <a:rPr lang="zh-CN" altLang="en-US" baseline="0" dirty="0" smtClean="0"/>
              <a:t>将继续支持任何和所有地方狮子会方案，提供一般的服务资源。服务框架给狮友和青少狮在五项服务平台内，提供参与国际服务倡议的机会。这些倡议将由</a:t>
            </a:r>
            <a:r>
              <a:rPr lang="en-US" altLang="zh-CN" baseline="0" dirty="0" smtClean="0"/>
              <a:t>LCI</a:t>
            </a:r>
            <a:r>
              <a:rPr lang="zh-CN" altLang="en-US" baseline="0" dirty="0" smtClean="0"/>
              <a:t>资源支持</a:t>
            </a:r>
            <a:r>
              <a:rPr lang="en-US" baseline="0" dirty="0" smtClean="0"/>
              <a:t> (</a:t>
            </a:r>
            <a:r>
              <a:rPr lang="zh-CN" altLang="en-US" baseline="0" dirty="0" smtClean="0"/>
              <a:t>比如，蓝图、小型拨款、创新的比赛、倡导和合作伙伴</a:t>
            </a:r>
            <a:r>
              <a:rPr lang="en-US" sz="1200" kern="1200" dirty="0" smtClean="0">
                <a:solidFill>
                  <a:schemeClr val="tx1"/>
                </a:solidFill>
                <a:effectLst/>
                <a:latin typeface="+mn-lt"/>
                <a:ea typeface="ヒラギノ角ゴ Pro W3" charset="0"/>
                <a:cs typeface="ヒラギノ角ゴ Pro W3" charset="0"/>
              </a:rPr>
              <a:t>) </a:t>
            </a:r>
            <a:r>
              <a:rPr lang="zh-CN" altLang="en-US" sz="1200" kern="1200" dirty="0" smtClean="0">
                <a:solidFill>
                  <a:schemeClr val="tx1"/>
                </a:solidFill>
                <a:effectLst/>
                <a:latin typeface="+mn-lt"/>
                <a:ea typeface="ヒラギノ角ゴ Pro W3" charset="0"/>
                <a:cs typeface="ヒラギノ角ゴ Pro W3" charset="0"/>
              </a:rPr>
              <a:t>以及</a:t>
            </a:r>
            <a:r>
              <a:rPr lang="en-US" baseline="0" dirty="0" smtClean="0"/>
              <a:t> </a:t>
            </a:r>
            <a:r>
              <a:rPr lang="en-US" baseline="0" dirty="0"/>
              <a:t>LCIF </a:t>
            </a:r>
            <a:r>
              <a:rPr lang="zh-CN" altLang="en-US" baseline="0" dirty="0" smtClean="0"/>
              <a:t>拨款机会。这些令人激动的新资源和服务机会目前正在开发中并将会在</a:t>
            </a:r>
            <a:r>
              <a:rPr lang="en-US" altLang="zh-CN" baseline="0" dirty="0" smtClean="0"/>
              <a:t>2018</a:t>
            </a:r>
            <a:r>
              <a:rPr lang="zh-CN" altLang="en-US" baseline="0" dirty="0" smtClean="0"/>
              <a:t>年拉斯维加斯的年会上启动。</a:t>
            </a:r>
            <a:endParaRPr lang="en-US" baseline="0" dirty="0"/>
          </a:p>
          <a:p>
            <a:endParaRPr lang="en-US" baseline="0" dirty="0"/>
          </a:p>
          <a:p>
            <a:r>
              <a:rPr lang="zh-CN" altLang="en-US" baseline="0" dirty="0" smtClean="0"/>
              <a:t>一切来自狮子会服务有需求的人的荣誉感。当我们服务我们社区时，狮友创造一种归属感并在分会会员以及社区之间培育尊重。身为仆人，狮友一道工作，确保他们社区成员的需求得到解决、加强他们的分会并巩固会员发展。反过来，其他人感觉到受启发，来参与帮助和服务。</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0B5E018B-4C7B-4A14-853B-32800A159F8F}" type="slidenum">
              <a:rPr lang="en-US" altLang="en-US" smtClean="0">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3616583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21783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21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16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509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2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69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534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204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9"/>
            <a:ext cx="4629150" cy="4873625"/>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31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79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325442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9"/>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365129"/>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10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lvl1pPr marL="609600" indent="-609600"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ctr" eaLnBrk="1" hangingPunct="1">
              <a:buFont typeface="Helvetica" panose="020B0604020202020204" pitchFamily="34" charset="0"/>
              <a:buNone/>
            </a:pPr>
            <a:endParaRPr lang="en-US" altLang="en-US" sz="3000">
              <a:solidFill>
                <a:srgbClr val="404040"/>
              </a:solidFill>
            </a:endParaRP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86289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828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1336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3352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61984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2214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75149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3280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74313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LIONS_PPT_TEMPLATE_V1-02.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7620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9"/>
          <p:cNvSpPr txBox="1">
            <a:spLocks noChangeArrowheads="1"/>
          </p:cNvSpPr>
          <p:nvPr/>
        </p:nvSpPr>
        <p:spPr bwMode="auto">
          <a:xfrm>
            <a:off x="8572500" y="64008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r">
              <a:spcBef>
                <a:spcPct val="50000"/>
              </a:spcBef>
            </a:pPr>
            <a:fld id="{EE3D1103-5DA8-4963-969E-27B2E569E62F}" type="slidenum">
              <a:rPr lang="en-US" altLang="en-US" sz="1000">
                <a:solidFill>
                  <a:srgbClr val="00338D"/>
                </a:solidFill>
              </a:rPr>
              <a:pPr algn="r">
                <a:spcBef>
                  <a:spcPct val="50000"/>
                </a:spcBef>
              </a:pPr>
              <a:t>‹#›</a:t>
            </a:fld>
            <a:endParaRPr lang="en-US" altLang="en-US" sz="1000">
              <a:solidFill>
                <a:srgbClr val="00338D"/>
              </a:solidFill>
            </a:endParaRP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1" r:id="rId4"/>
    <p:sldLayoutId id="2147483757" r:id="rId5"/>
    <p:sldLayoutId id="2147483752" r:id="rId6"/>
    <p:sldLayoutId id="2147483758" r:id="rId7"/>
    <p:sldLayoutId id="2147483759" r:id="rId8"/>
    <p:sldLayoutId id="2147483753" r:id="rId9"/>
  </p:sldLayoutIdLst>
  <p:hf sldNum="0" hdr="0" dt="0"/>
  <p:txStyles>
    <p:title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anose="020B0604020202020204" pitchFamily="34" charset="0"/>
        <a:buChar char="•"/>
        <a:defRPr sz="26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panose="05000000000000000000" pitchFamily="2" charset="2"/>
        <a:buChar char="§"/>
        <a:defRPr sz="22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20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anose="020B0604020202020204"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77" tIns="34289" rIns="68577"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68577" tIns="34289" rIns="68577"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68577" tIns="34289" rIns="68577" bIns="34289" rtlCol="0" anchor="ctr"/>
          <a:lstStyle>
            <a:lvl1pPr algn="l">
              <a:defRPr sz="900">
                <a:solidFill>
                  <a:schemeClr val="tx1">
                    <a:tint val="75000"/>
                  </a:schemeClr>
                </a:solidFill>
              </a:defRPr>
            </a:lvl1pPr>
          </a:lstStyle>
          <a:p>
            <a:pPr defTabSz="685766" fontAlgn="auto">
              <a:spcBef>
                <a:spcPts val="0"/>
              </a:spcBef>
              <a:spcAft>
                <a:spcPts val="0"/>
              </a:spcAft>
            </a:pPr>
            <a:fld id="{C79B5C92-DC58-4850-8B8E-F48AB281F40F}" type="datetimeFigureOut">
              <a:rPr lang="en-US" smtClean="0">
                <a:solidFill>
                  <a:prstClr val="black">
                    <a:tint val="75000"/>
                  </a:prstClr>
                </a:solidFill>
                <a:latin typeface="Calibri"/>
                <a:ea typeface="+mn-ea"/>
              </a:rPr>
              <a:pPr defTabSz="685766" fontAlgn="auto">
                <a:spcBef>
                  <a:spcPts val="0"/>
                </a:spcBef>
                <a:spcAft>
                  <a:spcPts val="0"/>
                </a:spcAft>
              </a:pPr>
              <a:t>12/7/2017</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68577" tIns="34289" rIns="68577" bIns="34289" rtlCol="0" anchor="ctr"/>
          <a:lstStyle>
            <a:lvl1pPr algn="ctr">
              <a:defRPr sz="900">
                <a:solidFill>
                  <a:schemeClr val="tx1">
                    <a:tint val="75000"/>
                  </a:schemeClr>
                </a:solidFill>
              </a:defRPr>
            </a:lvl1pPr>
          </a:lstStyle>
          <a:p>
            <a:pPr defTabSz="685766"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68577" tIns="34289" rIns="68577" bIns="34289" rtlCol="0" anchor="ctr"/>
          <a:lstStyle>
            <a:lvl1pPr algn="r">
              <a:defRPr sz="900">
                <a:solidFill>
                  <a:schemeClr val="tx1">
                    <a:tint val="75000"/>
                  </a:schemeClr>
                </a:solidFill>
              </a:defRPr>
            </a:lvl1pPr>
          </a:lstStyle>
          <a:p>
            <a:pPr defTabSz="685766" fontAlgn="auto">
              <a:spcBef>
                <a:spcPts val="0"/>
              </a:spcBef>
              <a:spcAft>
                <a:spcPts val="0"/>
              </a:spcAft>
            </a:pPr>
            <a:fld id="{3E91C3CC-6A9D-43FD-9C92-944AFD99CB88}" type="slidenum">
              <a:rPr lang="en-US" smtClean="0">
                <a:solidFill>
                  <a:prstClr val="black">
                    <a:tint val="75000"/>
                  </a:prstClr>
                </a:solidFill>
                <a:latin typeface="Calibri"/>
                <a:ea typeface="+mn-ea"/>
              </a:rPr>
              <a:pPr defTabSz="685766"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60453900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lions100.lionsclubs.org/SC/programs/centennial-service-challenge/index.php"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lions100.lionsclubs.org/SC/programs/centennial-legacy-projects.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e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4572000"/>
            <a:ext cx="3962400" cy="1524000"/>
          </a:xfrm>
        </p:spPr>
        <p:txBody>
          <a:bodyPr/>
          <a:lstStyle/>
          <a:p>
            <a:r>
              <a:rPr lang="zh-CN" altLang="en-US" sz="3600" dirty="0" smtClean="0"/>
              <a:t>全球服务团队</a:t>
            </a:r>
            <a:endParaRPr lang="en-US" sz="3600" dirty="0"/>
          </a:p>
        </p:txBody>
      </p:sp>
    </p:spTree>
    <p:extLst>
      <p:ext uri="{BB962C8B-B14F-4D97-AF65-F5344CB8AC3E}">
        <p14:creationId xmlns:p14="http://schemas.microsoft.com/office/powerpoint/2010/main" val="194251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29B"/>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b="11473"/>
          <a:stretch/>
        </p:blipFill>
        <p:spPr>
          <a:xfrm>
            <a:off x="429817" y="152401"/>
            <a:ext cx="8284366" cy="5410199"/>
          </a:xfrm>
          <a:prstGeom prst="rect">
            <a:avLst/>
          </a:prstGeom>
        </p:spPr>
      </p:pic>
      <p:sp>
        <p:nvSpPr>
          <p:cNvPr id="3" name="TextBox 2"/>
          <p:cNvSpPr txBox="1"/>
          <p:nvPr/>
        </p:nvSpPr>
        <p:spPr>
          <a:xfrm>
            <a:off x="3505442" y="392668"/>
            <a:ext cx="646331" cy="369332"/>
          </a:xfrm>
          <a:prstGeom prst="rect">
            <a:avLst/>
          </a:prstGeom>
          <a:noFill/>
        </p:spPr>
        <p:txBody>
          <a:bodyPr wrap="none" rtlCol="0">
            <a:spAutoFit/>
          </a:bodyPr>
          <a:lstStyle/>
          <a:p>
            <a:r>
              <a:rPr lang="zh-CN" altLang="en-US" dirty="0" smtClean="0">
                <a:solidFill>
                  <a:srgbClr val="FFFF00"/>
                </a:solidFill>
              </a:rPr>
              <a:t>结构</a:t>
            </a:r>
            <a:endParaRPr lang="en-US" dirty="0">
              <a:solidFill>
                <a:srgbClr val="FFFF00"/>
              </a:solidFill>
            </a:endParaRPr>
          </a:p>
        </p:txBody>
      </p:sp>
      <p:sp>
        <p:nvSpPr>
          <p:cNvPr id="4" name="TextBox 3"/>
          <p:cNvSpPr txBox="1"/>
          <p:nvPr/>
        </p:nvSpPr>
        <p:spPr>
          <a:xfrm>
            <a:off x="6893004" y="1230868"/>
            <a:ext cx="1107996" cy="369332"/>
          </a:xfrm>
          <a:prstGeom prst="rect">
            <a:avLst/>
          </a:prstGeom>
          <a:noFill/>
        </p:spPr>
        <p:txBody>
          <a:bodyPr wrap="none" rtlCol="0">
            <a:spAutoFit/>
          </a:bodyPr>
          <a:lstStyle/>
          <a:p>
            <a:r>
              <a:rPr lang="zh-CN" altLang="en-US" dirty="0" smtClean="0">
                <a:solidFill>
                  <a:srgbClr val="FFFF00"/>
                </a:solidFill>
              </a:rPr>
              <a:t>服务活动</a:t>
            </a:r>
            <a:endParaRPr lang="en-US" dirty="0">
              <a:solidFill>
                <a:srgbClr val="FFFF00"/>
              </a:solidFill>
            </a:endParaRPr>
          </a:p>
        </p:txBody>
      </p:sp>
    </p:spTree>
    <p:extLst>
      <p:ext uri="{BB962C8B-B14F-4D97-AF65-F5344CB8AC3E}">
        <p14:creationId xmlns:p14="http://schemas.microsoft.com/office/powerpoint/2010/main" val="3634184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7" y="29640"/>
            <a:ext cx="6635427" cy="825728"/>
          </a:xfrm>
        </p:spPr>
        <p:txBody>
          <a:bodyPr>
            <a:normAutofit/>
          </a:bodyPr>
          <a:lstStyle/>
          <a:p>
            <a:r>
              <a:rPr lang="zh-CN" altLang="en-US" dirty="0" smtClean="0">
                <a:solidFill>
                  <a:srgbClr val="1A4190"/>
                </a:solidFill>
                <a:latin typeface="Helvetica Neue Bold Condensed"/>
                <a:cs typeface="Helvetica Neue Bold Condensed"/>
              </a:rPr>
              <a:t>全球行动团队结构</a:t>
            </a:r>
            <a:endParaRPr lang="en-US" dirty="0"/>
          </a:p>
        </p:txBody>
      </p:sp>
      <p:sp>
        <p:nvSpPr>
          <p:cNvPr id="237" name="Rounded Rectangle 236"/>
          <p:cNvSpPr/>
          <p:nvPr/>
        </p:nvSpPr>
        <p:spPr>
          <a:xfrm>
            <a:off x="1421396" y="1088131"/>
            <a:ext cx="2068364" cy="666969"/>
          </a:xfrm>
          <a:prstGeom prst="roundRect">
            <a:avLst/>
          </a:prstGeom>
          <a:solidFill>
            <a:srgbClr val="263788"/>
          </a:solidFill>
          <a:ln>
            <a:solidFill>
              <a:srgbClr val="26378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8" name="Rectangle 237"/>
          <p:cNvSpPr/>
          <p:nvPr/>
        </p:nvSpPr>
        <p:spPr bwMode="auto">
          <a:xfrm>
            <a:off x="1409937" y="1108042"/>
            <a:ext cx="2079823" cy="6674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indent="-457200" algn="ctr" defTabSz="685800" fontAlgn="base">
              <a:spcAft>
                <a:spcPct val="0"/>
              </a:spcAft>
            </a:pPr>
            <a:r>
              <a:rPr lang="zh-CN" altLang="en-US" sz="1100" dirty="0" smtClean="0">
                <a:solidFill>
                  <a:schemeClr val="bg1"/>
                </a:solidFill>
                <a:latin typeface="Helvetica Neue Bold Condensed"/>
                <a:ea typeface="ヒラギノ角ゴ Pro W3" pitchFamily="84" charset="-128"/>
                <a:cs typeface="Helvetica Neue Bold Condensed"/>
              </a:rPr>
              <a:t>执行干部</a:t>
            </a:r>
            <a:endParaRPr lang="en-US" sz="1100" dirty="0">
              <a:solidFill>
                <a:schemeClr val="bg1"/>
              </a:solidFill>
              <a:latin typeface="Helvetica Neue Bold Condensed"/>
              <a:ea typeface="ヒラギノ角ゴ Pro W3" pitchFamily="84" charset="-128"/>
              <a:cs typeface="Helvetica Neue Bold Condensed"/>
            </a:endParaRPr>
          </a:p>
        </p:txBody>
      </p:sp>
      <p:sp>
        <p:nvSpPr>
          <p:cNvPr id="239" name="Rectangle 238"/>
          <p:cNvSpPr/>
          <p:nvPr/>
        </p:nvSpPr>
        <p:spPr>
          <a:xfrm>
            <a:off x="422240" y="3265140"/>
            <a:ext cx="8503630" cy="434368"/>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422240" y="2719195"/>
            <a:ext cx="8503630" cy="513161"/>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422240" y="2169451"/>
            <a:ext cx="8503630" cy="513161"/>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bwMode="auto">
          <a:xfrm>
            <a:off x="422240" y="1896932"/>
            <a:ext cx="8506667" cy="218456"/>
          </a:xfrm>
          <a:prstGeom prst="roundRect">
            <a:avLst/>
          </a:prstGeom>
          <a:solidFill>
            <a:srgbClr val="263788"/>
          </a:solidFill>
          <a:ln>
            <a:solidFill>
              <a:srgbClr val="26378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CN" altLang="en-US" sz="1000" b="1" dirty="0" smtClean="0">
                <a:latin typeface="Helvetica Neue Bold Condensed"/>
                <a:cs typeface="Helvetica Neue Bold Condensed"/>
              </a:rPr>
              <a:t>全球行动团队主席、副主席</a:t>
            </a:r>
            <a:r>
              <a:rPr lang="en-US" sz="1000" b="1" dirty="0" smtClean="0">
                <a:solidFill>
                  <a:schemeClr val="bg1"/>
                </a:solidFill>
                <a:latin typeface="Helvetica Neue"/>
                <a:cs typeface="Helvetica Neue Bold Condensed"/>
              </a:rPr>
              <a:t> &amp;  </a:t>
            </a:r>
            <a:r>
              <a:rPr lang="en-US" sz="1000" b="1" dirty="0">
                <a:solidFill>
                  <a:schemeClr val="bg1"/>
                </a:solidFill>
                <a:latin typeface="Helvetica Neue"/>
              </a:rPr>
              <a:t>LCIF </a:t>
            </a:r>
            <a:r>
              <a:rPr lang="zh-CN" altLang="en-US" sz="1000" b="1" dirty="0" smtClean="0">
                <a:solidFill>
                  <a:schemeClr val="bg1"/>
                </a:solidFill>
                <a:latin typeface="Helvetica Neue"/>
              </a:rPr>
              <a:t>信托理事联络员</a:t>
            </a:r>
            <a:endParaRPr lang="en-US" sz="1000" b="1" dirty="0">
              <a:solidFill>
                <a:schemeClr val="bg1"/>
              </a:solidFill>
              <a:latin typeface="Helvetica Neue"/>
            </a:endParaRPr>
          </a:p>
        </p:txBody>
      </p:sp>
      <p:grpSp>
        <p:nvGrpSpPr>
          <p:cNvPr id="243" name="Group 242"/>
          <p:cNvGrpSpPr/>
          <p:nvPr/>
        </p:nvGrpSpPr>
        <p:grpSpPr>
          <a:xfrm>
            <a:off x="425563" y="2216623"/>
            <a:ext cx="2032835" cy="344003"/>
            <a:chOff x="1587500" y="2388804"/>
            <a:chExt cx="2710447" cy="458670"/>
          </a:xfrm>
        </p:grpSpPr>
        <p:sp>
          <p:nvSpPr>
            <p:cNvPr id="244" name="Rounded Rectangle 243"/>
            <p:cNvSpPr/>
            <p:nvPr/>
          </p:nvSpPr>
          <p:spPr>
            <a:xfrm>
              <a:off x="1587500"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45" name="Rectangle 244"/>
            <p:cNvSpPr/>
            <p:nvPr/>
          </p:nvSpPr>
          <p:spPr bwMode="auto">
            <a:xfrm>
              <a:off x="1597739" y="2388804"/>
              <a:ext cx="2696450"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GLT</a:t>
              </a:r>
            </a:p>
            <a:p>
              <a:pPr marL="457200" indent="-457200" algn="ctr" fontAlgn="base">
                <a:spcAft>
                  <a:spcPct val="0"/>
                </a:spcAft>
              </a:pPr>
              <a:r>
                <a:rPr lang="zh-CN" altLang="en-US" sz="800" dirty="0" smtClean="0">
                  <a:solidFill>
                    <a:srgbClr val="1A4190"/>
                  </a:solidFill>
                  <a:latin typeface="Helvetica Neue"/>
                  <a:ea typeface="ヒラギノ角ゴ Pro W3" pitchFamily="84" charset="-128"/>
                  <a:cs typeface="Helvetica Neue"/>
                </a:rPr>
                <a:t>宪章区领导人</a:t>
              </a:r>
              <a:endParaRPr lang="en-US" sz="1100" dirty="0">
                <a:solidFill>
                  <a:schemeClr val="bg1"/>
                </a:solidFill>
                <a:latin typeface="Helvetica Neue Bold Condensed"/>
                <a:ea typeface="ヒラギノ角ゴ Pro W3" pitchFamily="84" charset="-128"/>
                <a:cs typeface="Helvetica Neue Bold Condensed"/>
              </a:endParaRPr>
            </a:p>
          </p:txBody>
        </p:sp>
      </p:grpSp>
      <p:sp>
        <p:nvSpPr>
          <p:cNvPr id="246" name="Rounded Rectangle 245"/>
          <p:cNvSpPr/>
          <p:nvPr/>
        </p:nvSpPr>
        <p:spPr>
          <a:xfrm>
            <a:off x="5586887" y="1079240"/>
            <a:ext cx="2570109" cy="684751"/>
          </a:xfrm>
          <a:prstGeom prst="roundRect">
            <a:avLst/>
          </a:prstGeom>
          <a:solidFill>
            <a:srgbClr val="263788"/>
          </a:solidFill>
          <a:ln>
            <a:solidFill>
              <a:srgbClr val="26378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bg1"/>
              </a:solidFill>
              <a:latin typeface="Helvetica Neue"/>
            </a:endParaRPr>
          </a:p>
        </p:txBody>
      </p:sp>
      <p:sp>
        <p:nvSpPr>
          <p:cNvPr id="247" name="Rectangle 246"/>
          <p:cNvSpPr/>
          <p:nvPr/>
        </p:nvSpPr>
        <p:spPr bwMode="auto">
          <a:xfrm>
            <a:off x="5579768" y="1062613"/>
            <a:ext cx="2584348" cy="712911"/>
          </a:xfrm>
          <a:prstGeom prst="rect">
            <a:avLst/>
          </a:prstGeom>
          <a:noFill/>
          <a:ln>
            <a:headEnd type="none" w="med" len="med"/>
            <a:tailEnd type="none" w="med" len="med"/>
          </a:ln>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zh-CN" altLang="en-US" sz="800" b="1" u="sng" dirty="0" smtClean="0">
                <a:solidFill>
                  <a:schemeClr val="bg1"/>
                </a:solidFill>
                <a:latin typeface="Helvetica Neue"/>
                <a:ea typeface="ヒラギノ角ゴ Pro W3" pitchFamily="84" charset="-128"/>
                <a:cs typeface="Helvetica Neue Bold Condensed"/>
              </a:rPr>
              <a:t>大使</a:t>
            </a:r>
            <a:endParaRPr lang="en-US" sz="800" b="1" u="sng" dirty="0">
              <a:solidFill>
                <a:schemeClr val="bg1"/>
              </a:solidFill>
              <a:latin typeface="Helvetica Neue"/>
              <a:ea typeface="ヒラギノ角ゴ Pro W3" pitchFamily="84" charset="-128"/>
              <a:cs typeface="Helvetica Neue Bold Condensed"/>
            </a:endParaRPr>
          </a:p>
          <a:p>
            <a:pPr algn="ctr"/>
            <a:r>
              <a:rPr lang="zh-CN" altLang="en-US" sz="800" dirty="0" smtClean="0">
                <a:solidFill>
                  <a:schemeClr val="bg1"/>
                </a:solidFill>
                <a:latin typeface="Helvetica Neue"/>
                <a:ea typeface="ヒラギノ角ゴ Pro W3" pitchFamily="84" charset="-128"/>
                <a:cs typeface="Helvetica Neue Bold Condensed"/>
              </a:rPr>
              <a:t>前国际总会长</a:t>
            </a:r>
            <a:endParaRPr lang="en-US" sz="800" dirty="0" smtClean="0">
              <a:solidFill>
                <a:schemeClr val="bg1"/>
              </a:solidFill>
              <a:latin typeface="Helvetica Neue"/>
              <a:ea typeface="ヒラギノ角ゴ Pro W3" pitchFamily="84" charset="-128"/>
              <a:cs typeface="Helvetica Neue Bold Condensed"/>
            </a:endParaRPr>
          </a:p>
          <a:p>
            <a:pPr algn="ctr"/>
            <a:r>
              <a:rPr lang="zh-CN" altLang="en-US" sz="800" dirty="0" smtClean="0">
                <a:solidFill>
                  <a:schemeClr val="bg1"/>
                </a:solidFill>
                <a:latin typeface="Helvetica Neue"/>
                <a:ea typeface="ヒラギノ角ゴ Pro W3" pitchFamily="84" charset="-128"/>
                <a:cs typeface="Helvetica Neue Bold Condensed"/>
              </a:rPr>
              <a:t>国际理事会</a:t>
            </a:r>
            <a:endParaRPr lang="en-US" sz="800" dirty="0" smtClean="0">
              <a:solidFill>
                <a:schemeClr val="bg1"/>
              </a:solidFill>
              <a:latin typeface="Helvetica Neue"/>
              <a:ea typeface="ヒラギノ角ゴ Pro W3" pitchFamily="84" charset="-128"/>
              <a:cs typeface="Helvetica Neue Bold Condensed"/>
            </a:endParaRPr>
          </a:p>
          <a:p>
            <a:pPr algn="ctr"/>
            <a:r>
              <a:rPr lang="en-US" sz="800" dirty="0" smtClean="0">
                <a:solidFill>
                  <a:schemeClr val="bg1"/>
                </a:solidFill>
                <a:latin typeface="Helvetica Neue"/>
              </a:rPr>
              <a:t>LCIF </a:t>
            </a:r>
            <a:r>
              <a:rPr lang="zh-CN" altLang="en-US" sz="800" dirty="0" smtClean="0">
                <a:solidFill>
                  <a:schemeClr val="bg1"/>
                </a:solidFill>
                <a:latin typeface="Helvetica Neue"/>
              </a:rPr>
              <a:t>信托理事会</a:t>
            </a:r>
            <a:r>
              <a:rPr lang="en-US" sz="800" dirty="0" smtClean="0">
                <a:solidFill>
                  <a:schemeClr val="bg1"/>
                </a:solidFill>
                <a:latin typeface="Helvetica Neue"/>
              </a:rPr>
              <a:t> </a:t>
            </a:r>
            <a:endParaRPr lang="en-US" sz="800" dirty="0">
              <a:solidFill>
                <a:schemeClr val="bg1"/>
              </a:solidFill>
              <a:latin typeface="Helvetica Neue"/>
            </a:endParaRPr>
          </a:p>
          <a:p>
            <a:pPr algn="ctr"/>
            <a:r>
              <a:rPr lang="zh-CN" altLang="en-US" sz="800" dirty="0" smtClean="0">
                <a:solidFill>
                  <a:schemeClr val="bg1"/>
                </a:solidFill>
                <a:latin typeface="Helvetica Neue"/>
              </a:rPr>
              <a:t>即将卸任国际理事</a:t>
            </a:r>
            <a:endParaRPr lang="en-US" sz="800" dirty="0">
              <a:solidFill>
                <a:schemeClr val="bg1"/>
              </a:solidFill>
              <a:latin typeface="Helvetica Neue"/>
            </a:endParaRPr>
          </a:p>
        </p:txBody>
      </p:sp>
      <p:sp>
        <p:nvSpPr>
          <p:cNvPr id="248" name="Rectangle 247"/>
          <p:cNvSpPr/>
          <p:nvPr/>
        </p:nvSpPr>
        <p:spPr bwMode="auto">
          <a:xfrm>
            <a:off x="2694599" y="2269315"/>
            <a:ext cx="2022337" cy="226507"/>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r>
              <a:rPr lang="en-US" sz="1100" dirty="0">
                <a:solidFill>
                  <a:schemeClr val="bg1"/>
                </a:solidFill>
                <a:latin typeface="Helvetica Neue Bold Condensed"/>
                <a:ea typeface="ヒラギノ角ゴ Pro W3" pitchFamily="84" charset="-128"/>
                <a:cs typeface="Helvetica Neue Bold Condensed"/>
              </a:rPr>
              <a:t>GMT</a:t>
            </a:r>
          </a:p>
        </p:txBody>
      </p:sp>
      <p:grpSp>
        <p:nvGrpSpPr>
          <p:cNvPr id="249" name="Group 248"/>
          <p:cNvGrpSpPr/>
          <p:nvPr/>
        </p:nvGrpSpPr>
        <p:grpSpPr>
          <a:xfrm>
            <a:off x="2565352" y="2225695"/>
            <a:ext cx="2032835" cy="344006"/>
            <a:chOff x="4640302" y="2400895"/>
            <a:chExt cx="2710448" cy="458673"/>
          </a:xfrm>
        </p:grpSpPr>
        <p:sp>
          <p:nvSpPr>
            <p:cNvPr id="250" name="Rounded Rectangle 249"/>
            <p:cNvSpPr/>
            <p:nvPr/>
          </p:nvSpPr>
          <p:spPr>
            <a:xfrm>
              <a:off x="4640302" y="2425094"/>
              <a:ext cx="2710448"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51" name="Rectangle 250"/>
            <p:cNvSpPr/>
            <p:nvPr/>
          </p:nvSpPr>
          <p:spPr bwMode="auto">
            <a:xfrm>
              <a:off x="4650540" y="2400895"/>
              <a:ext cx="2696450" cy="302008"/>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GMT</a:t>
              </a:r>
            </a:p>
            <a:p>
              <a:pPr marL="457200" indent="-457200" algn="ctr" fontAlgn="base">
                <a:spcAft>
                  <a:spcPct val="0"/>
                </a:spcAft>
              </a:pPr>
              <a:r>
                <a:rPr lang="zh-CN" altLang="en-US" sz="800" dirty="0" smtClean="0">
                  <a:solidFill>
                    <a:srgbClr val="1A4190"/>
                  </a:solidFill>
                  <a:latin typeface="Helvetica Neue"/>
                  <a:ea typeface="ヒラギノ角ゴ Pro W3" pitchFamily="84" charset="-128"/>
                  <a:cs typeface="Helvetica Neue"/>
                </a:rPr>
                <a:t>宪章区领导人</a:t>
              </a:r>
              <a:endParaRPr lang="en-US" sz="800" dirty="0">
                <a:solidFill>
                  <a:srgbClr val="1A4190"/>
                </a:solidFill>
                <a:latin typeface="Helvetica Neue"/>
                <a:ea typeface="ヒラギノ角ゴ Pro W3" pitchFamily="84" charset="-128"/>
                <a:cs typeface="Helvetica Neue"/>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52" name="Group 251"/>
          <p:cNvGrpSpPr/>
          <p:nvPr/>
        </p:nvGrpSpPr>
        <p:grpSpPr>
          <a:xfrm>
            <a:off x="4714275" y="2216623"/>
            <a:ext cx="2042754" cy="344003"/>
            <a:chOff x="7563182" y="2388804"/>
            <a:chExt cx="2710447" cy="458670"/>
          </a:xfrm>
        </p:grpSpPr>
        <p:sp>
          <p:nvSpPr>
            <p:cNvPr id="253" name="Rounded Rectangle 252"/>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54" name="Rectangle 253"/>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GST</a:t>
              </a:r>
            </a:p>
            <a:p>
              <a:pPr marL="457200" indent="-457200" algn="ctr" fontAlgn="base">
                <a:spcAft>
                  <a:spcPct val="0"/>
                </a:spcAft>
              </a:pPr>
              <a:r>
                <a:rPr lang="zh-CN" altLang="en-US" sz="800" dirty="0" smtClean="0">
                  <a:solidFill>
                    <a:srgbClr val="1A4190"/>
                  </a:solidFill>
                  <a:latin typeface="Helvetica Neue"/>
                  <a:ea typeface="ヒラギノ角ゴ Pro W3" pitchFamily="84" charset="-128"/>
                  <a:cs typeface="Helvetica Neue"/>
                </a:rPr>
                <a:t>宪章</a:t>
              </a:r>
              <a:r>
                <a:rPr lang="zh-CN" altLang="en-US" sz="800" dirty="0">
                  <a:solidFill>
                    <a:srgbClr val="1A4190"/>
                  </a:solidFill>
                  <a:latin typeface="Helvetica Neue"/>
                  <a:ea typeface="ヒラギノ角ゴ Pro W3" pitchFamily="84" charset="-128"/>
                  <a:cs typeface="Helvetica Neue"/>
                </a:rPr>
                <a:t>区领导人</a:t>
              </a:r>
              <a:endParaRPr lang="en-US" sz="800" dirty="0">
                <a:solidFill>
                  <a:srgbClr val="1A4190"/>
                </a:solidFill>
                <a:latin typeface="Helvetica Neue"/>
                <a:ea typeface="ヒラギノ角ゴ Pro W3" pitchFamily="84" charset="-128"/>
                <a:cs typeface="Helvetica Neue"/>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55" name="Group 254"/>
          <p:cNvGrpSpPr/>
          <p:nvPr/>
        </p:nvGrpSpPr>
        <p:grpSpPr>
          <a:xfrm>
            <a:off x="425563" y="3281001"/>
            <a:ext cx="2032835" cy="344003"/>
            <a:chOff x="1587500" y="2388804"/>
            <a:chExt cx="2710447" cy="458670"/>
          </a:xfrm>
        </p:grpSpPr>
        <p:sp>
          <p:nvSpPr>
            <p:cNvPr id="256" name="Rounded Rectangle 255"/>
            <p:cNvSpPr/>
            <p:nvPr/>
          </p:nvSpPr>
          <p:spPr>
            <a:xfrm>
              <a:off x="1587500"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57" name="Rectangle 256"/>
            <p:cNvSpPr/>
            <p:nvPr/>
          </p:nvSpPr>
          <p:spPr bwMode="auto">
            <a:xfrm>
              <a:off x="1597739"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GLT</a:t>
              </a:r>
            </a:p>
            <a:p>
              <a:pPr marL="457200" indent="-457200" algn="ctr" fontAlgn="base">
                <a:spcAft>
                  <a:spcPct val="0"/>
                </a:spcAft>
              </a:pPr>
              <a:r>
                <a:rPr lang="zh-CN" altLang="en-US" sz="800" dirty="0" smtClean="0">
                  <a:solidFill>
                    <a:srgbClr val="1A4190"/>
                  </a:solidFill>
                  <a:latin typeface="Helvetica Neue"/>
                  <a:ea typeface="ヒラギノ角ゴ Pro W3" pitchFamily="84" charset="-128"/>
                  <a:cs typeface="Helvetica Neue"/>
                </a:rPr>
                <a:t>地区领导人</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58" name="Group 257"/>
          <p:cNvGrpSpPr/>
          <p:nvPr/>
        </p:nvGrpSpPr>
        <p:grpSpPr>
          <a:xfrm>
            <a:off x="2566764" y="3281001"/>
            <a:ext cx="2032835" cy="344003"/>
            <a:chOff x="4642182" y="2388804"/>
            <a:chExt cx="2710447" cy="458670"/>
          </a:xfrm>
        </p:grpSpPr>
        <p:sp>
          <p:nvSpPr>
            <p:cNvPr id="259" name="Rounded Rectangle 258"/>
            <p:cNvSpPr/>
            <p:nvPr/>
          </p:nvSpPr>
          <p:spPr>
            <a:xfrm>
              <a:off x="4642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60" name="Rectangle 259"/>
            <p:cNvSpPr/>
            <p:nvPr/>
          </p:nvSpPr>
          <p:spPr bwMode="auto">
            <a:xfrm>
              <a:off x="4652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GMT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地区领导人</a:t>
              </a: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61" name="Group 260"/>
          <p:cNvGrpSpPr/>
          <p:nvPr/>
        </p:nvGrpSpPr>
        <p:grpSpPr>
          <a:xfrm>
            <a:off x="4714254" y="3281001"/>
            <a:ext cx="2047072" cy="344003"/>
            <a:chOff x="7563182" y="2388804"/>
            <a:chExt cx="2710447" cy="458670"/>
          </a:xfrm>
        </p:grpSpPr>
        <p:sp>
          <p:nvSpPr>
            <p:cNvPr id="262" name="Rounded Rectangle 261"/>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63" name="Rectangle 262"/>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GST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地区领导人</a:t>
              </a: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sp>
        <p:nvSpPr>
          <p:cNvPr id="264" name="Rounded Rectangle 263"/>
          <p:cNvSpPr/>
          <p:nvPr/>
        </p:nvSpPr>
        <p:spPr>
          <a:xfrm>
            <a:off x="422240" y="3736709"/>
            <a:ext cx="8509486" cy="172556"/>
          </a:xfrm>
          <a:prstGeom prst="roundRect">
            <a:avLst/>
          </a:prstGeom>
          <a:solidFill>
            <a:srgbClr val="263788"/>
          </a:solidFill>
          <a:ln>
            <a:solidFill>
              <a:srgbClr val="FFFF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zh-CN" altLang="en-US" sz="900" dirty="0" smtClean="0">
                <a:solidFill>
                  <a:schemeClr val="bg1"/>
                </a:solidFill>
                <a:latin typeface="Helvetica Neue Bold Condensed"/>
                <a:cs typeface="Helvetica Neue Bold Condensed"/>
              </a:rPr>
              <a:t>复合区全球行动团队主席</a:t>
            </a:r>
            <a:r>
              <a:rPr lang="en-US" sz="900" dirty="0" smtClean="0">
                <a:solidFill>
                  <a:schemeClr val="bg1"/>
                </a:solidFill>
                <a:latin typeface="Helvetica Neue Bold Condensed"/>
                <a:cs typeface="Helvetica Neue Bold Condensed"/>
              </a:rPr>
              <a:t> (</a:t>
            </a:r>
            <a:r>
              <a:rPr lang="zh-CN" altLang="en-US" sz="900" dirty="0" smtClean="0">
                <a:solidFill>
                  <a:schemeClr val="bg1"/>
                </a:solidFill>
                <a:latin typeface="Helvetica Neue Bold Condensed"/>
                <a:cs typeface="Helvetica Neue Bold Condensed"/>
              </a:rPr>
              <a:t>议会议长</a:t>
            </a:r>
            <a:r>
              <a:rPr lang="en-US" sz="900" dirty="0" smtClean="0">
                <a:solidFill>
                  <a:schemeClr val="bg1"/>
                </a:solidFill>
                <a:latin typeface="Helvetica Neue Bold Condensed"/>
                <a:cs typeface="Helvetica Neue Bold Condensed"/>
              </a:rPr>
              <a:t>)</a:t>
            </a:r>
            <a:endParaRPr lang="en-US" sz="900" dirty="0">
              <a:solidFill>
                <a:schemeClr val="bg1"/>
              </a:solidFill>
              <a:latin typeface="Helvetica Neue Bold Condensed"/>
              <a:cs typeface="Helvetica Neue Bold Condensed"/>
            </a:endParaRPr>
          </a:p>
        </p:txBody>
      </p:sp>
      <p:grpSp>
        <p:nvGrpSpPr>
          <p:cNvPr id="265" name="Group 264"/>
          <p:cNvGrpSpPr/>
          <p:nvPr/>
        </p:nvGrpSpPr>
        <p:grpSpPr>
          <a:xfrm>
            <a:off x="425563" y="3887943"/>
            <a:ext cx="2032835" cy="344003"/>
            <a:chOff x="1587500" y="2388804"/>
            <a:chExt cx="2710447" cy="458670"/>
          </a:xfrm>
        </p:grpSpPr>
        <p:sp>
          <p:nvSpPr>
            <p:cNvPr id="266" name="Rounded Rectangle 265"/>
            <p:cNvSpPr/>
            <p:nvPr/>
          </p:nvSpPr>
          <p:spPr>
            <a:xfrm>
              <a:off x="1587500"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67" name="Rectangle 266"/>
            <p:cNvSpPr/>
            <p:nvPr/>
          </p:nvSpPr>
          <p:spPr bwMode="auto">
            <a:xfrm>
              <a:off x="1597739"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GLT</a:t>
              </a:r>
            </a:p>
            <a:p>
              <a:pPr marL="457200" indent="-457200" algn="ctr" fontAlgn="base">
                <a:spcAft>
                  <a:spcPct val="0"/>
                </a:spcAft>
              </a:pPr>
              <a:r>
                <a:rPr lang="zh-CN" altLang="en-US" sz="800" dirty="0" smtClean="0">
                  <a:solidFill>
                    <a:srgbClr val="1A4190"/>
                  </a:solidFill>
                  <a:latin typeface="Helvetica Neue"/>
                  <a:ea typeface="ヒラギノ角ゴ Pro W3" pitchFamily="84" charset="-128"/>
                  <a:cs typeface="Helvetica Neue"/>
                </a:rPr>
                <a:t>复合区协调员</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68" name="Group 267"/>
          <p:cNvGrpSpPr/>
          <p:nvPr/>
        </p:nvGrpSpPr>
        <p:grpSpPr>
          <a:xfrm>
            <a:off x="2566764" y="3887943"/>
            <a:ext cx="2032835" cy="344003"/>
            <a:chOff x="4642182" y="2388804"/>
            <a:chExt cx="2710447" cy="458670"/>
          </a:xfrm>
        </p:grpSpPr>
        <p:sp>
          <p:nvSpPr>
            <p:cNvPr id="269" name="Rounded Rectangle 268"/>
            <p:cNvSpPr/>
            <p:nvPr/>
          </p:nvSpPr>
          <p:spPr>
            <a:xfrm>
              <a:off x="4642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70" name="Rectangle 269"/>
            <p:cNvSpPr/>
            <p:nvPr/>
          </p:nvSpPr>
          <p:spPr bwMode="auto">
            <a:xfrm>
              <a:off x="4652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GMT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复合区协调员</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71" name="Group 270"/>
          <p:cNvGrpSpPr/>
          <p:nvPr/>
        </p:nvGrpSpPr>
        <p:grpSpPr>
          <a:xfrm>
            <a:off x="4707964" y="3887943"/>
            <a:ext cx="2032835" cy="344003"/>
            <a:chOff x="7563182" y="2388804"/>
            <a:chExt cx="2710447" cy="458670"/>
          </a:xfrm>
        </p:grpSpPr>
        <p:sp>
          <p:nvSpPr>
            <p:cNvPr id="272" name="Rounded Rectangle 271"/>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73" name="Rectangle 272"/>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GST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复合区协调员</a:t>
              </a: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sp>
        <p:nvSpPr>
          <p:cNvPr id="274" name="Rounded Rectangle 273"/>
          <p:cNvSpPr/>
          <p:nvPr/>
        </p:nvSpPr>
        <p:spPr>
          <a:xfrm>
            <a:off x="422240" y="4343651"/>
            <a:ext cx="8509486" cy="172556"/>
          </a:xfrm>
          <a:prstGeom prst="roundRect">
            <a:avLst/>
          </a:prstGeom>
          <a:solidFill>
            <a:srgbClr val="2E43A1"/>
          </a:solidFill>
          <a:ln>
            <a:solidFill>
              <a:srgbClr val="FFFF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zh-CN" altLang="en-US" sz="900" dirty="0" smtClean="0">
                <a:solidFill>
                  <a:schemeClr val="bg1"/>
                </a:solidFill>
                <a:latin typeface="Helvetica Neue Bold Condensed"/>
                <a:cs typeface="Helvetica Neue Bold Condensed"/>
              </a:rPr>
              <a:t>区全球行动团队主席</a:t>
            </a:r>
            <a:r>
              <a:rPr lang="en-US" sz="900" dirty="0" smtClean="0">
                <a:solidFill>
                  <a:schemeClr val="bg1"/>
                </a:solidFill>
                <a:latin typeface="Helvetica Neue Bold Condensed"/>
                <a:cs typeface="Helvetica Neue Bold Condensed"/>
              </a:rPr>
              <a:t> (</a:t>
            </a:r>
            <a:r>
              <a:rPr lang="zh-CN" altLang="en-US" sz="900" dirty="0" smtClean="0">
                <a:solidFill>
                  <a:schemeClr val="bg1"/>
                </a:solidFill>
                <a:latin typeface="Helvetica Neue Bold Condensed"/>
                <a:cs typeface="Helvetica Neue Bold Condensed"/>
              </a:rPr>
              <a:t>总监</a:t>
            </a:r>
            <a:r>
              <a:rPr lang="en-US" sz="900" dirty="0" smtClean="0">
                <a:solidFill>
                  <a:schemeClr val="bg1"/>
                </a:solidFill>
                <a:latin typeface="Helvetica Neue Bold Condensed"/>
                <a:cs typeface="Helvetica Neue Bold Condensed"/>
              </a:rPr>
              <a:t>)</a:t>
            </a:r>
            <a:endParaRPr lang="en-US" sz="900" dirty="0">
              <a:solidFill>
                <a:schemeClr val="bg1"/>
              </a:solidFill>
              <a:latin typeface="Helvetica Neue Bold Condensed"/>
              <a:cs typeface="Helvetica Neue Bold Condensed"/>
            </a:endParaRPr>
          </a:p>
        </p:txBody>
      </p:sp>
      <p:grpSp>
        <p:nvGrpSpPr>
          <p:cNvPr id="275" name="Group 274"/>
          <p:cNvGrpSpPr/>
          <p:nvPr/>
        </p:nvGrpSpPr>
        <p:grpSpPr>
          <a:xfrm>
            <a:off x="425563" y="4494885"/>
            <a:ext cx="2032835" cy="344003"/>
            <a:chOff x="1587500" y="2388804"/>
            <a:chExt cx="2710447" cy="458670"/>
          </a:xfrm>
        </p:grpSpPr>
        <p:sp>
          <p:nvSpPr>
            <p:cNvPr id="276" name="Rounded Rectangle 275"/>
            <p:cNvSpPr/>
            <p:nvPr/>
          </p:nvSpPr>
          <p:spPr>
            <a:xfrm>
              <a:off x="1587500"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77" name="Rectangle 276"/>
            <p:cNvSpPr/>
            <p:nvPr/>
          </p:nvSpPr>
          <p:spPr bwMode="auto">
            <a:xfrm>
              <a:off x="1597739"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GLT</a:t>
              </a:r>
            </a:p>
            <a:p>
              <a:pPr marL="457200" indent="-457200" algn="ctr" fontAlgn="base">
                <a:spcAft>
                  <a:spcPct val="0"/>
                </a:spcAft>
              </a:pPr>
              <a:r>
                <a:rPr lang="zh-CN" altLang="en-US" sz="800" dirty="0" smtClean="0">
                  <a:solidFill>
                    <a:srgbClr val="1A4190"/>
                  </a:solidFill>
                  <a:latin typeface="Helvetica Neue"/>
                  <a:ea typeface="ヒラギノ角ゴ Pro W3" pitchFamily="84" charset="-128"/>
                  <a:cs typeface="Helvetica Neue"/>
                </a:rPr>
                <a:t>区</a:t>
              </a:r>
              <a:r>
                <a:rPr lang="zh-CN" altLang="en-US" sz="800" dirty="0">
                  <a:solidFill>
                    <a:srgbClr val="1A4190"/>
                  </a:solidFill>
                  <a:latin typeface="Helvetica Neue"/>
                  <a:ea typeface="ヒラギノ角ゴ Pro W3" pitchFamily="84" charset="-128"/>
                  <a:cs typeface="Helvetica Neue"/>
                </a:rPr>
                <a:t>协调员</a:t>
              </a: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78" name="Group 277"/>
          <p:cNvGrpSpPr/>
          <p:nvPr/>
        </p:nvGrpSpPr>
        <p:grpSpPr>
          <a:xfrm>
            <a:off x="2566764" y="4494885"/>
            <a:ext cx="2032835" cy="344003"/>
            <a:chOff x="4642182" y="2388804"/>
            <a:chExt cx="2710447" cy="458670"/>
          </a:xfrm>
        </p:grpSpPr>
        <p:sp>
          <p:nvSpPr>
            <p:cNvPr id="279" name="Rounded Rectangle 278"/>
            <p:cNvSpPr/>
            <p:nvPr/>
          </p:nvSpPr>
          <p:spPr>
            <a:xfrm>
              <a:off x="4642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80" name="Rectangle 279"/>
            <p:cNvSpPr/>
            <p:nvPr/>
          </p:nvSpPr>
          <p:spPr bwMode="auto">
            <a:xfrm>
              <a:off x="4652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GMT</a:t>
              </a:r>
            </a:p>
            <a:p>
              <a:pPr marL="457200" indent="-457200" algn="ctr" fontAlgn="base">
                <a:spcAft>
                  <a:spcPct val="0"/>
                </a:spcAft>
              </a:pPr>
              <a:r>
                <a:rPr lang="zh-CN" altLang="en-US" sz="800" dirty="0" smtClean="0">
                  <a:solidFill>
                    <a:srgbClr val="1A4190"/>
                  </a:solidFill>
                  <a:latin typeface="Helvetica Neue"/>
                  <a:ea typeface="ヒラギノ角ゴ Pro W3" pitchFamily="84" charset="-128"/>
                  <a:cs typeface="Helvetica Neue"/>
                </a:rPr>
                <a:t>区</a:t>
              </a:r>
              <a:r>
                <a:rPr lang="zh-CN" altLang="en-US" sz="800" dirty="0">
                  <a:solidFill>
                    <a:srgbClr val="1A4190"/>
                  </a:solidFill>
                  <a:latin typeface="Helvetica Neue"/>
                  <a:ea typeface="ヒラギノ角ゴ Pro W3" pitchFamily="84" charset="-128"/>
                  <a:cs typeface="Helvetica Neue"/>
                </a:rPr>
                <a:t>协调员</a:t>
              </a: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81" name="Group 280"/>
          <p:cNvGrpSpPr/>
          <p:nvPr/>
        </p:nvGrpSpPr>
        <p:grpSpPr>
          <a:xfrm>
            <a:off x="4734237" y="4494885"/>
            <a:ext cx="2032835" cy="344003"/>
            <a:chOff x="7563182" y="2388804"/>
            <a:chExt cx="2710447" cy="458670"/>
          </a:xfrm>
        </p:grpSpPr>
        <p:sp>
          <p:nvSpPr>
            <p:cNvPr id="282" name="Rounded Rectangle 281"/>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83" name="Rectangle 282"/>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GST</a:t>
              </a:r>
            </a:p>
            <a:p>
              <a:pPr marL="457200" indent="-457200" algn="ctr" fontAlgn="base">
                <a:spcAft>
                  <a:spcPct val="0"/>
                </a:spcAft>
              </a:pPr>
              <a:r>
                <a:rPr lang="zh-CN" altLang="en-US" sz="800" dirty="0" smtClean="0">
                  <a:solidFill>
                    <a:srgbClr val="1A4190"/>
                  </a:solidFill>
                  <a:latin typeface="Helvetica Neue"/>
                  <a:ea typeface="ヒラギノ角ゴ Pro W3" pitchFamily="84" charset="-128"/>
                  <a:cs typeface="Helvetica Neue"/>
                </a:rPr>
                <a:t>区</a:t>
              </a:r>
              <a:r>
                <a:rPr lang="zh-CN" altLang="en-US" sz="800" dirty="0">
                  <a:solidFill>
                    <a:srgbClr val="1A4190"/>
                  </a:solidFill>
                  <a:latin typeface="Helvetica Neue"/>
                  <a:ea typeface="ヒラギノ角ゴ Pro W3" pitchFamily="84" charset="-128"/>
                  <a:cs typeface="Helvetica Neue"/>
                </a:rPr>
                <a:t>协调员</a:t>
              </a:r>
              <a:endParaRPr lang="en-US" sz="1100" dirty="0">
                <a:solidFill>
                  <a:schemeClr val="bg1"/>
                </a:solidFill>
                <a:latin typeface="Helvetica Neue Bold Condensed"/>
                <a:ea typeface="ヒラギノ角ゴ Pro W3" pitchFamily="84" charset="-128"/>
                <a:cs typeface="Helvetica Neue Bold Condensed"/>
              </a:endParaRPr>
            </a:p>
          </p:txBody>
        </p:sp>
      </p:grpSp>
      <p:sp>
        <p:nvSpPr>
          <p:cNvPr id="284" name="Rounded Rectangle 283"/>
          <p:cNvSpPr/>
          <p:nvPr/>
        </p:nvSpPr>
        <p:spPr>
          <a:xfrm>
            <a:off x="422240" y="4919582"/>
            <a:ext cx="8509486" cy="162813"/>
          </a:xfrm>
          <a:prstGeom prst="roundRect">
            <a:avLst/>
          </a:prstGeom>
          <a:solidFill>
            <a:srgbClr val="C00000"/>
          </a:solidFill>
          <a:ln>
            <a:solidFill>
              <a:srgbClr val="FFFF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zh-CN" altLang="en-US" sz="900" dirty="0" smtClean="0">
                <a:solidFill>
                  <a:schemeClr val="bg1"/>
                </a:solidFill>
                <a:latin typeface="Helvetica Neue Bold Condensed"/>
                <a:cs typeface="Helvetica Neue Bold Condensed"/>
              </a:rPr>
              <a:t>分会全球行动团队主席</a:t>
            </a:r>
            <a:r>
              <a:rPr lang="en-US" sz="900" dirty="0" smtClean="0">
                <a:solidFill>
                  <a:schemeClr val="bg1"/>
                </a:solidFill>
                <a:latin typeface="Helvetica Neue Bold Condensed"/>
                <a:cs typeface="Helvetica Neue Bold Condensed"/>
              </a:rPr>
              <a:t> (</a:t>
            </a:r>
            <a:r>
              <a:rPr lang="zh-CN" altLang="en-US" sz="900" dirty="0" smtClean="0">
                <a:solidFill>
                  <a:schemeClr val="bg1"/>
                </a:solidFill>
                <a:latin typeface="Helvetica Neue Bold Condensed"/>
                <a:cs typeface="Helvetica Neue Bold Condensed"/>
              </a:rPr>
              <a:t>分会会长</a:t>
            </a:r>
            <a:r>
              <a:rPr lang="en-US" sz="900" dirty="0" smtClean="0">
                <a:solidFill>
                  <a:schemeClr val="bg1"/>
                </a:solidFill>
                <a:latin typeface="Helvetica Neue Bold Condensed"/>
                <a:cs typeface="Helvetica Neue Bold Condensed"/>
              </a:rPr>
              <a:t>)</a:t>
            </a:r>
            <a:endParaRPr lang="en-US" sz="900" dirty="0">
              <a:solidFill>
                <a:schemeClr val="bg1"/>
              </a:solidFill>
              <a:latin typeface="Helvetica Neue Bold Condensed"/>
              <a:cs typeface="Helvetica Neue Bold Condensed"/>
            </a:endParaRPr>
          </a:p>
        </p:txBody>
      </p:sp>
      <p:grpSp>
        <p:nvGrpSpPr>
          <p:cNvPr id="285" name="Group 284"/>
          <p:cNvGrpSpPr/>
          <p:nvPr/>
        </p:nvGrpSpPr>
        <p:grpSpPr>
          <a:xfrm>
            <a:off x="425563" y="5064798"/>
            <a:ext cx="2032835" cy="344002"/>
            <a:chOff x="1587500" y="2388804"/>
            <a:chExt cx="2710447" cy="458669"/>
          </a:xfrm>
        </p:grpSpPr>
        <p:sp>
          <p:nvSpPr>
            <p:cNvPr id="286" name="Rounded Rectangle 285"/>
            <p:cNvSpPr/>
            <p:nvPr/>
          </p:nvSpPr>
          <p:spPr>
            <a:xfrm>
              <a:off x="1587500" y="2412999"/>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87" name="Rectangle 286"/>
            <p:cNvSpPr/>
            <p:nvPr/>
          </p:nvSpPr>
          <p:spPr bwMode="auto">
            <a:xfrm>
              <a:off x="1597739"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GLT</a:t>
              </a:r>
            </a:p>
            <a:p>
              <a:pPr algn="ctr"/>
              <a:r>
                <a:rPr lang="zh-CN" altLang="en-US" sz="700" dirty="0" smtClean="0">
                  <a:solidFill>
                    <a:schemeClr val="accent1">
                      <a:lumMod val="50000"/>
                    </a:schemeClr>
                  </a:solidFill>
                  <a:latin typeface="Helvetica Neue"/>
                </a:rPr>
                <a:t>第一副分会会长</a:t>
              </a:r>
              <a:r>
                <a:rPr lang="en-US" sz="700" dirty="0" smtClean="0">
                  <a:solidFill>
                    <a:schemeClr val="accent1">
                      <a:lumMod val="50000"/>
                    </a:schemeClr>
                  </a:solidFill>
                  <a:latin typeface="Helvetica Neue"/>
                </a:rPr>
                <a:t>/</a:t>
              </a:r>
              <a:r>
                <a:rPr lang="zh-CN" altLang="en-US" sz="700" dirty="0" smtClean="0">
                  <a:solidFill>
                    <a:schemeClr val="accent1">
                      <a:lumMod val="50000"/>
                    </a:schemeClr>
                  </a:solidFill>
                  <a:latin typeface="Helvetica Neue"/>
                </a:rPr>
                <a:t>领导发展主席</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88" name="Group 287"/>
          <p:cNvGrpSpPr/>
          <p:nvPr/>
        </p:nvGrpSpPr>
        <p:grpSpPr>
          <a:xfrm>
            <a:off x="2566764" y="5064799"/>
            <a:ext cx="2032835" cy="344003"/>
            <a:chOff x="4642182" y="2388804"/>
            <a:chExt cx="2710447" cy="458670"/>
          </a:xfrm>
        </p:grpSpPr>
        <p:sp>
          <p:nvSpPr>
            <p:cNvPr id="289" name="Rounded Rectangle 288"/>
            <p:cNvSpPr/>
            <p:nvPr/>
          </p:nvSpPr>
          <p:spPr>
            <a:xfrm>
              <a:off x="4642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90" name="Rectangle 289"/>
            <p:cNvSpPr/>
            <p:nvPr/>
          </p:nvSpPr>
          <p:spPr bwMode="auto">
            <a:xfrm>
              <a:off x="4652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GMT</a:t>
              </a:r>
            </a:p>
            <a:p>
              <a:pPr marL="457200" indent="-457200" algn="ctr" fontAlgn="base">
                <a:spcAft>
                  <a:spcPct val="0"/>
                </a:spcAft>
              </a:pPr>
              <a:r>
                <a:rPr lang="zh-CN" altLang="en-US" sz="800" dirty="0" smtClean="0">
                  <a:solidFill>
                    <a:srgbClr val="1A4190"/>
                  </a:solidFill>
                  <a:latin typeface="Helvetica Neue"/>
                  <a:ea typeface="ヒラギノ角ゴ Pro W3" pitchFamily="84" charset="-128"/>
                  <a:cs typeface="Helvetica Neue"/>
                </a:rPr>
                <a:t>会员发展主席</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91" name="Group 290"/>
          <p:cNvGrpSpPr/>
          <p:nvPr/>
        </p:nvGrpSpPr>
        <p:grpSpPr>
          <a:xfrm>
            <a:off x="4707964" y="5064799"/>
            <a:ext cx="2032835" cy="344003"/>
            <a:chOff x="7563182" y="2388804"/>
            <a:chExt cx="2710447" cy="458670"/>
          </a:xfrm>
        </p:grpSpPr>
        <p:sp>
          <p:nvSpPr>
            <p:cNvPr id="292" name="Rounded Rectangle 291"/>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93" name="Rectangle 292"/>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GST</a:t>
              </a:r>
            </a:p>
            <a:p>
              <a:pPr marL="457200" indent="-457200" algn="ctr" fontAlgn="base">
                <a:spcAft>
                  <a:spcPct val="0"/>
                </a:spcAft>
              </a:pPr>
              <a:r>
                <a:rPr lang="zh-CN" altLang="en-US" sz="800" dirty="0" smtClean="0">
                  <a:solidFill>
                    <a:srgbClr val="1A4190"/>
                  </a:solidFill>
                  <a:latin typeface="Helvetica Neue"/>
                  <a:ea typeface="ヒラギノ角ゴ Pro W3" pitchFamily="84" charset="-128"/>
                  <a:cs typeface="Helvetica Neue"/>
                </a:rPr>
                <a:t>服务主席</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94" name="Group 293"/>
          <p:cNvGrpSpPr/>
          <p:nvPr/>
        </p:nvGrpSpPr>
        <p:grpSpPr>
          <a:xfrm>
            <a:off x="6898891" y="3889341"/>
            <a:ext cx="2032835" cy="344003"/>
            <a:chOff x="7563182" y="2388804"/>
            <a:chExt cx="2710447" cy="458670"/>
          </a:xfrm>
        </p:grpSpPr>
        <p:sp>
          <p:nvSpPr>
            <p:cNvPr id="295" name="Rounded Rectangle 294"/>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96" name="Rectangle 295"/>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smtClean="0">
                  <a:solidFill>
                    <a:srgbClr val="1A4190"/>
                  </a:solidFill>
                  <a:latin typeface="Helvetica Neue Bold Condensed"/>
                  <a:ea typeface="ヒラギノ角ゴ Pro W3" pitchFamily="84" charset="-128"/>
                  <a:cs typeface="Helvetica Neue Bold Condensed"/>
                </a:rPr>
                <a:t>LCIF</a:t>
              </a:r>
              <a:endParaRPr lang="en-US" sz="1100" dirty="0">
                <a:solidFill>
                  <a:srgbClr val="1A4190"/>
                </a:solidFill>
                <a:latin typeface="Helvetica Neue Bold Condensed"/>
                <a:ea typeface="ヒラギノ角ゴ Pro W3" pitchFamily="84" charset="-128"/>
                <a:cs typeface="Helvetica Neue Bold Condensed"/>
              </a:endParaRP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复合区协调员</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297" name="Group 296"/>
          <p:cNvGrpSpPr/>
          <p:nvPr/>
        </p:nvGrpSpPr>
        <p:grpSpPr>
          <a:xfrm>
            <a:off x="6898891" y="4496283"/>
            <a:ext cx="2032835" cy="344003"/>
            <a:chOff x="7563182" y="2388804"/>
            <a:chExt cx="2710447" cy="458670"/>
          </a:xfrm>
        </p:grpSpPr>
        <p:sp>
          <p:nvSpPr>
            <p:cNvPr id="298" name="Rounded Rectangle 297"/>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299" name="Rectangle 298"/>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smtClean="0">
                  <a:solidFill>
                    <a:srgbClr val="1A4190"/>
                  </a:solidFill>
                  <a:latin typeface="Helvetica Neue Bold Condensed"/>
                  <a:ea typeface="ヒラギノ角ゴ Pro W3" pitchFamily="84" charset="-128"/>
                  <a:cs typeface="Helvetica Neue Bold Condensed"/>
                </a:rPr>
                <a:t>LCIF</a:t>
              </a:r>
              <a:endParaRPr lang="en-US" sz="1100" dirty="0">
                <a:solidFill>
                  <a:srgbClr val="1A4190"/>
                </a:solidFill>
                <a:latin typeface="Helvetica Neue Bold Condensed"/>
                <a:ea typeface="ヒラギノ角ゴ Pro W3" pitchFamily="84" charset="-128"/>
                <a:cs typeface="Helvetica Neue Bold Condensed"/>
              </a:endParaRPr>
            </a:p>
            <a:p>
              <a:pPr marL="457200" indent="-457200" algn="ctr" fontAlgn="base">
                <a:spcAft>
                  <a:spcPct val="0"/>
                </a:spcAft>
              </a:pPr>
              <a:r>
                <a:rPr lang="zh-CN" altLang="en-US" sz="800" dirty="0" smtClean="0">
                  <a:solidFill>
                    <a:srgbClr val="1A4190"/>
                  </a:solidFill>
                  <a:latin typeface="Helvetica Neue"/>
                  <a:ea typeface="ヒラギノ角ゴ Pro W3" pitchFamily="84" charset="-128"/>
                  <a:cs typeface="Helvetica Neue"/>
                </a:rPr>
                <a:t>区</a:t>
              </a:r>
              <a:r>
                <a:rPr lang="zh-CN" altLang="en-US" sz="800" dirty="0">
                  <a:solidFill>
                    <a:srgbClr val="1A4190"/>
                  </a:solidFill>
                  <a:latin typeface="Helvetica Neue"/>
                  <a:ea typeface="ヒラギノ角ゴ Pro W3" pitchFamily="84" charset="-128"/>
                  <a:cs typeface="Helvetica Neue"/>
                </a:rPr>
                <a:t>协调员</a:t>
              </a: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300" name="Group 299"/>
          <p:cNvGrpSpPr/>
          <p:nvPr/>
        </p:nvGrpSpPr>
        <p:grpSpPr>
          <a:xfrm>
            <a:off x="6898891" y="5066197"/>
            <a:ext cx="2032835" cy="344003"/>
            <a:chOff x="7563182" y="2388804"/>
            <a:chExt cx="2710447" cy="458670"/>
          </a:xfrm>
        </p:grpSpPr>
        <p:sp>
          <p:nvSpPr>
            <p:cNvPr id="301" name="Rounded Rectangle 300"/>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302" name="Rectangle 301"/>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smtClean="0">
                  <a:solidFill>
                    <a:srgbClr val="1A4190"/>
                  </a:solidFill>
                  <a:latin typeface="Helvetica Neue Bold Condensed"/>
                  <a:ea typeface="ヒラギノ角ゴ Pro W3" pitchFamily="84" charset="-128"/>
                  <a:cs typeface="Helvetica Neue Bold Condensed"/>
                </a:rPr>
                <a:t>LCIF</a:t>
              </a:r>
              <a:endParaRPr lang="en-US" sz="1100" dirty="0">
                <a:solidFill>
                  <a:srgbClr val="1A4190"/>
                </a:solidFill>
                <a:latin typeface="Helvetica Neue Bold Condensed"/>
                <a:ea typeface="ヒラギノ角ゴ Pro W3" pitchFamily="84" charset="-128"/>
                <a:cs typeface="Helvetica Neue Bold Condensed"/>
              </a:endParaRPr>
            </a:p>
            <a:p>
              <a:pPr marL="457200" indent="-457200" algn="ctr" fontAlgn="base">
                <a:spcAft>
                  <a:spcPct val="0"/>
                </a:spcAft>
              </a:pPr>
              <a:r>
                <a:rPr lang="en-US" sz="800" dirty="0" smtClean="0">
                  <a:solidFill>
                    <a:srgbClr val="1A4190"/>
                  </a:solidFill>
                  <a:latin typeface="Helvetica Neue"/>
                  <a:ea typeface="ヒラギノ角ゴ Pro W3" pitchFamily="84" charset="-128"/>
                  <a:cs typeface="Helvetica Neue"/>
                </a:rPr>
                <a:t>LCIF </a:t>
              </a:r>
              <a:r>
                <a:rPr lang="zh-CN" altLang="en-US" sz="800" dirty="0" smtClean="0">
                  <a:solidFill>
                    <a:srgbClr val="1A4190"/>
                  </a:solidFill>
                  <a:latin typeface="Helvetica Neue"/>
                  <a:ea typeface="ヒラギノ角ゴ Pro W3" pitchFamily="84" charset="-128"/>
                  <a:cs typeface="Helvetica Neue"/>
                </a:rPr>
                <a:t>协调员</a:t>
              </a: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303" name="Group 302"/>
          <p:cNvGrpSpPr/>
          <p:nvPr/>
        </p:nvGrpSpPr>
        <p:grpSpPr>
          <a:xfrm>
            <a:off x="426961" y="2769322"/>
            <a:ext cx="2032835" cy="344003"/>
            <a:chOff x="1587500" y="2388804"/>
            <a:chExt cx="2710447" cy="458670"/>
          </a:xfrm>
        </p:grpSpPr>
        <p:sp>
          <p:nvSpPr>
            <p:cNvPr id="304" name="Rounded Rectangle 303"/>
            <p:cNvSpPr/>
            <p:nvPr/>
          </p:nvSpPr>
          <p:spPr>
            <a:xfrm>
              <a:off x="1587500"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305" name="Rectangle 304"/>
            <p:cNvSpPr/>
            <p:nvPr/>
          </p:nvSpPr>
          <p:spPr bwMode="auto">
            <a:xfrm>
              <a:off x="1597739"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GLT</a:t>
              </a:r>
            </a:p>
            <a:p>
              <a:pPr marL="457200" indent="-457200" algn="ctr" fontAlgn="base">
                <a:spcAft>
                  <a:spcPct val="0"/>
                </a:spcAft>
              </a:pPr>
              <a:r>
                <a:rPr lang="zh-CN" altLang="en-US" sz="800" dirty="0" smtClean="0">
                  <a:solidFill>
                    <a:srgbClr val="1A4190"/>
                  </a:solidFill>
                  <a:latin typeface="Helvetica Neue"/>
                  <a:ea typeface="ヒラギノ角ゴ Pro W3" pitchFamily="84" charset="-128"/>
                  <a:cs typeface="Helvetica Neue"/>
                </a:rPr>
                <a:t>副宪章区领导人</a:t>
              </a:r>
              <a:endParaRPr lang="en-US" sz="800" dirty="0">
                <a:solidFill>
                  <a:srgbClr val="1A4190"/>
                </a:solidFill>
                <a:latin typeface="Helvetica Neue"/>
                <a:ea typeface="ヒラギノ角ゴ Pro W3" pitchFamily="84" charset="-128"/>
                <a:cs typeface="Helvetica Neue"/>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sp>
        <p:nvSpPr>
          <p:cNvPr id="306" name="Rectangle 305"/>
          <p:cNvSpPr/>
          <p:nvPr/>
        </p:nvSpPr>
        <p:spPr bwMode="auto">
          <a:xfrm>
            <a:off x="2773387" y="2861253"/>
            <a:ext cx="2028290" cy="345566"/>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r>
              <a:rPr lang="en-US" sz="1200" dirty="0">
                <a:solidFill>
                  <a:schemeClr val="bg1"/>
                </a:solidFill>
                <a:latin typeface="Helvetica Neue Bold Condensed"/>
                <a:ea typeface="ヒラギノ角ゴ Pro W3" pitchFamily="84" charset="-128"/>
                <a:cs typeface="Helvetica Neue Bold Condensed"/>
              </a:rPr>
              <a:t>GMT</a:t>
            </a:r>
            <a:endParaRPr lang="en-US" sz="2100" dirty="0">
              <a:solidFill>
                <a:schemeClr val="bg1"/>
              </a:solidFill>
              <a:latin typeface="Helvetica Neue Bold Condensed"/>
              <a:ea typeface="ヒラギノ角ゴ Pro W3" pitchFamily="84" charset="-128"/>
              <a:cs typeface="Helvetica Neue Bold Condensed"/>
            </a:endParaRPr>
          </a:p>
        </p:txBody>
      </p:sp>
      <p:sp>
        <p:nvSpPr>
          <p:cNvPr id="307" name="Rectangle 306"/>
          <p:cNvSpPr/>
          <p:nvPr/>
        </p:nvSpPr>
        <p:spPr bwMode="auto">
          <a:xfrm>
            <a:off x="2695997" y="2813625"/>
            <a:ext cx="2022337" cy="226507"/>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r>
              <a:rPr lang="en-US" sz="1100" dirty="0">
                <a:solidFill>
                  <a:schemeClr val="bg1"/>
                </a:solidFill>
                <a:latin typeface="Helvetica Neue Bold Condensed"/>
                <a:ea typeface="ヒラギノ角ゴ Pro W3" pitchFamily="84" charset="-128"/>
                <a:cs typeface="Helvetica Neue Bold Condensed"/>
              </a:rPr>
              <a:t>GMT</a:t>
            </a:r>
          </a:p>
        </p:txBody>
      </p:sp>
      <p:sp>
        <p:nvSpPr>
          <p:cNvPr id="308" name="Rectangle 307"/>
          <p:cNvSpPr/>
          <p:nvPr/>
        </p:nvSpPr>
        <p:spPr bwMode="auto">
          <a:xfrm>
            <a:off x="5011763" y="2813625"/>
            <a:ext cx="2022337" cy="226507"/>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r>
              <a:rPr lang="en-US" sz="1100" dirty="0">
                <a:solidFill>
                  <a:schemeClr val="bg1"/>
                </a:solidFill>
                <a:latin typeface="Helvetica Neue Bold Condensed"/>
                <a:ea typeface="ヒラギノ角ゴ Pro W3" pitchFamily="84" charset="-128"/>
                <a:cs typeface="Helvetica Neue Bold Condensed"/>
              </a:rPr>
              <a:t>GST</a:t>
            </a:r>
          </a:p>
        </p:txBody>
      </p:sp>
      <p:grpSp>
        <p:nvGrpSpPr>
          <p:cNvPr id="309" name="Group 308"/>
          <p:cNvGrpSpPr/>
          <p:nvPr/>
        </p:nvGrpSpPr>
        <p:grpSpPr>
          <a:xfrm>
            <a:off x="2568162" y="2769322"/>
            <a:ext cx="2032835" cy="344003"/>
            <a:chOff x="4642182" y="2388804"/>
            <a:chExt cx="2710447" cy="458670"/>
          </a:xfrm>
        </p:grpSpPr>
        <p:sp>
          <p:nvSpPr>
            <p:cNvPr id="310" name="Rounded Rectangle 309"/>
            <p:cNvSpPr/>
            <p:nvPr/>
          </p:nvSpPr>
          <p:spPr>
            <a:xfrm>
              <a:off x="4642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311" name="Rectangle 310"/>
            <p:cNvSpPr/>
            <p:nvPr/>
          </p:nvSpPr>
          <p:spPr bwMode="auto">
            <a:xfrm>
              <a:off x="4652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GMT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副宪章区领导人</a:t>
              </a:r>
              <a:endParaRPr lang="en-US" sz="800" dirty="0">
                <a:solidFill>
                  <a:srgbClr val="1A4190"/>
                </a:solidFill>
                <a:latin typeface="Helvetica Neue"/>
                <a:ea typeface="ヒラギノ角ゴ Pro W3" pitchFamily="84" charset="-128"/>
                <a:cs typeface="Helvetica Neue"/>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312" name="Group 311"/>
          <p:cNvGrpSpPr/>
          <p:nvPr/>
        </p:nvGrpSpPr>
        <p:grpSpPr>
          <a:xfrm>
            <a:off x="4715644" y="2769322"/>
            <a:ext cx="2048610" cy="344003"/>
            <a:chOff x="7563182" y="2388804"/>
            <a:chExt cx="2710447" cy="458670"/>
          </a:xfrm>
        </p:grpSpPr>
        <p:sp>
          <p:nvSpPr>
            <p:cNvPr id="313" name="Rounded Rectangle 312"/>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fontAlgn="base">
                <a:spcAft>
                  <a:spcPct val="0"/>
                </a:spcAft>
              </a:pPr>
              <a:endParaRPr lang="en-US" sz="1200">
                <a:solidFill>
                  <a:schemeClr val="bg1"/>
                </a:solidFill>
                <a:latin typeface="Helvetica Neue Bold Condensed"/>
                <a:ea typeface="ヒラギノ角ゴ Pro W3" pitchFamily="84" charset="-128"/>
                <a:cs typeface="Helvetica Neue Bold Condensed"/>
              </a:endParaRPr>
            </a:p>
          </p:txBody>
        </p:sp>
        <p:sp>
          <p:nvSpPr>
            <p:cNvPr id="314" name="Rectangle 313"/>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457200" indent="-457200" algn="ctr" defTabSz="685800" fontAlgn="base">
                <a:spcAft>
                  <a:spcPct val="0"/>
                </a:spcAft>
              </a:pPr>
              <a:r>
                <a:rPr lang="en-US" sz="1100" dirty="0">
                  <a:solidFill>
                    <a:srgbClr val="1A4190"/>
                  </a:solidFill>
                  <a:latin typeface="Helvetica Neue Bold Condensed"/>
                  <a:ea typeface="ヒラギノ角ゴ Pro W3" pitchFamily="84" charset="-128"/>
                  <a:cs typeface="Helvetica Neue Bold Condensed"/>
                </a:rPr>
                <a:t>GST</a:t>
              </a:r>
            </a:p>
            <a:p>
              <a:pPr marL="457200" indent="-457200" algn="ctr" fontAlgn="base">
                <a:spcAft>
                  <a:spcPct val="0"/>
                </a:spcAft>
              </a:pPr>
              <a:r>
                <a:rPr lang="zh-CN" altLang="en-US" sz="800" dirty="0">
                  <a:solidFill>
                    <a:srgbClr val="1A4190"/>
                  </a:solidFill>
                  <a:latin typeface="Helvetica Neue"/>
                  <a:ea typeface="ヒラギノ角ゴ Pro W3" pitchFamily="84" charset="-128"/>
                  <a:cs typeface="Helvetica Neue"/>
                </a:rPr>
                <a:t>副宪章区领导人</a:t>
              </a:r>
              <a:endParaRPr lang="en-US" sz="800" dirty="0">
                <a:solidFill>
                  <a:srgbClr val="1A4190"/>
                </a:solidFill>
                <a:latin typeface="Helvetica Neue"/>
                <a:ea typeface="ヒラギノ角ゴ Pro W3" pitchFamily="84" charset="-128"/>
                <a:cs typeface="Helvetica Neue"/>
              </a:endParaRPr>
            </a:p>
            <a:p>
              <a:pPr marL="457200" indent="-457200" algn="ctr" defTabSz="685800" fontAlgn="base">
                <a:spcAft>
                  <a:spcPct val="0"/>
                </a:spcAft>
              </a:pPr>
              <a:endParaRPr lang="en-US" sz="1100" dirty="0">
                <a:solidFill>
                  <a:schemeClr val="bg1"/>
                </a:solidFill>
                <a:latin typeface="Helvetica Neue Bold Condensed"/>
                <a:ea typeface="ヒラギノ角ゴ Pro W3" pitchFamily="84" charset="-128"/>
                <a:cs typeface="Helvetica Neue Bold Condensed"/>
              </a:endParaRPr>
            </a:p>
          </p:txBody>
        </p:sp>
      </p:grpSp>
      <p:grpSp>
        <p:nvGrpSpPr>
          <p:cNvPr id="81" name="Group 80"/>
          <p:cNvGrpSpPr/>
          <p:nvPr/>
        </p:nvGrpSpPr>
        <p:grpSpPr>
          <a:xfrm>
            <a:off x="6225676" y="1475827"/>
            <a:ext cx="2309101" cy="2593191"/>
            <a:chOff x="5673729" y="1935237"/>
            <a:chExt cx="2309101" cy="2593191"/>
          </a:xfrm>
        </p:grpSpPr>
        <p:cxnSp>
          <p:nvCxnSpPr>
            <p:cNvPr id="82" name="Straight Connector 81"/>
            <p:cNvCxnSpPr/>
            <p:nvPr/>
          </p:nvCxnSpPr>
          <p:spPr>
            <a:xfrm>
              <a:off x="7982451" y="2025648"/>
              <a:ext cx="379" cy="2502780"/>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flipV="1">
              <a:off x="6915653" y="1983410"/>
              <a:ext cx="1067177" cy="1055"/>
            </a:xfrm>
            <a:prstGeom prst="straightConnector1">
              <a:avLst/>
            </a:prstGeom>
            <a:ln w="2222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5673729" y="1935237"/>
              <a:ext cx="1247244" cy="17026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fontAlgn="auto">
                <a:spcBef>
                  <a:spcPts val="0"/>
                </a:spcBef>
                <a:spcAft>
                  <a:spcPts val="0"/>
                </a:spcAft>
              </a:pPr>
              <a:endParaRPr lang="en-US" sz="1400">
                <a:solidFill>
                  <a:prstClr val="white"/>
                </a:solidFill>
              </a:endParaRPr>
            </a:p>
          </p:txBody>
        </p:sp>
      </p:grpSp>
    </p:spTree>
    <p:extLst>
      <p:ext uri="{BB962C8B-B14F-4D97-AF65-F5344CB8AC3E}">
        <p14:creationId xmlns:p14="http://schemas.microsoft.com/office/powerpoint/2010/main" val="4001773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19114"/>
            <a:ext cx="8153400" cy="642886"/>
          </a:xfrm>
        </p:spPr>
        <p:txBody>
          <a:bodyPr/>
          <a:lstStyle/>
          <a:p>
            <a:r>
              <a:rPr lang="zh-CN" altLang="en-US" dirty="0">
                <a:latin typeface="Garamond" panose="02020404030301010803" pitchFamily="18" charset="0"/>
              </a:rPr>
              <a:t>全球服务团队 </a:t>
            </a:r>
            <a:r>
              <a:rPr lang="en-US" dirty="0">
                <a:latin typeface="Garamond" panose="02020404030301010803" pitchFamily="18" charset="0"/>
              </a:rPr>
              <a:t>&amp; LCIF </a:t>
            </a:r>
            <a:r>
              <a:rPr lang="zh-CN" altLang="en-US" dirty="0" smtClean="0">
                <a:latin typeface="Garamond" panose="02020404030301010803" pitchFamily="18" charset="0"/>
              </a:rPr>
              <a:t>结构</a:t>
            </a:r>
            <a:endParaRPr lang="en-US" dirty="0"/>
          </a:p>
        </p:txBody>
      </p:sp>
      <p:grpSp>
        <p:nvGrpSpPr>
          <p:cNvPr id="54" name="Group 53"/>
          <p:cNvGrpSpPr/>
          <p:nvPr/>
        </p:nvGrpSpPr>
        <p:grpSpPr>
          <a:xfrm>
            <a:off x="2845995" y="950205"/>
            <a:ext cx="4164405" cy="5010150"/>
            <a:chOff x="2631747" y="914400"/>
            <a:chExt cx="4226253" cy="4876800"/>
          </a:xfrm>
        </p:grpSpPr>
        <p:sp>
          <p:nvSpPr>
            <p:cNvPr id="55" name="Rounded Rectangle 54"/>
            <p:cNvSpPr/>
            <p:nvPr/>
          </p:nvSpPr>
          <p:spPr>
            <a:xfrm>
              <a:off x="2631747" y="914400"/>
              <a:ext cx="2030017" cy="666969"/>
            </a:xfrm>
            <a:prstGeom prst="roundRect">
              <a:avLst/>
            </a:prstGeom>
            <a:solidFill>
              <a:srgbClr val="263788"/>
            </a:solidFill>
            <a:ln>
              <a:solidFill>
                <a:srgbClr val="26378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6" name="Rectangle 55"/>
            <p:cNvSpPr/>
            <p:nvPr/>
          </p:nvSpPr>
          <p:spPr bwMode="auto">
            <a:xfrm>
              <a:off x="2644577" y="922871"/>
              <a:ext cx="2079823" cy="667482"/>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342900" indent="-342900" algn="ctr" defTabSz="514350"/>
              <a:r>
                <a:rPr lang="zh-CN" altLang="en-US" sz="825" dirty="0" smtClean="0">
                  <a:solidFill>
                    <a:schemeClr val="bg1"/>
                  </a:solidFill>
                  <a:latin typeface="Helvetica Neue Bold Condensed"/>
                  <a:ea typeface="ヒラギノ角ゴ Pro W3" pitchFamily="84" charset="-128"/>
                  <a:cs typeface="Helvetica Neue Bold Condensed"/>
                </a:rPr>
                <a:t>执行干部</a:t>
              </a:r>
              <a:endParaRPr lang="en-US" sz="825" dirty="0">
                <a:solidFill>
                  <a:schemeClr val="bg1"/>
                </a:solidFill>
                <a:latin typeface="Helvetica Neue Bold Condensed"/>
                <a:ea typeface="ヒラギノ角ゴ Pro W3" pitchFamily="84" charset="-128"/>
                <a:cs typeface="Helvetica Neue Bold Condensed"/>
              </a:endParaRPr>
            </a:p>
          </p:txBody>
        </p:sp>
        <p:sp>
          <p:nvSpPr>
            <p:cNvPr id="57" name="Rectangle 56"/>
            <p:cNvSpPr/>
            <p:nvPr/>
          </p:nvSpPr>
          <p:spPr>
            <a:xfrm>
              <a:off x="2639427" y="3345526"/>
              <a:ext cx="4210226" cy="434368"/>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57"/>
            <p:cNvSpPr/>
            <p:nvPr/>
          </p:nvSpPr>
          <p:spPr>
            <a:xfrm>
              <a:off x="2639427" y="2799582"/>
              <a:ext cx="4210225" cy="513161"/>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p:cNvSpPr/>
            <p:nvPr/>
          </p:nvSpPr>
          <p:spPr>
            <a:xfrm>
              <a:off x="2639427" y="2249838"/>
              <a:ext cx="4210226" cy="513161"/>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Rounded Rectangle 59"/>
            <p:cNvSpPr/>
            <p:nvPr/>
          </p:nvSpPr>
          <p:spPr bwMode="auto">
            <a:xfrm>
              <a:off x="2631748" y="1667312"/>
              <a:ext cx="4220943" cy="432658"/>
            </a:xfrm>
            <a:prstGeom prst="roundRect">
              <a:avLst/>
            </a:prstGeom>
            <a:solidFill>
              <a:srgbClr val="263788"/>
            </a:solidFill>
            <a:ln>
              <a:solidFill>
                <a:srgbClr val="26378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zh-CN" altLang="en-US" sz="750" b="1" dirty="0" smtClean="0">
                  <a:latin typeface="Helvetica Neue Bold Condensed"/>
                  <a:cs typeface="Helvetica Neue Bold Condensed"/>
                </a:rPr>
                <a:t>全球行动团队主席，副主席</a:t>
              </a:r>
              <a:r>
                <a:rPr lang="en-US" sz="750" b="1" dirty="0" smtClean="0">
                  <a:solidFill>
                    <a:schemeClr val="bg1"/>
                  </a:solidFill>
                  <a:latin typeface="Helvetica Neue"/>
                  <a:cs typeface="Helvetica Neue Bold Condensed"/>
                </a:rPr>
                <a:t> </a:t>
              </a:r>
              <a:r>
                <a:rPr lang="en-US" sz="750" b="1" dirty="0">
                  <a:solidFill>
                    <a:schemeClr val="bg1"/>
                  </a:solidFill>
                  <a:latin typeface="Helvetica Neue"/>
                  <a:cs typeface="Helvetica Neue Bold Condensed"/>
                </a:rPr>
                <a:t>&amp;  </a:t>
              </a:r>
              <a:r>
                <a:rPr lang="en-US" sz="750" b="1" dirty="0">
                  <a:solidFill>
                    <a:schemeClr val="bg1"/>
                  </a:solidFill>
                  <a:latin typeface="Helvetica Neue"/>
                </a:rPr>
                <a:t>LCIF </a:t>
              </a:r>
              <a:r>
                <a:rPr lang="zh-CN" altLang="en-US" sz="750" b="1" dirty="0" smtClean="0">
                  <a:solidFill>
                    <a:schemeClr val="bg1"/>
                  </a:solidFill>
                  <a:latin typeface="Helvetica Neue"/>
                </a:rPr>
                <a:t>信托理事联络员</a:t>
              </a:r>
              <a:endParaRPr lang="en-US" sz="750" b="1" dirty="0">
                <a:solidFill>
                  <a:schemeClr val="bg1"/>
                </a:solidFill>
                <a:latin typeface="Helvetica Neue"/>
              </a:endParaRPr>
            </a:p>
          </p:txBody>
        </p:sp>
        <p:sp>
          <p:nvSpPr>
            <p:cNvPr id="61" name="Rounded Rectangle 60"/>
            <p:cNvSpPr/>
            <p:nvPr/>
          </p:nvSpPr>
          <p:spPr>
            <a:xfrm>
              <a:off x="4807720" y="914400"/>
              <a:ext cx="2050280" cy="684751"/>
            </a:xfrm>
            <a:prstGeom prst="roundRect">
              <a:avLst/>
            </a:prstGeom>
            <a:solidFill>
              <a:srgbClr val="263788"/>
            </a:solidFill>
            <a:ln>
              <a:solidFill>
                <a:srgbClr val="26378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25">
                <a:solidFill>
                  <a:schemeClr val="bg1"/>
                </a:solidFill>
                <a:latin typeface="Helvetica Neue"/>
              </a:endParaRPr>
            </a:p>
          </p:txBody>
        </p:sp>
        <p:grpSp>
          <p:nvGrpSpPr>
            <p:cNvPr id="63" name="Group 62"/>
            <p:cNvGrpSpPr/>
            <p:nvPr/>
          </p:nvGrpSpPr>
          <p:grpSpPr>
            <a:xfrm>
              <a:off x="3645884" y="2294498"/>
              <a:ext cx="2190927" cy="325855"/>
              <a:chOff x="7563182" y="2385458"/>
              <a:chExt cx="2710447" cy="434473"/>
            </a:xfrm>
          </p:grpSpPr>
          <p:sp>
            <p:nvSpPr>
              <p:cNvPr id="92" name="Rounded Rectangle 91"/>
              <p:cNvSpPr/>
              <p:nvPr/>
            </p:nvSpPr>
            <p:spPr>
              <a:xfrm>
                <a:off x="7563182" y="2385458"/>
                <a:ext cx="2710447" cy="434473"/>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93" name="Rectangle 92"/>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GST</a:t>
                </a:r>
              </a:p>
              <a:p>
                <a:pPr marL="342900" indent="-342900" algn="ctr"/>
                <a:r>
                  <a:rPr lang="zh-CN" altLang="en-US" sz="600" dirty="0" smtClean="0">
                    <a:solidFill>
                      <a:srgbClr val="1A4190"/>
                    </a:solidFill>
                    <a:latin typeface="Helvetica Neue"/>
                    <a:ea typeface="ヒラギノ角ゴ Pro W3" pitchFamily="84" charset="-128"/>
                    <a:cs typeface="Helvetica Neue"/>
                  </a:rPr>
                  <a:t>宪章区领导人</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grpSp>
          <p:nvGrpSpPr>
            <p:cNvPr id="64" name="Group 63"/>
            <p:cNvGrpSpPr/>
            <p:nvPr/>
          </p:nvGrpSpPr>
          <p:grpSpPr>
            <a:xfrm>
              <a:off x="3645884" y="3361388"/>
              <a:ext cx="2195559" cy="344003"/>
              <a:chOff x="7563182" y="2388804"/>
              <a:chExt cx="2710447" cy="458670"/>
            </a:xfrm>
          </p:grpSpPr>
          <p:sp>
            <p:nvSpPr>
              <p:cNvPr id="90" name="Rounded Rectangle 89"/>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91" name="Rectangle 90"/>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GST</a:t>
                </a:r>
              </a:p>
              <a:p>
                <a:pPr marL="342900" indent="-342900" algn="ctr"/>
                <a:r>
                  <a:rPr lang="zh-CN" altLang="en-US" sz="600" dirty="0" smtClean="0">
                    <a:solidFill>
                      <a:srgbClr val="1A4190"/>
                    </a:solidFill>
                    <a:latin typeface="Helvetica Neue"/>
                    <a:ea typeface="ヒラギノ角ゴ Pro W3" pitchFamily="84" charset="-128"/>
                    <a:cs typeface="Helvetica Neue"/>
                  </a:rPr>
                  <a:t>地区领导人</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sp>
          <p:nvSpPr>
            <p:cNvPr id="65" name="Rounded Rectangle 64"/>
            <p:cNvSpPr/>
            <p:nvPr/>
          </p:nvSpPr>
          <p:spPr>
            <a:xfrm>
              <a:off x="2631747" y="3817094"/>
              <a:ext cx="4217905" cy="240348"/>
            </a:xfrm>
            <a:prstGeom prst="roundRect">
              <a:avLst/>
            </a:prstGeom>
            <a:solidFill>
              <a:srgbClr val="263788"/>
            </a:solidFill>
            <a:ln>
              <a:solidFill>
                <a:srgbClr val="FFFF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zh-CN" altLang="en-US" sz="675" dirty="0" smtClean="0">
                  <a:solidFill>
                    <a:schemeClr val="bg1"/>
                  </a:solidFill>
                  <a:latin typeface="Helvetica Neue Bold Condensed"/>
                  <a:cs typeface="Helvetica Neue Bold Condensed"/>
                </a:rPr>
                <a:t>复合区全球行动团队主席</a:t>
              </a:r>
              <a:r>
                <a:rPr lang="en-US" sz="675" dirty="0" smtClean="0">
                  <a:solidFill>
                    <a:schemeClr val="bg1"/>
                  </a:solidFill>
                  <a:latin typeface="Helvetica Neue Bold Condensed"/>
                  <a:cs typeface="Helvetica Neue Bold Condensed"/>
                </a:rPr>
                <a:t> (</a:t>
              </a:r>
              <a:r>
                <a:rPr lang="zh-CN" altLang="en-US" sz="675" dirty="0" smtClean="0">
                  <a:solidFill>
                    <a:schemeClr val="bg1"/>
                  </a:solidFill>
                  <a:latin typeface="Helvetica Neue Bold Condensed"/>
                  <a:cs typeface="Helvetica Neue Bold Condensed"/>
                </a:rPr>
                <a:t>议会议长</a:t>
              </a:r>
              <a:r>
                <a:rPr lang="en-US" sz="675" dirty="0" smtClean="0">
                  <a:solidFill>
                    <a:schemeClr val="bg1"/>
                  </a:solidFill>
                  <a:latin typeface="Helvetica Neue Bold Condensed"/>
                  <a:cs typeface="Helvetica Neue Bold Condensed"/>
                </a:rPr>
                <a:t>)</a:t>
              </a:r>
              <a:endParaRPr lang="en-US" sz="675" dirty="0">
                <a:solidFill>
                  <a:schemeClr val="bg1"/>
                </a:solidFill>
                <a:latin typeface="Helvetica Neue Bold Condensed"/>
                <a:cs typeface="Helvetica Neue Bold Condensed"/>
              </a:endParaRPr>
            </a:p>
          </p:txBody>
        </p:sp>
        <p:grpSp>
          <p:nvGrpSpPr>
            <p:cNvPr id="66" name="Group 65"/>
            <p:cNvGrpSpPr/>
            <p:nvPr/>
          </p:nvGrpSpPr>
          <p:grpSpPr>
            <a:xfrm>
              <a:off x="2631748" y="4074199"/>
              <a:ext cx="2032835" cy="344003"/>
              <a:chOff x="7563182" y="2388804"/>
              <a:chExt cx="2710447" cy="458670"/>
            </a:xfrm>
          </p:grpSpPr>
          <p:sp>
            <p:nvSpPr>
              <p:cNvPr id="88" name="Rounded Rectangle 87"/>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89" name="Rectangle 88"/>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GST</a:t>
                </a:r>
              </a:p>
              <a:p>
                <a:pPr marL="342900" indent="-342900" algn="ctr"/>
                <a:r>
                  <a:rPr lang="zh-CN" altLang="en-US" sz="600" dirty="0" smtClean="0">
                    <a:solidFill>
                      <a:srgbClr val="1A4190"/>
                    </a:solidFill>
                    <a:latin typeface="Helvetica Neue"/>
                    <a:ea typeface="ヒラギノ角ゴ Pro W3" pitchFamily="84" charset="-128"/>
                    <a:cs typeface="Helvetica Neue"/>
                  </a:rPr>
                  <a:t>复合区协调员</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sp>
          <p:nvSpPr>
            <p:cNvPr id="67" name="Rounded Rectangle 66"/>
            <p:cNvSpPr/>
            <p:nvPr/>
          </p:nvSpPr>
          <p:spPr>
            <a:xfrm>
              <a:off x="2631747" y="4471037"/>
              <a:ext cx="4217905" cy="177163"/>
            </a:xfrm>
            <a:prstGeom prst="roundRect">
              <a:avLst/>
            </a:prstGeom>
            <a:solidFill>
              <a:srgbClr val="2E43A1"/>
            </a:solidFill>
            <a:ln>
              <a:solidFill>
                <a:srgbClr val="FFFF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zh-CN" altLang="en-US" sz="675" dirty="0" smtClean="0">
                  <a:solidFill>
                    <a:schemeClr val="bg1"/>
                  </a:solidFill>
                  <a:latin typeface="Helvetica Neue Bold Condensed"/>
                  <a:cs typeface="Helvetica Neue Bold Condensed"/>
                </a:rPr>
                <a:t>区全球行动团队主席</a:t>
              </a:r>
              <a:r>
                <a:rPr lang="en-US" sz="675" dirty="0" smtClean="0">
                  <a:solidFill>
                    <a:schemeClr val="bg1"/>
                  </a:solidFill>
                  <a:latin typeface="Helvetica Neue Bold Condensed"/>
                  <a:cs typeface="Helvetica Neue Bold Condensed"/>
                </a:rPr>
                <a:t> (</a:t>
              </a:r>
              <a:r>
                <a:rPr lang="zh-CN" altLang="en-US" sz="675" dirty="0" smtClean="0">
                  <a:solidFill>
                    <a:schemeClr val="bg1"/>
                  </a:solidFill>
                  <a:latin typeface="Helvetica Neue Bold Condensed"/>
                  <a:cs typeface="Helvetica Neue Bold Condensed"/>
                </a:rPr>
                <a:t>总监</a:t>
              </a:r>
              <a:r>
                <a:rPr lang="en-US" sz="675" dirty="0" smtClean="0">
                  <a:solidFill>
                    <a:schemeClr val="bg1"/>
                  </a:solidFill>
                  <a:latin typeface="Helvetica Neue Bold Condensed"/>
                  <a:cs typeface="Helvetica Neue Bold Condensed"/>
                </a:rPr>
                <a:t>)</a:t>
              </a:r>
              <a:endParaRPr lang="en-US" sz="675" dirty="0">
                <a:solidFill>
                  <a:schemeClr val="bg1"/>
                </a:solidFill>
                <a:latin typeface="Helvetica Neue Bold Condensed"/>
                <a:cs typeface="Helvetica Neue Bold Condensed"/>
              </a:endParaRPr>
            </a:p>
          </p:txBody>
        </p:sp>
        <p:grpSp>
          <p:nvGrpSpPr>
            <p:cNvPr id="68" name="Group 67"/>
            <p:cNvGrpSpPr/>
            <p:nvPr/>
          </p:nvGrpSpPr>
          <p:grpSpPr>
            <a:xfrm>
              <a:off x="2631748" y="4683799"/>
              <a:ext cx="2032835" cy="344003"/>
              <a:chOff x="7563182" y="2388804"/>
              <a:chExt cx="2710447" cy="458670"/>
            </a:xfrm>
          </p:grpSpPr>
          <p:sp>
            <p:nvSpPr>
              <p:cNvPr id="86" name="Rounded Rectangle 85"/>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87" name="Rectangle 86"/>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GST</a:t>
                </a:r>
              </a:p>
              <a:p>
                <a:pPr marL="342900" indent="-342900" algn="ctr"/>
                <a:r>
                  <a:rPr lang="zh-CN" altLang="en-US" sz="600" dirty="0" smtClean="0">
                    <a:solidFill>
                      <a:srgbClr val="1A4190"/>
                    </a:solidFill>
                    <a:latin typeface="Helvetica Neue"/>
                    <a:ea typeface="ヒラギノ角ゴ Pro W3" pitchFamily="84" charset="-128"/>
                    <a:cs typeface="Helvetica Neue"/>
                  </a:rPr>
                  <a:t>区协调员</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sp>
          <p:nvSpPr>
            <p:cNvPr id="69" name="Rounded Rectangle 68"/>
            <p:cNvSpPr/>
            <p:nvPr/>
          </p:nvSpPr>
          <p:spPr>
            <a:xfrm>
              <a:off x="2639427" y="5105401"/>
              <a:ext cx="4210225" cy="241050"/>
            </a:xfrm>
            <a:prstGeom prst="roundRect">
              <a:avLst/>
            </a:prstGeom>
            <a:solidFill>
              <a:srgbClr val="C00000"/>
            </a:solidFill>
            <a:ln>
              <a:solidFill>
                <a:srgbClr val="FFFFFF"/>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zh-CN" altLang="en-US" sz="675" dirty="0" smtClean="0">
                  <a:solidFill>
                    <a:schemeClr val="bg1"/>
                  </a:solidFill>
                  <a:latin typeface="Helvetica Neue Bold Condensed"/>
                  <a:cs typeface="Helvetica Neue Bold Condensed"/>
                </a:rPr>
                <a:t>分会全球行动团队主席</a:t>
              </a:r>
              <a:r>
                <a:rPr lang="en-US" sz="675" dirty="0" smtClean="0">
                  <a:solidFill>
                    <a:schemeClr val="bg1"/>
                  </a:solidFill>
                  <a:latin typeface="Helvetica Neue Bold Condensed"/>
                  <a:cs typeface="Helvetica Neue Bold Condensed"/>
                </a:rPr>
                <a:t> (</a:t>
              </a:r>
              <a:r>
                <a:rPr lang="zh-CN" altLang="en-US" sz="675" dirty="0" smtClean="0">
                  <a:solidFill>
                    <a:schemeClr val="bg1"/>
                  </a:solidFill>
                  <a:latin typeface="Helvetica Neue Bold Condensed"/>
                  <a:cs typeface="Helvetica Neue Bold Condensed"/>
                </a:rPr>
                <a:t>分会会长</a:t>
              </a:r>
              <a:r>
                <a:rPr lang="en-US" sz="675" dirty="0" smtClean="0">
                  <a:solidFill>
                    <a:schemeClr val="bg1"/>
                  </a:solidFill>
                  <a:latin typeface="Helvetica Neue Bold Condensed"/>
                  <a:cs typeface="Helvetica Neue Bold Condensed"/>
                </a:rPr>
                <a:t>)</a:t>
              </a:r>
              <a:endParaRPr lang="en-US" sz="675" dirty="0">
                <a:solidFill>
                  <a:schemeClr val="bg1"/>
                </a:solidFill>
                <a:latin typeface="Helvetica Neue Bold Condensed"/>
                <a:cs typeface="Helvetica Neue Bold Condensed"/>
              </a:endParaRPr>
            </a:p>
          </p:txBody>
        </p:sp>
        <p:grpSp>
          <p:nvGrpSpPr>
            <p:cNvPr id="70" name="Group 69"/>
            <p:cNvGrpSpPr/>
            <p:nvPr/>
          </p:nvGrpSpPr>
          <p:grpSpPr>
            <a:xfrm>
              <a:off x="2631748" y="5445799"/>
              <a:ext cx="2032835" cy="344003"/>
              <a:chOff x="7563182" y="2388804"/>
              <a:chExt cx="2710447" cy="458670"/>
            </a:xfrm>
          </p:grpSpPr>
          <p:sp>
            <p:nvSpPr>
              <p:cNvPr id="84" name="Rounded Rectangle 83"/>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85" name="Rectangle 84"/>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GST</a:t>
                </a:r>
              </a:p>
              <a:p>
                <a:pPr marL="342900" indent="-342900" algn="ctr"/>
                <a:r>
                  <a:rPr lang="zh-CN" altLang="en-US" sz="600" dirty="0" smtClean="0">
                    <a:solidFill>
                      <a:srgbClr val="1A4190"/>
                    </a:solidFill>
                    <a:latin typeface="Helvetica Neue"/>
                    <a:ea typeface="ヒラギノ角ゴ Pro W3" pitchFamily="84" charset="-128"/>
                    <a:cs typeface="Helvetica Neue"/>
                  </a:rPr>
                  <a:t>分会会长</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grpSp>
          <p:nvGrpSpPr>
            <p:cNvPr id="71" name="Group 70"/>
            <p:cNvGrpSpPr/>
            <p:nvPr/>
          </p:nvGrpSpPr>
          <p:grpSpPr>
            <a:xfrm>
              <a:off x="4822675" y="4075597"/>
              <a:ext cx="2032835" cy="344003"/>
              <a:chOff x="7563182" y="2388804"/>
              <a:chExt cx="2710447" cy="458670"/>
            </a:xfrm>
          </p:grpSpPr>
          <p:sp>
            <p:nvSpPr>
              <p:cNvPr id="82" name="Rounded Rectangle 81"/>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83" name="Rectangle 82"/>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LCIF</a:t>
                </a:r>
              </a:p>
              <a:p>
                <a:pPr marL="342900" indent="-342900" algn="ctr"/>
                <a:r>
                  <a:rPr lang="zh-CN" altLang="en-US" sz="600" dirty="0" smtClean="0">
                    <a:solidFill>
                      <a:srgbClr val="1A4190"/>
                    </a:solidFill>
                    <a:latin typeface="Helvetica Neue"/>
                    <a:ea typeface="ヒラギノ角ゴ Pro W3" pitchFamily="84" charset="-128"/>
                    <a:cs typeface="Helvetica Neue"/>
                  </a:rPr>
                  <a:t>复合区协调员</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grpSp>
          <p:nvGrpSpPr>
            <p:cNvPr id="72" name="Group 71"/>
            <p:cNvGrpSpPr/>
            <p:nvPr/>
          </p:nvGrpSpPr>
          <p:grpSpPr>
            <a:xfrm>
              <a:off x="4822675" y="4685197"/>
              <a:ext cx="2032835" cy="344003"/>
              <a:chOff x="7563182" y="2388804"/>
              <a:chExt cx="2710447" cy="458670"/>
            </a:xfrm>
          </p:grpSpPr>
          <p:sp>
            <p:nvSpPr>
              <p:cNvPr id="80" name="Rounded Rectangle 79"/>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81" name="Rectangle 80"/>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LCIF</a:t>
                </a:r>
              </a:p>
              <a:p>
                <a:pPr marL="342900" indent="-342900" algn="ctr"/>
                <a:r>
                  <a:rPr lang="zh-CN" altLang="en-US" sz="600" dirty="0" smtClean="0">
                    <a:solidFill>
                      <a:srgbClr val="1A4190"/>
                    </a:solidFill>
                    <a:latin typeface="Helvetica Neue"/>
                    <a:ea typeface="ヒラギノ角ゴ Pro W3" pitchFamily="84" charset="-128"/>
                    <a:cs typeface="Helvetica Neue"/>
                  </a:rPr>
                  <a:t>区协调员</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grpSp>
          <p:nvGrpSpPr>
            <p:cNvPr id="73" name="Group 72"/>
            <p:cNvGrpSpPr/>
            <p:nvPr/>
          </p:nvGrpSpPr>
          <p:grpSpPr>
            <a:xfrm>
              <a:off x="4822675" y="5447197"/>
              <a:ext cx="2035325" cy="344003"/>
              <a:chOff x="7563182" y="2388804"/>
              <a:chExt cx="2710447" cy="458670"/>
            </a:xfrm>
          </p:grpSpPr>
          <p:sp>
            <p:nvSpPr>
              <p:cNvPr id="78" name="Rounded Rectangle 77"/>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79" name="Rectangle 78"/>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LCIF</a:t>
                </a:r>
              </a:p>
              <a:p>
                <a:pPr marL="342900" indent="-342900" algn="ctr"/>
                <a:r>
                  <a:rPr lang="zh-CN" altLang="en-US" sz="600" dirty="0" smtClean="0">
                    <a:solidFill>
                      <a:srgbClr val="1A4190"/>
                    </a:solidFill>
                    <a:latin typeface="Helvetica Neue"/>
                    <a:ea typeface="ヒラギノ角ゴ Pro W3" pitchFamily="84" charset="-128"/>
                    <a:cs typeface="Helvetica Neue"/>
                  </a:rPr>
                  <a:t>分会会长</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sp>
          <p:nvSpPr>
            <p:cNvPr id="74" name="Rectangle 73"/>
            <p:cNvSpPr/>
            <p:nvPr/>
          </p:nvSpPr>
          <p:spPr bwMode="auto">
            <a:xfrm>
              <a:off x="2935547" y="2894012"/>
              <a:ext cx="2022337" cy="226507"/>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51435" tIns="25718" rIns="51435" bIns="25718" numCol="1" rtlCol="0" anchor="t" anchorCtr="0" compatLnSpc="1">
              <a:prstTxWarp prst="textNoShape">
                <a:avLst/>
              </a:prstTxWarp>
            </a:bodyPr>
            <a:lstStyle/>
            <a:p>
              <a:pPr marL="342900" indent="-342900" algn="ctr" defTabSz="514350"/>
              <a:r>
                <a:rPr lang="en-US" sz="825" dirty="0">
                  <a:solidFill>
                    <a:schemeClr val="bg1"/>
                  </a:solidFill>
                  <a:latin typeface="Helvetica Neue Bold Condensed"/>
                  <a:ea typeface="ヒラギノ角ゴ Pro W3" pitchFamily="84" charset="-128"/>
                  <a:cs typeface="Helvetica Neue Bold Condensed"/>
                </a:rPr>
                <a:t>GST</a:t>
              </a:r>
            </a:p>
          </p:txBody>
        </p:sp>
        <p:grpSp>
          <p:nvGrpSpPr>
            <p:cNvPr id="75" name="Group 74"/>
            <p:cNvGrpSpPr/>
            <p:nvPr/>
          </p:nvGrpSpPr>
          <p:grpSpPr>
            <a:xfrm>
              <a:off x="3647281" y="2849709"/>
              <a:ext cx="2197208" cy="344003"/>
              <a:chOff x="7563182" y="2388804"/>
              <a:chExt cx="2710447" cy="458670"/>
            </a:xfrm>
          </p:grpSpPr>
          <p:sp>
            <p:nvSpPr>
              <p:cNvPr id="76" name="Rounded Rectangle 75"/>
              <p:cNvSpPr/>
              <p:nvPr/>
            </p:nvSpPr>
            <p:spPr>
              <a:xfrm>
                <a:off x="7563182" y="2413000"/>
                <a:ext cx="2710447" cy="434474"/>
              </a:xfrm>
              <a:prstGeom prst="roundRect">
                <a:avLst/>
              </a:prstGeom>
              <a:gradFill>
                <a:gsLst>
                  <a:gs pos="0">
                    <a:srgbClr val="FDB900"/>
                  </a:gs>
                  <a:gs pos="100000">
                    <a:schemeClr val="accent4">
                      <a:lumMod val="99000"/>
                      <a:satMod val="120000"/>
                      <a:shade val="78000"/>
                    </a:schemeClr>
                  </a:gs>
                </a:gsLst>
              </a:gradFill>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a:endParaRPr lang="en-US" sz="900">
                  <a:solidFill>
                    <a:schemeClr val="bg1"/>
                  </a:solidFill>
                  <a:latin typeface="Helvetica Neue Bold Condensed"/>
                  <a:ea typeface="ヒラギノ角ゴ Pro W3" pitchFamily="84" charset="-128"/>
                  <a:cs typeface="Helvetica Neue Bold Condensed"/>
                </a:endParaRPr>
              </a:p>
            </p:txBody>
          </p:sp>
          <p:sp>
            <p:nvSpPr>
              <p:cNvPr id="77" name="Rectangle 76"/>
              <p:cNvSpPr/>
              <p:nvPr/>
            </p:nvSpPr>
            <p:spPr bwMode="auto">
              <a:xfrm>
                <a:off x="7573421" y="2388804"/>
                <a:ext cx="2696449" cy="302009"/>
              </a:xfrm>
              <a:prstGeom prst="rect">
                <a:avLst/>
              </a:prstGeom>
              <a:no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68580" tIns="34290" rIns="68580" bIns="34290" numCol="1" rtlCol="0" anchor="t" anchorCtr="0" compatLnSpc="1">
                <a:prstTxWarp prst="textNoShape">
                  <a:avLst/>
                </a:prstTxWarp>
              </a:bodyPr>
              <a:lstStyle/>
              <a:p>
                <a:pPr marL="342900" indent="-342900" algn="ctr" defTabSz="514350"/>
                <a:r>
                  <a:rPr lang="en-US" sz="825" dirty="0">
                    <a:solidFill>
                      <a:srgbClr val="1A4190"/>
                    </a:solidFill>
                    <a:latin typeface="Helvetica Neue Bold Condensed"/>
                    <a:ea typeface="ヒラギノ角ゴ Pro W3" pitchFamily="84" charset="-128"/>
                    <a:cs typeface="Helvetica Neue Bold Condensed"/>
                  </a:rPr>
                  <a:t>GST</a:t>
                </a:r>
              </a:p>
              <a:p>
                <a:pPr marL="342900" indent="-342900" algn="ctr"/>
                <a:r>
                  <a:rPr lang="zh-CN" altLang="en-US" sz="600" dirty="0" smtClean="0">
                    <a:solidFill>
                      <a:srgbClr val="1A4190"/>
                    </a:solidFill>
                    <a:latin typeface="Helvetica Neue"/>
                    <a:ea typeface="ヒラギノ角ゴ Pro W3" pitchFamily="84" charset="-128"/>
                    <a:cs typeface="Helvetica Neue"/>
                  </a:rPr>
                  <a:t>副宪章区领导人</a:t>
                </a:r>
                <a:endParaRPr lang="en-US" sz="600" dirty="0">
                  <a:solidFill>
                    <a:srgbClr val="1A4190"/>
                  </a:solidFill>
                  <a:latin typeface="Helvetica Neue"/>
                  <a:ea typeface="ヒラギノ角ゴ Pro W3" pitchFamily="84" charset="-128"/>
                  <a:cs typeface="Helvetica Neue"/>
                </a:endParaRPr>
              </a:p>
              <a:p>
                <a:pPr marL="342900" indent="-342900" algn="ctr" defTabSz="514350"/>
                <a:endParaRPr lang="en-US" sz="825" dirty="0">
                  <a:solidFill>
                    <a:schemeClr val="bg1"/>
                  </a:solidFill>
                  <a:latin typeface="Helvetica Neue Bold Condensed"/>
                  <a:ea typeface="ヒラギノ角ゴ Pro W3" pitchFamily="84" charset="-128"/>
                  <a:cs typeface="Helvetica Neue Bold Condensed"/>
                </a:endParaRPr>
              </a:p>
            </p:txBody>
          </p:sp>
        </p:grpSp>
      </p:grpSp>
      <p:sp>
        <p:nvSpPr>
          <p:cNvPr id="94" name="Rectangle 93"/>
          <p:cNvSpPr/>
          <p:nvPr/>
        </p:nvSpPr>
        <p:spPr bwMode="auto">
          <a:xfrm>
            <a:off x="4495800" y="910100"/>
            <a:ext cx="3021405" cy="842500"/>
          </a:xfrm>
          <a:prstGeom prst="rect">
            <a:avLst/>
          </a:prstGeom>
          <a:noFill/>
          <a:ln>
            <a:noFill/>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zh-CN" altLang="en-US" sz="800" b="1" i="0" u="sng" strike="noStrike" kern="0" cap="none" spc="0" normalizeH="0" baseline="0" noProof="0" dirty="0" smtClean="0">
                <a:ln>
                  <a:noFill/>
                </a:ln>
                <a:solidFill>
                  <a:prstClr val="white"/>
                </a:solidFill>
                <a:effectLst/>
                <a:uLnTx/>
                <a:uFillTx/>
                <a:latin typeface="Helvetica Neue"/>
                <a:ea typeface="ヒラギノ角ゴ Pro W3" pitchFamily="84" charset="-128"/>
                <a:cs typeface="Helvetica Neue Bold Condensed"/>
              </a:rPr>
              <a:t>大使</a:t>
            </a:r>
            <a:endParaRPr kumimoji="0" lang="en-US" sz="800" b="1" i="0" u="sng" strike="noStrike" kern="0" cap="none" spc="0" normalizeH="0" baseline="0" noProof="0" dirty="0">
              <a:ln>
                <a:noFill/>
              </a:ln>
              <a:solidFill>
                <a:prstClr val="white"/>
              </a:solidFill>
              <a:effectLst/>
              <a:uLnTx/>
              <a:uFillTx/>
              <a:latin typeface="Helvetica Neue"/>
              <a:ea typeface="ヒラギノ角ゴ Pro W3" pitchFamily="84" charset="-128"/>
              <a:cs typeface="Helvetica Neue Bold Condensed"/>
            </a:endParaRPr>
          </a:p>
          <a:p>
            <a:pPr marL="0" marR="0" lvl="0" indent="0" algn="ctr" defTabSz="685766"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smtClean="0">
                <a:ln>
                  <a:noFill/>
                </a:ln>
                <a:solidFill>
                  <a:prstClr val="white"/>
                </a:solidFill>
                <a:effectLst/>
                <a:uLnTx/>
                <a:uFillTx/>
                <a:latin typeface="Helvetica Neue"/>
                <a:ea typeface="ヒラギノ角ゴ Pro W3" pitchFamily="84" charset="-128"/>
                <a:cs typeface="Helvetica Neue Bold Condensed"/>
              </a:rPr>
              <a:t>前国际总会长</a:t>
            </a:r>
            <a:endParaRPr kumimoji="0" lang="en-US" sz="800" b="0" i="0" u="none" strike="noStrike" kern="0" cap="none" spc="0" normalizeH="0" baseline="0" noProof="0" dirty="0">
              <a:ln>
                <a:noFill/>
              </a:ln>
              <a:solidFill>
                <a:prstClr val="white"/>
              </a:solidFill>
              <a:effectLst/>
              <a:uLnTx/>
              <a:uFillTx/>
              <a:latin typeface="Helvetica Neue"/>
              <a:ea typeface="ヒラギノ角ゴ Pro W3" pitchFamily="84" charset="-128"/>
              <a:cs typeface="Helvetica Neue Bold Condensed"/>
            </a:endParaRPr>
          </a:p>
          <a:p>
            <a:pPr marL="0" marR="0" lvl="0" indent="0" algn="ctr" defTabSz="685766"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smtClean="0">
                <a:ln>
                  <a:noFill/>
                </a:ln>
                <a:solidFill>
                  <a:prstClr val="white"/>
                </a:solidFill>
                <a:effectLst/>
                <a:uLnTx/>
                <a:uFillTx/>
                <a:latin typeface="Helvetica Neue"/>
                <a:ea typeface="ヒラギノ角ゴ Pro W3" pitchFamily="84" charset="-128"/>
                <a:cs typeface="Helvetica Neue Bold Condensed"/>
              </a:rPr>
              <a:t>国际理事会</a:t>
            </a:r>
            <a:endParaRPr kumimoji="0" lang="en-US" sz="800" b="0" i="0" u="none" strike="noStrike" kern="0" cap="none" spc="0" normalizeH="0" baseline="0" noProof="0" dirty="0">
              <a:ln>
                <a:noFill/>
              </a:ln>
              <a:solidFill>
                <a:prstClr val="white"/>
              </a:solidFill>
              <a:effectLst/>
              <a:uLnTx/>
              <a:uFillTx/>
              <a:latin typeface="Helvetica Neue"/>
              <a:ea typeface="ヒラギノ角ゴ Pro W3" pitchFamily="84" charset="-128"/>
              <a:cs typeface="Helvetica Neue Bold Condensed"/>
            </a:endParaRPr>
          </a:p>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Helvetica Neue"/>
                <a:ea typeface="+mn-ea"/>
                <a:cs typeface="+mn-cs"/>
              </a:rPr>
              <a:t>LCIF </a:t>
            </a:r>
            <a:r>
              <a:rPr kumimoji="0" lang="zh-CN" altLang="en-US" sz="800" b="0" i="0" u="none" strike="noStrike" kern="0" cap="none" spc="0" normalizeH="0" baseline="0" noProof="0" dirty="0" smtClean="0">
                <a:ln>
                  <a:noFill/>
                </a:ln>
                <a:solidFill>
                  <a:prstClr val="white"/>
                </a:solidFill>
                <a:effectLst/>
                <a:uLnTx/>
                <a:uFillTx/>
                <a:latin typeface="Helvetica Neue"/>
                <a:ea typeface="+mn-ea"/>
                <a:cs typeface="+mn-cs"/>
              </a:rPr>
              <a:t>信托理事会</a:t>
            </a:r>
            <a:r>
              <a:rPr kumimoji="0" lang="en-US" sz="800" b="0" i="0" u="none" strike="noStrike" kern="0" cap="none" spc="0" normalizeH="0" baseline="0" noProof="0" dirty="0" smtClean="0">
                <a:ln>
                  <a:noFill/>
                </a:ln>
                <a:solidFill>
                  <a:prstClr val="white"/>
                </a:solidFill>
                <a:effectLst/>
                <a:uLnTx/>
                <a:uFillTx/>
                <a:latin typeface="Helvetica Neue"/>
                <a:ea typeface="+mn-ea"/>
                <a:cs typeface="+mn-cs"/>
              </a:rPr>
              <a:t> </a:t>
            </a:r>
            <a:endParaRPr kumimoji="0" lang="en-US" sz="800" b="0" i="0" u="none" strike="noStrike" kern="0" cap="none" spc="0" normalizeH="0" baseline="0" noProof="0" dirty="0">
              <a:ln>
                <a:noFill/>
              </a:ln>
              <a:solidFill>
                <a:prstClr val="white"/>
              </a:solidFill>
              <a:effectLst/>
              <a:uLnTx/>
              <a:uFillTx/>
              <a:latin typeface="Helvetica Neue"/>
              <a:ea typeface="+mn-ea"/>
              <a:cs typeface="+mn-cs"/>
            </a:endParaRPr>
          </a:p>
          <a:p>
            <a:pPr marL="0" marR="0" lvl="0" indent="0" algn="ctr" defTabSz="685766" eaLnBrk="1" fontAlgn="auto" latinLnBrk="0" hangingPunct="1">
              <a:lnSpc>
                <a:spcPct val="100000"/>
              </a:lnSpc>
              <a:spcBef>
                <a:spcPts val="0"/>
              </a:spcBef>
              <a:spcAft>
                <a:spcPts val="0"/>
              </a:spcAft>
              <a:buClrTx/>
              <a:buSzTx/>
              <a:buFontTx/>
              <a:buNone/>
              <a:tabLst/>
              <a:defRPr/>
            </a:pPr>
            <a:r>
              <a:rPr kumimoji="0" lang="zh-CN" altLang="en-US" sz="800" b="0" i="0" u="none" strike="noStrike" kern="0" cap="none" spc="0" normalizeH="0" baseline="0" noProof="0" dirty="0" smtClean="0">
                <a:ln>
                  <a:noFill/>
                </a:ln>
                <a:solidFill>
                  <a:prstClr val="white"/>
                </a:solidFill>
                <a:effectLst/>
                <a:uLnTx/>
                <a:uFillTx/>
                <a:latin typeface="Helvetica Neue"/>
                <a:ea typeface="+mn-ea"/>
                <a:cs typeface="+mn-cs"/>
              </a:rPr>
              <a:t>即将卸任国际理事</a:t>
            </a:r>
            <a:endParaRPr kumimoji="0" lang="en-US" sz="800" b="0" i="0" u="none" strike="noStrike" kern="0" cap="none" spc="0" normalizeH="0" baseline="0" noProof="0" dirty="0">
              <a:ln>
                <a:noFill/>
              </a:ln>
              <a:solidFill>
                <a:prstClr val="white"/>
              </a:solidFill>
              <a:effectLst/>
              <a:uLnTx/>
              <a:uFillTx/>
              <a:latin typeface="Helvetica Neue"/>
              <a:ea typeface="+mn-ea"/>
              <a:cs typeface="+mn-cs"/>
            </a:endParaRPr>
          </a:p>
        </p:txBody>
      </p:sp>
      <p:sp>
        <p:nvSpPr>
          <p:cNvPr id="95" name="Left Arrow 94"/>
          <p:cNvSpPr/>
          <p:nvPr/>
        </p:nvSpPr>
        <p:spPr bwMode="auto">
          <a:xfrm>
            <a:off x="4709710" y="4419600"/>
            <a:ext cx="386456" cy="121849"/>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
        <p:nvSpPr>
          <p:cNvPr id="96" name="Left Arrow 95"/>
          <p:cNvSpPr/>
          <p:nvPr/>
        </p:nvSpPr>
        <p:spPr bwMode="auto">
          <a:xfrm rot="10800000">
            <a:off x="4718944" y="4267200"/>
            <a:ext cx="386456" cy="121849"/>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
        <p:nvSpPr>
          <p:cNvPr id="97" name="Left Arrow 96"/>
          <p:cNvSpPr/>
          <p:nvPr/>
        </p:nvSpPr>
        <p:spPr bwMode="auto">
          <a:xfrm>
            <a:off x="4699693" y="4876800"/>
            <a:ext cx="386456" cy="121849"/>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
        <p:nvSpPr>
          <p:cNvPr id="98" name="Left Arrow 97"/>
          <p:cNvSpPr/>
          <p:nvPr/>
        </p:nvSpPr>
        <p:spPr bwMode="auto">
          <a:xfrm rot="10800000">
            <a:off x="4708927" y="5003192"/>
            <a:ext cx="386456" cy="121849"/>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
        <p:nvSpPr>
          <p:cNvPr id="99" name="Left Arrow 98"/>
          <p:cNvSpPr/>
          <p:nvPr/>
        </p:nvSpPr>
        <p:spPr bwMode="auto">
          <a:xfrm>
            <a:off x="4690828" y="5821751"/>
            <a:ext cx="386456" cy="121849"/>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
        <p:nvSpPr>
          <p:cNvPr id="100" name="Left Arrow 99"/>
          <p:cNvSpPr/>
          <p:nvPr/>
        </p:nvSpPr>
        <p:spPr bwMode="auto">
          <a:xfrm rot="10800000">
            <a:off x="4700063" y="5669350"/>
            <a:ext cx="386456" cy="121849"/>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Tree>
    <p:extLst>
      <p:ext uri="{BB962C8B-B14F-4D97-AF65-F5344CB8AC3E}">
        <p14:creationId xmlns:p14="http://schemas.microsoft.com/office/powerpoint/2010/main" val="361654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534400" cy="3048000"/>
          </a:xfrm>
        </p:spPr>
        <p:txBody>
          <a:bodyPr/>
          <a:lstStyle/>
          <a:p>
            <a:pPr>
              <a:spcBef>
                <a:spcPts val="1200"/>
              </a:spcBef>
              <a:spcAft>
                <a:spcPts val="1200"/>
              </a:spcAft>
            </a:pPr>
            <a:r>
              <a:rPr lang="zh-CN" altLang="en-US" sz="2800" dirty="0" smtClean="0">
                <a:solidFill>
                  <a:schemeClr val="tx1">
                    <a:lumMod val="75000"/>
                    <a:lumOff val="25000"/>
                  </a:schemeClr>
                </a:solidFill>
              </a:rPr>
              <a:t>启发和激励服务</a:t>
            </a:r>
            <a:endParaRPr lang="en-US" sz="2800" dirty="0">
              <a:solidFill>
                <a:schemeClr val="tx1">
                  <a:lumMod val="75000"/>
                  <a:lumOff val="25000"/>
                </a:schemeClr>
              </a:solidFill>
            </a:endParaRPr>
          </a:p>
          <a:p>
            <a:pPr>
              <a:spcBef>
                <a:spcPts val="1200"/>
              </a:spcBef>
              <a:spcAft>
                <a:spcPts val="1200"/>
              </a:spcAft>
            </a:pPr>
            <a:r>
              <a:rPr lang="zh-CN" altLang="en-US" sz="2800" dirty="0" smtClean="0">
                <a:solidFill>
                  <a:schemeClr val="tx1">
                    <a:lumMod val="75000"/>
                    <a:lumOff val="25000"/>
                  </a:schemeClr>
                </a:solidFill>
              </a:rPr>
              <a:t>宣传并讲述 </a:t>
            </a:r>
            <a:r>
              <a:rPr lang="en-US" altLang="zh-CN" sz="2800" dirty="0" smtClean="0">
                <a:solidFill>
                  <a:schemeClr val="tx1">
                    <a:lumMod val="75000"/>
                    <a:lumOff val="25000"/>
                  </a:schemeClr>
                </a:solidFill>
              </a:rPr>
              <a:t>LCIF </a:t>
            </a:r>
            <a:r>
              <a:rPr lang="zh-CN" altLang="en-US" sz="2800" dirty="0" smtClean="0">
                <a:solidFill>
                  <a:schemeClr val="tx1">
                    <a:lumMod val="75000"/>
                    <a:lumOff val="25000"/>
                  </a:schemeClr>
                </a:solidFill>
              </a:rPr>
              <a:t>的故事，以支持服务</a:t>
            </a:r>
            <a:endParaRPr lang="en-US" sz="2800" dirty="0">
              <a:solidFill>
                <a:schemeClr val="tx1">
                  <a:lumMod val="75000"/>
                  <a:lumOff val="25000"/>
                </a:schemeClr>
              </a:solidFill>
            </a:endParaRPr>
          </a:p>
          <a:p>
            <a:pPr>
              <a:spcBef>
                <a:spcPts val="1200"/>
              </a:spcBef>
              <a:spcAft>
                <a:spcPts val="1200"/>
              </a:spcAft>
            </a:pPr>
            <a:r>
              <a:rPr lang="zh-CN" altLang="en-US" sz="2800" dirty="0" smtClean="0">
                <a:solidFill>
                  <a:schemeClr val="tx1">
                    <a:lumMod val="75000"/>
                    <a:lumOff val="25000"/>
                  </a:schemeClr>
                </a:solidFill>
              </a:rPr>
              <a:t>用捐款和募款来支持</a:t>
            </a:r>
            <a:r>
              <a:rPr lang="en-US" sz="2800" dirty="0" smtClean="0">
                <a:solidFill>
                  <a:schemeClr val="tx1">
                    <a:lumMod val="75000"/>
                    <a:lumOff val="25000"/>
                  </a:schemeClr>
                </a:solidFill>
              </a:rPr>
              <a:t> </a:t>
            </a:r>
            <a:r>
              <a:rPr lang="en-US" sz="2800" dirty="0">
                <a:solidFill>
                  <a:schemeClr val="tx1">
                    <a:lumMod val="75000"/>
                    <a:lumOff val="25000"/>
                  </a:schemeClr>
                </a:solidFill>
              </a:rPr>
              <a:t>LCIF </a:t>
            </a:r>
          </a:p>
          <a:p>
            <a:pPr>
              <a:spcBef>
                <a:spcPts val="1200"/>
              </a:spcBef>
              <a:spcAft>
                <a:spcPts val="1200"/>
              </a:spcAft>
            </a:pPr>
            <a:r>
              <a:rPr lang="zh-CN" altLang="en-US" sz="2800" dirty="0" smtClean="0">
                <a:solidFill>
                  <a:schemeClr val="tx1">
                    <a:lumMod val="75000"/>
                    <a:lumOff val="25000"/>
                  </a:schemeClr>
                </a:solidFill>
              </a:rPr>
              <a:t>支持方案的监控</a:t>
            </a:r>
            <a:endParaRPr lang="en-US" sz="2800" dirty="0">
              <a:solidFill>
                <a:schemeClr val="tx1">
                  <a:lumMod val="75000"/>
                  <a:lumOff val="25000"/>
                </a:schemeClr>
              </a:solidFill>
            </a:endParaRPr>
          </a:p>
          <a:p>
            <a:pPr>
              <a:spcBef>
                <a:spcPts val="1200"/>
              </a:spcBef>
              <a:spcAft>
                <a:spcPts val="1200"/>
              </a:spcAft>
            </a:pPr>
            <a:r>
              <a:rPr lang="zh-CN" altLang="en-US" sz="2800" dirty="0" smtClean="0">
                <a:solidFill>
                  <a:schemeClr val="tx1">
                    <a:lumMod val="75000"/>
                    <a:lumOff val="25000"/>
                  </a:schemeClr>
                </a:solidFill>
              </a:rPr>
              <a:t>继续支持麻疹活动，以完成我们剩余的 </a:t>
            </a:r>
            <a:r>
              <a:rPr lang="en-US" sz="2800" dirty="0" smtClean="0">
                <a:solidFill>
                  <a:schemeClr val="tx1">
                    <a:lumMod val="75000"/>
                    <a:lumOff val="25000"/>
                  </a:schemeClr>
                </a:solidFill>
              </a:rPr>
              <a:t>$</a:t>
            </a:r>
            <a:r>
              <a:rPr lang="en-US" sz="2800" dirty="0">
                <a:solidFill>
                  <a:schemeClr val="tx1">
                    <a:lumMod val="75000"/>
                    <a:lumOff val="25000"/>
                  </a:schemeClr>
                </a:solidFill>
              </a:rPr>
              <a:t>5.5 </a:t>
            </a:r>
            <a:r>
              <a:rPr lang="zh-CN" altLang="en-US" sz="2800" dirty="0" smtClean="0">
                <a:solidFill>
                  <a:schemeClr val="tx1">
                    <a:lumMod val="75000"/>
                    <a:lumOff val="25000"/>
                  </a:schemeClr>
                </a:solidFill>
              </a:rPr>
              <a:t>百万美元的承诺</a:t>
            </a:r>
            <a:endParaRPr lang="en-US" sz="2800" dirty="0">
              <a:solidFill>
                <a:schemeClr val="tx1">
                  <a:lumMod val="75000"/>
                  <a:lumOff val="25000"/>
                </a:schemeClr>
              </a:solidFill>
            </a:endParaRPr>
          </a:p>
        </p:txBody>
      </p:sp>
      <p:sp>
        <p:nvSpPr>
          <p:cNvPr id="3" name="Title 2"/>
          <p:cNvSpPr>
            <a:spLocks noGrp="1"/>
          </p:cNvSpPr>
          <p:nvPr>
            <p:ph type="title"/>
          </p:nvPr>
        </p:nvSpPr>
        <p:spPr/>
        <p:txBody>
          <a:bodyPr/>
          <a:lstStyle/>
          <a:p>
            <a:r>
              <a:rPr lang="en-US" dirty="0"/>
              <a:t>GST </a:t>
            </a:r>
            <a:r>
              <a:rPr lang="zh-CN" altLang="en-US" dirty="0" smtClean="0"/>
              <a:t>支持 </a:t>
            </a:r>
            <a:r>
              <a:rPr lang="en-US" altLang="zh-CN" dirty="0" smtClean="0"/>
              <a:t>LCIF </a:t>
            </a:r>
            <a:r>
              <a:rPr lang="zh-CN" altLang="en-US" dirty="0" smtClean="0"/>
              <a:t>的义务</a:t>
            </a:r>
            <a:endParaRPr lang="en-US" dirty="0"/>
          </a:p>
        </p:txBody>
      </p:sp>
    </p:spTree>
    <p:extLst>
      <p:ext uri="{BB962C8B-B14F-4D97-AF65-F5344CB8AC3E}">
        <p14:creationId xmlns:p14="http://schemas.microsoft.com/office/powerpoint/2010/main" val="49398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GST </a:t>
            </a:r>
            <a:r>
              <a:rPr lang="zh-CN" altLang="en-US" dirty="0"/>
              <a:t>目标和</a:t>
            </a:r>
            <a:r>
              <a:rPr lang="zh-CN" altLang="en-US" dirty="0" smtClean="0"/>
              <a:t>策略</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4677515"/>
              </p:ext>
            </p:extLst>
          </p:nvPr>
        </p:nvGraphicFramePr>
        <p:xfrm>
          <a:off x="1047750" y="1295400"/>
          <a:ext cx="70485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0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153400" cy="457200"/>
          </a:xfrm>
        </p:spPr>
        <p:txBody>
          <a:bodyPr/>
          <a:lstStyle/>
          <a:p>
            <a:r>
              <a:rPr lang="en-US" dirty="0"/>
              <a:t>GST </a:t>
            </a:r>
            <a:r>
              <a:rPr lang="zh-CN" altLang="en-US" dirty="0" smtClean="0"/>
              <a:t>目标</a:t>
            </a:r>
            <a:endParaRPr lang="en-US" dirty="0"/>
          </a:p>
        </p:txBody>
      </p:sp>
      <p:sp>
        <p:nvSpPr>
          <p:cNvPr id="9" name="Content Placeholder 1"/>
          <p:cNvSpPr txBox="1">
            <a:spLocks/>
          </p:cNvSpPr>
          <p:nvPr/>
        </p:nvSpPr>
        <p:spPr bwMode="auto">
          <a:xfrm>
            <a:off x="247650" y="762000"/>
            <a:ext cx="66865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Font typeface="Arial" panose="020B0604020202020204" pitchFamily="34" charset="0"/>
              <a:buChar char="•"/>
              <a:defRPr sz="1800">
                <a:solidFill>
                  <a:schemeClr val="tx1">
                    <a:lumMod val="65000"/>
                    <a:lumOff val="35000"/>
                  </a:schemeClr>
                </a:solidFill>
                <a:latin typeface="+mn-lt"/>
                <a:ea typeface="ヒラギノ角ゴ Pro W3" charset="0"/>
                <a:cs typeface="ヒラギノ角ゴ Pro W3" charset="0"/>
              </a:defRPr>
            </a:lvl1pPr>
            <a:lvl2pPr marL="684213" indent="-227013" algn="l" rtl="0" eaLnBrk="1" fontAlgn="base" hangingPunct="1">
              <a:spcBef>
                <a:spcPct val="20000"/>
              </a:spcBef>
              <a:spcAft>
                <a:spcPct val="0"/>
              </a:spcAft>
              <a:buFont typeface="Wingdings" panose="05000000000000000000" pitchFamily="2" charset="2"/>
              <a:buChar char="§"/>
              <a:defRPr sz="1800">
                <a:solidFill>
                  <a:schemeClr val="tx1">
                    <a:lumMod val="65000"/>
                    <a:lumOff val="35000"/>
                  </a:schemeClr>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tabLst/>
              <a:defRPr sz="1800">
                <a:solidFill>
                  <a:schemeClr val="tx1">
                    <a:lumMod val="65000"/>
                    <a:lumOff val="35000"/>
                  </a:schemeClr>
                </a:solidFill>
                <a:latin typeface="+mn-lt"/>
                <a:ea typeface="ヒラギノ角ゴ Pro W3" charset="0"/>
              </a:defRPr>
            </a:lvl3pPr>
            <a:lvl4pPr marL="1598613" indent="-227013" algn="l" rtl="0" eaLnBrk="1" fontAlgn="base" hangingPunct="1">
              <a:spcBef>
                <a:spcPct val="20000"/>
              </a:spcBef>
              <a:spcAft>
                <a:spcPct val="0"/>
              </a:spcAft>
              <a:buFont typeface="Arial" panose="020B0604020202020204" pitchFamily="34" charset="0"/>
              <a:buChar char="▫"/>
              <a:defRPr sz="1800">
                <a:solidFill>
                  <a:schemeClr val="tx1">
                    <a:lumMod val="65000"/>
                    <a:lumOff val="35000"/>
                  </a:schemeClr>
                </a:solidFill>
                <a:latin typeface="+mn-lt"/>
                <a:ea typeface="ヒラギノ角ゴ Pro W3" charset="0"/>
              </a:defRPr>
            </a:lvl4pPr>
            <a:lvl5pPr marL="2058988" indent="-230188" algn="l" rtl="0" eaLnBrk="1" fontAlgn="base" hangingPunct="1">
              <a:spcBef>
                <a:spcPct val="20000"/>
              </a:spcBef>
              <a:spcAft>
                <a:spcPct val="0"/>
              </a:spcAft>
              <a:buFont typeface="Arial" panose="020B0604020202020204" pitchFamily="34" charset="0"/>
              <a:buChar char="◦"/>
              <a:defRPr sz="1800">
                <a:solidFill>
                  <a:schemeClr val="tx1">
                    <a:lumMod val="65000"/>
                    <a:lumOff val="3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r>
              <a:rPr lang="en-US" sz="1650" kern="0" dirty="0" smtClean="0"/>
              <a:t>      </a:t>
            </a:r>
            <a:r>
              <a:rPr lang="zh-CN" altLang="en-US" sz="1650" b="1" kern="0" dirty="0" smtClean="0"/>
              <a:t>亲手服务方案的实施</a:t>
            </a:r>
            <a:endParaRPr lang="en-US" b="1" kern="0" dirty="0" smtClean="0">
              <a:latin typeface="Garamond" panose="02020404030301010803" pitchFamily="18" charset="0"/>
            </a:endParaRPr>
          </a:p>
          <a:p>
            <a:r>
              <a:rPr lang="en-US" b="1" kern="0" dirty="0" smtClean="0">
                <a:latin typeface="Garamond" panose="02020404030301010803" pitchFamily="18" charset="0"/>
              </a:rPr>
              <a:t>      </a:t>
            </a:r>
            <a:r>
              <a:rPr lang="zh-CN" altLang="en-US" b="1" kern="0" dirty="0" smtClean="0">
                <a:latin typeface="Garamond" panose="02020404030301010803" pitchFamily="18" charset="0"/>
              </a:rPr>
              <a:t>糖尿病方案的实施</a:t>
            </a:r>
            <a:endParaRPr lang="en-US" b="1" kern="0" dirty="0" smtClean="0">
              <a:latin typeface="Garamond" panose="02020404030301010803" pitchFamily="18" charset="0"/>
            </a:endParaRPr>
          </a:p>
          <a:p>
            <a:r>
              <a:rPr lang="en-US" b="1" kern="0" dirty="0" smtClean="0">
                <a:latin typeface="Garamond" panose="02020404030301010803" pitchFamily="18" charset="0"/>
              </a:rPr>
              <a:t>      MyLCI </a:t>
            </a:r>
            <a:r>
              <a:rPr lang="zh-CN" altLang="en-US" b="1" kern="0" dirty="0" smtClean="0">
                <a:latin typeface="Garamond" panose="02020404030301010803" pitchFamily="18" charset="0"/>
              </a:rPr>
              <a:t>报告</a:t>
            </a:r>
            <a:endParaRPr lang="en-US" b="1" kern="0" dirty="0" smtClean="0">
              <a:latin typeface="Garamond" panose="02020404030301010803" pitchFamily="18" charset="0"/>
            </a:endParaRPr>
          </a:p>
          <a:p>
            <a:r>
              <a:rPr lang="en-US" b="1" kern="0" dirty="0" smtClean="0">
                <a:latin typeface="Garamond" panose="02020404030301010803" pitchFamily="18" charset="0"/>
              </a:rPr>
              <a:t>      LCI </a:t>
            </a:r>
            <a:r>
              <a:rPr lang="zh-CN" altLang="en-US" b="1" kern="0" dirty="0" smtClean="0">
                <a:latin typeface="Garamond" panose="02020404030301010803" pitchFamily="18" charset="0"/>
              </a:rPr>
              <a:t>软件应用</a:t>
            </a:r>
            <a:endParaRPr lang="en-US" b="1" kern="0" dirty="0" smtClean="0">
              <a:latin typeface="Garamond" panose="02020404030301010803" pitchFamily="18" charset="0"/>
            </a:endParaRPr>
          </a:p>
          <a:p>
            <a:r>
              <a:rPr lang="en-US" b="1" kern="0" dirty="0" smtClean="0">
                <a:latin typeface="Garamond" panose="02020404030301010803" pitchFamily="18" charset="0"/>
              </a:rPr>
              <a:t>      </a:t>
            </a:r>
            <a:r>
              <a:rPr lang="zh-CN" altLang="en-US" b="1" kern="0" dirty="0" smtClean="0">
                <a:latin typeface="Garamond" panose="02020404030301010803" pitchFamily="18" charset="0"/>
              </a:rPr>
              <a:t>与 </a:t>
            </a:r>
            <a:r>
              <a:rPr lang="en-US" b="1" kern="0" dirty="0" smtClean="0">
                <a:latin typeface="Garamond" panose="02020404030301010803" pitchFamily="18" charset="0"/>
              </a:rPr>
              <a:t>LCIF </a:t>
            </a:r>
            <a:r>
              <a:rPr lang="zh-CN" altLang="en-US" b="1" kern="0" dirty="0" smtClean="0">
                <a:latin typeface="Garamond" panose="02020404030301010803" pitchFamily="18" charset="0"/>
              </a:rPr>
              <a:t>协调员的合作</a:t>
            </a:r>
            <a:endParaRPr lang="en-US" b="1" kern="0" dirty="0" smtClean="0">
              <a:latin typeface="Garamond" panose="02020404030301010803" pitchFamily="18" charset="0"/>
            </a:endParaRPr>
          </a:p>
          <a:p>
            <a:endParaRPr lang="en-US" b="1" kern="0" dirty="0" smtClean="0">
              <a:solidFill>
                <a:prstClr val="black">
                  <a:lumMod val="65000"/>
                  <a:lumOff val="35000"/>
                </a:prstClr>
              </a:solidFill>
              <a:latin typeface="Garamond" panose="02020404030301010803" pitchFamily="18" charset="0"/>
            </a:endParaRPr>
          </a:p>
          <a:p>
            <a:pPr marL="0" indent="0" algn="ctr">
              <a:spcBef>
                <a:spcPts val="0"/>
              </a:spcBef>
              <a:buFont typeface="Arial" panose="020B0604020202020204" pitchFamily="34" charset="0"/>
              <a:buNone/>
            </a:pPr>
            <a:r>
              <a:rPr lang="zh-CN" altLang="en-US" b="1" kern="0" dirty="0" smtClean="0">
                <a:solidFill>
                  <a:prstClr val="black">
                    <a:lumMod val="65000"/>
                    <a:lumOff val="35000"/>
                  </a:prstClr>
                </a:solidFill>
                <a:latin typeface="Garamond" panose="02020404030301010803" pitchFamily="18" charset="0"/>
              </a:rPr>
              <a:t>支持国际总会长阿噶沃的</a:t>
            </a:r>
            <a:r>
              <a:rPr lang="en-US" b="1" kern="0" dirty="0" smtClean="0">
                <a:solidFill>
                  <a:prstClr val="black">
                    <a:lumMod val="65000"/>
                    <a:lumOff val="35000"/>
                  </a:prstClr>
                </a:solidFill>
                <a:latin typeface="Garamond" panose="02020404030301010803" pitchFamily="18" charset="0"/>
              </a:rPr>
              <a:t> 2017-2018 </a:t>
            </a:r>
            <a:r>
              <a:rPr lang="zh-CN" altLang="en-US" b="1" kern="0" dirty="0" smtClean="0">
                <a:solidFill>
                  <a:prstClr val="black">
                    <a:lumMod val="65000"/>
                    <a:lumOff val="35000"/>
                  </a:prstClr>
                </a:solidFill>
                <a:latin typeface="Garamond" panose="02020404030301010803" pitchFamily="18" charset="0"/>
              </a:rPr>
              <a:t>年度目标</a:t>
            </a:r>
            <a:r>
              <a:rPr lang="en-US" b="1" kern="0" dirty="0" smtClean="0">
                <a:solidFill>
                  <a:prstClr val="black">
                    <a:lumMod val="65000"/>
                    <a:lumOff val="35000"/>
                  </a:prstClr>
                </a:solidFill>
                <a:latin typeface="Garamond" panose="02020404030301010803" pitchFamily="18" charset="0"/>
              </a:rPr>
              <a:t>: </a:t>
            </a:r>
            <a:r>
              <a:rPr lang="zh-CN" altLang="en-US" b="1" i="1" kern="0" dirty="0" smtClean="0">
                <a:solidFill>
                  <a:prstClr val="black">
                    <a:lumMod val="65000"/>
                    <a:lumOff val="35000"/>
                  </a:prstClr>
                </a:solidFill>
                <a:latin typeface="Garamond" panose="02020404030301010803" pitchFamily="18" charset="0"/>
              </a:rPr>
              <a:t>服务</a:t>
            </a:r>
            <a:r>
              <a:rPr lang="en-US" altLang="zh-CN" b="1" i="1" kern="0" dirty="0" smtClean="0">
                <a:solidFill>
                  <a:prstClr val="black">
                    <a:lumMod val="65000"/>
                    <a:lumOff val="35000"/>
                  </a:prstClr>
                </a:solidFill>
                <a:latin typeface="Garamond" panose="02020404030301010803" pitchFamily="18" charset="0"/>
              </a:rPr>
              <a:t>1.5</a:t>
            </a:r>
            <a:r>
              <a:rPr lang="zh-CN" altLang="en-US" b="1" i="1" kern="0" dirty="0" smtClean="0">
                <a:solidFill>
                  <a:prstClr val="black">
                    <a:lumMod val="65000"/>
                    <a:lumOff val="35000"/>
                  </a:prstClr>
                </a:solidFill>
                <a:latin typeface="Garamond" panose="02020404030301010803" pitchFamily="18" charset="0"/>
              </a:rPr>
              <a:t>亿民众</a:t>
            </a:r>
            <a:endParaRPr lang="en-US" b="1" i="1" kern="0" dirty="0" smtClean="0">
              <a:solidFill>
                <a:prstClr val="black">
                  <a:lumMod val="65000"/>
                  <a:lumOff val="35000"/>
                </a:prstClr>
              </a:solidFill>
              <a:latin typeface="Garamond" panose="02020404030301010803" pitchFamily="18" charset="0"/>
            </a:endParaRPr>
          </a:p>
          <a:p>
            <a:pPr>
              <a:spcBef>
                <a:spcPts val="0"/>
              </a:spcBef>
            </a:pPr>
            <a:endParaRPr lang="en-US" b="1" kern="0" dirty="0" smtClean="0">
              <a:latin typeface="Garamond" panose="02020404030301010803" pitchFamily="18" charset="0"/>
            </a:endParaRPr>
          </a:p>
          <a:p>
            <a:pPr marL="0" indent="0">
              <a:spcBef>
                <a:spcPts val="0"/>
              </a:spcBef>
              <a:buFont typeface="Arial" panose="020B0604020202020204" pitchFamily="34" charset="0"/>
              <a:buNone/>
            </a:pPr>
            <a:r>
              <a:rPr lang="zh-CN" altLang="en-US" b="1" kern="0" dirty="0" smtClean="0">
                <a:latin typeface="Garamond" panose="02020404030301010803" pitchFamily="18" charset="0"/>
              </a:rPr>
              <a:t>开发中</a:t>
            </a:r>
            <a:r>
              <a:rPr lang="en-US" b="1" kern="0" dirty="0" smtClean="0">
                <a:latin typeface="Garamond" panose="02020404030301010803" pitchFamily="18" charset="0"/>
              </a:rPr>
              <a:t>:</a:t>
            </a:r>
          </a:p>
          <a:p>
            <a:r>
              <a:rPr lang="zh-CN" altLang="en-US" kern="0" dirty="0" smtClean="0">
                <a:latin typeface="Garamond" panose="02020404030301010803" pitchFamily="18" charset="0"/>
              </a:rPr>
              <a:t>青少年参与</a:t>
            </a:r>
            <a:r>
              <a:rPr lang="en-US" kern="0" dirty="0" smtClean="0">
                <a:latin typeface="Garamond" panose="02020404030301010803" pitchFamily="18" charset="0"/>
              </a:rPr>
              <a:t> – </a:t>
            </a:r>
            <a:r>
              <a:rPr lang="zh-CN" altLang="en-US" kern="0" dirty="0" smtClean="0">
                <a:latin typeface="Garamond" panose="02020404030301010803" pitchFamily="18" charset="0"/>
              </a:rPr>
              <a:t>狮友和青少狮的合作</a:t>
            </a:r>
            <a:endParaRPr lang="en-US" kern="0" dirty="0" smtClean="0">
              <a:latin typeface="Garamond" panose="02020404030301010803" pitchFamily="18" charset="0"/>
            </a:endParaRPr>
          </a:p>
          <a:p>
            <a:r>
              <a:rPr lang="zh-CN" altLang="en-US" b="1" kern="0" dirty="0" smtClean="0">
                <a:latin typeface="Garamond" panose="02020404030301010803" pitchFamily="18" charset="0"/>
              </a:rPr>
              <a:t>与</a:t>
            </a:r>
            <a:r>
              <a:rPr lang="zh-CN" altLang="en-US" kern="0" dirty="0" smtClean="0">
                <a:latin typeface="Garamond" panose="02020404030301010803" pitchFamily="18" charset="0"/>
              </a:rPr>
              <a:t>全球和地方组织的合作关系</a:t>
            </a:r>
            <a:endParaRPr lang="en-US" i="1" kern="0" dirty="0" smtClean="0">
              <a:latin typeface="Garamond" panose="02020404030301010803" pitchFamily="18" charset="0"/>
            </a:endParaRPr>
          </a:p>
          <a:p>
            <a:pPr marL="342900" lvl="1" indent="0" algn="ctr">
              <a:buFont typeface="Wingdings" panose="05000000000000000000" pitchFamily="2" charset="2"/>
              <a:buNone/>
            </a:pPr>
            <a:r>
              <a:rPr lang="zh-CN" altLang="en-US" b="1" i="1" kern="0" dirty="0" smtClean="0">
                <a:latin typeface="Garamond" panose="02020404030301010803" pitchFamily="18" charset="0"/>
              </a:rPr>
              <a:t>帮助我们建立你需要的</a:t>
            </a:r>
            <a:r>
              <a:rPr lang="en-US" b="1" i="1" kern="0" dirty="0" smtClean="0">
                <a:latin typeface="Garamond" panose="02020404030301010803" pitchFamily="18" charset="0"/>
              </a:rPr>
              <a:t> GST </a:t>
            </a:r>
            <a:endParaRPr lang="en-US" b="1" i="1" kern="0" dirty="0">
              <a:latin typeface="Garamond" panose="02020404030301010803" pitchFamily="18" charset="0"/>
            </a:endParaRPr>
          </a:p>
        </p:txBody>
      </p:sp>
      <p:sp>
        <p:nvSpPr>
          <p:cNvPr id="11" name="Up Arrow 10"/>
          <p:cNvSpPr/>
          <p:nvPr/>
        </p:nvSpPr>
        <p:spPr bwMode="auto">
          <a:xfrm>
            <a:off x="685800" y="838200"/>
            <a:ext cx="171450" cy="162306"/>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t" anchorCtr="0" compatLnSpc="1">
            <a:prstTxWarp prst="textNoShape">
              <a:avLst/>
            </a:prstTxWarp>
          </a:bodyPr>
          <a:lstStyle/>
          <a:p>
            <a:pPr marL="457200" indent="-457200" algn="ctr" fontAlgn="base">
              <a:spcBef>
                <a:spcPct val="0"/>
              </a:spcBef>
              <a:spcAft>
                <a:spcPct val="0"/>
              </a:spcAft>
            </a:pPr>
            <a:endParaRPr lang="en-US" sz="2250" b="1" dirty="0" err="1">
              <a:solidFill>
                <a:srgbClr val="404040"/>
              </a:solidFill>
              <a:ea typeface="ヒラギノ角ゴ Pro W3" pitchFamily="84" charset="-128"/>
            </a:endParaRPr>
          </a:p>
        </p:txBody>
      </p:sp>
      <p:sp>
        <p:nvSpPr>
          <p:cNvPr id="12" name="Up Arrow 11"/>
          <p:cNvSpPr/>
          <p:nvPr/>
        </p:nvSpPr>
        <p:spPr bwMode="auto">
          <a:xfrm>
            <a:off x="685800" y="1133094"/>
            <a:ext cx="171450" cy="162306"/>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t" anchorCtr="0" compatLnSpc="1">
            <a:prstTxWarp prst="textNoShape">
              <a:avLst/>
            </a:prstTxWarp>
          </a:bodyPr>
          <a:lstStyle/>
          <a:p>
            <a:pPr marL="457200" indent="-457200" algn="ctr" fontAlgn="base">
              <a:spcBef>
                <a:spcPct val="0"/>
              </a:spcBef>
              <a:spcAft>
                <a:spcPct val="0"/>
              </a:spcAft>
            </a:pPr>
            <a:endParaRPr lang="en-US" sz="2250" b="1" dirty="0" err="1">
              <a:solidFill>
                <a:srgbClr val="404040"/>
              </a:solidFill>
              <a:ea typeface="ヒラギノ角ゴ Pro W3" pitchFamily="84" charset="-128"/>
            </a:endParaRPr>
          </a:p>
        </p:txBody>
      </p:sp>
      <p:sp>
        <p:nvSpPr>
          <p:cNvPr id="13" name="Up Arrow 12"/>
          <p:cNvSpPr/>
          <p:nvPr/>
        </p:nvSpPr>
        <p:spPr bwMode="auto">
          <a:xfrm>
            <a:off x="685800" y="1466850"/>
            <a:ext cx="171450" cy="162306"/>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t" anchorCtr="0" compatLnSpc="1">
            <a:prstTxWarp prst="textNoShape">
              <a:avLst/>
            </a:prstTxWarp>
          </a:bodyPr>
          <a:lstStyle/>
          <a:p>
            <a:pPr marL="457200" indent="-457200" algn="ctr" fontAlgn="base">
              <a:spcBef>
                <a:spcPct val="0"/>
              </a:spcBef>
              <a:spcAft>
                <a:spcPct val="0"/>
              </a:spcAft>
            </a:pPr>
            <a:endParaRPr lang="en-US" sz="2250" b="1" dirty="0" err="1">
              <a:solidFill>
                <a:srgbClr val="404040"/>
              </a:solidFill>
              <a:ea typeface="ヒラギノ角ゴ Pro W3" pitchFamily="84" charset="-128"/>
            </a:endParaRPr>
          </a:p>
        </p:txBody>
      </p:sp>
      <p:sp>
        <p:nvSpPr>
          <p:cNvPr id="14" name="Up Arrow 13"/>
          <p:cNvSpPr/>
          <p:nvPr/>
        </p:nvSpPr>
        <p:spPr bwMode="auto">
          <a:xfrm>
            <a:off x="685800" y="1761744"/>
            <a:ext cx="171450" cy="162306"/>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t" anchorCtr="0" compatLnSpc="1">
            <a:prstTxWarp prst="textNoShape">
              <a:avLst/>
            </a:prstTxWarp>
          </a:bodyPr>
          <a:lstStyle/>
          <a:p>
            <a:pPr marL="457200" indent="-457200" algn="ctr" fontAlgn="base">
              <a:spcBef>
                <a:spcPct val="0"/>
              </a:spcBef>
              <a:spcAft>
                <a:spcPct val="0"/>
              </a:spcAft>
            </a:pPr>
            <a:endParaRPr lang="en-US" sz="2250" b="1" dirty="0" err="1">
              <a:solidFill>
                <a:srgbClr val="404040"/>
              </a:solidFill>
              <a:ea typeface="ヒラギノ角ゴ Pro W3" pitchFamily="84" charset="-128"/>
            </a:endParaRPr>
          </a:p>
        </p:txBody>
      </p:sp>
      <p:sp>
        <p:nvSpPr>
          <p:cNvPr id="15" name="Up Arrow 14"/>
          <p:cNvSpPr/>
          <p:nvPr/>
        </p:nvSpPr>
        <p:spPr bwMode="auto">
          <a:xfrm>
            <a:off x="685800" y="2047494"/>
            <a:ext cx="171450" cy="162306"/>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t" anchorCtr="0" compatLnSpc="1">
            <a:prstTxWarp prst="textNoShape">
              <a:avLst/>
            </a:prstTxWarp>
          </a:bodyPr>
          <a:lstStyle/>
          <a:p>
            <a:pPr marL="457200" indent="-457200" algn="ctr" fontAlgn="base">
              <a:spcBef>
                <a:spcPct val="0"/>
              </a:spcBef>
              <a:spcAft>
                <a:spcPct val="0"/>
              </a:spcAft>
            </a:pPr>
            <a:endParaRPr lang="en-US" sz="2250" b="1" dirty="0" err="1">
              <a:solidFill>
                <a:srgbClr val="404040"/>
              </a:solidFill>
              <a:ea typeface="ヒラギノ角ゴ Pro W3" pitchFamily="84" charset="-128"/>
            </a:endParaRPr>
          </a:p>
        </p:txBody>
      </p:sp>
    </p:spTree>
    <p:extLst>
      <p:ext uri="{BB962C8B-B14F-4D97-AF65-F5344CB8AC3E}">
        <p14:creationId xmlns:p14="http://schemas.microsoft.com/office/powerpoint/2010/main" val="284130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534400" cy="4572000"/>
          </a:xfrm>
        </p:spPr>
        <p:txBody>
          <a:bodyPr/>
          <a:lstStyle/>
          <a:p>
            <a:pPr>
              <a:spcBef>
                <a:spcPts val="600"/>
              </a:spcBef>
              <a:spcAft>
                <a:spcPts val="1200"/>
              </a:spcAft>
            </a:pPr>
            <a:r>
              <a:rPr lang="zh-CN" altLang="en-US" sz="2600" dirty="0"/>
              <a:t> </a:t>
            </a:r>
            <a:r>
              <a:rPr lang="zh-CN" altLang="en-US" sz="2600" dirty="0" smtClean="0"/>
              <a:t>针对所有领导</a:t>
            </a:r>
            <a:r>
              <a:rPr lang="zh-CN" altLang="en-US" sz="2600" dirty="0"/>
              <a:t>层面的客制化的教育材料</a:t>
            </a:r>
            <a:endParaRPr lang="en-US" sz="2600" dirty="0"/>
          </a:p>
          <a:p>
            <a:pPr>
              <a:spcBef>
                <a:spcPts val="600"/>
              </a:spcBef>
              <a:spcAft>
                <a:spcPts val="1200"/>
              </a:spcAft>
            </a:pPr>
            <a:r>
              <a:rPr lang="zh-CN" altLang="en-US" sz="2600" dirty="0" smtClean="0"/>
              <a:t>目前可以提供的有</a:t>
            </a:r>
            <a:endParaRPr lang="en-US" sz="2600" dirty="0"/>
          </a:p>
          <a:p>
            <a:pPr lvl="1">
              <a:spcBef>
                <a:spcPts val="0"/>
              </a:spcBef>
              <a:spcAft>
                <a:spcPts val="1200"/>
              </a:spcAft>
            </a:pPr>
            <a:r>
              <a:rPr lang="zh-CN" altLang="en-US" sz="2200" dirty="0" smtClean="0">
                <a:hlinkClick r:id="rId3"/>
              </a:rPr>
              <a:t>百年庆服务挑战</a:t>
            </a:r>
            <a:endParaRPr lang="en-US" sz="2200" dirty="0"/>
          </a:p>
          <a:p>
            <a:pPr lvl="1">
              <a:spcBef>
                <a:spcPts val="0"/>
              </a:spcBef>
              <a:spcAft>
                <a:spcPts val="1200"/>
              </a:spcAft>
            </a:pPr>
            <a:r>
              <a:rPr lang="zh-CN" altLang="en-US" sz="2200" dirty="0" smtClean="0">
                <a:hlinkClick r:id="rId4"/>
              </a:rPr>
              <a:t>传承方案</a:t>
            </a:r>
            <a:endParaRPr lang="en-US" sz="2200" dirty="0"/>
          </a:p>
          <a:p>
            <a:pPr>
              <a:spcBef>
                <a:spcPts val="600"/>
              </a:spcBef>
              <a:spcAft>
                <a:spcPts val="1200"/>
              </a:spcAft>
            </a:pPr>
            <a:r>
              <a:rPr lang="zh-CN" altLang="en-US" sz="2600" dirty="0" smtClean="0"/>
              <a:t>可提供的报告有</a:t>
            </a:r>
            <a:endParaRPr lang="en-US" sz="2600" dirty="0"/>
          </a:p>
          <a:p>
            <a:pPr lvl="1">
              <a:spcBef>
                <a:spcPts val="600"/>
              </a:spcBef>
              <a:spcAft>
                <a:spcPts val="1200"/>
              </a:spcAft>
            </a:pPr>
            <a:r>
              <a:rPr lang="zh-CN" altLang="en-US" sz="2600" dirty="0" smtClean="0"/>
              <a:t>根据领导层面的不同报告</a:t>
            </a:r>
            <a:endParaRPr lang="en-US" sz="2600" dirty="0"/>
          </a:p>
          <a:p>
            <a:pPr lvl="1">
              <a:spcBef>
                <a:spcPts val="600"/>
              </a:spcBef>
              <a:spcAft>
                <a:spcPts val="1200"/>
              </a:spcAft>
            </a:pPr>
            <a:r>
              <a:rPr lang="zh-CN" altLang="en-US" sz="2600" dirty="0" smtClean="0"/>
              <a:t>可以跟踪还未报告活动的分会</a:t>
            </a:r>
            <a:endParaRPr lang="en-US" sz="2600" dirty="0"/>
          </a:p>
          <a:p>
            <a:pPr lvl="1">
              <a:spcBef>
                <a:spcPts val="600"/>
              </a:spcBef>
              <a:spcAft>
                <a:spcPts val="1200"/>
              </a:spcAft>
            </a:pPr>
            <a:r>
              <a:rPr lang="zh-CN" altLang="en-US" sz="2600" dirty="0" smtClean="0"/>
              <a:t>活动分类的摘要</a:t>
            </a:r>
            <a:endParaRPr lang="en-US" sz="2600" dirty="0"/>
          </a:p>
          <a:p>
            <a:pPr lvl="1">
              <a:spcBef>
                <a:spcPts val="600"/>
              </a:spcBef>
              <a:spcAft>
                <a:spcPts val="1200"/>
              </a:spcAft>
            </a:pPr>
            <a:endParaRPr lang="en-US" sz="2600" dirty="0"/>
          </a:p>
        </p:txBody>
      </p:sp>
      <p:sp>
        <p:nvSpPr>
          <p:cNvPr id="3" name="Title 2"/>
          <p:cNvSpPr>
            <a:spLocks noGrp="1"/>
          </p:cNvSpPr>
          <p:nvPr>
            <p:ph type="title"/>
          </p:nvPr>
        </p:nvSpPr>
        <p:spPr/>
        <p:txBody>
          <a:bodyPr/>
          <a:lstStyle/>
          <a:p>
            <a:r>
              <a:rPr lang="zh-CN" altLang="en-US" dirty="0" smtClean="0"/>
              <a:t>资源</a:t>
            </a:r>
            <a:r>
              <a:rPr lang="en-US" dirty="0"/>
              <a:t>	</a:t>
            </a:r>
          </a:p>
        </p:txBody>
      </p:sp>
    </p:spTree>
    <p:extLst>
      <p:ext uri="{BB962C8B-B14F-4D97-AF65-F5344CB8AC3E}">
        <p14:creationId xmlns:p14="http://schemas.microsoft.com/office/powerpoint/2010/main" val="5808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534400" cy="4572000"/>
          </a:xfrm>
        </p:spPr>
        <p:txBody>
          <a:bodyPr/>
          <a:lstStyle/>
          <a:p>
            <a:pPr>
              <a:spcBef>
                <a:spcPts val="450"/>
              </a:spcBef>
              <a:spcAft>
                <a:spcPts val="900"/>
              </a:spcAft>
            </a:pPr>
            <a:r>
              <a:rPr lang="zh-CN" altLang="en-US" sz="1950" b="1" dirty="0">
                <a:latin typeface="Garamond" panose="02020404030301010803" pitchFamily="18" charset="0"/>
              </a:rPr>
              <a:t>开发中</a:t>
            </a:r>
            <a:endParaRPr lang="en-US" sz="1950" b="1" dirty="0">
              <a:latin typeface="Garamond" panose="02020404030301010803" pitchFamily="18" charset="0"/>
            </a:endParaRPr>
          </a:p>
          <a:p>
            <a:pPr lvl="1">
              <a:spcBef>
                <a:spcPts val="0"/>
              </a:spcBef>
              <a:spcAft>
                <a:spcPts val="900"/>
              </a:spcAft>
            </a:pPr>
            <a:r>
              <a:rPr lang="zh-CN" altLang="en-US" sz="1650" dirty="0">
                <a:latin typeface="Garamond" panose="02020404030301010803" pitchFamily="18" charset="0"/>
              </a:rPr>
              <a:t>方案理念</a:t>
            </a:r>
            <a:endParaRPr lang="en-US" sz="1650" dirty="0">
              <a:latin typeface="Garamond" panose="02020404030301010803" pitchFamily="18" charset="0"/>
            </a:endParaRPr>
          </a:p>
          <a:p>
            <a:pPr lvl="1">
              <a:spcBef>
                <a:spcPts val="0"/>
              </a:spcBef>
              <a:spcAft>
                <a:spcPts val="900"/>
              </a:spcAft>
            </a:pPr>
            <a:r>
              <a:rPr lang="zh-CN" altLang="en-US" sz="1650" dirty="0">
                <a:latin typeface="Garamond" panose="02020404030301010803" pitchFamily="18" charset="0"/>
              </a:rPr>
              <a:t>基本方案规划资源</a:t>
            </a:r>
            <a:endParaRPr lang="en-US" sz="1650" dirty="0">
              <a:latin typeface="Garamond" panose="02020404030301010803" pitchFamily="18" charset="0"/>
            </a:endParaRPr>
          </a:p>
          <a:p>
            <a:pPr lvl="1">
              <a:spcBef>
                <a:spcPts val="0"/>
              </a:spcBef>
              <a:spcAft>
                <a:spcPts val="900"/>
              </a:spcAft>
            </a:pPr>
            <a:r>
              <a:rPr lang="zh-CN" altLang="en-US" sz="1650" dirty="0">
                <a:latin typeface="Garamond" panose="02020404030301010803" pitchFamily="18" charset="0"/>
              </a:rPr>
              <a:t>方案蓝图</a:t>
            </a:r>
            <a:endParaRPr lang="en-US" sz="1650" dirty="0">
              <a:latin typeface="Garamond" panose="02020404030301010803" pitchFamily="18" charset="0"/>
            </a:endParaRPr>
          </a:p>
          <a:p>
            <a:pPr>
              <a:spcBef>
                <a:spcPts val="600"/>
              </a:spcBef>
              <a:spcAft>
                <a:spcPts val="1200"/>
              </a:spcAft>
            </a:pPr>
            <a:r>
              <a:rPr lang="en-US" altLang="zh-CN" sz="2600" dirty="0" smtClean="0"/>
              <a:t>LCI </a:t>
            </a:r>
            <a:r>
              <a:rPr lang="zh-CN" altLang="en-US" sz="2600" dirty="0" smtClean="0"/>
              <a:t>和 </a:t>
            </a:r>
            <a:r>
              <a:rPr lang="en-US" altLang="zh-CN" sz="2600" dirty="0" smtClean="0"/>
              <a:t>GST </a:t>
            </a:r>
            <a:r>
              <a:rPr lang="zh-CN" altLang="en-US" sz="2600" dirty="0" smtClean="0"/>
              <a:t>领导之间的持续沟通对区域恰当的资源开发非常关键</a:t>
            </a:r>
            <a:endParaRPr lang="en-US" sz="2600" dirty="0"/>
          </a:p>
        </p:txBody>
      </p:sp>
      <p:sp>
        <p:nvSpPr>
          <p:cNvPr id="3" name="Title 2"/>
          <p:cNvSpPr>
            <a:spLocks noGrp="1"/>
          </p:cNvSpPr>
          <p:nvPr>
            <p:ph type="title"/>
          </p:nvPr>
        </p:nvSpPr>
        <p:spPr/>
        <p:txBody>
          <a:bodyPr/>
          <a:lstStyle/>
          <a:p>
            <a:r>
              <a:rPr lang="zh-CN" altLang="en-US" dirty="0" smtClean="0"/>
              <a:t>资源</a:t>
            </a:r>
            <a:r>
              <a:rPr lang="en-US" dirty="0"/>
              <a:t>	</a:t>
            </a:r>
          </a:p>
        </p:txBody>
      </p:sp>
    </p:spTree>
    <p:extLst>
      <p:ext uri="{BB962C8B-B14F-4D97-AF65-F5344CB8AC3E}">
        <p14:creationId xmlns:p14="http://schemas.microsoft.com/office/powerpoint/2010/main" val="3395196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a:spLocks noGrp="1"/>
          </p:cNvSpPr>
          <p:nvPr>
            <p:ph type="title"/>
          </p:nvPr>
        </p:nvSpPr>
        <p:spPr>
          <a:xfrm>
            <a:off x="457200" y="323850"/>
            <a:ext cx="8153400" cy="514350"/>
          </a:xfrm>
        </p:spPr>
        <p:txBody>
          <a:bodyPr/>
          <a:lstStyle/>
          <a:p>
            <a:r>
              <a:rPr lang="zh-CN" altLang="en-US" dirty="0" smtClean="0"/>
              <a:t>可用于支持所有复合区和区训练的全球服务补助款：</a:t>
            </a:r>
            <a:endParaRPr lang="en-US" dirty="0"/>
          </a:p>
        </p:txBody>
      </p:sp>
      <p:sp>
        <p:nvSpPr>
          <p:cNvPr id="15" name="Oval 14"/>
          <p:cNvSpPr/>
          <p:nvPr/>
        </p:nvSpPr>
        <p:spPr bwMode="auto">
          <a:xfrm>
            <a:off x="2755872" y="1070196"/>
            <a:ext cx="1600200" cy="1543050"/>
          </a:xfrm>
          <a:prstGeom prst="ellipse">
            <a:avLst/>
          </a:prstGeom>
          <a:solidFill>
            <a:srgbClr val="00529B"/>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chemeClr val="tx2">
                  <a:lumMod val="75000"/>
                </a:schemeClr>
              </a:solidFill>
              <a:ea typeface="ヒラギノ角ゴ Pro W3" pitchFamily="84" charset="-128"/>
            </a:endParaRPr>
          </a:p>
        </p:txBody>
      </p:sp>
      <p:sp>
        <p:nvSpPr>
          <p:cNvPr id="16" name="Oval 15"/>
          <p:cNvSpPr/>
          <p:nvPr/>
        </p:nvSpPr>
        <p:spPr bwMode="auto">
          <a:xfrm>
            <a:off x="4686300" y="2579204"/>
            <a:ext cx="1600200" cy="154305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chemeClr val="tx2">
                  <a:lumMod val="75000"/>
                </a:schemeClr>
              </a:solidFill>
              <a:ea typeface="ヒラギノ角ゴ Pro W3" pitchFamily="84" charset="-128"/>
            </a:endParaRPr>
          </a:p>
        </p:txBody>
      </p:sp>
      <p:sp>
        <p:nvSpPr>
          <p:cNvPr id="17" name="Oval 16"/>
          <p:cNvSpPr/>
          <p:nvPr/>
        </p:nvSpPr>
        <p:spPr bwMode="auto">
          <a:xfrm>
            <a:off x="4229100" y="1272209"/>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
        <p:nvSpPr>
          <p:cNvPr id="18" name="Oval 17"/>
          <p:cNvSpPr/>
          <p:nvPr/>
        </p:nvSpPr>
        <p:spPr bwMode="auto">
          <a:xfrm>
            <a:off x="3272459" y="2343150"/>
            <a:ext cx="1600200" cy="1543050"/>
          </a:xfrm>
          <a:prstGeom prst="ellipse">
            <a:avLst/>
          </a:prstGeom>
          <a:solidFill>
            <a:srgbClr val="FDCD08">
              <a:alpha val="80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indent="-457200" algn="ctr" defTabSz="685800" fontAlgn="base">
              <a:spcAft>
                <a:spcPct val="0"/>
              </a:spcAft>
            </a:pPr>
            <a:endParaRPr lang="en-US" sz="2250" dirty="0" err="1">
              <a:solidFill>
                <a:srgbClr val="404040"/>
              </a:solidFill>
              <a:ea typeface="ヒラギノ角ゴ Pro W3" pitchFamily="84" charset="-128"/>
            </a:endParaRPr>
          </a:p>
        </p:txBody>
      </p:sp>
      <p:sp>
        <p:nvSpPr>
          <p:cNvPr id="19" name="TextBox 18"/>
          <p:cNvSpPr txBox="1"/>
          <p:nvPr/>
        </p:nvSpPr>
        <p:spPr>
          <a:xfrm>
            <a:off x="2995033" y="1374285"/>
            <a:ext cx="1121879" cy="611706"/>
          </a:xfrm>
          <a:prstGeom prst="rect">
            <a:avLst/>
          </a:prstGeom>
          <a:noFill/>
        </p:spPr>
        <p:txBody>
          <a:bodyPr wrap="square" rtlCol="0">
            <a:spAutoFit/>
          </a:bodyPr>
          <a:lstStyle/>
          <a:p>
            <a:pPr algn="ctr"/>
            <a:r>
              <a:rPr lang="en-US" sz="1125" b="1" dirty="0" smtClean="0">
                <a:solidFill>
                  <a:schemeClr val="bg1"/>
                </a:solidFill>
              </a:rPr>
              <a:t>GST-</a:t>
            </a:r>
            <a:r>
              <a:rPr lang="zh-CN" altLang="en-US" sz="1125" b="1" dirty="0" smtClean="0">
                <a:solidFill>
                  <a:schemeClr val="bg1"/>
                </a:solidFill>
              </a:rPr>
              <a:t>复合区协调员运作预算</a:t>
            </a:r>
            <a:r>
              <a:rPr lang="en-US" sz="1125" b="1" dirty="0" smtClean="0">
                <a:solidFill>
                  <a:schemeClr val="bg1"/>
                </a:solidFill>
              </a:rPr>
              <a:t> ($600</a:t>
            </a:r>
            <a:r>
              <a:rPr lang="zh-CN" altLang="en-US" sz="1125" b="1" dirty="0" smtClean="0">
                <a:solidFill>
                  <a:schemeClr val="bg1"/>
                </a:solidFill>
              </a:rPr>
              <a:t>美元</a:t>
            </a:r>
            <a:r>
              <a:rPr lang="en-US" sz="1125" b="1" dirty="0" smtClean="0">
                <a:solidFill>
                  <a:schemeClr val="bg1"/>
                </a:solidFill>
              </a:rPr>
              <a:t>)</a:t>
            </a:r>
            <a:endParaRPr lang="en-US" sz="1125" b="1" dirty="0">
              <a:solidFill>
                <a:schemeClr val="bg1"/>
              </a:solidFill>
            </a:endParaRPr>
          </a:p>
        </p:txBody>
      </p:sp>
      <p:sp>
        <p:nvSpPr>
          <p:cNvPr id="20" name="TextBox 19"/>
          <p:cNvSpPr txBox="1"/>
          <p:nvPr/>
        </p:nvSpPr>
        <p:spPr>
          <a:xfrm>
            <a:off x="4457700" y="1600200"/>
            <a:ext cx="1121879" cy="611706"/>
          </a:xfrm>
          <a:prstGeom prst="rect">
            <a:avLst/>
          </a:prstGeom>
          <a:noFill/>
        </p:spPr>
        <p:txBody>
          <a:bodyPr wrap="square" rtlCol="0">
            <a:spAutoFit/>
          </a:bodyPr>
          <a:lstStyle/>
          <a:p>
            <a:pPr algn="ctr"/>
            <a:r>
              <a:rPr lang="en-US" sz="1125" b="1" dirty="0" smtClean="0"/>
              <a:t>GST-</a:t>
            </a:r>
            <a:r>
              <a:rPr lang="zh-CN" altLang="en-US" sz="1125" b="1" dirty="0" smtClean="0"/>
              <a:t>区协调员运作预算</a:t>
            </a:r>
            <a:r>
              <a:rPr lang="en-US" sz="1125" b="1" dirty="0" smtClean="0"/>
              <a:t> ($250</a:t>
            </a:r>
            <a:r>
              <a:rPr lang="zh-CN" altLang="en-US" sz="1125" b="1" dirty="0" smtClean="0"/>
              <a:t>美元</a:t>
            </a:r>
            <a:r>
              <a:rPr lang="en-US" sz="1125" b="1" dirty="0" smtClean="0"/>
              <a:t>)</a:t>
            </a:r>
            <a:endParaRPr lang="en-US" sz="1125" b="1" dirty="0"/>
          </a:p>
        </p:txBody>
      </p:sp>
      <p:sp>
        <p:nvSpPr>
          <p:cNvPr id="21" name="TextBox 20"/>
          <p:cNvSpPr txBox="1"/>
          <p:nvPr/>
        </p:nvSpPr>
        <p:spPr>
          <a:xfrm>
            <a:off x="4748139" y="2969855"/>
            <a:ext cx="1476521" cy="611706"/>
          </a:xfrm>
          <a:prstGeom prst="rect">
            <a:avLst/>
          </a:prstGeom>
          <a:noFill/>
        </p:spPr>
        <p:txBody>
          <a:bodyPr wrap="square" rtlCol="0">
            <a:spAutoFit/>
          </a:bodyPr>
          <a:lstStyle/>
          <a:p>
            <a:pPr algn="ctr"/>
            <a:r>
              <a:rPr lang="zh-CN" altLang="en-US" sz="1125" b="1" dirty="0" smtClean="0">
                <a:solidFill>
                  <a:schemeClr val="bg1"/>
                </a:solidFill>
              </a:rPr>
              <a:t>复合区补助款</a:t>
            </a:r>
            <a:r>
              <a:rPr lang="en-US" altLang="zh-CN" sz="1125" b="1" dirty="0" smtClean="0">
                <a:solidFill>
                  <a:schemeClr val="bg1"/>
                </a:solidFill>
              </a:rPr>
              <a:t/>
            </a:r>
            <a:br>
              <a:rPr lang="en-US" altLang="zh-CN" sz="1125" b="1" dirty="0" smtClean="0">
                <a:solidFill>
                  <a:schemeClr val="bg1"/>
                </a:solidFill>
              </a:rPr>
            </a:br>
            <a:r>
              <a:rPr lang="zh-CN" altLang="en-US" sz="1125" b="1" dirty="0" smtClean="0">
                <a:solidFill>
                  <a:schemeClr val="bg1"/>
                </a:solidFill>
              </a:rPr>
              <a:t>第一</a:t>
            </a:r>
            <a:r>
              <a:rPr lang="en-US" sz="1125" b="1" dirty="0" smtClean="0">
                <a:solidFill>
                  <a:schemeClr val="bg1"/>
                </a:solidFill>
              </a:rPr>
              <a:t> </a:t>
            </a:r>
            <a:r>
              <a:rPr lang="en-US" sz="1125" b="1" dirty="0">
                <a:solidFill>
                  <a:schemeClr val="bg1"/>
                </a:solidFill>
              </a:rPr>
              <a:t>&amp; </a:t>
            </a:r>
            <a:r>
              <a:rPr lang="zh-CN" altLang="en-US" sz="1125" b="1" dirty="0" smtClean="0">
                <a:solidFill>
                  <a:schemeClr val="bg1"/>
                </a:solidFill>
              </a:rPr>
              <a:t>第二</a:t>
            </a:r>
            <a:r>
              <a:rPr lang="en-US" sz="1125" b="1" dirty="0" smtClean="0">
                <a:solidFill>
                  <a:schemeClr val="bg1"/>
                </a:solidFill>
              </a:rPr>
              <a:t> </a:t>
            </a:r>
            <a:endParaRPr lang="en-US" sz="1125" b="1" dirty="0">
              <a:solidFill>
                <a:schemeClr val="bg1"/>
              </a:solidFill>
            </a:endParaRPr>
          </a:p>
          <a:p>
            <a:pPr algn="ctr"/>
            <a:r>
              <a:rPr lang="zh-CN" altLang="en-US" sz="1125" b="1" dirty="0" smtClean="0">
                <a:solidFill>
                  <a:schemeClr val="bg1"/>
                </a:solidFill>
              </a:rPr>
              <a:t>副总监训练</a:t>
            </a:r>
            <a:endParaRPr lang="en-US" sz="1125" b="1" dirty="0">
              <a:solidFill>
                <a:schemeClr val="bg1"/>
              </a:solidFill>
            </a:endParaRPr>
          </a:p>
        </p:txBody>
      </p:sp>
      <p:sp>
        <p:nvSpPr>
          <p:cNvPr id="22" name="TextBox 21"/>
          <p:cNvSpPr txBox="1"/>
          <p:nvPr/>
        </p:nvSpPr>
        <p:spPr>
          <a:xfrm>
            <a:off x="3508327" y="2724403"/>
            <a:ext cx="1121879" cy="438582"/>
          </a:xfrm>
          <a:prstGeom prst="rect">
            <a:avLst/>
          </a:prstGeom>
          <a:noFill/>
        </p:spPr>
        <p:txBody>
          <a:bodyPr wrap="square" rtlCol="0">
            <a:spAutoFit/>
          </a:bodyPr>
          <a:lstStyle/>
          <a:p>
            <a:pPr algn="ctr"/>
            <a:r>
              <a:rPr lang="zh-CN" altLang="en-US" sz="1125" b="1" dirty="0" smtClean="0"/>
              <a:t>区补助款</a:t>
            </a:r>
            <a:r>
              <a:rPr lang="en-US" sz="1125" b="1" dirty="0" smtClean="0"/>
              <a:t> </a:t>
            </a:r>
            <a:br>
              <a:rPr lang="en-US" sz="1125" b="1" dirty="0" smtClean="0"/>
            </a:br>
            <a:r>
              <a:rPr lang="zh-CN" altLang="en-US" sz="1125" b="1" dirty="0" smtClean="0"/>
              <a:t>分区主席训练</a:t>
            </a:r>
            <a:endParaRPr lang="en-US" sz="1125" b="1" dirty="0"/>
          </a:p>
        </p:txBody>
      </p:sp>
    </p:spTree>
    <p:extLst>
      <p:ext uri="{BB962C8B-B14F-4D97-AF65-F5344CB8AC3E}">
        <p14:creationId xmlns:p14="http://schemas.microsoft.com/office/powerpoint/2010/main" val="2386842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运作预算：获得资金</a:t>
            </a:r>
            <a:endParaRPr lang="en-US" dirty="0"/>
          </a:p>
        </p:txBody>
      </p:sp>
      <p:sp>
        <p:nvSpPr>
          <p:cNvPr id="5" name="Oval 4"/>
          <p:cNvSpPr/>
          <p:nvPr/>
        </p:nvSpPr>
        <p:spPr bwMode="auto">
          <a:xfrm>
            <a:off x="1905000" y="114300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Oval 5"/>
          <p:cNvSpPr/>
          <p:nvPr/>
        </p:nvSpPr>
        <p:spPr bwMode="auto">
          <a:xfrm>
            <a:off x="1905000" y="409575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7" name="TextBox 6"/>
          <p:cNvSpPr txBox="1"/>
          <p:nvPr/>
        </p:nvSpPr>
        <p:spPr>
          <a:xfrm>
            <a:off x="2133600" y="1578114"/>
            <a:ext cx="1066800" cy="707886"/>
          </a:xfrm>
          <a:prstGeom prst="rect">
            <a:avLst/>
          </a:prstGeom>
          <a:noFill/>
        </p:spPr>
        <p:txBody>
          <a:bodyPr wrap="square" rtlCol="0">
            <a:spAutoFit/>
          </a:bodyPr>
          <a:lstStyle/>
          <a:p>
            <a:pPr algn="ctr"/>
            <a:r>
              <a:rPr lang="zh-CN" altLang="en-US" sz="2000" dirty="0" smtClean="0"/>
              <a:t>年度</a:t>
            </a:r>
            <a:endParaRPr lang="en-US" altLang="zh-CN" sz="2000" dirty="0" smtClean="0"/>
          </a:p>
          <a:p>
            <a:pPr algn="ctr"/>
            <a:r>
              <a:rPr lang="zh-CN" altLang="en-US" sz="2000" dirty="0" smtClean="0"/>
              <a:t>计划</a:t>
            </a:r>
            <a:endParaRPr lang="en-US" sz="2000" dirty="0"/>
          </a:p>
        </p:txBody>
      </p:sp>
      <p:sp>
        <p:nvSpPr>
          <p:cNvPr id="8" name="TextBox 7"/>
          <p:cNvSpPr txBox="1"/>
          <p:nvPr/>
        </p:nvSpPr>
        <p:spPr>
          <a:xfrm>
            <a:off x="2072640" y="4318337"/>
            <a:ext cx="1203960" cy="707886"/>
          </a:xfrm>
          <a:prstGeom prst="rect">
            <a:avLst/>
          </a:prstGeom>
          <a:noFill/>
        </p:spPr>
        <p:txBody>
          <a:bodyPr wrap="square" rtlCol="0">
            <a:spAutoFit/>
          </a:bodyPr>
          <a:lstStyle/>
          <a:p>
            <a:pPr algn="ctr"/>
            <a:r>
              <a:rPr lang="zh-CN" altLang="en-US" sz="2000" dirty="0" smtClean="0"/>
              <a:t>两门在线课程</a:t>
            </a:r>
            <a:endParaRPr lang="en-US" sz="2000" dirty="0"/>
          </a:p>
        </p:txBody>
      </p:sp>
      <p:sp>
        <p:nvSpPr>
          <p:cNvPr id="9" name="Plus 8"/>
          <p:cNvSpPr/>
          <p:nvPr/>
        </p:nvSpPr>
        <p:spPr bwMode="auto">
          <a:xfrm>
            <a:off x="2209800" y="2868385"/>
            <a:ext cx="1043940" cy="912250"/>
          </a:xfrm>
          <a:prstGeom prst="mathPlus">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0" name="Right Arrow 9"/>
          <p:cNvSpPr/>
          <p:nvPr/>
        </p:nvSpPr>
        <p:spPr bwMode="auto">
          <a:xfrm>
            <a:off x="3878580" y="3051562"/>
            <a:ext cx="685800" cy="609600"/>
          </a:xfrm>
          <a:prstGeom prst="righ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1" name="Oval 10"/>
          <p:cNvSpPr/>
          <p:nvPr/>
        </p:nvSpPr>
        <p:spPr bwMode="auto">
          <a:xfrm>
            <a:off x="5105400" y="2002971"/>
            <a:ext cx="2743200" cy="2645229"/>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2" name="TextBox 11"/>
          <p:cNvSpPr txBox="1"/>
          <p:nvPr/>
        </p:nvSpPr>
        <p:spPr>
          <a:xfrm>
            <a:off x="5448300" y="2817753"/>
            <a:ext cx="2057400" cy="584775"/>
          </a:xfrm>
          <a:prstGeom prst="rect">
            <a:avLst/>
          </a:prstGeom>
          <a:noFill/>
        </p:spPr>
        <p:txBody>
          <a:bodyPr wrap="square" rtlCol="0">
            <a:spAutoFit/>
          </a:bodyPr>
          <a:lstStyle/>
          <a:p>
            <a:pPr algn="ctr"/>
            <a:r>
              <a:rPr lang="zh-CN" altLang="en-US" sz="3200" dirty="0" smtClean="0">
                <a:solidFill>
                  <a:schemeClr val="bg1"/>
                </a:solidFill>
              </a:rPr>
              <a:t>运作预算</a:t>
            </a:r>
            <a:endParaRPr lang="en-US" sz="3200" dirty="0">
              <a:solidFill>
                <a:schemeClr val="bg1"/>
              </a:solidFill>
            </a:endParaRPr>
          </a:p>
        </p:txBody>
      </p:sp>
      <p:sp>
        <p:nvSpPr>
          <p:cNvPr id="13" name="Oval 12"/>
          <p:cNvSpPr/>
          <p:nvPr/>
        </p:nvSpPr>
        <p:spPr bwMode="auto">
          <a:xfrm>
            <a:off x="152400" y="259080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4" name="TextBox 13"/>
          <p:cNvSpPr txBox="1"/>
          <p:nvPr/>
        </p:nvSpPr>
        <p:spPr>
          <a:xfrm>
            <a:off x="76200" y="3048000"/>
            <a:ext cx="1752600" cy="384721"/>
          </a:xfrm>
          <a:prstGeom prst="rect">
            <a:avLst/>
          </a:prstGeom>
          <a:noFill/>
        </p:spPr>
        <p:txBody>
          <a:bodyPr wrap="square" rtlCol="0">
            <a:spAutoFit/>
          </a:bodyPr>
          <a:lstStyle/>
          <a:p>
            <a:pPr algn="ctr"/>
            <a:r>
              <a:rPr lang="zh-CN" altLang="en-US" sz="1900" dirty="0" smtClean="0"/>
              <a:t>支付表格</a:t>
            </a:r>
            <a:endParaRPr lang="en-US" sz="1900" dirty="0"/>
          </a:p>
        </p:txBody>
      </p:sp>
    </p:spTree>
    <p:extLst>
      <p:ext uri="{BB962C8B-B14F-4D97-AF65-F5344CB8AC3E}">
        <p14:creationId xmlns:p14="http://schemas.microsoft.com/office/powerpoint/2010/main" val="230315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68500" y="4407239"/>
            <a:ext cx="5207000" cy="1298575"/>
          </a:xfrm>
        </p:spPr>
        <p:txBody>
          <a:bodyPr>
            <a:normAutofit/>
          </a:bodyPr>
          <a:lstStyle/>
          <a:p>
            <a:pPr marL="0" indent="0" algn="ctr">
              <a:buNone/>
            </a:pPr>
            <a:r>
              <a:rPr lang="zh-CN" altLang="en-US" sz="2000" b="1" dirty="0">
                <a:solidFill>
                  <a:srgbClr val="1C2753"/>
                </a:solidFill>
                <a:latin typeface="Open sans"/>
                <a:cs typeface="Open sans"/>
              </a:rPr>
              <a:t>设想有一天全球的每一个需求能够通过一名狮友或青少狮的服务得到满足</a:t>
            </a:r>
            <a:endParaRPr lang="en-US" sz="2000" b="1" dirty="0">
              <a:solidFill>
                <a:srgbClr val="1C2753"/>
              </a:solidFill>
              <a:latin typeface="Open sans"/>
              <a:cs typeface="Open sans"/>
            </a:endParaRP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556" y="762000"/>
            <a:ext cx="3066444" cy="3123940"/>
          </a:xfrm>
          <a:prstGeom prst="rect">
            <a:avLst/>
          </a:prstGeom>
        </p:spPr>
      </p:pic>
    </p:spTree>
    <p:extLst>
      <p:ext uri="{BB962C8B-B14F-4D97-AF65-F5344CB8AC3E}">
        <p14:creationId xmlns:p14="http://schemas.microsoft.com/office/powerpoint/2010/main" val="36056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方案理念</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449271880"/>
              </p:ext>
            </p:extLst>
          </p:nvPr>
        </p:nvGraphicFramePr>
        <p:xfrm>
          <a:off x="1257300" y="723900"/>
          <a:ext cx="68961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81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现在该做什么：</a:t>
            </a:r>
            <a:endParaRPr lang="en-US" dirty="0"/>
          </a:p>
        </p:txBody>
      </p:sp>
      <p:sp>
        <p:nvSpPr>
          <p:cNvPr id="2" name="Content Placeholder 1"/>
          <p:cNvSpPr>
            <a:spLocks noGrp="1"/>
          </p:cNvSpPr>
          <p:nvPr>
            <p:ph idx="1"/>
          </p:nvPr>
        </p:nvSpPr>
        <p:spPr/>
        <p:txBody>
          <a:bodyPr/>
          <a:lstStyle/>
          <a:p>
            <a:r>
              <a:rPr lang="zh-CN" altLang="en-US" sz="2800" dirty="0" smtClean="0"/>
              <a:t>世界糖尿病日</a:t>
            </a:r>
            <a:endParaRPr lang="en-US" sz="2800" dirty="0"/>
          </a:p>
          <a:p>
            <a:pPr lvl="1"/>
            <a:r>
              <a:rPr lang="en-US" sz="2200" dirty="0" smtClean="0"/>
              <a:t>2017</a:t>
            </a:r>
            <a:r>
              <a:rPr lang="zh-CN" altLang="en-US" sz="2200" dirty="0" smtClean="0"/>
              <a:t>年</a:t>
            </a:r>
            <a:r>
              <a:rPr lang="en-US" altLang="zh-CN" sz="2200" dirty="0" smtClean="0"/>
              <a:t>11</a:t>
            </a:r>
            <a:r>
              <a:rPr lang="zh-CN" altLang="en-US" sz="2200" dirty="0" smtClean="0"/>
              <a:t>月</a:t>
            </a:r>
            <a:r>
              <a:rPr lang="en-US" altLang="zh-CN" sz="2200" dirty="0" smtClean="0"/>
              <a:t>14</a:t>
            </a:r>
            <a:r>
              <a:rPr lang="zh-CN" altLang="en-US" sz="2200" dirty="0" smtClean="0"/>
              <a:t>日</a:t>
            </a:r>
            <a:endParaRPr lang="en-US" sz="2200" dirty="0"/>
          </a:p>
          <a:p>
            <a:pPr lvl="1"/>
            <a:r>
              <a:rPr lang="zh-CN" altLang="en-US" sz="2200" dirty="0" smtClean="0"/>
              <a:t>全球努力来建立由糖尿病造成的不断上升的健康威胁意识</a:t>
            </a:r>
            <a:endParaRPr lang="en-US" sz="2200" dirty="0" smtClean="0"/>
          </a:p>
          <a:p>
            <a:pPr lvl="1"/>
            <a:r>
              <a:rPr lang="zh-CN" altLang="en-US" sz="2200" dirty="0" smtClean="0"/>
              <a:t>地方倡议或预先设定的活动</a:t>
            </a:r>
            <a:endParaRPr lang="en-US" sz="2200" dirty="0" smtClean="0"/>
          </a:p>
          <a:p>
            <a:endParaRPr lang="en-US" dirty="0"/>
          </a:p>
          <a:p>
            <a:r>
              <a:rPr lang="zh-CN" altLang="en-US" sz="2800" dirty="0" smtClean="0"/>
              <a:t>全球服务周</a:t>
            </a:r>
            <a:endParaRPr lang="en-US" sz="2800" dirty="0"/>
          </a:p>
          <a:p>
            <a:pPr lvl="1"/>
            <a:r>
              <a:rPr lang="zh-CN" altLang="en-US" sz="2200" dirty="0" smtClean="0"/>
              <a:t>对抗饥饿：</a:t>
            </a:r>
            <a:r>
              <a:rPr lang="en-US" sz="2200" dirty="0" smtClean="0"/>
              <a:t>1</a:t>
            </a:r>
            <a:r>
              <a:rPr lang="zh-CN" altLang="en-US" sz="2200" dirty="0" smtClean="0"/>
              <a:t>月</a:t>
            </a:r>
            <a:r>
              <a:rPr lang="en-US" altLang="zh-CN" sz="2200" dirty="0" smtClean="0"/>
              <a:t>9</a:t>
            </a:r>
            <a:r>
              <a:rPr lang="zh-CN" altLang="en-US" sz="2200" dirty="0" smtClean="0"/>
              <a:t>日至</a:t>
            </a:r>
            <a:r>
              <a:rPr lang="en-US" altLang="zh-CN" sz="2200" dirty="0" smtClean="0"/>
              <a:t>15</a:t>
            </a:r>
            <a:r>
              <a:rPr lang="zh-CN" altLang="en-US" sz="2200" dirty="0" smtClean="0"/>
              <a:t>日</a:t>
            </a:r>
            <a:endParaRPr lang="en-US" sz="2200" dirty="0"/>
          </a:p>
          <a:p>
            <a:pPr lvl="1"/>
            <a:r>
              <a:rPr lang="zh-CN" altLang="en-US" sz="2200" dirty="0" smtClean="0"/>
              <a:t>保护我们的地球：</a:t>
            </a:r>
            <a:r>
              <a:rPr lang="en-US" altLang="zh-CN" sz="2200" dirty="0" smtClean="0"/>
              <a:t>4</a:t>
            </a:r>
            <a:r>
              <a:rPr lang="zh-CN" altLang="en-US" sz="2200" dirty="0" smtClean="0"/>
              <a:t>月</a:t>
            </a:r>
            <a:r>
              <a:rPr lang="en-US" altLang="zh-CN" sz="2200" dirty="0" smtClean="0"/>
              <a:t>17</a:t>
            </a:r>
            <a:r>
              <a:rPr lang="zh-CN" altLang="en-US" sz="2200" dirty="0" smtClean="0"/>
              <a:t>日至</a:t>
            </a:r>
            <a:r>
              <a:rPr lang="en-US" altLang="zh-CN" sz="2200" dirty="0" smtClean="0"/>
              <a:t>23</a:t>
            </a:r>
            <a:r>
              <a:rPr lang="zh-CN" altLang="en-US" sz="2200" dirty="0" smtClean="0"/>
              <a:t>日</a:t>
            </a:r>
            <a:endParaRPr lang="en-US" sz="2200" dirty="0"/>
          </a:p>
          <a:p>
            <a:pPr lvl="1"/>
            <a:r>
              <a:rPr lang="zh-CN" altLang="en-US" sz="2200" dirty="0" smtClean="0"/>
              <a:t>为青少年：</a:t>
            </a:r>
            <a:r>
              <a:rPr lang="en-US" altLang="zh-CN" sz="2200" dirty="0" smtClean="0"/>
              <a:t>8</a:t>
            </a:r>
            <a:r>
              <a:rPr lang="zh-CN" altLang="en-US" sz="2200" dirty="0" smtClean="0"/>
              <a:t>月</a:t>
            </a:r>
            <a:r>
              <a:rPr lang="en-US" altLang="zh-CN" sz="2200" dirty="0" smtClean="0"/>
              <a:t>7</a:t>
            </a:r>
            <a:r>
              <a:rPr lang="zh-CN" altLang="en-US" sz="2200" dirty="0" smtClean="0"/>
              <a:t>日至</a:t>
            </a:r>
            <a:r>
              <a:rPr lang="en-US" altLang="zh-CN" sz="2200" dirty="0" smtClean="0"/>
              <a:t>13</a:t>
            </a:r>
            <a:r>
              <a:rPr lang="zh-CN" altLang="en-US" sz="2200" dirty="0" smtClean="0"/>
              <a:t>日</a:t>
            </a:r>
            <a:endParaRPr lang="en-US" sz="2200" dirty="0"/>
          </a:p>
          <a:p>
            <a:pPr lvl="1"/>
            <a:r>
              <a:rPr lang="zh-CN" altLang="en-US" sz="2200" dirty="0" smtClean="0"/>
              <a:t>视力中的服务：</a:t>
            </a:r>
            <a:r>
              <a:rPr lang="en-US" altLang="zh-CN" sz="2200" dirty="0" smtClean="0"/>
              <a:t>10</a:t>
            </a:r>
            <a:r>
              <a:rPr lang="zh-CN" altLang="en-US" sz="2200" dirty="0" smtClean="0"/>
              <a:t>月</a:t>
            </a:r>
            <a:r>
              <a:rPr lang="en-US" altLang="zh-CN" sz="2200" dirty="0" smtClean="0"/>
              <a:t>10</a:t>
            </a:r>
            <a:r>
              <a:rPr lang="zh-CN" altLang="en-US" sz="2200" dirty="0" smtClean="0"/>
              <a:t>日至</a:t>
            </a:r>
            <a:r>
              <a:rPr lang="en-US" altLang="zh-CN" sz="2200" dirty="0" smtClean="0"/>
              <a:t>16</a:t>
            </a:r>
            <a:r>
              <a:rPr lang="zh-CN" altLang="en-US" sz="2200" dirty="0" smtClean="0"/>
              <a:t>日</a:t>
            </a:r>
            <a:endParaRPr lang="en-US" sz="2200" dirty="0"/>
          </a:p>
        </p:txBody>
      </p:sp>
    </p:spTree>
    <p:extLst>
      <p:ext uri="{BB962C8B-B14F-4D97-AF65-F5344CB8AC3E}">
        <p14:creationId xmlns:p14="http://schemas.microsoft.com/office/powerpoint/2010/main" val="3264690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534400" cy="4572000"/>
          </a:xfrm>
        </p:spPr>
        <p:txBody>
          <a:bodyPr/>
          <a:lstStyle/>
          <a:p>
            <a:pPr>
              <a:spcBef>
                <a:spcPts val="1200"/>
              </a:spcBef>
              <a:spcAft>
                <a:spcPts val="1200"/>
              </a:spcAft>
            </a:pPr>
            <a:r>
              <a:rPr lang="zh-CN" altLang="en-US" sz="2800" dirty="0" smtClean="0"/>
              <a:t>服务的价值</a:t>
            </a:r>
            <a:endParaRPr lang="en-US" sz="2800" dirty="0"/>
          </a:p>
          <a:p>
            <a:pPr>
              <a:spcBef>
                <a:spcPts val="1200"/>
              </a:spcBef>
              <a:spcAft>
                <a:spcPts val="1200"/>
              </a:spcAft>
            </a:pPr>
            <a:r>
              <a:rPr lang="zh-CN" altLang="en-US" sz="2800" dirty="0" smtClean="0"/>
              <a:t>报告</a:t>
            </a:r>
            <a:endParaRPr lang="en-US" sz="2800" dirty="0"/>
          </a:p>
          <a:p>
            <a:pPr>
              <a:spcBef>
                <a:spcPts val="1200"/>
              </a:spcBef>
              <a:spcAft>
                <a:spcPts val="1200"/>
              </a:spcAft>
            </a:pPr>
            <a:r>
              <a:rPr lang="zh-CN" altLang="en-US" sz="2800" dirty="0" smtClean="0"/>
              <a:t>有效的方案规划</a:t>
            </a:r>
            <a:endParaRPr lang="en-US" sz="2800" dirty="0"/>
          </a:p>
          <a:p>
            <a:pPr>
              <a:spcBef>
                <a:spcPts val="1200"/>
              </a:spcBef>
              <a:spcAft>
                <a:spcPts val="1200"/>
              </a:spcAft>
            </a:pPr>
            <a:r>
              <a:rPr lang="zh-CN" altLang="en-US" sz="2800" dirty="0" smtClean="0"/>
              <a:t>与 </a:t>
            </a:r>
            <a:r>
              <a:rPr lang="en-US" altLang="zh-CN" sz="2800" dirty="0" smtClean="0"/>
              <a:t>GMT</a:t>
            </a:r>
            <a:r>
              <a:rPr lang="zh-CN" altLang="en-US" sz="2800" dirty="0" smtClean="0"/>
              <a:t>、</a:t>
            </a:r>
            <a:r>
              <a:rPr lang="en-US" altLang="zh-CN" sz="2800" dirty="0" smtClean="0"/>
              <a:t>GLT </a:t>
            </a:r>
            <a:r>
              <a:rPr lang="zh-CN" altLang="en-US" sz="2800" dirty="0" smtClean="0"/>
              <a:t>和 </a:t>
            </a:r>
            <a:r>
              <a:rPr lang="en-US" altLang="zh-CN" sz="2800" dirty="0" smtClean="0"/>
              <a:t>LCIF </a:t>
            </a:r>
            <a:r>
              <a:rPr lang="zh-CN" altLang="en-US" sz="2800" dirty="0" smtClean="0"/>
              <a:t>的横向合作</a:t>
            </a:r>
            <a:endParaRPr lang="en-US" sz="2800" dirty="0"/>
          </a:p>
          <a:p>
            <a:pPr>
              <a:spcBef>
                <a:spcPts val="1200"/>
              </a:spcBef>
              <a:spcAft>
                <a:spcPts val="1200"/>
              </a:spcAft>
            </a:pPr>
            <a:r>
              <a:rPr lang="zh-CN" altLang="en-US" sz="2800" dirty="0" smtClean="0"/>
              <a:t>建立</a:t>
            </a:r>
            <a:r>
              <a:rPr lang="zh-CN" altLang="en-US" sz="2800" u="sng" dirty="0" smtClean="0"/>
              <a:t>我们</a:t>
            </a:r>
            <a:r>
              <a:rPr lang="zh-CN" altLang="en-US" sz="2800" dirty="0" smtClean="0"/>
              <a:t>需要的</a:t>
            </a:r>
            <a:r>
              <a:rPr lang="en-US" sz="2800" dirty="0" smtClean="0"/>
              <a:t> </a:t>
            </a:r>
            <a:r>
              <a:rPr lang="en-US" sz="2800" dirty="0"/>
              <a:t>GST </a:t>
            </a:r>
          </a:p>
          <a:p>
            <a:pPr lvl="1">
              <a:spcBef>
                <a:spcPts val="1200"/>
              </a:spcBef>
              <a:spcAft>
                <a:spcPts val="1200"/>
              </a:spcAft>
            </a:pPr>
            <a:r>
              <a:rPr lang="zh-CN" altLang="en-US" sz="2800" dirty="0" smtClean="0"/>
              <a:t>利用区域专员作为资源</a:t>
            </a:r>
            <a:endParaRPr lang="en-US" sz="2800" dirty="0"/>
          </a:p>
          <a:p>
            <a:pPr lvl="1">
              <a:spcBef>
                <a:spcPts val="1200"/>
              </a:spcBef>
              <a:spcAft>
                <a:spcPts val="1200"/>
              </a:spcAft>
            </a:pPr>
            <a:r>
              <a:rPr lang="zh-CN" altLang="en-US" sz="2800" dirty="0" smtClean="0"/>
              <a:t>调查</a:t>
            </a:r>
            <a:endParaRPr lang="en-US" sz="2800" dirty="0"/>
          </a:p>
        </p:txBody>
      </p:sp>
      <p:sp>
        <p:nvSpPr>
          <p:cNvPr id="3" name="Title 2"/>
          <p:cNvSpPr>
            <a:spLocks noGrp="1"/>
          </p:cNvSpPr>
          <p:nvPr>
            <p:ph type="title"/>
          </p:nvPr>
        </p:nvSpPr>
        <p:spPr/>
        <p:txBody>
          <a:bodyPr/>
          <a:lstStyle/>
          <a:p>
            <a:r>
              <a:rPr lang="zh-CN" altLang="en-US" dirty="0" smtClean="0"/>
              <a:t>收获</a:t>
            </a:r>
            <a:endParaRPr lang="en-US" dirty="0"/>
          </a:p>
        </p:txBody>
      </p:sp>
    </p:spTree>
    <p:extLst>
      <p:ext uri="{BB962C8B-B14F-4D97-AF65-F5344CB8AC3E}">
        <p14:creationId xmlns:p14="http://schemas.microsoft.com/office/powerpoint/2010/main" val="2245712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man Lion with other Lions in Panam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5" y="364291"/>
            <a:ext cx="9211442" cy="6129418"/>
          </a:xfrm>
          <a:prstGeom prst="rect">
            <a:avLst/>
          </a:prstGeom>
        </p:spPr>
      </p:pic>
      <p:sp>
        <p:nvSpPr>
          <p:cNvPr id="10" name="Rectangle 9"/>
          <p:cNvSpPr/>
          <p:nvPr/>
        </p:nvSpPr>
        <p:spPr>
          <a:xfrm>
            <a:off x="0" y="0"/>
            <a:ext cx="9144000" cy="692885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alpha val="44000"/>
                </a:prstClr>
              </a:solidFill>
            </a:endParaRPr>
          </a:p>
        </p:txBody>
      </p:sp>
      <p:sp>
        <p:nvSpPr>
          <p:cNvPr id="11" name="Text Placeholder 2"/>
          <p:cNvSpPr txBox="1">
            <a:spLocks/>
          </p:cNvSpPr>
          <p:nvPr/>
        </p:nvSpPr>
        <p:spPr>
          <a:xfrm>
            <a:off x="2363742" y="3596067"/>
            <a:ext cx="4416520" cy="1827654"/>
          </a:xfrm>
          <a:prstGeom prst="rect">
            <a:avLst/>
          </a:prstGeom>
        </p:spPr>
        <p:txBody>
          <a:bodyPr vert="horz" lIns="68577" tIns="34289" rIns="68577" bIns="34289"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fontAlgn="auto">
              <a:lnSpc>
                <a:spcPct val="80000"/>
              </a:lnSpc>
              <a:spcBef>
                <a:spcPts val="0"/>
              </a:spcBef>
              <a:spcAft>
                <a:spcPts val="0"/>
              </a:spcAft>
            </a:pPr>
            <a:r>
              <a:rPr lang="zh-CN" altLang="en-US" sz="4000" dirty="0" smtClean="0">
                <a:solidFill>
                  <a:srgbClr val="FFFFFF"/>
                </a:solidFill>
                <a:latin typeface="Open sans"/>
                <a:cs typeface="Open sans"/>
              </a:rPr>
              <a:t>是采取行动的</a:t>
            </a:r>
            <a:endParaRPr lang="en-US" altLang="zh-CN" sz="4000" dirty="0" smtClean="0">
              <a:solidFill>
                <a:srgbClr val="FFFFFF"/>
              </a:solidFill>
              <a:latin typeface="Open sans"/>
              <a:cs typeface="Open sans"/>
            </a:endParaRPr>
          </a:p>
          <a:p>
            <a:pPr fontAlgn="auto">
              <a:lnSpc>
                <a:spcPct val="80000"/>
              </a:lnSpc>
              <a:spcBef>
                <a:spcPts val="0"/>
              </a:spcBef>
              <a:spcAft>
                <a:spcPts val="0"/>
              </a:spcAft>
            </a:pPr>
            <a:r>
              <a:rPr lang="zh-CN" altLang="en-US" sz="4000" dirty="0" smtClean="0">
                <a:solidFill>
                  <a:srgbClr val="FFFFFF"/>
                </a:solidFill>
                <a:latin typeface="Open sans"/>
                <a:cs typeface="Open sans"/>
              </a:rPr>
              <a:t>时候了</a:t>
            </a:r>
            <a:endParaRPr lang="en-US" sz="4800" b="1" dirty="0">
              <a:solidFill>
                <a:srgbClr val="FFFFFF"/>
              </a:solidFill>
              <a:latin typeface="Open sans"/>
              <a:cs typeface="Open sans"/>
            </a:endParaRPr>
          </a:p>
        </p:txBody>
      </p:sp>
      <p:sp>
        <p:nvSpPr>
          <p:cNvPr id="6" name="Rectangle 5"/>
          <p:cNvSpPr/>
          <p:nvPr/>
        </p:nvSpPr>
        <p:spPr>
          <a:xfrm>
            <a:off x="3806246" y="4448011"/>
            <a:ext cx="1450258"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solidFill>
            </a:endParaRPr>
          </a:p>
        </p:txBody>
      </p:sp>
      <p:pic>
        <p:nvPicPr>
          <p:cNvPr id="7" name="Picture 6" descr="GAT_club_mark_1color-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530" y="1428751"/>
            <a:ext cx="1682944" cy="1714500"/>
          </a:xfrm>
          <a:prstGeom prst="rect">
            <a:avLst/>
          </a:prstGeom>
        </p:spPr>
      </p:pic>
    </p:spTree>
    <p:extLst>
      <p:ext uri="{BB962C8B-B14F-4D97-AF65-F5344CB8AC3E}">
        <p14:creationId xmlns:p14="http://schemas.microsoft.com/office/powerpoint/2010/main" val="341449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a:solidFill>
                  <a:srgbClr val="1A4190"/>
                </a:solidFill>
                <a:latin typeface="Helvetica Neue Bold Condensed"/>
                <a:cs typeface="Helvetica Neue Bold Condensed"/>
              </a:rPr>
              <a:t>全球行动团队</a:t>
            </a:r>
            <a:endParaRPr lang="en-US" dirty="0">
              <a:solidFill>
                <a:srgbClr val="1A4190"/>
              </a:solidFill>
              <a:latin typeface="Helvetica Neue Bold Condensed"/>
              <a:cs typeface="Helvetica Neue Bold Condensed"/>
            </a:endParaRP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10305"/>
            <a:ext cx="1371600" cy="1397317"/>
          </a:xfrm>
          <a:prstGeom prst="rect">
            <a:avLst/>
          </a:prstGeom>
        </p:spPr>
      </p:pic>
      <p:sp>
        <p:nvSpPr>
          <p:cNvPr id="2" name="TextBox 1"/>
          <p:cNvSpPr txBox="1"/>
          <p:nvPr/>
        </p:nvSpPr>
        <p:spPr>
          <a:xfrm>
            <a:off x="1447800" y="1593771"/>
            <a:ext cx="7391400" cy="2862322"/>
          </a:xfrm>
          <a:prstGeom prst="rect">
            <a:avLst/>
          </a:prstGeom>
          <a:noFill/>
        </p:spPr>
        <p:txBody>
          <a:bodyPr wrap="square" rtlCol="0">
            <a:spAutoFit/>
          </a:bodyPr>
          <a:lstStyle/>
          <a:p>
            <a:r>
              <a:rPr lang="zh-CN" altLang="en-US" sz="2000" dirty="0"/>
              <a:t>设想有一天全球的每一个需求能够通过一名狮友或青少狮的服务得到满足。</a:t>
            </a:r>
            <a:endParaRPr lang="en-US" sz="2000" dirty="0"/>
          </a:p>
          <a:p>
            <a:endParaRPr lang="en-US" sz="2000" dirty="0"/>
          </a:p>
          <a:p>
            <a:r>
              <a:rPr lang="zh-CN" altLang="en-US" sz="2000" dirty="0"/>
              <a:t>全球行动团队将支持 </a:t>
            </a:r>
            <a:r>
              <a:rPr lang="en-US" altLang="zh-CN" sz="2000" dirty="0"/>
              <a:t>LCI &amp; LCIF </a:t>
            </a:r>
            <a:r>
              <a:rPr lang="zh-CN" altLang="en-US" sz="2000" dirty="0"/>
              <a:t>的愿景并通过服务重新点燃我们狮友和青少狮的热情。</a:t>
            </a:r>
            <a:endParaRPr lang="en-US" sz="2000" dirty="0"/>
          </a:p>
          <a:p>
            <a:endParaRPr lang="en-US" sz="2000" dirty="0"/>
          </a:p>
          <a:p>
            <a:endParaRPr lang="en-US" altLang="zh-CN" sz="2000" dirty="0"/>
          </a:p>
          <a:p>
            <a:r>
              <a:rPr lang="zh-CN" altLang="en-US" sz="2000" dirty="0"/>
              <a:t>确保国际狮子会到 </a:t>
            </a:r>
            <a:r>
              <a:rPr lang="en-US" altLang="zh-CN" sz="2000" dirty="0"/>
              <a:t>2020 </a:t>
            </a:r>
            <a:r>
              <a:rPr lang="zh-CN" altLang="en-US" sz="2000" dirty="0"/>
              <a:t>年，通过 </a:t>
            </a:r>
            <a:r>
              <a:rPr lang="en-US" altLang="zh-CN" sz="2000" dirty="0"/>
              <a:t>1</a:t>
            </a:r>
            <a:r>
              <a:rPr lang="en-US" altLang="zh-CN" sz="2000" dirty="0" smtClean="0"/>
              <a:t>.7 </a:t>
            </a:r>
            <a:r>
              <a:rPr lang="zh-CN" altLang="en-US" sz="2000" dirty="0"/>
              <a:t>百万狮友和青少狮会员的服务，来影响 </a:t>
            </a:r>
            <a:r>
              <a:rPr lang="en-US" altLang="zh-CN" sz="2000" dirty="0"/>
              <a:t>2 </a:t>
            </a:r>
            <a:r>
              <a:rPr lang="zh-CN" altLang="en-US" sz="2000" dirty="0"/>
              <a:t>亿民众的生活并为 </a:t>
            </a:r>
            <a:r>
              <a:rPr lang="en-US" altLang="zh-CN" sz="2000" dirty="0"/>
              <a:t>500,000 </a:t>
            </a:r>
            <a:r>
              <a:rPr lang="zh-CN" altLang="en-US" sz="2000" dirty="0"/>
              <a:t>会员提供学习的机会。</a:t>
            </a:r>
            <a:endParaRPr lang="en-US" sz="2000" dirty="0"/>
          </a:p>
        </p:txBody>
      </p:sp>
      <p:sp>
        <p:nvSpPr>
          <p:cNvPr id="6" name="TextBox 5"/>
          <p:cNvSpPr txBox="1"/>
          <p:nvPr/>
        </p:nvSpPr>
        <p:spPr>
          <a:xfrm>
            <a:off x="-76200" y="1621096"/>
            <a:ext cx="1524000" cy="2808461"/>
          </a:xfrm>
          <a:prstGeom prst="rect">
            <a:avLst/>
          </a:prstGeom>
          <a:noFill/>
        </p:spPr>
        <p:txBody>
          <a:bodyPr wrap="square" rtlCol="0">
            <a:spAutoFit/>
          </a:bodyPr>
          <a:lstStyle/>
          <a:p>
            <a:pPr algn="r"/>
            <a:r>
              <a:rPr lang="zh-CN" altLang="en-US" sz="2000" dirty="0"/>
              <a:t>愿景</a:t>
            </a:r>
            <a:r>
              <a:rPr lang="en-US" sz="2000" dirty="0"/>
              <a:t>:</a:t>
            </a:r>
          </a:p>
          <a:p>
            <a:pPr algn="r"/>
            <a:endParaRPr lang="en-US" sz="2000" dirty="0"/>
          </a:p>
          <a:p>
            <a:pPr algn="r"/>
            <a:endParaRPr lang="en-US" sz="2000" dirty="0"/>
          </a:p>
          <a:p>
            <a:pPr algn="r"/>
            <a:r>
              <a:rPr lang="zh-CN" altLang="en-US" sz="2000" dirty="0"/>
              <a:t>使命</a:t>
            </a:r>
            <a:r>
              <a:rPr lang="en-US" sz="2000" dirty="0"/>
              <a:t>:</a:t>
            </a:r>
          </a:p>
          <a:p>
            <a:pPr algn="r"/>
            <a:endParaRPr lang="en-US" sz="2000" dirty="0"/>
          </a:p>
          <a:p>
            <a:pPr algn="r"/>
            <a:endParaRPr lang="en-US" sz="2000" dirty="0"/>
          </a:p>
          <a:p>
            <a:pPr algn="r"/>
            <a:endParaRPr lang="en-US" sz="2000" dirty="0"/>
          </a:p>
          <a:p>
            <a:pPr algn="r"/>
            <a:r>
              <a:rPr lang="zh-CN" altLang="en-US" sz="2000" dirty="0"/>
              <a:t>目标</a:t>
            </a:r>
            <a:r>
              <a:rPr lang="en-US" sz="2000" dirty="0"/>
              <a:t>:</a:t>
            </a:r>
          </a:p>
          <a:p>
            <a:endParaRPr lang="en-US" sz="1600" dirty="0"/>
          </a:p>
        </p:txBody>
      </p:sp>
    </p:spTree>
    <p:extLst>
      <p:ext uri="{BB962C8B-B14F-4D97-AF65-F5344CB8AC3E}">
        <p14:creationId xmlns:p14="http://schemas.microsoft.com/office/powerpoint/2010/main" val="129649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en-US" dirty="0"/>
              <a:t>GLT </a:t>
            </a:r>
            <a:r>
              <a:rPr lang="zh-CN" altLang="en-US" dirty="0" smtClean="0"/>
              <a:t>关键职责</a:t>
            </a:r>
            <a:endParaRPr lang="en-US" dirty="0"/>
          </a:p>
        </p:txBody>
      </p:sp>
      <p:sp>
        <p:nvSpPr>
          <p:cNvPr id="5" name="Rectangle 4"/>
          <p:cNvSpPr/>
          <p:nvPr/>
        </p:nvSpPr>
        <p:spPr>
          <a:xfrm>
            <a:off x="228600" y="990600"/>
            <a:ext cx="6858000" cy="3046988"/>
          </a:xfrm>
          <a:prstGeom prst="rect">
            <a:avLst/>
          </a:prstGeom>
        </p:spPr>
        <p:txBody>
          <a:bodyPr wrap="square">
            <a:spAutoFit/>
          </a:bodyPr>
          <a:lstStyle/>
          <a:p>
            <a:pPr marL="342900" lvl="0" indent="-342900">
              <a:buFont typeface="Arial" panose="020B0604020202020204" pitchFamily="34" charset="0"/>
              <a:buChar char="•"/>
            </a:pPr>
            <a:r>
              <a:rPr lang="zh-CN" altLang="en-US" sz="2400" dirty="0" smtClean="0"/>
              <a:t>促进所有狮友的领导发展和学习机会</a:t>
            </a:r>
            <a:endParaRPr lang="en-US" sz="2400" dirty="0" smtClean="0"/>
          </a:p>
          <a:p>
            <a:pPr marL="342900" lvl="0" indent="-342900">
              <a:buFont typeface="Arial" panose="020B0604020202020204" pitchFamily="34" charset="0"/>
              <a:buChar char="•"/>
            </a:pPr>
            <a:r>
              <a:rPr lang="zh-CN" altLang="en-US" sz="2400" dirty="0" smtClean="0"/>
              <a:t>增长 狮友参加领导发展和学习活动的狮友总数至</a:t>
            </a:r>
            <a:r>
              <a:rPr lang="en-US" altLang="zh-CN" sz="2400" dirty="0" smtClean="0"/>
              <a:t>10%</a:t>
            </a:r>
            <a:endParaRPr lang="en-US" sz="2400" dirty="0" smtClean="0"/>
          </a:p>
          <a:p>
            <a:pPr marL="342900" lvl="0" indent="-342900">
              <a:buFont typeface="Arial" panose="020B0604020202020204" pitchFamily="34" charset="0"/>
              <a:buChar char="•"/>
            </a:pPr>
            <a:r>
              <a:rPr lang="zh-CN" altLang="en-US" sz="2400" dirty="0" smtClean="0"/>
              <a:t>识别并准备新的领导人</a:t>
            </a:r>
            <a:endParaRPr lang="en-US" sz="2400" dirty="0" smtClean="0"/>
          </a:p>
          <a:p>
            <a:pPr marL="342900" lvl="0" indent="-342900">
              <a:buFont typeface="Arial" panose="020B0604020202020204" pitchFamily="34" charset="0"/>
              <a:buChar char="•"/>
            </a:pPr>
            <a:r>
              <a:rPr lang="zh-CN" altLang="en-US" sz="2400" dirty="0" smtClean="0"/>
              <a:t>确保以下的训练在复合区和区层面进行：</a:t>
            </a:r>
            <a:r>
              <a:rPr lang="en-US" sz="2400" dirty="0" smtClean="0"/>
              <a:t> </a:t>
            </a:r>
          </a:p>
          <a:p>
            <a:pPr marL="800100" lvl="1" indent="-342900">
              <a:buFont typeface="Arial" panose="020B0604020202020204" pitchFamily="34" charset="0"/>
              <a:buChar char="•"/>
            </a:pPr>
            <a:r>
              <a:rPr lang="zh-CN" altLang="en-US" sz="2400" dirty="0" smtClean="0"/>
              <a:t>分会干部训练</a:t>
            </a:r>
            <a:r>
              <a:rPr lang="en-US" sz="2400" dirty="0" smtClean="0"/>
              <a:t> </a:t>
            </a:r>
          </a:p>
          <a:p>
            <a:pPr marL="800100" lvl="1" indent="-342900">
              <a:buFont typeface="Arial" panose="020B0604020202020204" pitchFamily="34" charset="0"/>
              <a:buChar char="•"/>
            </a:pPr>
            <a:r>
              <a:rPr lang="zh-CN" altLang="en-US" sz="2400" dirty="0" smtClean="0"/>
              <a:t>分区主席训练</a:t>
            </a:r>
            <a:endParaRPr lang="en-US" sz="2400" dirty="0" smtClean="0"/>
          </a:p>
          <a:p>
            <a:pPr marL="800100" lvl="1" indent="-342900">
              <a:buFont typeface="Arial" panose="020B0604020202020204" pitchFamily="34" charset="0"/>
              <a:buChar char="•"/>
            </a:pPr>
            <a:r>
              <a:rPr lang="zh-CN" altLang="en-US" sz="2400" dirty="0" smtClean="0"/>
              <a:t>第一和第二副总监的训练</a:t>
            </a:r>
            <a:endParaRPr lang="en-US" sz="2400" dirty="0" smtClean="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11307" r="8237"/>
          <a:stretch/>
        </p:blipFill>
        <p:spPr>
          <a:xfrm>
            <a:off x="6767338" y="1371600"/>
            <a:ext cx="2371746" cy="441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8946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en-US" dirty="0"/>
              <a:t>GMT </a:t>
            </a:r>
            <a:r>
              <a:rPr lang="zh-CN" altLang="en-US" dirty="0" smtClean="0"/>
              <a:t>关键职责</a:t>
            </a:r>
            <a:endParaRPr lang="en-US" dirty="0"/>
          </a:p>
        </p:txBody>
      </p:sp>
      <p:sp>
        <p:nvSpPr>
          <p:cNvPr id="5" name="Rectangle 4"/>
          <p:cNvSpPr/>
          <p:nvPr/>
        </p:nvSpPr>
        <p:spPr>
          <a:xfrm>
            <a:off x="228600" y="990600"/>
            <a:ext cx="6934200" cy="2677656"/>
          </a:xfrm>
          <a:prstGeom prst="rect">
            <a:avLst/>
          </a:prstGeom>
        </p:spPr>
        <p:txBody>
          <a:bodyPr wrap="square">
            <a:spAutoFit/>
          </a:bodyPr>
          <a:lstStyle/>
          <a:p>
            <a:pPr marL="342900" lvl="0" indent="-342900">
              <a:buFont typeface="Arial" panose="020B0604020202020204" pitchFamily="34" charset="0"/>
              <a:buChar char="•"/>
            </a:pPr>
            <a:r>
              <a:rPr lang="zh-CN" altLang="en-US" sz="2400" dirty="0" smtClean="0"/>
              <a:t>通过增进会员参与来降低会员退会</a:t>
            </a:r>
            <a:endParaRPr lang="en-US" sz="2400" dirty="0"/>
          </a:p>
          <a:p>
            <a:pPr marL="342900" lvl="0" indent="-342900">
              <a:buFont typeface="Arial" panose="020B0604020202020204" pitchFamily="34" charset="0"/>
              <a:buChar char="•"/>
            </a:pPr>
            <a:r>
              <a:rPr lang="zh-CN" altLang="en-US" sz="2400" dirty="0" smtClean="0"/>
              <a:t>在新的地点授证新的分会</a:t>
            </a:r>
            <a:endParaRPr lang="en-US" sz="2400" dirty="0"/>
          </a:p>
          <a:p>
            <a:pPr marL="342900" lvl="0" indent="-342900">
              <a:buFont typeface="Arial" panose="020B0604020202020204" pitchFamily="34" charset="0"/>
              <a:buChar char="•"/>
            </a:pPr>
            <a:r>
              <a:rPr lang="zh-CN" altLang="en-US" sz="2400" dirty="0" smtClean="0"/>
              <a:t>授证特殊兴趣分会</a:t>
            </a:r>
            <a:endParaRPr lang="en-US" sz="2400" dirty="0"/>
          </a:p>
          <a:p>
            <a:pPr marL="342900" lvl="0" indent="-342900">
              <a:buFont typeface="Arial" panose="020B0604020202020204" pitchFamily="34" charset="0"/>
              <a:buChar char="•"/>
            </a:pPr>
            <a:r>
              <a:rPr lang="zh-CN" altLang="en-US" sz="2400" dirty="0" smtClean="0"/>
              <a:t>邀请潜在会员参加服务方案</a:t>
            </a:r>
            <a:endParaRPr lang="en-US" sz="2400" dirty="0"/>
          </a:p>
          <a:p>
            <a:pPr marL="342900" lvl="0" indent="-342900">
              <a:buFont typeface="Arial" panose="020B0604020202020204" pitchFamily="34" charset="0"/>
              <a:buChar char="•"/>
            </a:pPr>
            <a:r>
              <a:rPr lang="zh-CN" altLang="en-US" sz="2400" dirty="0" smtClean="0"/>
              <a:t>实施会员发展活动</a:t>
            </a:r>
            <a:endParaRPr lang="en-US" sz="2400" dirty="0"/>
          </a:p>
          <a:p>
            <a:pPr marL="342900" lvl="0" indent="-342900">
              <a:buFont typeface="Arial" panose="020B0604020202020204" pitchFamily="34" charset="0"/>
              <a:buChar char="•"/>
            </a:pPr>
            <a:r>
              <a:rPr lang="zh-CN" altLang="en-US" sz="2400" dirty="0" smtClean="0"/>
              <a:t>像家人一样对待每一名会员</a:t>
            </a:r>
            <a:endParaRPr lang="en-US" sz="2400" dirty="0"/>
          </a:p>
          <a:p>
            <a:pPr marL="342900" lvl="0" indent="-342900">
              <a:buFont typeface="Arial" panose="020B0604020202020204" pitchFamily="34" charset="0"/>
              <a:buChar char="•"/>
            </a:pPr>
            <a:r>
              <a:rPr lang="zh-CN" altLang="en-US" sz="2400" dirty="0" smtClean="0"/>
              <a:t>确保新分会得到恰当并及时的入会介绍</a:t>
            </a:r>
            <a:endParaRPr lang="en-US" sz="24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24600" y="1752600"/>
            <a:ext cx="3194360" cy="4191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091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en-US" dirty="0"/>
              <a:t>GST </a:t>
            </a:r>
            <a:r>
              <a:rPr lang="zh-CN" altLang="en-US" dirty="0" smtClean="0"/>
              <a:t>关键职责</a:t>
            </a:r>
            <a:endParaRPr lang="en-US" dirty="0"/>
          </a:p>
        </p:txBody>
      </p:sp>
      <p:sp>
        <p:nvSpPr>
          <p:cNvPr id="5" name="Rectangle 4"/>
          <p:cNvSpPr/>
          <p:nvPr/>
        </p:nvSpPr>
        <p:spPr>
          <a:xfrm>
            <a:off x="609600" y="1295400"/>
            <a:ext cx="6553200" cy="2554545"/>
          </a:xfrm>
          <a:prstGeom prst="rect">
            <a:avLst/>
          </a:prstGeom>
        </p:spPr>
        <p:txBody>
          <a:bodyPr wrap="square">
            <a:spAutoFit/>
          </a:bodyPr>
          <a:lstStyle/>
          <a:p>
            <a:pPr marL="342900"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确保 </a:t>
            </a:r>
            <a:r>
              <a:rPr lang="en-US" altLang="zh-CN" sz="2000" dirty="0" smtClean="0">
                <a:solidFill>
                  <a:prstClr val="black"/>
                </a:solidFill>
                <a:ea typeface="ヒラギノ角ゴ Pro W3" pitchFamily="125" charset="-128"/>
              </a:rPr>
              <a:t>GAT </a:t>
            </a:r>
            <a:r>
              <a:rPr lang="zh-CN" altLang="en-US" sz="2000" dirty="0" smtClean="0">
                <a:solidFill>
                  <a:prstClr val="black"/>
                </a:solidFill>
                <a:ea typeface="ヒラギノ角ゴ Pro W3" pitchFamily="125" charset="-128"/>
              </a:rPr>
              <a:t>成员之间的有效沟通与合作以创立：</a:t>
            </a:r>
            <a:endParaRPr lang="en-US" sz="2000" dirty="0" smtClean="0">
              <a:solidFill>
                <a:prstClr val="black"/>
              </a:solidFill>
              <a:ea typeface="ヒラギノ角ゴ Pro W3" pitchFamily="125" charset="-128"/>
            </a:endParaRPr>
          </a:p>
          <a:p>
            <a:pPr marL="800100" lvl="1"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领导发展、</a:t>
            </a:r>
            <a:r>
              <a:rPr lang="en-US" sz="2000" dirty="0" smtClean="0">
                <a:solidFill>
                  <a:prstClr val="black"/>
                </a:solidFill>
                <a:ea typeface="ヒラギノ角ゴ Pro W3" pitchFamily="125" charset="-128"/>
              </a:rPr>
              <a:t> </a:t>
            </a:r>
          </a:p>
          <a:p>
            <a:pPr marL="800100" lvl="1"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会员成长和</a:t>
            </a:r>
            <a:r>
              <a:rPr lang="en-US" sz="2000" dirty="0" smtClean="0">
                <a:solidFill>
                  <a:prstClr val="black"/>
                </a:solidFill>
                <a:ea typeface="ヒラギノ角ゴ Pro W3" pitchFamily="125" charset="-128"/>
              </a:rPr>
              <a:t> </a:t>
            </a:r>
            <a:endParaRPr lang="en-US" sz="20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人道服务扩展</a:t>
            </a:r>
            <a:endParaRPr lang="en-US" sz="2000" dirty="0">
              <a:solidFill>
                <a:prstClr val="black"/>
              </a:solidFill>
              <a:ea typeface="ヒラギノ角ゴ Pro W3" pitchFamily="125" charset="-128"/>
            </a:endParaRPr>
          </a:p>
          <a:p>
            <a:pPr marL="342900"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支持服务方案的开发和实施，这些方案：</a:t>
            </a:r>
            <a:endParaRPr lang="en-US" sz="20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与 </a:t>
            </a:r>
            <a:r>
              <a:rPr lang="en-US" altLang="zh-CN" sz="2000" dirty="0" smtClean="0">
                <a:solidFill>
                  <a:prstClr val="black"/>
                </a:solidFill>
                <a:ea typeface="ヒラギノ角ゴ Pro W3" pitchFamily="125" charset="-128"/>
              </a:rPr>
              <a:t>LCI </a:t>
            </a:r>
            <a:r>
              <a:rPr lang="zh-CN" altLang="en-US" sz="2000" dirty="0" smtClean="0">
                <a:solidFill>
                  <a:prstClr val="black"/>
                </a:solidFill>
                <a:ea typeface="ヒラギノ角ゴ Pro W3" pitchFamily="125" charset="-128"/>
              </a:rPr>
              <a:t>的</a:t>
            </a:r>
            <a:r>
              <a:rPr lang="zh-CN" altLang="en-US" sz="2000" dirty="0">
                <a:solidFill>
                  <a:prstClr val="black"/>
                </a:solidFill>
                <a:ea typeface="ヒラギノ角ゴ Pro W3" pitchFamily="125" charset="-128"/>
              </a:rPr>
              <a:t>服务框架和总体使命和愿景保持</a:t>
            </a:r>
            <a:r>
              <a:rPr lang="zh-CN" altLang="en-US" sz="2000" dirty="0" smtClean="0">
                <a:solidFill>
                  <a:prstClr val="black"/>
                </a:solidFill>
                <a:ea typeface="ヒラギノ角ゴ Pro W3" pitchFamily="125" charset="-128"/>
              </a:rPr>
              <a:t>一致</a:t>
            </a:r>
            <a:endParaRPr lang="en-US" sz="20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为狮友和青少狮建立一种归属感和荣誉感</a:t>
            </a:r>
            <a:endParaRPr lang="en-US" sz="20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zh-CN" altLang="en-US" sz="2000" dirty="0" smtClean="0">
                <a:solidFill>
                  <a:prstClr val="black"/>
                </a:solidFill>
                <a:ea typeface="ヒラギノ角ゴ Pro W3" pitchFamily="125" charset="-128"/>
              </a:rPr>
              <a:t>吸引多代参加者实施有影响力的服务</a:t>
            </a:r>
            <a:endParaRPr lang="en-US" sz="2000" dirty="0">
              <a:solidFill>
                <a:prstClr val="black"/>
              </a:solidFill>
              <a:ea typeface="ヒラギノ角ゴ Pro W3" pitchFamily="125" charset="-128"/>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Tree>
    <p:extLst>
      <p:ext uri="{BB962C8B-B14F-4D97-AF65-F5344CB8AC3E}">
        <p14:creationId xmlns:p14="http://schemas.microsoft.com/office/powerpoint/2010/main" val="372864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en-US" dirty="0"/>
              <a:t>GST </a:t>
            </a:r>
            <a:r>
              <a:rPr lang="zh-CN" altLang="en-US" dirty="0" smtClean="0"/>
              <a:t>关键职责</a:t>
            </a:r>
            <a:r>
              <a:rPr lang="en-US" dirty="0" smtClean="0"/>
              <a:t> </a:t>
            </a:r>
            <a:endParaRPr lang="en-US"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
        <p:nvSpPr>
          <p:cNvPr id="2" name="Rectangle 1"/>
          <p:cNvSpPr/>
          <p:nvPr/>
        </p:nvSpPr>
        <p:spPr>
          <a:xfrm>
            <a:off x="724586" y="1295400"/>
            <a:ext cx="6019800" cy="3046988"/>
          </a:xfrm>
          <a:prstGeom prst="rect">
            <a:avLst/>
          </a:prstGeom>
        </p:spPr>
        <p:txBody>
          <a:bodyPr wrap="square">
            <a:spAutoFit/>
          </a:bodyPr>
          <a:lstStyle/>
          <a:p>
            <a:pPr marL="800100" lvl="1" indent="-342900" fontAlgn="base">
              <a:buFont typeface="Arial" panose="020B0604020202020204" pitchFamily="34" charset="0"/>
              <a:buChar char="•"/>
            </a:pPr>
            <a:r>
              <a:rPr lang="zh-CN" altLang="en-US" sz="2400" dirty="0" smtClean="0">
                <a:solidFill>
                  <a:prstClr val="black"/>
                </a:solidFill>
                <a:ea typeface="ヒラギノ角ゴ Pro W3" pitchFamily="125" charset="-128"/>
              </a:rPr>
              <a:t>帮助在地方社区提升狮子会服务影响的能见度。</a:t>
            </a:r>
            <a:endParaRPr lang="en-US" sz="2400" dirty="0" smtClean="0">
              <a:solidFill>
                <a:prstClr val="black"/>
              </a:solidFill>
              <a:ea typeface="ヒラギノ角ゴ Pro W3" pitchFamily="125" charset="-128"/>
            </a:endParaRPr>
          </a:p>
          <a:p>
            <a:pPr lvl="1" fontAlgn="base"/>
            <a:endParaRPr lang="en-US" sz="2400" dirty="0" smtClean="0">
              <a:solidFill>
                <a:prstClr val="black"/>
              </a:solidFill>
              <a:ea typeface="ヒラギノ角ゴ Pro W3" pitchFamily="125" charset="-128"/>
            </a:endParaRPr>
          </a:p>
          <a:p>
            <a:pPr marL="800100" lvl="1" indent="-342900" fontAlgn="base">
              <a:buFont typeface="Arial" panose="020B0604020202020204" pitchFamily="34" charset="0"/>
              <a:buChar char="•"/>
            </a:pPr>
            <a:r>
              <a:rPr lang="zh-CN" altLang="en-US" sz="2400" dirty="0" smtClean="0">
                <a:solidFill>
                  <a:prstClr val="black"/>
                </a:solidFill>
                <a:ea typeface="ヒラギノ角ゴ Pro W3" pitchFamily="125" charset="-128"/>
              </a:rPr>
              <a:t>寻求并分享服务方案的成功、计划和挑战</a:t>
            </a:r>
            <a:endParaRPr lang="en-US" sz="2400" dirty="0">
              <a:solidFill>
                <a:prstClr val="black"/>
              </a:solidFill>
              <a:ea typeface="ヒラギノ角ゴ Pro W3" pitchFamily="125" charset="-128"/>
            </a:endParaRPr>
          </a:p>
          <a:p>
            <a:pPr marL="800100" lvl="1" indent="-342900" fontAlgn="base">
              <a:buFont typeface="Arial" panose="020B0604020202020204" pitchFamily="34" charset="0"/>
              <a:buChar char="•"/>
            </a:pPr>
            <a:endParaRPr lang="en-US" sz="24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zh-CN" altLang="en-US" sz="2400" dirty="0" smtClean="0">
                <a:solidFill>
                  <a:prstClr val="black"/>
                </a:solidFill>
                <a:ea typeface="ヒラギノ角ゴ Pro W3" pitchFamily="125" charset="-128"/>
              </a:rPr>
              <a:t>与 </a:t>
            </a:r>
            <a:r>
              <a:rPr lang="en-US" altLang="zh-CN" sz="2400" dirty="0" smtClean="0">
                <a:solidFill>
                  <a:prstClr val="black"/>
                </a:solidFill>
                <a:ea typeface="ヒラギノ角ゴ Pro W3" pitchFamily="125" charset="-128"/>
              </a:rPr>
              <a:t>LCIF </a:t>
            </a:r>
            <a:r>
              <a:rPr lang="zh-CN" altLang="en-US" sz="2400" dirty="0" smtClean="0">
                <a:solidFill>
                  <a:prstClr val="black"/>
                </a:solidFill>
                <a:ea typeface="ヒラギノ角ゴ Pro W3" pitchFamily="125" charset="-128"/>
              </a:rPr>
              <a:t>协调员合作，确保最大资源利用并增加募款参与度</a:t>
            </a:r>
            <a:endParaRPr lang="en-US" sz="2400" dirty="0">
              <a:solidFill>
                <a:prstClr val="black"/>
              </a:solidFill>
              <a:ea typeface="ヒラギノ角ゴ Pro W3" pitchFamily="125" charset="-128"/>
            </a:endParaRPr>
          </a:p>
        </p:txBody>
      </p:sp>
    </p:spTree>
    <p:extLst>
      <p:ext uri="{BB962C8B-B14F-4D97-AF65-F5344CB8AC3E}">
        <p14:creationId xmlns:p14="http://schemas.microsoft.com/office/powerpoint/2010/main" val="52969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GST </a:t>
            </a:r>
            <a:r>
              <a:rPr lang="zh-CN" altLang="en-US" dirty="0"/>
              <a:t>目标</a:t>
            </a:r>
            <a:endParaRPr lang="en-US" dirty="0"/>
          </a:p>
        </p:txBody>
      </p:sp>
      <p:graphicFrame>
        <p:nvGraphicFramePr>
          <p:cNvPr id="12" name="Diagram 11"/>
          <p:cNvGraphicFramePr/>
          <p:nvPr>
            <p:extLst>
              <p:ext uri="{D42A27DB-BD31-4B8C-83A1-F6EECF244321}">
                <p14:modId xmlns:p14="http://schemas.microsoft.com/office/powerpoint/2010/main" val="3086493997"/>
              </p:ext>
            </p:extLst>
          </p:nvPr>
        </p:nvGraphicFramePr>
        <p:xfrm>
          <a:off x="1534020" y="1143000"/>
          <a:ext cx="64389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4845471" y="3166394"/>
            <a:ext cx="1860129" cy="262606"/>
            <a:chOff x="685800" y="2590800"/>
            <a:chExt cx="6477000" cy="914400"/>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2590800"/>
              <a:ext cx="914400" cy="91440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8400" y="2590800"/>
              <a:ext cx="914400" cy="91440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9330" y="2593019"/>
              <a:ext cx="914400" cy="909963"/>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8865" y="2590800"/>
              <a:ext cx="914400" cy="914400"/>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5335" y="2590800"/>
              <a:ext cx="918860" cy="914400"/>
            </a:xfrm>
            <a:prstGeom prst="rect">
              <a:avLst/>
            </a:prstGeom>
          </p:spPr>
        </p:pic>
      </p:grpSp>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t="8764" b="8752"/>
          <a:stretch/>
        </p:blipFill>
        <p:spPr>
          <a:xfrm>
            <a:off x="609600" y="4373697"/>
            <a:ext cx="1542109" cy="1646103"/>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92859" y="685800"/>
            <a:ext cx="1560121" cy="1549537"/>
          </a:xfrm>
          <a:prstGeom prst="rect">
            <a:avLst/>
          </a:prstGeom>
        </p:spPr>
      </p:pic>
    </p:spTree>
    <p:extLst>
      <p:ext uri="{BB962C8B-B14F-4D97-AF65-F5344CB8AC3E}">
        <p14:creationId xmlns:p14="http://schemas.microsoft.com/office/powerpoint/2010/main" val="13560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ene02_SF.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0561" y="457200"/>
            <a:ext cx="8922878" cy="5019119"/>
          </a:xfrm>
          <a:prstGeom prst="rect">
            <a:avLst/>
          </a:prstGeom>
        </p:spPr>
      </p:pic>
      <p:sp>
        <p:nvSpPr>
          <p:cNvPr id="2" name="Text Placeholder 1"/>
          <p:cNvSpPr txBox="1">
            <a:spLocks/>
          </p:cNvSpPr>
          <p:nvPr/>
        </p:nvSpPr>
        <p:spPr>
          <a:xfrm>
            <a:off x="1314450" y="4191000"/>
            <a:ext cx="6515100" cy="1048628"/>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r>
              <a:rPr lang="en-US" sz="1400" dirty="0">
                <a:solidFill>
                  <a:srgbClr val="404040"/>
                </a:solidFill>
              </a:rPr>
              <a:t> </a:t>
            </a:r>
            <a:r>
              <a:rPr lang="zh-CN" altLang="en-US" sz="1400" dirty="0">
                <a:solidFill>
                  <a:srgbClr val="404040"/>
                </a:solidFill>
              </a:rPr>
              <a:t>崇尚我们的历史并满足新兴的需求。</a:t>
            </a:r>
            <a:endParaRPr lang="en-US" sz="1600" dirty="0">
              <a:solidFill>
                <a:srgbClr val="404040"/>
              </a:solidFill>
            </a:endParaRPr>
          </a:p>
          <a:p>
            <a:r>
              <a:rPr lang="zh-CN" altLang="en-US" sz="1600" dirty="0">
                <a:solidFill>
                  <a:srgbClr val="404040"/>
                </a:solidFill>
              </a:rPr>
              <a:t>同时给年轻人提供与我们一道服务的新机会。</a:t>
            </a:r>
            <a:endParaRPr lang="en-US" sz="1600" dirty="0">
              <a:solidFill>
                <a:srgbClr val="404040"/>
              </a:solidFill>
            </a:endParaRPr>
          </a:p>
        </p:txBody>
      </p:sp>
      <p:sp>
        <p:nvSpPr>
          <p:cNvPr id="3" name="Text Placeholder 1"/>
          <p:cNvSpPr txBox="1">
            <a:spLocks/>
          </p:cNvSpPr>
          <p:nvPr/>
        </p:nvSpPr>
        <p:spPr>
          <a:xfrm>
            <a:off x="1147646" y="1066800"/>
            <a:ext cx="7081954" cy="1066612"/>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110000"/>
              </a:lnSpc>
            </a:pPr>
            <a:r>
              <a:rPr lang="zh-CN" altLang="en-US" sz="2800" b="1" dirty="0">
                <a:solidFill>
                  <a:prstClr val="black">
                    <a:lumMod val="75000"/>
                    <a:lumOff val="25000"/>
                  </a:prstClr>
                </a:solidFill>
                <a:latin typeface="Open Sans"/>
                <a:cs typeface="Open Sans"/>
              </a:rPr>
              <a:t>全球服务框架将会是我们第二个世纪的足迹。</a:t>
            </a:r>
            <a:endParaRPr lang="en-US" sz="2800" b="1" dirty="0">
              <a:solidFill>
                <a:prstClr val="black">
                  <a:lumMod val="75000"/>
                  <a:lumOff val="25000"/>
                </a:prstClr>
              </a:solidFill>
              <a:latin typeface="Open Sans"/>
              <a:cs typeface="Open Sans"/>
            </a:endParaRPr>
          </a:p>
          <a:p>
            <a:pPr fontAlgn="auto">
              <a:lnSpc>
                <a:spcPct val="110000"/>
              </a:lnSpc>
              <a:spcAft>
                <a:spcPts val="0"/>
              </a:spcAft>
            </a:pPr>
            <a:endParaRPr lang="en-US" sz="2100" b="1" dirty="0">
              <a:solidFill>
                <a:prstClr val="black">
                  <a:lumMod val="75000"/>
                  <a:lumOff val="25000"/>
                </a:prstClr>
              </a:solidFill>
              <a:latin typeface="Open Sans"/>
              <a:cs typeface="Open Sans"/>
            </a:endParaRPr>
          </a:p>
        </p:txBody>
      </p:sp>
    </p:spTree>
    <p:extLst>
      <p:ext uri="{BB962C8B-B14F-4D97-AF65-F5344CB8AC3E}">
        <p14:creationId xmlns:p14="http://schemas.microsoft.com/office/powerpoint/2010/main" val="4281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57"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fade">
                                      <p:cBhvr>
                                        <p:cTn id="9" dur="2000"/>
                                        <p:tgtEl>
                                          <p:spTgt spid="2">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build="p"/>
      <p:bldP spid="3" grpId="0" build="p"/>
    </p:bldLst>
  </p:timing>
</p:sld>
</file>

<file path=ppt/theme/theme1.xml><?xml version="1.0" encoding="utf-8"?>
<a:theme xmlns:a="http://schemas.openxmlformats.org/drawingml/2006/main" name="LC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LongProperties xmlns="http://schemas.microsoft.com/office/2006/metadata/long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3.xml><?xml version="1.0" encoding="utf-8"?>
<ds:datastoreItem xmlns:ds="http://schemas.openxmlformats.org/officeDocument/2006/customXml" ds:itemID="{A3B269BC-AAA3-4428-BC64-93ED370B77BB}">
  <ds:schemaRef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dcmitype/"/>
    <ds:schemaRef ds:uri="http://purl.org/dc/terms/"/>
    <ds:schemaRef ds:uri="a7495015-d16d-4dd1-a72f-488cd8119f34"/>
  </ds:schemaRefs>
</ds:datastoreItem>
</file>

<file path=customXml/itemProps4.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5.xml><?xml version="1.0" encoding="utf-8"?>
<ds:datastoreItem xmlns:ds="http://schemas.openxmlformats.org/officeDocument/2006/customXml" ds:itemID="{74C6324C-4351-4A54-A5CC-A482A4792C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Template>
  <TotalTime>3538</TotalTime>
  <Words>6003</Words>
  <Application>Microsoft Office PowerPoint</Application>
  <PresentationFormat>On-screen Show (4:3)</PresentationFormat>
  <Paragraphs>365</Paragraphs>
  <Slides>23</Slides>
  <Notes>23</Notes>
  <HiddenSlides>0</HiddenSlides>
  <MMClips>1</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23</vt:i4>
      </vt:variant>
    </vt:vector>
  </HeadingPairs>
  <TitlesOfParts>
    <vt:vector size="40" baseType="lpstr">
      <vt:lpstr>黑体</vt:lpstr>
      <vt:lpstr>宋体</vt:lpstr>
      <vt:lpstr>Arial</vt:lpstr>
      <vt:lpstr>Calibri</vt:lpstr>
      <vt:lpstr>Calibri Light</vt:lpstr>
      <vt:lpstr>Candara</vt:lpstr>
      <vt:lpstr>Garamond</vt:lpstr>
      <vt:lpstr>Helvetica</vt:lpstr>
      <vt:lpstr>Helvetica Neue</vt:lpstr>
      <vt:lpstr>Helvetica Neue Bold Condensed</vt:lpstr>
      <vt:lpstr>Open Sans</vt:lpstr>
      <vt:lpstr>Open Sans</vt:lpstr>
      <vt:lpstr>Open Sans Light</vt:lpstr>
      <vt:lpstr>Wingdings</vt:lpstr>
      <vt:lpstr>ヒラギノ角ゴ Pro W3</vt:lpstr>
      <vt:lpstr>LCI Template</vt:lpstr>
      <vt:lpstr>Office Theme</vt:lpstr>
      <vt:lpstr>全球服务团队</vt:lpstr>
      <vt:lpstr>PowerPoint Presentation</vt:lpstr>
      <vt:lpstr>全球行动团队</vt:lpstr>
      <vt:lpstr>GLT 关键职责</vt:lpstr>
      <vt:lpstr>GMT 关键职责</vt:lpstr>
      <vt:lpstr>GST 关键职责</vt:lpstr>
      <vt:lpstr>GST 关键职责 </vt:lpstr>
      <vt:lpstr>GST 目标</vt:lpstr>
      <vt:lpstr>PowerPoint Presentation</vt:lpstr>
      <vt:lpstr>PowerPoint Presentation</vt:lpstr>
      <vt:lpstr>全球行动团队结构</vt:lpstr>
      <vt:lpstr>全球服务团队 &amp; LCIF 结构</vt:lpstr>
      <vt:lpstr>GST 支持 LCIF 的义务</vt:lpstr>
      <vt:lpstr>GST 目标和策略</vt:lpstr>
      <vt:lpstr>GST 目标</vt:lpstr>
      <vt:lpstr>资源 </vt:lpstr>
      <vt:lpstr>资源 </vt:lpstr>
      <vt:lpstr>可用于支持所有复合区和区训练的全球服务补助款：</vt:lpstr>
      <vt:lpstr>运作预算：获得资金</vt:lpstr>
      <vt:lpstr>方案理念</vt:lpstr>
      <vt:lpstr>现在该做什么：</vt:lpstr>
      <vt:lpstr>收获</vt:lpstr>
      <vt:lpstr>PowerPoint Presentation</vt:lpstr>
    </vt:vector>
  </TitlesOfParts>
  <Company>Lions Clubs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Ruff, Beth</dc:creator>
  <cp:lastModifiedBy>Ruff, Beth</cp:lastModifiedBy>
  <cp:revision>221</cp:revision>
  <cp:lastPrinted>2017-08-03T12:38:20Z</cp:lastPrinted>
  <dcterms:created xsi:type="dcterms:W3CDTF">2017-07-20T15:36:30Z</dcterms:created>
  <dcterms:modified xsi:type="dcterms:W3CDTF">2017-12-07T21:12:01Z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