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0774" autoAdjust="0"/>
  </p:normalViewPr>
  <p:slideViewPr>
    <p:cSldViewPr>
      <p:cViewPr varScale="1">
        <p:scale>
          <a:sx n="107" d="100"/>
          <a:sy n="107" d="100"/>
        </p:scale>
        <p:origin x="1374" y="11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72"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dirty="0" err="1"/>
            <a:t>LCI</a:t>
          </a:r>
          <a:r>
            <a:rPr dirty="0" err="1" smtClean="0"/>
            <a:t>フォ</a:t>
          </a:r>
          <a:r>
            <a:rPr lang="ja-JP" altLang="en-US" dirty="0" err="1" smtClean="0"/>
            <a:t>ー</a:t>
          </a:r>
          <a:r>
            <a:rPr dirty="0" err="1" smtClean="0"/>
            <a:t>ワード</a:t>
          </a:r>
          <a:endParaRPr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dirty="0"/>
        </a:p>
      </dgm:t>
    </dgm:pt>
    <dgm:pt modelId="{229106F1-F723-47FE-9352-5BA351B9CCBA}">
      <dgm:prSet phldrT="[Text]"/>
      <dgm:spPr/>
      <dgm:t>
        <a:bodyPr/>
        <a:lstStyle/>
        <a:p>
          <a:r>
            <a:rPr dirty="0"/>
            <a:t>奉仕のインパクトと焦点の強化</a:t>
          </a:r>
          <a:endParaRPr lang="ja-JP"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dirty="0"/>
        </a:p>
      </dgm:t>
    </dgm:pt>
    <dgm:pt modelId="{DF2061B7-74A5-49E4-A6F5-12ED835A2431}">
      <dgm:prSet phldrT="[Text]"/>
      <dgm:spPr/>
      <dgm:t>
        <a:bodyPr/>
        <a:lstStyle/>
        <a:p>
          <a:r>
            <a:rPr dirty="0"/>
            <a:t>奉仕フレームワーク</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dirty="0"/>
        </a:p>
      </dgm:t>
    </dgm:pt>
    <dgm:pt modelId="{4BC9DE5A-81F6-4AD2-AC8C-00795A1FC0A9}">
      <dgm:prSet/>
      <dgm:spPr/>
      <dgm:t>
        <a:bodyPr/>
        <a:lstStyle/>
        <a:p>
          <a:r>
            <a:rPr dirty="0"/>
            <a:t>奉仕目標</a:t>
          </a:r>
          <a:endParaRPr lang="ja-JP"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dirty="0"/>
        </a:p>
      </dgm:t>
    </dgm:pt>
    <dgm:pt modelId="{55519BAC-DBA7-457E-8A16-6FCBD58DC5F7}">
      <dgm:prSet/>
      <dgm:spPr/>
      <dgm:t>
        <a:bodyPr/>
        <a:lstStyle/>
        <a:p>
          <a:r>
            <a:rPr dirty="0"/>
            <a:t>グローバル奉仕チーム</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95839E46-74FD-48C5-9424-EB00DB14AA07}" type="presOf" srcId="{DF2061B7-74A5-49E4-A6F5-12ED835A2431}" destId="{35A22466-684B-4A3E-9920-1E89125381BC}"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15CF04A8-0200-4849-A468-712BC06D2DD4}" srcId="{992C70EB-1921-4CF5-A771-4FDA8C787066}" destId="{DF2061B7-74A5-49E4-A6F5-12ED835A2431}" srcOrd="2" destOrd="0" parTransId="{265B7743-413B-4A31-946D-00000D42CED3}" sibTransId="{4DC6A36B-702A-4EA1-8EF5-9D0E57C86705}"/>
    <dgm:cxn modelId="{ECDEF44E-4D60-4093-8678-8EC38A851258}" type="presOf" srcId="{992C70EB-1921-4CF5-A771-4FDA8C787066}" destId="{635149BC-8F59-4F8A-B460-26388EB9F7DE}" srcOrd="0" destOrd="0" presId="urn:microsoft.com/office/officeart/2005/8/layout/vProcess5"/>
    <dgm:cxn modelId="{08642D51-A77F-49BE-9F1E-924E611886F2}" type="presOf" srcId="{55519BAC-DBA7-457E-8A16-6FCBD58DC5F7}" destId="{8CE3C9B3-3BEC-447C-9F7A-FD626A5B6670}" srcOrd="0" destOrd="0" presId="urn:microsoft.com/office/officeart/2005/8/layout/vProcess5"/>
    <dgm:cxn modelId="{0E4B9169-6FBF-46E5-BC3D-479FC4CF0C53}" type="presOf" srcId="{229106F1-F723-47FE-9352-5BA351B9CCBA}" destId="{93AF03E3-8FD1-4D59-A293-5E8B27D45C89}" srcOrd="0" destOrd="0" presId="urn:microsoft.com/office/officeart/2005/8/layout/vProcess5"/>
    <dgm:cxn modelId="{739CEB24-3B47-42F1-A989-B1203BFD8002}" srcId="{992C70EB-1921-4CF5-A771-4FDA8C787066}" destId="{4BC9DE5A-81F6-4AD2-AC8C-00795A1FC0A9}" srcOrd="3" destOrd="0" parTransId="{C4D2293F-0ADF-4C03-857F-E02709D7C1E0}" sibTransId="{F516D8D2-08C1-4A65-95D7-8DCBB92DD1FB}"/>
    <dgm:cxn modelId="{E8CEF116-DC8D-43A2-A3D1-371E97F51A4F}" srcId="{992C70EB-1921-4CF5-A771-4FDA8C787066}" destId="{44155543-E101-4A40-9CA1-F0B9EFF0E751}" srcOrd="0" destOrd="0" parTransId="{FCA25D7F-E6BF-4709-A211-53F638548E0F}" sibTransId="{E090C78B-6351-4986-A083-DC4CB136DA14}"/>
    <dgm:cxn modelId="{76B550F5-CBBC-4D98-8140-F14CD41978EA}" type="presOf" srcId="{44155543-E101-4A40-9CA1-F0B9EFF0E751}" destId="{38E8BC70-B795-4C9E-8A07-9E7390B1FD6F}"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47E88A97-E603-4E83-AA04-BE19DB1D896F}" type="presOf" srcId="{4BC9DE5A-81F6-4AD2-AC8C-00795A1FC0A9}" destId="{840A2273-0703-4F02-80DC-7668A2511235}" srcOrd="0"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A543397-09B8-458E-ADBB-F4F12A9933B8}" srcId="{992C70EB-1921-4CF5-A771-4FDA8C787066}" destId="{55519BAC-DBA7-457E-8A16-6FCBD58DC5F7}" srcOrd="4" destOrd="0" parTransId="{4F7B7A34-F77E-497D-A0F7-9266C649E22D}" sibTransId="{C23D7877-6629-46CE-95B3-C5F8953D8514}"/>
    <dgm:cxn modelId="{E4739590-210A-4C65-86EC-610EC7ABE944}" type="presOf" srcId="{E090C78B-6351-4986-A083-DC4CB136DA14}" destId="{646F63C8-E9A3-4A76-9E85-7F45DDF00057}"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C4191796-03EB-4A40-B33B-194BE6A58627}" type="presOf" srcId="{4DC6A36B-702A-4EA1-8EF5-9D0E57C86705}" destId="{46C89E65-1177-4D43-B62F-59DD85024AB0}" srcOrd="0"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dirty="0"/>
            <a:t>グローバル奉仕チーム</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dirty="0"/>
        </a:p>
      </dgm:t>
    </dgm:pt>
    <dgm:pt modelId="{229106F1-F723-47FE-9352-5BA351B9CCBA}">
      <dgm:prSet phldrT="[Text]"/>
      <dgm:spPr/>
      <dgm:t>
        <a:bodyPr/>
        <a:lstStyle/>
        <a:p>
          <a:r>
            <a:rPr dirty="0"/>
            <a:t>目標</a:t>
          </a:r>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dirty="0"/>
        </a:p>
      </dgm:t>
    </dgm:pt>
    <dgm:pt modelId="{DF2061B7-74A5-49E4-A6F5-12ED835A2431}">
      <dgm:prSet phldrT="[Text]"/>
      <dgm:spPr/>
      <dgm:t>
        <a:bodyPr/>
        <a:lstStyle/>
        <a:p>
          <a:r>
            <a:rPr dirty="0"/>
            <a:t>戦略</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400" dirty="0"/>
            <a:t>恵まれない児童のスポンサーになって糖尿病キャンプに参加させる。</a:t>
          </a:r>
        </a:p>
        <a:p>
          <a:r>
            <a:rPr lang="en-US" sz="1400" dirty="0"/>
            <a:t>地元の糖尿病キャンプまたは財団のために募金活動を行う。</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pPr>
            <a:spcAft>
              <a:spcPts val="0"/>
            </a:spcAft>
          </a:pPr>
          <a:r>
            <a:rPr lang="en-US" sz="1400" dirty="0"/>
            <a:t>植樹を行う。地域の環境保護専門家に相談して、必要な木の種類と数、植樹場所を決定する。 </a:t>
          </a:r>
        </a:p>
        <a:p>
          <a:pPr>
            <a:spcAft>
              <a:spcPct val="35000"/>
            </a:spcAft>
          </a:pPr>
          <a:r>
            <a:rPr lang="en-US" sz="1400" dirty="0"/>
            <a:t>自然と環境をテーマにした写真コンテストを開く。</a:t>
          </a:r>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400" dirty="0"/>
            <a:t>食料を箱に詰めて恵まれない家庭に配達する。</a:t>
          </a:r>
        </a:p>
        <a:p>
          <a:r>
            <a:rPr lang="en-US" sz="1400" dirty="0"/>
            <a:t>健康的な食生活に関するイベントを主催する。栄養士を講演者として招く。</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400" dirty="0"/>
            <a:t>がんの子どもとそのきょうだいに家庭教師を提供する。</a:t>
          </a:r>
        </a:p>
        <a:p>
          <a:r>
            <a:rPr lang="en-US" sz="1400" dirty="0"/>
            <a:t>きょうだいを学用品や衣類の買い物に連れて行く。</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400" dirty="0"/>
            <a:t>資金獲得または労力奉仕によって盲導犬訓練プログラムを支援する。 </a:t>
          </a:r>
        </a:p>
        <a:p>
          <a:r>
            <a:rPr lang="en-US" sz="1400" dirty="0"/>
            <a:t>「ビープ・ベースボール」の試合やトーナメントを主催する。</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pPr>
            <a:spcAft>
              <a:spcPts val="300"/>
            </a:spcAft>
          </a:pPr>
          <a:r>
            <a:rPr lang="en-US" sz="1400" dirty="0"/>
            <a:t>青少年と協力して壁画アートやコミュニティ・モザイク画などを制作する</a:t>
          </a:r>
          <a:r>
            <a:rPr lang="ja-JP" altLang="en-US" sz="1400" dirty="0"/>
            <a:t>。</a:t>
          </a:r>
          <a:endParaRPr lang="en-US" sz="1400" dirty="0"/>
        </a:p>
        <a:p>
          <a:pPr>
            <a:spcAft>
              <a:spcPts val="0"/>
            </a:spcAft>
          </a:pPr>
          <a:r>
            <a:rPr lang="en-US" sz="1400" dirty="0"/>
            <a:t>児童センターや学校の教室の改修（塗装、修繕、造園など）に青少年を</a:t>
          </a:r>
        </a:p>
        <a:p>
          <a:pPr>
            <a:spcAft>
              <a:spcPct val="35000"/>
            </a:spcAft>
          </a:pPr>
          <a:r>
            <a:rPr lang="en-US" sz="1400" dirty="0"/>
            <a:t>参加させる。</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NeighborX="-677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NeighborX="-667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NeighborX="-6771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4078" custScaleY="83005">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NeighborX="-677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NeighborX="-67759"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NeighborX="-699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custScaleX="111774">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ja-JP" dirty="0"/>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ja-JP" altLang="en-US" dirty="0"/>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ja-JP"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ja-JP" altLang="en-US" dirty="0"/>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ja-JP" altLang="en-US" dirty="0"/>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dirty="0">
                <a:ea typeface="ＭＳ ゴシック" panose="020B0609070205080204" pitchFamily="49" charset="-128"/>
                <a:cs typeface="MS Mincho"/>
              </a:rPr>
              <a:t>それでは、GSTが奉仕事業部やグローバル・アクション・チームとどのように関係しているか、もっと詳しく見ていきましょう。グローバール奉仕チームは奉仕事業部に加わった最新の組織として、プログラム及び奉仕イニシアチブ課やレオクラブ・プログラム課とともに、奉仕を私たちの組織の前面に打ち出していきます。奉仕事業部内の各課は、互いを補いながら、</a:t>
            </a:r>
            <a:r>
              <a:rPr lang="ja-JP" altLang="en-US" dirty="0">
                <a:ea typeface="ＭＳ ゴシック" panose="020B0609070205080204" pitchFamily="49" charset="-128"/>
                <a:cs typeface="MS Mincho"/>
              </a:rPr>
              <a:t>力を合わせて</a:t>
            </a:r>
            <a:r>
              <a:rPr dirty="0">
                <a:ea typeface="ＭＳ ゴシック" panose="020B0609070205080204" pitchFamily="49" charset="-128"/>
                <a:cs typeface="MS Mincho"/>
              </a:rPr>
              <a:t>目標の達成を目指していくことになります。 </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プログラム開発課は</a:t>
            </a:r>
            <a:r>
              <a:rPr b="1" dirty="0">
                <a:ea typeface="ＭＳ ゴシック" panose="020B0609070205080204" pitchFamily="49" charset="-128"/>
                <a:cs typeface="MS Mincho"/>
              </a:rPr>
              <a:t>シンクタンク</a:t>
            </a:r>
            <a:r>
              <a:rPr dirty="0">
                <a:ea typeface="ＭＳ ゴシック" panose="020B0609070205080204" pitchFamily="49" charset="-128"/>
                <a:cs typeface="MS Mincho"/>
              </a:rPr>
              <a:t>と考えてよいでしょう。この課では、奉仕プログラムやモデルの調査と開発、事業の遂行に役立つツールの作成、</a:t>
            </a:r>
            <a:r>
              <a:rPr lang="ja-JP" altLang="en-US" dirty="0">
                <a:ea typeface="ＭＳ ゴシック" panose="020B0609070205080204" pitchFamily="49" charset="-128"/>
                <a:cs typeface="MS Mincho"/>
              </a:rPr>
              <a:t>新たな取り組みを試験するパイロット・プログラムの開発</a:t>
            </a:r>
            <a:r>
              <a:rPr dirty="0">
                <a:ea typeface="ＭＳ ゴシック" panose="020B0609070205080204" pitchFamily="49" charset="-128"/>
                <a:cs typeface="MS Mincho"/>
              </a:rPr>
              <a:t>などを担当します。GSTの役割はライオンズを</a:t>
            </a:r>
            <a:r>
              <a:rPr b="1" dirty="0">
                <a:ea typeface="ＭＳ ゴシック" panose="020B0609070205080204" pitchFamily="49" charset="-128"/>
                <a:cs typeface="MS Mincho"/>
              </a:rPr>
              <a:t>総動員</a:t>
            </a:r>
            <a:r>
              <a:rPr dirty="0">
                <a:ea typeface="ＭＳ ゴシック" panose="020B0609070205080204" pitchFamily="49" charset="-128"/>
                <a:cs typeface="MS Mincho"/>
              </a:rPr>
              <a:t>することで</a:t>
            </a:r>
            <a:r>
              <a:rPr lang="ja-JP" altLang="en-US" dirty="0">
                <a:ea typeface="ＭＳ ゴシック" panose="020B0609070205080204" pitchFamily="49" charset="-128"/>
                <a:cs typeface="MS Mincho"/>
              </a:rPr>
              <a:t>あり</a:t>
            </a:r>
            <a:r>
              <a:rPr dirty="0">
                <a:ea typeface="ＭＳ ゴシック" panose="020B0609070205080204" pitchFamily="49" charset="-128"/>
                <a:cs typeface="MS Mincho"/>
              </a:rPr>
              <a:t>、現場のライオンズを労力奉仕事業に取り組ませ、すべての会則地域のニーズと機会に</a:t>
            </a:r>
            <a:r>
              <a:rPr lang="ja-JP" altLang="en-US" dirty="0">
                <a:ea typeface="ＭＳ ゴシック" panose="020B0609070205080204" pitchFamily="49" charset="-128"/>
                <a:cs typeface="MS Mincho"/>
              </a:rPr>
              <a:t>関する</a:t>
            </a:r>
            <a:r>
              <a:rPr dirty="0">
                <a:ea typeface="ＭＳ ゴシック" panose="020B0609070205080204" pitchFamily="49" charset="-128"/>
                <a:cs typeface="MS Mincho"/>
              </a:rPr>
              <a:t>フィードバックを集めて分析します。GSTが必要なデータを確実に受け取れるようにする上で、私たちは不可欠な役割を果たします。</a:t>
            </a:r>
            <a:r>
              <a:rPr lang="ja-JP" altLang="en-US" dirty="0">
                <a:ea typeface="ＭＳ ゴシック" panose="020B0609070205080204" pitchFamily="49" charset="-128"/>
                <a:cs typeface="MS Mincho"/>
              </a:rPr>
              <a:t>その後これらのデータは貴重な知識・見解へと形を変えて、</a:t>
            </a:r>
            <a:r>
              <a:rPr dirty="0">
                <a:ea typeface="ＭＳ ゴシック" panose="020B0609070205080204" pitchFamily="49" charset="-128"/>
                <a:cs typeface="MS Mincho"/>
              </a:rPr>
              <a:t>プログラム開発チームが地域個別のプログラムやリソースを改善するために役立てられます。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奉仕事業部の外部では、グローバール奉仕チームはグローバル会員増強チーム、グローバル指導力育成チームと協力して</a:t>
            </a:r>
            <a:r>
              <a:rPr lang="ja-JP" altLang="en-US" dirty="0">
                <a:ea typeface="ＭＳ ゴシック" panose="020B0609070205080204" pitchFamily="49" charset="-128"/>
                <a:cs typeface="MS Mincho"/>
              </a:rPr>
              <a:t>取り組みます</a:t>
            </a:r>
            <a:r>
              <a:rPr dirty="0">
                <a:ea typeface="ＭＳ ゴシック" panose="020B0609070205080204" pitchFamily="49" charset="-128"/>
                <a:cs typeface="MS Mincho"/>
              </a:rPr>
              <a:t>。GST、GMT、GLTはともにグローバル・アクション・チームを構成し、指導力育成・会員増強・奉仕というライオンズの3つの重要分野が一元化されます。</a:t>
            </a:r>
          </a:p>
          <a:p>
            <a:endParaRPr lang="ja-JP" baseline="0" dirty="0">
              <a:ea typeface="ＭＳ ゴシック" panose="020B0609070205080204" pitchFamily="49" charset="-128"/>
            </a:endParaRPr>
          </a:p>
          <a:p>
            <a:r>
              <a:rPr lang="en-US" altLang="ja-JP" dirty="0">
                <a:ea typeface="ＭＳ ゴシック" panose="020B0609070205080204" pitchFamily="49" charset="-128"/>
                <a:cs typeface="MS Mincho"/>
              </a:rPr>
              <a:t>GST</a:t>
            </a:r>
            <a:r>
              <a:rPr lang="ja-JP" altLang="en-US" dirty="0">
                <a:ea typeface="ＭＳ ゴシック" panose="020B0609070205080204" pitchFamily="49" charset="-128"/>
                <a:cs typeface="MS Mincho"/>
              </a:rPr>
              <a:t>はまた、</a:t>
            </a:r>
            <a:r>
              <a:rPr lang="en-US" altLang="ja-JP" dirty="0">
                <a:ea typeface="ＭＳ ゴシック" panose="020B0609070205080204" pitchFamily="49" charset="-128"/>
                <a:cs typeface="MS Mincho"/>
              </a:rPr>
              <a:t>LCIF</a:t>
            </a:r>
            <a:r>
              <a:rPr lang="ja-JP" altLang="en-US" dirty="0">
                <a:ea typeface="ＭＳ ゴシック" panose="020B0609070205080204" pitchFamily="49" charset="-128"/>
                <a:cs typeface="MS Mincho"/>
              </a:rPr>
              <a:t>とも協力して取り組くんでいくことになります。</a:t>
            </a:r>
            <a:r>
              <a:rPr dirty="0">
                <a:ea typeface="ＭＳ ゴシック" panose="020B0609070205080204" pitchFamily="49" charset="-128"/>
                <a:cs typeface="MS Mincho"/>
              </a:rPr>
              <a:t>その目的は、奉仕事業のリソースを増やし、国際協会とLCIFの知名度を高め</a:t>
            </a:r>
            <a:r>
              <a:rPr lang="ja-JP" altLang="en-US" dirty="0">
                <a:ea typeface="ＭＳ ゴシック" panose="020B0609070205080204" pitchFamily="49" charset="-128"/>
                <a:cs typeface="MS Mincho"/>
              </a:rPr>
              <a:t>るとともに</a:t>
            </a:r>
            <a:r>
              <a:rPr dirty="0">
                <a:ea typeface="ＭＳ ゴシック" panose="020B0609070205080204" pitchFamily="49" charset="-128"/>
                <a:cs typeface="MS Mincho"/>
              </a:rPr>
              <a:t>、交付金を申請する各地のライオンズ</a:t>
            </a:r>
            <a:r>
              <a:rPr lang="ja-JP" altLang="en-US" dirty="0">
                <a:ea typeface="ＭＳ ゴシック" panose="020B0609070205080204" pitchFamily="49" charset="-128"/>
                <a:cs typeface="MS Mincho"/>
              </a:rPr>
              <a:t>を支援して、</a:t>
            </a:r>
            <a:r>
              <a:rPr dirty="0">
                <a:ea typeface="ＭＳ ゴシック" panose="020B0609070205080204" pitchFamily="49" charset="-128"/>
                <a:cs typeface="MS Mincho"/>
              </a:rPr>
              <a:t>ニーズ調査から進捗状況の報告、現地視察、最終報告に至るまでの交付金サイクルを完了できるよう</a:t>
            </a:r>
            <a:r>
              <a:rPr lang="ja-JP" altLang="en-US" dirty="0">
                <a:ea typeface="ＭＳ ゴシック" panose="020B0609070205080204" pitchFamily="49" charset="-128"/>
                <a:cs typeface="MS Mincho"/>
              </a:rPr>
              <a:t>に</a:t>
            </a:r>
            <a:r>
              <a:rPr dirty="0">
                <a:ea typeface="ＭＳ ゴシック" panose="020B0609070205080204" pitchFamily="49" charset="-128"/>
                <a:cs typeface="MS Mincho"/>
              </a:rPr>
              <a:t>することです。私たちはライオンズに、LCIFのあらゆる活動を認識し、その情報を現場で他者に広める手助けをしてほしいと考えています。</a:t>
            </a:r>
            <a:endParaRPr lang="ja-JP" dirty="0">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ja-JP" altLang="en-US" dirty="0"/>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a:latin typeface="ＭＳ ゴシック" panose="020B0609070205080204" pitchFamily="49" charset="-128"/>
                <a:ea typeface="ＭＳ ゴシック" panose="020B0609070205080204" pitchFamily="49" charset="-128"/>
                <a:cs typeface="MS Mincho"/>
              </a:rPr>
              <a:t>これは、グローバル・アクション・チームとLCIFの協力関係を詳しく図示したものです。</a:t>
            </a:r>
            <a:endParaRPr lang="ja-JP" i="0" dirty="0">
              <a:latin typeface="ＭＳ ゴシック" panose="020B0609070205080204" pitchFamily="49" charset="-128"/>
              <a:ea typeface="ＭＳ ゴシック" panose="020B0609070205080204" pitchFamily="49" charset="-128"/>
            </a:endParaRPr>
          </a:p>
          <a:p>
            <a:endParaRPr lang="ja-JP"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ja-JP" dirty="0"/>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dirty="0">
                <a:ea typeface="ＭＳ ゴシック" panose="020B0609070205080204" pitchFamily="49" charset="-128"/>
                <a:cs typeface="MS Mincho"/>
              </a:rPr>
              <a:t>では、GATと</a:t>
            </a:r>
            <a:r>
              <a:rPr lang="en-US" altLang="ja-JP" dirty="0">
                <a:ea typeface="ＭＳ ゴシック" panose="020B0609070205080204" pitchFamily="49" charset="-128"/>
                <a:cs typeface="MS Mincho"/>
              </a:rPr>
              <a:t>LCIF</a:t>
            </a:r>
            <a:r>
              <a:rPr dirty="0">
                <a:ea typeface="ＭＳ ゴシック" panose="020B0609070205080204" pitchFamily="49" charset="-128"/>
                <a:cs typeface="MS Mincho"/>
              </a:rPr>
              <a:t>の関係を詳しく見ていきましょう。ここにある双方向の矢印が示しているように、LCIFは特にグローバール奉仕チームとの協力関係を通して組み込まれています。</a:t>
            </a:r>
            <a:endParaRPr lang="ja-JP" dirty="0">
              <a:ea typeface="ＭＳ ゴシック" panose="020B0609070205080204" pitchFamily="49" charset="-128"/>
            </a:endParaRPr>
          </a:p>
          <a:p>
            <a:endParaRPr lang="ja-JP" dirty="0">
              <a:ea typeface="ＭＳ ゴシック" panose="020B0609070205080204" pitchFamily="49" charset="-128"/>
            </a:endParaRPr>
          </a:p>
          <a:p>
            <a:r>
              <a:rPr dirty="0">
                <a:ea typeface="ＭＳ ゴシック" panose="020B0609070205080204" pitchFamily="49" charset="-128"/>
                <a:cs typeface="MS Mincho"/>
              </a:rPr>
              <a:t>LCIFコーディネーターとGSTのメンバーは、互いの情報を広めることで助け合います。LCIFはライオンズの奉仕を支援し、ライオンズの奉仕はLCIFから資金援助を受けられます。双方の重要性を強調することにより、奉仕とLCIFへの寄付の関係が強化されます。</a:t>
            </a:r>
          </a:p>
          <a:p>
            <a:r>
              <a:rPr dirty="0">
                <a:ea typeface="ＭＳ ゴシック" panose="020B0609070205080204" pitchFamily="49" charset="-128"/>
                <a:cs typeface="MS Mincho"/>
              </a:rPr>
              <a:t> </a:t>
            </a:r>
          </a:p>
          <a:p>
            <a:r>
              <a:rPr dirty="0">
                <a:ea typeface="ＭＳ ゴシック" panose="020B0609070205080204" pitchFamily="49" charset="-128"/>
                <a:cs typeface="MS Mincho"/>
              </a:rPr>
              <a:t>GSTメンバーとLCIFコーディネーターは、クラブ、地区、複合地区レベルのリーダーとしての役割を</a:t>
            </a:r>
            <a:r>
              <a:rPr lang="ja-JP" altLang="en-US" dirty="0">
                <a:ea typeface="ＭＳ ゴシック" panose="020B0609070205080204" pitchFamily="49" charset="-128"/>
                <a:cs typeface="MS Mincho"/>
              </a:rPr>
              <a:t>果たします</a:t>
            </a:r>
            <a:r>
              <a:rPr dirty="0">
                <a:ea typeface="ＭＳ ゴシック" panose="020B0609070205080204" pitchFamily="49" charset="-128"/>
                <a:cs typeface="MS Mincho"/>
              </a:rPr>
              <a:t>。各レベルで協力することにより、複数の目標の達成に向けて、総合的な計画を立てることができるのです。</a:t>
            </a:r>
          </a:p>
          <a:p>
            <a:endParaRPr lang="ja-JP" dirty="0">
              <a:ea typeface="ＭＳ ゴシック" panose="020B0609070205080204" pitchFamily="49" charset="-128"/>
            </a:endParaRPr>
          </a:p>
          <a:p>
            <a:r>
              <a:rPr dirty="0">
                <a:ea typeface="ＭＳ ゴシック" panose="020B0609070205080204" pitchFamily="49" charset="-128"/>
                <a:cs typeface="MS Mincho"/>
              </a:rPr>
              <a:t>会則地域とエリアのレベルでは、LCIFがコーディネーターを置いていないため、</a:t>
            </a:r>
            <a:r>
              <a:rPr lang="ja-JP" altLang="en-US" dirty="0">
                <a:ea typeface="ＭＳ ゴシック" panose="020B0609070205080204" pitchFamily="49" charset="-128"/>
                <a:cs typeface="MS Mincho"/>
              </a:rPr>
              <a:t>会員</a:t>
            </a:r>
            <a:r>
              <a:rPr dirty="0">
                <a:ea typeface="ＭＳ ゴシック" panose="020B0609070205080204" pitchFamily="49" charset="-128"/>
                <a:cs typeface="MS Mincho"/>
              </a:rPr>
              <a:t>にLCIFへの支援を呼びかける責任は</a:t>
            </a:r>
            <a:r>
              <a:rPr b="1" dirty="0">
                <a:ea typeface="ＭＳ ゴシック" panose="020B0609070205080204" pitchFamily="49" charset="-128"/>
                <a:cs typeface="MS Mincho"/>
              </a:rPr>
              <a:t>私たち</a:t>
            </a:r>
            <a:r>
              <a:rPr dirty="0">
                <a:ea typeface="ＭＳ ゴシック" panose="020B0609070205080204" pitchFamily="49" charset="-128"/>
                <a:cs typeface="MS Mincho"/>
              </a:rPr>
              <a:t>が担います。</a:t>
            </a:r>
          </a:p>
          <a:p>
            <a:endParaRPr lang="ja-JP" dirty="0">
              <a:ea typeface="ＭＳ ゴシック" panose="020B0609070205080204" pitchFamily="49" charset="-128"/>
            </a:endParaRPr>
          </a:p>
          <a:p>
            <a:r>
              <a:rPr dirty="0">
                <a:ea typeface="ＭＳ ゴシック" panose="020B0609070205080204" pitchFamily="49" charset="-128"/>
                <a:cs typeface="MS Mincho"/>
              </a:rPr>
              <a:t>LCIFは資金獲得目標を設けていますが、それはライオンズが申請資格のある交付金を</a:t>
            </a:r>
            <a:r>
              <a:rPr lang="ja-JP" altLang="en-US" dirty="0">
                <a:ea typeface="ＭＳ ゴシック" panose="020B0609070205080204" pitchFamily="49" charset="-128"/>
                <a:cs typeface="MS Mincho"/>
              </a:rPr>
              <a:t>受けようとする時</a:t>
            </a:r>
            <a:r>
              <a:rPr dirty="0">
                <a:ea typeface="ＭＳ ゴシック" panose="020B0609070205080204" pitchFamily="49" charset="-128"/>
                <a:cs typeface="MS Mincho"/>
              </a:rPr>
              <a:t>に、私たちが対応できるようにするためです。LCIFからの支援がなければ、ライオンズは地域社会の大規模なニーズを満たすことも、</a:t>
            </a:r>
            <a:r>
              <a:rPr lang="ja-JP" altLang="en-US" dirty="0">
                <a:ea typeface="ＭＳ ゴシック" panose="020B0609070205080204" pitchFamily="49" charset="-128"/>
                <a:cs typeface="MS Mincho"/>
              </a:rPr>
              <a:t>突然の</a:t>
            </a:r>
            <a:r>
              <a:rPr dirty="0">
                <a:ea typeface="ＭＳ ゴシック" panose="020B0609070205080204" pitchFamily="49" charset="-128"/>
                <a:cs typeface="MS Mincho"/>
              </a:rPr>
              <a:t>災害に対応することもできません。</a:t>
            </a:r>
            <a:endParaRPr lang="ja-JP" i="1" dirty="0">
              <a:ea typeface="ＭＳ ゴシック" panose="020B0609070205080204" pitchFamily="49" charset="-128"/>
            </a:endParaRPr>
          </a:p>
          <a:p>
            <a:endParaRPr lang="ja-JP"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ja-JP" altLang="en-US" dirty="0"/>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ＭＳ ゴシック" panose="020B0609070205080204" pitchFamily="49" charset="-128"/>
                <a:cs typeface="MS Mincho"/>
              </a:rPr>
              <a:t>これらは、GSTとLCIFの協力関係を築き上げるために、私たちが計画していることです。</a:t>
            </a:r>
            <a:endParaRPr lang="ja-JP" sz="1200" kern="1200" dirty="0">
              <a:solidFill>
                <a:schemeClr val="tx1"/>
              </a:solidFill>
              <a:effectLst/>
              <a:ea typeface="ＭＳ ゴシック" panose="020B0609070205080204" pitchFamily="49" charset="-128"/>
              <a:cs typeface="MS Mincho"/>
            </a:endParaRPr>
          </a:p>
          <a:p>
            <a:endParaRPr lang="ja-JP" sz="1200" kern="1200" dirty="0">
              <a:solidFill>
                <a:schemeClr val="tx1"/>
              </a:solidFill>
              <a:effectLst/>
              <a:ea typeface="ＭＳ ゴシック" panose="020B0609070205080204" pitchFamily="49" charset="-128"/>
              <a:cs typeface="MS Mincho"/>
            </a:endParaRPr>
          </a:p>
          <a:p>
            <a:pPr marL="171450" indent="-171450">
              <a:buFontTx/>
              <a:buChar char="-"/>
            </a:pPr>
            <a:r>
              <a:rPr lang="en-US" sz="1200" kern="1200" dirty="0">
                <a:solidFill>
                  <a:schemeClr val="tx1"/>
                </a:solidFill>
                <a:effectLst/>
                <a:ea typeface="ＭＳ ゴシック" panose="020B0609070205080204" pitchFamily="49" charset="-128"/>
                <a:cs typeface="MS Mincho"/>
              </a:rPr>
              <a:t>私たちは複合地区・地区GSTコーディネーターとともに、交付金の提供を受ける必要があり、その資格を持つ</a:t>
            </a:r>
            <a:r>
              <a:rPr lang="en-US" sz="1200" b="1" kern="1200" dirty="0">
                <a:solidFill>
                  <a:schemeClr val="tx1"/>
                </a:solidFill>
                <a:effectLst/>
                <a:ea typeface="ＭＳ ゴシック" panose="020B0609070205080204" pitchFamily="49" charset="-128"/>
                <a:cs typeface="MS Mincho"/>
              </a:rPr>
              <a:t>事業の特定</a:t>
            </a:r>
            <a:r>
              <a:rPr lang="en-US" sz="1200" kern="1200" dirty="0">
                <a:solidFill>
                  <a:schemeClr val="tx1"/>
                </a:solidFill>
                <a:effectLst/>
                <a:ea typeface="ＭＳ ゴシック" panose="020B0609070205080204" pitchFamily="49" charset="-128"/>
                <a:cs typeface="MS Mincho"/>
              </a:rPr>
              <a:t>を支援し、交付金の全サイクルを完了できるよう手を貸していくことになります。</a:t>
            </a:r>
            <a:r>
              <a:rPr lang="ja-JP" altLang="en-US" sz="1200" kern="1200" dirty="0">
                <a:solidFill>
                  <a:schemeClr val="tx1"/>
                </a:solidFill>
                <a:effectLst/>
                <a:ea typeface="ＭＳ ゴシック" panose="020B0609070205080204" pitchFamily="49" charset="-128"/>
                <a:cs typeface="MS Mincho"/>
              </a:rPr>
              <a:t>この作業には、ニーズ調査から現地視察を含めて最終報告に至るまでのプロセスについて、手順の一つひとつを理解することが含まれます</a:t>
            </a:r>
            <a:r>
              <a:rPr lang="en-US" sz="1200" kern="1200" dirty="0">
                <a:solidFill>
                  <a:schemeClr val="tx1"/>
                </a:solidFill>
                <a:effectLst/>
                <a:ea typeface="ＭＳ ゴシック" panose="020B0609070205080204" pitchFamily="49" charset="-128"/>
                <a:cs typeface="MS Mincho"/>
              </a:rPr>
              <a:t>。</a:t>
            </a:r>
          </a:p>
          <a:p>
            <a:pPr marL="171450" indent="-171450">
              <a:buFontTx/>
              <a:buChar char="-"/>
            </a:pPr>
            <a:r>
              <a:rPr lang="en-US" sz="1200" kern="1200" dirty="0">
                <a:solidFill>
                  <a:schemeClr val="tx1"/>
                </a:solidFill>
                <a:effectLst/>
                <a:ea typeface="ＭＳ ゴシック" panose="020B0609070205080204" pitchFamily="49" charset="-128"/>
                <a:cs typeface="MS Mincho"/>
              </a:rPr>
              <a:t>また、寄付を</a:t>
            </a:r>
            <a:r>
              <a:rPr lang="en-US" sz="1200" b="1" kern="1200" dirty="0">
                <a:solidFill>
                  <a:schemeClr val="tx1"/>
                </a:solidFill>
                <a:effectLst/>
                <a:ea typeface="ＭＳ ゴシック" panose="020B0609070205080204" pitchFamily="49" charset="-128"/>
                <a:cs typeface="MS Mincho"/>
              </a:rPr>
              <a:t>奨励する</a:t>
            </a:r>
            <a:r>
              <a:rPr lang="en-US" sz="1200" kern="1200" dirty="0">
                <a:solidFill>
                  <a:schemeClr val="tx1"/>
                </a:solidFill>
                <a:effectLst/>
                <a:ea typeface="ＭＳ ゴシック" panose="020B0609070205080204" pitchFamily="49" charset="-128"/>
                <a:cs typeface="MS Mincho"/>
              </a:rPr>
              <a:t>ことや、</a:t>
            </a:r>
            <a:r>
              <a:rPr lang="en-US" sz="1200" b="1" kern="1200" dirty="0">
                <a:solidFill>
                  <a:schemeClr val="tx1"/>
                </a:solidFill>
                <a:effectLst/>
                <a:ea typeface="ＭＳ ゴシック" panose="020B0609070205080204" pitchFamily="49" charset="-128"/>
                <a:cs typeface="MS Mincho"/>
              </a:rPr>
              <a:t>LCIFのストーリーを伝える</a:t>
            </a:r>
            <a:r>
              <a:rPr lang="en-US" sz="1200" kern="1200" dirty="0">
                <a:solidFill>
                  <a:schemeClr val="tx1"/>
                </a:solidFill>
                <a:effectLst/>
                <a:ea typeface="ＭＳ ゴシック" panose="020B0609070205080204" pitchFamily="49" charset="-128"/>
                <a:cs typeface="MS Mincho"/>
              </a:rPr>
              <a:t>ことでライオンズの意欲を高めることも、私たちの責任です。</a:t>
            </a:r>
            <a:endParaRPr lang="ja-JP" sz="1200" b="1" kern="1200" dirty="0">
              <a:solidFill>
                <a:schemeClr val="tx1"/>
              </a:solidFill>
              <a:effectLst/>
              <a:ea typeface="ＭＳ ゴシック" panose="020B0609070205080204" pitchFamily="49" charset="-128"/>
              <a:cs typeface="MS Mincho"/>
            </a:endParaRPr>
          </a:p>
          <a:p>
            <a:endParaRPr lang="ja-JP" sz="1200" kern="1200" dirty="0">
              <a:solidFill>
                <a:schemeClr val="tx1"/>
              </a:solidFill>
              <a:effectLst/>
              <a:ea typeface="ＭＳ ゴシック" panose="020B0609070205080204" pitchFamily="49" charset="-128"/>
              <a:cs typeface="MS Mincho"/>
            </a:endParaRPr>
          </a:p>
          <a:p>
            <a:pPr marL="171450" indent="-171450">
              <a:buFontTx/>
              <a:buChar char="-"/>
            </a:pPr>
            <a:r>
              <a:rPr lang="en-US" sz="1200" kern="1200" dirty="0">
                <a:solidFill>
                  <a:schemeClr val="tx1"/>
                </a:solidFill>
                <a:effectLst/>
                <a:ea typeface="ＭＳ ゴシック" panose="020B0609070205080204" pitchFamily="49" charset="-128"/>
                <a:cs typeface="MS Mincho"/>
              </a:rPr>
              <a:t>LCIFは、特に</a:t>
            </a:r>
            <a:r>
              <a:rPr lang="en-US" sz="1200" b="1" kern="1200" dirty="0">
                <a:solidFill>
                  <a:schemeClr val="tx1"/>
                </a:solidFill>
                <a:effectLst/>
                <a:ea typeface="ＭＳ ゴシック" panose="020B0609070205080204" pitchFamily="49" charset="-128"/>
                <a:cs typeface="MS Mincho"/>
              </a:rPr>
              <a:t>交付金</a:t>
            </a:r>
            <a:r>
              <a:rPr lang="en-US" sz="1200" kern="1200" dirty="0">
                <a:solidFill>
                  <a:schemeClr val="tx1"/>
                </a:solidFill>
                <a:effectLst/>
                <a:ea typeface="ＭＳ ゴシック" panose="020B0609070205080204" pitchFamily="49" charset="-128"/>
                <a:cs typeface="MS Mincho"/>
              </a:rPr>
              <a:t>の形で、多くの奉仕事業に</a:t>
            </a:r>
            <a:r>
              <a:rPr lang="ja-JP" altLang="en-US" sz="1200" kern="1200" dirty="0">
                <a:solidFill>
                  <a:schemeClr val="tx1"/>
                </a:solidFill>
                <a:effectLst/>
                <a:ea typeface="ＭＳ ゴシック" panose="020B0609070205080204" pitchFamily="49" charset="-128"/>
                <a:cs typeface="MS Mincho"/>
              </a:rPr>
              <a:t>リソース</a:t>
            </a:r>
            <a:r>
              <a:rPr lang="en-US" sz="1200" kern="1200" dirty="0">
                <a:solidFill>
                  <a:schemeClr val="tx1"/>
                </a:solidFill>
                <a:effectLst/>
                <a:ea typeface="ＭＳ ゴシック" panose="020B0609070205080204" pitchFamily="49" charset="-128"/>
                <a:cs typeface="MS Mincho"/>
              </a:rPr>
              <a:t>を供給することができます。</a:t>
            </a:r>
          </a:p>
          <a:p>
            <a:pPr marL="171450" indent="-171450">
              <a:buFontTx/>
              <a:buChar char="-"/>
            </a:pPr>
            <a:r>
              <a:rPr lang="en-US" altLang="ja-JP" sz="1200" kern="1200" dirty="0">
                <a:solidFill>
                  <a:schemeClr val="tx1"/>
                </a:solidFill>
                <a:effectLst/>
                <a:ea typeface="ＭＳ ゴシック" panose="020B0609070205080204" pitchFamily="49" charset="-128"/>
                <a:cs typeface="MS Mincho"/>
              </a:rPr>
              <a:t>LCIF</a:t>
            </a:r>
            <a:r>
              <a:rPr lang="ja-JP" altLang="en-US" sz="1200" kern="1200" dirty="0">
                <a:solidFill>
                  <a:schemeClr val="tx1"/>
                </a:solidFill>
                <a:effectLst/>
                <a:ea typeface="ＭＳ ゴシック" panose="020B0609070205080204" pitchFamily="49" charset="-128"/>
                <a:cs typeface="MS Mincho"/>
              </a:rPr>
              <a:t>は</a:t>
            </a:r>
            <a:r>
              <a:rPr lang="en-US" sz="1200" kern="1200" dirty="0">
                <a:solidFill>
                  <a:schemeClr val="tx1"/>
                </a:solidFill>
                <a:effectLst/>
                <a:ea typeface="ＭＳ ゴシック" panose="020B0609070205080204" pitchFamily="49" charset="-128"/>
                <a:cs typeface="MS Mincho"/>
              </a:rPr>
              <a:t>、ライオンズの奉仕の</a:t>
            </a:r>
            <a:r>
              <a:rPr lang="en-US" sz="1200" b="1" kern="1200" dirty="0">
                <a:solidFill>
                  <a:schemeClr val="tx1"/>
                </a:solidFill>
                <a:effectLst/>
                <a:ea typeface="ＭＳ ゴシック" panose="020B0609070205080204" pitchFamily="49" charset="-128"/>
                <a:cs typeface="MS Mincho"/>
              </a:rPr>
              <a:t>知名度を高め</a:t>
            </a:r>
            <a:r>
              <a:rPr lang="en-US" sz="1200" kern="1200" baseline="0" dirty="0">
                <a:solidFill>
                  <a:schemeClr val="tx1"/>
                </a:solidFill>
                <a:effectLst/>
                <a:ea typeface="ＭＳ ゴシック" panose="020B0609070205080204" pitchFamily="49" charset="-128"/>
                <a:cs typeface="MS Mincho"/>
              </a:rPr>
              <a:t>、パートナーシップを築くこと</a:t>
            </a:r>
            <a:r>
              <a:rPr lang="ja-JP" altLang="en-US" sz="1200" kern="1200" baseline="0" dirty="0">
                <a:solidFill>
                  <a:schemeClr val="tx1"/>
                </a:solidFill>
                <a:effectLst/>
                <a:ea typeface="ＭＳ ゴシック" panose="020B0609070205080204" pitchFamily="49" charset="-128"/>
                <a:cs typeface="MS Mincho"/>
              </a:rPr>
              <a:t>が</a:t>
            </a:r>
            <a:r>
              <a:rPr lang="en-US" sz="1200" kern="1200" baseline="0" dirty="0">
                <a:solidFill>
                  <a:schemeClr val="tx1"/>
                </a:solidFill>
                <a:effectLst/>
                <a:ea typeface="ＭＳ ゴシック" panose="020B0609070205080204" pitchFamily="49" charset="-128"/>
                <a:cs typeface="MS Mincho"/>
              </a:rPr>
              <a:t>できます。 </a:t>
            </a:r>
            <a:endParaRPr lang="ja-JP" sz="1200" kern="1200" dirty="0">
              <a:solidFill>
                <a:schemeClr val="tx1"/>
              </a:solidFill>
              <a:effectLst/>
              <a:ea typeface="ＭＳ ゴシック" panose="020B0609070205080204" pitchFamily="49" charset="-128"/>
              <a:cs typeface="MS Mincho"/>
            </a:endParaRPr>
          </a:p>
          <a:p>
            <a:pPr marL="171450" indent="-171450">
              <a:buFontTx/>
              <a:buChar char="-"/>
            </a:pPr>
            <a:r>
              <a:rPr lang="en-US" sz="1200" kern="1200" dirty="0">
                <a:solidFill>
                  <a:schemeClr val="tx1"/>
                </a:solidFill>
                <a:effectLst/>
                <a:ea typeface="ＭＳ ゴシック" panose="020B0609070205080204" pitchFamily="49" charset="-128"/>
                <a:cs typeface="MS Mincho"/>
              </a:rPr>
              <a:t>私たちは、災害対策に関する</a:t>
            </a:r>
            <a:r>
              <a:rPr lang="en-US" sz="1200" b="1" kern="1200" dirty="0">
                <a:solidFill>
                  <a:schemeClr val="tx1"/>
                </a:solidFill>
                <a:effectLst/>
                <a:ea typeface="ＭＳ ゴシック" panose="020B0609070205080204" pitchFamily="49" charset="-128"/>
                <a:cs typeface="MS Mincho"/>
              </a:rPr>
              <a:t>ライオンズの専門知識</a:t>
            </a:r>
            <a:r>
              <a:rPr lang="en-US" sz="1200" kern="1200" dirty="0">
                <a:solidFill>
                  <a:schemeClr val="tx1"/>
                </a:solidFill>
                <a:effectLst/>
                <a:ea typeface="ＭＳ ゴシック" panose="020B0609070205080204" pitchFamily="49" charset="-128"/>
                <a:cs typeface="MS Mincho"/>
              </a:rPr>
              <a:t>を養いたいと考えています。そうすれば、災害にもっと迅速に、効率的に、思慮深く対応できるようになるでしょう。</a:t>
            </a:r>
            <a:endParaRPr lang="ja-JP" sz="1200" kern="1200" dirty="0">
              <a:solidFill>
                <a:schemeClr val="tx1"/>
              </a:solidFill>
              <a:effectLst/>
              <a:ea typeface="ＭＳ ゴシック" panose="020B0609070205080204" pitchFamily="49" charset="-128"/>
              <a:cs typeface="MS Mincho"/>
            </a:endParaRPr>
          </a:p>
          <a:p>
            <a:endParaRPr lang="ja-JP" dirty="0">
              <a:ea typeface="ＭＳ ゴシック" panose="020B0609070205080204" pitchFamily="49" charset="-128"/>
            </a:endParaRPr>
          </a:p>
          <a:p>
            <a:endParaRPr lang="ja-JP"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ja-JP" altLang="en-US" dirty="0"/>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GSTは、具体的な目標の設定と、その達成に向けた戦略の策定に取り組んできました。 </a:t>
            </a:r>
            <a:endParaRPr lang="ja-JP" dirty="0">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ja-JP" altLang="en-US" dirty="0"/>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dirty="0">
                <a:ea typeface="ＭＳ ゴシック" panose="020B0609070205080204" pitchFamily="49" charset="-128"/>
                <a:cs typeface="MS Mincho"/>
              </a:rPr>
              <a:t>「年間の奉仕受益者を</a:t>
            </a:r>
            <a:r>
              <a:rPr dirty="0" smtClean="0">
                <a:ea typeface="ＭＳ ゴシック" panose="020B0609070205080204" pitchFamily="49" charset="-128"/>
                <a:cs typeface="MS Mincho"/>
              </a:rPr>
              <a:t>2</a:t>
            </a:r>
            <a:r>
              <a:rPr lang="ja-JP" altLang="en-US" dirty="0" smtClean="0">
                <a:ea typeface="ＭＳ ゴシック" panose="020B0609070205080204" pitchFamily="49" charset="-128"/>
                <a:cs typeface="MS Mincho"/>
              </a:rPr>
              <a:t>億</a:t>
            </a:r>
            <a:r>
              <a:rPr dirty="0" err="1" smtClean="0">
                <a:ea typeface="ＭＳ ゴシック" panose="020B0609070205080204" pitchFamily="49" charset="-128"/>
                <a:cs typeface="MS Mincho"/>
              </a:rPr>
              <a:t>人にし</a:t>
            </a:r>
            <a:r>
              <a:rPr dirty="0" err="1">
                <a:ea typeface="ＭＳ ゴシック" panose="020B0609070205080204" pitchFamily="49" charset="-128"/>
                <a:cs typeface="MS Mincho"/>
              </a:rPr>
              <a:t>、私たちの奉仕のインパクトを最大化する」とい</a:t>
            </a:r>
            <a:r>
              <a:rPr lang="ja-JP" altLang="en-US" dirty="0">
                <a:ea typeface="ＭＳ ゴシック" panose="020B0609070205080204" pitchFamily="49" charset="-128"/>
                <a:cs typeface="MS Mincho"/>
              </a:rPr>
              <a:t>う新たな</a:t>
            </a:r>
            <a:r>
              <a:rPr dirty="0">
                <a:ea typeface="ＭＳ ゴシック" panose="020B0609070205080204" pitchFamily="49" charset="-128"/>
                <a:cs typeface="MS Mincho"/>
              </a:rPr>
              <a:t>気高い目標の達成に向けて、GSTは一連の目標を課されることになります。初年度には次のような目標が設定されています。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-奉仕事業の実施件数を5%増やす</a:t>
            </a:r>
          </a:p>
          <a:p>
            <a:r>
              <a:rPr dirty="0">
                <a:ea typeface="ＭＳ ゴシック" panose="020B0609070205080204" pitchFamily="49" charset="-128"/>
                <a:cs typeface="MS Mincho"/>
              </a:rPr>
              <a:t>-奉仕事業の報告件数を5%増やす</a:t>
            </a:r>
          </a:p>
          <a:p>
            <a:r>
              <a:rPr dirty="0">
                <a:ea typeface="ＭＳ ゴシック" panose="020B0609070205080204" pitchFamily="49" charset="-128"/>
                <a:cs typeface="MS Mincho"/>
              </a:rPr>
              <a:t>-糖尿病関連の奉仕事業を7%増やす</a:t>
            </a:r>
          </a:p>
          <a:p>
            <a:r>
              <a:rPr dirty="0">
                <a:ea typeface="ＭＳ ゴシック" panose="020B0609070205080204" pitchFamily="49" charset="-128"/>
                <a:cs typeface="MS Mincho"/>
              </a:rPr>
              <a:t>-適切な場合には協会アプリの利用を奨励する</a:t>
            </a:r>
          </a:p>
          <a:p>
            <a:r>
              <a:rPr dirty="0">
                <a:ea typeface="ＭＳ ゴシック" panose="020B0609070205080204" pitchFamily="49" charset="-128"/>
                <a:cs typeface="MS Mincho"/>
              </a:rPr>
              <a:t>-LCIFコーディネーターと</a:t>
            </a:r>
            <a:r>
              <a:rPr lang="ja-JP" altLang="en-US" dirty="0">
                <a:ea typeface="ＭＳ ゴシック" panose="020B0609070205080204" pitchFamily="49" charset="-128"/>
                <a:cs typeface="MS Mincho"/>
              </a:rPr>
              <a:t>連携</a:t>
            </a:r>
            <a:r>
              <a:rPr dirty="0">
                <a:ea typeface="ＭＳ ゴシック" panose="020B0609070205080204" pitchFamily="49" charset="-128"/>
                <a:cs typeface="MS Mincho"/>
              </a:rPr>
              <a:t>する</a:t>
            </a:r>
          </a:p>
          <a:p>
            <a:r>
              <a:rPr dirty="0">
                <a:ea typeface="ＭＳ ゴシック" panose="020B0609070205080204" pitchFamily="49" charset="-128"/>
                <a:cs typeface="MS Mincho"/>
              </a:rPr>
              <a:t>これらの目標の一つひとつが、「年度内に奉仕受益者を</a:t>
            </a:r>
            <a:r>
              <a:rPr dirty="0" smtClean="0">
                <a:ea typeface="ＭＳ ゴシック" panose="020B0609070205080204" pitchFamily="49" charset="-128"/>
                <a:cs typeface="MS Mincho"/>
              </a:rPr>
              <a:t>1</a:t>
            </a:r>
            <a:r>
              <a:rPr lang="ja-JP" altLang="en-US" dirty="0" smtClean="0">
                <a:ea typeface="ＭＳ ゴシック" panose="020B0609070205080204" pitchFamily="49" charset="-128"/>
                <a:cs typeface="MS Mincho"/>
              </a:rPr>
              <a:t>億</a:t>
            </a:r>
            <a:r>
              <a:rPr dirty="0" smtClean="0">
                <a:ea typeface="ＭＳ ゴシック" panose="020B0609070205080204" pitchFamily="49" charset="-128"/>
                <a:cs typeface="MS Mincho"/>
              </a:rPr>
              <a:t>5000</a:t>
            </a:r>
            <a:r>
              <a:rPr dirty="0">
                <a:ea typeface="ＭＳ ゴシック" panose="020B0609070205080204" pitchFamily="49" charset="-128"/>
                <a:cs typeface="MS Mincho"/>
              </a:rPr>
              <a:t>万人にする」というアガワル国際会長の2017～2018年度目標の達成を支援します。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また、次の目標を達成するため、さらなる戦略の立案も進められています。</a:t>
            </a:r>
          </a:p>
          <a:p>
            <a:r>
              <a:rPr dirty="0">
                <a:ea typeface="ＭＳ ゴシック" panose="020B0609070205080204" pitchFamily="49" charset="-128"/>
                <a:cs typeface="MS Mincho"/>
              </a:rPr>
              <a:t>-事業開発への青少年の参加を高める</a:t>
            </a:r>
          </a:p>
          <a:p>
            <a:r>
              <a:rPr dirty="0">
                <a:ea typeface="ＭＳ ゴシック" panose="020B0609070205080204" pitchFamily="49" charset="-128"/>
                <a:cs typeface="MS Mincho"/>
              </a:rPr>
              <a:t>-地域の</a:t>
            </a:r>
            <a:r>
              <a:rPr lang="ja-JP" altLang="en-US" dirty="0">
                <a:ea typeface="ＭＳ ゴシック" panose="020B0609070205080204" pitchFamily="49" charset="-128"/>
                <a:cs typeface="MS Mincho"/>
              </a:rPr>
              <a:t>組織</a:t>
            </a:r>
            <a:r>
              <a:rPr dirty="0">
                <a:ea typeface="ＭＳ ゴシック" panose="020B0609070205080204" pitchFamily="49" charset="-128"/>
                <a:cs typeface="MS Mincho"/>
              </a:rPr>
              <a:t>や企業とのパートナーシップを増やす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今後の年度には、地区ごとに個別の目標が立てられ</a:t>
            </a:r>
            <a:r>
              <a:rPr lang="ja-JP" altLang="en-US" dirty="0">
                <a:ea typeface="ＭＳ ゴシック" panose="020B0609070205080204" pitchFamily="49" charset="-128"/>
                <a:cs typeface="MS Mincho"/>
              </a:rPr>
              <a:t>ま</a:t>
            </a:r>
            <a:r>
              <a:rPr dirty="0">
                <a:ea typeface="ＭＳ ゴシック" panose="020B0609070205080204" pitchFamily="49" charset="-128"/>
                <a:cs typeface="MS Mincho"/>
              </a:rPr>
              <a:t>す。</a:t>
            </a:r>
            <a:r>
              <a:rPr lang="ja-JP" altLang="en-US" dirty="0">
                <a:ea typeface="ＭＳ ゴシック" panose="020B0609070205080204" pitchFamily="49" charset="-128"/>
                <a:cs typeface="MS Mincho"/>
              </a:rPr>
              <a:t>したがって</a:t>
            </a:r>
            <a:r>
              <a:rPr dirty="0">
                <a:ea typeface="ＭＳ ゴシック" panose="020B0609070205080204" pitchFamily="49" charset="-128"/>
                <a:cs typeface="MS Mincho"/>
              </a:rPr>
              <a:t>地区GSTコーディネーターは、各地区のニーズと機会を詳しく検討し、GSTの体制を通じてこうしたニーズを伝達できるようになります。また</a:t>
            </a:r>
            <a:r>
              <a:rPr lang="ja-JP" altLang="en-US" dirty="0">
                <a:ea typeface="ＭＳ ゴシック" panose="020B0609070205080204" pitchFamily="49" charset="-128"/>
                <a:cs typeface="MS Mincho"/>
              </a:rPr>
              <a:t>その</a:t>
            </a:r>
            <a:r>
              <a:rPr dirty="0">
                <a:ea typeface="ＭＳ ゴシック" panose="020B0609070205080204" pitchFamily="49" charset="-128"/>
                <a:cs typeface="MS Mincho"/>
              </a:rPr>
              <a:t>結果、私たちからも、本部のGSTチームからも、より地域に適した支援を受けられるようになる</a:t>
            </a:r>
            <a:r>
              <a:rPr lang="ja-JP" altLang="en-US" dirty="0">
                <a:ea typeface="ＭＳ ゴシック" panose="020B0609070205080204" pitchFamily="49" charset="-128"/>
                <a:cs typeface="MS Mincho"/>
              </a:rPr>
              <a:t>はずです</a:t>
            </a:r>
            <a:r>
              <a:rPr dirty="0">
                <a:ea typeface="ＭＳ ゴシック" panose="020B0609070205080204" pitchFamily="49" charset="-128"/>
                <a:cs typeface="MS Mincho"/>
              </a:rPr>
              <a:t>。究極的に、私たちの最大の優先事項は、将来のGST、</a:t>
            </a:r>
            <a:r>
              <a:rPr b="1" dirty="0">
                <a:ea typeface="ＭＳ ゴシック" panose="020B0609070205080204" pitchFamily="49" charset="-128"/>
                <a:cs typeface="MS Mincho"/>
              </a:rPr>
              <a:t>私たちが求めるGST</a:t>
            </a:r>
            <a:r>
              <a:rPr dirty="0">
                <a:ea typeface="ＭＳ ゴシック" panose="020B0609070205080204" pitchFamily="49" charset="-128"/>
                <a:cs typeface="MS Mincho"/>
              </a:rPr>
              <a:t>を築き上げる手助けをすることです。</a:t>
            </a:r>
            <a:r>
              <a:rPr lang="en-US" b="0" baseline="0" dirty="0">
                <a:ea typeface="ＭＳ ゴシック" panose="020B0609070205080204" pitchFamily="49" charset="-128"/>
                <a:cs typeface="MS Mincho"/>
              </a:rPr>
              <a:t>地域のライオンズを最も効果的に支援する強力で有効なチームを作るため、</a:t>
            </a:r>
            <a:r>
              <a:rPr lang="en-US" b="0" baseline="0" dirty="0" smtClean="0">
                <a:ea typeface="ＭＳ ゴシック" panose="020B0609070205080204" pitchFamily="49" charset="-128"/>
                <a:cs typeface="MS Mincho"/>
              </a:rPr>
              <a:t>私たちは</a:t>
            </a:r>
            <a:r>
              <a:rPr lang="ja-JP" altLang="en-US" b="0" baseline="0" dirty="0" smtClean="0">
                <a:ea typeface="ＭＳ ゴシック" panose="020B0609070205080204" pitchFamily="49" charset="-128"/>
                <a:cs typeface="MS Mincho"/>
              </a:rPr>
              <a:t>同労者</a:t>
            </a:r>
            <a:r>
              <a:rPr lang="en-US" b="0" baseline="0" dirty="0" err="1" smtClean="0">
                <a:ea typeface="ＭＳ ゴシック" panose="020B0609070205080204" pitchFamily="49" charset="-128"/>
                <a:cs typeface="MS Mincho"/>
              </a:rPr>
              <a:t>として</a:t>
            </a:r>
            <a:r>
              <a:rPr lang="en-US" b="0" baseline="0" dirty="0" err="1">
                <a:ea typeface="ＭＳ ゴシック" panose="020B0609070205080204" pitchFamily="49" charset="-128"/>
                <a:cs typeface="MS Mincho"/>
              </a:rPr>
              <a:t>GSTスペシャリストと協力し、このパイロット年度内に定期的に彼らを参加させる計画を立てなければなりません</a:t>
            </a:r>
            <a:r>
              <a:rPr lang="en-US" b="0" baseline="0" dirty="0">
                <a:ea typeface="ＭＳ ゴシック" panose="020B0609070205080204" pitchFamily="49" charset="-128"/>
                <a:cs typeface="MS Mincho"/>
              </a:rPr>
              <a:t>。 </a:t>
            </a:r>
            <a:endParaRPr lang="ja-JP" baseline="0" dirty="0">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ja-JP" altLang="en-US" dirty="0"/>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ea typeface="ＭＳ ゴシック" panose="020B0609070205080204" pitchFamily="49" charset="-128"/>
                <a:cs typeface="MS Mincho"/>
              </a:rPr>
              <a:t>国際本部のGSTチームでは、私たちが目標を達成するために役立つ地域個別のリソースを、私たちと協力して作り上げ</a:t>
            </a:r>
            <a:r>
              <a:rPr lang="ja-JP" altLang="en-US" dirty="0">
                <a:ea typeface="ＭＳ ゴシック" panose="020B0609070205080204" pitchFamily="49" charset="-128"/>
                <a:cs typeface="MS Mincho"/>
              </a:rPr>
              <a:t>たいと願っています</a:t>
            </a:r>
            <a:r>
              <a:rPr dirty="0">
                <a:ea typeface="ＭＳ ゴシック" panose="020B0609070205080204" pitchFamily="49" charset="-128"/>
                <a:cs typeface="MS Mincho"/>
              </a:rPr>
              <a:t>。現在すでに提供されているリソースや、開発中のリソースは、全レベルのライオンズを対象とするものです。地区レベルのリーダーとクラブレベルのライオンズを対象とした研修の機会としては、ライオンズ学習センターを利用できま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すでに</a:t>
            </a:r>
            <a:r>
              <a:rPr lang="ja-JP" altLang="en-US" dirty="0">
                <a:ea typeface="ＭＳ ゴシック" panose="020B0609070205080204" pitchFamily="49" charset="-128"/>
                <a:cs typeface="MS Mincho"/>
              </a:rPr>
              <a:t>提供されている</a:t>
            </a:r>
            <a:r>
              <a:rPr dirty="0">
                <a:ea typeface="ＭＳ ゴシック" panose="020B0609070205080204" pitchFamily="49" charset="-128"/>
                <a:cs typeface="MS Mincho"/>
              </a:rPr>
              <a:t>その他のリソースとしては、2017～2018年度に向けて糖尿病を組み入れた100周年記念奉仕チャレンジや、100周年記念レガシー・プロジェクトが挙げられます。また、私たちのスキル向上に役立つライオンズ学習センターのコース、ウェビナー、</a:t>
            </a:r>
            <a:r>
              <a:rPr lang="ja-JP" altLang="en-US" dirty="0">
                <a:ea typeface="ＭＳ ゴシック" panose="020B0609070205080204" pitchFamily="49" charset="-128"/>
                <a:cs typeface="MS Mincho"/>
              </a:rPr>
              <a:t>地域的な</a:t>
            </a:r>
            <a:r>
              <a:rPr dirty="0">
                <a:ea typeface="ＭＳ ゴシック" panose="020B0609070205080204" pitchFamily="49" charset="-128"/>
                <a:cs typeface="MS Mincho"/>
              </a:rPr>
              <a:t>研究会</a:t>
            </a:r>
            <a:r>
              <a:rPr lang="ja-JP" altLang="en-US" dirty="0">
                <a:ea typeface="ＭＳ ゴシック" panose="020B0609070205080204" pitchFamily="49" charset="-128"/>
                <a:cs typeface="MS Mincho"/>
              </a:rPr>
              <a:t>や</a:t>
            </a:r>
            <a:r>
              <a:rPr dirty="0">
                <a:ea typeface="ＭＳ ゴシック" panose="020B0609070205080204" pitchFamily="49" charset="-128"/>
                <a:cs typeface="MS Mincho"/>
              </a:rPr>
              <a:t>セミナーなど、さまざまな指導力育成ツールも用意されています。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さらに、MyLCIを通じて入手できるレポートもいくつかあります。私たちは、</a:t>
            </a:r>
            <a:r>
              <a:rPr lang="ja-JP" altLang="en-US" dirty="0">
                <a:ea typeface="ＭＳ ゴシック" panose="020B0609070205080204" pitchFamily="49" charset="-128"/>
                <a:cs typeface="MS Mincho"/>
              </a:rPr>
              <a:t>役職</a:t>
            </a:r>
            <a:r>
              <a:rPr dirty="0">
                <a:ea typeface="ＭＳ ゴシック" panose="020B0609070205080204" pitchFamily="49" charset="-128"/>
                <a:cs typeface="MS Mincho"/>
              </a:rPr>
              <a:t>のレベルに応じて、個々のクラブの活動状況を</a:t>
            </a:r>
            <a:r>
              <a:rPr lang="ja-JP" altLang="en-US" dirty="0">
                <a:ea typeface="ＭＳ ゴシック" panose="020B0609070205080204" pitchFamily="49" charset="-128"/>
                <a:cs typeface="MS Mincho"/>
              </a:rPr>
              <a:t>確認</a:t>
            </a:r>
            <a:r>
              <a:rPr dirty="0">
                <a:ea typeface="ＭＳ ゴシック" panose="020B0609070205080204" pitchFamily="49" charset="-128"/>
                <a:cs typeface="MS Mincho"/>
              </a:rPr>
              <a:t>できるようになります。また、アクティビティを</a:t>
            </a:r>
            <a:r>
              <a:rPr lang="ja-JP" altLang="en-US" dirty="0">
                <a:ea typeface="ＭＳ ゴシック" panose="020B0609070205080204" pitchFamily="49" charset="-128"/>
                <a:cs typeface="MS Mincho"/>
              </a:rPr>
              <a:t>一つも</a:t>
            </a:r>
            <a:r>
              <a:rPr dirty="0">
                <a:ea typeface="ＭＳ ゴシック" panose="020B0609070205080204" pitchFamily="49" charset="-128"/>
                <a:cs typeface="MS Mincho"/>
              </a:rPr>
              <a:t>報告していないクラブや、アクティビティのタイプ別の報告状況なども</a:t>
            </a:r>
            <a:r>
              <a:rPr lang="ja-JP" altLang="en-US" dirty="0">
                <a:ea typeface="ＭＳ ゴシック" panose="020B0609070205080204" pitchFamily="49" charset="-128"/>
                <a:cs typeface="MS Mincho"/>
              </a:rPr>
              <a:t>把握</a:t>
            </a:r>
            <a:r>
              <a:rPr dirty="0">
                <a:ea typeface="ＭＳ ゴシック" panose="020B0609070205080204" pitchFamily="49" charset="-128"/>
                <a:cs typeface="MS Mincho"/>
              </a:rPr>
              <a:t>できます。（レベルごとに閲覧できるレポートを網羅したリストが用意されています。）</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ja-JP" altLang="en-US" dirty="0"/>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16191"/>
            <a:ext cx="5607050" cy="4182580"/>
          </a:xfrm>
        </p:spPr>
        <p:txBody>
          <a:bodyPr>
            <a:normAutofit/>
          </a:bodyPr>
          <a:lstStyle/>
          <a:p>
            <a:r>
              <a:rPr dirty="0">
                <a:ea typeface="ＭＳ ゴシック" panose="020B0609070205080204" pitchFamily="49" charset="-128"/>
                <a:cs typeface="MS Mincho"/>
              </a:rPr>
              <a:t>事業案のクイックシートの作成も進められています。これはライオンズとレオに奉仕事業を提案するもので、</a:t>
            </a:r>
            <a:r>
              <a:rPr lang="ja-JP" altLang="en-US" dirty="0">
                <a:ea typeface="ＭＳ ゴシック" panose="020B0609070205080204" pitchFamily="49" charset="-128"/>
                <a:cs typeface="MS Mincho"/>
              </a:rPr>
              <a:t>事業は</a:t>
            </a:r>
            <a:r>
              <a:rPr dirty="0">
                <a:ea typeface="ＭＳ ゴシック" panose="020B0609070205080204" pitchFamily="49" charset="-128"/>
                <a:cs typeface="MS Mincho"/>
              </a:rPr>
              <a:t>いずれも簡単ですぐに実行でき、インパクトが大きく、</a:t>
            </a:r>
            <a:r>
              <a:rPr lang="ja-JP" altLang="en-US" dirty="0">
                <a:ea typeface="ＭＳ ゴシック" panose="020B0609070205080204" pitchFamily="49" charset="-128"/>
                <a:cs typeface="MS Mincho"/>
              </a:rPr>
              <a:t>さまざまな</a:t>
            </a:r>
            <a:r>
              <a:rPr dirty="0">
                <a:ea typeface="ＭＳ ゴシック" panose="020B0609070205080204" pitchFamily="49" charset="-128"/>
                <a:cs typeface="MS Mincho"/>
              </a:rPr>
              <a:t>ライオンズのコミュニティに合わせてカスタマイズ可能です。</a:t>
            </a:r>
            <a:r>
              <a:rPr lang="ja-JP" altLang="en-US" dirty="0">
                <a:ea typeface="ＭＳ ゴシック" panose="020B0609070205080204" pitchFamily="49" charset="-128"/>
                <a:cs typeface="MS Mincho"/>
              </a:rPr>
              <a:t>事業案は初級・中級・上級に分かれ、各地のライオンズに合ったものへと調整できます。</a:t>
            </a:r>
            <a:r>
              <a:rPr dirty="0">
                <a:ea typeface="ＭＳ ゴシック" panose="020B0609070205080204" pitchFamily="49" charset="-128"/>
                <a:cs typeface="MS Mincho"/>
              </a:rPr>
              <a:t>プログラム開発課では現在、「事業プラン」と呼ばれる画期的な奉仕事業ツールの開発に取り組んでいます。</a:t>
            </a:r>
            <a:r>
              <a:rPr lang="ja-JP" altLang="en-US" dirty="0">
                <a:ea typeface="ＭＳ ゴシック" panose="020B0609070205080204" pitchFamily="49" charset="-128"/>
                <a:cs typeface="MS Mincho"/>
              </a:rPr>
              <a:t>このツールを使えば、地域に合ったより効果的な形で事業を計画し、実施できるようになるでしょう。</a:t>
            </a:r>
            <a:endParaRPr dirty="0">
              <a:ea typeface="ＭＳ ゴシック" panose="020B0609070205080204" pitchFamily="49" charset="-128"/>
              <a:cs typeface="MS Mincho"/>
            </a:endParaRPr>
          </a:p>
          <a:p>
            <a:endParaRPr lang="ja-JP" baseline="0" dirty="0">
              <a:ea typeface="ＭＳ ゴシック" panose="020B0609070205080204" pitchFamily="49" charset="-128"/>
            </a:endParaRPr>
          </a:p>
          <a:p>
            <a:r>
              <a:rPr dirty="0">
                <a:ea typeface="ＭＳ ゴシック" panose="020B0609070205080204" pitchFamily="49" charset="-128"/>
                <a:cs typeface="MS Mincho"/>
              </a:rPr>
              <a:t>繰り返しになりますが、地域に適したリソースを作り出すためは、本部の地域担当スペシャリストと私たちが継続的に、双方向的に情報を交換することが重要です。</a:t>
            </a:r>
            <a:r>
              <a:rPr lang="ja-JP" altLang="en-US" dirty="0">
                <a:ea typeface="ＭＳ ゴシック" panose="020B0609070205080204" pitchFamily="49" charset="-128"/>
                <a:cs typeface="MS Mincho"/>
              </a:rPr>
              <a:t>これには、新しいリソースが利用できるようになる度に、ライオンズに伝えること、データを集めること、担当スペシャリストにフィードバックを行うことなどが含まれます。</a:t>
            </a:r>
            <a:endParaRPr dirty="0">
              <a:ea typeface="ＭＳ ゴシック" panose="020B0609070205080204" pitchFamily="49" charset="-128"/>
              <a:cs typeface="MS Mincho"/>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ja-JP" altLang="en-US" dirty="0"/>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利用できるようになるのはこれからですが、グローバル・アクション・チームの複合地区GSTコーディネーターと地区GSTコーディネーターには、運営予算を受け取る資格があります。この予算は、コーディネーターがその責任を果たす中で生じる経費に充てることができます。（ウェビナー・サービス、研修費用、奉仕関連の活動や地区関連の会議への旅費など）。</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すべての払い戻しが完了すると、複合地区コーディネーターはUS$600、地区コーディネーターはUS$250を受け取ることができます。</a:t>
            </a:r>
          </a:p>
          <a:p>
            <a:endParaRPr lang="ja-JP" baseline="0" dirty="0"/>
          </a:p>
          <a:p>
            <a:pPr marL="0" indent="0">
              <a:buNone/>
            </a:pPr>
            <a:endParaRPr lang="ja-JP" baseline="0" dirty="0"/>
          </a:p>
          <a:p>
            <a:pPr marL="0" indent="0">
              <a:buNone/>
            </a:pPr>
            <a:endParaRPr lang="ja-JP"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ja-JP" altLang="en-US" dirty="0"/>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ＭＳ ゴシック" panose="020B0609070205080204" pitchFamily="49" charset="-128"/>
                <a:cs typeface="MS Mincho"/>
              </a:rPr>
              <a:t>運営予算を受け取るには、複合地区コーディネーターと地区コーディネーターは次の条件を満たさなければなりません。</a:t>
            </a:r>
            <a:endParaRPr lang="en-US" altLang="ja-JP" dirty="0">
              <a:ea typeface="ＭＳ ゴシック" panose="020B0609070205080204" pitchFamily="49" charset="-128"/>
              <a:cs typeface="MS Mincho"/>
            </a:endParaRPr>
          </a:p>
          <a:p>
            <a:endParaRPr lang="ja-JP" baseline="0" dirty="0">
              <a:ea typeface="ＭＳ ゴシック" panose="020B0609070205080204" pitchFamily="49" charset="-128"/>
            </a:endParaRPr>
          </a:p>
          <a:p>
            <a:pPr marL="228600" indent="-228600">
              <a:buAutoNum type="arabicPeriod"/>
            </a:pPr>
            <a:r>
              <a:rPr lang="ja-JP" altLang="en-US" dirty="0">
                <a:ea typeface="ＭＳ ゴシック" panose="020B0609070205080204" pitchFamily="49" charset="-128"/>
                <a:cs typeface="MS Mincho"/>
              </a:rPr>
              <a:t>開発プラン（特に奉仕に関するもの）を提出します。これは、グローバル・アクション・チームの開発プランおよび進捗レポートのウェブページを通して行われます。</a:t>
            </a:r>
            <a:endParaRPr dirty="0">
              <a:ea typeface="ＭＳ ゴシック" panose="020B0609070205080204" pitchFamily="49" charset="-128"/>
              <a:cs typeface="MS Mincho"/>
            </a:endParaRPr>
          </a:p>
          <a:p>
            <a:pPr marL="228600" indent="-228600">
              <a:buAutoNum type="arabicPeriod"/>
            </a:pPr>
            <a:r>
              <a:rPr dirty="0">
                <a:ea typeface="ＭＳ ゴシック" panose="020B0609070205080204" pitchFamily="49" charset="-128"/>
                <a:cs typeface="MS Mincho"/>
              </a:rPr>
              <a:t>2つの必須オンライン研修コースは、ライオンズ学習センター（LLC）で履修できます。コーディネーターにはまもなく、推奨されるコースのリストが提供されます。複合地区コーディネーターと地区コーディネーターはこれらのコースの履修を求められますが、私たちもリーダーとして、やはりその内容</a:t>
            </a:r>
            <a:r>
              <a:rPr lang="ja-JP" altLang="en-US" dirty="0">
                <a:ea typeface="ＭＳ ゴシック" panose="020B0609070205080204" pitchFamily="49" charset="-128"/>
                <a:cs typeface="MS Mincho"/>
              </a:rPr>
              <a:t>に親しんで</a:t>
            </a:r>
            <a:r>
              <a:rPr dirty="0">
                <a:ea typeface="ＭＳ ゴシック" panose="020B0609070205080204" pitchFamily="49" charset="-128"/>
                <a:cs typeface="MS Mincho"/>
              </a:rPr>
              <a:t>おくべきでしょう。 </a:t>
            </a:r>
          </a:p>
          <a:p>
            <a:pPr marL="228600" indent="-228600">
              <a:buAutoNum type="arabicPeriod"/>
            </a:pPr>
            <a:r>
              <a:rPr dirty="0">
                <a:ea typeface="ＭＳ ゴシック" panose="020B0609070205080204" pitchFamily="49" charset="-128"/>
                <a:cs typeface="MS Mincho"/>
              </a:rPr>
              <a:t>コーディネーターは</a:t>
            </a:r>
            <a:r>
              <a:rPr lang="ja-JP" altLang="en-US" dirty="0">
                <a:ea typeface="ＭＳ ゴシック" panose="020B0609070205080204" pitchFamily="49" charset="-128"/>
                <a:cs typeface="MS Mincho"/>
              </a:rPr>
              <a:t>、</a:t>
            </a:r>
            <a:r>
              <a:rPr dirty="0">
                <a:ea typeface="ＭＳ ゴシック" panose="020B0609070205080204" pitchFamily="49" charset="-128"/>
                <a:cs typeface="MS Mincho"/>
              </a:rPr>
              <a:t>複合地区/地区運営予算請求書をグローバール奉仕チーム担当スタッフ（gst@lionsclubs.org）に提出する必要があります。</a:t>
            </a:r>
          </a:p>
          <a:p>
            <a:pPr marL="0" indent="0">
              <a:buNone/>
            </a:pPr>
            <a:endParaRPr lang="ja-JP" baseline="0" dirty="0">
              <a:ea typeface="ＭＳ ゴシック" panose="020B0609070205080204" pitchFamily="49" charset="-128"/>
            </a:endParaRPr>
          </a:p>
          <a:p>
            <a:endParaRPr lang="ja-JP"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ja-JP" altLang="en-US" dirty="0"/>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私たちは、他者への奉仕に尽力する世界規模の組織で</a:t>
            </a:r>
            <a:r>
              <a:rPr kumimoji="0" lang="ja-JP" alt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す。私たちは、</a:t>
            </a:r>
            <a:r>
              <a:rPr kumimoji="0" 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人道奉仕におけるグローバルリーダーです！ライオンズが新</a:t>
            </a:r>
            <a:r>
              <a:rPr kumimoji="0" lang="ja-JP" alt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たな</a:t>
            </a:r>
            <a:r>
              <a:rPr kumimoji="0" 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世紀に足を踏み出した今、</a:t>
            </a:r>
            <a:r>
              <a:rPr kumimoji="0" lang="ja-JP" alt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そ</a:t>
            </a:r>
            <a:r>
              <a:rPr kumimoji="0" 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の存在は世界中でこれまで以上に必要とされています…さあ、</a:t>
            </a:r>
            <a:r>
              <a:rPr kumimoji="0" lang="en-US" sz="900" b="1"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行動</a:t>
            </a:r>
            <a:r>
              <a:rPr kumimoji="0" lang="en-US" sz="90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を開始しましょう</a:t>
            </a:r>
            <a:r>
              <a:rPr kumimoji="0" lang="en-US"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！私たちが行動によって目指すのは、</a:t>
            </a:r>
            <a:r>
              <a:rPr kumimoji="0" lang="en-US" sz="900" b="1" i="0" u="none" strike="noStrike" kern="1200" cap="none" spc="0" normalizeH="0" baseline="0" noProof="0" dirty="0">
                <a:ln>
                  <a:noFill/>
                </a:ln>
                <a:solidFill>
                  <a:prstClr val="black"/>
                </a:solidFill>
                <a:effectLst/>
                <a:uLnTx/>
                <a:uFillTx/>
                <a:ea typeface="ＭＳ ゴシック" panose="020B0609070205080204" pitchFamily="49" charset="-128"/>
                <a:cs typeface="MS Mincho"/>
              </a:rPr>
              <a:t>いつ</a:t>
            </a:r>
            <a:r>
              <a:rPr kumimoji="0" lang="en-US" sz="900" b="1" i="0" u="none" strike="noStrike" kern="1200" cap="none" spc="0" normalizeH="0" baseline="0" noProof="0" dirty="0">
                <a:ln>
                  <a:noFill/>
                </a:ln>
                <a:solidFill>
                  <a:srgbClr val="1C2753"/>
                </a:solidFill>
                <a:effectLst/>
                <a:uLnTx/>
                <a:uFillTx/>
                <a:ea typeface="ＭＳ ゴシック" panose="020B0609070205080204" pitchFamily="49" charset="-128"/>
                <a:cs typeface="MS Mincho"/>
              </a:rPr>
              <a:t>の日か世界中のあらゆるニーズがライオンやレオによって満たされることです。</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ja-JP" sz="900" b="0" i="0" u="none" strike="noStrike" kern="1200" cap="none" spc="0" normalizeH="0" baseline="0" noProof="0" dirty="0">
              <a:ln>
                <a:noFill/>
              </a:ln>
              <a:solidFill>
                <a:prstClr val="black"/>
              </a:solidFill>
              <a:effectLst/>
              <a:uLnTx/>
              <a:uFillTx/>
              <a:ea typeface="ＭＳ ゴシック" panose="020B0609070205080204" pitchFamily="49" charset="-128"/>
              <a:cs typeface="MS Mincho"/>
            </a:endParaRPr>
          </a:p>
          <a:p>
            <a:r>
              <a:rPr lang="en-US" sz="900" kern="1200" dirty="0">
                <a:solidFill>
                  <a:schemeClr val="tx1"/>
                </a:solidFill>
                <a:effectLst/>
                <a:ea typeface="ＭＳ ゴシック" panose="020B0609070205080204" pitchFamily="49" charset="-128"/>
                <a:cs typeface="MS Mincho"/>
              </a:rPr>
              <a:t>グローバル・アクション・チームは、グローバル会員増強チーム（GMT）、グローバル指導力育成チーム（GLT）、そして新たに設けられたグローバール奉仕チーム（GST）によって構成されます。この世界規模のチームは</a:t>
            </a:r>
            <a:r>
              <a:rPr lang="ja-JP" altLang="en-US" sz="900" kern="1200" dirty="0">
                <a:solidFill>
                  <a:schemeClr val="tx1"/>
                </a:solidFill>
                <a:effectLst/>
                <a:ea typeface="ＭＳ ゴシック" panose="020B0609070205080204" pitchFamily="49" charset="-128"/>
                <a:cs typeface="MS Mincho"/>
              </a:rPr>
              <a:t>、</a:t>
            </a:r>
            <a:r>
              <a:rPr lang="en-US" sz="900" kern="1200" dirty="0">
                <a:solidFill>
                  <a:schemeClr val="tx1"/>
                </a:solidFill>
                <a:effectLst/>
                <a:ea typeface="ＭＳ ゴシック" panose="020B0609070205080204" pitchFamily="49" charset="-128"/>
                <a:cs typeface="MS Mincho"/>
              </a:rPr>
              <a:t>ライオンズクラブ国際財団と連携し、ライオンズを結束させて私たちのモットー「ウィ・サーブ」を</a:t>
            </a:r>
            <a:r>
              <a:rPr lang="ja-JP" altLang="en-US" sz="900" kern="1200" dirty="0">
                <a:solidFill>
                  <a:schemeClr val="tx1"/>
                </a:solidFill>
                <a:effectLst/>
                <a:ea typeface="ＭＳ ゴシック" panose="020B0609070205080204" pitchFamily="49" charset="-128"/>
                <a:cs typeface="MS Mincho"/>
              </a:rPr>
              <a:t>行動</a:t>
            </a:r>
            <a:r>
              <a:rPr lang="en-US" sz="900" kern="1200" dirty="0">
                <a:solidFill>
                  <a:schemeClr val="tx1"/>
                </a:solidFill>
                <a:effectLst/>
                <a:ea typeface="ＭＳ ゴシック" panose="020B0609070205080204" pitchFamily="49" charset="-128"/>
                <a:cs typeface="MS Mincho"/>
              </a:rPr>
              <a:t>に移させます。そして国際協会の全レベルで、奉仕・会員増強・指導力育成を一元化</a:t>
            </a:r>
            <a:r>
              <a:rPr lang="ja-JP" altLang="en-US" sz="900" kern="1200" dirty="0">
                <a:solidFill>
                  <a:schemeClr val="tx1"/>
                </a:solidFill>
                <a:effectLst/>
                <a:ea typeface="ＭＳ ゴシック" panose="020B0609070205080204" pitchFamily="49" charset="-128"/>
                <a:cs typeface="MS Mincho"/>
              </a:rPr>
              <a:t>した</a:t>
            </a:r>
            <a:r>
              <a:rPr lang="en-US" sz="900" kern="1200" dirty="0">
                <a:solidFill>
                  <a:schemeClr val="tx1"/>
                </a:solidFill>
                <a:effectLst/>
                <a:ea typeface="ＭＳ ゴシック" panose="020B0609070205080204" pitchFamily="49" charset="-128"/>
                <a:cs typeface="MS Mincho"/>
              </a:rPr>
              <a:t>新</a:t>
            </a:r>
            <a:r>
              <a:rPr lang="ja-JP" altLang="en-US" sz="900" kern="1200" dirty="0">
                <a:solidFill>
                  <a:schemeClr val="tx1"/>
                </a:solidFill>
                <a:effectLst/>
                <a:ea typeface="ＭＳ ゴシック" panose="020B0609070205080204" pitchFamily="49" charset="-128"/>
                <a:cs typeface="MS Mincho"/>
              </a:rPr>
              <a:t>しい</a:t>
            </a:r>
            <a:r>
              <a:rPr lang="en-US" sz="900" kern="1200" dirty="0">
                <a:solidFill>
                  <a:schemeClr val="tx1"/>
                </a:solidFill>
                <a:effectLst/>
                <a:ea typeface="ＭＳ ゴシック" panose="020B0609070205080204" pitchFamily="49" charset="-128"/>
                <a:cs typeface="MS Mincho"/>
              </a:rPr>
              <a:t>アプローチを生み出します！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ja-JP" dirty="0">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これは、先ほど紹介したクイックシートから、事業案の一部を抜き出したものです。</a:t>
            </a:r>
          </a:p>
          <a:p>
            <a:endParaRPr lang="ja-JP" baseline="0" dirty="0">
              <a:ea typeface="ＭＳ ゴシック" panose="020B0609070205080204" pitchFamily="49" charset="-128"/>
            </a:endParaRPr>
          </a:p>
          <a:p>
            <a:r>
              <a:rPr lang="ja-JP" altLang="en-US" dirty="0">
                <a:ea typeface="ＭＳ ゴシック" panose="020B0609070205080204" pitchFamily="49" charset="-128"/>
                <a:cs typeface="MS Mincho"/>
              </a:rPr>
              <a:t>心に留めておくべき</a:t>
            </a:r>
            <a:r>
              <a:rPr dirty="0">
                <a:ea typeface="ＭＳ ゴシック" panose="020B0609070205080204" pitchFamily="49" charset="-128"/>
                <a:cs typeface="MS Mincho"/>
              </a:rPr>
              <a:t>重要なことは、これらは</a:t>
            </a:r>
            <a:r>
              <a:rPr lang="ja-JP" altLang="en-US" dirty="0">
                <a:ea typeface="ＭＳ ゴシック" panose="020B0609070205080204" pitchFamily="49" charset="-128"/>
                <a:cs typeface="MS Mincho"/>
              </a:rPr>
              <a:t>行われる</a:t>
            </a:r>
            <a:r>
              <a:rPr dirty="0">
                <a:ea typeface="ＭＳ ゴシック" panose="020B0609070205080204" pitchFamily="49" charset="-128"/>
                <a:cs typeface="MS Mincho"/>
              </a:rPr>
              <a:t>事業の提案に過ぎない、ということです。</a:t>
            </a:r>
            <a:r>
              <a:rPr lang="ja-JP" altLang="en-US" dirty="0">
                <a:ea typeface="ＭＳ ゴシック" panose="020B0609070205080204" pitchFamily="49" charset="-128"/>
                <a:cs typeface="MS Mincho"/>
              </a:rPr>
              <a:t>いずれも世界各地で成功を収めてきたものですが、実施に当たっては、各地域社会の具体的なニーズや地域で利用できるリソースに合わせて、少し変更を加えてもよいでしょう。</a:t>
            </a:r>
            <a:endParaRPr lang="ja-JP" dirty="0">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ja-JP" altLang="en-US" dirty="0"/>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私たちはタム元国際会長から、直ちに行動を起こすよう呼びかけられてきました。今年度は100周年記念の最後の年度となりますが、それに合わせて奉仕ウィークやキャンペーンが予定されています。そのいくつかに参加するよう、すぐにでも地域のライオンズに奨励しようではありませんか。世界糖尿病デーは11月14日です。糖尿病は私たちのグローバル奉仕の新たな焦点ですので、その関連事業に参加するよう、ライオンズに呼びかけましょう。100周年記念奉仕チャレンジの各キャンペーンについても、私たちは世界奉仕ウィークを続けています。事業案について支援</a:t>
            </a:r>
            <a:r>
              <a:rPr lang="ja-JP" altLang="en-US" dirty="0">
                <a:ea typeface="ＭＳ ゴシック" panose="020B0609070205080204" pitchFamily="49" charset="-128"/>
                <a:cs typeface="MS Mincho"/>
              </a:rPr>
              <a:t>をお求めの</a:t>
            </a:r>
            <a:r>
              <a:rPr dirty="0">
                <a:ea typeface="ＭＳ ゴシック" panose="020B0609070205080204" pitchFamily="49" charset="-128"/>
                <a:cs typeface="MS Mincho"/>
              </a:rPr>
              <a:t>場合には、国際本部の地域担当スペシャリストまでお問い合わせください。</a:t>
            </a:r>
          </a:p>
          <a:p>
            <a:endParaRPr lang="ja-JP"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ja-JP" altLang="en-US" dirty="0"/>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dirty="0">
                <a:ea typeface="ＭＳ ゴシック" panose="020B0609070205080204" pitchFamily="49" charset="-128"/>
                <a:cs typeface="MS Mincho"/>
              </a:rPr>
              <a:t>世界各地のライオンズにGSTのメッセージと目標を広めるには、皆さんの手助けが必要です。私たちの</a:t>
            </a:r>
            <a:r>
              <a:rPr lang="ja-JP" altLang="en-US" dirty="0">
                <a:ea typeface="ＭＳ ゴシック" panose="020B0609070205080204" pitchFamily="49" charset="-128"/>
                <a:cs typeface="MS Mincho"/>
              </a:rPr>
              <a:t>全員</a:t>
            </a:r>
            <a:r>
              <a:rPr dirty="0">
                <a:ea typeface="ＭＳ ゴシック" panose="020B0609070205080204" pitchFamily="49" charset="-128"/>
                <a:cs typeface="MS Mincho"/>
              </a:rPr>
              <a:t>が、正確な情報を手元に用意しておくことが重要です。そうすれば、私たちの目標をライオンズと共有し、実現させることができるでしょう。</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これは、このプレゼンテーションの要点をまとめたものです。私たちは次のようなことを目指しています。</a:t>
            </a:r>
          </a:p>
          <a:p>
            <a:r>
              <a:rPr dirty="0">
                <a:ea typeface="ＭＳ ゴシック" panose="020B0609070205080204" pitchFamily="49" charset="-128"/>
                <a:cs typeface="MS Mincho"/>
              </a:rPr>
              <a:t>-私たちの新しい奉仕目標を達成するため、労力奉仕事業を提供することの価値を高める。</a:t>
            </a:r>
          </a:p>
          <a:p>
            <a:r>
              <a:rPr dirty="0">
                <a:ea typeface="ＭＳ ゴシック" panose="020B0609070205080204" pitchFamily="49" charset="-128"/>
                <a:cs typeface="MS Mincho"/>
              </a:rPr>
              <a:t>-すべての地域で奉仕</a:t>
            </a:r>
            <a:r>
              <a:rPr lang="ja-JP" altLang="en-US" dirty="0">
                <a:ea typeface="ＭＳ ゴシック" panose="020B0609070205080204" pitchFamily="49" charset="-128"/>
                <a:cs typeface="MS Mincho"/>
              </a:rPr>
              <a:t>の</a:t>
            </a:r>
            <a:r>
              <a:rPr dirty="0">
                <a:ea typeface="ＭＳ ゴシック" panose="020B0609070205080204" pitchFamily="49" charset="-128"/>
                <a:cs typeface="MS Mincho"/>
              </a:rPr>
              <a:t>報告件数を増加させる。ライオンズがその奉仕事業のインパクトを報告しなければ、私たちは奉仕のインパクトに関する目標を達成できません。</a:t>
            </a:r>
          </a:p>
          <a:p>
            <a:r>
              <a:rPr dirty="0">
                <a:ea typeface="ＭＳ ゴシック" panose="020B0609070205080204" pitchFamily="49" charset="-128"/>
                <a:cs typeface="MS Mincho"/>
              </a:rPr>
              <a:t>-事業開発の効率を高める。</a:t>
            </a:r>
            <a:r>
              <a:rPr lang="ja-JP" altLang="en-US" dirty="0">
                <a:ea typeface="ＭＳ ゴシック" panose="020B0609070205080204" pitchFamily="49" charset="-128"/>
                <a:cs typeface="MS Mincho"/>
              </a:rPr>
              <a:t>これは、利用できるツールやリソースを使って、簡単ですぐに実行できる事業を効率的に計画し、奉仕のインパクトを高めることを意味しています</a:t>
            </a:r>
            <a:r>
              <a:rPr dirty="0">
                <a:ea typeface="ＭＳ ゴシック" panose="020B0609070205080204" pitchFamily="49" charset="-128"/>
                <a:cs typeface="MS Mincho"/>
              </a:rPr>
              <a:t>。</a:t>
            </a:r>
          </a:p>
          <a:p>
            <a:r>
              <a:rPr dirty="0">
                <a:ea typeface="ＭＳ ゴシック" panose="020B0609070205080204" pitchFamily="49" charset="-128"/>
                <a:cs typeface="MS Mincho"/>
              </a:rPr>
              <a:t>-GMT、GLT、LCIFと協力して取り組む</a:t>
            </a:r>
          </a:p>
          <a:p>
            <a:r>
              <a:rPr dirty="0">
                <a:ea typeface="ＭＳ ゴシック" panose="020B0609070205080204" pitchFamily="49" charset="-128"/>
                <a:cs typeface="MS Mincho"/>
              </a:rPr>
              <a:t>-本部の地域担当スペシャリストと協力し、私たちが求めるGSTを作り上げる。 </a:t>
            </a:r>
          </a:p>
          <a:p>
            <a:endParaRPr lang="ja-JP" baseline="0" dirty="0">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dirty="0">
                <a:ea typeface="ＭＳ ゴシック" panose="020B0609070205080204" pitchFamily="49" charset="-128"/>
                <a:cs typeface="MS Mincho"/>
              </a:rPr>
              <a:t>この最後の要点は、グローバール奉仕チームのパイロット年度のカギとなります。つまり、地域</a:t>
            </a:r>
            <a:r>
              <a:rPr lang="ja-JP" altLang="en-US" dirty="0">
                <a:ea typeface="ＭＳ ゴシック" panose="020B0609070205080204" pitchFamily="49" charset="-128"/>
                <a:cs typeface="MS Mincho"/>
              </a:rPr>
              <a:t>に適した形にする</a:t>
            </a:r>
            <a:r>
              <a:rPr dirty="0">
                <a:ea typeface="ＭＳ ゴシック" panose="020B0609070205080204" pitchFamily="49" charset="-128"/>
                <a:cs typeface="MS Mincho"/>
              </a:rPr>
              <a:t>、地域担当スペシャリストと定期的に情報を交換する</a:t>
            </a:r>
            <a:r>
              <a:rPr lang="ja-JP" altLang="en-US" dirty="0">
                <a:ea typeface="ＭＳ ゴシック" panose="020B0609070205080204" pitchFamily="49" charset="-128"/>
                <a:cs typeface="MS Mincho"/>
              </a:rPr>
              <a:t>、</a:t>
            </a:r>
            <a:r>
              <a:rPr dirty="0">
                <a:ea typeface="ＭＳ ゴシック" panose="020B0609070205080204" pitchFamily="49" charset="-128"/>
                <a:cs typeface="MS Mincho"/>
              </a:rPr>
              <a:t>ということです。私たちには</a:t>
            </a:r>
            <a:r>
              <a:rPr lang="ja-JP" altLang="en-US" dirty="0">
                <a:ea typeface="ＭＳ ゴシック" panose="020B0609070205080204" pitchFamily="49" charset="-128"/>
                <a:cs typeface="MS Mincho"/>
              </a:rPr>
              <a:t>、</a:t>
            </a:r>
            <a:r>
              <a:rPr dirty="0">
                <a:ea typeface="ＭＳ ゴシック" panose="020B0609070205080204" pitchFamily="49" charset="-128"/>
                <a:cs typeface="MS Mincho"/>
              </a:rPr>
              <a:t>地域担当スペシャリストがついているだけで</a:t>
            </a:r>
            <a:r>
              <a:rPr lang="ja-JP" altLang="en-US" dirty="0">
                <a:ea typeface="ＭＳ ゴシック" panose="020B0609070205080204" pitchFamily="49" charset="-128"/>
                <a:cs typeface="MS Mincho"/>
              </a:rPr>
              <a:t>はありません。</a:t>
            </a:r>
            <a:r>
              <a:rPr dirty="0">
                <a:ea typeface="ＭＳ ゴシック" panose="020B0609070205080204" pitchFamily="49" charset="-128"/>
                <a:cs typeface="MS Mincho"/>
              </a:rPr>
              <a:t>プログラム開発チームも、いつでも手を貸してくれる</a:t>
            </a:r>
            <a:r>
              <a:rPr lang="ja-JP" altLang="en-US" dirty="0">
                <a:ea typeface="ＭＳ ゴシック" panose="020B0609070205080204" pitchFamily="49" charset="-128"/>
                <a:cs typeface="MS Mincho"/>
              </a:rPr>
              <a:t>こと</a:t>
            </a:r>
            <a:r>
              <a:rPr dirty="0">
                <a:ea typeface="ＭＳ ゴシック" panose="020B0609070205080204" pitchFamily="49" charset="-128"/>
                <a:cs typeface="MS Mincho"/>
              </a:rPr>
              <a:t>でしょう。地域担当スペシャリストは開発部門と私たちをつなぐ窓口です。力を合わせて、奉仕を私たちの組織の前面に打ち出していこうではありませんか。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ja-JP" baseline="0" dirty="0">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dirty="0">
                <a:ea typeface="ＭＳ ゴシック" panose="020B0609070205080204" pitchFamily="49" charset="-128"/>
                <a:cs typeface="MS Mincho"/>
              </a:rPr>
              <a:t>国際協会では、私たちを支援したいと</a:t>
            </a:r>
            <a:r>
              <a:rPr lang="ja-JP" altLang="en-US" dirty="0">
                <a:ea typeface="ＭＳ ゴシック" panose="020B0609070205080204" pitchFamily="49" charset="-128"/>
                <a:cs typeface="MS Mincho"/>
              </a:rPr>
              <a:t>願って</a:t>
            </a:r>
            <a:r>
              <a:rPr dirty="0">
                <a:ea typeface="ＭＳ ゴシック" panose="020B0609070205080204" pitchFamily="49" charset="-128"/>
                <a:cs typeface="MS Mincho"/>
              </a:rPr>
              <a:t>います。そして私たちは</a:t>
            </a:r>
            <a:r>
              <a:rPr lang="ja-JP" altLang="en-US" dirty="0">
                <a:ea typeface="ＭＳ ゴシック" panose="020B0609070205080204" pitchFamily="49" charset="-128"/>
                <a:cs typeface="MS Mincho"/>
              </a:rPr>
              <a:t>、そ</a:t>
            </a:r>
            <a:r>
              <a:rPr dirty="0">
                <a:ea typeface="ＭＳ ゴシック" panose="020B0609070205080204" pitchFamily="49" charset="-128"/>
                <a:cs typeface="MS Mincho"/>
              </a:rPr>
              <a:t>の目標を達成し、すべての地域で奉仕のインパクトを高めていくために、協力して取り組む必要があるのです。</a:t>
            </a:r>
            <a:r>
              <a:rPr lang="ja-JP" altLang="en-US" dirty="0">
                <a:ea typeface="ＭＳ ゴシック" panose="020B0609070205080204" pitchFamily="49" charset="-128"/>
                <a:cs typeface="MS Mincho"/>
              </a:rPr>
              <a:t>皆さんにアンケートへのご協力をお願いするのはそのためで、それぞれの地域の強みとニーズ、また相違点を見極めることが目的です。</a:t>
            </a:r>
            <a:r>
              <a:rPr dirty="0">
                <a:ea typeface="ＭＳ ゴシック" panose="020B0609070205080204" pitchFamily="49" charset="-128"/>
                <a:cs typeface="MS Mincho"/>
              </a:rPr>
              <a:t>アンケートはこの秋、複合地区コーディネーターと地区コーディネーターに宛てて送られます。国際協会が</a:t>
            </a:r>
            <a:r>
              <a:rPr lang="ja-JP" altLang="en-US" dirty="0">
                <a:ea typeface="ＭＳ ゴシック" panose="020B0609070205080204" pitchFamily="49" charset="-128"/>
                <a:cs typeface="MS Mincho"/>
              </a:rPr>
              <a:t>個々の</a:t>
            </a:r>
            <a:r>
              <a:rPr dirty="0">
                <a:ea typeface="ＭＳ ゴシック" panose="020B0609070205080204" pitchFamily="49" charset="-128"/>
                <a:cs typeface="MS Mincho"/>
              </a:rPr>
              <a:t>ニーズ</a:t>
            </a:r>
            <a:r>
              <a:rPr lang="ja-JP" altLang="en-US" dirty="0">
                <a:ea typeface="ＭＳ ゴシック" panose="020B0609070205080204" pitchFamily="49" charset="-128"/>
                <a:cs typeface="MS Mincho"/>
              </a:rPr>
              <a:t>に合った</a:t>
            </a:r>
            <a:r>
              <a:rPr dirty="0">
                <a:ea typeface="ＭＳ ゴシック" panose="020B0609070205080204" pitchFamily="49" charset="-128"/>
                <a:cs typeface="MS Mincho"/>
              </a:rPr>
              <a:t>ツールを作成できるよう、</a:t>
            </a:r>
            <a:r>
              <a:rPr lang="ja-JP" altLang="en-US" dirty="0">
                <a:ea typeface="ＭＳ ゴシック" panose="020B0609070205080204" pitchFamily="49" charset="-128"/>
                <a:cs typeface="MS Mincho"/>
              </a:rPr>
              <a:t>各</a:t>
            </a:r>
            <a:r>
              <a:rPr dirty="0">
                <a:ea typeface="ＭＳ ゴシック" panose="020B0609070205080204" pitchFamily="49" charset="-128"/>
                <a:cs typeface="MS Mincho"/>
              </a:rPr>
              <a:t>GSTコーディネーターに</a:t>
            </a:r>
            <a:r>
              <a:rPr lang="ja-JP" altLang="en-US" dirty="0">
                <a:ea typeface="ＭＳ ゴシック" panose="020B0609070205080204" pitchFamily="49" charset="-128"/>
                <a:cs typeface="MS Mincho"/>
              </a:rPr>
              <a:t>アンケートへの回答を奨励してください。</a:t>
            </a:r>
            <a:endParaRPr lang="ja-JP" dirty="0">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ja-JP" altLang="en-US" dirty="0"/>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今こそ行動を起こす時です。</a:t>
            </a:r>
            <a:r>
              <a:rPr lang="ja-JP" altLang="en-US" dirty="0">
                <a:ea typeface="ＭＳ ゴシック" panose="020B0609070205080204" pitchFamily="49" charset="-128"/>
                <a:cs typeface="MS Mincho"/>
              </a:rPr>
              <a:t>私たちは心を配っています。自ら汗を流して、問題解決に乗り出す用意ができています。そのことを、世界に示していきましょう。</a:t>
            </a:r>
            <a:endParaRPr dirty="0">
              <a:ea typeface="ＭＳ ゴシック" panose="020B0609070205080204" pitchFamily="49" charset="-128"/>
              <a:cs typeface="MS Mincho"/>
            </a:endParaRPr>
          </a:p>
          <a:p>
            <a:endParaRPr lang="ja-JP"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ja-JP" dirty="0">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ja-JP" dirty="0">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GLTは、ライオンズの新しいリーダーの発掘と育成に責任を負います。</a:t>
            </a:r>
            <a:r>
              <a:rPr lang="ja-JP" altLang="en-US" dirty="0">
                <a:ea typeface="ＭＳ ゴシック" panose="020B0609070205080204" pitchFamily="49" charset="-128"/>
                <a:cs typeface="MS Mincho"/>
              </a:rPr>
              <a:t>具体的には、例えば次のような責任です。 </a:t>
            </a:r>
            <a:r>
              <a:rPr dirty="0">
                <a:ea typeface="ＭＳ ゴシック" panose="020B0609070205080204" pitchFamily="49" charset="-128"/>
                <a:cs typeface="MS Mincho"/>
              </a:rPr>
              <a:t> </a:t>
            </a:r>
          </a:p>
          <a:p>
            <a:endParaRPr lang="ja-JP" baseline="0" dirty="0">
              <a:ea typeface="ＭＳ ゴシック" panose="020B0609070205080204" pitchFamily="49" charset="-128"/>
            </a:endParaRPr>
          </a:p>
          <a:p>
            <a:pPr lvl="0"/>
            <a:r>
              <a:rPr lang="ja-JP" altLang="en-US" dirty="0">
                <a:ea typeface="ＭＳ ゴシック" panose="020B0609070205080204" pitchFamily="49" charset="-128"/>
                <a:cs typeface="MS Mincho"/>
              </a:rPr>
              <a:t>すべての会員が指導力育成・学習の機会を活かすよう奨励する。</a:t>
            </a:r>
            <a:r>
              <a:rPr dirty="0">
                <a:ea typeface="ＭＳ ゴシック" panose="020B0609070205080204" pitchFamily="49" charset="-128"/>
                <a:cs typeface="MS Mincho"/>
              </a:rPr>
              <a:t> </a:t>
            </a:r>
            <a:endParaRPr lang="ja-JP" sz="1300" dirty="0">
              <a:ea typeface="ＭＳ ゴシック" panose="020B0609070205080204" pitchFamily="49" charset="-128"/>
            </a:endParaRPr>
          </a:p>
          <a:p>
            <a:pPr lvl="0"/>
            <a:r>
              <a:rPr dirty="0">
                <a:ea typeface="ＭＳ ゴシック" panose="020B0609070205080204" pitchFamily="49" charset="-128"/>
                <a:cs typeface="MS Mincho"/>
              </a:rPr>
              <a:t>指導力育成・研修行事に参加するライオンズの総数を10%増やす。</a:t>
            </a:r>
            <a:endParaRPr lang="ja-JP" sz="1300" dirty="0">
              <a:ea typeface="ＭＳ ゴシック" panose="020B0609070205080204" pitchFamily="49" charset="-128"/>
            </a:endParaRPr>
          </a:p>
          <a:p>
            <a:pPr lvl="0"/>
            <a:r>
              <a:rPr dirty="0">
                <a:ea typeface="ＭＳ ゴシック" panose="020B0609070205080204" pitchFamily="49" charset="-128"/>
                <a:cs typeface="MS Mincho"/>
              </a:rPr>
              <a:t>新しいリーダーを発掘し育成する</a:t>
            </a:r>
            <a:endParaRPr lang="ja-JP" sz="1300" dirty="0">
              <a:ea typeface="ＭＳ ゴシック" panose="020B0609070205080204" pitchFamily="49" charset="-128"/>
            </a:endParaRPr>
          </a:p>
          <a:p>
            <a:pPr lvl="0"/>
            <a:r>
              <a:rPr dirty="0">
                <a:ea typeface="ＭＳ ゴシック" panose="020B0609070205080204" pitchFamily="49" charset="-128"/>
                <a:cs typeface="MS Mincho"/>
              </a:rPr>
              <a:t>複合地区または地区のレベルでクラブ役員研修、ゾーン・チェアパーソン研修、第一および第二副地区ガバナー研修が</a:t>
            </a:r>
            <a:r>
              <a:rPr lang="ja-JP" altLang="en-US" dirty="0">
                <a:ea typeface="ＭＳ ゴシック" panose="020B0609070205080204" pitchFamily="49" charset="-128"/>
                <a:cs typeface="MS Mincho"/>
              </a:rPr>
              <a:t>確実に</a:t>
            </a:r>
            <a:r>
              <a:rPr dirty="0">
                <a:ea typeface="ＭＳ ゴシック" panose="020B0609070205080204" pitchFamily="49" charset="-128"/>
                <a:cs typeface="MS Mincho"/>
              </a:rPr>
              <a:t>行われるようにする。</a:t>
            </a:r>
          </a:p>
          <a:p>
            <a:pPr lvl="0"/>
            <a:endParaRPr lang="ja-JP" dirty="0">
              <a:ea typeface="ＭＳ ゴシック" panose="020B0609070205080204" pitchFamily="49" charset="-128"/>
            </a:endParaRPr>
          </a:p>
          <a:p>
            <a:pPr defTabSz="881390" eaLnBrk="1" fontAlgn="auto" hangingPunct="1">
              <a:spcBef>
                <a:spcPts val="0"/>
              </a:spcBef>
              <a:spcAft>
                <a:spcPts val="0"/>
              </a:spcAft>
              <a:defRPr/>
            </a:pPr>
            <a:r>
              <a:rPr dirty="0">
                <a:ea typeface="ＭＳ ゴシック" panose="020B0609070205080204" pitchFamily="49" charset="-128"/>
                <a:cs typeface="MS Mincho"/>
              </a:rPr>
              <a:t>（時間が許す限り、意見を求める/討論を行わせる）：このほかに、GLTには何を期待できると思われますか？ </a:t>
            </a:r>
            <a:endParaRPr lang="ja-JP" sz="1300" dirty="0">
              <a:ea typeface="ＭＳ ゴシック" panose="020B0609070205080204" pitchFamily="49" charset="-128"/>
            </a:endParaRPr>
          </a:p>
          <a:p>
            <a:pPr lvl="0"/>
            <a:endParaRPr lang="ja-JP" dirty="0"/>
          </a:p>
          <a:p>
            <a:pPr lvl="0"/>
            <a:endParaRPr lang="ja-JP" sz="1300" dirty="0"/>
          </a:p>
          <a:p>
            <a:endParaRPr lang="ja-JP" dirty="0"/>
          </a:p>
          <a:p>
            <a:endParaRPr lang="ja-JP"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ja-JP"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ea typeface="ＭＳ ゴシック" panose="020B0609070205080204" pitchFamily="49" charset="-128"/>
                <a:cs typeface="MS Mincho"/>
              </a:rPr>
              <a:t>GMTは、会員の満足度が高まり、結果的に会員が増えるよう尽力します。</a:t>
            </a:r>
            <a:r>
              <a:rPr lang="ja-JP" altLang="en-US" dirty="0">
                <a:ea typeface="ＭＳ ゴシック" panose="020B0609070205080204" pitchFamily="49" charset="-128"/>
                <a:cs typeface="MS Mincho"/>
              </a:rPr>
              <a:t>その主な責任には、例えば次のようなことが含まれます。</a:t>
            </a:r>
            <a:endParaRPr dirty="0">
              <a:ea typeface="ＭＳ ゴシック" panose="020B0609070205080204" pitchFamily="49" charset="-128"/>
              <a:cs typeface="MS Mincho"/>
            </a:endParaRPr>
          </a:p>
          <a:p>
            <a:pPr marL="330521" indent="-330521">
              <a:buFont typeface="Arial" panose="020B0604020202020204" pitchFamily="34" charset="0"/>
              <a:buChar char="•"/>
            </a:pPr>
            <a:r>
              <a:rPr lang="en-US" dirty="0">
                <a:ea typeface="ＭＳ ゴシック" panose="020B0609070205080204" pitchFamily="49" charset="-128"/>
                <a:cs typeface="MS Mincho"/>
              </a:rPr>
              <a:t>会員の参加を高めること</a:t>
            </a:r>
            <a:r>
              <a:rPr lang="ja-JP" altLang="en-US" dirty="0">
                <a:ea typeface="ＭＳ ゴシック" panose="020B0609070205080204" pitchFamily="49" charset="-128"/>
                <a:cs typeface="MS Mincho"/>
              </a:rPr>
              <a:t>で</a:t>
            </a:r>
            <a:r>
              <a:rPr lang="en-US" dirty="0">
                <a:ea typeface="ＭＳ ゴシック" panose="020B0609070205080204" pitchFamily="49" charset="-128"/>
                <a:cs typeface="MS Mincho"/>
              </a:rPr>
              <a:t>退会者を減らす</a:t>
            </a:r>
          </a:p>
          <a:p>
            <a:pPr marL="330521" indent="-330521">
              <a:buFont typeface="Arial" panose="020B0604020202020204" pitchFamily="34" charset="0"/>
              <a:buChar char="•"/>
            </a:pPr>
            <a:r>
              <a:rPr lang="en-US" dirty="0">
                <a:ea typeface="ＭＳ ゴシック" panose="020B0609070205080204" pitchFamily="49" charset="-128"/>
                <a:cs typeface="MS Mincho"/>
              </a:rPr>
              <a:t>新しい地域に新クラブを結成させる</a:t>
            </a:r>
          </a:p>
          <a:p>
            <a:pPr marL="330521" indent="-330521">
              <a:buFont typeface="Arial" panose="020B0604020202020204" pitchFamily="34" charset="0"/>
              <a:buChar char="•"/>
            </a:pPr>
            <a:r>
              <a:rPr lang="ja-JP" altLang="en-US" dirty="0" smtClean="0">
                <a:ea typeface="ＭＳ ゴシック" panose="020B0609070205080204" pitchFamily="49" charset="-128"/>
                <a:cs typeface="MS Mincho"/>
              </a:rPr>
              <a:t>スペシャルティ</a:t>
            </a:r>
            <a:r>
              <a:rPr lang="en-US" dirty="0" err="1" smtClean="0">
                <a:ea typeface="ＭＳ ゴシック" panose="020B0609070205080204" pitchFamily="49" charset="-128"/>
                <a:cs typeface="MS Mincho"/>
              </a:rPr>
              <a:t>クラブを結成させる</a:t>
            </a:r>
            <a:endParaRPr lang="en-US" dirty="0">
              <a:ea typeface="ＭＳ ゴシック" panose="020B0609070205080204" pitchFamily="49" charset="-128"/>
              <a:cs typeface="MS Mincho"/>
            </a:endParaRPr>
          </a:p>
          <a:p>
            <a:pPr marL="330521" indent="-330521">
              <a:buFont typeface="Arial" panose="020B0604020202020204" pitchFamily="34" charset="0"/>
              <a:buChar char="•"/>
            </a:pPr>
            <a:r>
              <a:rPr lang="en-US" dirty="0">
                <a:ea typeface="ＭＳ ゴシック" panose="020B0609070205080204" pitchFamily="49" charset="-128"/>
                <a:cs typeface="MS Mincho"/>
              </a:rPr>
              <a:t>会員候補者を招いて奉仕事業に参加させる</a:t>
            </a:r>
          </a:p>
          <a:p>
            <a:pPr marL="330521" indent="-330521">
              <a:buFont typeface="Arial" panose="020B0604020202020204" pitchFamily="34" charset="0"/>
              <a:buChar char="•"/>
            </a:pPr>
            <a:r>
              <a:rPr lang="en-US" dirty="0">
                <a:ea typeface="ＭＳ ゴシック" panose="020B0609070205080204" pitchFamily="49" charset="-128"/>
                <a:cs typeface="MS Mincho"/>
              </a:rPr>
              <a:t>会員増強活動を実施する</a:t>
            </a:r>
          </a:p>
          <a:p>
            <a:pPr marL="330521" indent="-330521">
              <a:buFont typeface="Arial" panose="020B0604020202020204" pitchFamily="34" charset="0"/>
              <a:buChar char="•"/>
            </a:pPr>
            <a:r>
              <a:rPr lang="en-US" dirty="0">
                <a:ea typeface="ＭＳ ゴシック" panose="020B0609070205080204" pitchFamily="49" charset="-128"/>
                <a:cs typeface="MS Mincho"/>
              </a:rPr>
              <a:t>会員一人ひとりを家族のように扱う</a:t>
            </a:r>
          </a:p>
          <a:p>
            <a:pPr marL="330521" indent="-330521">
              <a:buFont typeface="Arial" panose="020B0604020202020204" pitchFamily="34" charset="0"/>
              <a:buChar char="•"/>
            </a:pPr>
            <a:r>
              <a:rPr lang="en-US" dirty="0">
                <a:ea typeface="ＭＳ ゴシック" panose="020B0609070205080204" pitchFamily="49" charset="-128"/>
                <a:cs typeface="MS Mincho"/>
              </a:rPr>
              <a:t>新会員が速やかに適切なオリエンテーションを受けるようにする</a:t>
            </a:r>
          </a:p>
          <a:p>
            <a:endParaRPr lang="ja-JP" dirty="0">
              <a:ea typeface="ＭＳ ゴシック" panose="020B0609070205080204" pitchFamily="49" charset="-128"/>
            </a:endParaRPr>
          </a:p>
          <a:p>
            <a:pPr defTabSz="881390" eaLnBrk="1" fontAlgn="auto" hangingPunct="1">
              <a:spcBef>
                <a:spcPts val="0"/>
              </a:spcBef>
              <a:spcAft>
                <a:spcPts val="0"/>
              </a:spcAft>
              <a:defRPr/>
            </a:pPr>
            <a:r>
              <a:rPr dirty="0">
                <a:ea typeface="ＭＳ ゴシック" panose="020B0609070205080204" pitchFamily="49" charset="-128"/>
                <a:cs typeface="MS Mincho"/>
              </a:rPr>
              <a:t>（時間が許す限り、意見を求める/討論を行わせる）：このほかに、GMTには何を期待できると思われますか？ </a:t>
            </a:r>
            <a:endParaRPr lang="ja-JP" sz="1300" dirty="0">
              <a:ea typeface="ＭＳ ゴシック" panose="020B0609070205080204" pitchFamily="49" charset="-128"/>
            </a:endParaRPr>
          </a:p>
          <a:p>
            <a:endParaRPr lang="ja-JP"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ja-JP"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ja-JP" dirty="0">
              <a:solidFill>
                <a:prstClr val="black"/>
              </a:solidFill>
            </a:endParaRPr>
          </a:p>
        </p:txBody>
      </p:sp>
    </p:spTree>
    <p:extLst>
      <p:ext uri="{BB962C8B-B14F-4D97-AF65-F5344CB8AC3E}">
        <p14:creationId xmlns:p14="http://schemas.microsoft.com/office/powerpoint/2010/main" val="265948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ja-JP" dirty="0">
              <a:solidFill>
                <a:prstClr val="black"/>
              </a:solidFill>
            </a:endParaRPr>
          </a:p>
        </p:txBody>
      </p:sp>
    </p:spTree>
    <p:extLst>
      <p:ext uri="{BB962C8B-B14F-4D97-AF65-F5344CB8AC3E}">
        <p14:creationId xmlns:p14="http://schemas.microsoft.com/office/powerpoint/2010/main" val="299644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ea typeface="ＭＳ ゴシック" panose="020B0609070205080204" pitchFamily="49" charset="-128"/>
                <a:cs typeface="MS Mincho"/>
              </a:rPr>
              <a:t>私たちがGSTを作ったのはなぜでしょうか？ </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ご存知のように、LCIフォーワードは5カ年にわたる戦略計画であり、その目的は奉仕の第2世紀へとライオンズクラブを導くことです。 </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LCIフォーワードの</a:t>
            </a:r>
            <a:r>
              <a:rPr lang="ja-JP" altLang="en-US" dirty="0">
                <a:ea typeface="ＭＳ ゴシック" panose="020B0609070205080204" pitchFamily="49" charset="-128"/>
                <a:cs typeface="MS Mincho"/>
              </a:rPr>
              <a:t>中核的な目標</a:t>
            </a:r>
            <a:r>
              <a:rPr dirty="0">
                <a:ea typeface="ＭＳ ゴシック" panose="020B0609070205080204" pitchFamily="49" charset="-128"/>
                <a:cs typeface="MS Mincho"/>
              </a:rPr>
              <a:t>の一つは私たちに</a:t>
            </a:r>
            <a:r>
              <a:rPr lang="ja-JP" altLang="en-US" dirty="0">
                <a:ea typeface="ＭＳ ゴシック" panose="020B0609070205080204" pitchFamily="49" charset="-128"/>
                <a:cs typeface="MS Mincho"/>
              </a:rPr>
              <a:t>、</a:t>
            </a:r>
            <a:r>
              <a:rPr i="1" dirty="0">
                <a:ea typeface="ＭＳ ゴシック" panose="020B0609070205080204" pitchFamily="49" charset="-128"/>
                <a:cs typeface="MS Mincho"/>
              </a:rPr>
              <a:t>奉仕のインパクトと焦点を強化する</a:t>
            </a:r>
            <a:r>
              <a:rPr lang="ja-JP" altLang="en-US" dirty="0">
                <a:ea typeface="ＭＳ ゴシック" panose="020B0609070205080204" pitchFamily="49" charset="-128"/>
                <a:cs typeface="MS Mincho"/>
              </a:rPr>
              <a:t>よう</a:t>
            </a:r>
            <a:r>
              <a:rPr dirty="0">
                <a:ea typeface="ＭＳ ゴシック" panose="020B0609070205080204" pitchFamily="49" charset="-128"/>
                <a:cs typeface="MS Mincho"/>
              </a:rPr>
              <a:t>求めています。この目標が、5</a:t>
            </a:r>
            <a:r>
              <a:rPr dirty="0" smtClean="0">
                <a:ea typeface="ＭＳ ゴシック" panose="020B0609070205080204" pitchFamily="49" charset="-128"/>
                <a:cs typeface="MS Mincho"/>
              </a:rPr>
              <a:t>つのグローバル奉仕プラットフォームで構成される奉仕フレームワークの構築へとつながりました</a:t>
            </a:r>
            <a:r>
              <a:rPr dirty="0">
                <a:ea typeface="ＭＳ ゴシック" panose="020B0609070205080204" pitchFamily="49" charset="-128"/>
                <a:cs typeface="MS Mincho"/>
              </a:rPr>
              <a:t>。</a:t>
            </a:r>
            <a:r>
              <a:rPr lang="en-US" i="0" baseline="0" dirty="0">
                <a:ea typeface="ＭＳ ゴシック" panose="020B0609070205080204" pitchFamily="49" charset="-128"/>
                <a:cs typeface="MS Mincho"/>
              </a:rPr>
              <a:t>戦略的に選ばれた5つの奉仕分野</a:t>
            </a:r>
            <a:r>
              <a:rPr lang="ja-JP" altLang="en-US" i="0" baseline="0" dirty="0">
                <a:ea typeface="ＭＳ ゴシック" panose="020B0609070205080204" pitchFamily="49" charset="-128"/>
                <a:cs typeface="MS Mincho"/>
              </a:rPr>
              <a:t>で</a:t>
            </a:r>
            <a:r>
              <a:rPr lang="en-US" i="0" baseline="0" dirty="0">
                <a:ea typeface="ＭＳ ゴシック" panose="020B0609070205080204" pitchFamily="49" charset="-128"/>
                <a:cs typeface="MS Mincho"/>
              </a:rPr>
              <a:t>奉仕の機会を設けることは</a:t>
            </a:r>
            <a:r>
              <a:rPr lang="ja-JP" altLang="en-US" i="0" baseline="0" dirty="0">
                <a:ea typeface="ＭＳ ゴシック" panose="020B0609070205080204" pitchFamily="49" charset="-128"/>
                <a:cs typeface="MS Mincho"/>
              </a:rPr>
              <a:t>、</a:t>
            </a:r>
            <a:r>
              <a:rPr lang="en-US" i="0" baseline="0" dirty="0">
                <a:ea typeface="ＭＳ ゴシック" panose="020B0609070205080204" pitchFamily="49" charset="-128"/>
                <a:cs typeface="MS Mincho"/>
              </a:rPr>
              <a:t>「2020～2021年度までに奉仕受益者を2憶人にする」という</a:t>
            </a:r>
            <a:r>
              <a:rPr lang="ja-JP" altLang="en-US" i="0" baseline="0" dirty="0">
                <a:ea typeface="ＭＳ ゴシック" panose="020B0609070205080204" pitchFamily="49" charset="-128"/>
                <a:cs typeface="MS Mincho"/>
              </a:rPr>
              <a:t>私たちの</a:t>
            </a:r>
            <a:r>
              <a:rPr lang="en-US" i="0" baseline="0" dirty="0">
                <a:ea typeface="ＭＳ ゴシック" panose="020B0609070205080204" pitchFamily="49" charset="-128"/>
                <a:cs typeface="MS Mincho"/>
              </a:rPr>
              <a:t>目標を達成するために役立つでしょう。</a:t>
            </a:r>
          </a:p>
          <a:p>
            <a:endParaRPr lang="ja-JP" i="0" baseline="0" dirty="0">
              <a:ea typeface="ＭＳ ゴシック" panose="020B0609070205080204" pitchFamily="49" charset="-128"/>
            </a:endParaRPr>
          </a:p>
          <a:p>
            <a:pPr lvl="0">
              <a:defRPr/>
            </a:pPr>
            <a:r>
              <a:rPr dirty="0" err="1" smtClean="0">
                <a:ea typeface="ＭＳ ゴシック" panose="020B0609070205080204" pitchFamily="49" charset="-128"/>
                <a:cs typeface="MS Mincho"/>
              </a:rPr>
              <a:t>グローバル奉仕チームは</a:t>
            </a:r>
            <a:r>
              <a:rPr dirty="0" err="1">
                <a:ea typeface="ＭＳ ゴシック" panose="020B0609070205080204" pitchFamily="49" charset="-128"/>
                <a:cs typeface="MS Mincho"/>
              </a:rPr>
              <a:t>、新しい奉仕フレームワークを実行に移し、ライオンズ</a:t>
            </a:r>
            <a:r>
              <a:rPr lang="ja-JP" altLang="en-US" dirty="0">
                <a:ea typeface="ＭＳ ゴシック" panose="020B0609070205080204" pitchFamily="49" charset="-128"/>
                <a:cs typeface="MS Mincho"/>
              </a:rPr>
              <a:t>新</a:t>
            </a:r>
            <a:r>
              <a:rPr dirty="0">
                <a:ea typeface="ＭＳ ゴシック" panose="020B0609070205080204" pitchFamily="49" charset="-128"/>
                <a:cs typeface="MS Mincho"/>
              </a:rPr>
              <a:t>世紀の奉仕目標を達成するため、グローバル・アクション・チームの一部として新設されました。GST地域担当スペシャリストは、奉仕事業の価値の向上と奉仕事業開発の効率化を目指し、それぞれの地域でライオンズと協力していくことになります。</a:t>
            </a:r>
            <a:r>
              <a:rPr lang="ja-JP" altLang="en-US" dirty="0">
                <a:ea typeface="ＭＳ ゴシック" panose="020B0609070205080204" pitchFamily="49" charset="-128"/>
                <a:cs typeface="MS Mincho"/>
              </a:rPr>
              <a:t>彼らは、ライオンズが奉仕のインパクトを最大化し、手助けを必要としている人々をあらゆる側面で支援できるよう、ライオンズ、</a:t>
            </a:r>
            <a:r>
              <a:rPr lang="ja-JP" altLang="en-US" i="1" dirty="0">
                <a:ea typeface="ＭＳ ゴシック" panose="020B0609070205080204" pitchFamily="49" charset="-128"/>
                <a:cs typeface="MS Mincho"/>
              </a:rPr>
              <a:t>また</a:t>
            </a:r>
            <a:r>
              <a:rPr lang="ja-JP" altLang="en-US" dirty="0">
                <a:ea typeface="ＭＳ ゴシック" panose="020B0609070205080204" pitchFamily="49" charset="-128"/>
                <a:cs typeface="MS Mincho"/>
              </a:rPr>
              <a:t>プログラム開発チームと緊密に連携して取り組みます。</a:t>
            </a:r>
            <a:endParaRPr lang="ja-JP"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ja-JP" altLang="en-US" dirty="0"/>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dirty="0">
                <a:ea typeface="ＭＳ ゴシック" panose="020B0609070205080204" pitchFamily="49" charset="-128"/>
                <a:cs typeface="MS Mincho"/>
              </a:rPr>
              <a:t>[[</a:t>
            </a:r>
            <a:r>
              <a:rPr lang="ja-JP" altLang="en-US" dirty="0">
                <a:ea typeface="ＭＳ ゴシック" panose="020B0609070205080204" pitchFamily="49" charset="-128"/>
                <a:cs typeface="MS Mincho"/>
              </a:rPr>
              <a:t>クリックしてアニメーションを表示</a:t>
            </a:r>
            <a:r>
              <a:rPr dirty="0">
                <a:ea typeface="ＭＳ ゴシック" panose="020B0609070205080204" pitchFamily="49" charset="-128"/>
                <a:cs typeface="MS Mincho"/>
              </a:rPr>
              <a:t>]] </a:t>
            </a:r>
          </a:p>
          <a:p>
            <a:pPr marL="0" indent="0">
              <a:buFont typeface="Arial" panose="020B0604020202020204" pitchFamily="34" charset="0"/>
              <a:buNone/>
            </a:pPr>
            <a:endParaRPr lang="ja-JP" baseline="0" dirty="0">
              <a:ea typeface="ＭＳ ゴシック" panose="020B0609070205080204" pitchFamily="49" charset="-128"/>
            </a:endParaRPr>
          </a:p>
          <a:p>
            <a:r>
              <a:rPr dirty="0">
                <a:ea typeface="ＭＳ ゴシック" panose="020B0609070205080204" pitchFamily="49" charset="-128"/>
                <a:cs typeface="MS Mincho"/>
              </a:rPr>
              <a:t>奉仕フレームワークには、このように5つの奉仕分野があります。視力保護、食料支援、環境保全、小児がんに加えて、最初のグローバル奉仕分野、焦点分野となるのが糖尿病です。私たちはさらに、5つの奉仕分野のすべてに青少年をボランティアとして、また奉仕のリーダーとして参加させることにより、青少年への奉仕という伝統を受け継いでいく計画です。このように、プログラムとリソースの開発に重点的に取り組み、戦略的に投資することにより、私たちは自信を持ってライオンズ新世紀の奉仕目標を目指し続けています。この目標が私たちに求めているのは、2020～2021年度までに年間の奉仕受益者を2憶人にし、人道奉仕のインパクトを現在の3倍にすることです。 </a:t>
            </a:r>
          </a:p>
          <a:p>
            <a:endParaRPr lang="ja-JP" baseline="0" dirty="0">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dirty="0">
                <a:ea typeface="ＭＳ ゴシック" panose="020B0609070205080204" pitchFamily="49" charset="-128"/>
                <a:cs typeface="MS Mincho"/>
              </a:rPr>
              <a:t>ただし、忘れてはならない大切なことがあります。それは、リソースの開発はこれら5つの分野に集中することになりますが、GSTではこれからも</a:t>
            </a:r>
            <a:r>
              <a:rPr lang="ja-JP" altLang="en-US" dirty="0">
                <a:ea typeface="ＭＳ ゴシック" panose="020B0609070205080204" pitchFamily="49" charset="-128"/>
                <a:cs typeface="MS Mincho"/>
              </a:rPr>
              <a:t>、</a:t>
            </a:r>
            <a:r>
              <a:rPr dirty="0">
                <a:ea typeface="ＭＳ ゴシック" panose="020B0609070205080204" pitchFamily="49" charset="-128"/>
                <a:cs typeface="MS Mincho"/>
              </a:rPr>
              <a:t>ライオンズが各地で行うあらゆる事業を</a:t>
            </a:r>
            <a:r>
              <a:rPr lang="ja-JP" altLang="en-US" dirty="0">
                <a:ea typeface="ＭＳ ゴシック" panose="020B0609070205080204" pitchFamily="49" charset="-128"/>
                <a:cs typeface="MS Mincho"/>
              </a:rPr>
              <a:t>、奉仕に役立つ一般的なリソースによって</a:t>
            </a:r>
            <a:r>
              <a:rPr dirty="0">
                <a:ea typeface="ＭＳ ゴシック" panose="020B0609070205080204" pitchFamily="49" charset="-128"/>
                <a:cs typeface="MS Mincho"/>
              </a:rPr>
              <a:t>支援していく、ということです。奉仕フレームワークはライオンズとレオに</a:t>
            </a:r>
            <a:r>
              <a:rPr lang="ja-JP" altLang="en-US" dirty="0">
                <a:ea typeface="ＭＳ ゴシック" panose="020B0609070205080204" pitchFamily="49" charset="-128"/>
                <a:cs typeface="MS Mincho"/>
              </a:rPr>
              <a:t>機会を与え</a:t>
            </a:r>
            <a:r>
              <a:rPr dirty="0">
                <a:ea typeface="ＭＳ ゴシック" panose="020B0609070205080204" pitchFamily="49" charset="-128"/>
                <a:cs typeface="MS Mincho"/>
              </a:rPr>
              <a:t>、5つの奉仕プラットフォームに</a:t>
            </a:r>
            <a:r>
              <a:rPr lang="ja-JP" altLang="en-US" dirty="0">
                <a:ea typeface="ＭＳ ゴシック" panose="020B0609070205080204" pitchFamily="49" charset="-128"/>
                <a:cs typeface="MS Mincho"/>
              </a:rPr>
              <a:t>おける</a:t>
            </a:r>
            <a:r>
              <a:rPr dirty="0">
                <a:ea typeface="ＭＳ ゴシック" panose="020B0609070205080204" pitchFamily="49" charset="-128"/>
                <a:cs typeface="MS Mincho"/>
              </a:rPr>
              <a:t>国際的な奉仕の取り組みに参加</a:t>
            </a:r>
            <a:r>
              <a:rPr lang="ja-JP" altLang="en-US" dirty="0">
                <a:ea typeface="ＭＳ ゴシック" panose="020B0609070205080204" pitchFamily="49" charset="-128"/>
                <a:cs typeface="MS Mincho"/>
              </a:rPr>
              <a:t>させます</a:t>
            </a:r>
            <a:r>
              <a:rPr dirty="0">
                <a:ea typeface="ＭＳ ゴシック" panose="020B0609070205080204" pitchFamily="49" charset="-128"/>
                <a:cs typeface="MS Mincho"/>
              </a:rPr>
              <a:t>。これらの取り組みを支えるのが、国際協会のリソース（</a:t>
            </a:r>
            <a:r>
              <a:rPr lang="en-US" sz="1200" kern="1200" dirty="0">
                <a:solidFill>
                  <a:schemeClr val="tx1"/>
                </a:solidFill>
                <a:effectLst/>
                <a:ea typeface="ＭＳ ゴシック" panose="020B0609070205080204" pitchFamily="49" charset="-128"/>
                <a:cs typeface="MS Mincho"/>
              </a:rPr>
              <a:t>事業プラン、少額の補助金、革新的なコンテスト、アドボカシー、パートナーシップなど）と、LCIF</a:t>
            </a:r>
            <a:r>
              <a:rPr lang="ja-JP" altLang="en-US" dirty="0">
                <a:ea typeface="ＭＳ ゴシック" panose="020B0609070205080204" pitchFamily="49" charset="-128"/>
                <a:cs typeface="MS Mincho"/>
              </a:rPr>
              <a:t>が提供する</a:t>
            </a:r>
            <a:r>
              <a:rPr lang="ja-JP" altLang="en-US" sz="1200" kern="1200" dirty="0">
                <a:solidFill>
                  <a:schemeClr val="tx1"/>
                </a:solidFill>
                <a:effectLst/>
                <a:ea typeface="ＭＳ ゴシック" panose="020B0609070205080204" pitchFamily="49" charset="-128"/>
                <a:cs typeface="MS Mincho"/>
              </a:rPr>
              <a:t>交付金</a:t>
            </a:r>
            <a:r>
              <a:rPr lang="en-US" sz="1200" kern="1200" dirty="0">
                <a:solidFill>
                  <a:schemeClr val="tx1"/>
                </a:solidFill>
                <a:effectLst/>
                <a:ea typeface="ＭＳ ゴシック" panose="020B0609070205080204" pitchFamily="49" charset="-128"/>
                <a:cs typeface="MS Mincho"/>
              </a:rPr>
              <a:t>です。</a:t>
            </a:r>
            <a:r>
              <a:rPr dirty="0">
                <a:ea typeface="ＭＳ ゴシック" panose="020B0609070205080204" pitchFamily="49" charset="-128"/>
                <a:cs typeface="MS Mincho"/>
              </a:rPr>
              <a:t>現在、こうした画期的なリソースと奉仕の機会の開発が進められており、2018年のラスベガス大会で発表される予定です。</a:t>
            </a:r>
          </a:p>
          <a:p>
            <a:endParaRPr lang="ja-JP" baseline="0" dirty="0">
              <a:ea typeface="ＭＳ ゴシック" panose="020B0609070205080204" pitchFamily="49" charset="-128"/>
            </a:endParaRPr>
          </a:p>
          <a:p>
            <a:r>
              <a:rPr dirty="0">
                <a:ea typeface="ＭＳ ゴシック" panose="020B0609070205080204" pitchFamily="49" charset="-128"/>
                <a:cs typeface="MS Mincho"/>
              </a:rPr>
              <a:t>ライオンズは恵まれない人々への奉仕に誇りを抱いており、すべてはこの誇りから始まります。それぞれの地域社会に奉仕する中で、ライオンズはクラブ会員や地域の人々</a:t>
            </a:r>
            <a:r>
              <a:rPr lang="ja-JP" altLang="en-US" dirty="0">
                <a:ea typeface="ＭＳ ゴシック" panose="020B0609070205080204" pitchFamily="49" charset="-128"/>
                <a:cs typeface="MS Mincho"/>
              </a:rPr>
              <a:t>の間</a:t>
            </a:r>
            <a:r>
              <a:rPr dirty="0">
                <a:ea typeface="ＭＳ ゴシック" panose="020B0609070205080204" pitchFamily="49" charset="-128"/>
                <a:cs typeface="MS Mincho"/>
              </a:rPr>
              <a:t>に所属意識を生み、互いへの敬意を育みます。ライオンズは奉仕する者として、地域の人々のニーズが満たされ、クラブが強化され、会員の絆が深まるよう、力を合わせて取り組</a:t>
            </a:r>
            <a:r>
              <a:rPr lang="ja-JP" altLang="en-US" dirty="0">
                <a:ea typeface="ＭＳ ゴシック" panose="020B0609070205080204" pitchFamily="49" charset="-128"/>
                <a:cs typeface="MS Mincho"/>
              </a:rPr>
              <a:t>んでいきます</a:t>
            </a:r>
            <a:r>
              <a:rPr dirty="0">
                <a:ea typeface="ＭＳ ゴシック" panose="020B0609070205080204" pitchFamily="49" charset="-128"/>
                <a:cs typeface="MS Mincho"/>
              </a:rPr>
              <a:t>。</a:t>
            </a:r>
            <a:r>
              <a:rPr lang="ja-JP" altLang="en-US" dirty="0">
                <a:ea typeface="ＭＳ ゴシック" panose="020B0609070205080204" pitchFamily="49" charset="-128"/>
                <a:cs typeface="MS Mincho"/>
              </a:rPr>
              <a:t>結果的に</a:t>
            </a:r>
            <a:r>
              <a:rPr dirty="0">
                <a:ea typeface="ＭＳ ゴシック" panose="020B0609070205080204" pitchFamily="49" charset="-128"/>
                <a:cs typeface="MS Mincho"/>
              </a:rPr>
              <a:t>他の人々も、支援と奉仕に加わりたいと思うようになる</a:t>
            </a:r>
            <a:r>
              <a:rPr lang="ja-JP" altLang="en-US" dirty="0">
                <a:ea typeface="ＭＳ ゴシック" panose="020B0609070205080204" pitchFamily="49" charset="-128"/>
                <a:cs typeface="MS Mincho"/>
              </a:rPr>
              <a:t>でしょう</a:t>
            </a:r>
            <a:r>
              <a:rPr dirty="0">
                <a:ea typeface="ＭＳ ゴシック" panose="020B0609070205080204" pitchFamily="49" charset="-128"/>
                <a:cs typeface="MS Mincho"/>
              </a:rPr>
              <a:t>。</a:t>
            </a:r>
          </a:p>
          <a:p>
            <a:pPr marL="0" indent="0">
              <a:buFont typeface="Arial" panose="020B0604020202020204" pitchFamily="34" charset="0"/>
              <a:buNone/>
            </a:pPr>
            <a:endParaRPr lang="ja-JP" baseline="0" dirty="0"/>
          </a:p>
          <a:p>
            <a:pPr marL="0" indent="0">
              <a:buFont typeface="Arial" panose="020B0604020202020204" pitchFamily="34" charset="0"/>
              <a:buNone/>
            </a:pPr>
            <a:endParaRPr lang="ja-JP" baseline="0" dirty="0"/>
          </a:p>
          <a:p>
            <a:endParaRPr lang="ja-JP" baseline="0" dirty="0"/>
          </a:p>
          <a:p>
            <a:pPr marL="0" indent="0">
              <a:buFont typeface="Arial" panose="020B0604020202020204" pitchFamily="34" charset="0"/>
              <a:buNone/>
            </a:pPr>
            <a:endParaRPr lang="ja-JP"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dirty="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dirty="0"/>
              <a:t>Click icon to add picture</a:t>
            </a:r>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ja-JP" altLang="en-US"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JA/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JA/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en-US" sz="3600" dirty="0">
                <a:latin typeface="Calibri" panose="020F0502020204030204" pitchFamily="34" charset="0"/>
                <a:ea typeface="ＭＳ ゴシック" panose="020B0609070205080204" pitchFamily="49" charset="-128"/>
                <a:cs typeface="Calibri" panose="020F0502020204030204" pitchFamily="34" charset="0"/>
              </a:rPr>
              <a:t>グローバル</a:t>
            </a:r>
            <a:br>
              <a:rPr lang="en-US" sz="3600" dirty="0">
                <a:latin typeface="Calibri" panose="020F0502020204030204" pitchFamily="34" charset="0"/>
                <a:ea typeface="ＭＳ ゴシック" panose="020B0609070205080204" pitchFamily="49" charset="-128"/>
                <a:cs typeface="Calibri" panose="020F0502020204030204" pitchFamily="34" charset="0"/>
              </a:rPr>
            </a:br>
            <a:r>
              <a:rPr lang="en-US" sz="3600" dirty="0">
                <a:latin typeface="Calibri" panose="020F0502020204030204" pitchFamily="34" charset="0"/>
                <a:ea typeface="ＭＳ ゴシック" panose="020B0609070205080204" pitchFamily="49" charset="-128"/>
                <a:cs typeface="Calibri" panose="020F0502020204030204" pitchFamily="34" charset="0"/>
              </a:rPr>
              <a:t>奉仕チーム</a:t>
            </a:r>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6635427" cy="825728"/>
          </a:xfrm>
        </p:spPr>
        <p:txBody>
          <a:bodyPr>
            <a:normAutofit/>
          </a:bodyPr>
          <a:lstStyle/>
          <a:p>
            <a:r>
              <a:rPr lang="en-US" dirty="0">
                <a:solidFill>
                  <a:srgbClr val="1A4190"/>
                </a:solidFill>
                <a:latin typeface="Calibri" panose="020F0502020204030204" pitchFamily="34" charset="0"/>
                <a:ea typeface="ＭＳ ゴシック" panose="020B0609070205080204" pitchFamily="49" charset="-128"/>
                <a:cs typeface="Calibri" panose="020F0502020204030204" pitchFamily="34" charset="0"/>
              </a:rPr>
              <a:t>グローバル・アクション・チームの構造</a:t>
            </a:r>
            <a:endParaRPr lang="ja-JP" dirty="0">
              <a:latin typeface="Calibri" panose="020F0502020204030204" pitchFamily="34" charset="0"/>
              <a:ea typeface="ＭＳ ゴシック" panose="020B0609070205080204" pitchFamily="49" charset="-128"/>
              <a:cs typeface="Calibri" panose="020F0502020204030204" pitchFamily="34" charset="0"/>
            </a:endParaRPr>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en-US" sz="1100" dirty="0">
                <a:solidFill>
                  <a:prstClr val="white"/>
                </a:solidFill>
                <a:latin typeface="Calibri" panose="020F0502020204030204" pitchFamily="34" charset="0"/>
                <a:ea typeface="ＭＳ ゴシック" panose="020B0609070205080204" pitchFamily="49" charset="-128"/>
                <a:cs typeface="Calibri" panose="020F0502020204030204" pitchFamily="34" charset="0"/>
              </a:rPr>
              <a:t>執行役員</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グローバル・アクション・チーム委員長、副委員長、LCIF理事会リエゾン</a:t>
            </a:r>
          </a:p>
        </p:txBody>
      </p:sp>
      <p:grpSp>
        <p:nvGrpSpPr>
          <p:cNvPr id="99" name="Group 98"/>
          <p:cNvGrpSpPr/>
          <p:nvPr/>
        </p:nvGrpSpPr>
        <p:grpSpPr>
          <a:xfrm>
            <a:off x="308123" y="2220810"/>
            <a:ext cx="2032835" cy="344003"/>
            <a:chOff x="1587500" y="2388804"/>
            <a:chExt cx="2710447" cy="458670"/>
          </a:xfrm>
        </p:grpSpPr>
        <p:sp>
          <p:nvSpPr>
            <p:cNvPr id="100" name="Rounded Rectangle 9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03" name="Rectangle 102"/>
          <p:cNvSpPr/>
          <p:nvPr/>
        </p:nvSpPr>
        <p:spPr bwMode="auto">
          <a:xfrm>
            <a:off x="5462328" y="1066800"/>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アンバサダー</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元国際会長</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国際理事会</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LCIF理事会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任期を満了する国際理事</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p:txBody>
      </p:sp>
      <p:grpSp>
        <p:nvGrpSpPr>
          <p:cNvPr id="106" name="Group 105"/>
          <p:cNvGrpSpPr/>
          <p:nvPr/>
        </p:nvGrpSpPr>
        <p:grpSpPr>
          <a:xfrm>
            <a:off x="2447912" y="2229882"/>
            <a:ext cx="2032835"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09" name="Group 108"/>
          <p:cNvGrpSpPr/>
          <p:nvPr/>
        </p:nvGrpSpPr>
        <p:grpSpPr>
          <a:xfrm>
            <a:off x="4596734" y="2220810"/>
            <a:ext cx="2016557"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19" name="Group 118"/>
          <p:cNvGrpSpPr/>
          <p:nvPr/>
        </p:nvGrpSpPr>
        <p:grpSpPr>
          <a:xfrm>
            <a:off x="308123" y="3285188"/>
            <a:ext cx="2032835"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エリアリーダー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22" name="Group 121"/>
          <p:cNvGrpSpPr/>
          <p:nvPr/>
        </p:nvGrpSpPr>
        <p:grpSpPr>
          <a:xfrm>
            <a:off x="2449324" y="3285188"/>
            <a:ext cx="2032835"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エリアリーダー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25" name="Group 124"/>
          <p:cNvGrpSpPr/>
          <p:nvPr/>
        </p:nvGrpSpPr>
        <p:grpSpPr>
          <a:xfrm>
            <a:off x="4596786" y="3285188"/>
            <a:ext cx="2020821"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エリアリーダー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複合地区グローバル・アクション・チーム・ファシリテーター（協議会議長）</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71" name="Group 170"/>
          <p:cNvGrpSpPr/>
          <p:nvPr/>
        </p:nvGrpSpPr>
        <p:grpSpPr>
          <a:xfrm>
            <a:off x="2449324" y="3892130"/>
            <a:ext cx="2032835" cy="344003"/>
            <a:chOff x="4642182" y="2388804"/>
            <a:chExt cx="2710447" cy="458670"/>
          </a:xfrm>
        </p:grpSpPr>
        <p:sp>
          <p:nvSpPr>
            <p:cNvPr id="172" name="Rounded Rectangle 17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地区グローバル・アクション・チーム・ファシリテーター（地区ガバナー）</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84" name="Group 183"/>
          <p:cNvGrpSpPr/>
          <p:nvPr/>
        </p:nvGrpSpPr>
        <p:grpSpPr>
          <a:xfrm>
            <a:off x="4590524" y="4499072"/>
            <a:ext cx="2032835" cy="344003"/>
            <a:chOff x="7563182" y="2388804"/>
            <a:chExt cx="2710447" cy="458670"/>
          </a:xfrm>
        </p:grpSpPr>
        <p:sp>
          <p:nvSpPr>
            <p:cNvPr id="185" name="Rounded Rectangle 18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86" name="Rectangle 18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クラブ・グローバル・アクション・チーム・ファシリテーター（クラブ会長）</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クラブ委員長</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クラブ委員長</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クラブ委員長</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02" name="Rectangle 201"/>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6" name="Group 205"/>
          <p:cNvGrpSpPr/>
          <p:nvPr/>
        </p:nvGrpSpPr>
        <p:grpSpPr>
          <a:xfrm>
            <a:off x="309521" y="2773509"/>
            <a:ext cx="2032835"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08" name="Rectangle 207"/>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会則地域副リーダー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endParaRPr kumimoji="0" lang="ja-JP" sz="2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p:txBody>
      </p:sp>
      <p:grpSp>
        <p:nvGrpSpPr>
          <p:cNvPr id="212" name="Group 211"/>
          <p:cNvGrpSpPr/>
          <p:nvPr/>
        </p:nvGrpSpPr>
        <p:grpSpPr>
          <a:xfrm>
            <a:off x="2450722" y="2773509"/>
            <a:ext cx="2032835" cy="344003"/>
            <a:chOff x="4642182" y="2388804"/>
            <a:chExt cx="2710447"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4" name="Rectangle 21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会則地域副リーダー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15" name="Group 214"/>
          <p:cNvGrpSpPr/>
          <p:nvPr/>
        </p:nvGrpSpPr>
        <p:grpSpPr>
          <a:xfrm>
            <a:off x="4598203" y="2773509"/>
            <a:ext cx="2022338" cy="344003"/>
            <a:chOff x="7563182" y="2388804"/>
            <a:chExt cx="2710447" cy="458670"/>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会則地域副リーダー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81" name="Group 80"/>
          <p:cNvGrpSpPr/>
          <p:nvPr/>
        </p:nvGrpSpPr>
        <p:grpSpPr>
          <a:xfrm>
            <a:off x="6130879" y="1465463"/>
            <a:ext cx="2022521" cy="2558296"/>
            <a:chOff x="5826606" y="1968798"/>
            <a:chExt cx="2022521" cy="2558296"/>
          </a:xfrm>
        </p:grpSpPr>
        <p:cxnSp>
          <p:nvCxnSpPr>
            <p:cNvPr id="82" name="Straight Connector 81"/>
            <p:cNvCxnSpPr/>
            <p:nvPr/>
          </p:nvCxnSpPr>
          <p:spPr>
            <a:xfrm flipH="1">
              <a:off x="7846610" y="2025648"/>
              <a:ext cx="2515" cy="2501446"/>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60829" y="2023699"/>
              <a:ext cx="788298" cy="3637"/>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826606" y="1968798"/>
              <a:ext cx="1247244" cy="1702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38"/>
            <a:chOff x="4707964" y="678053"/>
            <a:chExt cx="4505756" cy="4347587"/>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執行役員</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グローバル・アクション・チーム委員長、副委員長、LCIF理事会リエゾン</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アンバサダー</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元国際会長</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国際理事会</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LCIF理事会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任期を満了する国際理事</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27" name="Rectangle 2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エリアリーダー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複合地区グローバル・アクション・チーム・ファシリテーター（協議会議長）</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地区グローバル・アクション・チーム・ファシリテーター（地区ガバナー）</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クラブ・グローバル・アクション・チーム・ファシリテーター（クラブ会長）</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クラブ委員長</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7" name="Group 206"/>
            <p:cNvGrpSpPr/>
            <p:nvPr/>
          </p:nvGrpSpPr>
          <p:grpSpPr>
            <a:xfrm>
              <a:off x="6898892" y="3504781"/>
              <a:ext cx="2030016" cy="344003"/>
              <a:chOff x="7563182" y="2388804"/>
              <a:chExt cx="2706688" cy="458670"/>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9" name="Rectangle 21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複合地区コーディネーター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8" name="Group 207"/>
            <p:cNvGrpSpPr/>
            <p:nvPr/>
          </p:nvGrpSpPr>
          <p:grpSpPr>
            <a:xfrm>
              <a:off x="6898892" y="4111723"/>
              <a:ext cx="2030016" cy="344003"/>
              <a:chOff x="7563182" y="2388804"/>
              <a:chExt cx="2706688" cy="458670"/>
            </a:xfrm>
          </p:grpSpPr>
          <p:sp>
            <p:nvSpPr>
              <p:cNvPr id="216" name="Rounded Rectangle 215"/>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地区コーディネーター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209" name="Group 208"/>
            <p:cNvGrpSpPr/>
            <p:nvPr/>
          </p:nvGrpSpPr>
          <p:grpSpPr>
            <a:xfrm>
              <a:off x="6898892" y="4681637"/>
              <a:ext cx="2030016" cy="344003"/>
              <a:chOff x="7563182" y="2388804"/>
              <a:chExt cx="2706688" cy="458670"/>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5" name="Rectangle 21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クラブコーディネーター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A4190"/>
                    </a:solidFill>
                    <a:effectLst/>
                    <a:uLnTx/>
                    <a:uFillTx/>
                    <a:latin typeface="Calibri" panose="020F0502020204030204" pitchFamily="34" charset="0"/>
                    <a:ea typeface="ＭＳ ゴシック" panose="020B0609070205080204" pitchFamily="49" charset="-128"/>
                    <a:cs typeface="Calibri" panose="020F0502020204030204" pitchFamily="34" charset="0"/>
                  </a:rPr>
                  <a:t>会則地域副リーダー</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ja-JP" sz="1100" b="0" i="0" u="none" strike="noStrike" kern="0" cap="none" spc="0" normalizeH="0" baseline="0" noProof="0" dirty="0">
                  <a:ln>
                    <a:noFill/>
                  </a:ln>
                  <a:solidFill>
                    <a:prstClr val="white"/>
                  </a:solidFill>
                  <a:effectLst/>
                  <a:uLnTx/>
                  <a:uFillTx/>
                  <a:latin typeface="Calibri" panose="020F0502020204030204" pitchFamily="34" charset="0"/>
                  <a:ea typeface="ＭＳ ゴシック" panose="020B0609070205080204" pitchFamily="49" charset="-128"/>
                  <a:cs typeface="Calibri" panose="020F0502020204030204" pitchFamily="34" charset="0"/>
                </a:endParaRPr>
              </a:p>
            </p:txBody>
          </p:sp>
        </p:grpSp>
      </p:grpSp>
      <p:sp>
        <p:nvSpPr>
          <p:cNvPr id="3" name="Title 2"/>
          <p:cNvSpPr>
            <a:spLocks noGrp="1"/>
          </p:cNvSpPr>
          <p:nvPr>
            <p:ph type="title"/>
          </p:nvPr>
        </p:nvSpPr>
        <p:spPr>
          <a:xfrm>
            <a:off x="228600" y="119114"/>
            <a:ext cx="8153400" cy="642886"/>
          </a:xfrm>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グローバル奉仕チームとLCIFの構造</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grpSp>
    </p:spTree>
    <p:extLst>
      <p:ext uri="{BB962C8B-B14F-4D97-AF65-F5344CB8AC3E}">
        <p14:creationId xmlns:p14="http://schemas.microsoft.com/office/powerpoint/2010/main" val="361654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奉仕への意欲を</a:t>
            </a:r>
            <a:r>
              <a:rPr lang="ja-JP" alt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喚起する</a:t>
            </a:r>
            <a:endPar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endParaRPr>
          </a:p>
          <a:p>
            <a:pPr>
              <a:spcBef>
                <a:spcPts val="1200"/>
              </a:spcBef>
              <a:spcAft>
                <a:spcPts val="1200"/>
              </a:spcAft>
            </a:pPr>
            <a:r>
              <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LCIFのストーリーを伝え、広めることで奉仕を支援する</a:t>
            </a:r>
          </a:p>
          <a:p>
            <a:pPr>
              <a:spcBef>
                <a:spcPts val="1200"/>
              </a:spcBef>
              <a:spcAft>
                <a:spcPts val="1200"/>
              </a:spcAft>
            </a:pPr>
            <a:r>
              <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寄付や資金獲得を通じてLCIFを支援する</a:t>
            </a:r>
          </a:p>
          <a:p>
            <a:pPr>
              <a:spcBef>
                <a:spcPts val="1200"/>
              </a:spcBef>
              <a:spcAft>
                <a:spcPts val="1200"/>
              </a:spcAft>
            </a:pPr>
            <a:r>
              <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事業のモニタリングを手助けする</a:t>
            </a:r>
          </a:p>
          <a:p>
            <a:pPr>
              <a:spcBef>
                <a:spcPts val="1200"/>
              </a:spcBef>
              <a:spcAft>
                <a:spcPts val="1200"/>
              </a:spcAft>
            </a:pPr>
            <a:r>
              <a:rPr lang="en-US" sz="2800" dirty="0">
                <a:solidFill>
                  <a:schemeClr val="tx1">
                    <a:lumMod val="75000"/>
                    <a:lumOff val="25000"/>
                  </a:schemeClr>
                </a:solidFill>
                <a:latin typeface="Calibri" panose="020F0502020204030204" pitchFamily="34" charset="0"/>
                <a:ea typeface="ＭＳ ゴシック" panose="020B0609070205080204" pitchFamily="49" charset="-128"/>
                <a:cs typeface="Calibri" panose="020F0502020204030204" pitchFamily="34" charset="0"/>
              </a:rPr>
              <a:t>はしかキャンペーンの残る550万ドルの誓約を果たすべく支援を続ける</a:t>
            </a:r>
          </a:p>
        </p:txBody>
      </p:sp>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LCIFを支えるためのGSTの責務</a:t>
            </a:r>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GSTの目標と戦略</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0088788"/>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915400" cy="4572000"/>
          </a:xfrm>
        </p:spPr>
        <p:txBody>
          <a:bodyPr/>
          <a:lstStyle/>
          <a:p>
            <a:r>
              <a:rPr lang="en-US" sz="2200" dirty="0">
                <a:latin typeface="Calibri" panose="020F0502020204030204" pitchFamily="34" charset="0"/>
                <a:ea typeface="ＭＳ ゴシック" panose="020B0609070205080204" pitchFamily="49" charset="-128"/>
                <a:cs typeface="Calibri" panose="020F0502020204030204" pitchFamily="34" charset="0"/>
              </a:rPr>
              <a:t>      労力奉仕の実施</a:t>
            </a:r>
          </a:p>
          <a:p>
            <a:r>
              <a:rPr lang="en-US" sz="2200" dirty="0">
                <a:latin typeface="Calibri" panose="020F0502020204030204" pitchFamily="34" charset="0"/>
                <a:ea typeface="ＭＳ ゴシック" panose="020B0609070205080204" pitchFamily="49" charset="-128"/>
                <a:cs typeface="Calibri" panose="020F0502020204030204" pitchFamily="34" charset="0"/>
              </a:rPr>
              <a:t>      糖尿病関連事業の実施</a:t>
            </a:r>
          </a:p>
          <a:p>
            <a:r>
              <a:rPr lang="en-US" sz="2200" dirty="0">
                <a:latin typeface="Calibri" panose="020F0502020204030204" pitchFamily="34" charset="0"/>
                <a:ea typeface="ＭＳ ゴシック" panose="020B0609070205080204" pitchFamily="49" charset="-128"/>
                <a:cs typeface="Calibri" panose="020F0502020204030204" pitchFamily="34" charset="0"/>
              </a:rPr>
              <a:t>      MyLCIでの報告</a:t>
            </a:r>
          </a:p>
          <a:p>
            <a:r>
              <a:rPr lang="en-US" sz="2200" dirty="0">
                <a:latin typeface="Calibri" panose="020F0502020204030204" pitchFamily="34" charset="0"/>
                <a:ea typeface="ＭＳ ゴシック" panose="020B0609070205080204" pitchFamily="49" charset="-128"/>
                <a:cs typeface="Calibri" panose="020F0502020204030204" pitchFamily="34" charset="0"/>
              </a:rPr>
              <a:t>      協会アプリの活用</a:t>
            </a:r>
          </a:p>
          <a:p>
            <a:r>
              <a:rPr lang="en-US" sz="2200" dirty="0">
                <a:latin typeface="Calibri" panose="020F0502020204030204" pitchFamily="34" charset="0"/>
                <a:ea typeface="ＭＳ ゴシック" panose="020B0609070205080204" pitchFamily="49" charset="-128"/>
                <a:cs typeface="Calibri" panose="020F0502020204030204" pitchFamily="34" charset="0"/>
              </a:rPr>
              <a:t>      LCIFコーディネーターとの連携</a:t>
            </a:r>
          </a:p>
          <a:p>
            <a:endParaRPr lang="ja-JP" sz="2600" b="1" dirty="0">
              <a:solidFill>
                <a:prstClr val="black">
                  <a:lumMod val="65000"/>
                  <a:lumOff val="35000"/>
                </a:prstClr>
              </a:solidFill>
              <a:latin typeface="Calibri" panose="020F0502020204030204" pitchFamily="34" charset="0"/>
              <a:ea typeface="ＭＳ ゴシック" panose="020B0609070205080204" pitchFamily="49" charset="-128"/>
              <a:cs typeface="Calibri" panose="020F0502020204030204" pitchFamily="34" charset="0"/>
            </a:endParaRPr>
          </a:p>
          <a:p>
            <a:pPr marL="0" lvl="0" indent="0" algn="ctr">
              <a:spcBef>
                <a:spcPts val="0"/>
              </a:spcBef>
              <a:buNone/>
            </a:pPr>
            <a:r>
              <a:rPr lang="en-US" sz="2400" b="1" dirty="0">
                <a:solidFill>
                  <a:prstClr val="black">
                    <a:lumMod val="65000"/>
                    <a:lumOff val="35000"/>
                  </a:prstClr>
                </a:solidFill>
                <a:latin typeface="Calibri" panose="020F0502020204030204" pitchFamily="34" charset="0"/>
                <a:ea typeface="ＭＳ ゴシック" panose="020B0609070205080204" pitchFamily="49" charset="-128"/>
                <a:cs typeface="Calibri" panose="020F0502020204030204" pitchFamily="34" charset="0"/>
              </a:rPr>
              <a:t>アガワル国際会長が掲げる2017～2018年度目標を支援：</a:t>
            </a:r>
          </a:p>
          <a:p>
            <a:pPr marL="0" lvl="0" indent="0" algn="ctr">
              <a:spcBef>
                <a:spcPts val="0"/>
              </a:spcBef>
              <a:buNone/>
            </a:pPr>
            <a:r>
              <a:rPr lang="en-US" sz="2600" b="1" i="1" dirty="0">
                <a:solidFill>
                  <a:prstClr val="black">
                    <a:lumMod val="65000"/>
                    <a:lumOff val="35000"/>
                  </a:prstClr>
                </a:solidFill>
                <a:latin typeface="Calibri" panose="020F0502020204030204" pitchFamily="34" charset="0"/>
                <a:ea typeface="ＭＳ ゴシック" panose="020B0609070205080204" pitchFamily="49" charset="-128"/>
                <a:cs typeface="Calibri" panose="020F0502020204030204" pitchFamily="34" charset="0"/>
              </a:rPr>
              <a:t>受益者1億5,000万人突破</a:t>
            </a:r>
          </a:p>
          <a:p>
            <a:pPr>
              <a:spcBef>
                <a:spcPts val="0"/>
              </a:spcBef>
            </a:pPr>
            <a:endParaRPr lang="ja-JP" sz="1400" dirty="0">
              <a:latin typeface="Calibri" panose="020F0502020204030204" pitchFamily="34" charset="0"/>
              <a:ea typeface="ＭＳ ゴシック" panose="020B0609070205080204" pitchFamily="49" charset="-128"/>
              <a:cs typeface="Calibri" panose="020F0502020204030204" pitchFamily="34" charset="0"/>
            </a:endParaRPr>
          </a:p>
          <a:p>
            <a:pPr marL="0" indent="0">
              <a:spcBef>
                <a:spcPts val="0"/>
              </a:spcBef>
              <a:buNone/>
            </a:pPr>
            <a:r>
              <a:rPr lang="en-US" sz="2400" b="1" dirty="0">
                <a:latin typeface="Calibri" panose="020F0502020204030204" pitchFamily="34" charset="0"/>
                <a:ea typeface="ＭＳ ゴシック" panose="020B0609070205080204" pitchFamily="49" charset="-128"/>
                <a:cs typeface="Calibri" panose="020F0502020204030204" pitchFamily="34" charset="0"/>
              </a:rPr>
              <a:t>現在開発中：</a:t>
            </a:r>
          </a:p>
          <a:p>
            <a:r>
              <a:rPr lang="en-US" sz="2200" dirty="0">
                <a:latin typeface="Calibri" panose="020F0502020204030204" pitchFamily="34" charset="0"/>
                <a:ea typeface="ＭＳ ゴシック" panose="020B0609070205080204" pitchFamily="49" charset="-128"/>
                <a:cs typeface="Calibri" panose="020F0502020204030204" pitchFamily="34" charset="0"/>
              </a:rPr>
              <a:t>青少年の参加 - ライオンズとレオの協働</a:t>
            </a:r>
          </a:p>
          <a:p>
            <a:r>
              <a:rPr lang="ja-JP" altLang="en-US" sz="2200" dirty="0">
                <a:latin typeface="Calibri" panose="020F0502020204030204" pitchFamily="34" charset="0"/>
                <a:ea typeface="ＭＳ ゴシック" panose="020B0609070205080204" pitchFamily="49" charset="-128"/>
                <a:cs typeface="Calibri" panose="020F0502020204030204" pitchFamily="34" charset="0"/>
              </a:rPr>
              <a:t>国際組織や地域組織</a:t>
            </a:r>
            <a:r>
              <a:rPr lang="en-US" sz="2200" dirty="0">
                <a:latin typeface="Calibri" panose="020F0502020204030204" pitchFamily="34" charset="0"/>
                <a:ea typeface="ＭＳ ゴシック" panose="020B0609070205080204" pitchFamily="49" charset="-128"/>
                <a:cs typeface="Calibri" panose="020F0502020204030204" pitchFamily="34" charset="0"/>
              </a:rPr>
              <a:t>とのパートナーシップ</a:t>
            </a:r>
            <a:endParaRPr lang="ja-JP" sz="2200" b="1" i="1" dirty="0">
              <a:latin typeface="Calibri" panose="020F0502020204030204" pitchFamily="34" charset="0"/>
              <a:ea typeface="ＭＳ ゴシック" panose="020B0609070205080204" pitchFamily="49" charset="-128"/>
              <a:cs typeface="Calibri" panose="020F0502020204030204" pitchFamily="34" charset="0"/>
            </a:endParaRPr>
          </a:p>
          <a:p>
            <a:pPr marL="457200" lvl="1" indent="0">
              <a:buNone/>
            </a:pPr>
            <a:r>
              <a:rPr lang="en-US" sz="2800" b="1" i="1" dirty="0">
                <a:latin typeface="Calibri" panose="020F0502020204030204" pitchFamily="34" charset="0"/>
                <a:ea typeface="ＭＳ ゴシック" panose="020B0609070205080204" pitchFamily="49" charset="-128"/>
                <a:cs typeface="Calibri" panose="020F0502020204030204" pitchFamily="34" charset="0"/>
              </a:rPr>
              <a:t>あなたが求めるGSTになれるようご協力を</a:t>
            </a:r>
          </a:p>
        </p:txBody>
      </p:sp>
      <p:sp>
        <p:nvSpPr>
          <p:cNvPr id="3" name="Title 2"/>
          <p:cNvSpPr>
            <a:spLocks noGrp="1"/>
          </p:cNvSpPr>
          <p:nvPr>
            <p:ph type="title"/>
          </p:nvPr>
        </p:nvSpPr>
        <p:spPr>
          <a:xfrm>
            <a:off x="228600" y="152400"/>
            <a:ext cx="8153400" cy="457200"/>
          </a:xfrm>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GSTの目標</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915400" cy="4648200"/>
          </a:xfrm>
        </p:spPr>
        <p:txBody>
          <a:bodyPr/>
          <a:lstStyle/>
          <a:p>
            <a:pPr>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リーダーのレベルごとに用意された</a:t>
            </a:r>
            <a:r>
              <a:rPr lang="ja-JP" altLang="en-US" sz="2600" dirty="0">
                <a:latin typeface="Calibri" panose="020F0502020204030204" pitchFamily="34" charset="0"/>
                <a:ea typeface="ＭＳ ゴシック" panose="020B0609070205080204" pitchFamily="49" charset="-128"/>
                <a:cs typeface="Calibri" panose="020F0502020204030204" pitchFamily="34" charset="0"/>
              </a:rPr>
              <a:t>教材</a:t>
            </a:r>
            <a:endParaRPr lang="en-US" sz="2600" dirty="0">
              <a:latin typeface="Calibri" panose="020F0502020204030204" pitchFamily="34" charset="0"/>
              <a:ea typeface="ＭＳ ゴシック" panose="020B0609070205080204" pitchFamily="49" charset="-128"/>
              <a:cs typeface="Calibri" panose="020F0502020204030204" pitchFamily="34" charset="0"/>
            </a:endParaRPr>
          </a:p>
          <a:p>
            <a:pPr>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現在利用できるもの</a:t>
            </a:r>
          </a:p>
          <a:p>
            <a:pPr lvl="1">
              <a:spcBef>
                <a:spcPts val="0"/>
              </a:spcBef>
              <a:spcAft>
                <a:spcPts val="1200"/>
              </a:spcAft>
            </a:pPr>
            <a:r>
              <a:rPr lang="en-US" sz="2200" dirty="0">
                <a:latin typeface="Calibri" panose="020F0502020204030204" pitchFamily="34" charset="0"/>
                <a:ea typeface="ＭＳ ゴシック" panose="020B0609070205080204" pitchFamily="49" charset="-128"/>
                <a:cs typeface="Calibri" panose="020F0502020204030204" pitchFamily="34" charset="0"/>
                <a:hlinkClick r:id="rId3"/>
              </a:rPr>
              <a:t>100周年記念奉仕チャレンジ</a:t>
            </a: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lvl="1">
              <a:spcBef>
                <a:spcPts val="0"/>
              </a:spcBef>
              <a:spcAft>
                <a:spcPts val="1200"/>
              </a:spcAft>
            </a:pPr>
            <a:r>
              <a:rPr lang="en-US" sz="2200" dirty="0">
                <a:latin typeface="Calibri" panose="020F0502020204030204" pitchFamily="34" charset="0"/>
                <a:ea typeface="ＭＳ ゴシック" panose="020B0609070205080204" pitchFamily="49" charset="-128"/>
                <a:cs typeface="Calibri" panose="020F0502020204030204" pitchFamily="34" charset="0"/>
                <a:hlinkClick r:id="rId4"/>
              </a:rPr>
              <a:t>レガシー・プロジェクト</a:t>
            </a: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利用できるレポート</a:t>
            </a:r>
          </a:p>
          <a:p>
            <a:pPr lvl="1">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リーダーのレベルにより異なるレポート</a:t>
            </a:r>
          </a:p>
          <a:p>
            <a:pPr lvl="1">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アクティビティを報告していないクラブを追跡できる</a:t>
            </a:r>
          </a:p>
          <a:p>
            <a:pPr lvl="1">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アクティビティの種類ごとの要約レポート</a:t>
            </a:r>
          </a:p>
          <a:p>
            <a:pPr lvl="1">
              <a:spcBef>
                <a:spcPts val="600"/>
              </a:spcBef>
              <a:spcAft>
                <a:spcPts val="1200"/>
              </a:spcAft>
            </a:pPr>
            <a:endParaRPr lang="ja-JP" sz="2600" dirty="0">
              <a:latin typeface="Calibri" panose="020F0502020204030204" pitchFamily="34" charset="0"/>
              <a:ea typeface="ＭＳ ゴシック" panose="020B0609070205080204" pitchFamily="49" charset="-128"/>
              <a:cs typeface="Calibri" panose="020F0502020204030204" pitchFamily="34" charset="0"/>
            </a:endParaRPr>
          </a:p>
        </p:txBody>
      </p:sp>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リソース</a:t>
            </a:r>
            <a:r>
              <a:rPr lang="en-US" dirty="0">
                <a:latin typeface="Calibri" panose="020F0502020204030204" pitchFamily="34" charset="0"/>
                <a:ea typeface="ＭＳ ゴシック" panose="020B0609070205080204" pitchFamily="49" charset="-128"/>
                <a:cs typeface="Calibri" panose="020F0502020204030204" pitchFamily="34" charset="0"/>
              </a:rPr>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現在開発中</a:t>
            </a:r>
          </a:p>
          <a:p>
            <a:pPr lvl="1">
              <a:spcBef>
                <a:spcPts val="0"/>
              </a:spcBef>
              <a:spcAft>
                <a:spcPts val="1200"/>
              </a:spcAft>
            </a:pPr>
            <a:r>
              <a:rPr lang="en-US" sz="2200" dirty="0">
                <a:latin typeface="Calibri" panose="020F0502020204030204" pitchFamily="34" charset="0"/>
                <a:ea typeface="ＭＳ ゴシック" panose="020B0609070205080204" pitchFamily="49" charset="-128"/>
                <a:cs typeface="Calibri" panose="020F0502020204030204" pitchFamily="34" charset="0"/>
              </a:rPr>
              <a:t>事業案</a:t>
            </a:r>
          </a:p>
          <a:p>
            <a:pPr lvl="1">
              <a:spcBef>
                <a:spcPts val="0"/>
              </a:spcBef>
              <a:spcAft>
                <a:spcPts val="1200"/>
              </a:spcAft>
            </a:pPr>
            <a:r>
              <a:rPr lang="en-US" sz="2200" dirty="0">
                <a:latin typeface="Calibri" panose="020F0502020204030204" pitchFamily="34" charset="0"/>
                <a:ea typeface="ＭＳ ゴシック" panose="020B0609070205080204" pitchFamily="49" charset="-128"/>
                <a:cs typeface="Calibri" panose="020F0502020204030204" pitchFamily="34" charset="0"/>
              </a:rPr>
              <a:t>事業企画の基礎</a:t>
            </a:r>
          </a:p>
          <a:p>
            <a:pPr lvl="1">
              <a:spcBef>
                <a:spcPts val="0"/>
              </a:spcBef>
              <a:spcAft>
                <a:spcPts val="1200"/>
              </a:spcAft>
            </a:pPr>
            <a:r>
              <a:rPr lang="en-US" sz="2200" dirty="0">
                <a:latin typeface="Calibri" panose="020F0502020204030204" pitchFamily="34" charset="0"/>
                <a:ea typeface="ＭＳ ゴシック" panose="020B0609070205080204" pitchFamily="49" charset="-128"/>
                <a:cs typeface="Calibri" panose="020F0502020204030204" pitchFamily="34" charset="0"/>
              </a:rPr>
              <a:t>事業プラン</a:t>
            </a:r>
          </a:p>
          <a:p>
            <a:pPr>
              <a:spcBef>
                <a:spcPts val="600"/>
              </a:spcBef>
              <a:spcAft>
                <a:spcPts val="1200"/>
              </a:spcAft>
            </a:pPr>
            <a:r>
              <a:rPr lang="en-US" sz="2600" dirty="0">
                <a:latin typeface="Calibri" panose="020F0502020204030204" pitchFamily="34" charset="0"/>
                <a:ea typeface="ＭＳ ゴシック" panose="020B0609070205080204" pitchFamily="49" charset="-128"/>
                <a:cs typeface="Calibri" panose="020F0502020204030204" pitchFamily="34" charset="0"/>
              </a:rPr>
              <a:t>地域に適したリソースを開発するには、国際協会とGSTリーダーが継続的に情報を交換することが</a:t>
            </a:r>
            <a:r>
              <a:rPr lang="ja-JP" altLang="en-US" sz="2600" dirty="0">
                <a:latin typeface="Calibri" panose="020F0502020204030204" pitchFamily="34" charset="0"/>
                <a:ea typeface="ＭＳ ゴシック" panose="020B0609070205080204" pitchFamily="49" charset="-128"/>
                <a:cs typeface="Calibri" panose="020F0502020204030204" pitchFamily="34" charset="0"/>
              </a:rPr>
              <a:t>重要</a:t>
            </a:r>
            <a:endParaRPr lang="en-US" sz="2600" dirty="0">
              <a:latin typeface="Calibri" panose="020F0502020204030204" pitchFamily="34" charset="0"/>
              <a:ea typeface="ＭＳ ゴシック" panose="020B0609070205080204" pitchFamily="49" charset="-128"/>
              <a:cs typeface="Calibri" panose="020F0502020204030204" pitchFamily="34" charset="0"/>
            </a:endParaRPr>
          </a:p>
        </p:txBody>
      </p:sp>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リソース</a:t>
            </a:r>
            <a:r>
              <a:rPr lang="en-US" dirty="0">
                <a:latin typeface="Calibri" panose="020F0502020204030204" pitchFamily="34" charset="0"/>
                <a:ea typeface="ＭＳ ゴシック" panose="020B0609070205080204" pitchFamily="49" charset="-128"/>
                <a:cs typeface="Calibri" panose="020F0502020204030204" pitchFamily="34" charset="0"/>
              </a:rPr>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685800"/>
          </a:xfrm>
        </p:spPr>
        <p:txBody>
          <a:bodyPr/>
          <a:lstStyle/>
          <a:p>
            <a:r>
              <a:rPr u="sng" dirty="0">
                <a:latin typeface="Calibri" panose="020F0502020204030204" pitchFamily="34" charset="0"/>
                <a:cs typeface="Calibri" panose="020F0502020204030204" pitchFamily="34" charset="0"/>
              </a:rPr>
              <a:t>すべての</a:t>
            </a:r>
            <a:r>
              <a:rPr dirty="0">
                <a:latin typeface="Calibri" panose="020F0502020204030204" pitchFamily="34" charset="0"/>
                <a:cs typeface="Calibri" panose="020F0502020204030204" pitchFamily="34" charset="0"/>
              </a:rPr>
              <a:t>複合地区と地区が研修に利用できる</a:t>
            </a:r>
            <a:br>
              <a:rPr dirty="0">
                <a:latin typeface="Calibri" panose="020F0502020204030204" pitchFamily="34" charset="0"/>
                <a:cs typeface="Calibri" panose="020F0502020204030204" pitchFamily="34" charset="0"/>
              </a:rPr>
            </a:br>
            <a:r>
              <a:rPr dirty="0">
                <a:latin typeface="Calibri" panose="020F0502020204030204" pitchFamily="34" charset="0"/>
                <a:cs typeface="Calibri" panose="020F0502020204030204" pitchFamily="34" charset="0"/>
              </a:rPr>
              <a:t>グローバル奉仕補助金：</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tx2">
                  <a:lumMod val="75000"/>
                </a:schemeClr>
              </a:solidFill>
              <a:effectLst/>
              <a:latin typeface="Calibri" panose="020F0502020204030204" pitchFamily="34" charset="0"/>
              <a:ea typeface="ヒラギノ角ゴ Pro W3" pitchFamily="84" charset="-128"/>
              <a:cs typeface="Calibri" panose="020F0502020204030204" pitchFamily="34" charset="0"/>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tx2">
                  <a:lumMod val="75000"/>
                </a:schemeClr>
              </a:solidFill>
              <a:effectLst/>
              <a:latin typeface="Calibri" panose="020F0502020204030204" pitchFamily="34" charset="0"/>
              <a:ea typeface="ヒラギノ角ゴ Pro W3" pitchFamily="84" charset="-128"/>
              <a:cs typeface="Calibri" panose="020F0502020204030204" pitchFamily="34" charset="0"/>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ヒラギノ角ゴ Pro W3" pitchFamily="84" charset="-128"/>
              <a:cs typeface="Calibri" panose="020F0502020204030204" pitchFamily="34" charset="0"/>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ヒラギノ角ゴ Pro W3" pitchFamily="84" charset="-128"/>
              <a:cs typeface="Calibri" panose="020F0502020204030204" pitchFamily="34" charset="0"/>
            </a:endParaRPr>
          </a:p>
        </p:txBody>
      </p:sp>
      <p:sp>
        <p:nvSpPr>
          <p:cNvPr id="5" name="TextBox 4"/>
          <p:cNvSpPr txBox="1"/>
          <p:nvPr/>
        </p:nvSpPr>
        <p:spPr>
          <a:xfrm>
            <a:off x="2362200" y="1832380"/>
            <a:ext cx="1724437" cy="1015663"/>
          </a:xfrm>
          <a:prstGeom prst="rect">
            <a:avLst/>
          </a:prstGeom>
          <a:noFill/>
        </p:spPr>
        <p:txBody>
          <a:bodyPr wrap="square" rtlCol="0">
            <a:spAutoFit/>
          </a:bodyPr>
          <a:lstStyle/>
          <a:p>
            <a:pPr algn="ctr"/>
            <a:r>
              <a:rPr lang="en-US" sz="1500" b="1" dirty="0">
                <a:solidFill>
                  <a:schemeClr val="bg1"/>
                </a:solidFill>
                <a:latin typeface="Calibri" panose="020F0502020204030204" pitchFamily="34" charset="0"/>
                <a:cs typeface="Calibri" panose="020F0502020204030204" pitchFamily="34" charset="0"/>
              </a:rPr>
              <a:t>複合地区GST</a:t>
            </a:r>
          </a:p>
          <a:p>
            <a:pPr algn="ctr"/>
            <a:r>
              <a:rPr lang="en-US" sz="1500" b="1" dirty="0">
                <a:solidFill>
                  <a:schemeClr val="bg1"/>
                </a:solidFill>
                <a:latin typeface="Calibri" panose="020F0502020204030204" pitchFamily="34" charset="0"/>
                <a:cs typeface="Calibri" panose="020F0502020204030204" pitchFamily="34" charset="0"/>
              </a:rPr>
              <a:t>コーディネーター運営予算</a:t>
            </a:r>
          </a:p>
          <a:p>
            <a:pPr algn="ctr"/>
            <a:r>
              <a:rPr lang="en-US" sz="1500" b="1" dirty="0">
                <a:solidFill>
                  <a:schemeClr val="bg1"/>
                </a:solidFill>
                <a:latin typeface="Calibri" panose="020F0502020204030204" pitchFamily="34" charset="0"/>
                <a:cs typeface="Calibri" panose="020F0502020204030204" pitchFamily="34" charset="0"/>
              </a:rPr>
              <a:t>（600ドル）</a:t>
            </a:r>
          </a:p>
        </p:txBody>
      </p:sp>
      <p:sp>
        <p:nvSpPr>
          <p:cNvPr id="11" name="TextBox 10"/>
          <p:cNvSpPr txBox="1"/>
          <p:nvPr/>
        </p:nvSpPr>
        <p:spPr>
          <a:xfrm>
            <a:off x="4419599" y="2133601"/>
            <a:ext cx="1828801" cy="1015663"/>
          </a:xfrm>
          <a:prstGeom prst="rect">
            <a:avLst/>
          </a:prstGeom>
          <a:noFill/>
        </p:spPr>
        <p:txBody>
          <a:bodyPr wrap="square" rtlCol="0">
            <a:spAutoFit/>
          </a:bodyPr>
          <a:lstStyle/>
          <a:p>
            <a:pPr algn="ctr"/>
            <a:r>
              <a:rPr lang="en-US" sz="1500" b="1" dirty="0">
                <a:latin typeface="Calibri" panose="020F0502020204030204" pitchFamily="34" charset="0"/>
                <a:cs typeface="Calibri" panose="020F0502020204030204" pitchFamily="34" charset="0"/>
              </a:rPr>
              <a:t>地区GST</a:t>
            </a:r>
          </a:p>
          <a:p>
            <a:pPr algn="ctr"/>
            <a:r>
              <a:rPr lang="en-US" sz="1500" b="1" dirty="0">
                <a:latin typeface="Calibri" panose="020F0502020204030204" pitchFamily="34" charset="0"/>
                <a:cs typeface="Calibri" panose="020F0502020204030204" pitchFamily="34" charset="0"/>
              </a:rPr>
              <a:t>コーディネーター</a:t>
            </a:r>
          </a:p>
          <a:p>
            <a:pPr algn="ctr"/>
            <a:r>
              <a:rPr lang="en-US" sz="1500" b="1" dirty="0">
                <a:latin typeface="Calibri" panose="020F0502020204030204" pitchFamily="34" charset="0"/>
                <a:cs typeface="Calibri" panose="020F0502020204030204" pitchFamily="34" charset="0"/>
              </a:rPr>
              <a:t>運営予算</a:t>
            </a:r>
          </a:p>
          <a:p>
            <a:pPr algn="ctr"/>
            <a:r>
              <a:rPr lang="en-US" sz="1500" b="1" dirty="0">
                <a:latin typeface="Calibri" panose="020F0502020204030204" pitchFamily="34" charset="0"/>
                <a:cs typeface="Calibri" panose="020F0502020204030204" pitchFamily="34" charset="0"/>
              </a:rPr>
              <a:t>（250ドル）</a:t>
            </a:r>
          </a:p>
        </p:txBody>
      </p:sp>
      <p:sp>
        <p:nvSpPr>
          <p:cNvPr id="12" name="TextBox 11"/>
          <p:cNvSpPr txBox="1"/>
          <p:nvPr/>
        </p:nvSpPr>
        <p:spPr>
          <a:xfrm>
            <a:off x="4806851" y="3959807"/>
            <a:ext cx="1968695" cy="1015663"/>
          </a:xfrm>
          <a:prstGeom prst="rect">
            <a:avLst/>
          </a:prstGeom>
          <a:noFill/>
        </p:spPr>
        <p:txBody>
          <a:bodyPr wrap="square" rtlCol="0">
            <a:spAutoFit/>
          </a:bodyPr>
          <a:lstStyle/>
          <a:p>
            <a:pPr algn="ctr"/>
            <a:r>
              <a:rPr lang="en-US" sz="1500" b="1" dirty="0">
                <a:solidFill>
                  <a:schemeClr val="bg1"/>
                </a:solidFill>
                <a:latin typeface="Calibri" panose="020F0502020204030204" pitchFamily="34" charset="0"/>
                <a:cs typeface="Calibri" panose="020F0502020204030204" pitchFamily="34" charset="0"/>
              </a:rPr>
              <a:t>第1＆第2</a:t>
            </a:r>
          </a:p>
          <a:p>
            <a:pPr algn="ctr"/>
            <a:r>
              <a:rPr lang="en-US" sz="1500" b="1" dirty="0">
                <a:solidFill>
                  <a:schemeClr val="bg1"/>
                </a:solidFill>
                <a:latin typeface="Calibri" panose="020F0502020204030204" pitchFamily="34" charset="0"/>
                <a:cs typeface="Calibri" panose="020F0502020204030204" pitchFamily="34" charset="0"/>
              </a:rPr>
              <a:t>副地区ガバナー</a:t>
            </a:r>
          </a:p>
          <a:p>
            <a:pPr algn="ctr"/>
            <a:r>
              <a:rPr lang="en-US" sz="1500" b="1" dirty="0">
                <a:solidFill>
                  <a:schemeClr val="bg1"/>
                </a:solidFill>
                <a:latin typeface="Calibri" panose="020F0502020204030204" pitchFamily="34" charset="0"/>
                <a:cs typeface="Calibri" panose="020F0502020204030204" pitchFamily="34" charset="0"/>
              </a:rPr>
              <a:t>研修用</a:t>
            </a:r>
          </a:p>
          <a:p>
            <a:pPr algn="ctr"/>
            <a:r>
              <a:rPr lang="en-US" altLang="ja-JP" sz="1500" b="1" dirty="0">
                <a:solidFill>
                  <a:schemeClr val="bg1"/>
                </a:solidFill>
                <a:latin typeface="Calibri" panose="020F0502020204030204" pitchFamily="34" charset="0"/>
                <a:cs typeface="Calibri" panose="020F0502020204030204" pitchFamily="34" charset="0"/>
              </a:rPr>
              <a:t>複合地区資金援助</a:t>
            </a:r>
          </a:p>
        </p:txBody>
      </p:sp>
      <p:sp>
        <p:nvSpPr>
          <p:cNvPr id="13" name="TextBox 12"/>
          <p:cNvSpPr txBox="1"/>
          <p:nvPr/>
        </p:nvSpPr>
        <p:spPr>
          <a:xfrm>
            <a:off x="3004184" y="3632537"/>
            <a:ext cx="1645424" cy="1015663"/>
          </a:xfrm>
          <a:prstGeom prst="rect">
            <a:avLst/>
          </a:prstGeom>
          <a:noFill/>
        </p:spPr>
        <p:txBody>
          <a:bodyPr wrap="square" rtlCol="0">
            <a:spAutoFit/>
          </a:bodyPr>
          <a:lstStyle/>
          <a:p>
            <a:pPr algn="ctr"/>
            <a:r>
              <a:rPr lang="en-US" sz="1500" b="1" dirty="0">
                <a:latin typeface="Calibri" panose="020F0502020204030204" pitchFamily="34" charset="0"/>
                <a:cs typeface="Calibri" panose="020F0502020204030204" pitchFamily="34" charset="0"/>
              </a:rPr>
              <a:t>ゾーン・</a:t>
            </a:r>
          </a:p>
          <a:p>
            <a:pPr algn="ctr"/>
            <a:r>
              <a:rPr lang="en-US" sz="1500" b="1" dirty="0">
                <a:latin typeface="Calibri" panose="020F0502020204030204" pitchFamily="34" charset="0"/>
                <a:cs typeface="Calibri" panose="020F0502020204030204" pitchFamily="34" charset="0"/>
              </a:rPr>
              <a:t>チェアパーソン</a:t>
            </a:r>
          </a:p>
          <a:p>
            <a:pPr algn="ctr"/>
            <a:r>
              <a:rPr lang="en-US" sz="1500" b="1" dirty="0">
                <a:latin typeface="Calibri" panose="020F0502020204030204" pitchFamily="34" charset="0"/>
                <a:cs typeface="Calibri" panose="020F0502020204030204" pitchFamily="34" charset="0"/>
              </a:rPr>
              <a:t>研修用</a:t>
            </a:r>
          </a:p>
          <a:p>
            <a:pPr algn="ctr"/>
            <a:r>
              <a:rPr lang="en-US" sz="1500" b="1" dirty="0">
                <a:latin typeface="Calibri" panose="020F0502020204030204" pitchFamily="34" charset="0"/>
                <a:cs typeface="Calibri" panose="020F0502020204030204" pitchFamily="34" charset="0"/>
              </a:rPr>
              <a:t>地区資金援助</a:t>
            </a:r>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運営予算：受け取るには</a:t>
            </a:r>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7" name="TextBox 6"/>
          <p:cNvSpPr txBox="1"/>
          <p:nvPr/>
        </p:nvSpPr>
        <p:spPr>
          <a:xfrm>
            <a:off x="2057400" y="1676400"/>
            <a:ext cx="1371600" cy="400110"/>
          </a:xfrm>
          <a:prstGeom prst="rect">
            <a:avLst/>
          </a:prstGeom>
          <a:noFill/>
        </p:spPr>
        <p:txBody>
          <a:bodyPr wrap="square" rtlCol="0">
            <a:spAutoFit/>
          </a:bodyPr>
          <a:lstStyle/>
          <a:p>
            <a:pPr algn="ctr"/>
            <a:r>
              <a:rPr lang="en-US" sz="2000" dirty="0">
                <a:latin typeface="Calibri" panose="020F0502020204030204" pitchFamily="34" charset="0"/>
                <a:ea typeface="ＭＳ ゴシック" panose="020B0609070205080204" pitchFamily="49" charset="-128"/>
                <a:cs typeface="Calibri" panose="020F0502020204030204" pitchFamily="34" charset="0"/>
              </a:rPr>
              <a:t>年間計画</a:t>
            </a:r>
          </a:p>
        </p:txBody>
      </p:sp>
      <p:sp>
        <p:nvSpPr>
          <p:cNvPr id="8" name="TextBox 7"/>
          <p:cNvSpPr txBox="1"/>
          <p:nvPr/>
        </p:nvSpPr>
        <p:spPr>
          <a:xfrm>
            <a:off x="1920240" y="4318337"/>
            <a:ext cx="1584960" cy="1015663"/>
          </a:xfrm>
          <a:prstGeom prst="rect">
            <a:avLst/>
          </a:prstGeom>
          <a:noFill/>
        </p:spPr>
        <p:txBody>
          <a:bodyPr wrap="square" rtlCol="0">
            <a:spAutoFit/>
          </a:bodyPr>
          <a:lstStyle/>
          <a:p>
            <a:pPr algn="ctr"/>
            <a:r>
              <a:rPr lang="en-US" sz="2000" dirty="0">
                <a:latin typeface="Calibri" panose="020F0502020204030204" pitchFamily="34" charset="0"/>
                <a:ea typeface="ＭＳ ゴシック" panose="020B0609070205080204" pitchFamily="49" charset="-128"/>
                <a:cs typeface="Calibri" panose="020F0502020204030204" pitchFamily="34" charset="0"/>
              </a:rPr>
              <a:t>2つの</a:t>
            </a:r>
          </a:p>
          <a:p>
            <a:pPr algn="ctr"/>
            <a:r>
              <a:rPr lang="en-US" sz="2000" dirty="0">
                <a:latin typeface="Calibri" panose="020F0502020204030204" pitchFamily="34" charset="0"/>
                <a:ea typeface="ＭＳ ゴシック" panose="020B0609070205080204" pitchFamily="49" charset="-128"/>
                <a:cs typeface="Calibri" panose="020F0502020204030204" pitchFamily="34" charset="0"/>
              </a:rPr>
              <a:t>オンラインコース</a:t>
            </a:r>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12" name="TextBox 11"/>
          <p:cNvSpPr txBox="1"/>
          <p:nvPr/>
        </p:nvSpPr>
        <p:spPr>
          <a:xfrm>
            <a:off x="5486400" y="3037582"/>
            <a:ext cx="20574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運営予算</a:t>
            </a: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
        <p:nvSpPr>
          <p:cNvPr id="14" name="TextBox 13"/>
          <p:cNvSpPr txBox="1"/>
          <p:nvPr/>
        </p:nvSpPr>
        <p:spPr>
          <a:xfrm>
            <a:off x="76200" y="3048000"/>
            <a:ext cx="1752600" cy="677108"/>
          </a:xfrm>
          <a:prstGeom prst="rect">
            <a:avLst/>
          </a:prstGeom>
          <a:noFill/>
        </p:spPr>
        <p:txBody>
          <a:bodyPr wrap="square" rtlCol="0">
            <a:spAutoFit/>
          </a:bodyPr>
          <a:lstStyle/>
          <a:p>
            <a:pPr algn="ctr"/>
            <a:r>
              <a:rPr lang="en-US" sz="1900" dirty="0">
                <a:latin typeface="Calibri" panose="020F0502020204030204" pitchFamily="34" charset="0"/>
                <a:ea typeface="ＭＳ ゴシック" panose="020B0609070205080204" pitchFamily="49" charset="-128"/>
                <a:cs typeface="Calibri" panose="020F0502020204030204" pitchFamily="34" charset="0"/>
              </a:rPr>
              <a:t>運営予算</a:t>
            </a:r>
          </a:p>
          <a:p>
            <a:pPr algn="ctr"/>
            <a:r>
              <a:rPr lang="en-US" sz="1900" dirty="0">
                <a:latin typeface="Calibri" panose="020F0502020204030204" pitchFamily="34" charset="0"/>
                <a:ea typeface="ＭＳ ゴシック" panose="020B0609070205080204" pitchFamily="49" charset="-128"/>
                <a:cs typeface="Calibri" panose="020F0502020204030204" pitchFamily="34" charset="0"/>
              </a:rPr>
              <a:t>請求書</a:t>
            </a:r>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575300" cy="1231561"/>
          </a:xfrm>
        </p:spPr>
        <p:txBody>
          <a:bodyPr>
            <a:normAutofit/>
          </a:bodyPr>
          <a:lstStyle/>
          <a:p>
            <a:pPr marL="0" indent="0" algn="ctr">
              <a:lnSpc>
                <a:spcPct val="100000"/>
              </a:lnSpc>
              <a:buNone/>
            </a:pPr>
            <a:r>
              <a:rPr lang="en-US" sz="2000" b="1" dirty="0">
                <a:solidFill>
                  <a:srgbClr val="1C2753"/>
                </a:solidFill>
                <a:latin typeface="Calibri" panose="020F0502020204030204" pitchFamily="34" charset="0"/>
                <a:ea typeface="ＭＳ ゴシック" panose="020B0609070205080204" pitchFamily="49" charset="-128"/>
                <a:cs typeface="Calibri" panose="020F0502020204030204" pitchFamily="34" charset="0"/>
              </a:rPr>
              <a:t>世界中のあらゆるニーズが</a:t>
            </a:r>
            <a:r>
              <a:rPr dirty="0">
                <a:latin typeface="Calibri" panose="020F0502020204030204" pitchFamily="34" charset="0"/>
                <a:ea typeface="ＭＳ ゴシック" panose="020B0609070205080204" pitchFamily="49" charset="-128"/>
                <a:cs typeface="Calibri" panose="020F0502020204030204" pitchFamily="34" charset="0"/>
              </a:rPr>
              <a:t/>
            </a:r>
            <a:br>
              <a:rPr dirty="0">
                <a:latin typeface="Calibri" panose="020F0502020204030204" pitchFamily="34" charset="0"/>
                <a:ea typeface="ＭＳ ゴシック" panose="020B0609070205080204" pitchFamily="49" charset="-128"/>
                <a:cs typeface="Calibri" panose="020F0502020204030204" pitchFamily="34" charset="0"/>
              </a:rPr>
            </a:br>
            <a:r>
              <a:rPr lang="en-US" sz="2000" b="1" dirty="0">
                <a:solidFill>
                  <a:srgbClr val="1C2753"/>
                </a:solidFill>
                <a:latin typeface="Calibri" panose="020F0502020204030204" pitchFamily="34" charset="0"/>
                <a:ea typeface="ＭＳ ゴシック" panose="020B0609070205080204" pitchFamily="49" charset="-128"/>
                <a:cs typeface="Calibri" panose="020F0502020204030204" pitchFamily="34" charset="0"/>
              </a:rPr>
              <a:t>ライオンやレオによって満たされる日を夢見て</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5960691"/>
              </p:ext>
            </p:extLst>
          </p:nvPr>
        </p:nvGraphicFramePr>
        <p:xfrm>
          <a:off x="152400" y="914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事業案</a:t>
            </a:r>
          </a:p>
        </p:txBody>
      </p:sp>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今できること：</a:t>
            </a:r>
          </a:p>
        </p:txBody>
      </p:sp>
      <p:sp>
        <p:nvSpPr>
          <p:cNvPr id="2" name="Content Placeholder 1"/>
          <p:cNvSpPr>
            <a:spLocks noGrp="1"/>
          </p:cNvSpPr>
          <p:nvPr>
            <p:ph idx="1"/>
          </p:nvPr>
        </p:nvSpPr>
        <p:spPr/>
        <p:txBody>
          <a:bodyPr/>
          <a:lstStyle/>
          <a:p>
            <a:r>
              <a:rPr lang="en-US" sz="2800" dirty="0">
                <a:latin typeface="Calibri" panose="020F0502020204030204" pitchFamily="34" charset="0"/>
                <a:ea typeface="ＭＳ ゴシック" panose="020B0609070205080204" pitchFamily="49" charset="-128"/>
                <a:cs typeface="Calibri" panose="020F0502020204030204" pitchFamily="34" charset="0"/>
              </a:rPr>
              <a:t>世界糖尿病デー</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2017年11月14日（火）</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糖尿病によって高まる健康への脅威について啓発する世界的取り組み</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各地での独自の活動や定型アクティビティ</a:t>
            </a:r>
          </a:p>
          <a:p>
            <a:endParaRPr lang="ja-JP" dirty="0">
              <a:latin typeface="Calibri" panose="020F0502020204030204" pitchFamily="34" charset="0"/>
              <a:ea typeface="ＭＳ ゴシック" panose="020B0609070205080204" pitchFamily="49" charset="-128"/>
              <a:cs typeface="Calibri" panose="020F0502020204030204" pitchFamily="34" charset="0"/>
            </a:endParaRPr>
          </a:p>
          <a:p>
            <a:r>
              <a:rPr lang="en-US" sz="2800" dirty="0">
                <a:latin typeface="Calibri" panose="020F0502020204030204" pitchFamily="34" charset="0"/>
                <a:ea typeface="ＭＳ ゴシック" panose="020B0609070205080204" pitchFamily="49" charset="-128"/>
                <a:cs typeface="Calibri" panose="020F0502020204030204" pitchFamily="34" charset="0"/>
              </a:rPr>
              <a:t>世界奉仕ウィーク</a:t>
            </a:r>
            <a:r>
              <a:rPr lang="ja-JP" altLang="en-US" sz="2800" dirty="0">
                <a:latin typeface="Calibri" panose="020F0502020204030204" pitchFamily="34" charset="0"/>
                <a:ea typeface="ＭＳ ゴシック" panose="020B0609070205080204" pitchFamily="49" charset="-128"/>
                <a:cs typeface="Calibri" panose="020F0502020204030204" pitchFamily="34" charset="0"/>
              </a:rPr>
              <a:t>（</a:t>
            </a:r>
            <a:r>
              <a:rPr lang="en-US" altLang="ja-JP" sz="2800" dirty="0">
                <a:latin typeface="Calibri" panose="020F0502020204030204" pitchFamily="34" charset="0"/>
                <a:ea typeface="ＭＳ ゴシック" panose="020B0609070205080204" pitchFamily="49" charset="-128"/>
                <a:cs typeface="Calibri" panose="020F0502020204030204" pitchFamily="34" charset="0"/>
              </a:rPr>
              <a:t>WWS</a:t>
            </a:r>
            <a:r>
              <a:rPr lang="ja-JP" altLang="en-US" sz="2800" dirty="0">
                <a:latin typeface="Calibri" panose="020F0502020204030204" pitchFamily="34" charset="0"/>
                <a:ea typeface="ＭＳ ゴシック" panose="020B0609070205080204" pitchFamily="49" charset="-128"/>
                <a:cs typeface="Calibri" panose="020F0502020204030204" pitchFamily="34" charset="0"/>
              </a:rPr>
              <a:t>）</a:t>
            </a:r>
            <a:endParaRPr lang="en-US" sz="2800" dirty="0">
              <a:latin typeface="Calibri" panose="020F0502020204030204" pitchFamily="34" charset="0"/>
              <a:ea typeface="ＭＳ ゴシック" panose="020B0609070205080204" pitchFamily="49" charset="-128"/>
              <a:cs typeface="Calibri" panose="020F0502020204030204" pitchFamily="34" charset="0"/>
            </a:endParaRP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食料支援に取り組むWWS：1月9～15日</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地球を守るWWS：4月17～23日</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青少年のためのWWS：8月7～13日</a:t>
            </a:r>
          </a:p>
          <a:p>
            <a:pPr lvl="1"/>
            <a:r>
              <a:rPr lang="en-US" sz="2200" dirty="0">
                <a:latin typeface="Calibri" panose="020F0502020204030204" pitchFamily="34" charset="0"/>
                <a:ea typeface="ＭＳ ゴシック" panose="020B0609070205080204" pitchFamily="49" charset="-128"/>
                <a:cs typeface="Calibri" panose="020F0502020204030204" pitchFamily="34" charset="0"/>
              </a:rPr>
              <a:t>視力保護に取り組むWWS：10月10～16日</a:t>
            </a:r>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奉仕の価値</a:t>
            </a:r>
          </a:p>
          <a:p>
            <a:pPr>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報告</a:t>
            </a:r>
          </a:p>
          <a:p>
            <a:pPr>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事業の効率的な計画立案</a:t>
            </a:r>
          </a:p>
          <a:p>
            <a:pPr>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GMT、GLT、LCIFのヨコの協力</a:t>
            </a:r>
          </a:p>
          <a:p>
            <a:pPr>
              <a:spcBef>
                <a:spcPts val="1200"/>
              </a:spcBef>
              <a:spcAft>
                <a:spcPts val="1200"/>
              </a:spcAft>
            </a:pPr>
            <a:r>
              <a:rPr lang="en-US" sz="2800" b="1" dirty="0">
                <a:latin typeface="Calibri" panose="020F0502020204030204" pitchFamily="34" charset="0"/>
                <a:ea typeface="ＭＳ ゴシック" panose="020B0609070205080204" pitchFamily="49" charset="-128"/>
                <a:cs typeface="Calibri" panose="020F0502020204030204" pitchFamily="34" charset="0"/>
              </a:rPr>
              <a:t>私たち</a:t>
            </a:r>
            <a:r>
              <a:rPr lang="en-US" sz="2800" dirty="0">
                <a:latin typeface="Calibri" panose="020F0502020204030204" pitchFamily="34" charset="0"/>
                <a:ea typeface="ＭＳ ゴシック" panose="020B0609070205080204" pitchFamily="49" charset="-128"/>
                <a:cs typeface="Calibri" panose="020F0502020204030204" pitchFamily="34" charset="0"/>
              </a:rPr>
              <a:t>が求めるGSTを構築</a:t>
            </a:r>
          </a:p>
          <a:p>
            <a:pPr lvl="1">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地域担当スペシャリストを情報源として活用</a:t>
            </a:r>
          </a:p>
          <a:p>
            <a:pPr lvl="1">
              <a:spcBef>
                <a:spcPts val="1200"/>
              </a:spcBef>
              <a:spcAft>
                <a:spcPts val="1200"/>
              </a:spcAft>
            </a:pPr>
            <a:r>
              <a:rPr lang="en-US" sz="2800" dirty="0">
                <a:latin typeface="Calibri" panose="020F0502020204030204" pitchFamily="34" charset="0"/>
                <a:ea typeface="ＭＳ ゴシック" panose="020B0609070205080204" pitchFamily="49" charset="-128"/>
                <a:cs typeface="Calibri" panose="020F0502020204030204" pitchFamily="34" charset="0"/>
              </a:rPr>
              <a:t>アンケート</a:t>
            </a:r>
          </a:p>
        </p:txBody>
      </p:sp>
      <p:sp>
        <p:nvSpPr>
          <p:cNvPr id="3" name="Title 2"/>
          <p:cNvSpPr>
            <a:spLocks noGrp="1"/>
          </p:cNvSpPr>
          <p:nvPr>
            <p:ph type="title"/>
          </p:nvPr>
        </p:nvSpPr>
        <p:spPr/>
        <p:txBody>
          <a:bodyPr/>
          <a:lstStyle/>
          <a:p>
            <a:r>
              <a:rPr lang="ja-JP" altLang="en-US" dirty="0">
                <a:latin typeface="Calibri" panose="020F0502020204030204" pitchFamily="34" charset="0"/>
                <a:ea typeface="ＭＳ ゴシック" panose="020B0609070205080204" pitchFamily="49" charset="-128"/>
                <a:cs typeface="Calibri" panose="020F0502020204030204" pitchFamily="34" charset="0"/>
              </a:rPr>
              <a:t>覚えておくべき</a:t>
            </a:r>
            <a:r>
              <a:rPr dirty="0">
                <a:latin typeface="Calibri" panose="020F0502020204030204" pitchFamily="34" charset="0"/>
                <a:ea typeface="ＭＳ ゴシック" panose="020B0609070205080204" pitchFamily="49" charset="-128"/>
                <a:cs typeface="Calibri" panose="020F0502020204030204" pitchFamily="34" charset="0"/>
              </a:rPr>
              <a:t>要点</a:t>
            </a:r>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latin typeface="ＭＳ ゴシック" panose="020B0609070205080204" pitchFamily="49" charset="-128"/>
              <a:ea typeface="ＭＳ ゴシック" panose="020B0609070205080204" pitchFamily="49" charset="-128"/>
            </a:endParaRPr>
          </a:p>
        </p:txBody>
      </p:sp>
      <p:sp>
        <p:nvSpPr>
          <p:cNvPr id="11" name="Text Placeholder 2"/>
          <p:cNvSpPr txBox="1">
            <a:spLocks/>
          </p:cNvSpPr>
          <p:nvPr/>
        </p:nvSpPr>
        <p:spPr>
          <a:xfrm>
            <a:off x="2363742" y="3596067"/>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en-US" sz="4000" dirty="0">
                <a:solidFill>
                  <a:srgbClr val="FFFFFF"/>
                </a:solidFill>
                <a:latin typeface="ＭＳ ゴシック" panose="020B0609070205080204" pitchFamily="49" charset="-128"/>
                <a:ea typeface="ＭＳ ゴシック" panose="020B0609070205080204" pitchFamily="49" charset="-128"/>
                <a:cs typeface="MS Mincho"/>
              </a:rPr>
              <a:t>今こそ</a:t>
            </a:r>
            <a:r>
              <a:rPr dirty="0">
                <a:latin typeface="ＭＳ ゴシック" panose="020B0609070205080204" pitchFamily="49" charset="-128"/>
                <a:ea typeface="ＭＳ ゴシック" panose="020B0609070205080204" pitchFamily="49" charset="-128"/>
              </a:rPr>
              <a:t/>
            </a:r>
            <a:br>
              <a:rPr dirty="0">
                <a:latin typeface="ＭＳ ゴシック" panose="020B0609070205080204" pitchFamily="49" charset="-128"/>
                <a:ea typeface="ＭＳ ゴシック" panose="020B0609070205080204" pitchFamily="49" charset="-128"/>
              </a:rPr>
            </a:br>
            <a:r>
              <a:rPr dirty="0">
                <a:latin typeface="ＭＳ ゴシック" panose="020B0609070205080204" pitchFamily="49" charset="-128"/>
                <a:ea typeface="ＭＳ ゴシック" panose="020B0609070205080204" pitchFamily="49" charset="-128"/>
                <a:cs typeface="MS Mincho"/>
              </a:rPr>
              <a:t> </a:t>
            </a:r>
            <a:r>
              <a:rPr dirty="0">
                <a:latin typeface="ＭＳ ゴシック" panose="020B0609070205080204" pitchFamily="49" charset="-128"/>
                <a:ea typeface="ＭＳ ゴシック" panose="020B0609070205080204" pitchFamily="49" charset="-128"/>
              </a:rPr>
              <a:t/>
            </a:r>
            <a:br>
              <a:rPr dirty="0">
                <a:latin typeface="ＭＳ ゴシック" panose="020B0609070205080204" pitchFamily="49" charset="-128"/>
                <a:ea typeface="ＭＳ ゴシック" panose="020B0609070205080204" pitchFamily="49" charset="-128"/>
              </a:rPr>
            </a:br>
            <a:r>
              <a:rPr lang="en-US" sz="4800" b="1" dirty="0">
                <a:solidFill>
                  <a:srgbClr val="FFFFFF"/>
                </a:solidFill>
                <a:latin typeface="ＭＳ ゴシック" panose="020B0609070205080204" pitchFamily="49" charset="-128"/>
                <a:ea typeface="ＭＳ ゴシック" panose="020B0609070205080204" pitchFamily="49" charset="-128"/>
                <a:cs typeface="MS Mincho"/>
              </a:rPr>
              <a:t>行動の時</a:t>
            </a: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latin typeface="ＭＳ ゴシック" panose="020B0609070205080204" pitchFamily="49" charset="-128"/>
              <a:ea typeface="ＭＳ ゴシック" panose="020B0609070205080204" pitchFamily="49" charset="-128"/>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153400" cy="457200"/>
          </a:xfrm>
        </p:spPr>
        <p:txBody>
          <a:bodyPr/>
          <a:lstStyle/>
          <a:p>
            <a:r>
              <a:rPr lang="en-US" dirty="0">
                <a:solidFill>
                  <a:srgbClr val="1A4190"/>
                </a:solidFill>
                <a:latin typeface="Calibri" panose="020F0502020204030204" pitchFamily="34" charset="0"/>
                <a:ea typeface="ＭＳ ゴシック" panose="020B0609070205080204" pitchFamily="49" charset="-128"/>
                <a:cs typeface="Calibri" panose="020F0502020204030204" pitchFamily="34" charset="0"/>
              </a:rPr>
              <a:t>グローバル・</a:t>
            </a:r>
            <a:br>
              <a:rPr lang="en-US" dirty="0">
                <a:solidFill>
                  <a:srgbClr val="1A4190"/>
                </a:solidFill>
                <a:latin typeface="Calibri" panose="020F0502020204030204" pitchFamily="34" charset="0"/>
                <a:ea typeface="ＭＳ ゴシック" panose="020B0609070205080204" pitchFamily="49" charset="-128"/>
                <a:cs typeface="Calibri" panose="020F0502020204030204" pitchFamily="34" charset="0"/>
              </a:rPr>
            </a:br>
            <a:r>
              <a:rPr lang="en-US" dirty="0">
                <a:solidFill>
                  <a:srgbClr val="1A4190"/>
                </a:solidFill>
                <a:latin typeface="Calibri" panose="020F0502020204030204" pitchFamily="34" charset="0"/>
                <a:ea typeface="ＭＳ ゴシック" panose="020B0609070205080204" pitchFamily="49" charset="-128"/>
                <a:cs typeface="Calibri" panose="020F0502020204030204" pitchFamily="34" charset="0"/>
              </a:rPr>
              <a:t>アクション・チーム</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524000" y="1661279"/>
            <a:ext cx="7391400" cy="3139321"/>
          </a:xfrm>
          <a:prstGeom prst="rect">
            <a:avLst/>
          </a:prstGeom>
          <a:noFill/>
        </p:spPr>
        <p:txBody>
          <a:bodyPr wrap="square" rtlCol="0">
            <a:spAutoFit/>
          </a:bodyPr>
          <a:lstStyle/>
          <a:p>
            <a:r>
              <a:rPr lang="en-US" sz="2200" dirty="0">
                <a:latin typeface="Calibri" panose="020F0502020204030204" pitchFamily="34" charset="0"/>
                <a:ea typeface="ＭＳ ゴシック" panose="020B0609070205080204" pitchFamily="49" charset="-128"/>
                <a:cs typeface="Calibri" panose="020F0502020204030204" pitchFamily="34" charset="0"/>
              </a:rPr>
              <a:t>いつの日か世界中のあらゆるニーズがライオンやレオによって満たされることを目指す。</a:t>
            </a:r>
          </a:p>
          <a:p>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r>
              <a:rPr lang="en-US" sz="2200" dirty="0">
                <a:latin typeface="Calibri" panose="020F0502020204030204" pitchFamily="34" charset="0"/>
                <a:ea typeface="ＭＳ ゴシック" panose="020B0609070205080204" pitchFamily="49" charset="-128"/>
                <a:cs typeface="Calibri" panose="020F0502020204030204" pitchFamily="34" charset="0"/>
              </a:rPr>
              <a:t>ライオンズクラブ国際協会とLCIFのビジョンを推進し、奉仕を通じてライオンズとレオの情熱を再び呼び起こす。</a:t>
            </a:r>
          </a:p>
          <a:p>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r>
              <a:rPr lang="en-US" altLang="ja-JP" sz="2200" dirty="0">
                <a:latin typeface="Calibri" panose="020F0502020204030204" pitchFamily="34" charset="0"/>
                <a:ea typeface="ＭＳ ゴシック" panose="020B0609070205080204" pitchFamily="49" charset="-128"/>
                <a:cs typeface="Calibri" panose="020F0502020204030204" pitchFamily="34" charset="0"/>
              </a:rPr>
              <a:t>2020</a:t>
            </a:r>
            <a:r>
              <a:rPr lang="ja-JP" altLang="en-US" sz="2200" dirty="0">
                <a:latin typeface="Calibri" panose="020F0502020204030204" pitchFamily="34" charset="0"/>
                <a:ea typeface="ＭＳ ゴシック" panose="020B0609070205080204" pitchFamily="49" charset="-128"/>
                <a:cs typeface="Calibri" panose="020F0502020204030204" pitchFamily="34" charset="0"/>
              </a:rPr>
              <a:t>年までに、</a:t>
            </a:r>
            <a:r>
              <a:rPr lang="en-US" sz="2200" dirty="0">
                <a:latin typeface="Calibri" panose="020F0502020204030204" pitchFamily="34" charset="0"/>
                <a:ea typeface="ＭＳ ゴシック" panose="020B0609070205080204" pitchFamily="49" charset="-128"/>
                <a:cs typeface="Calibri" panose="020F0502020204030204" pitchFamily="34" charset="0"/>
              </a:rPr>
              <a:t>ライオンズクラブ国際協会が170万人のライオンズとレオの奉仕によって2億人の暮らしを変え、50万人の会員に学習の機会を提供できるようにする。</a:t>
            </a:r>
          </a:p>
        </p:txBody>
      </p:sp>
      <p:sp>
        <p:nvSpPr>
          <p:cNvPr id="6" name="TextBox 5"/>
          <p:cNvSpPr txBox="1"/>
          <p:nvPr/>
        </p:nvSpPr>
        <p:spPr>
          <a:xfrm>
            <a:off x="76200" y="1737479"/>
            <a:ext cx="1600200" cy="3139321"/>
          </a:xfrm>
          <a:prstGeom prst="rect">
            <a:avLst/>
          </a:prstGeom>
          <a:noFill/>
        </p:spPr>
        <p:txBody>
          <a:bodyPr wrap="square" rtlCol="0">
            <a:spAutoFit/>
          </a:bodyPr>
          <a:lstStyle/>
          <a:p>
            <a:pPr algn="r"/>
            <a:r>
              <a:rPr lang="en-US" sz="2200" dirty="0">
                <a:latin typeface="Calibri" panose="020F0502020204030204" pitchFamily="34" charset="0"/>
                <a:ea typeface="ＭＳ ゴシック" panose="020B0609070205080204" pitchFamily="49" charset="-128"/>
                <a:cs typeface="Calibri" panose="020F0502020204030204" pitchFamily="34" charset="0"/>
              </a:rPr>
              <a:t>ビジョン：</a:t>
            </a:r>
          </a:p>
          <a:p>
            <a:pPr algn="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algn="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algn="r"/>
            <a:r>
              <a:rPr lang="en-US" sz="2200" dirty="0">
                <a:latin typeface="Calibri" panose="020F0502020204030204" pitchFamily="34" charset="0"/>
                <a:ea typeface="ＭＳ ゴシック" panose="020B0609070205080204" pitchFamily="49" charset="-128"/>
                <a:cs typeface="Calibri" panose="020F0502020204030204" pitchFamily="34" charset="0"/>
              </a:rPr>
              <a:t>使命：</a:t>
            </a:r>
          </a:p>
          <a:p>
            <a:pPr algn="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algn="r"/>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pPr algn="r"/>
            <a:r>
              <a:rPr lang="en-US" sz="2200" dirty="0">
                <a:latin typeface="Calibri" panose="020F0502020204030204" pitchFamily="34" charset="0"/>
                <a:ea typeface="ＭＳ ゴシック" panose="020B0609070205080204" pitchFamily="49" charset="-128"/>
                <a:cs typeface="Calibri" panose="020F0502020204030204" pitchFamily="34" charset="0"/>
              </a:rPr>
              <a:t>目標：</a:t>
            </a:r>
          </a:p>
          <a:p>
            <a:endParaRPr lang="ja-JP" sz="2200" dirty="0">
              <a:latin typeface="Calibri" panose="020F0502020204030204" pitchFamily="34" charset="0"/>
              <a:ea typeface="ＭＳ ゴシック" panose="020B0609070205080204" pitchFamily="49" charset="-128"/>
              <a:cs typeface="Calibri" panose="020F0502020204030204" pitchFamily="34" charset="0"/>
            </a:endParaRPr>
          </a:p>
          <a:p>
            <a:endParaRPr lang="ja-JP" sz="2200" dirty="0">
              <a:latin typeface="Calibri" panose="020F0502020204030204" pitchFamily="34" charset="0"/>
              <a:ea typeface="ＭＳ ゴシック" panose="020B0609070205080204" pitchFamily="49" charset="-128"/>
              <a:cs typeface="Calibri" panose="020F0502020204030204" pitchFamily="34" charset="0"/>
            </a:endParaRPr>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dirty="0">
                <a:latin typeface="Calibri" panose="020F0502020204030204" pitchFamily="34" charset="0"/>
                <a:ea typeface="ＭＳ ゴシック" panose="020B0609070205080204" pitchFamily="49" charset="-128"/>
                <a:cs typeface="Calibri" panose="020F0502020204030204" pitchFamily="34" charset="0"/>
              </a:rPr>
              <a:t>GLTの主な責任</a:t>
            </a:r>
          </a:p>
        </p:txBody>
      </p:sp>
      <p:sp>
        <p:nvSpPr>
          <p:cNvPr id="5" name="Rectangle 4"/>
          <p:cNvSpPr/>
          <p:nvPr/>
        </p:nvSpPr>
        <p:spPr>
          <a:xfrm>
            <a:off x="228600" y="990600"/>
            <a:ext cx="6858000" cy="3785652"/>
          </a:xfrm>
          <a:prstGeom prst="rect">
            <a:avLst/>
          </a:prstGeom>
        </p:spPr>
        <p:txBody>
          <a:bodyPr wrap="square">
            <a:spAutoFit/>
          </a:bodyPr>
          <a:lstStyle/>
          <a:p>
            <a:pPr marL="342900" lvl="0" indent="-342900">
              <a:buFont typeface="Arial" panose="020B0604020202020204" pitchFamily="34" charset="0"/>
              <a:buChar char="•"/>
            </a:pPr>
            <a:r>
              <a:rPr lang="ja-JP" altLang="en-US" sz="2400" dirty="0">
                <a:latin typeface="Calibri" panose="020F0502020204030204" pitchFamily="34" charset="0"/>
                <a:ea typeface="ＭＳ ゴシック" panose="020B0609070205080204" pitchFamily="49" charset="-128"/>
                <a:cs typeface="Calibri" panose="020F0502020204030204" pitchFamily="34" charset="0"/>
              </a:rPr>
              <a:t>すべての会員が指導力育成・学習の機会を活かすよう奨励する。 </a:t>
            </a:r>
            <a:endParaRPr lang="en-US" altLang="ja-JP" sz="2400" dirty="0">
              <a:latin typeface="Calibri" panose="020F0502020204030204" pitchFamily="34" charset="0"/>
              <a:ea typeface="ＭＳ ゴシック" panose="020B0609070205080204" pitchFamily="49" charset="-128"/>
              <a:cs typeface="Calibri" panose="020F0502020204030204" pitchFamily="34" charset="0"/>
            </a:endParaRPr>
          </a:p>
          <a:p>
            <a:pPr marL="342900" lvl="0"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指導力育成・研修行事に参加するライオンズの総数を10%増やす。</a:t>
            </a:r>
          </a:p>
          <a:p>
            <a:pPr marL="342900" lvl="0" indent="-342900">
              <a:buFont typeface="Arial" panose="020B0604020202020204" pitchFamily="34" charset="0"/>
              <a:buChar char="•"/>
            </a:pPr>
            <a:r>
              <a:rPr lang="en-US" sz="2400" dirty="0" err="1" smtClean="0">
                <a:latin typeface="Calibri" panose="020F0502020204030204" pitchFamily="34" charset="0"/>
                <a:ea typeface="ＭＳ ゴシック" panose="020B0609070205080204" pitchFamily="49" charset="-128"/>
                <a:cs typeface="Calibri" panose="020F0502020204030204" pitchFamily="34" charset="0"/>
              </a:rPr>
              <a:t>新しいリーダーを発掘し育成する</a:t>
            </a:r>
            <a:r>
              <a:rPr lang="ja-JP" altLang="en-US" sz="2400" dirty="0" err="1" smtClean="0">
                <a:latin typeface="Calibri" panose="020F0502020204030204" pitchFamily="34" charset="0"/>
                <a:ea typeface="ＭＳ ゴシック" panose="020B0609070205080204" pitchFamily="49" charset="-128"/>
                <a:cs typeface="Calibri" panose="020F0502020204030204" pitchFamily="34" charset="0"/>
              </a:rPr>
              <a:t>。</a:t>
            </a:r>
            <a:endParaRPr lang="en-US" sz="2400" dirty="0">
              <a:latin typeface="Calibri" panose="020F0502020204030204" pitchFamily="34" charset="0"/>
              <a:ea typeface="ＭＳ ゴシック" panose="020B0609070205080204" pitchFamily="49" charset="-128"/>
              <a:cs typeface="Calibri" panose="020F0502020204030204" pitchFamily="34" charset="0"/>
            </a:endParaRPr>
          </a:p>
          <a:p>
            <a:pPr marL="342900" lvl="0" indent="-342900">
              <a:buFont typeface="Arial" panose="020B0604020202020204" pitchFamily="34" charset="0"/>
              <a:buChar char="•"/>
            </a:pPr>
            <a:r>
              <a:rPr lang="en-US" sz="2400" dirty="0" err="1" smtClean="0">
                <a:latin typeface="Calibri" panose="020F0502020204030204" pitchFamily="34" charset="0"/>
                <a:ea typeface="ＭＳ ゴシック" panose="020B0609070205080204" pitchFamily="49" charset="-128"/>
                <a:cs typeface="Calibri" panose="020F0502020204030204" pitchFamily="34" charset="0"/>
              </a:rPr>
              <a:t>複合地区または地区のレベルで以下の研修が</a:t>
            </a:r>
            <a:r>
              <a:rPr lang="ja-JP" altLang="en-US" sz="2400" dirty="0">
                <a:latin typeface="Calibri" panose="020F0502020204030204" pitchFamily="34" charset="0"/>
                <a:ea typeface="ＭＳ ゴシック" panose="020B0609070205080204" pitchFamily="49" charset="-128"/>
                <a:cs typeface="Calibri" panose="020F0502020204030204" pitchFamily="34" charset="0"/>
              </a:rPr>
              <a:t>確実に</a:t>
            </a:r>
            <a:r>
              <a:rPr lang="en-US" sz="2400" dirty="0" err="1" smtClean="0">
                <a:latin typeface="Calibri" panose="020F0502020204030204" pitchFamily="34" charset="0"/>
                <a:ea typeface="ＭＳ ゴシック" panose="020B0609070205080204" pitchFamily="49" charset="-128"/>
                <a:cs typeface="Calibri" panose="020F0502020204030204" pitchFamily="34" charset="0"/>
              </a:rPr>
              <a:t>行われるようにする</a:t>
            </a:r>
            <a:r>
              <a:rPr lang="ja-JP" altLang="en-US" sz="2400" dirty="0" err="1">
                <a:latin typeface="Calibri" panose="020F0502020204030204" pitchFamily="34" charset="0"/>
                <a:ea typeface="ＭＳ ゴシック" panose="020B0609070205080204" pitchFamily="49" charset="-128"/>
                <a:cs typeface="Calibri" panose="020F0502020204030204" pitchFamily="34" charset="0"/>
              </a:rPr>
              <a:t>。</a:t>
            </a:r>
            <a:endParaRPr lang="en-US" sz="2400" dirty="0">
              <a:latin typeface="Calibri" panose="020F0502020204030204" pitchFamily="34" charset="0"/>
              <a:ea typeface="ＭＳ ゴシック" panose="020B0609070205080204" pitchFamily="49" charset="-128"/>
              <a:cs typeface="Calibri" panose="020F0502020204030204" pitchFamily="34" charset="0"/>
            </a:endParaRPr>
          </a:p>
          <a:p>
            <a:pPr marL="800100" lvl="1"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クラブ役員研修 </a:t>
            </a:r>
          </a:p>
          <a:p>
            <a:pPr marL="800100" lvl="1"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ゾーン・チェアパーソン研修</a:t>
            </a:r>
          </a:p>
          <a:p>
            <a:pPr marL="800100" lvl="1"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第一および第二副地区ガバナー研修</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dirty="0">
                <a:latin typeface="Calibri" panose="020F0502020204030204" pitchFamily="34" charset="0"/>
                <a:ea typeface="ＭＳ ゴシック" panose="020B0609070205080204" pitchFamily="49" charset="-128"/>
                <a:cs typeface="Calibri" panose="020F0502020204030204" pitchFamily="34" charset="0"/>
              </a:rPr>
              <a:t>GMTの主な責任</a:t>
            </a:r>
          </a:p>
        </p:txBody>
      </p:sp>
      <p:sp>
        <p:nvSpPr>
          <p:cNvPr id="5" name="Rectangle 4"/>
          <p:cNvSpPr/>
          <p:nvPr/>
        </p:nvSpPr>
        <p:spPr>
          <a:xfrm>
            <a:off x="228600" y="990600"/>
            <a:ext cx="6858000" cy="3046988"/>
          </a:xfrm>
          <a:prstGeom prst="rect">
            <a:avLst/>
          </a:prstGeom>
        </p:spPr>
        <p:txBody>
          <a:bodyPr wrap="square">
            <a:spAutoFit/>
          </a:bodyPr>
          <a:lstStyle/>
          <a:p>
            <a:pPr marL="342900" lvl="0" indent="-342900">
              <a:buFont typeface="Arial" panose="020B0604020202020204" pitchFamily="34" charset="0"/>
              <a:buChar char="•"/>
            </a:pPr>
            <a:r>
              <a:rPr lang="ja-JP" altLang="en-US" sz="2400" dirty="0">
                <a:latin typeface="Calibri" panose="020F0502020204030204" pitchFamily="34" charset="0"/>
                <a:ea typeface="ＭＳ ゴシック" panose="020B0609070205080204" pitchFamily="49" charset="-128"/>
                <a:cs typeface="Calibri" panose="020F0502020204030204" pitchFamily="34" charset="0"/>
              </a:rPr>
              <a:t>会員の参加を高めることで退会者を減らす</a:t>
            </a:r>
            <a:endParaRPr lang="en-US" sz="2400" dirty="0">
              <a:latin typeface="Calibri" panose="020F0502020204030204" pitchFamily="34" charset="0"/>
              <a:ea typeface="ＭＳ ゴシック" panose="020B0609070205080204" pitchFamily="49" charset="-128"/>
              <a:cs typeface="Calibri" panose="020F0502020204030204" pitchFamily="34" charset="0"/>
            </a:endParaRPr>
          </a:p>
          <a:p>
            <a:pPr marL="342900" lvl="0" indent="-342900">
              <a:buFont typeface="Arial" panose="020B0604020202020204" pitchFamily="34" charset="0"/>
              <a:buChar char="•"/>
            </a:pPr>
            <a:r>
              <a:rPr lang="en-US" sz="2400" dirty="0" err="1" smtClean="0">
                <a:latin typeface="Calibri" panose="020F0502020204030204" pitchFamily="34" charset="0"/>
                <a:ea typeface="ＭＳ ゴシック" panose="020B0609070205080204" pitchFamily="49" charset="-128"/>
                <a:cs typeface="Calibri" panose="020F0502020204030204" pitchFamily="34" charset="0"/>
              </a:rPr>
              <a:t>新しい地域に新クラブを結成</a:t>
            </a:r>
            <a:r>
              <a:rPr lang="ja-JP" altLang="en-US" sz="2400" dirty="0" smtClean="0">
                <a:latin typeface="Calibri" panose="020F0502020204030204" pitchFamily="34" charset="0"/>
                <a:ea typeface="ＭＳ ゴシック" panose="020B0609070205080204" pitchFamily="49" charset="-128"/>
                <a:cs typeface="Calibri" panose="020F0502020204030204" pitchFamily="34" charset="0"/>
              </a:rPr>
              <a:t>す</a:t>
            </a:r>
            <a:r>
              <a:rPr lang="en-US" sz="2400" dirty="0" smtClean="0">
                <a:latin typeface="Calibri" panose="020F0502020204030204" pitchFamily="34" charset="0"/>
                <a:ea typeface="ＭＳ ゴシック" panose="020B0609070205080204" pitchFamily="49" charset="-128"/>
                <a:cs typeface="Calibri" panose="020F0502020204030204" pitchFamily="34" charset="0"/>
              </a:rPr>
              <a:t>る</a:t>
            </a:r>
            <a:endParaRPr lang="en-US" sz="2400" dirty="0">
              <a:latin typeface="Calibri" panose="020F0502020204030204" pitchFamily="34" charset="0"/>
              <a:ea typeface="ＭＳ ゴシック" panose="020B0609070205080204" pitchFamily="49" charset="-128"/>
              <a:cs typeface="Calibri" panose="020F0502020204030204" pitchFamily="34" charset="0"/>
            </a:endParaRPr>
          </a:p>
          <a:p>
            <a:pPr marL="342900" lvl="0" indent="-342900">
              <a:buFont typeface="Arial" panose="020B0604020202020204" pitchFamily="34" charset="0"/>
              <a:buChar char="•"/>
            </a:pPr>
            <a:r>
              <a:rPr lang="ja-JP" altLang="en-US" sz="2400" dirty="0" smtClean="0">
                <a:latin typeface="Calibri" panose="020F0502020204030204" pitchFamily="34" charset="0"/>
                <a:ea typeface="ＭＳ ゴシック" panose="020B0609070205080204" pitchFamily="49" charset="-128"/>
                <a:cs typeface="Calibri" panose="020F0502020204030204" pitchFamily="34" charset="0"/>
              </a:rPr>
              <a:t>スペシャルティ</a:t>
            </a:r>
            <a:r>
              <a:rPr lang="en-US" sz="2400" dirty="0" err="1" smtClean="0">
                <a:latin typeface="Calibri" panose="020F0502020204030204" pitchFamily="34" charset="0"/>
                <a:ea typeface="ＭＳ ゴシック" panose="020B0609070205080204" pitchFamily="49" charset="-128"/>
                <a:cs typeface="Calibri" panose="020F0502020204030204" pitchFamily="34" charset="0"/>
              </a:rPr>
              <a:t>クラブを結成</a:t>
            </a:r>
            <a:r>
              <a:rPr lang="ja-JP" altLang="en-US" sz="2400" dirty="0" smtClean="0">
                <a:latin typeface="Calibri" panose="020F0502020204030204" pitchFamily="34" charset="0"/>
                <a:ea typeface="ＭＳ ゴシック" panose="020B0609070205080204" pitchFamily="49" charset="-128"/>
                <a:cs typeface="Calibri" panose="020F0502020204030204" pitchFamily="34" charset="0"/>
              </a:rPr>
              <a:t>す</a:t>
            </a:r>
            <a:r>
              <a:rPr lang="en-US" sz="2400" dirty="0" smtClean="0">
                <a:latin typeface="Calibri" panose="020F0502020204030204" pitchFamily="34" charset="0"/>
                <a:ea typeface="ＭＳ ゴシック" panose="020B0609070205080204" pitchFamily="49" charset="-128"/>
                <a:cs typeface="Calibri" panose="020F0502020204030204" pitchFamily="34" charset="0"/>
              </a:rPr>
              <a:t>る</a:t>
            </a:r>
            <a:endParaRPr lang="en-US" sz="2400" dirty="0">
              <a:latin typeface="Calibri" panose="020F0502020204030204" pitchFamily="34" charset="0"/>
              <a:ea typeface="ＭＳ ゴシック" panose="020B0609070205080204" pitchFamily="49" charset="-128"/>
              <a:cs typeface="Calibri" panose="020F0502020204030204" pitchFamily="34" charset="0"/>
            </a:endParaRPr>
          </a:p>
          <a:p>
            <a:pPr marL="342900" lvl="0"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会員候補者を招いて奉仕事業に参加させる</a:t>
            </a:r>
          </a:p>
          <a:p>
            <a:pPr marL="342900" lvl="0"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会員増強活動を実施する</a:t>
            </a:r>
          </a:p>
          <a:p>
            <a:pPr marL="342900" lvl="0"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会員一人ひとりを家族のように扱う</a:t>
            </a:r>
          </a:p>
          <a:p>
            <a:pPr marL="342900" lvl="0" indent="-342900">
              <a:buFont typeface="Arial" panose="020B0604020202020204" pitchFamily="34" charset="0"/>
              <a:buChar char="•"/>
            </a:pPr>
            <a:r>
              <a:rPr lang="en-US" sz="2400" dirty="0">
                <a:latin typeface="Calibri" panose="020F0502020204030204" pitchFamily="34" charset="0"/>
                <a:ea typeface="ＭＳ ゴシック" panose="020B0609070205080204" pitchFamily="49" charset="-128"/>
                <a:cs typeface="Calibri" panose="020F0502020204030204" pitchFamily="34" charset="0"/>
              </a:rPr>
              <a:t>新会員が速やかに適切なオリエンテーションを受けるようにする</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ja-JP" dirty="0" smtClean="0">
                <a:latin typeface="MS Mincho"/>
                <a:cs typeface="MS Mincho"/>
              </a:rPr>
              <a:t>GSTの主な責任</a:t>
            </a:r>
          </a:p>
        </p:txBody>
      </p:sp>
      <p:sp>
        <p:nvSpPr>
          <p:cNvPr id="5" name="Rectangle 4"/>
          <p:cNvSpPr/>
          <p:nvPr/>
        </p:nvSpPr>
        <p:spPr>
          <a:xfrm>
            <a:off x="609600" y="1295400"/>
            <a:ext cx="6553200" cy="3477875"/>
          </a:xfrm>
          <a:prstGeom prst="rect">
            <a:avLst/>
          </a:prstGeom>
        </p:spPr>
        <p:txBody>
          <a:bodyPr wrap="square">
            <a:spAutoFit/>
          </a:bodyPr>
          <a:lstStyle/>
          <a:p>
            <a:pPr marL="342900" indent="-342900" fontAlgn="base">
              <a:buFont typeface="Arial" panose="020B0604020202020204" pitchFamily="34" charset="0"/>
              <a:buChar char="•"/>
            </a:pPr>
            <a:r>
              <a:rPr lang="ja-JP" sz="2000" dirty="0">
                <a:solidFill>
                  <a:prstClr val="black"/>
                </a:solidFill>
                <a:latin typeface="MS Mincho"/>
                <a:cs typeface="MS Mincho"/>
              </a:rPr>
              <a:t>下記が実現するよう、GATメンバー間の効果的なコミュニケーションと連携を確実なものにする</a:t>
            </a:r>
          </a:p>
          <a:p>
            <a:pPr marL="800100" lvl="1" indent="-342900" fontAlgn="base">
              <a:buFont typeface="Arial" panose="020B0604020202020204" pitchFamily="34" charset="0"/>
              <a:buChar char="•"/>
            </a:pPr>
            <a:r>
              <a:rPr lang="ja-JP" sz="2000" dirty="0" smtClean="0">
                <a:solidFill>
                  <a:prstClr val="black"/>
                </a:solidFill>
                <a:latin typeface="MS Mincho"/>
                <a:cs typeface="MS Mincho"/>
              </a:rPr>
              <a:t>リーダーシップ</a:t>
            </a:r>
            <a:r>
              <a:rPr lang="ja-JP" sz="2000" dirty="0">
                <a:solidFill>
                  <a:prstClr val="black"/>
                </a:solidFill>
                <a:latin typeface="MS Mincho"/>
                <a:cs typeface="MS Mincho"/>
              </a:rPr>
              <a:t>育成 </a:t>
            </a:r>
          </a:p>
          <a:p>
            <a:pPr marL="800100" lvl="1" indent="-342900" fontAlgn="base">
              <a:buFont typeface="Arial" panose="020B0604020202020204" pitchFamily="34" charset="0"/>
              <a:buChar char="•"/>
            </a:pPr>
            <a:r>
              <a:rPr lang="ja-JP" sz="2000" dirty="0">
                <a:solidFill>
                  <a:prstClr val="black"/>
                </a:solidFill>
                <a:latin typeface="MS Mincho"/>
                <a:cs typeface="MS Mincho"/>
              </a:rPr>
              <a:t>会員増強 </a:t>
            </a:r>
          </a:p>
          <a:p>
            <a:pPr marL="800100" lvl="1" indent="-342900" fontAlgn="base">
              <a:buFont typeface="Arial" panose="020B0604020202020204" pitchFamily="34" charset="0"/>
              <a:buChar char="•"/>
            </a:pPr>
            <a:r>
              <a:rPr lang="ja-JP" sz="2000" dirty="0">
                <a:solidFill>
                  <a:prstClr val="black"/>
                </a:solidFill>
                <a:latin typeface="MS Mincho"/>
                <a:cs typeface="MS Mincho"/>
              </a:rPr>
              <a:t>人道奉仕の拡大</a:t>
            </a:r>
          </a:p>
          <a:p>
            <a:pPr marL="342900" indent="-342900" fontAlgn="base">
              <a:buFont typeface="Arial" panose="020B0604020202020204" pitchFamily="34" charset="0"/>
              <a:buChar char="•"/>
            </a:pPr>
            <a:r>
              <a:rPr lang="ja-JP" sz="2000" dirty="0" smtClean="0">
                <a:solidFill>
                  <a:prstClr val="black"/>
                </a:solidFill>
                <a:latin typeface="MS Mincho"/>
                <a:cs typeface="MS Mincho"/>
              </a:rPr>
              <a:t>下記</a:t>
            </a:r>
            <a:r>
              <a:rPr lang="ja-JP" altLang="en-US" sz="2000" dirty="0" smtClean="0">
                <a:solidFill>
                  <a:prstClr val="black"/>
                </a:solidFill>
                <a:latin typeface="MS Mincho"/>
                <a:cs typeface="MS Mincho"/>
              </a:rPr>
              <a:t>を満たす</a:t>
            </a:r>
            <a:r>
              <a:rPr lang="ja-JP" sz="2000" dirty="0" smtClean="0">
                <a:solidFill>
                  <a:prstClr val="black"/>
                </a:solidFill>
                <a:latin typeface="MS Mincho"/>
                <a:cs typeface="MS Mincho"/>
              </a:rPr>
              <a:t>奉仕</a:t>
            </a:r>
            <a:r>
              <a:rPr lang="ja-JP" sz="2000" dirty="0">
                <a:solidFill>
                  <a:prstClr val="black"/>
                </a:solidFill>
                <a:latin typeface="MS Mincho"/>
                <a:cs typeface="MS Mincho"/>
              </a:rPr>
              <a:t>事業の企画と実施を</a:t>
            </a:r>
            <a:r>
              <a:rPr lang="ja-JP" sz="2000" dirty="0" smtClean="0">
                <a:solidFill>
                  <a:prstClr val="black"/>
                </a:solidFill>
                <a:latin typeface="MS Mincho"/>
                <a:cs typeface="MS Mincho"/>
              </a:rPr>
              <a:t>支援</a:t>
            </a:r>
            <a:r>
              <a:rPr lang="ja-JP" altLang="en-US" sz="2000" dirty="0">
                <a:solidFill>
                  <a:prstClr val="black"/>
                </a:solidFill>
                <a:latin typeface="MS Mincho"/>
                <a:cs typeface="MS Mincho"/>
              </a:rPr>
              <a:t>する</a:t>
            </a:r>
            <a:endParaRPr lang="ja-JP" sz="2000" dirty="0">
              <a:solidFill>
                <a:prstClr val="black"/>
              </a:solidFill>
              <a:latin typeface="MS Mincho"/>
              <a:cs typeface="MS Mincho"/>
            </a:endParaRPr>
          </a:p>
          <a:p>
            <a:pPr marL="800100" lvl="1" indent="-342900" fontAlgn="base">
              <a:buFont typeface="Arial" panose="020B0604020202020204" pitchFamily="34" charset="0"/>
              <a:buChar char="•"/>
            </a:pPr>
            <a:r>
              <a:rPr lang="ja-JP" sz="2000" dirty="0" smtClean="0">
                <a:solidFill>
                  <a:prstClr val="black"/>
                </a:solidFill>
                <a:latin typeface="MS Mincho"/>
                <a:cs typeface="MS Mincho"/>
              </a:rPr>
              <a:t>ライオンズクラブ</a:t>
            </a:r>
            <a:r>
              <a:rPr lang="ja-JP" sz="2000" dirty="0">
                <a:solidFill>
                  <a:prstClr val="black"/>
                </a:solidFill>
                <a:latin typeface="MS Mincho"/>
                <a:cs typeface="MS Mincho"/>
              </a:rPr>
              <a:t>国際協会の奉仕フレームワークと全体的な使命およびビジョンに沿っている</a:t>
            </a:r>
          </a:p>
          <a:p>
            <a:pPr marL="800100" lvl="1" indent="-342900" fontAlgn="base">
              <a:buFont typeface="Arial" panose="020B0604020202020204" pitchFamily="34" charset="0"/>
              <a:buChar char="•"/>
            </a:pPr>
            <a:r>
              <a:rPr lang="ja-JP" sz="2000" dirty="0">
                <a:solidFill>
                  <a:prstClr val="black"/>
                </a:solidFill>
                <a:latin typeface="MS Mincho"/>
                <a:cs typeface="MS Mincho"/>
              </a:rPr>
              <a:t>ライオンズとレオに帰属意識と誇りを喚起する</a:t>
            </a:r>
          </a:p>
          <a:p>
            <a:pPr marL="800100" lvl="1" indent="-342900" fontAlgn="base">
              <a:buFont typeface="Arial" panose="020B0604020202020204" pitchFamily="34" charset="0"/>
              <a:buChar char="•"/>
            </a:pPr>
            <a:r>
              <a:rPr lang="ja-JP" sz="2000" dirty="0">
                <a:solidFill>
                  <a:prstClr val="black"/>
                </a:solidFill>
                <a:latin typeface="MS Mincho"/>
                <a:cs typeface="MS Mincho"/>
              </a:rPr>
              <a:t>幅広い世代の参加者を引き寄せ、インパクトの強い奉仕を実施する</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28334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ja-JP" dirty="0" smtClean="0">
                <a:latin typeface="MS Mincho"/>
                <a:cs typeface="MS Mincho"/>
              </a:rPr>
              <a:t>GSTの主な責任 </a:t>
            </a:r>
            <a:endParaRPr lang="ja-JP"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4586" y="1295400"/>
            <a:ext cx="6019800" cy="3785652"/>
          </a:xfrm>
          <a:prstGeom prst="rect">
            <a:avLst/>
          </a:prstGeom>
        </p:spPr>
        <p:txBody>
          <a:bodyPr wrap="square">
            <a:spAutoFit/>
          </a:bodyPr>
          <a:lstStyle/>
          <a:p>
            <a:pPr marL="800100" lvl="1" indent="-342900" fontAlgn="base">
              <a:buFont typeface="Arial" panose="020B0604020202020204" pitchFamily="34" charset="0"/>
              <a:buChar char="•"/>
            </a:pPr>
            <a:r>
              <a:rPr lang="ja-JP" sz="2400" dirty="0">
                <a:solidFill>
                  <a:prstClr val="black"/>
                </a:solidFill>
                <a:latin typeface="MS Mincho"/>
                <a:cs typeface="MS Mincho"/>
              </a:rPr>
              <a:t>地域においてライオンズの奉仕</a:t>
            </a:r>
            <a:r>
              <a:rPr lang="ja-JP" sz="2400" dirty="0" smtClean="0">
                <a:solidFill>
                  <a:prstClr val="black"/>
                </a:solidFill>
                <a:latin typeface="MS Mincho"/>
                <a:cs typeface="MS Mincho"/>
              </a:rPr>
              <a:t>が</a:t>
            </a:r>
            <a:r>
              <a:rPr lang="ja-JP" altLang="en-US" sz="2400" dirty="0" smtClean="0">
                <a:solidFill>
                  <a:prstClr val="black"/>
                </a:solidFill>
                <a:latin typeface="MS Mincho"/>
                <a:cs typeface="MS Mincho"/>
              </a:rPr>
              <a:t>もたらす</a:t>
            </a:r>
            <a:r>
              <a:rPr lang="ja-JP" sz="2400" dirty="0" smtClean="0">
                <a:solidFill>
                  <a:prstClr val="black"/>
                </a:solidFill>
                <a:latin typeface="MS Mincho"/>
                <a:cs typeface="MS Mincho"/>
              </a:rPr>
              <a:t>インパクト</a:t>
            </a:r>
            <a:r>
              <a:rPr lang="ja-JP" altLang="en-US" sz="2400" dirty="0" smtClean="0">
                <a:solidFill>
                  <a:prstClr val="black"/>
                </a:solidFill>
                <a:latin typeface="MS Mincho"/>
                <a:cs typeface="MS Mincho"/>
              </a:rPr>
              <a:t>への</a:t>
            </a:r>
            <a:r>
              <a:rPr lang="ja-JP" sz="2400" dirty="0" smtClean="0">
                <a:solidFill>
                  <a:prstClr val="black"/>
                </a:solidFill>
                <a:latin typeface="MS Mincho"/>
                <a:cs typeface="MS Mincho"/>
              </a:rPr>
              <a:t>注目度</a:t>
            </a:r>
            <a:r>
              <a:rPr lang="ja-JP" sz="2400" dirty="0">
                <a:solidFill>
                  <a:prstClr val="black"/>
                </a:solidFill>
                <a:latin typeface="MS Mincho"/>
                <a:cs typeface="MS Mincho"/>
              </a:rPr>
              <a:t>を</a:t>
            </a:r>
            <a:r>
              <a:rPr lang="ja-JP" sz="2400" dirty="0" smtClean="0">
                <a:solidFill>
                  <a:prstClr val="black"/>
                </a:solidFill>
                <a:latin typeface="MS Mincho"/>
                <a:cs typeface="MS Mincho"/>
              </a:rPr>
              <a:t>高める</a:t>
            </a:r>
            <a:r>
              <a:rPr lang="ja-JP" altLang="en-US" sz="2400" dirty="0" smtClean="0">
                <a:solidFill>
                  <a:prstClr val="black"/>
                </a:solidFill>
                <a:latin typeface="MS Mincho"/>
                <a:cs typeface="MS Mincho"/>
              </a:rPr>
              <a:t>手助けをする</a:t>
            </a:r>
            <a:endParaRPr lang="ja-JP" sz="2400" dirty="0">
              <a:solidFill>
                <a:prstClr val="black"/>
              </a:solidFill>
              <a:latin typeface="MS Mincho"/>
              <a:cs typeface="MS Mincho"/>
            </a:endParaRPr>
          </a:p>
          <a:p>
            <a:pPr lvl="1" fontAlgn="base"/>
            <a:endParaRPr lang="ja-JP" sz="2400" dirty="0">
              <a:solidFill>
                <a:prstClr val="black"/>
              </a:solidFill>
              <a:ea typeface="MS Mincho"/>
            </a:endParaRPr>
          </a:p>
          <a:p>
            <a:pPr marL="800100" lvl="1" indent="-342900" fontAlgn="base">
              <a:buFont typeface="Arial" panose="020B0604020202020204" pitchFamily="34" charset="0"/>
              <a:buChar char="•"/>
            </a:pPr>
            <a:r>
              <a:rPr lang="ja-JP" sz="2400" dirty="0">
                <a:solidFill>
                  <a:prstClr val="black"/>
                </a:solidFill>
                <a:latin typeface="MS Mincho"/>
                <a:cs typeface="MS Mincho"/>
              </a:rPr>
              <a:t>奉仕事業の成功事例・機会・課題について情報を調べ共有する</a:t>
            </a:r>
          </a:p>
          <a:p>
            <a:pPr marL="800100" lvl="1" indent="-342900" fontAlgn="base">
              <a:buFont typeface="Arial" panose="020B0604020202020204" pitchFamily="34" charset="0"/>
              <a:buChar char="•"/>
            </a:pPr>
            <a:endParaRPr lang="ja-JP" sz="2400" dirty="0">
              <a:solidFill>
                <a:prstClr val="black"/>
              </a:solidFill>
              <a:ea typeface="MS Mincho"/>
            </a:endParaRPr>
          </a:p>
          <a:p>
            <a:pPr marL="800100" lvl="1" indent="-342900" fontAlgn="base">
              <a:buFont typeface="Arial" panose="020B0604020202020204" pitchFamily="34" charset="0"/>
              <a:buChar char="•"/>
            </a:pPr>
            <a:r>
              <a:rPr lang="ja-JP" sz="2400" dirty="0">
                <a:solidFill>
                  <a:prstClr val="black"/>
                </a:solidFill>
                <a:latin typeface="MS Mincho"/>
                <a:cs typeface="MS Mincho"/>
              </a:rPr>
              <a:t>LCIFコーディネーターと連携し、情報資料が最も有利に活用されるようにして資金獲得活動への参加を高める</a:t>
            </a:r>
          </a:p>
        </p:txBody>
      </p:sp>
    </p:spTree>
    <p:extLst>
      <p:ext uri="{BB962C8B-B14F-4D97-AF65-F5344CB8AC3E}">
        <p14:creationId xmlns:p14="http://schemas.microsoft.com/office/powerpoint/2010/main" val="59277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latin typeface="Calibri" panose="020F0502020204030204" pitchFamily="34" charset="0"/>
                <a:ea typeface="ＭＳ ゴシック" panose="020B0609070205080204" pitchFamily="49" charset="-128"/>
                <a:cs typeface="Calibri" panose="020F0502020204030204" pitchFamily="34" charset="0"/>
              </a:rPr>
              <a:t>GSTの目的</a:t>
            </a:r>
          </a:p>
        </p:txBody>
      </p:sp>
      <p:graphicFrame>
        <p:nvGraphicFramePr>
          <p:cNvPr id="12" name="Diagram 11"/>
          <p:cNvGraphicFramePr/>
          <p:nvPr>
            <p:extLst>
              <p:ext uri="{D42A27DB-BD31-4B8C-83A1-F6EECF244321}">
                <p14:modId xmlns:p14="http://schemas.microsoft.com/office/powerpoint/2010/main" val="2434040689"/>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dirty="0">
                <a:latin typeface="Calibri" panose="020F0502020204030204" pitchFamily="34" charset="0"/>
                <a:cs typeface="Calibri" panose="020F0502020204030204" pitchFamily="34" charset="0"/>
              </a:rPr>
              <a:t> </a:t>
            </a:r>
            <a:r>
              <a:rPr lang="en-US" sz="1800" dirty="0">
                <a:solidFill>
                  <a:srgbClr val="404040"/>
                </a:solidFill>
                <a:latin typeface="Calibri" panose="020F0502020204030204" pitchFamily="34" charset="0"/>
                <a:cs typeface="Calibri" panose="020F0502020204030204" pitchFamily="34" charset="0"/>
              </a:rPr>
              <a:t>歴史を守りつつ、新たなニーズに挑む。 </a:t>
            </a:r>
          </a:p>
          <a:p>
            <a:pPr fontAlgn="auto">
              <a:spcAft>
                <a:spcPts val="0"/>
              </a:spcAft>
            </a:pPr>
            <a:r>
              <a:rPr lang="en-US" sz="1800" dirty="0">
                <a:solidFill>
                  <a:srgbClr val="404040"/>
                </a:solidFill>
                <a:latin typeface="Calibri" panose="020F0502020204030204" pitchFamily="34" charset="0"/>
                <a:cs typeface="Calibri" panose="020F0502020204030204" pitchFamily="34" charset="0"/>
              </a:rPr>
              <a:t>さらに、私たちとともに奉仕する機会を青少年に与える。</a:t>
            </a:r>
          </a:p>
        </p:txBody>
      </p:sp>
      <p:sp>
        <p:nvSpPr>
          <p:cNvPr id="3" name="Text Placeholder 1"/>
          <p:cNvSpPr txBox="1">
            <a:spLocks/>
          </p:cNvSpPr>
          <p:nvPr/>
        </p:nvSpPr>
        <p:spPr>
          <a:xfrm>
            <a:off x="1147646" y="1066800"/>
            <a:ext cx="6848708"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en-US" sz="2800" b="1" dirty="0">
                <a:solidFill>
                  <a:prstClr val="black">
                    <a:lumMod val="75000"/>
                    <a:lumOff val="25000"/>
                  </a:prstClr>
                </a:solidFill>
                <a:latin typeface="Calibri" panose="020F0502020204030204" pitchFamily="34" charset="0"/>
                <a:cs typeface="Calibri" panose="020F0502020204030204" pitchFamily="34" charset="0"/>
              </a:rPr>
              <a:t>グローバル奉仕フレームワークは</a:t>
            </a:r>
            <a:r>
              <a:rPr dirty="0">
                <a:latin typeface="Calibri" panose="020F0502020204030204" pitchFamily="34" charset="0"/>
                <a:cs typeface="Calibri" panose="020F0502020204030204" pitchFamily="34" charset="0"/>
              </a:rPr>
              <a:t/>
            </a:r>
            <a:br>
              <a:rPr dirty="0">
                <a:latin typeface="Calibri" panose="020F0502020204030204" pitchFamily="34" charset="0"/>
                <a:cs typeface="Calibri" panose="020F0502020204030204" pitchFamily="34" charset="0"/>
              </a:rPr>
            </a:br>
            <a:r>
              <a:rPr lang="en-US" sz="2800" b="1" dirty="0">
                <a:solidFill>
                  <a:prstClr val="black">
                    <a:lumMod val="75000"/>
                    <a:lumOff val="25000"/>
                  </a:prstClr>
                </a:solidFill>
                <a:latin typeface="Calibri" panose="020F0502020204030204" pitchFamily="34" charset="0"/>
                <a:cs typeface="Calibri" panose="020F0502020204030204" pitchFamily="34" charset="0"/>
              </a:rPr>
              <a:t>ライオンズ第2世紀の足跡となる。</a:t>
            </a:r>
          </a:p>
          <a:p>
            <a:pPr fontAlgn="auto">
              <a:lnSpc>
                <a:spcPct val="110000"/>
              </a:lnSpc>
              <a:spcAft>
                <a:spcPts val="0"/>
              </a:spcAft>
            </a:pPr>
            <a:endParaRPr lang="ja-JP" sz="2100" b="1" dirty="0">
              <a:solidFill>
                <a:prstClr val="black">
                  <a:lumMod val="75000"/>
                  <a:lumOff val="2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B269BC-AAA3-4428-BC64-93ED370B77BB}">
  <ds:schemaRefs>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7495015-d16d-4dd1-a72f-488cd8119f34"/>
    <ds:schemaRef ds:uri="http://schemas.microsoft.com/office/2006/metadata/propertie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82C1470-9FF8-4C48-A872-BCD0DE68C0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2192</TotalTime>
  <Words>2954</Words>
  <Application>Microsoft Office PowerPoint</Application>
  <PresentationFormat>On-screen Show (4:3)</PresentationFormat>
  <Paragraphs>374</Paragraphs>
  <Slides>23</Slides>
  <Notes>23</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ＭＳ ゴシック</vt:lpstr>
      <vt:lpstr>MS Mincho</vt:lpstr>
      <vt:lpstr>ＭＳ Ｐゴシック</vt:lpstr>
      <vt:lpstr>Arial</vt:lpstr>
      <vt:lpstr>Calibri</vt:lpstr>
      <vt:lpstr>Calibri Light</vt:lpstr>
      <vt:lpstr>Candara</vt:lpstr>
      <vt:lpstr>Helvetica</vt:lpstr>
      <vt:lpstr>Wingdings</vt:lpstr>
      <vt:lpstr>ヒラギノ角ゴ Pro W3</vt:lpstr>
      <vt:lpstr>LCI Template</vt:lpstr>
      <vt:lpstr>Office Theme</vt:lpstr>
      <vt:lpstr>グローバル 奉仕チーム</vt:lpstr>
      <vt:lpstr>PowerPoint Presentation</vt:lpstr>
      <vt:lpstr>グローバル・ アクション・チーム</vt:lpstr>
      <vt:lpstr>GLTの主な責任</vt:lpstr>
      <vt:lpstr>GMTの主な責任</vt:lpstr>
      <vt:lpstr>GSTの主な責任</vt:lpstr>
      <vt:lpstr>GSTの主な責任 </vt:lpstr>
      <vt:lpstr>GSTの目的</vt:lpstr>
      <vt:lpstr>PowerPoint Presentation</vt:lpstr>
      <vt:lpstr>PowerPoint Presentation</vt:lpstr>
      <vt:lpstr>グローバル・アクション・チームの構造</vt:lpstr>
      <vt:lpstr>グローバル奉仕チームとLCIFの構造</vt:lpstr>
      <vt:lpstr>LCIFを支えるためのGSTの責務</vt:lpstr>
      <vt:lpstr>GSTの目標と戦略</vt:lpstr>
      <vt:lpstr>GSTの目標</vt:lpstr>
      <vt:lpstr>リソース </vt:lpstr>
      <vt:lpstr>リソース </vt:lpstr>
      <vt:lpstr>すべての複合地区と地区が研修に利用できる グローバル奉仕補助金：</vt:lpstr>
      <vt:lpstr>運営予算：受け取るには</vt:lpstr>
      <vt:lpstr>事業案</vt:lpstr>
      <vt:lpstr>今できること：</vt:lpstr>
      <vt:lpstr>覚えておくべき要点</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215</cp:revision>
  <cp:lastPrinted>2017-08-03T12:38:20Z</cp:lastPrinted>
  <dcterms:created xsi:type="dcterms:W3CDTF">2017-07-20T15:36:30Z</dcterms:created>
  <dcterms:modified xsi:type="dcterms:W3CDTF">2017-12-07T21:07:40Z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