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1" autoAdjust="0"/>
    <p:restoredTop sz="66627" autoAdjust="0"/>
  </p:normalViewPr>
  <p:slideViewPr>
    <p:cSldViewPr>
      <p:cViewPr varScale="1">
        <p:scale>
          <a:sx n="55" d="100"/>
          <a:sy n="55" d="100"/>
        </p:scale>
        <p:origin x="-2179"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0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r>
            <a:rPr lang="en-US" sz="2400" b="1" i="1" dirty="0" smtClean="0"/>
            <a:t>Nous servons</a:t>
          </a:r>
          <a:r>
            <a:rPr lang="en-US" sz="2400" dirty="0" smtClean="0"/>
            <a:t> est choisi comme devise</a:t>
          </a:r>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smtClean="0"/>
            <a:t>Création du premier Leo club</a:t>
          </a:r>
          <a:endParaRPr lang="fr-FR" sz="2800" dirty="0"/>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400" dirty="0" smtClean="0"/>
            <a:t>Établissement de la </a:t>
          </a:r>
          <a:r>
            <a:rPr lang="en-US" sz="2400" dirty="0" err="1" smtClean="0"/>
            <a:t>Fondation</a:t>
          </a:r>
          <a:r>
            <a:rPr lang="en-US" sz="2400" dirty="0" smtClean="0"/>
            <a:t/>
          </a:r>
          <a:br>
            <a:rPr lang="en-US" sz="2400" dirty="0" smtClean="0"/>
          </a:br>
          <a:r>
            <a:rPr lang="en-US" sz="2400" dirty="0" smtClean="0"/>
            <a:t>du LCI</a:t>
          </a:r>
          <a:endParaRPr lang="fr-FR" sz="2400" dirty="0"/>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en-US" sz="2400" dirty="0" smtClean="0"/>
            <a:t>Les femmes peuvent devenir membres</a:t>
          </a:r>
          <a:endParaRPr lang="fr-FR" sz="2400" dirty="0"/>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t>
        <a:bodyPr/>
        <a:lstStyle/>
        <a:p>
          <a:endParaRPr lang="en-US"/>
        </a:p>
      </dgm:t>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t>
        <a:bodyPr/>
        <a:lstStyle/>
        <a:p>
          <a:endParaRPr lang="en-US"/>
        </a:p>
      </dgm:t>
    </dgm:pt>
    <dgm:pt modelId="{467EEC6F-8CF0-45F2-ADE7-F682CDFC9D91}" type="pres">
      <dgm:prSet presAssocID="{7536F606-ED25-4E94-87C6-7BC181680A36}" presName="comp" presStyleCnt="0"/>
      <dgm:spPr/>
      <dgm:t>
        <a:bodyPr/>
        <a:lstStyle/>
        <a:p>
          <a:endParaRPr lang="en-US"/>
        </a:p>
      </dgm:t>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t>
        <a:bodyPr/>
        <a:lstStyle/>
        <a:p>
          <a:endParaRPr lang="en-US"/>
        </a:p>
      </dgm:t>
    </dgm:pt>
    <dgm:pt modelId="{A5C6C1FF-F2A2-470A-B54C-278B15A40FAF}" type="pres">
      <dgm:prSet presAssocID="{FCBFD353-9693-4974-ACDA-25ED32FBB4AD}" presName="comp" presStyleCnt="0"/>
      <dgm:spPr/>
      <dgm:t>
        <a:bodyPr/>
        <a:lstStyle/>
        <a:p>
          <a:endParaRPr lang="en-US"/>
        </a:p>
      </dgm:t>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t>
        <a:bodyPr/>
        <a:lstStyle/>
        <a:p>
          <a:endParaRPr lang="en-US"/>
        </a:p>
      </dgm:t>
    </dgm:pt>
    <dgm:pt modelId="{4BEA2C9E-C6ED-4C4C-B528-0FC3848FFDF9}" type="pres">
      <dgm:prSet presAssocID="{A521541B-601D-44BB-9D14-BD17375D9126}" presName="comp" presStyleCnt="0"/>
      <dgm:spPr/>
      <dgm:t>
        <a:bodyPr/>
        <a:lstStyle/>
        <a:p>
          <a:endParaRPr lang="en-US"/>
        </a:p>
      </dgm:t>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t>Nous servons</a:t>
          </a:r>
          <a:r>
            <a:rPr lang="en-US" sz="2400" kern="1200" dirty="0" smtClean="0"/>
            <a:t> est choisi comme devise</a:t>
          </a:r>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Création du premier Leo club</a:t>
          </a:r>
          <a:endParaRPr lang="fr-FR" sz="2800" kern="1200" dirty="0"/>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Établissement de la </a:t>
          </a:r>
          <a:r>
            <a:rPr lang="en-US" sz="2400" kern="1200" dirty="0" err="1" smtClean="0"/>
            <a:t>Fondation</a:t>
          </a:r>
          <a:r>
            <a:rPr lang="en-US" sz="2400" kern="1200" dirty="0" smtClean="0"/>
            <a:t/>
          </a:r>
          <a:br>
            <a:rPr lang="en-US" sz="2400" kern="1200" dirty="0" smtClean="0"/>
          </a:br>
          <a:r>
            <a:rPr lang="en-US" sz="2400" kern="1200" dirty="0" smtClean="0"/>
            <a:t>du LCI</a:t>
          </a:r>
          <a:endParaRPr lang="fr-FR" sz="2400" kern="1200" dirty="0"/>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Les femmes peuvent devenir membres</a:t>
          </a:r>
          <a:endParaRPr lang="fr-FR" sz="2400" kern="1200" dirty="0"/>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9/7/2016</a:t>
            </a:fld>
            <a:endParaRPr lang="fr-FR"/>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fr-FR"/>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Dans le cadre de la célébration de notre centenaire, je vais vous présenter l’histoire du Lions Clubs International. </a:t>
            </a: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fr-FR" dirty="0">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À l'approche de notre 100e anniversaire, tous les Lions s'activent pour célébrer notre centenaire : </a:t>
            </a:r>
          </a:p>
          <a:p>
            <a:endParaRPr lang="fr-FR" baseline="0" dirty="0" smtClean="0"/>
          </a:p>
          <a:p>
            <a:r>
              <a:rPr lang="fr-FR" b="1" baseline="0" dirty="0" smtClean="0"/>
              <a:t>Diriger par le service</a:t>
            </a:r>
            <a:br>
              <a:rPr lang="fr-FR" b="1" baseline="0" dirty="0" smtClean="0"/>
            </a:br>
            <a:r>
              <a:rPr lang="fr-FR" dirty="0" smtClean="0"/>
              <a:t>Aider plus de 100 millions de personnes en montant des actions dans le cadre du Défi de service du centenaire en faveur des jeunes, de la vue, de la faim et de l'environnement.</a:t>
            </a:r>
          </a:p>
          <a:p>
            <a:pPr marL="0" indent="0">
              <a:buNone/>
            </a:pPr>
            <a:endParaRPr lang="fr-FR" baseline="0" dirty="0" smtClean="0"/>
          </a:p>
          <a:p>
            <a:pPr marL="0" indent="0">
              <a:buNone/>
            </a:pPr>
            <a:r>
              <a:rPr lang="fr-FR" b="1" baseline="0" dirty="0" smtClean="0"/>
              <a:t>Inviter pour avoir un impact</a:t>
            </a:r>
            <a:br>
              <a:rPr lang="fr-FR" b="1" baseline="0" dirty="0" smtClean="0"/>
            </a:br>
            <a:r>
              <a:rPr lang="fr-FR" b="0" baseline="0" dirty="0" smtClean="0"/>
              <a:t>En moyenne, un Lion vient en aide à environ 50 personnes chaque année. </a:t>
            </a:r>
            <a:r>
              <a:rPr lang="fr-FR" dirty="0" smtClean="0"/>
              <a:t>Créer des clubs et recruter des nouveaux membres nous permettra d'étendre plus que jamais notre impact. </a:t>
            </a:r>
          </a:p>
          <a:p>
            <a:pPr marL="0" indent="0">
              <a:buNone/>
            </a:pPr>
            <a:endParaRPr lang="fr-FR" baseline="0" dirty="0" smtClean="0"/>
          </a:p>
          <a:p>
            <a:pPr marL="0" indent="0">
              <a:buNone/>
            </a:pPr>
            <a:r>
              <a:rPr lang="fr-FR" b="1" baseline="0" dirty="0" smtClean="0"/>
              <a:t>Établir des liens avec la communauté</a:t>
            </a:r>
            <a:br>
              <a:rPr lang="fr-FR" b="1" baseline="0" dirty="0" smtClean="0"/>
            </a:br>
            <a:r>
              <a:rPr lang="fr-FR" b="0" baseline="0" dirty="0" smtClean="0"/>
              <a:t>Les clubs peuvent ancrer l'héritage du Lions et laisser un impact local et durable par le biais de projets commémoratifs, que ce soit par le  don de bancs pour un parc à la création de potagers publics ou la construction de dispensaires.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fr-FR"/>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Décrivant le logo du Lions, Melvin Jones dit un jour qu'il « r</a:t>
            </a:r>
            <a:r>
              <a:rPr lang="fr-FR" sz="1200" kern="1200" dirty="0" smtClean="0">
                <a:solidFill>
                  <a:schemeClr val="tx1"/>
                </a:solidFill>
                <a:effectLst/>
              </a:rPr>
              <a:t>eprésente un lion tourné vers le passé avec fierté et vers l'avenir avec confiance, regardant dans toutes les directions où rendre service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rPr>
              <a:t>L'héritage du Lions Clubs est représenté</a:t>
            </a:r>
            <a:r>
              <a:rPr lang="fr-FR" sz="1200" kern="1200" baseline="0" dirty="0" smtClean="0">
                <a:solidFill>
                  <a:schemeClr val="tx1"/>
                </a:solidFill>
                <a:effectLst/>
              </a:rPr>
              <a:t> par les m</a:t>
            </a:r>
            <a:r>
              <a:rPr lang="fr-FR" sz="1200" kern="1200" dirty="0" smtClean="0">
                <a:solidFill>
                  <a:schemeClr val="tx1"/>
                </a:solidFill>
                <a:effectLst/>
              </a:rPr>
              <a:t>illions de bénéficiaires des actions montées par les Lions dans le monde. </a:t>
            </a:r>
          </a:p>
          <a:p>
            <a:endParaRPr lang="fr-FR" dirty="0" smtClean="0"/>
          </a:p>
          <a:p>
            <a:r>
              <a:rPr lang="fr-FR" dirty="0" smtClean="0"/>
              <a:t>(cliquer)</a:t>
            </a:r>
          </a:p>
          <a:p>
            <a:endParaRPr lang="fr-FR" dirty="0" smtClean="0"/>
          </a:p>
          <a:p>
            <a:r>
              <a:rPr lang="fr-FR" dirty="0" smtClean="0"/>
              <a:t>J'espère que cette présentation vous a plu et que vous êtes comme moi prêts à étendre notre impact dans les 100 prochaines années du Lions.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fr-FR"/>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En 1917, Melvin Jones, propriétaire d'une agence d'assurance et membre du Business Circle of Chicago, encourage les membres de ce cercle d'aller au-delà de leurs considérations purement professionnelles pour s'engager en faveur de l'amélioration de leur communauté.</a:t>
            </a:r>
          </a:p>
          <a:p>
            <a:endParaRPr lang="fr-FR" dirty="0" smtClean="0"/>
          </a:p>
          <a:p>
            <a:r>
              <a:rPr lang="fr-FR" dirty="0" smtClean="0"/>
              <a:t>Il leur dit : « On ne peut aller bien loin dans la vie si l'on ne commence pas par faire quelque chose pour quelqu'un d'autre ».</a:t>
            </a:r>
          </a:p>
          <a:p>
            <a:endParaRPr lang="fr-FR" baseline="0" dirty="0" smtClean="0"/>
          </a:p>
          <a:p>
            <a:r>
              <a:rPr lang="fr-FR" dirty="0" smtClean="0"/>
              <a:t>Il contacte aussi des groupes similaires et les invite à une réunion pour discuter de la création d'une nouvelle organisation</a:t>
            </a:r>
            <a:r>
              <a:rPr lang="fr-FR" baseline="0" dirty="0" smtClean="0">
                <a:solidFill>
                  <a:schemeClr val="tx1"/>
                </a:solidFill>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fr-FR"/>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Réunion d'organisation organisée le 7 juin 1917 à Chicago.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Suite au succès de cette réunion, la première convention du Lions Clubs est organisée à Dallas en octobre 1917 et le Dr William Woods (Indiana) est élu Premier président. </a:t>
            </a:r>
          </a:p>
          <a:p>
            <a:endParaRPr lang="fr-FR" baseline="0" dirty="0" smtClean="0"/>
          </a:p>
          <a:p>
            <a:r>
              <a:rPr lang="fr-FR" dirty="0" smtClean="0"/>
              <a:t>Melvin Jones est nommé secrétaire-trésorier et est autorisé à établir le siège social à Chicago. </a:t>
            </a:r>
            <a:endParaRPr lang="fr-FR"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fr-FR" dirty="0"/>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Notre nouvelle organisation se développe rapidement et devient internationale en 1920 avec la création d'un club à Windsor (Canada). </a:t>
            </a:r>
          </a:p>
          <a:p>
            <a:endParaRPr lang="fr-FR" baseline="0" dirty="0" smtClean="0"/>
          </a:p>
          <a:p>
            <a:r>
              <a:rPr lang="fr-FR" dirty="0" smtClean="0"/>
              <a:t>En 1927, le club de </a:t>
            </a:r>
            <a:r>
              <a:rPr lang="fr-FR" dirty="0" err="1" smtClean="0"/>
              <a:t>Nuevo</a:t>
            </a:r>
            <a:r>
              <a:rPr lang="fr-FR" dirty="0" smtClean="0"/>
              <a:t> Laredo voit le jour au Mexique et d'autres suivent rapidement en Amérique latine.</a:t>
            </a:r>
          </a:p>
          <a:p>
            <a:endParaRPr lang="fr-FR" baseline="0" dirty="0" smtClean="0"/>
          </a:p>
          <a:p>
            <a:r>
              <a:rPr lang="fr-FR" dirty="0" smtClean="0"/>
              <a:t>L'internationalisation se poursuit dans les années 1940 avec la création de Lions Clubs à Lismore (Australie), Stockholm (Suède) et Manille (Philippines). </a:t>
            </a:r>
          </a:p>
          <a:p>
            <a:endParaRPr lang="fr-FR" baseline="0" dirty="0" smtClean="0"/>
          </a:p>
          <a:p>
            <a:r>
              <a:rPr lang="fr-FR" dirty="0" smtClean="0"/>
              <a:t>En 1950, il y a plus de 400 000 Lions dans 31 pays. La création d'un club à Casablanca (Maroc) en 1953 et d'un par des scientifiques chercheurs en Antarctique en 1957, place le Lions Club International sur chaque continent.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fr-FR"/>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En 1925, lors de la convention du Lions, Helen Keller met au défi les Lions de devenir </a:t>
            </a:r>
            <a:r>
              <a:rPr lang="fr-FR" i="1" dirty="0" smtClean="0"/>
              <a:t>Chevaliers des aveugles</a:t>
            </a:r>
            <a:r>
              <a:rPr lang="fr-FR" dirty="0" smtClean="0"/>
              <a:t>. En acceptant ce défi avec enthousiasme, les Lions étendent leurs actions aux aveugles et aux malvoyants. </a:t>
            </a:r>
          </a:p>
          <a:p>
            <a:endParaRPr lang="fr-FR" baseline="0" dirty="0" smtClean="0"/>
          </a:p>
          <a:p>
            <a:r>
              <a:rPr lang="fr-FR" dirty="0" smtClean="0"/>
              <a:t>En 1930, afin de permettre aux non-voyants de se déplacer plus facilement, le Lion George </a:t>
            </a:r>
            <a:r>
              <a:rPr lang="fr-FR" dirty="0" err="1" smtClean="0"/>
              <a:t>Bonham</a:t>
            </a:r>
            <a:r>
              <a:rPr lang="fr-FR" dirty="0" smtClean="0"/>
              <a:t> peint une canne en blanc avec une grande bande rouge, une innovation toujours utilisée aujourd'hui.</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 en 1939, des membres du Lions Club de Detroit </a:t>
            </a:r>
            <a:r>
              <a:rPr lang="fr-FR" dirty="0" err="1" smtClean="0"/>
              <a:t>Uptown</a:t>
            </a:r>
            <a:r>
              <a:rPr lang="fr-FR" dirty="0" smtClean="0"/>
              <a:t> (États-Unis) transforment une ancienne ferme du Michigan en centre de formation de chiens guides, contribuant ainsi à populariser l'utilisation des chiens guides dans le monde entier.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Beaucoup de clubs continuent de fournir des chiens guides et d'autres services pour la vue comme le recyclage des lunettes, le dépistage des troubles visuels et des banques de cornées. Toutes ces actions apportent aux Lions une reconnaissance mondiale pour son travail en faveur des aveugles et des malvoyants.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fr-FR"/>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Quelques Lions célèbres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L'amiral Richard E. Byrd, Lion et explorateur polaire écrit : « Nous avons emporté avec nous aux pôles le drapeau du Lions Club et nous pensons que c’est le plus grand honneur que nous pouvions lui faire ».</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 1977, le Lion Jimmy Carter devient président des États-Unis. Son travail avec le Lions se poursuit et le Lions Clubs et </a:t>
            </a:r>
            <a:r>
              <a:rPr lang="fr-FR" i="1" dirty="0" smtClean="0"/>
              <a:t>The Carter Center</a:t>
            </a:r>
            <a:r>
              <a:rPr lang="fr-FR" dirty="0" smtClean="0"/>
              <a:t> établissent en 1999 un partenariat pour éradiquer la cécité évitable en Afrique et en Amérique latine.</a:t>
            </a:r>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fr-FR"/>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Autres moment clés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a:t>
            </a:r>
            <a:br>
              <a:rPr lang="fr-FR" dirty="0" smtClean="0"/>
            </a:br>
            <a:r>
              <a:rPr lang="fr-FR" dirty="0" smtClean="0"/>
              <a:t>1954 : </a:t>
            </a:r>
            <a:r>
              <a:rPr lang="fr-FR" b="1" i="1" dirty="0" smtClean="0"/>
              <a:t>Nous servons</a:t>
            </a:r>
            <a:r>
              <a:rPr lang="fr-FR" dirty="0" smtClean="0"/>
              <a:t> est choisi comme devise.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a:t>
            </a:r>
            <a:br>
              <a:rPr lang="fr-FR" dirty="0" smtClean="0"/>
            </a:br>
            <a:r>
              <a:rPr lang="fr-FR" dirty="0" smtClean="0"/>
              <a:t>1957 : Création du premier Leo club, donnant aux jeunes la possibilité de s'impliquer. Il existe plus de 6 800 Leos clubs établis dans 140 pays.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a:t>
            </a:r>
            <a:br>
              <a:rPr lang="fr-FR" dirty="0" smtClean="0"/>
            </a:br>
            <a:r>
              <a:rPr lang="fr-FR" dirty="0" smtClean="0"/>
              <a:t>1968 : Établissement de la Fondation du Lions Clubs International.  En majeure partie grâce à la générosité des Lions, notre Fondation octroie chaque année des millions de dollars sous forme de subventions à des projets en faveur de la vue, de la jeunesse, de l'aide aux victimes de catastrophes et d'actions humanitaires.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a:t>
            </a:r>
            <a:br>
              <a:rPr lang="fr-FR" dirty="0" smtClean="0"/>
            </a:br>
            <a:r>
              <a:rPr lang="fr-FR" dirty="0" smtClean="0"/>
              <a:t>1987 : Les femmes peuvent devenir membres.  Aujourd'hui, les femmes représentent près de 30 % de l'effectif et sont le segment en plus forte croissance.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fr-FR"/>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des buts du Lions est de « créer et de promouvoir un esprit de compréhension entre les peuples du monde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Au-delà de sa mission de service dans le monde, le Lions Clubs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 Encourage les </a:t>
            </a:r>
            <a:r>
              <a:rPr lang="fr-FR" sz="1200" b="1" baseline="0" dirty="0" smtClean="0"/>
              <a:t>jumelages</a:t>
            </a:r>
            <a:r>
              <a:rPr lang="fr-FR" sz="1200" baseline="0" dirty="0" smtClean="0"/>
              <a:t> de clubs pour sceller des liens d'amitié dans d'autres pays, découvrir des cultures différentes et échanger des idées et des expériences sur la signification d'être un Lion.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baseline="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smtClean="0">
                <a:solidFill>
                  <a:schemeClr val="tx1"/>
                </a:solidFill>
                <a:effectLst/>
              </a:rPr>
              <a:t>- Organise des </a:t>
            </a:r>
            <a:r>
              <a:rPr lang="fr-FR" sz="1200" b="1" i="0" kern="1200" baseline="0" dirty="0" smtClean="0">
                <a:solidFill>
                  <a:schemeClr val="tx1"/>
                </a:solidFill>
                <a:effectLst/>
              </a:rPr>
              <a:t>camps et des programmes d'échanges pour les jeunes </a:t>
            </a:r>
            <a:r>
              <a:rPr lang="fr-FR" sz="1200" b="0" i="0" kern="1200" baseline="0" dirty="0" smtClean="0">
                <a:solidFill>
                  <a:schemeClr val="tx1"/>
                </a:solidFill>
                <a:effectLst/>
              </a:rPr>
              <a:t>afin de faire de milliers </a:t>
            </a:r>
            <a:r>
              <a:rPr lang="fr-FR" sz="1200" kern="1200" dirty="0" smtClean="0">
                <a:solidFill>
                  <a:schemeClr val="tx1"/>
                </a:solidFill>
                <a:effectLst/>
              </a:rPr>
              <a:t>de jeunes des citoyens du monde en encourageant la paix et la compréhension entre les peuples.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A soutenu les </a:t>
            </a:r>
            <a:r>
              <a:rPr lang="fr-FR" b="1" baseline="0" dirty="0" smtClean="0"/>
              <a:t>Nations Unies </a:t>
            </a:r>
            <a:r>
              <a:rPr lang="fr-FR" dirty="0" smtClean="0"/>
              <a:t>depuis sa création et continue aujourd'hui d'être partenaires d'agences de l'ONU. Chaque année, la Journée des Lions aux Nations Unies est l'occasion de montrer comment les deux organisations peuvent continuer à avoir un impact mondial.</a:t>
            </a:r>
            <a:endParaRPr lang="fr-FR"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Nous avons aussi créer les concours de </a:t>
            </a:r>
            <a:r>
              <a:rPr lang="fr-FR" sz="1200" b="1" baseline="0" dirty="0" smtClean="0"/>
              <a:t>rédaction et d'affiches de la paix</a:t>
            </a:r>
            <a:r>
              <a:rPr lang="fr-FR" sz="1200" dirty="0" smtClean="0"/>
              <a:t> pour donner aux jeunes du monde entier une plateforme d'expression de leur vision de la paix.</a:t>
            </a: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fr-FR"/>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Aujourd'hui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 nous sommes 1,4 million de Lions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 dans plus de 46 000 clubs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 dans plus de 200 pays et territoires géographiques.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 tous unis derrière la même idée : </a:t>
            </a:r>
            <a:r>
              <a:rPr lang="fr-FR" b="1" dirty="0" smtClean="0"/>
              <a:t>Nous servons</a:t>
            </a:r>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fr-FR"/>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10028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53874"/>
            <a:ext cx="82296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9/7/2016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9/7/2016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80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9/7/2016</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447800"/>
          </a:xfrm>
        </p:spPr>
        <p:txBody>
          <a:bodyPr>
            <a:noAutofit/>
          </a:bodyPr>
          <a:lstStyle/>
          <a:p>
            <a:r>
              <a:rPr lang="en-US" sz="4800" b="0" dirty="0" smtClean="0"/>
              <a:t>Histoire du</a:t>
            </a:r>
            <a:br>
              <a:rPr lang="en-US" sz="4800" b="0" dirty="0" smtClean="0"/>
            </a:br>
            <a:r>
              <a:rPr lang="en-US" sz="4800" b="0" dirty="0" smtClean="0"/>
              <a:t>Lions Clubs International</a:t>
            </a:r>
            <a:endParaRPr lang="fr-FR" sz="4800" b="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762000"/>
            <a:ext cx="7349589" cy="3369522"/>
          </a:xfrm>
          <a:prstGeom prst="rect">
            <a:avLst/>
          </a:prstGeom>
        </p:spPr>
      </p:pic>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Célébrez le centenaire des Lions !</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fr-FR" dirty="0">
              <a:solidFill>
                <a:prstClr val="black">
                  <a:lumMod val="50000"/>
                  <a:lumOff val="50000"/>
                </a:prstClr>
              </a:solidFill>
            </a:endParaRPr>
          </a:p>
        </p:txBody>
      </p:sp>
      <p:sp>
        <p:nvSpPr>
          <p:cNvPr id="5" name="Content Placeholder 1"/>
          <p:cNvSpPr txBox="1">
            <a:spLocks/>
          </p:cNvSpPr>
          <p:nvPr/>
        </p:nvSpPr>
        <p:spPr>
          <a:xfrm>
            <a:off x="6172200" y="1771650"/>
            <a:ext cx="2743200" cy="11049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Établir des liens avec la communauté</a:t>
            </a:r>
            <a:endParaRPr lang="fr-FR" b="1" dirty="0">
              <a:solidFill>
                <a:schemeClr val="tx2">
                  <a:lumMod val="75000"/>
                </a:schemeClr>
              </a:solidFill>
            </a:endParaRPr>
          </a:p>
        </p:txBody>
      </p:sp>
      <p:sp>
        <p:nvSpPr>
          <p:cNvPr id="6" name="Content Placeholder 1"/>
          <p:cNvSpPr txBox="1">
            <a:spLocks/>
          </p:cNvSpPr>
          <p:nvPr/>
        </p:nvSpPr>
        <p:spPr>
          <a:xfrm>
            <a:off x="3203863" y="1771650"/>
            <a:ext cx="2743200" cy="11049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Inviter pour avoir un impact</a:t>
            </a:r>
            <a:endParaRPr lang="fr-FR" b="1" dirty="0">
              <a:solidFill>
                <a:schemeClr val="tx2">
                  <a:lumMod val="75000"/>
                </a:schemeClr>
              </a:solidFill>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Diriger par le service</a:t>
            </a:r>
            <a:endParaRPr lang="fr-FR" b="1" dirty="0">
              <a:solidFill>
                <a:schemeClr val="tx2">
                  <a:lumMod val="75000"/>
                </a:schemeClr>
              </a:solidFill>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52600" y="1475040"/>
            <a:ext cx="5638800" cy="258518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400" y="1124318"/>
            <a:ext cx="5029200" cy="4666882"/>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87363"/>
          </a:xfrm>
        </p:spPr>
        <p:txBody>
          <a:bodyPr>
            <a:normAutofit fontScale="77500" lnSpcReduction="20000"/>
          </a:bodyPr>
          <a:lstStyle/>
          <a:p>
            <a:pPr marL="0" indent="0" algn="ctr">
              <a:buNone/>
            </a:pPr>
            <a:r>
              <a:rPr lang="en-US" sz="2400" dirty="0"/>
              <a:t>Notre </a:t>
            </a:r>
            <a:r>
              <a:rPr lang="en-US" sz="2400" dirty="0" err="1" smtClean="0"/>
              <a:t>fondateur</a:t>
            </a:r>
            <a:r>
              <a:rPr lang="en-US" sz="2400" dirty="0"/>
              <a:t>, Melvin Jones</a:t>
            </a:r>
            <a:endParaRPr lang="fr-FR"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fr-FR" dirty="0">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en-US" dirty="0" err="1" smtClean="0">
                <a:solidFill>
                  <a:schemeClr val="bg1"/>
                </a:solidFill>
              </a:rPr>
              <a:t>Création</a:t>
            </a:r>
            <a:endParaRPr lang="fr-FR" dirty="0"/>
          </a:p>
        </p:txBody>
      </p:sp>
      <p:sp>
        <p:nvSpPr>
          <p:cNvPr id="7" name="TextBox 6"/>
          <p:cNvSpPr txBox="1"/>
          <p:nvPr/>
        </p:nvSpPr>
        <p:spPr>
          <a:xfrm>
            <a:off x="457200" y="1772483"/>
            <a:ext cx="3962400" cy="3785652"/>
          </a:xfrm>
          <a:prstGeom prst="rect">
            <a:avLst/>
          </a:prstGeom>
          <a:noFill/>
        </p:spPr>
        <p:txBody>
          <a:bodyPr wrap="square" rtlCol="0">
            <a:spAutoFit/>
          </a:bodyPr>
          <a:lstStyle/>
          <a:p>
            <a:pPr algn="ctr"/>
            <a:r>
              <a:rPr lang="en-US" sz="4000" dirty="0" smtClean="0">
                <a:latin typeface="Rage Italic" panose="03070502040507070304" pitchFamily="66" charset="0"/>
              </a:rPr>
              <a:t>On ne peut aller bien loin dans la vie si l'on ne commence pas par faire quelque chose pour quelqu'un d'autre. </a:t>
            </a:r>
          </a:p>
        </p:txBody>
      </p:sp>
      <p:pic>
        <p:nvPicPr>
          <p:cNvPr id="9" name="Content Placeholder 4" descr="Melvin Jones, fondateur et secrétaire général du Lions Clubs International."/>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Les </a:t>
            </a:r>
            <a:r>
              <a:rPr lang="en-US" dirty="0" smtClean="0">
                <a:solidFill>
                  <a:schemeClr val="bg1"/>
                </a:solidFill>
              </a:rPr>
              <a:t>débuts</a:t>
            </a:r>
            <a:endParaRPr lang="fr-FR" dirty="0"/>
          </a:p>
        </p:txBody>
      </p:sp>
      <p:sp>
        <p:nvSpPr>
          <p:cNvPr id="3" name="Content Placeholder 2"/>
          <p:cNvSpPr>
            <a:spLocks noGrp="1"/>
          </p:cNvSpPr>
          <p:nvPr>
            <p:ph idx="1"/>
          </p:nvPr>
        </p:nvSpPr>
        <p:spPr>
          <a:xfrm>
            <a:off x="152400" y="5100472"/>
            <a:ext cx="2970515" cy="1300227"/>
          </a:xfrm>
        </p:spPr>
        <p:txBody>
          <a:bodyPr>
            <a:noAutofit/>
          </a:bodyPr>
          <a:lstStyle/>
          <a:p>
            <a:pPr marL="0" indent="0" algn="ctr" defTabSz="914400">
              <a:spcBef>
                <a:spcPts val="0"/>
              </a:spcBef>
              <a:buNone/>
            </a:pPr>
            <a:r>
              <a:rPr lang="en-US" sz="2400" dirty="0" smtClean="0">
                <a:solidFill>
                  <a:prstClr val="black"/>
                </a:solidFill>
              </a:rPr>
              <a:t>Première convention : </a:t>
            </a:r>
            <a:r>
              <a:rPr dirty="0"/>
              <a:t/>
            </a:r>
            <a:br>
              <a:rPr dirty="0"/>
            </a:br>
            <a:r>
              <a:rPr lang="en-US" sz="2400" dirty="0" smtClean="0">
                <a:solidFill>
                  <a:prstClr val="black"/>
                </a:solidFill>
              </a:rPr>
              <a:t>8-10 octobre 1917</a:t>
            </a:r>
          </a:p>
          <a:p>
            <a:pPr marL="0" lvl="0" indent="0" algn="ctr" defTabSz="914400">
              <a:spcBef>
                <a:spcPts val="0"/>
              </a:spcBef>
              <a:buNone/>
            </a:pPr>
            <a:r>
              <a:rPr lang="en-US" sz="2400" dirty="0" smtClean="0">
                <a:solidFill>
                  <a:prstClr val="black"/>
                </a:solidFill>
              </a:rPr>
              <a:t>à Dallas </a:t>
            </a:r>
            <a:endParaRPr lang="fr-FR" sz="2400" dirty="0">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fr-FR" dirty="0">
              <a:solidFill>
                <a:prstClr val="black">
                  <a:lumMod val="50000"/>
                  <a:lumOff val="50000"/>
                </a:prstClr>
              </a:solidFill>
            </a:endParaRPr>
          </a:p>
        </p:txBody>
      </p:sp>
      <p:grpSp>
        <p:nvGrpSpPr>
          <p:cNvPr id="7" name="Group 6"/>
          <p:cNvGrpSpPr/>
          <p:nvPr/>
        </p:nvGrpSpPr>
        <p:grpSpPr>
          <a:xfrm>
            <a:off x="284728" y="1478280"/>
            <a:ext cx="4168140" cy="3162717"/>
            <a:chOff x="284728" y="1478280"/>
            <a:chExt cx="4168140" cy="3162717"/>
          </a:xfrm>
        </p:grpSpPr>
        <p:sp>
          <p:nvSpPr>
            <p:cNvPr id="6" name="TextBox 5"/>
            <p:cNvSpPr txBox="1"/>
            <p:nvPr/>
          </p:nvSpPr>
          <p:spPr>
            <a:xfrm>
              <a:off x="284728" y="3810000"/>
              <a:ext cx="4168140" cy="830997"/>
            </a:xfrm>
            <a:prstGeom prst="rect">
              <a:avLst/>
            </a:prstGeom>
            <a:noFill/>
          </p:spPr>
          <p:txBody>
            <a:bodyPr wrap="square" rtlCol="0">
              <a:spAutoFit/>
            </a:bodyPr>
            <a:lstStyle/>
            <a:p>
              <a:pPr algn="ctr"/>
              <a:r>
                <a:rPr lang="en-US" sz="2400" dirty="0" smtClean="0"/>
                <a:t>Première </a:t>
              </a:r>
              <a:r>
                <a:rPr lang="en-US" sz="2400" dirty="0" err="1" smtClean="0"/>
                <a:t>réunion</a:t>
              </a:r>
              <a:r>
                <a:rPr lang="en-US" sz="2400" dirty="0" smtClean="0"/>
                <a:t> :</a:t>
              </a:r>
              <a:br>
                <a:rPr lang="en-US" sz="2400" dirty="0" smtClean="0"/>
              </a:br>
              <a:r>
                <a:rPr lang="en-US" sz="2400" dirty="0" smtClean="0"/>
                <a:t>7 </a:t>
              </a:r>
              <a:r>
                <a:rPr lang="en-US" sz="2400" dirty="0" err="1" smtClean="0"/>
                <a:t>juin</a:t>
              </a:r>
              <a:r>
                <a:rPr lang="en-US" sz="2400" dirty="0" smtClean="0"/>
                <a:t> 1917 à Chicago</a:t>
              </a:r>
              <a:endParaRPr lang="fr-FR"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8" y="1437180"/>
            <a:ext cx="2679511" cy="3573149"/>
            <a:chOff x="5245288" y="1437180"/>
            <a:chExt cx="2679511" cy="3573149"/>
          </a:xfrm>
        </p:grpSpPr>
        <p:pic>
          <p:nvPicPr>
            <p:cNvPr id="10" name="Content Placeholder 7" descr="Dr W.P. Woods est élu premier président du Lions Clubs International en 1917."/>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8" y="3810000"/>
              <a:ext cx="2679511" cy="1200329"/>
            </a:xfrm>
            <a:prstGeom prst="rect">
              <a:avLst/>
            </a:prstGeom>
            <a:noFill/>
          </p:spPr>
          <p:txBody>
            <a:bodyPr wrap="square" rtlCol="0">
              <a:spAutoFit/>
            </a:bodyPr>
            <a:lstStyle/>
            <a:p>
              <a:pPr algn="ctr"/>
              <a:r>
                <a:rPr lang="en-US" sz="2400" dirty="0"/>
                <a:t>Premier </a:t>
              </a:r>
              <a:r>
                <a:rPr lang="en-US" sz="2400" dirty="0" err="1" smtClean="0"/>
                <a:t>président</a:t>
              </a:r>
              <a:r>
                <a:rPr lang="en-US" sz="2400" dirty="0" smtClean="0"/>
                <a:t> : </a:t>
              </a:r>
              <a:r>
                <a:rPr lang="en-US" sz="2400" dirty="0" err="1" smtClean="0"/>
                <a:t>Dr</a:t>
              </a:r>
              <a:r>
                <a:rPr lang="en-US" sz="2400" dirty="0" smtClean="0"/>
                <a:t> </a:t>
              </a:r>
              <a:r>
                <a:rPr lang="en-US" sz="2400" dirty="0"/>
                <a:t>William </a:t>
              </a:r>
              <a:r>
                <a:rPr lang="en-US" sz="2400" dirty="0" smtClean="0"/>
                <a:t>Woods</a:t>
              </a:r>
              <a:r>
                <a:rPr dirty="0"/>
                <a:t/>
              </a:r>
              <a:br>
                <a:rPr dirty="0"/>
              </a:br>
              <a:endParaRPr lang="fr-FR" sz="2400" dirty="0"/>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2292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dirty="0" smtClean="0"/>
              <a:t>Expansion internationale</a:t>
            </a:r>
            <a:endParaRPr lang="fr-FR"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2711" y="1676401"/>
            <a:ext cx="6831289" cy="4431340"/>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fr-FR" dirty="0">
              <a:solidFill>
                <a:prstClr val="black">
                  <a:lumMod val="50000"/>
                  <a:lumOff val="50000"/>
                </a:prstClr>
              </a:solidFill>
            </a:endParaRPr>
          </a:p>
        </p:txBody>
      </p:sp>
      <p:sp>
        <p:nvSpPr>
          <p:cNvPr id="8" name="Content Placeholder 2"/>
          <p:cNvSpPr txBox="1">
            <a:spLocks/>
          </p:cNvSpPr>
          <p:nvPr/>
        </p:nvSpPr>
        <p:spPr>
          <a:xfrm>
            <a:off x="76200" y="1676400"/>
            <a:ext cx="24384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en-US" sz="2400" dirty="0" smtClean="0"/>
              <a:t>1920  Canada</a:t>
            </a:r>
          </a:p>
          <a:p>
            <a:pPr marL="0" indent="0">
              <a:spcBef>
                <a:spcPts val="1200"/>
              </a:spcBef>
              <a:spcAft>
                <a:spcPts val="1200"/>
              </a:spcAft>
              <a:buFont typeface="Arial"/>
              <a:buNone/>
            </a:pPr>
            <a:r>
              <a:rPr lang="en-US" sz="2400" dirty="0" smtClean="0"/>
              <a:t>1927  </a:t>
            </a:r>
            <a:r>
              <a:rPr lang="en-US" sz="2400" dirty="0" err="1" smtClean="0"/>
              <a:t>Mexique</a:t>
            </a:r>
            <a:endParaRPr lang="en-US" sz="2400" dirty="0" smtClean="0"/>
          </a:p>
          <a:p>
            <a:pPr marL="0" indent="0">
              <a:spcBef>
                <a:spcPts val="1200"/>
              </a:spcBef>
              <a:spcAft>
                <a:spcPts val="1200"/>
              </a:spcAft>
              <a:buNone/>
            </a:pPr>
            <a:r>
              <a:rPr lang="en-US" sz="2400" dirty="0" smtClean="0"/>
              <a:t>1947  </a:t>
            </a:r>
            <a:r>
              <a:rPr lang="en-US" sz="2400" dirty="0" err="1" smtClean="0"/>
              <a:t>Australie</a:t>
            </a:r>
            <a:endParaRPr lang="en-US" sz="2400" dirty="0"/>
          </a:p>
          <a:p>
            <a:pPr marL="0" indent="0">
              <a:spcBef>
                <a:spcPts val="1200"/>
              </a:spcBef>
              <a:spcAft>
                <a:spcPts val="1200"/>
              </a:spcAft>
              <a:buFont typeface="Arial"/>
              <a:buNone/>
            </a:pPr>
            <a:r>
              <a:rPr lang="en-US" sz="2400" dirty="0" smtClean="0"/>
              <a:t>1948  </a:t>
            </a:r>
            <a:r>
              <a:rPr lang="en-US" sz="2400" dirty="0" err="1" smtClean="0"/>
              <a:t>Suède</a:t>
            </a:r>
            <a:endParaRPr lang="en-US" sz="2400" dirty="0" smtClean="0"/>
          </a:p>
          <a:p>
            <a:pPr marL="0" indent="0">
              <a:spcBef>
                <a:spcPts val="1200"/>
              </a:spcBef>
              <a:spcAft>
                <a:spcPts val="1200"/>
              </a:spcAft>
              <a:buFont typeface="Arial"/>
              <a:buNone/>
            </a:pPr>
            <a:r>
              <a:rPr lang="en-US" sz="2400" dirty="0" smtClean="0"/>
              <a:t>1949  Philippines</a:t>
            </a:r>
          </a:p>
          <a:p>
            <a:pPr marL="0" indent="0">
              <a:spcBef>
                <a:spcPts val="1200"/>
              </a:spcBef>
              <a:spcAft>
                <a:spcPts val="1200"/>
              </a:spcAft>
              <a:buFont typeface="Arial"/>
              <a:buNone/>
            </a:pPr>
            <a:r>
              <a:rPr lang="en-US" sz="2400" dirty="0" smtClean="0"/>
              <a:t>1953  Maroc</a:t>
            </a:r>
          </a:p>
          <a:p>
            <a:pPr marL="0" indent="0">
              <a:spcBef>
                <a:spcPts val="1200"/>
              </a:spcBef>
              <a:spcAft>
                <a:spcPts val="1200"/>
              </a:spcAft>
              <a:buFont typeface="Arial"/>
              <a:buNone/>
            </a:pPr>
            <a:r>
              <a:rPr lang="en-US" sz="2400" dirty="0" smtClean="0"/>
              <a:t>1957  Antarctique</a:t>
            </a: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Les Lions, </a:t>
            </a:r>
            <a:r>
              <a:rPr lang="en-US" i="1" dirty="0" smtClean="0">
                <a:solidFill>
                  <a:schemeClr val="bg1"/>
                </a:solidFill>
              </a:rPr>
              <a:t>Chevaliers des </a:t>
            </a:r>
            <a:r>
              <a:rPr lang="en-US" i="1" dirty="0" err="1" smtClean="0">
                <a:solidFill>
                  <a:schemeClr val="bg1"/>
                </a:solidFill>
              </a:rPr>
              <a:t>aveugles</a:t>
            </a:r>
            <a:endParaRPr lang="fr-FR" dirty="0"/>
          </a:p>
        </p:txBody>
      </p:sp>
      <p:sp>
        <p:nvSpPr>
          <p:cNvPr id="3" name="Content Placeholder 2"/>
          <p:cNvSpPr>
            <a:spLocks noGrp="1"/>
          </p:cNvSpPr>
          <p:nvPr>
            <p:ph idx="1"/>
          </p:nvPr>
        </p:nvSpPr>
        <p:spPr>
          <a:xfrm>
            <a:off x="304800" y="4724400"/>
            <a:ext cx="8546224" cy="1752600"/>
          </a:xfrm>
        </p:spPr>
        <p:txBody>
          <a:bodyPr>
            <a:normAutofit fontScale="85000" lnSpcReduction="10000"/>
          </a:bodyPr>
          <a:lstStyle/>
          <a:p>
            <a:pPr marL="0" indent="0">
              <a:spcBef>
                <a:spcPts val="600"/>
              </a:spcBef>
              <a:spcAft>
                <a:spcPts val="1200"/>
              </a:spcAft>
              <a:buNone/>
            </a:pPr>
            <a:r>
              <a:rPr lang="en-US" sz="2400" dirty="0" smtClean="0"/>
              <a:t>1925 : Helen Keller lance aux Lions le défi d'être les </a:t>
            </a:r>
            <a:r>
              <a:rPr lang="en-US" sz="2400" i="1" dirty="0" smtClean="0"/>
              <a:t>Chevaliers des aveugles</a:t>
            </a:r>
            <a:r>
              <a:rPr lang="en-US" sz="2400" dirty="0" smtClean="0"/>
              <a:t>.</a:t>
            </a:r>
          </a:p>
          <a:p>
            <a:pPr marL="0" indent="0">
              <a:spcBef>
                <a:spcPts val="600"/>
              </a:spcBef>
              <a:spcAft>
                <a:spcPts val="1200"/>
              </a:spcAft>
              <a:buNone/>
            </a:pPr>
            <a:r>
              <a:rPr lang="en-US" sz="2400" dirty="0" smtClean="0"/>
              <a:t>1930 : le </a:t>
            </a:r>
            <a:r>
              <a:rPr lang="en-US" sz="2400" dirty="0"/>
              <a:t>Lion George Bonham peint une canne blanche avec une bande rouge. </a:t>
            </a:r>
            <a:endParaRPr lang="fr-FR" sz="2400" dirty="0"/>
          </a:p>
          <a:p>
            <a:pPr marL="0" indent="0">
              <a:spcBef>
                <a:spcPts val="600"/>
              </a:spcBef>
              <a:spcAft>
                <a:spcPts val="1200"/>
              </a:spcAft>
              <a:buNone/>
            </a:pPr>
            <a:r>
              <a:rPr lang="en-US" sz="2400" dirty="0" smtClean="0"/>
              <a:t>1939 : le </a:t>
            </a:r>
            <a:r>
              <a:rPr lang="en-US" sz="2400" dirty="0"/>
              <a:t>Lions Club de Detroit crée un centre de formation de chiens guides.</a:t>
            </a:r>
            <a:endParaRPr lang="fr-FR" sz="2400" dirty="0"/>
          </a:p>
          <a:p>
            <a:pPr marL="0" indent="0">
              <a:spcBef>
                <a:spcPts val="600"/>
              </a:spcBef>
              <a:spcAft>
                <a:spcPts val="600"/>
              </a:spcAft>
              <a:buNone/>
            </a:pPr>
            <a:endParaRPr lang="fr-FR"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fr-FR" dirty="0">
              <a:solidFill>
                <a:prstClr val="black">
                  <a:lumMod val="50000"/>
                  <a:lumOff val="50000"/>
                </a:prstClr>
              </a:solidFill>
            </a:endParaRPr>
          </a:p>
        </p:txBody>
      </p:sp>
      <p:pic>
        <p:nvPicPr>
          <p:cNvPr id="5" name="Picture 4" descr="Helen Keller lance aux Lions le défi de devenir Chevaliers des aveugles dans la croisade contre l'obscurité."/>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1430724"/>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43072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84024" y="143072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rPr>
              <a:t>Autres</a:t>
            </a:r>
            <a:r>
              <a:rPr lang="en-US" dirty="0" smtClean="0">
                <a:solidFill>
                  <a:schemeClr val="bg1"/>
                </a:solidFill>
              </a:rPr>
              <a:t> Lions </a:t>
            </a:r>
            <a:r>
              <a:rPr lang="en-US" dirty="0" err="1" smtClean="0">
                <a:solidFill>
                  <a:schemeClr val="bg1"/>
                </a:solidFill>
              </a:rPr>
              <a:t>notoires</a:t>
            </a:r>
            <a:endParaRPr lang="fr-FR" dirty="0"/>
          </a:p>
        </p:txBody>
      </p:sp>
      <p:sp>
        <p:nvSpPr>
          <p:cNvPr id="3" name="Content Placeholder 2"/>
          <p:cNvSpPr>
            <a:spLocks noGrp="1"/>
          </p:cNvSpPr>
          <p:nvPr>
            <p:ph idx="1"/>
          </p:nvPr>
        </p:nvSpPr>
        <p:spPr>
          <a:xfrm>
            <a:off x="527468" y="1981200"/>
            <a:ext cx="4044532" cy="1144270"/>
          </a:xfrm>
        </p:spPr>
        <p:txBody>
          <a:bodyPr>
            <a:noAutofit/>
          </a:bodyPr>
          <a:lstStyle/>
          <a:p>
            <a:pPr marL="0" indent="0">
              <a:spcBef>
                <a:spcPts val="600"/>
              </a:spcBef>
              <a:spcAft>
                <a:spcPts val="600"/>
              </a:spcAft>
              <a:buNone/>
            </a:pPr>
            <a:r>
              <a:rPr lang="en-US" sz="2400" dirty="0" smtClean="0"/>
              <a:t>1926 : Amiral Richard E. Byrd, </a:t>
            </a:r>
            <a:r>
              <a:rPr dirty="0"/>
              <a:t/>
            </a:r>
            <a:br>
              <a:rPr dirty="0"/>
            </a:br>
            <a:r>
              <a:rPr lang="en-US" sz="2400" dirty="0" smtClean="0"/>
              <a:t>           </a:t>
            </a:r>
            <a:r>
              <a:rPr lang="en-US" sz="2400" dirty="0" err="1" smtClean="0"/>
              <a:t>explorateur</a:t>
            </a:r>
            <a:endParaRPr lang="fr-FR"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fr-FR"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374528" y="4495800"/>
            <a:ext cx="4540872"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400" dirty="0" smtClean="0"/>
              <a:t>1977 : Lion Jimmy Carter </a:t>
            </a:r>
            <a:r>
              <a:rPr lang="en-US" sz="2400" dirty="0" err="1" smtClean="0"/>
              <a:t>devient</a:t>
            </a:r>
            <a:r>
              <a:rPr lang="en-US" sz="2400" dirty="0" smtClean="0"/>
              <a:t> président des États-Unis</a:t>
            </a:r>
          </a:p>
          <a:p>
            <a:pPr marL="0" indent="0">
              <a:spcBef>
                <a:spcPts val="600"/>
              </a:spcBef>
              <a:spcAft>
                <a:spcPts val="600"/>
              </a:spcAft>
              <a:buNone/>
            </a:pPr>
            <a:r>
              <a:rPr lang="en-US" sz="2400" dirty="0" smtClean="0"/>
              <a:t>1999 : </a:t>
            </a:r>
            <a:r>
              <a:rPr sz="2400" dirty="0" smtClean="0"/>
              <a:t>Le </a:t>
            </a:r>
            <a:r>
              <a:rPr lang="en-US" sz="2400" dirty="0"/>
              <a:t>Lions </a:t>
            </a:r>
            <a:r>
              <a:rPr lang="en-US" sz="2400" dirty="0" err="1" smtClean="0"/>
              <a:t>s'associe</a:t>
            </a:r>
            <a:r>
              <a:rPr lang="en-US" sz="2400" dirty="0" smtClean="0"/>
              <a:t> avec The Carter Center pour </a:t>
            </a:r>
            <a:r>
              <a:rPr lang="en-US" sz="2400" dirty="0" err="1" smtClean="0"/>
              <a:t>éradiquer</a:t>
            </a:r>
            <a:r>
              <a:rPr lang="en-US" sz="2400" dirty="0" smtClean="0"/>
              <a:t> la </a:t>
            </a:r>
            <a:r>
              <a:rPr lang="en-US" sz="2400" dirty="0" err="1" smtClean="0"/>
              <a:t>cécité</a:t>
            </a:r>
            <a:r>
              <a:rPr lang="en-US" sz="2400" dirty="0" smtClean="0"/>
              <a:t> évitable</a:t>
            </a:r>
            <a:endParaRPr lang="fr-FR" sz="2400" dirty="0"/>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Moments importants</a:t>
            </a:r>
            <a:endParaRPr lang="fr-FR"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fr-FR"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1333161810"/>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7613"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141637" y="4077265"/>
            <a:ext cx="2693192" cy="1180535"/>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6978037" y="5334000"/>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952182"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Esprit de compréhension</a:t>
            </a:r>
            <a:endParaRPr lang="fr-FR" dirty="0"/>
          </a:p>
        </p:txBody>
      </p:sp>
      <p:sp>
        <p:nvSpPr>
          <p:cNvPr id="3" name="Content Placeholder 2"/>
          <p:cNvSpPr>
            <a:spLocks noGrp="1"/>
          </p:cNvSpPr>
          <p:nvPr>
            <p:ph idx="1"/>
          </p:nvPr>
        </p:nvSpPr>
        <p:spPr>
          <a:xfrm>
            <a:off x="3429000" y="5810458"/>
            <a:ext cx="2743200" cy="765602"/>
          </a:xfrm>
        </p:spPr>
        <p:txBody>
          <a:bodyPr>
            <a:noAutofit/>
          </a:bodyPr>
          <a:lstStyle/>
          <a:p>
            <a:pPr marL="0" indent="0" algn="ctr">
              <a:spcBef>
                <a:spcPts val="600"/>
              </a:spcBef>
              <a:spcAft>
                <a:spcPts val="600"/>
              </a:spcAft>
              <a:buNone/>
            </a:pPr>
            <a:r>
              <a:rPr lang="en-US" sz="2400" dirty="0" smtClean="0"/>
              <a:t>Partenariat avec l'ONU</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8</a:t>
            </a:fld>
            <a:endParaRPr lang="fr-FR" dirty="0">
              <a:solidFill>
                <a:prstClr val="black">
                  <a:lumMod val="50000"/>
                  <a:lumOff val="50000"/>
                </a:prstClr>
              </a:solidFill>
            </a:endParaRPr>
          </a:p>
        </p:txBody>
      </p:sp>
      <p:pic>
        <p:nvPicPr>
          <p:cNvPr id="9" name="Picture 8"/>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3810" y="1079382"/>
            <a:ext cx="7408190" cy="257821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429000"/>
            <a:ext cx="3082430" cy="3009900"/>
            <a:chOff x="117970" y="3429000"/>
            <a:chExt cx="3082430" cy="3009900"/>
          </a:xfrm>
        </p:grpSpPr>
        <p:pic>
          <p:nvPicPr>
            <p:cNvPr id="1026" name="Picture 2" descr="HIROCHIKA KITAYAM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56070" y="3429000"/>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562600"/>
              <a:ext cx="308243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smtClean="0"/>
                <a:t>Jumelage de clubs et programmes d'échanges de jeunes</a:t>
              </a:r>
              <a:endParaRPr lang="fr-FR" sz="2400" dirty="0"/>
            </a:p>
          </p:txBody>
        </p:sp>
      </p:gr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1858" y="3464711"/>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172200" y="5517698"/>
            <a:ext cx="2743200" cy="11879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a:t>Concours de rédaction et d'affiches de la paix</a:t>
            </a:r>
            <a:endParaRPr lang="fr-FR" sz="2400" dirty="0"/>
          </a:p>
        </p:txBody>
      </p:sp>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Le Lions Clubs International de nos jours</a:t>
            </a:r>
          </a:p>
        </p:txBody>
      </p:sp>
      <p:sp>
        <p:nvSpPr>
          <p:cNvPr id="3" name="Content Placeholder 2"/>
          <p:cNvSpPr>
            <a:spLocks noGrp="1"/>
          </p:cNvSpPr>
          <p:nvPr>
            <p:ph idx="1"/>
          </p:nvPr>
        </p:nvSpPr>
        <p:spPr/>
        <p:txBody>
          <a:bodyPr>
            <a:normAutofit fontScale="77500" lnSpcReduction="20000"/>
          </a:bodyPr>
          <a:lstStyle/>
          <a:p>
            <a:pPr marL="0" indent="0">
              <a:spcBef>
                <a:spcPts val="1800"/>
              </a:spcBef>
              <a:spcAft>
                <a:spcPts val="2400"/>
              </a:spcAft>
              <a:buNone/>
            </a:pPr>
            <a:r>
              <a:rPr lang="en-US" sz="3600" dirty="0"/>
              <a:t>Plus de 1,4 </a:t>
            </a:r>
            <a:r>
              <a:rPr lang="en-US" sz="3600" dirty="0" smtClean="0"/>
              <a:t>million</a:t>
            </a:r>
            <a:br>
              <a:rPr lang="en-US" sz="3600" dirty="0" smtClean="0"/>
            </a:br>
            <a:r>
              <a:rPr lang="en-US" sz="3600" dirty="0" smtClean="0"/>
              <a:t>de </a:t>
            </a:r>
            <a:r>
              <a:rPr lang="en-US" sz="3600" dirty="0"/>
              <a:t>Lions</a:t>
            </a:r>
            <a:endParaRPr lang="fr-FR" sz="3600" dirty="0"/>
          </a:p>
          <a:p>
            <a:pPr marL="0" indent="0">
              <a:spcBef>
                <a:spcPts val="1800"/>
              </a:spcBef>
              <a:spcAft>
                <a:spcPts val="2400"/>
              </a:spcAft>
              <a:buNone/>
            </a:pPr>
            <a:r>
              <a:rPr lang="en-US" sz="3600" dirty="0"/>
              <a:t>46 000 clubs</a:t>
            </a:r>
            <a:endParaRPr lang="fr-FR" sz="3600" dirty="0"/>
          </a:p>
          <a:p>
            <a:pPr marL="0" indent="0">
              <a:spcBef>
                <a:spcPts val="1800"/>
              </a:spcBef>
              <a:spcAft>
                <a:spcPts val="2400"/>
              </a:spcAft>
              <a:buNone/>
            </a:pPr>
            <a:r>
              <a:rPr lang="en-US" sz="3600" dirty="0" err="1" smtClean="0"/>
              <a:t>Présence</a:t>
            </a:r>
            <a:r>
              <a:rPr lang="en-US" sz="3600" dirty="0" smtClean="0"/>
              <a:t> </a:t>
            </a:r>
            <a:r>
              <a:rPr lang="en-US" sz="3600" dirty="0" err="1" smtClean="0"/>
              <a:t>dans</a:t>
            </a:r>
            <a:r>
              <a:rPr lang="en-US" sz="3600" dirty="0" smtClean="0"/>
              <a:t> </a:t>
            </a:r>
            <a:br>
              <a:rPr lang="en-US" sz="3600" dirty="0" smtClean="0"/>
            </a:br>
            <a:r>
              <a:rPr lang="en-US" sz="3600" dirty="0" smtClean="0"/>
              <a:t>200 pays et zones</a:t>
            </a:r>
            <a:br>
              <a:rPr lang="en-US" sz="3600" dirty="0" smtClean="0"/>
            </a:br>
            <a:r>
              <a:rPr lang="en-US" sz="3600" dirty="0" err="1" smtClean="0"/>
              <a:t>géographiques</a:t>
            </a:r>
            <a:endParaRPr lang="fr-FR" sz="3600" dirty="0"/>
          </a:p>
          <a:p>
            <a:pPr marL="0" indent="0">
              <a:spcBef>
                <a:spcPts val="1800"/>
              </a:spcBef>
              <a:spcAft>
                <a:spcPts val="2400"/>
              </a:spcAft>
              <a:buNone/>
            </a:pPr>
            <a:r>
              <a:rPr lang="en-US" sz="3600" dirty="0" smtClean="0"/>
              <a:t>Unis derrière </a:t>
            </a:r>
            <a:r>
              <a:rPr lang="en-US" sz="3600" dirty="0" err="1" smtClean="0"/>
              <a:t>une</a:t>
            </a:r>
            <a:r>
              <a:rPr lang="en-US" sz="3600" dirty="0"/>
              <a:t/>
            </a:r>
            <a:br>
              <a:rPr lang="en-US" sz="3600" dirty="0"/>
            </a:br>
            <a:r>
              <a:rPr lang="en-US" sz="3600" dirty="0" err="1" smtClean="0"/>
              <a:t>même</a:t>
            </a:r>
            <a:r>
              <a:rPr lang="en-US" sz="3600" dirty="0" smtClean="0"/>
              <a:t> idée</a:t>
            </a:r>
            <a:endParaRPr lang="fr-FR" sz="3600" dirty="0"/>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fr-FR"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114800" y="1859280"/>
            <a:ext cx="4846320" cy="48463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998</Words>
  <Application>Microsoft Office PowerPoint</Application>
  <PresentationFormat>On-screen Show (4:3)</PresentationFormat>
  <Paragraphs>136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Histoire du Lions Clubs International</vt:lpstr>
      <vt:lpstr>Création</vt:lpstr>
      <vt:lpstr>Les débuts</vt:lpstr>
      <vt:lpstr>Expansion internationale</vt:lpstr>
      <vt:lpstr>Les Lions, Chevaliers des aveugles</vt:lpstr>
      <vt:lpstr>Autres Lions notoires</vt:lpstr>
      <vt:lpstr>Moments importants</vt:lpstr>
      <vt:lpstr>Esprit de compréhension</vt:lpstr>
      <vt:lpstr>Le Lions Clubs International de nos jours</vt:lpstr>
      <vt:lpstr>Célébrez le centenaire des Lions !</vt:lpstr>
      <vt:lpstr>PowerPoint Presentation</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Jurczynski, Crystal</cp:lastModifiedBy>
  <cp:revision>448</cp:revision>
  <cp:lastPrinted>2016-01-26T16:51:57Z</cp:lastPrinted>
  <dcterms:created xsi:type="dcterms:W3CDTF">2015-03-05T14:31:36Z</dcterms:created>
  <dcterms:modified xsi:type="dcterms:W3CDTF">2016-09-08T03:24:15Z</dcterms:modified>
</cp:coreProperties>
</file>