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 M"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71943" autoAdjust="0"/>
  </p:normalViewPr>
  <p:slideViewPr>
    <p:cSldViewPr>
      <p:cViewPr>
        <p:scale>
          <a:sx n="76" d="100"/>
          <a:sy n="76" d="100"/>
        </p:scale>
        <p:origin x="-15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26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barChart>
        <c:barDir val="col"/>
        <c:grouping val="clustered"/>
        <c:varyColors val="0"/>
        <c:ser>
          <c:idx val="0"/>
          <c:order val="0"/>
          <c:tx>
            <c:strRef>
              <c:f>Sheet1!$B$1</c:f>
              <c:strCache>
                <c:ptCount val="1"/>
                <c:pt idx="0">
                  <c:v>Décès dus à la rougeole</c:v>
                </c:pt>
              </c:strCache>
            </c:strRef>
          </c:tx>
          <c:spPr>
            <a:solidFill>
              <a:srgbClr val="C00000"/>
            </a:solidFill>
            <a:ln w="25395">
              <a:noFill/>
            </a:ln>
            <a:effectLst>
              <a:outerShdw dist="35921" dir="2700000" algn="br">
                <a:srgbClr val="000000"/>
              </a:outerShdw>
            </a:effectLst>
          </c:spPr>
          <c:invertIfNegative val="0"/>
          <c:cat>
            <c:numRef>
              <c:f>Sheet1!$A$2:$A$5</c:f>
              <c:numCache>
                <c:formatCode>General</c:formatCode>
                <c:ptCount val="4"/>
                <c:pt idx="0">
                  <c:v>2000</c:v>
                </c:pt>
                <c:pt idx="1">
                  <c:v>2007</c:v>
                </c:pt>
                <c:pt idx="2">
                  <c:v>2010</c:v>
                </c:pt>
                <c:pt idx="3">
                  <c:v>2012</c:v>
                </c:pt>
              </c:numCache>
            </c:numRef>
          </c:cat>
          <c:val>
            <c:numRef>
              <c:f>Sheet1!$B$2:$B$5</c:f>
              <c:numCache>
                <c:formatCode>#,##0</c:formatCode>
                <c:ptCount val="4"/>
                <c:pt idx="0">
                  <c:v>562000</c:v>
                </c:pt>
                <c:pt idx="1">
                  <c:v>197000</c:v>
                </c:pt>
                <c:pt idx="2">
                  <c:v>139000</c:v>
                </c:pt>
                <c:pt idx="3">
                  <c:v>122000</c:v>
                </c:pt>
              </c:numCache>
            </c:numRef>
          </c:val>
        </c:ser>
        <c:dLbls>
          <c:showLegendKey val="0"/>
          <c:showVal val="0"/>
          <c:showCatName val="0"/>
          <c:showSerName val="0"/>
          <c:showPercent val="0"/>
          <c:showBubbleSize val="0"/>
        </c:dLbls>
        <c:gapWidth val="150"/>
        <c:axId val="91120000"/>
        <c:axId val="91121536"/>
      </c:barChart>
      <c:catAx>
        <c:axId val="91120000"/>
        <c:scaling>
          <c:orientation val="minMax"/>
        </c:scaling>
        <c:delete val="0"/>
        <c:axPos val="b"/>
        <c:numFmt formatCode="General" sourceLinked="1"/>
        <c:majorTickMark val="out"/>
        <c:minorTickMark val="none"/>
        <c:tickLblPos val="nextTo"/>
        <c:spPr>
          <a:ln w="3174">
            <a:solidFill>
              <a:srgbClr val="808080"/>
            </a:solidFill>
            <a:prstDash val="solid"/>
          </a:ln>
        </c:spPr>
        <c:crossAx val="91121536"/>
        <c:crosses val="autoZero"/>
        <c:auto val="1"/>
        <c:lblAlgn val="ctr"/>
        <c:lblOffset val="100"/>
        <c:noMultiLvlLbl val="0"/>
      </c:catAx>
      <c:valAx>
        <c:axId val="91121536"/>
        <c:scaling>
          <c:orientation val="minMax"/>
        </c:scaling>
        <c:delete val="0"/>
        <c:axPos val="l"/>
        <c:majorGridlines>
          <c:spPr>
            <a:ln w="3174">
              <a:solidFill>
                <a:srgbClr val="808080"/>
              </a:solidFill>
              <a:prstDash val="solid"/>
            </a:ln>
          </c:spPr>
        </c:majorGridlines>
        <c:numFmt formatCode="#,##0" sourceLinked="0"/>
        <c:majorTickMark val="out"/>
        <c:minorTickMark val="none"/>
        <c:tickLblPos val="nextTo"/>
        <c:spPr>
          <a:ln w="3174">
            <a:solidFill>
              <a:srgbClr val="808080"/>
            </a:solidFill>
            <a:prstDash val="solid"/>
          </a:ln>
        </c:spPr>
        <c:crossAx val="91120000"/>
        <c:crosses val="autoZero"/>
        <c:crossBetween val="between"/>
      </c:valAx>
      <c:spPr>
        <a:noFill/>
        <a:ln w="25395">
          <a:noFill/>
        </a:ln>
      </c:spPr>
    </c:plotArea>
    <c:legend>
      <c:legendPos val="r"/>
      <c:layout>
        <c:manualLayout>
          <c:xMode val="edge"/>
          <c:yMode val="edge"/>
          <c:x val="0.74421419506122299"/>
          <c:y val="0.39479273951515498"/>
          <c:w val="0.25230202578268901"/>
          <c:h val="0.18528611138797499"/>
        </c:manualLayout>
      </c:layout>
      <c:overlay val="0"/>
      <c:spPr>
        <a:noFill/>
        <a:ln w="25395">
          <a:noFill/>
        </a:ln>
      </c:spPr>
    </c:legend>
    <c:plotVisOnly val="1"/>
    <c:dispBlanksAs val="gap"/>
    <c:showDLblsOverMax val="0"/>
  </c:chart>
  <c:spPr>
    <a:noFill/>
    <a:ln>
      <a:noFill/>
    </a:ln>
  </c:spPr>
  <c:txPr>
    <a:bodyPr/>
    <a:lstStyle/>
    <a:p>
      <a:pPr>
        <a:defRPr sz="1800"/>
      </a:pPr>
      <a:endParaRPr lang="es-E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3/26/2014</a:t>
            </a:fld>
            <a:endParaRPr lang="fr-F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fr-FR"/>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fr-FR"/>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BADAB3A-6DDC-4EA3-9DA4-2743858EAC2B}" type="slidenum">
              <a:rPr lang="en-US" sz="1200" smtClean="0"/>
              <a:pPr/>
              <a:t>10</a:t>
            </a:fld>
            <a:endParaRPr lang="fr-FR"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11</a:t>
            </a:fld>
            <a:endParaRPr lang="fr-FR"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12</a:t>
            </a:fld>
            <a:endParaRPr lang="fr-FR"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4C12E79-6046-438A-9BC1-CF6063AEA2A3}" type="slidenum">
              <a:rPr lang="en-US" sz="1200"/>
              <a:pPr/>
              <a:t>13</a:t>
            </a:fld>
            <a:endParaRPr lang="fr-FR"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dirty="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14</a:t>
            </a:fld>
            <a:endParaRPr lang="fr-FR" altLang="en-US" smtClean="0"/>
          </a:p>
        </p:txBody>
      </p:sp>
      <p:sp>
        <p:nvSpPr>
          <p:cNvPr id="41987"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endParaRPr lang="en-US" dirty="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15</a:t>
            </a:fld>
            <a:endParaRPr lang="fr-FR"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Consultez la carte ici : http://www.cfr.org/interactives/GH_Vaccine_Map/#map</a:t>
            </a:r>
          </a:p>
          <a:p>
            <a:pPr eaLnBrk="1" hangingPunct="1">
              <a:lnSpc>
                <a:spcPct val="95000"/>
              </a:lnSpc>
              <a:spcBef>
                <a:spcPct val="0"/>
              </a:spcBef>
            </a:pPr>
            <a:endParaRPr lang="fr-FR" altLang="en-US" dirty="0" smtClean="0"/>
          </a:p>
          <a:p>
            <a:pPr eaLnBrk="1" hangingPunct="1">
              <a:lnSpc>
                <a:spcPct val="95000"/>
              </a:lnSpc>
              <a:spcBef>
                <a:spcPct val="0"/>
              </a:spcBef>
            </a:pPr>
            <a:r>
              <a:rPr lang="en-US" altLang="en-US" dirty="0" smtClean="0"/>
              <a:t>Les points sur la carte montrent tous les endroits où une grave poussée épidémique de la rougeole a eu lieu l'année dernière. Comme vous le voyez, toutes les régions du monde sont touchées par la rougeole. </a:t>
            </a:r>
            <a:r>
              <a:rPr lang="en-US" altLang="en-US" dirty="0" err="1" smtClean="0"/>
              <a:t>Même</a:t>
            </a:r>
            <a:r>
              <a:rPr lang="en-US" altLang="en-US" dirty="0" smtClean="0"/>
              <a:t> les régions du monde où l'on pense que la rougeole a été maîtrisée (comme les Amériques et l'Europe) peuvent être frappées par de graves poussées épidémiques si les habitants ne maintiennent pas un taux important de vaccination.</a:t>
            </a:r>
          </a:p>
          <a:p>
            <a:pPr eaLnBrk="1" hangingPunct="1">
              <a:lnSpc>
                <a:spcPct val="95000"/>
              </a:lnSpc>
              <a:spcBef>
                <a:spcPct val="0"/>
              </a:spcBef>
            </a:pPr>
            <a:endParaRPr lang="fr-FR"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rPr>
              <a:t>La rougeole a été déclarée éliminée en 2000 aux États-Unis, mais la maladie continue d'être importée et de se répandre dans les populations non vaccinées par des résidents qui reviennent de l'étranger et par des visiteurs. Environ la moitié des cas de rougeole aux États-Unis l'année dernière provenaient d'Europe. Si votre famille voyage à l'étranger et entre en contact avec une personne qui a le virus de la rougeole, vous n'aurez pas de problème car vous avez été vacciné contre la rougeole. Mais que se passe-t-il si votre enfant ou votre petit-enfant qui a moins de un an et qui est trop jeune pour être vacciné, entre en contact avec une personne qui a le virus de la rougeole ? Le résultat peut être mortel. C'est pourquoi les Lions se sont joints à la lutte pour </a:t>
            </a:r>
            <a:r>
              <a:rPr lang="en-US" altLang="en-US" dirty="0" err="1" smtClean="0">
                <a:solidFill>
                  <a:srgbClr val="000000"/>
                </a:solidFill>
              </a:rPr>
              <a:t>éradiquer</a:t>
            </a:r>
            <a:r>
              <a:rPr lang="en-US" altLang="en-US" dirty="0" smtClean="0">
                <a:solidFill>
                  <a:srgbClr val="000000"/>
                </a:solidFill>
              </a:rPr>
              <a:t> la rougeole. </a:t>
            </a:r>
            <a:endParaRPr lang="fr-FR"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16</a:t>
            </a:fld>
            <a:endParaRPr lang="fr-FR" altLang="en-US" smtClean="0"/>
          </a:p>
        </p:txBody>
      </p:sp>
      <p:sp>
        <p:nvSpPr>
          <p:cNvPr id="44035"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17</a:t>
            </a:fld>
            <a:endParaRPr lang="fr-FR" altLang="en-US" smtClean="0"/>
          </a:p>
        </p:txBody>
      </p:sp>
      <p:sp>
        <p:nvSpPr>
          <p:cNvPr id="45059"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Ces complications sont les plus dangereuses dans les régions du monde où les enfants n'ont pas accès à des soins médicaux adéquats, où ils souffrent déjà de problèmes de santé à cause d'un mauvais régime alimentaire, de l'eau de mauvaise qualité ou d'autres maladies.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18</a:t>
            </a:fld>
            <a:endParaRPr lang="fr-FR"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19</a:t>
            </a:fld>
            <a:endParaRPr lang="fr-FR"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Chaque année, plus d'un million d'enfants n'atteindront pas l'âge de 5 ans en raison d'une maladie évitable par la vaccination. Les vaccinations permettent de prévenir la maladie, les infirmités et les décès causés par les maladies </a:t>
            </a:r>
            <a:r>
              <a:rPr lang="en-US" noProof="0" dirty="0" err="1" smtClean="0"/>
              <a:t>telles</a:t>
            </a:r>
            <a:r>
              <a:rPr lang="en-US" noProof="0" dirty="0" smtClean="0"/>
              <a:t> que la rougeole et la rubéole. La LCIF, les Lions et nos partenaires travaillent dur pour éradiquer la rougeole. La Semaine mondiale de la vaccination du 24 au 30 avril 2014 fait partie de nos efforts. Vous pouvez permettre à un enfant d'atteindre l'âge de 5 ans en faisant un don dès aujourd'hui.</a:t>
            </a:r>
            <a:endParaRPr lang="fr-FR" noProof="0" dirty="0"/>
          </a:p>
        </p:txBody>
      </p:sp>
      <p:sp>
        <p:nvSpPr>
          <p:cNvPr id="4" name="Slide Number Placeholder 3"/>
          <p:cNvSpPr>
            <a:spLocks noGrp="1"/>
          </p:cNvSpPr>
          <p:nvPr>
            <p:ph type="sldNum" sz="quarter" idx="10"/>
          </p:nvPr>
        </p:nvSpPr>
        <p:spPr/>
        <p:txBody>
          <a:bodyPr/>
          <a:lstStyle/>
          <a:p>
            <a:pPr>
              <a:defRPr/>
            </a:pPr>
            <a:fld id="{5D14B6C0-E882-414A-9D83-4B15993BA85A}" type="slidenum">
              <a:rPr lang="en-US" smtClean="0"/>
              <a:pPr>
                <a:defRPr/>
              </a:pPr>
              <a:t>2</a:t>
            </a:fld>
            <a:endParaRPr lang="fr-FR"/>
          </a:p>
        </p:txBody>
      </p:sp>
    </p:spTree>
    <p:extLst>
      <p:ext uri="{BB962C8B-B14F-4D97-AF65-F5344CB8AC3E}">
        <p14:creationId xmlns:p14="http://schemas.microsoft.com/office/powerpoint/2010/main" val="566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20</a:t>
            </a:fld>
            <a:endParaRPr lang="fr-FR"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http://www.measlesrubellainitiative.org/measles-news/measles-deaths-reach-record-lows-fragile-gains-toward-global-elimination/</a:t>
            </a:r>
          </a:p>
          <a:p>
            <a:pPr eaLnBrk="1" hangingPunct="1">
              <a:lnSpc>
                <a:spcPct val="95000"/>
              </a:lnSpc>
              <a:spcBef>
                <a:spcPct val="0"/>
              </a:spcBef>
            </a:pPr>
            <a:endParaRPr lang="fr-FR" altLang="en-US" dirty="0" smtClean="0">
              <a:solidFill>
                <a:srgbClr val="000000"/>
              </a:solidFill>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21</a:t>
            </a:fld>
            <a:endParaRPr lang="fr-FR"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Source: http://www.measlesrubellainitiative.org/measles-news/measles-deaths-reach-record-lows-fragile-gains-toward-global-elimination/</a:t>
            </a:r>
            <a:endParaRPr lang="fr-FR" altLang="en-US" dirty="0" smtClean="0">
              <a:solidFill>
                <a:srgbClr val="000000"/>
              </a:solidFill>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22</a:t>
            </a:fld>
            <a:endParaRPr lang="fr-FR"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23</a:t>
            </a:fld>
            <a:endParaRPr lang="fr-FR"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dirty="0" smtClean="0"/>
              <a:t>http://www.gatesfoundation.org/Media-Center/Speeches/2011/07/Lions-Club-Convention</a:t>
            </a:r>
          </a:p>
          <a:p>
            <a:pPr eaLnBrk="1" hangingPunct="1"/>
            <a:endParaRPr lang="fr-FR" dirty="0" smtClean="0"/>
          </a:p>
          <a:p>
            <a:pPr eaLnBrk="1" hangingPunct="1"/>
            <a:endParaRPr lang="fr-F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0A5591-F89A-479E-B9F7-5AAE3B36760A}" type="slidenum">
              <a:rPr lang="en-US"/>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25</a:t>
            </a:fld>
            <a:endParaRPr lang="fr-FR"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26</a:t>
            </a:fld>
            <a:endParaRPr lang="fr-FR"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rPr>
              <a:t>Comment sont utilisés les dons des Lions à Un vaccin, une vie ? Comment ces dons sont-ils intégrés à d'autres aspects des travaux des Lions pour lutter contre la rougeole, tels que la défense des intérêts et la mobilisation sociale ?</a:t>
            </a:r>
          </a:p>
          <a:p>
            <a:pPr eaLnBrk="1" hangingPunct="1">
              <a:lnSpc>
                <a:spcPct val="95000"/>
              </a:lnSpc>
              <a:spcBef>
                <a:spcPct val="0"/>
              </a:spcBef>
              <a:buFont typeface="Arial" panose="020B0604020202020204" pitchFamily="34" charset="0"/>
              <a:buNone/>
              <a:defRPr/>
            </a:pPr>
            <a:endParaRPr lang="fr-FR"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Les clubs et des Lions généreux soutiennent Un vaccin, une vie en versant des dons à la LCIF.  </a:t>
            </a:r>
          </a:p>
          <a:p>
            <a:pPr eaLnBrk="1" hangingPunct="1">
              <a:lnSpc>
                <a:spcPct val="95000"/>
              </a:lnSpc>
              <a:spcBef>
                <a:spcPct val="0"/>
              </a:spcBef>
              <a:buFont typeface="Arial" panose="020B0604020202020204" pitchFamily="34" charset="0"/>
              <a:buNone/>
              <a:defRPr/>
            </a:pPr>
            <a:endParaRPr lang="fr-FR"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Les Lions sensibilisent les gouvernements au niveau local et national pour qu'ils investissent dans les services de vaccination. La GAVI tire parti d'un support financier à l'échelle globale des Lions et d'autres pour acheter tous les vaccins au prix le plus bas possible. </a:t>
            </a:r>
            <a:r>
              <a:rPr lang="en-US" altLang="en-US" dirty="0" err="1" smtClean="0">
                <a:solidFill>
                  <a:srgbClr val="000000"/>
                </a:solidFill>
              </a:rPr>
              <a:t>Ces</a:t>
            </a:r>
            <a:r>
              <a:rPr lang="en-US" altLang="en-US" dirty="0" smtClean="0">
                <a:solidFill>
                  <a:srgbClr val="000000"/>
                </a:solidFill>
              </a:rPr>
              <a:t> vaccins sont distribués en priorité aux pays qui planifient des campagnes de vaccination pour répondre aux nombreuses épidémies de rougeole et à l'accès limité des familles aux vaccinations.  </a:t>
            </a:r>
          </a:p>
          <a:p>
            <a:pPr eaLnBrk="1" hangingPunct="1">
              <a:lnSpc>
                <a:spcPct val="95000"/>
              </a:lnSpc>
              <a:spcBef>
                <a:spcPct val="0"/>
              </a:spcBef>
              <a:buFont typeface="Arial" panose="020B0604020202020204" pitchFamily="34" charset="0"/>
              <a:buNone/>
              <a:defRPr/>
            </a:pPr>
            <a:endParaRPr lang="fr-FR"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Une fois ces événements planifiés, les travailleurs sanitaires sont formés dans tout le pays. Les Lions travaillent dur pour encourager les familles à amener leurs enfants pour les faire </a:t>
            </a:r>
            <a:r>
              <a:rPr lang="en-US" altLang="en-US" dirty="0" err="1" smtClean="0">
                <a:solidFill>
                  <a:srgbClr val="000000"/>
                </a:solidFill>
              </a:rPr>
              <a:t>vacciner</a:t>
            </a:r>
            <a:r>
              <a:rPr lang="en-US" altLang="en-US" dirty="0" smtClean="0">
                <a:solidFill>
                  <a:srgbClr val="000000"/>
                </a:solidFill>
              </a:rPr>
              <a:t>. Ils distribuent des dépliants en faisant du porte à porte, organisent le transport des familles pour se rendre à l'événement et se portent volontaires pendant les journées de vaccination. </a:t>
            </a:r>
          </a:p>
          <a:p>
            <a:pPr eaLnBrk="1" hangingPunct="1">
              <a:lnSpc>
                <a:spcPct val="95000"/>
              </a:lnSpc>
              <a:spcBef>
                <a:spcPct val="0"/>
              </a:spcBef>
              <a:buFont typeface="Arial" panose="020B0604020202020204" pitchFamily="34" charset="0"/>
              <a:buNone/>
              <a:defRPr/>
            </a:pPr>
            <a:endParaRPr lang="fr-FR"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Le résultat final du dévouement, du labeur et de la générosité des Lions est formidable. Des millions de vies d'enfants sont sauvées !</a:t>
            </a:r>
            <a:endParaRPr lang="fr-FR" altLang="en-US" dirty="0" smtClean="0">
              <a:solidFill>
                <a:srgbClr val="000000"/>
              </a:solidFill>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27</a:t>
            </a:fld>
            <a:endParaRPr lang="fr-FR"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28</a:t>
            </a:fld>
            <a:endParaRPr lang="fr-FR"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E691B76-8DCE-4142-B75A-C9ED4B974C54}" type="slidenum">
              <a:rPr lang="en-US" sz="1200" smtClean="0"/>
              <a:pPr/>
              <a:t>29</a:t>
            </a:fld>
            <a:endParaRPr lang="fr-FR" sz="1200" smtClean="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dirty="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CA9847-9F2C-442C-9F20-4D8FABC809D6}" type="slidenum">
              <a:rPr lang="en-US" sz="1200" smtClean="0"/>
              <a:pPr/>
              <a:t>3</a:t>
            </a:fld>
            <a:endParaRPr lang="fr-FR"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ADB57A4-2F8F-4872-A726-9C230A55AC68}" type="slidenum">
              <a:rPr lang="en-US" sz="1200" smtClean="0"/>
              <a:pPr/>
              <a:t>30</a:t>
            </a:fld>
            <a:endParaRPr lang="fr-FR"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E5F6787-1077-47EC-BF45-CA207F99ACBB}" type="slidenum">
              <a:rPr lang="en-US" sz="1200" smtClean="0"/>
              <a:pPr/>
              <a:t>31</a:t>
            </a:fld>
            <a:endParaRPr lang="fr-FR"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32</a:t>
            </a:fld>
            <a:endParaRPr lang="fr-FR"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353D35E-8545-46FC-B791-77BFE90D036D}" type="slidenum">
              <a:rPr lang="en-US" sz="1200"/>
              <a:pPr/>
              <a:t>33</a:t>
            </a:fld>
            <a:endParaRPr lang="fr-F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34</a:t>
            </a:fld>
            <a:endParaRPr lang="fr-F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35</a:t>
            </a:fld>
            <a:endParaRPr lang="fr-FR"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36</a:t>
            </a:fld>
            <a:endParaRPr lang="fr-F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4CD1E436-C414-41F9-8E30-D83B1CAFA52B}" type="slidenum">
              <a:rPr lang="en-US" sz="1200"/>
              <a:pPr/>
              <a:t>37</a:t>
            </a:fld>
            <a:endParaRPr lang="fr-F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38</a:t>
            </a:fld>
            <a:endParaRPr lang="fr-FR"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39</a:t>
            </a:fld>
            <a:endParaRPr lang="fr-F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4</a:t>
            </a:fld>
            <a:endParaRPr lang="fr-FR"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5</a:t>
            </a:fld>
            <a:endParaRPr lang="fr-FR"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6</a:t>
            </a:fld>
            <a:endParaRPr lang="fr-FR"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endParaRPr lang="en-US" altLang="en-US" sz="1600" dirty="0" smtClean="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7</a:t>
            </a:fld>
            <a:endParaRPr lang="fr-FR"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8</a:t>
            </a:fld>
            <a:endParaRPr lang="fr-FR"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9</a:t>
            </a:fld>
            <a:endParaRPr lang="fr-FR"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z="1200" smtClean="0">
                <a:solidFill>
                  <a:schemeClr val="accent4">
                    <a:lumMod val="65000"/>
                    <a:lumOff val="35000"/>
                  </a:schemeClr>
                </a:solidFill>
                <a:latin typeface="Arial" pitchFamily="34" charset="0"/>
                <a:cs typeface="Arial" pitchFamily="34" charset="0"/>
              </a:defRPr>
            </a:lvl1pPr>
          </a:lstStyle>
          <a:p>
            <a:pPr>
              <a:defRPr/>
            </a:pPr>
            <a:fld id="{FE56BD2C-C2C3-4707-A513-5F907D76609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57213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A8384-412C-4E02-93ED-427C5F960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0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7BECF-739F-4919-A1A3-749ECD933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68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457FD-C8AE-4282-9EB9-6579980962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73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87C687-2541-4CA4-9E9A-410F51E359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82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AE9D74-5145-480E-9629-C32771F72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5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52562-2FCA-4280-9BE6-A222AA025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11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75ADE-E9D7-426D-954B-3FA758E090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54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47F8E0-50EF-42FB-80F1-E2C76F3BC3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5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E4DDB-1DC3-4214-B3A8-DCB9EC9375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308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E4A7C-B6AD-4E19-993D-1752D6979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33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C55EE-B58B-460B-9AC0-D5A1EE0628AA}"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7212207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7.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37.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EN/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FR/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48.png"/><Relationship Id="rId10" Type="http://schemas.openxmlformats.org/officeDocument/2006/relationships/hyperlink" Target="https://www.facebook.com/lionsclubs" TargetMode="External"/><Relationship Id="rId4" Type="http://schemas.openxmlformats.org/officeDocument/2006/relationships/image" Target="../media/image39.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nDyo_mK3r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Kalinga" pitchFamily="34" charset="0"/>
              </a:rPr>
              <a:t>FONDATION DU LIONS CLUBS INTERNATIONAL</a:t>
            </a:r>
          </a:p>
        </p:txBody>
      </p:sp>
      <p:sp>
        <p:nvSpPr>
          <p:cNvPr id="6" name="Text Box 8"/>
          <p:cNvSpPr txBox="1">
            <a:spLocks noChangeArrowheads="1"/>
          </p:cNvSpPr>
          <p:nvPr/>
        </p:nvSpPr>
        <p:spPr bwMode="auto">
          <a:xfrm>
            <a:off x="4354512" y="4419600"/>
            <a:ext cx="5736431" cy="187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dirty="0" smtClean="0">
                <a:solidFill>
                  <a:srgbClr val="FFFFFF"/>
                </a:solidFill>
                <a:latin typeface="Kalinga" pitchFamily="34" charset="0"/>
              </a:rPr>
              <a:t>Faire de la rougeole une histoire </a:t>
            </a:r>
            <a:r>
              <a:rPr lang="en-US" altLang="en-US" dirty="0" err="1" smtClean="0">
                <a:solidFill>
                  <a:srgbClr val="FFFFFF"/>
                </a:solidFill>
                <a:latin typeface="Kalinga" pitchFamily="34" charset="0"/>
              </a:rPr>
              <a:t>ancienne</a:t>
            </a:r>
            <a:r>
              <a:rPr lang="en-US" altLang="en-US" dirty="0" smtClean="0">
                <a:solidFill>
                  <a:srgbClr val="FFFFFF"/>
                </a:solidFill>
                <a:latin typeface="Kalinga" pitchFamily="34" charset="0"/>
              </a:rPr>
              <a:t> :</a:t>
            </a:r>
            <a:r>
              <a:rPr dirty="0"/>
              <a:t/>
            </a:r>
            <a:br>
              <a:rPr dirty="0"/>
            </a:br>
            <a:r>
              <a:rPr lang="en-US" altLang="en-US" dirty="0" smtClean="0">
                <a:solidFill>
                  <a:srgbClr val="FFFFFF"/>
                </a:solidFill>
                <a:latin typeface="Kalinga" pitchFamily="34" charset="0"/>
              </a:rPr>
              <a:t>Informations destinées aux coordinateurs de la LCIF</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738"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Pourquoi cibler la rougeole ?</a:t>
            </a:r>
            <a:endParaRPr lang="fr-FR" sz="4200">
              <a:solidFill>
                <a:schemeClr val="tx2"/>
              </a:solidFill>
              <a:latin typeface="Arial" charset="0"/>
              <a:cs typeface="Arial" charset="0"/>
            </a:endParaRPr>
          </a:p>
        </p:txBody>
      </p:sp>
      <p:sp>
        <p:nvSpPr>
          <p:cNvPr id="23555"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23556" name="Picture 7" descr="pos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457200"/>
            <a:ext cx="448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65CF956-EB1D-4249-81C9-30888DFDD7F9}" type="slidenum">
              <a:rPr lang="en-US" sz="1400" smtClean="0"/>
              <a:pPr/>
              <a:t>10</a:t>
            </a:fld>
            <a:endParaRPr lang="fr-FR" sz="1400" smtClean="0"/>
          </a:p>
        </p:txBody>
      </p:sp>
    </p:spTree>
    <p:extLst>
      <p:ext uri="{BB962C8B-B14F-4D97-AF65-F5344CB8AC3E}">
        <p14:creationId xmlns:p14="http://schemas.microsoft.com/office/powerpoint/2010/main" val="256670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a:solidFill>
                  <a:srgbClr val="FFFFFF"/>
                </a:solidFill>
                <a:latin typeface="Kalinga" pitchFamily="34" charset="0"/>
              </a:rPr>
              <a:t>Pourquoi cibler la rougeole ?</a:t>
            </a:r>
            <a:endParaRPr lang="fr-FR" altLang="en-US" sz="3200" dirty="0" smtClean="0">
              <a:solidFill>
                <a:srgbClr val="FFFFFF"/>
              </a:solidFill>
              <a:latin typeface="Kalinga" pitchFamily="34" charset="0"/>
              <a:cs typeface="Kalinga" pitchFamily="34" charset="0"/>
            </a:endParaRP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2588" y="2286000"/>
            <a:ext cx="6907212" cy="37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Kalinga" pitchFamily="34" charset="0"/>
              </a:rPr>
              <a:t>La rougeole est...</a:t>
            </a:r>
          </a:p>
          <a:p>
            <a:pPr eaLnBrk="1" hangingPunct="1">
              <a:lnSpc>
                <a:spcPct val="95000"/>
              </a:lnSpc>
              <a:spcBef>
                <a:spcPct val="0"/>
              </a:spcBef>
              <a:buFontTx/>
              <a:buNone/>
              <a:defRPr/>
            </a:pPr>
            <a:endParaRPr lang="fr-FR"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a:solidFill>
                  <a:srgbClr val="000000"/>
                </a:solidFill>
                <a:latin typeface="Kalinga" pitchFamily="34" charset="0"/>
              </a:rPr>
              <a:t>L'une des cinq premières causes mondiales de fatalités pouvant être évitées par la vaccination.</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L'une des maladies les plus contagieuses : 90 % de ceux qui ne sont pas immunisés contracteront la rougeole lorsqu'exposés au virus. </a:t>
            </a:r>
            <a:endParaRPr lang="fr-FR"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Facile à prévenir : le vaccin coûte moins d'un dollar US. </a:t>
            </a:r>
            <a:endParaRPr lang="fr-FR" altLang="en-US" sz="2400" dirty="0" smtClean="0">
              <a:solidFill>
                <a:srgbClr val="000000"/>
              </a:solidFill>
              <a:latin typeface="Kalinga" pitchFamily="34" charset="0"/>
              <a:cs typeface="Kalinga" pitchFamily="34" charset="0"/>
            </a:endParaRPr>
          </a:p>
        </p:txBody>
      </p:sp>
      <p:pic>
        <p:nvPicPr>
          <p:cNvPr id="18442" name="Picture 10" descr="O:\Public Relations &amp; Communications\Common\Photos\LCIF\measles\Nepal children showing off shots.JPG"/>
          <p:cNvPicPr>
            <a:picLocks noChangeAspect="1" noChangeArrowheads="1"/>
          </p:cNvPicPr>
          <p:nvPr/>
        </p:nvPicPr>
        <p:blipFill rotWithShape="1">
          <a:blip r:embed="rId8">
            <a:extLst>
              <a:ext uri="{28A0092B-C50C-407E-A947-70E740481C1C}">
                <a14:useLocalDpi xmlns:a14="http://schemas.microsoft.com/office/drawing/2010/main" val="0"/>
              </a:ext>
            </a:extLst>
          </a:blip>
          <a:srcRect l="28523" r="12416"/>
          <a:stretch/>
        </p:blipFill>
        <p:spPr bwMode="auto">
          <a:xfrm>
            <a:off x="7302500" y="1630362"/>
            <a:ext cx="223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dirty="0" smtClean="0">
                <a:solidFill>
                  <a:srgbClr val="365436"/>
                </a:solidFill>
                <a:latin typeface="Arial" charset="0"/>
              </a:rPr>
              <a:t>VIDÉO</a:t>
            </a:r>
            <a:endParaRPr lang="fr-FR" dirty="0">
              <a:solidFill>
                <a:srgbClr val="000000"/>
              </a:solidFill>
              <a:cs typeface="+mn-cs"/>
            </a:endParaRPr>
          </a:p>
          <a:p>
            <a:pPr>
              <a:lnSpc>
                <a:spcPct val="95000"/>
              </a:lnSpc>
            </a:pPr>
            <a:r>
              <a:rPr lang="en-US" sz="4000" dirty="0" err="1">
                <a:solidFill>
                  <a:srgbClr val="365436"/>
                </a:solidFill>
                <a:latin typeface="Arial" charset="0"/>
              </a:rPr>
              <a:t>Qu’est-ce</a:t>
            </a:r>
            <a:r>
              <a:rPr lang="en-US" sz="4000" dirty="0">
                <a:solidFill>
                  <a:srgbClr val="365436"/>
                </a:solidFill>
                <a:latin typeface="Arial" charset="0"/>
              </a:rPr>
              <a:t> </a:t>
            </a:r>
            <a:r>
              <a:rPr lang="en-US" sz="4000" dirty="0" err="1">
                <a:solidFill>
                  <a:srgbClr val="365436"/>
                </a:solidFill>
                <a:latin typeface="Arial" charset="0"/>
              </a:rPr>
              <a:t>que</a:t>
            </a:r>
            <a:r>
              <a:rPr lang="en-US" sz="4000" dirty="0">
                <a:solidFill>
                  <a:srgbClr val="365436"/>
                </a:solidFill>
                <a:latin typeface="Arial" charset="0"/>
              </a:rPr>
              <a:t> la </a:t>
            </a:r>
            <a:r>
              <a:rPr lang="en-US" sz="4000" dirty="0" err="1">
                <a:solidFill>
                  <a:srgbClr val="365436"/>
                </a:solidFill>
                <a:latin typeface="Arial" charset="0"/>
              </a:rPr>
              <a:t>rougeole</a:t>
            </a:r>
            <a:r>
              <a:rPr lang="en-US" sz="4000" dirty="0">
                <a:solidFill>
                  <a:srgbClr val="365436"/>
                </a:solidFill>
                <a:latin typeface="Arial" charset="0"/>
              </a:rPr>
              <a:t> ?</a:t>
            </a:r>
            <a:endParaRPr lang="fr-FR"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a:solidFill>
                  <a:srgbClr val="000000"/>
                </a:solidFill>
                <a:latin typeface="Arial" charset="0"/>
              </a:rPr>
              <a:t>Le Dr. Samuel Katz, inventeur du vaccin contre la rougeole, parle de la rougeole.</a:t>
            </a:r>
          </a:p>
          <a:p>
            <a:endParaRPr lang="fr-FR" dirty="0">
              <a:solidFill>
                <a:srgbClr val="000000"/>
              </a:solidFill>
              <a:latin typeface="Arial" charset="0"/>
              <a:cs typeface="+mn-cs"/>
            </a:endParaRPr>
          </a:p>
          <a:p>
            <a:r>
              <a:rPr lang="en-US" dirty="0" smtClean="0">
                <a:solidFill>
                  <a:srgbClr val="000000"/>
                </a:solidFill>
                <a:latin typeface="Arial" charset="0"/>
              </a:rPr>
              <a:t>Regardez la vidéo ici : </a:t>
            </a:r>
            <a:r>
              <a:rPr lang="en-US" dirty="0">
                <a:hlinkClick r:id="rId7"/>
              </a:rPr>
              <a:t>https://www.youtube.com/watch?v=ad_zjxsFUec</a:t>
            </a:r>
            <a:endParaRPr lang="fr-FR" dirty="0">
              <a:solidFill>
                <a:srgbClr val="000000"/>
              </a:solidFill>
              <a:latin typeface="Arial" charset="0"/>
              <a:cs typeface="+mn-cs"/>
            </a:endParaRPr>
          </a:p>
          <a:p>
            <a:endParaRPr lang="fr-FR" dirty="0"/>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12</a:t>
            </a:fld>
            <a:endParaRPr lang="fr-FR">
              <a:solidFill>
                <a:srgbClr val="000000">
                  <a:lumMod val="65000"/>
                  <a:lumOff val="35000"/>
                </a:srgbClr>
              </a:solidFill>
            </a:endParaRPr>
          </a:p>
        </p:txBody>
      </p:sp>
    </p:spTree>
    <p:extLst>
      <p:ext uri="{BB962C8B-B14F-4D97-AF65-F5344CB8AC3E}">
        <p14:creationId xmlns:p14="http://schemas.microsoft.com/office/powerpoint/2010/main" val="16387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Pourquoi cibler la rougeole ?</a:t>
            </a:r>
          </a:p>
        </p:txBody>
      </p:sp>
      <p:pic>
        <p:nvPicPr>
          <p:cNvPr id="972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7000" y="1831975"/>
            <a:ext cx="5410200" cy="5262979"/>
          </a:xfrm>
          <a:prstGeom prst="rect">
            <a:avLst/>
          </a:prstGeom>
          <a:noFill/>
        </p:spPr>
        <p:txBody>
          <a:bodyPr wrap="square">
            <a:spAutoFit/>
          </a:bodyPr>
          <a:lstStyle/>
          <a:p>
            <a:pPr marL="342900" indent="-342900">
              <a:buFont typeface="Wingdings" pitchFamily="2" charset="2"/>
              <a:buChar char="ü"/>
              <a:defRPr/>
            </a:pPr>
            <a:r>
              <a:rPr lang="en-US" dirty="0">
                <a:latin typeface="Kalinga" pitchFamily="34" charset="0"/>
              </a:rPr>
              <a:t>Les soins primaires et l'immunisation sont renforcés par l'investissement dans les campagnes de vaccination contre la rougeole.</a:t>
            </a:r>
          </a:p>
          <a:p>
            <a:pPr marL="342900" indent="-342900">
              <a:buFont typeface="Wingdings" pitchFamily="2" charset="2"/>
              <a:buChar char="ü"/>
              <a:defRPr/>
            </a:pPr>
            <a:endParaRPr lang="fr-FR"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La rougeole a un impact significatif sur les familles, notamment les soins aux enfants, l'hospitalisation, la perte de travail, etc. </a:t>
            </a:r>
            <a:endParaRPr lang="fr-FR" dirty="0" smtClean="0">
              <a:latin typeface="Kalinga" pitchFamily="34" charset="0"/>
              <a:cs typeface="Kalinga" pitchFamily="34" charset="0"/>
            </a:endParaRPr>
          </a:p>
          <a:p>
            <a:pPr marL="342900" indent="-342900">
              <a:buFont typeface="Wingdings" pitchFamily="2" charset="2"/>
              <a:buChar char="ü"/>
              <a:defRPr/>
            </a:pPr>
            <a:endParaRPr lang="fr-FR"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Son élimination est à notre portée</a:t>
            </a:r>
          </a:p>
          <a:p>
            <a:pPr marL="514350" indent="-514350">
              <a:buFont typeface="+mj-lt"/>
              <a:buAutoNum type="arabicPeriod" startAt="7"/>
              <a:defRPr/>
            </a:pPr>
            <a:endParaRPr lang="fr-FR" dirty="0">
              <a:latin typeface="Kalinga" pitchFamily="34" charset="0"/>
              <a:cs typeface="Kalinga" pitchFamily="34" charset="0"/>
            </a:endParaRPr>
          </a:p>
          <a:p>
            <a:pPr>
              <a:defRPr/>
            </a:pPr>
            <a:endParaRPr lang="fr-FR" dirty="0"/>
          </a:p>
        </p:txBody>
      </p:sp>
      <p:pic>
        <p:nvPicPr>
          <p:cNvPr id="97289" name="Picture 13" descr="trio of children nigeria 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3400" y="19812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1566DFB8-DC6A-4837-8438-CE4E36059764}" type="slidenum">
              <a:rPr lang="en-US"/>
              <a:pPr>
                <a:defRPr/>
              </a:pPr>
              <a:t>13</a:t>
            </a:fld>
            <a:endParaRPr lang="fr-FR"/>
          </a:p>
        </p:txBody>
      </p:sp>
    </p:spTree>
    <p:extLst>
      <p:ext uri="{BB962C8B-B14F-4D97-AF65-F5344CB8AC3E}">
        <p14:creationId xmlns:p14="http://schemas.microsoft.com/office/powerpoint/2010/main" val="223338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
        <p:nvSpPr>
          <p:cNvPr id="39944" name="Text Box 8"/>
          <p:cNvSpPr txBox="1">
            <a:spLocks noChangeArrowheads="1"/>
          </p:cNvSpPr>
          <p:nvPr/>
        </p:nvSpPr>
        <p:spPr bwMode="auto">
          <a:xfrm>
            <a:off x="203200" y="1524000"/>
            <a:ext cx="9829800" cy="2664063"/>
          </a:xfrm>
          <a:prstGeom prst="rect">
            <a:avLst/>
          </a:prstGeom>
          <a:noFill/>
          <a:ln w="9525">
            <a:noFill/>
            <a:miter lim="800000"/>
            <a:headEnd/>
            <a:tailEnd/>
          </a:ln>
          <a:effectLst/>
        </p:spPr>
        <p:txBody>
          <a:bodyPr wrap="square" lIns="0" tIns="0" rIns="0" bIns="0">
            <a:spAutoFit/>
          </a:bodyPr>
          <a:lstStyle/>
          <a:p>
            <a:pPr marL="0" lvl="1">
              <a:lnSpc>
                <a:spcPct val="95000"/>
              </a:lnSpc>
              <a:defRPr/>
            </a:pPr>
            <a:r>
              <a:rPr lang="en-US" sz="2600" dirty="0">
                <a:latin typeface="Kalinga" pitchFamily="34" charset="0"/>
              </a:rPr>
              <a:t>Quelles régions du monde sont touchées actuellement par la </a:t>
            </a:r>
            <a:r>
              <a:rPr lang="en-US" sz="2600" dirty="0" err="1">
                <a:latin typeface="Kalinga" pitchFamily="34" charset="0"/>
              </a:rPr>
              <a:t>rougeole</a:t>
            </a:r>
            <a:r>
              <a:rPr lang="en-US" sz="2600" dirty="0">
                <a:latin typeface="Kalinga" pitchFamily="34" charset="0"/>
              </a:rPr>
              <a:t> </a:t>
            </a:r>
            <a:r>
              <a:rPr lang="en-US" sz="2600" dirty="0" smtClean="0">
                <a:latin typeface="Kalinga" pitchFamily="34" charset="0"/>
              </a:rPr>
              <a:t>?</a:t>
            </a:r>
          </a:p>
          <a:p>
            <a:pPr marL="514350" lvl="1" indent="-514350">
              <a:lnSpc>
                <a:spcPct val="95000"/>
              </a:lnSpc>
              <a:defRPr/>
            </a:pPr>
            <a:endParaRPr lang="fr-FR" sz="2600" dirty="0" smtClean="0">
              <a:latin typeface="Kalinga" pitchFamily="34" charset="0"/>
              <a:cs typeface="Kalinga" pitchFamily="34" charset="0"/>
            </a:endParaRPr>
          </a:p>
          <a:p>
            <a:pPr marL="971550" lvl="2" indent="-514350">
              <a:lnSpc>
                <a:spcPct val="95000"/>
              </a:lnSpc>
              <a:buFontTx/>
              <a:buAutoNum type="alphaUcPeriod"/>
              <a:defRPr/>
            </a:pPr>
            <a:r>
              <a:rPr lang="en-US" sz="2600" dirty="0" smtClean="0">
                <a:latin typeface="Kalinga" pitchFamily="34" charset="0"/>
              </a:rPr>
              <a:t>Les </a:t>
            </a:r>
            <a:r>
              <a:rPr lang="en-US" sz="2600" dirty="0">
                <a:latin typeface="Kalinga" pitchFamily="34" charset="0"/>
              </a:rPr>
              <a:t>pays en voie de développement </a:t>
            </a:r>
          </a:p>
          <a:p>
            <a:pPr marL="971550" lvl="2" indent="-514350">
              <a:lnSpc>
                <a:spcPct val="95000"/>
              </a:lnSpc>
              <a:buFontTx/>
              <a:buAutoNum type="alphaUcPeriod"/>
              <a:defRPr/>
            </a:pPr>
            <a:r>
              <a:rPr lang="en-US" sz="2600" dirty="0">
                <a:latin typeface="Kalinga" pitchFamily="34" charset="0"/>
              </a:rPr>
              <a:t>L'Afrique </a:t>
            </a:r>
          </a:p>
          <a:p>
            <a:pPr marL="971550" lvl="2" indent="-514350">
              <a:lnSpc>
                <a:spcPct val="95000"/>
              </a:lnSpc>
              <a:buFontTx/>
              <a:buAutoNum type="alphaUcPeriod"/>
              <a:defRPr/>
            </a:pPr>
            <a:r>
              <a:rPr lang="en-US" sz="2600" dirty="0">
                <a:latin typeface="Kalinga" pitchFamily="34" charset="0"/>
              </a:rPr>
              <a:t>L'Afrique, l'Asie et l'Europe</a:t>
            </a:r>
          </a:p>
          <a:p>
            <a:pPr marL="971550" lvl="2" indent="-514350">
              <a:lnSpc>
                <a:spcPct val="95000"/>
              </a:lnSpc>
              <a:buFontTx/>
              <a:buAutoNum type="alphaUcPeriod"/>
              <a:defRPr/>
            </a:pPr>
            <a:r>
              <a:rPr lang="en-US" sz="2600" dirty="0">
                <a:latin typeface="Kalinga" pitchFamily="34" charset="0"/>
              </a:rPr>
              <a:t>Toutes les régions du monde sont touchées par la rougeole</a:t>
            </a:r>
            <a:endParaRPr lang="fr-FR" sz="26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14</a:t>
            </a:fld>
            <a:endParaRPr lang="fr-FR" altLang="en-US" sz="1400" smtClean="0"/>
          </a:p>
        </p:txBody>
      </p:sp>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625" y="4267200"/>
            <a:ext cx="4067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Kalinga" pitchFamily="34" charset="0"/>
              </a:rPr>
              <a:t>D. La rougeole touche toutes les régions du monde</a:t>
            </a:r>
          </a:p>
          <a:p>
            <a:pPr eaLnBrk="1" hangingPunct="1">
              <a:lnSpc>
                <a:spcPct val="95000"/>
              </a:lnSpc>
              <a:spcBef>
                <a:spcPct val="0"/>
              </a:spcBef>
              <a:buFontTx/>
              <a:buNone/>
              <a:defRPr/>
            </a:pPr>
            <a:endParaRPr lang="fr-FR" altLang="en-US" sz="2400" dirty="0" smtClean="0">
              <a:solidFill>
                <a:srgbClr val="000000"/>
              </a:solidFill>
              <a:latin typeface="Kalinga" pitchFamily="34" charset="0"/>
              <a:cs typeface="Kalinga" pitchFamily="34" charset="0"/>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Poussées épidémiques en 2013</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Lesquels de ces graves effets secondaires peuvent résulter d'une infection par la rougeole et entraîner des complications médicales permanentes ou la mort des enfants ?</a:t>
            </a:r>
          </a:p>
          <a:p>
            <a:pPr marL="514350" indent="-514350">
              <a:lnSpc>
                <a:spcPct val="95000"/>
              </a:lnSpc>
              <a:defRPr/>
            </a:pPr>
            <a:endParaRPr lang="fr-FR" sz="3000" dirty="0">
              <a:latin typeface="Kalinga" pitchFamily="34" charset="0"/>
              <a:cs typeface="Kalinga" pitchFamily="34" charset="0"/>
            </a:endParaRPr>
          </a:p>
          <a:p>
            <a:pPr marL="971550" lvl="1" indent="-514350">
              <a:lnSpc>
                <a:spcPct val="95000"/>
              </a:lnSpc>
              <a:buFontTx/>
              <a:buAutoNum type="alphaUcPeriod"/>
              <a:defRPr/>
            </a:pPr>
            <a:r>
              <a:rPr lang="en-US" sz="3000" dirty="0">
                <a:latin typeface="Kalinga" pitchFamily="34" charset="0"/>
              </a:rPr>
              <a:t>La cécité due à la cicatrisation de la cornée</a:t>
            </a:r>
          </a:p>
          <a:p>
            <a:pPr marL="971550" lvl="1" indent="-514350">
              <a:lnSpc>
                <a:spcPct val="95000"/>
              </a:lnSpc>
              <a:buFontTx/>
              <a:buAutoNum type="alphaUcPeriod"/>
              <a:defRPr/>
            </a:pPr>
            <a:r>
              <a:rPr lang="en-US" sz="3000" dirty="0">
                <a:latin typeface="Kalinga" pitchFamily="34" charset="0"/>
              </a:rPr>
              <a:t>L'encéphalite</a:t>
            </a:r>
          </a:p>
          <a:p>
            <a:pPr marL="971550" lvl="1" indent="-514350">
              <a:lnSpc>
                <a:spcPct val="95000"/>
              </a:lnSpc>
              <a:buFontTx/>
              <a:buAutoNum type="alphaUcPeriod"/>
              <a:defRPr/>
            </a:pPr>
            <a:r>
              <a:rPr lang="en-US" sz="3000" dirty="0">
                <a:latin typeface="Kalinga" pitchFamily="34" charset="0"/>
              </a:rPr>
              <a:t>La pneumonie</a:t>
            </a:r>
          </a:p>
          <a:p>
            <a:pPr marL="971550" lvl="1" indent="-514350">
              <a:lnSpc>
                <a:spcPct val="95000"/>
              </a:lnSpc>
              <a:buFontTx/>
              <a:buAutoNum type="alphaUcPeriod"/>
              <a:defRPr/>
            </a:pPr>
            <a:r>
              <a:rPr lang="en-US" sz="3000" dirty="0">
                <a:latin typeface="Kalinga" pitchFamily="34" charset="0"/>
              </a:rPr>
              <a:t>La diarrhée grave</a:t>
            </a:r>
          </a:p>
          <a:p>
            <a:pPr marL="971550" lvl="1" indent="-514350">
              <a:lnSpc>
                <a:spcPct val="95000"/>
              </a:lnSpc>
              <a:buFontTx/>
              <a:buAutoNum type="alphaUcPeriod"/>
              <a:defRPr/>
            </a:pPr>
            <a:r>
              <a:rPr lang="en-US" sz="3000" dirty="0">
                <a:latin typeface="Kalinga" pitchFamily="34" charset="0"/>
              </a:rPr>
              <a:t>Tout ce qui précède</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16</a:t>
            </a:fld>
            <a:endParaRPr lang="fr-FR" altLang="en-US" sz="1400" smtClean="0"/>
          </a:p>
        </p:txBody>
      </p:sp>
      <p:sp>
        <p:nvSpPr>
          <p:cNvPr id="9"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508000" y="2047875"/>
            <a:ext cx="7219950" cy="8771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E : Tout ce qui précède</a:t>
            </a:r>
            <a:endParaRPr lang="fr-FR" sz="3000" dirty="0">
              <a:latin typeface="Kalinga" pitchFamily="34" charset="0"/>
              <a:cs typeface="Kalinga" pitchFamily="34" charset="0"/>
            </a:endParaRPr>
          </a:p>
          <a:p>
            <a:pPr marL="514350" indent="-514350">
              <a:lnSpc>
                <a:spcPct val="95000"/>
              </a:lnSpc>
              <a:defRPr/>
            </a:pPr>
            <a:endParaRPr lang="fr-FR"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17</a:t>
            </a:fld>
            <a:endParaRPr lang="fr-FR"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39"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76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18</a:t>
            </a:fld>
            <a:endParaRPr lang="fr-FR" altLang="en-US" sz="1400" smtClean="0"/>
          </a:p>
        </p:txBody>
      </p:sp>
      <p:sp>
        <p:nvSpPr>
          <p:cNvPr id="2" name="TextBox 1"/>
          <p:cNvSpPr txBox="1"/>
          <p:nvPr/>
        </p:nvSpPr>
        <p:spPr>
          <a:xfrm>
            <a:off x="280988" y="1613529"/>
            <a:ext cx="9675812" cy="830997"/>
          </a:xfrm>
          <a:prstGeom prst="rect">
            <a:avLst/>
          </a:prstGeom>
          <a:noFill/>
        </p:spPr>
        <p:txBody>
          <a:bodyPr wrap="square" rtlCol="0">
            <a:spAutoFit/>
          </a:bodyPr>
          <a:lstStyle/>
          <a:p>
            <a:r>
              <a:rPr lang="es-ES" dirty="0" smtClean="0">
                <a:latin typeface="Kalinga" pitchFamily="34" charset="0"/>
              </a:rPr>
              <a:t>Vrai ou Faux :</a:t>
            </a:r>
          </a:p>
          <a:p>
            <a:r>
              <a:rPr lang="es-ES" dirty="0" smtClean="0">
                <a:latin typeface="Kalinga" pitchFamily="34" charset="0"/>
              </a:rPr>
              <a:t>Les décès </a:t>
            </a:r>
            <a:r>
              <a:rPr dirty="0" smtClean="0"/>
              <a:t> </a:t>
            </a:r>
            <a:r>
              <a:rPr lang="es-ES" dirty="0" smtClean="0">
                <a:latin typeface="Kalinga" pitchFamily="34" charset="0"/>
              </a:rPr>
              <a:t>liés à la</a:t>
            </a:r>
            <a:r>
              <a:rPr dirty="0" smtClean="0"/>
              <a:t> </a:t>
            </a:r>
            <a:r>
              <a:rPr lang="es-ES" dirty="0" smtClean="0">
                <a:latin typeface="Kalinga" pitchFamily="34" charset="0"/>
              </a:rPr>
              <a:t>rougeole</a:t>
            </a:r>
            <a:r>
              <a:rPr dirty="0" smtClean="0"/>
              <a:t> </a:t>
            </a:r>
            <a:r>
              <a:rPr lang="es-ES" dirty="0" smtClean="0">
                <a:latin typeface="Kalinga" pitchFamily="34" charset="0"/>
              </a:rPr>
              <a:t>ont</a:t>
            </a:r>
            <a:r>
              <a:rPr dirty="0" smtClean="0"/>
              <a:t> </a:t>
            </a:r>
            <a:r>
              <a:rPr lang="es-ES" dirty="0" smtClean="0">
                <a:latin typeface="Kalinga" pitchFamily="34" charset="0"/>
              </a:rPr>
              <a:t>diminué</a:t>
            </a:r>
            <a:r>
              <a:rPr dirty="0" smtClean="0"/>
              <a:t> </a:t>
            </a:r>
            <a:r>
              <a:rPr lang="es-ES" dirty="0" smtClean="0">
                <a:latin typeface="Kalinga" pitchFamily="34" charset="0"/>
              </a:rPr>
              <a:t>de 78 % depuis 2000.</a:t>
            </a:r>
            <a:endParaRPr lang="fr-FR" dirty="0">
              <a:latin typeface="Kalinga" pitchFamily="34" charset="0"/>
              <a:cs typeface="Kalinga" pitchFamily="34" charset="0"/>
            </a:endParaRPr>
          </a:p>
        </p:txBody>
      </p:sp>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25" y="2743200"/>
            <a:ext cx="52371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798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387350" y="7239000"/>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lnSpc>
                <a:spcPct val="95000"/>
              </a:lnSpc>
            </a:pPr>
            <a:r>
              <a:rPr lang="en-US" altLang="en-US" sz="1400" dirty="0">
                <a:solidFill>
                  <a:srgbClr val="766A62"/>
                </a:solidFill>
                <a:latin typeface="Arial" charset="0"/>
              </a:rPr>
              <a:t>Nous nous soucions des autres. Nous servons. Nous réalisons des actions. </a:t>
            </a:r>
          </a:p>
        </p:txBody>
      </p:sp>
      <p:pic>
        <p:nvPicPr>
          <p:cNvPr id="276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19</a:t>
            </a:fld>
            <a:endParaRPr lang="fr-FR" altLang="en-US" sz="1400" smtClean="0"/>
          </a:p>
        </p:txBody>
      </p:sp>
      <p:graphicFrame>
        <p:nvGraphicFramePr>
          <p:cNvPr id="2" name="Chart 3"/>
          <p:cNvGraphicFramePr>
            <a:graphicFrameLocks/>
          </p:cNvGraphicFramePr>
          <p:nvPr>
            <p:extLst>
              <p:ext uri="{D42A27DB-BD31-4B8C-83A1-F6EECF244321}">
                <p14:modId xmlns:p14="http://schemas.microsoft.com/office/powerpoint/2010/main" val="273579507"/>
              </p:ext>
            </p:extLst>
          </p:nvPr>
        </p:nvGraphicFramePr>
        <p:xfrm>
          <a:off x="1777999" y="2716213"/>
          <a:ext cx="6773863" cy="4514850"/>
        </p:xfrm>
        <a:graphic>
          <a:graphicData uri="http://schemas.openxmlformats.org/drawingml/2006/chart">
            <c:chart xmlns:c="http://schemas.openxmlformats.org/drawingml/2006/chart" xmlns:r="http://schemas.openxmlformats.org/officeDocument/2006/relationships" r:id="rId6"/>
          </a:graphicData>
        </a:graphic>
      </p:graphicFrame>
      <p:sp>
        <p:nvSpPr>
          <p:cNvPr id="27658" name="TextBox 6"/>
          <p:cNvSpPr txBox="1">
            <a:spLocks noChangeArrowheads="1"/>
          </p:cNvSpPr>
          <p:nvPr/>
        </p:nvSpPr>
        <p:spPr bwMode="auto">
          <a:xfrm>
            <a:off x="254203" y="1587731"/>
            <a:ext cx="99057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Vrai !  Les efforts à l'échelle mondiale pour vacciner contre la rougeole et qui ont commencé en 2000 ont donné lieu à la vaccination de plus de 1 milliard d'enfants et à des millions de vies sauvées. </a:t>
            </a:r>
            <a:endParaRPr lang="fr-FR" altLang="en-US" sz="2400" dirty="0">
              <a:latin typeface="Kalinga" pitchFamily="34" charset="0"/>
              <a:cs typeface="Kalinga" pitchFamily="34" charset="0"/>
            </a:endParaRPr>
          </a:p>
        </p:txBody>
      </p:sp>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99" y="0"/>
            <a:ext cx="6428733"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508000" y="18288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Combien de décès ont été évités grâce aux efforts de vaccination contre la rougeole depuis 2001 ?</a:t>
            </a:r>
          </a:p>
          <a:p>
            <a:pPr eaLnBrk="1" hangingPunct="1">
              <a:lnSpc>
                <a:spcPct val="95000"/>
              </a:lnSpc>
              <a:spcBef>
                <a:spcPct val="0"/>
              </a:spcBef>
              <a:buFontTx/>
              <a:buNone/>
              <a:defRPr/>
            </a:pPr>
            <a:endParaRPr lang="fr-FR" altLang="en-US" sz="3000" dirty="0" smtClean="0">
              <a:latin typeface="Kalinga" pitchFamily="34" charset="0"/>
              <a:cs typeface="Kalinga" pitchFamily="34" charset="0"/>
            </a:endParaRPr>
          </a:p>
          <a:p>
            <a:pPr lvl="1" eaLnBrk="1" hangingPunct="1">
              <a:lnSpc>
                <a:spcPct val="95000"/>
              </a:lnSpc>
              <a:spcBef>
                <a:spcPct val="0"/>
              </a:spcBef>
              <a:buFontTx/>
              <a:buAutoNum type="alphaUcPeriod"/>
              <a:defRPr/>
            </a:pPr>
            <a:r>
              <a:rPr lang="en-US" altLang="en-US" sz="3000" dirty="0" smtClean="0">
                <a:latin typeface="Kalinga" pitchFamily="34" charset="0"/>
              </a:rPr>
              <a:t>2 millions</a:t>
            </a:r>
          </a:p>
          <a:p>
            <a:pPr lvl="1" eaLnBrk="1" hangingPunct="1">
              <a:lnSpc>
                <a:spcPct val="95000"/>
              </a:lnSpc>
              <a:spcBef>
                <a:spcPct val="0"/>
              </a:spcBef>
              <a:buFontTx/>
              <a:buAutoNum type="alphaUcPeriod"/>
              <a:defRPr/>
            </a:pPr>
            <a:r>
              <a:rPr lang="en-US" altLang="en-US" sz="3000" dirty="0" smtClean="0">
                <a:latin typeface="Kalinga" pitchFamily="34" charset="0"/>
              </a:rPr>
              <a:t>3 millions</a:t>
            </a:r>
          </a:p>
          <a:p>
            <a:pPr lvl="1" eaLnBrk="1" hangingPunct="1">
              <a:lnSpc>
                <a:spcPct val="95000"/>
              </a:lnSpc>
              <a:spcBef>
                <a:spcPct val="0"/>
              </a:spcBef>
              <a:buFontTx/>
              <a:buAutoNum type="alphaUcPeriod"/>
              <a:defRPr/>
            </a:pPr>
            <a:r>
              <a:rPr lang="en-US" altLang="en-US" sz="3000" dirty="0" smtClean="0">
                <a:latin typeface="Kalinga" pitchFamily="34" charset="0"/>
              </a:rPr>
              <a:t>7 millions</a:t>
            </a:r>
          </a:p>
          <a:p>
            <a:pPr lvl="1" eaLnBrk="1" hangingPunct="1">
              <a:lnSpc>
                <a:spcPct val="95000"/>
              </a:lnSpc>
              <a:spcBef>
                <a:spcPct val="0"/>
              </a:spcBef>
              <a:buFontTx/>
              <a:buAutoNum type="alphaUcPeriod"/>
              <a:defRPr/>
            </a:pPr>
            <a:r>
              <a:rPr lang="en-US" altLang="en-US" sz="3000" dirty="0" smtClean="0">
                <a:latin typeface="Kalinga" pitchFamily="34" charset="0"/>
              </a:rPr>
              <a:t>13,8 millions</a:t>
            </a:r>
          </a:p>
          <a:p>
            <a:pPr lvl="1" eaLnBrk="1" hangingPunct="1">
              <a:lnSpc>
                <a:spcPct val="95000"/>
              </a:lnSpc>
              <a:spcBef>
                <a:spcPct val="0"/>
              </a:spcBef>
              <a:buFontTx/>
              <a:buAutoNum type="alphaUcPeriod"/>
              <a:defRPr/>
            </a:pPr>
            <a:r>
              <a:rPr lang="en-US" altLang="en-US" sz="3000" dirty="0" smtClean="0">
                <a:latin typeface="Kalinga" pitchFamily="34" charset="0"/>
              </a:rPr>
              <a:t>20 millions</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20</a:t>
            </a:fld>
            <a:endParaRPr lang="fr-FR"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08000" y="1981200"/>
            <a:ext cx="876300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D. 13,8 millions de décès ont été évités !</a:t>
            </a:r>
          </a:p>
          <a:p>
            <a:pPr eaLnBrk="1" hangingPunct="1">
              <a:lnSpc>
                <a:spcPct val="95000"/>
              </a:lnSpc>
              <a:spcBef>
                <a:spcPct val="0"/>
              </a:spcBef>
              <a:buFontTx/>
              <a:buNone/>
              <a:defRPr/>
            </a:pPr>
            <a:endParaRPr lang="fr-FR" altLang="en-US" sz="3000" dirty="0" smtClean="0">
              <a:latin typeface="Kalinga" pitchFamily="34" charset="0"/>
              <a:cs typeface="Kalinga" pitchFamily="34" charset="0"/>
            </a:endParaRPr>
          </a:p>
          <a:p>
            <a:pPr eaLnBrk="1" hangingPunct="1">
              <a:lnSpc>
                <a:spcPct val="95000"/>
              </a:lnSpc>
              <a:spcBef>
                <a:spcPct val="0"/>
              </a:spcBef>
              <a:buFontTx/>
              <a:buNone/>
              <a:defRPr/>
            </a:pPr>
            <a:endParaRPr lang="fr-FR" altLang="en-US" sz="3000" dirty="0" smtClean="0">
              <a:latin typeface="Kalinga" pitchFamily="34" charset="0"/>
              <a:cs typeface="Kalinga" pitchFamily="34" charset="0"/>
            </a:endParaRPr>
          </a:p>
          <a:p>
            <a:pPr eaLnBrk="1" hangingPunct="1">
              <a:lnSpc>
                <a:spcPct val="95000"/>
              </a:lnSpc>
              <a:spcBef>
                <a:spcPct val="0"/>
              </a:spcBef>
              <a:buFontTx/>
              <a:buNone/>
              <a:defRPr/>
            </a:pPr>
            <a:endParaRPr lang="fr-FR" altLang="en-US" sz="3000" dirty="0" smtClean="0">
              <a:latin typeface="Kalinga" pitchFamily="34" charset="0"/>
              <a:cs typeface="Kalinga" pitchFamily="34" charset="0"/>
            </a:endParaRPr>
          </a:p>
          <a:p>
            <a:pPr eaLnBrk="1" hangingPunct="1">
              <a:lnSpc>
                <a:spcPct val="95000"/>
              </a:lnSpc>
              <a:spcBef>
                <a:spcPct val="0"/>
              </a:spcBef>
              <a:buFontTx/>
              <a:buNone/>
              <a:defRPr/>
            </a:pPr>
            <a:endParaRPr lang="fr-FR" altLang="en-US" sz="3000" dirty="0" smtClean="0">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21</a:t>
            </a:fld>
            <a:endParaRPr lang="fr-FR" altLang="en-US" sz="1400" smtClean="0"/>
          </a:p>
        </p:txBody>
      </p:sp>
      <p:pic>
        <p:nvPicPr>
          <p:cNvPr id="26633" name="Picture 9" descr="struggl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2819400"/>
            <a:ext cx="2463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581400"/>
            <a:ext cx="37925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127000" y="2022475"/>
            <a:ext cx="10033000" cy="4911725"/>
          </a:xfrm>
        </p:spPr>
        <p:txBody>
          <a:bodyPr lIns="0" tIns="0" rIns="0" bIns="0"/>
          <a:lstStyle/>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Pourquoi devons-nous rester vigilants dans notre lutte contre la rougeole ?</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A) Certaines populations importantes restent non vaccinées</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B) 5 des 6 grandes régions du monde ont vu d'importantes poussées épidémiques l'an dernier</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C) Des cas de rougeole importée dans les Amériques (où la rougeole a été éliminée depuis 2002) continuent d'être enregistrés</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D) 122 000 personnes sont mortes de la rougeole en 2012</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Tout ce qui précède</a:t>
            </a: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22</a:t>
            </a:fld>
            <a:endParaRPr lang="fr-FR"/>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54554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600200"/>
            <a:ext cx="9752012" cy="4911725"/>
          </a:xfrm>
        </p:spPr>
        <p:txBody>
          <a:bodyPr lIns="0" tIns="0" rIns="0" bIns="0"/>
          <a:lstStyle/>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Tout ce qui précède</a:t>
            </a:r>
          </a:p>
          <a:p>
            <a:pPr lvl="2" indent="-342900" algn="l" eaLnBrk="1" hangingPunct="1">
              <a:lnSpc>
                <a:spcPct val="95000"/>
              </a:lnSpc>
              <a:spcBef>
                <a:spcPct val="0"/>
              </a:spcBef>
              <a:spcAft>
                <a:spcPts val="1200"/>
              </a:spcAft>
              <a:buClr>
                <a:srgbClr val="000000"/>
              </a:buClr>
            </a:pPr>
            <a:endParaRPr lang="fr-FR" dirty="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 L'une des difficultés de la lutte contre la rougeole et de l'immunisation en général, est le fait qu'il faille poursuivre cette lutte. Il faut être infatigable car des enfants qui ont besoin d'être protégés naissent chaque jour. On ne vaccine pas une seule fois. On continue de le faire année après année. Tant que nous continuons, les enfants seront en sécurité. Mais si on s'arrête, les enfants meurent. » </a:t>
            </a:r>
            <a:r>
              <a:rPr dirty="0"/>
              <a:t/>
            </a:r>
            <a:br>
              <a:rPr dirty="0"/>
            </a:br>
            <a:endParaRPr lang="fr-FR"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William H. Gates Sr., coprésident et membre du Conseil d'administration de la Bill &amp; Melinda Gates Foundation</a:t>
            </a:r>
            <a:endParaRPr lang="fr-FR"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23</a:t>
            </a:fld>
            <a:endParaRPr lang="fr-FR"/>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Quiz sur la rougeole</a:t>
            </a:r>
            <a:endParaRPr lang="fr-FR"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1320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338667" y="1524000"/>
            <a:ext cx="428448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nchor="ctr"/>
          <a:lstStyle/>
          <a:p>
            <a:pPr>
              <a:lnSpc>
                <a:spcPct val="90000"/>
              </a:lnSpc>
            </a:pPr>
            <a:r>
              <a:rPr lang="en-US" sz="4700" dirty="0" smtClean="0">
                <a:solidFill>
                  <a:srgbClr val="4E562B"/>
                </a:solidFill>
                <a:latin typeface="Kalinga" pitchFamily="34" charset="0"/>
              </a:rPr>
              <a:t>Faire de la rougeole une histoire </a:t>
            </a:r>
            <a:r>
              <a:rPr lang="en-US" sz="4700" dirty="0" err="1" smtClean="0">
                <a:solidFill>
                  <a:srgbClr val="4E562B"/>
                </a:solidFill>
                <a:latin typeface="Kalinga" pitchFamily="34" charset="0"/>
              </a:rPr>
              <a:t>ancienne</a:t>
            </a:r>
            <a:r>
              <a:rPr lang="en-US" sz="4700" dirty="0">
                <a:solidFill>
                  <a:srgbClr val="4E562B"/>
                </a:solidFill>
                <a:latin typeface="Kalinga" pitchFamily="34" charset="0"/>
              </a:rPr>
              <a:t> </a:t>
            </a:r>
            <a:r>
              <a:rPr lang="en-US" sz="4700" dirty="0" smtClean="0">
                <a:solidFill>
                  <a:srgbClr val="4E562B"/>
                </a:solidFill>
                <a:latin typeface="Kalinga" pitchFamily="34" charset="0"/>
              </a:rPr>
              <a:t>:</a:t>
            </a:r>
          </a:p>
          <a:p>
            <a:pPr>
              <a:lnSpc>
                <a:spcPct val="90000"/>
              </a:lnSpc>
            </a:pPr>
            <a:r>
              <a:rPr lang="en-US" sz="4700" dirty="0" err="1" smtClean="0">
                <a:solidFill>
                  <a:srgbClr val="4E562B"/>
                </a:solidFill>
                <a:latin typeface="Kalinga" pitchFamily="34" charset="0"/>
              </a:rPr>
              <a:t>L'approche</a:t>
            </a:r>
            <a:r>
              <a:rPr lang="en-US" sz="4700" dirty="0" smtClean="0">
                <a:solidFill>
                  <a:srgbClr val="4E562B"/>
                </a:solidFill>
                <a:latin typeface="Kalinga" pitchFamily="34" charset="0"/>
              </a:rPr>
              <a:t> des Lions</a:t>
            </a:r>
            <a:endParaRPr lang="fr-FR" sz="4200" dirty="0">
              <a:solidFill>
                <a:schemeClr val="tx2"/>
              </a:solidFill>
              <a:latin typeface="Kalinga" pitchFamily="34" charset="0"/>
              <a:cs typeface="Kalinga" pitchFamily="34" charset="0"/>
            </a:endParaRPr>
          </a:p>
        </p:txBody>
      </p:sp>
      <p:sp>
        <p:nvSpPr>
          <p:cNvPr id="9220" name="Rectangle 10"/>
          <p:cNvSpPr>
            <a:spLocks noChangeArrowheads="1"/>
          </p:cNvSpPr>
          <p:nvPr/>
        </p:nvSpPr>
        <p:spPr bwMode="auto">
          <a:xfrm>
            <a:off x="0" y="1524000"/>
            <a:ext cx="102306" cy="3097389"/>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nchor="ctr"/>
          <a:lstStyle/>
          <a:p>
            <a:endParaRPr lang="es-ES">
              <a:latin typeface="Calibri" pitchFamily="34" charset="0"/>
            </a:endParaRPr>
          </a:p>
        </p:txBody>
      </p:sp>
      <p:sp>
        <p:nvSpPr>
          <p:cNvPr id="11" name="Rectangle 10"/>
          <p:cNvSpPr/>
          <p:nvPr/>
        </p:nvSpPr>
        <p:spPr>
          <a:xfrm>
            <a:off x="4928306" y="762001"/>
            <a:ext cx="4572000" cy="5485694"/>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endParaRPr lang="es-ES">
              <a:solidFill>
                <a:srgbClr val="FFFFFF"/>
              </a:solidFill>
            </a:endParaRPr>
          </a:p>
        </p:txBody>
      </p:sp>
      <p:pic>
        <p:nvPicPr>
          <p:cNvPr id="9222" name="Picture 9" descr="banner nigeria compress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3153" y="1347611"/>
            <a:ext cx="4953000" cy="4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fld id="{85643ED1-5F4D-4D48-B053-B8D5A3D8AF98}" type="slidenum">
              <a:rPr lang="en-US">
                <a:solidFill>
                  <a:srgbClr val="898989"/>
                </a:solidFill>
              </a:rPr>
              <a:pPr/>
              <a:t>24</a:t>
            </a:fld>
            <a:endParaRPr lang="fr-FR">
              <a:solidFill>
                <a:srgbClr val="898989"/>
              </a:solidFill>
            </a:endParaRPr>
          </a:p>
        </p:txBody>
      </p:sp>
    </p:spTree>
    <p:extLst>
      <p:ext uri="{BB962C8B-B14F-4D97-AF65-F5344CB8AC3E}">
        <p14:creationId xmlns:p14="http://schemas.microsoft.com/office/powerpoint/2010/main" val="124887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Collecte de fonds à l'échelle mondiale</a:t>
            </a:r>
            <a:endParaRPr lang="fr-FR" altLang="en-US" dirty="0" smtClean="0">
              <a:solidFill>
                <a:srgbClr val="FFFFFF"/>
              </a:solidFill>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25</a:t>
            </a:fld>
            <a:endParaRPr lang="fr-FR" altLang="en-US" sz="1400" smtClean="0"/>
          </a:p>
        </p:txBody>
      </p:sp>
      <p:sp>
        <p:nvSpPr>
          <p:cNvPr id="2" name="TextBox 1"/>
          <p:cNvSpPr txBox="1"/>
          <p:nvPr/>
        </p:nvSpPr>
        <p:spPr>
          <a:xfrm>
            <a:off x="196849" y="1622760"/>
            <a:ext cx="9936163" cy="3108543"/>
          </a:xfrm>
          <a:prstGeom prst="rect">
            <a:avLst/>
          </a:prstGeom>
          <a:noFill/>
        </p:spPr>
        <p:txBody>
          <a:bodyPr wrap="square" rtlCol="0">
            <a:spAutoFit/>
          </a:bodyPr>
          <a:lstStyle/>
          <a:p>
            <a:r>
              <a:rPr lang="en-US" sz="2800" dirty="0">
                <a:solidFill>
                  <a:srgbClr val="000000"/>
                </a:solidFill>
                <a:latin typeface="Kalinga" pitchFamily="34" charset="0"/>
              </a:rPr>
              <a:t>Outre l'engagement de la GAVI, la LCIF a également des engagements annuels à soutenir : </a:t>
            </a:r>
          </a:p>
          <a:p>
            <a:pPr marL="457200" indent="-457200">
              <a:buFont typeface="Arial" pitchFamily="34" charset="0"/>
              <a:buChar char="•"/>
            </a:pPr>
            <a:r>
              <a:rPr lang="en-US" sz="2800" dirty="0" smtClean="0">
                <a:solidFill>
                  <a:srgbClr val="000000"/>
                </a:solidFill>
                <a:latin typeface="Kalinga" pitchFamily="34" charset="0"/>
              </a:rPr>
              <a:t>Les efforts d'immunisation des Lions à l'échelle locale </a:t>
            </a:r>
          </a:p>
          <a:p>
            <a:pPr marL="457200" indent="-457200">
              <a:buFont typeface="Arial" pitchFamily="34" charset="0"/>
              <a:buChar char="•"/>
            </a:pPr>
            <a:r>
              <a:rPr lang="en-US" sz="2800" dirty="0" smtClean="0">
                <a:solidFill>
                  <a:srgbClr val="000000"/>
                </a:solidFill>
                <a:latin typeface="Kalinga" pitchFamily="34" charset="0"/>
              </a:rPr>
              <a:t>L'initiative de lutte contre la rougeole et la rubéole</a:t>
            </a:r>
          </a:p>
          <a:p>
            <a:endParaRPr lang="fr-FR" sz="2800" dirty="0">
              <a:solidFill>
                <a:srgbClr val="000000"/>
              </a:solidFill>
              <a:latin typeface="Kalinga" pitchFamily="34" charset="0"/>
              <a:cs typeface="Kalinga" pitchFamily="34" charset="0"/>
            </a:endParaRPr>
          </a:p>
          <a:p>
            <a:r>
              <a:rPr lang="en-US" sz="2800" dirty="0" smtClean="0">
                <a:solidFill>
                  <a:srgbClr val="000000"/>
                </a:solidFill>
                <a:latin typeface="Kalinga" pitchFamily="34" charset="0"/>
              </a:rPr>
              <a:t>Ce tableau montre l'allocation annuelle des fonds et le total engagé :</a:t>
            </a:r>
            <a:endParaRPr lang="fr-FR" sz="2800" dirty="0">
              <a:solidFill>
                <a:srgbClr val="000000"/>
              </a:solidFill>
              <a:latin typeface="Kalinga" pitchFamily="34" charset="0"/>
              <a:cs typeface="Kalinga" pitchFamily="34" charset="0"/>
            </a:endParaRPr>
          </a:p>
        </p:txBody>
      </p:sp>
      <p:grpSp>
        <p:nvGrpSpPr>
          <p:cNvPr id="3" name="Group 4"/>
          <p:cNvGrpSpPr>
            <a:grpSpLocks noChangeAspect="1"/>
          </p:cNvGrpSpPr>
          <p:nvPr/>
        </p:nvGrpSpPr>
        <p:grpSpPr bwMode="auto">
          <a:xfrm>
            <a:off x="911225" y="4714875"/>
            <a:ext cx="8189913" cy="2117725"/>
            <a:chOff x="574" y="2970"/>
            <a:chExt cx="5159" cy="1334"/>
          </a:xfrm>
        </p:grpSpPr>
        <p:sp>
          <p:nvSpPr>
            <p:cNvPr id="4" name="AutoShape 3"/>
            <p:cNvSpPr>
              <a:spLocks noChangeAspect="1" noChangeArrowheads="1" noTextEdit="1"/>
            </p:cNvSpPr>
            <p:nvPr/>
          </p:nvSpPr>
          <p:spPr bwMode="auto">
            <a:xfrm>
              <a:off x="574" y="2970"/>
              <a:ext cx="514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574" y="2970"/>
              <a:ext cx="5146" cy="26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574" y="3227"/>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74" y="3740"/>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1151" y="2996"/>
              <a:ext cx="16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b="1" dirty="0" smtClean="0">
                  <a:solidFill>
                    <a:srgbClr val="FFFFFF"/>
                  </a:solidFill>
                  <a:latin typeface="Calibri" pitchFamily="34" charset="0"/>
                </a:rPr>
                <a:t>Allocation des </a:t>
              </a:r>
              <a:r>
                <a:rPr lang="en-US" altLang="en-US" b="1" dirty="0" err="1" smtClean="0">
                  <a:solidFill>
                    <a:srgbClr val="FFFFFF"/>
                  </a:solidFill>
                  <a:latin typeface="Calibri" pitchFamily="34" charset="0"/>
                </a:rPr>
                <a:t>fonds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3423" y="2996"/>
              <a:ext cx="5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rgbClr val="FFFFFF"/>
                  </a:solidFill>
                  <a:effectLst/>
                  <a:latin typeface="Calibri" pitchFamily="34" charset="0"/>
                  <a:cs typeface="Arial" pitchFamily="34" charset="0"/>
                </a:rPr>
                <a:t>Annuel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4514" y="2996"/>
              <a:ext cx="12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itchFamily="34" charset="0"/>
                  <a:cs typeface="Arial" pitchFamily="34" charset="0"/>
                </a:rPr>
                <a:t>Total </a:t>
              </a:r>
              <a:r>
                <a:rPr kumimoji="0" lang="en-US" altLang="en-US" sz="2400" b="1" i="0" u="none" strike="noStrike" cap="none" normalizeH="0" baseline="0" dirty="0" err="1" smtClean="0">
                  <a:ln>
                    <a:noFill/>
                  </a:ln>
                  <a:solidFill>
                    <a:srgbClr val="FFFFFF"/>
                  </a:solidFill>
                  <a:effectLst/>
                  <a:latin typeface="Calibri" pitchFamily="34" charset="0"/>
                  <a:cs typeface="Arial" pitchFamily="34" charset="0"/>
                </a:rPr>
                <a:t>d’ici</a:t>
              </a:r>
              <a:r>
                <a:rPr kumimoji="0" lang="en-US" altLang="en-US" sz="2400" b="1" i="0" u="none" strike="noStrike" cap="none" normalizeH="0" baseline="0" dirty="0" smtClean="0">
                  <a:ln>
                    <a:noFill/>
                  </a:ln>
                  <a:solidFill>
                    <a:srgbClr val="FFFFFF"/>
                  </a:solidFill>
                  <a:effectLst/>
                  <a:latin typeface="Calibri" pitchFamily="34" charset="0"/>
                  <a:cs typeface="Arial" pitchFamily="34" charset="0"/>
                </a:rPr>
                <a:t> 2017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612" y="3252"/>
              <a:ext cx="10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Alliance </a:t>
              </a:r>
              <a:r>
                <a:rPr kumimoji="0" lang="en-US" altLang="en-US" sz="2400" b="0" i="0" u="none" strike="noStrike" cap="none" normalizeH="0" baseline="0" dirty="0" err="1" smtClean="0">
                  <a:ln>
                    <a:noFill/>
                  </a:ln>
                  <a:solidFill>
                    <a:srgbClr val="000000"/>
                  </a:solidFill>
                  <a:effectLst/>
                  <a:latin typeface="Calibri" pitchFamily="34" charset="0"/>
                  <a:cs typeface="Arial" pitchFamily="34" charset="0"/>
                </a:rPr>
                <a:t>GAVI</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3513" y="3252"/>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7 500</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3153"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3513" y="325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4796" y="3252"/>
              <a:ext cx="8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30</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4437"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4796" y="325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612" y="3509"/>
              <a:ext cx="210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Measles Rubella Initiative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3513" y="3509"/>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1</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3153" y="3509"/>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351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4886" y="3509"/>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4</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4437" y="3509"/>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488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612" y="3766"/>
              <a:ext cx="22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Calibri" pitchFamily="34" charset="0"/>
                  <a:cs typeface="Arial" pitchFamily="34" charset="0"/>
                </a:rPr>
                <a:t>Activités</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 de vaccination</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Lions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3654" y="3766"/>
              <a:ext cx="6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750</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153" y="3766"/>
              <a:ext cx="64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3628"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4886" y="3766"/>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3</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r>
                <a:rPr kumimoji="0" lang="en-US" altLang="en-US" sz="2400" b="0" i="0" u="none" strike="noStrike" cap="none" normalizeH="0" dirty="0" smtClean="0">
                  <a:ln>
                    <a:noFill/>
                  </a:ln>
                  <a:solidFill>
                    <a:srgbClr val="000000"/>
                  </a:solidFill>
                  <a:effectLst/>
                  <a:latin typeface="Calibri" pitchFamily="34" charset="0"/>
                  <a:cs typeface="Arial" pitchFamily="34" charset="0"/>
                </a:rPr>
                <a:t> </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4437" y="3766"/>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4873"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2" name="Rectangle 32"/>
            <p:cNvSpPr>
              <a:spLocks noChangeArrowheads="1"/>
            </p:cNvSpPr>
            <p:nvPr/>
          </p:nvSpPr>
          <p:spPr bwMode="auto">
            <a:xfrm>
              <a:off x="612" y="4022"/>
              <a:ext cx="103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Grand Total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3" name="Rectangle 33"/>
            <p:cNvSpPr>
              <a:spLocks noChangeArrowheads="1"/>
            </p:cNvSpPr>
            <p:nvPr/>
          </p:nvSpPr>
          <p:spPr bwMode="auto">
            <a:xfrm>
              <a:off x="3513" y="4022"/>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9</a:t>
              </a:r>
              <a:r>
                <a:rPr kumimoji="0" lang="en-US" altLang="en-US" sz="2400" b="1" i="0" u="none" strike="noStrike" cap="none" normalizeH="0" dirty="0" smtClean="0">
                  <a:ln>
                    <a:noFill/>
                  </a:ln>
                  <a:solidFill>
                    <a:srgbClr val="000000"/>
                  </a:solidFill>
                  <a:effectLst/>
                  <a:latin typeface="Calibri" pitchFamily="34" charset="0"/>
                  <a:cs typeface="Arial" pitchFamily="34" charset="0"/>
                </a:rPr>
                <a:t> </a:t>
              </a: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250</a:t>
              </a:r>
              <a:r>
                <a:rPr kumimoji="0" lang="en-US" altLang="en-US" sz="2400" b="1" i="0" u="none" strike="noStrike" cap="none" normalizeH="0" dirty="0" smtClean="0">
                  <a:ln>
                    <a:noFill/>
                  </a:ln>
                  <a:solidFill>
                    <a:srgbClr val="000000"/>
                  </a:solidFill>
                  <a:effectLst/>
                  <a:latin typeface="Calibri" pitchFamily="34" charset="0"/>
                  <a:cs typeface="Arial" pitchFamily="34" charset="0"/>
                </a:rPr>
                <a:t> </a:t>
              </a: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34"/>
            <p:cNvSpPr>
              <a:spLocks noChangeArrowheads="1"/>
            </p:cNvSpPr>
            <p:nvPr/>
          </p:nvSpPr>
          <p:spPr bwMode="auto">
            <a:xfrm>
              <a:off x="3153"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6" name="Rectangle 35"/>
            <p:cNvSpPr>
              <a:spLocks noChangeArrowheads="1"/>
            </p:cNvSpPr>
            <p:nvPr/>
          </p:nvSpPr>
          <p:spPr bwMode="auto">
            <a:xfrm>
              <a:off x="3513"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36"/>
            <p:cNvSpPr>
              <a:spLocks noChangeArrowheads="1"/>
            </p:cNvSpPr>
            <p:nvPr/>
          </p:nvSpPr>
          <p:spPr bwMode="auto">
            <a:xfrm>
              <a:off x="4796" y="4022"/>
              <a:ext cx="8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37</a:t>
              </a:r>
              <a:r>
                <a:rPr kumimoji="0" lang="en-US" altLang="en-US" sz="2400" b="1" i="0" u="none" strike="noStrike" cap="none" normalizeH="0" dirty="0" smtClean="0">
                  <a:ln>
                    <a:noFill/>
                  </a:ln>
                  <a:solidFill>
                    <a:srgbClr val="000000"/>
                  </a:solidFill>
                  <a:effectLst/>
                  <a:latin typeface="Calibri" pitchFamily="34" charset="0"/>
                  <a:cs typeface="Arial" pitchFamily="34" charset="0"/>
                </a:rPr>
                <a:t> </a:t>
              </a: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000</a:t>
              </a:r>
              <a:r>
                <a:rPr kumimoji="0" lang="en-US" altLang="en-US" sz="2400" b="1" i="0" u="none" strike="noStrike" cap="none" normalizeH="0" dirty="0" smtClean="0">
                  <a:ln>
                    <a:noFill/>
                  </a:ln>
                  <a:solidFill>
                    <a:srgbClr val="000000"/>
                  </a:solidFill>
                  <a:effectLst/>
                  <a:latin typeface="Calibri" pitchFamily="34" charset="0"/>
                  <a:cs typeface="Arial" pitchFamily="34" charset="0"/>
                </a:rPr>
                <a:t> </a:t>
              </a: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8" name="Rectangle 37"/>
            <p:cNvSpPr>
              <a:spLocks noChangeArrowheads="1"/>
            </p:cNvSpPr>
            <p:nvPr/>
          </p:nvSpPr>
          <p:spPr bwMode="auto">
            <a:xfrm>
              <a:off x="4437"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9" name="Rectangle 38"/>
            <p:cNvSpPr>
              <a:spLocks noChangeArrowheads="1"/>
            </p:cNvSpPr>
            <p:nvPr/>
          </p:nvSpPr>
          <p:spPr bwMode="auto">
            <a:xfrm>
              <a:off x="4796"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39"/>
            <p:cNvSpPr>
              <a:spLocks noChangeArrowheads="1"/>
            </p:cNvSpPr>
            <p:nvPr/>
          </p:nvSpPr>
          <p:spPr bwMode="auto">
            <a:xfrm>
              <a:off x="57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1" name="Rectangle 40"/>
            <p:cNvSpPr>
              <a:spLocks noChangeArrowheads="1"/>
            </p:cNvSpPr>
            <p:nvPr/>
          </p:nvSpPr>
          <p:spPr bwMode="auto">
            <a:xfrm>
              <a:off x="3051"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Rectangle 41"/>
            <p:cNvSpPr>
              <a:spLocks noChangeArrowheads="1"/>
            </p:cNvSpPr>
            <p:nvPr/>
          </p:nvSpPr>
          <p:spPr bwMode="auto">
            <a:xfrm>
              <a:off x="433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Line 42"/>
            <p:cNvSpPr>
              <a:spLocks noChangeShapeType="1"/>
            </p:cNvSpPr>
            <p:nvPr/>
          </p:nvSpPr>
          <p:spPr bwMode="auto">
            <a:xfrm>
              <a:off x="587" y="297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4" name="Rectangle 43"/>
            <p:cNvSpPr>
              <a:spLocks noChangeArrowheads="1"/>
            </p:cNvSpPr>
            <p:nvPr/>
          </p:nvSpPr>
          <p:spPr bwMode="auto">
            <a:xfrm>
              <a:off x="587" y="297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Rectangle 44"/>
            <p:cNvSpPr>
              <a:spLocks noChangeArrowheads="1"/>
            </p:cNvSpPr>
            <p:nvPr/>
          </p:nvSpPr>
          <p:spPr bwMode="auto">
            <a:xfrm>
              <a:off x="5707"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Line 45"/>
            <p:cNvSpPr>
              <a:spLocks noChangeShapeType="1"/>
            </p:cNvSpPr>
            <p:nvPr/>
          </p:nvSpPr>
          <p:spPr bwMode="auto">
            <a:xfrm>
              <a:off x="587" y="322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7" name="Rectangle 46"/>
            <p:cNvSpPr>
              <a:spLocks noChangeArrowheads="1"/>
            </p:cNvSpPr>
            <p:nvPr/>
          </p:nvSpPr>
          <p:spPr bwMode="auto">
            <a:xfrm>
              <a:off x="587" y="322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Line 47"/>
            <p:cNvSpPr>
              <a:spLocks noChangeShapeType="1"/>
            </p:cNvSpPr>
            <p:nvPr/>
          </p:nvSpPr>
          <p:spPr bwMode="auto">
            <a:xfrm>
              <a:off x="587" y="348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8"/>
            <p:cNvSpPr>
              <a:spLocks noChangeArrowheads="1"/>
            </p:cNvSpPr>
            <p:nvPr/>
          </p:nvSpPr>
          <p:spPr bwMode="auto">
            <a:xfrm>
              <a:off x="587" y="348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Line 49"/>
            <p:cNvSpPr>
              <a:spLocks noChangeShapeType="1"/>
            </p:cNvSpPr>
            <p:nvPr/>
          </p:nvSpPr>
          <p:spPr bwMode="auto">
            <a:xfrm>
              <a:off x="3051"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50"/>
            <p:cNvSpPr>
              <a:spLocks noChangeArrowheads="1"/>
            </p:cNvSpPr>
            <p:nvPr/>
          </p:nvSpPr>
          <p:spPr bwMode="auto">
            <a:xfrm>
              <a:off x="3051"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Line 51"/>
            <p:cNvSpPr>
              <a:spLocks noChangeShapeType="1"/>
            </p:cNvSpPr>
            <p:nvPr/>
          </p:nvSpPr>
          <p:spPr bwMode="auto">
            <a:xfrm>
              <a:off x="4334"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3" name="Rectangle 52"/>
            <p:cNvSpPr>
              <a:spLocks noChangeArrowheads="1"/>
            </p:cNvSpPr>
            <p:nvPr/>
          </p:nvSpPr>
          <p:spPr bwMode="auto">
            <a:xfrm>
              <a:off x="4334"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Line 53"/>
            <p:cNvSpPr>
              <a:spLocks noChangeShapeType="1"/>
            </p:cNvSpPr>
            <p:nvPr/>
          </p:nvSpPr>
          <p:spPr bwMode="auto">
            <a:xfrm>
              <a:off x="587" y="374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5" name="Rectangle 54"/>
            <p:cNvSpPr>
              <a:spLocks noChangeArrowheads="1"/>
            </p:cNvSpPr>
            <p:nvPr/>
          </p:nvSpPr>
          <p:spPr bwMode="auto">
            <a:xfrm>
              <a:off x="587" y="374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6" name="Line 55"/>
            <p:cNvSpPr>
              <a:spLocks noChangeShapeType="1"/>
            </p:cNvSpPr>
            <p:nvPr/>
          </p:nvSpPr>
          <p:spPr bwMode="auto">
            <a:xfrm>
              <a:off x="587" y="399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7" name="Rectangle 56"/>
            <p:cNvSpPr>
              <a:spLocks noChangeArrowheads="1"/>
            </p:cNvSpPr>
            <p:nvPr/>
          </p:nvSpPr>
          <p:spPr bwMode="auto">
            <a:xfrm>
              <a:off x="587" y="399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8" name="Line 57"/>
            <p:cNvSpPr>
              <a:spLocks noChangeShapeType="1"/>
            </p:cNvSpPr>
            <p:nvPr/>
          </p:nvSpPr>
          <p:spPr bwMode="auto">
            <a:xfrm>
              <a:off x="574" y="2970"/>
              <a:ext cx="0" cy="1296"/>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9" name="Rectangle 58"/>
            <p:cNvSpPr>
              <a:spLocks noChangeArrowheads="1"/>
            </p:cNvSpPr>
            <p:nvPr/>
          </p:nvSpPr>
          <p:spPr bwMode="auto">
            <a:xfrm>
              <a:off x="574" y="2970"/>
              <a:ext cx="13" cy="1296"/>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0" name="Line 59"/>
            <p:cNvSpPr>
              <a:spLocks noChangeShapeType="1"/>
            </p:cNvSpPr>
            <p:nvPr/>
          </p:nvSpPr>
          <p:spPr bwMode="auto">
            <a:xfrm>
              <a:off x="3051"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1" name="Rectangle 60"/>
            <p:cNvSpPr>
              <a:spLocks noChangeArrowheads="1"/>
            </p:cNvSpPr>
            <p:nvPr/>
          </p:nvSpPr>
          <p:spPr bwMode="auto">
            <a:xfrm>
              <a:off x="3051"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2" name="Line 61"/>
            <p:cNvSpPr>
              <a:spLocks noChangeShapeType="1"/>
            </p:cNvSpPr>
            <p:nvPr/>
          </p:nvSpPr>
          <p:spPr bwMode="auto">
            <a:xfrm>
              <a:off x="4334"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3" name="Rectangle 62"/>
            <p:cNvSpPr>
              <a:spLocks noChangeArrowheads="1"/>
            </p:cNvSpPr>
            <p:nvPr/>
          </p:nvSpPr>
          <p:spPr bwMode="auto">
            <a:xfrm>
              <a:off x="4334"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6" name="Line 63"/>
            <p:cNvSpPr>
              <a:spLocks noChangeShapeType="1"/>
            </p:cNvSpPr>
            <p:nvPr/>
          </p:nvSpPr>
          <p:spPr bwMode="auto">
            <a:xfrm>
              <a:off x="587" y="425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7" name="Rectangle 64"/>
            <p:cNvSpPr>
              <a:spLocks noChangeArrowheads="1"/>
            </p:cNvSpPr>
            <p:nvPr/>
          </p:nvSpPr>
          <p:spPr bwMode="auto">
            <a:xfrm>
              <a:off x="587" y="425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2" name="Line 65"/>
            <p:cNvSpPr>
              <a:spLocks noChangeShapeType="1"/>
            </p:cNvSpPr>
            <p:nvPr/>
          </p:nvSpPr>
          <p:spPr bwMode="auto">
            <a:xfrm>
              <a:off x="5707" y="2983"/>
              <a:ext cx="0" cy="1283"/>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3" name="Rectangle 66"/>
            <p:cNvSpPr>
              <a:spLocks noChangeArrowheads="1"/>
            </p:cNvSpPr>
            <p:nvPr/>
          </p:nvSpPr>
          <p:spPr bwMode="auto">
            <a:xfrm>
              <a:off x="5707" y="2983"/>
              <a:ext cx="13" cy="128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4" name="Line 67"/>
            <p:cNvSpPr>
              <a:spLocks noChangeShapeType="1"/>
            </p:cNvSpPr>
            <p:nvPr/>
          </p:nvSpPr>
          <p:spPr bwMode="auto">
            <a:xfrm>
              <a:off x="57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5" name="Rectangle 68"/>
            <p:cNvSpPr>
              <a:spLocks noChangeArrowheads="1"/>
            </p:cNvSpPr>
            <p:nvPr/>
          </p:nvSpPr>
          <p:spPr bwMode="auto">
            <a:xfrm>
              <a:off x="57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6" name="Line 69"/>
            <p:cNvSpPr>
              <a:spLocks noChangeShapeType="1"/>
            </p:cNvSpPr>
            <p:nvPr/>
          </p:nvSpPr>
          <p:spPr bwMode="auto">
            <a:xfrm>
              <a:off x="3051"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7" name="Rectangle 70"/>
            <p:cNvSpPr>
              <a:spLocks noChangeArrowheads="1"/>
            </p:cNvSpPr>
            <p:nvPr/>
          </p:nvSpPr>
          <p:spPr bwMode="auto">
            <a:xfrm>
              <a:off x="3051"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8" name="Line 71"/>
            <p:cNvSpPr>
              <a:spLocks noChangeShapeType="1"/>
            </p:cNvSpPr>
            <p:nvPr/>
          </p:nvSpPr>
          <p:spPr bwMode="auto">
            <a:xfrm>
              <a:off x="433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9" name="Rectangle 72"/>
            <p:cNvSpPr>
              <a:spLocks noChangeArrowheads="1"/>
            </p:cNvSpPr>
            <p:nvPr/>
          </p:nvSpPr>
          <p:spPr bwMode="auto">
            <a:xfrm>
              <a:off x="433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0" name="Line 73"/>
            <p:cNvSpPr>
              <a:spLocks noChangeShapeType="1"/>
            </p:cNvSpPr>
            <p:nvPr/>
          </p:nvSpPr>
          <p:spPr bwMode="auto">
            <a:xfrm>
              <a:off x="5707"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1" name="Rectangle 74"/>
            <p:cNvSpPr>
              <a:spLocks noChangeArrowheads="1"/>
            </p:cNvSpPr>
            <p:nvPr/>
          </p:nvSpPr>
          <p:spPr bwMode="auto">
            <a:xfrm>
              <a:off x="5707"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2" name="Line 75"/>
            <p:cNvSpPr>
              <a:spLocks noChangeShapeType="1"/>
            </p:cNvSpPr>
            <p:nvPr/>
          </p:nvSpPr>
          <p:spPr bwMode="auto">
            <a:xfrm>
              <a:off x="5720" y="297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3" name="Rectangle 76"/>
            <p:cNvSpPr>
              <a:spLocks noChangeArrowheads="1"/>
            </p:cNvSpPr>
            <p:nvPr/>
          </p:nvSpPr>
          <p:spPr bwMode="auto">
            <a:xfrm>
              <a:off x="5720" y="297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4" name="Line 77"/>
            <p:cNvSpPr>
              <a:spLocks noChangeShapeType="1"/>
            </p:cNvSpPr>
            <p:nvPr/>
          </p:nvSpPr>
          <p:spPr bwMode="auto">
            <a:xfrm>
              <a:off x="5720" y="322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5" name="Rectangle 78"/>
            <p:cNvSpPr>
              <a:spLocks noChangeArrowheads="1"/>
            </p:cNvSpPr>
            <p:nvPr/>
          </p:nvSpPr>
          <p:spPr bwMode="auto">
            <a:xfrm>
              <a:off x="5720" y="322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6" name="Line 79"/>
            <p:cNvSpPr>
              <a:spLocks noChangeShapeType="1"/>
            </p:cNvSpPr>
            <p:nvPr/>
          </p:nvSpPr>
          <p:spPr bwMode="auto">
            <a:xfrm>
              <a:off x="5720" y="34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7" name="Rectangle 80"/>
            <p:cNvSpPr>
              <a:spLocks noChangeArrowheads="1"/>
            </p:cNvSpPr>
            <p:nvPr/>
          </p:nvSpPr>
          <p:spPr bwMode="auto">
            <a:xfrm>
              <a:off x="5720" y="348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8" name="Line 81"/>
            <p:cNvSpPr>
              <a:spLocks noChangeShapeType="1"/>
            </p:cNvSpPr>
            <p:nvPr/>
          </p:nvSpPr>
          <p:spPr bwMode="auto">
            <a:xfrm>
              <a:off x="5720" y="374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9" name="Rectangle 82"/>
            <p:cNvSpPr>
              <a:spLocks noChangeArrowheads="1"/>
            </p:cNvSpPr>
            <p:nvPr/>
          </p:nvSpPr>
          <p:spPr bwMode="auto">
            <a:xfrm>
              <a:off x="5720" y="374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0" name="Line 83"/>
            <p:cNvSpPr>
              <a:spLocks noChangeShapeType="1"/>
            </p:cNvSpPr>
            <p:nvPr/>
          </p:nvSpPr>
          <p:spPr bwMode="auto">
            <a:xfrm>
              <a:off x="5720" y="399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1" name="Rectangle 84"/>
            <p:cNvSpPr>
              <a:spLocks noChangeArrowheads="1"/>
            </p:cNvSpPr>
            <p:nvPr/>
          </p:nvSpPr>
          <p:spPr bwMode="auto">
            <a:xfrm>
              <a:off x="5720" y="399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2" name="Line 85"/>
            <p:cNvSpPr>
              <a:spLocks noChangeShapeType="1"/>
            </p:cNvSpPr>
            <p:nvPr/>
          </p:nvSpPr>
          <p:spPr bwMode="auto">
            <a:xfrm>
              <a:off x="5720" y="425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3" name="Rectangle 86"/>
            <p:cNvSpPr>
              <a:spLocks noChangeArrowheads="1"/>
            </p:cNvSpPr>
            <p:nvPr/>
          </p:nvSpPr>
          <p:spPr bwMode="auto">
            <a:xfrm>
              <a:off x="5720" y="425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4" name="Rectangle 87"/>
            <p:cNvSpPr>
              <a:spLocks noChangeArrowheads="1"/>
            </p:cNvSpPr>
            <p:nvPr/>
          </p:nvSpPr>
          <p:spPr bwMode="auto">
            <a:xfrm>
              <a:off x="5682" y="4228"/>
              <a:ext cx="25"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5" name="Rectangle 88"/>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6" name="Rectangle 89"/>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7" name="Rectangle 90"/>
            <p:cNvSpPr>
              <a:spLocks noChangeArrowheads="1"/>
            </p:cNvSpPr>
            <p:nvPr/>
          </p:nvSpPr>
          <p:spPr bwMode="auto">
            <a:xfrm>
              <a:off x="5656" y="4228"/>
              <a:ext cx="26"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8" name="Rectangle 91"/>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9" name="Rectangle 92"/>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0" name="Rectangle 93"/>
            <p:cNvSpPr>
              <a:spLocks noChangeArrowheads="1"/>
            </p:cNvSpPr>
            <p:nvPr/>
          </p:nvSpPr>
          <p:spPr bwMode="auto">
            <a:xfrm>
              <a:off x="5682" y="4202"/>
              <a:ext cx="25"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1" name="Rectangle 94"/>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2" name="Rectangle 95"/>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945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dirty="0">
                <a:solidFill>
                  <a:srgbClr val="766A62"/>
                </a:solidFill>
                <a:latin typeface="Arial" charset="0"/>
              </a:rPr>
              <a:t>Nous </a:t>
            </a:r>
            <a:r>
              <a:rPr lang="en-US" altLang="en-US" sz="1400" dirty="0" err="1">
                <a:solidFill>
                  <a:srgbClr val="766A62"/>
                </a:solidFill>
                <a:latin typeface="Arial" charset="0"/>
              </a:rPr>
              <a:t>nous</a:t>
            </a:r>
            <a:r>
              <a:rPr lang="en-US" altLang="en-US" sz="1400" dirty="0">
                <a:solidFill>
                  <a:srgbClr val="766A62"/>
                </a:solidFill>
                <a:latin typeface="Arial" charset="0"/>
              </a:rPr>
              <a:t> </a:t>
            </a:r>
            <a:r>
              <a:rPr lang="en-US" altLang="en-US" sz="1400" dirty="0" err="1">
                <a:solidFill>
                  <a:srgbClr val="766A62"/>
                </a:solidFill>
                <a:latin typeface="Arial" charset="0"/>
              </a:rPr>
              <a:t>soucions</a:t>
            </a:r>
            <a:r>
              <a:rPr lang="en-US" altLang="en-US" sz="1400" dirty="0">
                <a:solidFill>
                  <a:srgbClr val="766A62"/>
                </a:solidFill>
                <a:latin typeface="Arial" charset="0"/>
              </a:rPr>
              <a:t> des </a:t>
            </a:r>
            <a:r>
              <a:rPr lang="en-US" altLang="en-US" sz="1400" dirty="0" err="1">
                <a:solidFill>
                  <a:srgbClr val="766A62"/>
                </a:solidFill>
                <a:latin typeface="Arial" charset="0"/>
              </a:rPr>
              <a:t>autres</a:t>
            </a:r>
            <a:r>
              <a:rPr lang="en-US" altLang="en-US" sz="1400" dirty="0">
                <a:solidFill>
                  <a:srgbClr val="766A62"/>
                </a:solidFill>
                <a:latin typeface="Arial" charset="0"/>
              </a:rPr>
              <a:t>. Nous </a:t>
            </a:r>
            <a:r>
              <a:rPr lang="en-US" altLang="en-US" sz="1400" dirty="0" err="1">
                <a:solidFill>
                  <a:srgbClr val="766A62"/>
                </a:solidFill>
                <a:latin typeface="Arial" charset="0"/>
              </a:rPr>
              <a:t>servons</a:t>
            </a:r>
            <a:r>
              <a:rPr lang="en-US" altLang="en-US" sz="1400" dirty="0">
                <a:solidFill>
                  <a:srgbClr val="766A62"/>
                </a:solidFill>
                <a:latin typeface="Arial" charset="0"/>
              </a:rPr>
              <a:t>. Nous </a:t>
            </a:r>
            <a:r>
              <a:rPr lang="en-US" altLang="en-US" sz="1400" dirty="0" err="1">
                <a:solidFill>
                  <a:srgbClr val="766A62"/>
                </a:solidFill>
                <a:latin typeface="Arial" charset="0"/>
              </a:rPr>
              <a:t>réalisons</a:t>
            </a:r>
            <a:r>
              <a:rPr lang="en-US" altLang="en-US" sz="1400" dirty="0">
                <a:solidFill>
                  <a:srgbClr val="766A62"/>
                </a:solidFill>
                <a:latin typeface="Arial" charset="0"/>
              </a:rPr>
              <a:t> des actions.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26</a:t>
            </a:fld>
            <a:endParaRPr lang="fr-FR"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30700" y="4193709"/>
            <a:ext cx="885561" cy="638046"/>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543300" y="5181599"/>
            <a:ext cx="1070316" cy="531020"/>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8" y="5181600"/>
            <a:ext cx="1222731"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044951" y="6096000"/>
            <a:ext cx="1492249" cy="676275"/>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Dons des Lions</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Alliance GAVI</a:t>
            </a:r>
          </a:p>
        </p:txBody>
      </p:sp>
      <p:sp>
        <p:nvSpPr>
          <p:cNvPr id="22" name="TextBox 21"/>
          <p:cNvSpPr txBox="1">
            <a:spLocks noChangeArrowheads="1"/>
          </p:cNvSpPr>
          <p:nvPr/>
        </p:nvSpPr>
        <p:spPr bwMode="auto">
          <a:xfrm>
            <a:off x="4241800" y="4197350"/>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dirty="0" err="1"/>
              <a:t>Vaccins</a:t>
            </a:r>
            <a:r>
              <a:rPr lang="en-US" sz="1200" b="1" dirty="0"/>
              <a:t> </a:t>
            </a:r>
            <a:r>
              <a:rPr lang="en-US" sz="1200" b="1" dirty="0" err="1"/>
              <a:t>fournis</a:t>
            </a:r>
            <a:r>
              <a:rPr lang="en-US" sz="1200" b="1" dirty="0"/>
              <a:t> </a:t>
            </a:r>
            <a:r>
              <a:rPr lang="en-US" sz="1200" b="1" dirty="0" smtClean="0"/>
              <a:t>aux pays</a:t>
            </a:r>
            <a:r>
              <a:rPr lang="en-US" dirty="0" smtClean="0"/>
              <a:t>	</a:t>
            </a:r>
          </a:p>
        </p:txBody>
      </p:sp>
      <p:sp>
        <p:nvSpPr>
          <p:cNvPr id="29" name="TextBox 28"/>
          <p:cNvSpPr txBox="1">
            <a:spLocks noChangeArrowheads="1"/>
          </p:cNvSpPr>
          <p:nvPr/>
        </p:nvSpPr>
        <p:spPr bwMode="auto">
          <a:xfrm>
            <a:off x="3403601" y="5191036"/>
            <a:ext cx="132337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dirty="0"/>
              <a:t>Les </a:t>
            </a:r>
            <a:r>
              <a:rPr lang="en-US" sz="1100" b="1" dirty="0" err="1"/>
              <a:t>professionnels</a:t>
            </a:r>
            <a:r>
              <a:rPr lang="en-US" sz="1100" b="1" dirty="0"/>
              <a:t> de la santé </a:t>
            </a:r>
            <a:r>
              <a:rPr lang="en-US" sz="1100" b="1" dirty="0" err="1"/>
              <a:t>sont</a:t>
            </a:r>
            <a:r>
              <a:rPr lang="en-US" sz="1100" b="1" dirty="0"/>
              <a:t> </a:t>
            </a:r>
            <a:r>
              <a:rPr lang="en-US" sz="1100" b="1" dirty="0" err="1"/>
              <a:t>formés</a:t>
            </a:r>
            <a:endParaRPr lang="en-US" sz="1100" b="1" dirty="0"/>
          </a:p>
        </p:txBody>
      </p:sp>
      <p:sp>
        <p:nvSpPr>
          <p:cNvPr id="26624" name="TextBox 26623"/>
          <p:cNvSpPr txBox="1">
            <a:spLocks noChangeArrowheads="1"/>
          </p:cNvSpPr>
          <p:nvPr/>
        </p:nvSpPr>
        <p:spPr bwMode="auto">
          <a:xfrm>
            <a:off x="4851400" y="5147027"/>
            <a:ext cx="1295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dirty="0"/>
              <a:t>Les Lions </a:t>
            </a:r>
            <a:r>
              <a:rPr lang="en-US" sz="1100" b="1" dirty="0" err="1"/>
              <a:t>mobilisent</a:t>
            </a:r>
            <a:r>
              <a:rPr lang="en-US" sz="1100" b="1" dirty="0"/>
              <a:t> les </a:t>
            </a:r>
            <a:r>
              <a:rPr lang="en-US" sz="1100" b="1" dirty="0" err="1"/>
              <a:t>communautés</a:t>
            </a:r>
            <a:endParaRPr lang="en-US" sz="1100" b="1" dirty="0"/>
          </a:p>
        </p:txBody>
      </p:sp>
      <p:sp>
        <p:nvSpPr>
          <p:cNvPr id="26625" name="TextBox 26624"/>
          <p:cNvSpPr txBox="1">
            <a:spLocks noChangeArrowheads="1"/>
          </p:cNvSpPr>
          <p:nvPr/>
        </p:nvSpPr>
        <p:spPr bwMode="auto">
          <a:xfrm>
            <a:off x="3937000" y="6134099"/>
            <a:ext cx="1676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dirty="0"/>
              <a:t>Les </a:t>
            </a:r>
            <a:r>
              <a:rPr lang="en-US" sz="1100" b="1" dirty="0" err="1"/>
              <a:t>enfants</a:t>
            </a:r>
            <a:r>
              <a:rPr lang="en-US" sz="1100" b="1" dirty="0"/>
              <a:t> </a:t>
            </a:r>
            <a:r>
              <a:rPr lang="en-US" sz="1100" b="1" dirty="0" err="1"/>
              <a:t>sont</a:t>
            </a:r>
            <a:r>
              <a:rPr lang="en-US" sz="1100" b="1" dirty="0"/>
              <a:t> </a:t>
            </a:r>
            <a:r>
              <a:rPr lang="en-US" sz="1100" b="1" dirty="0" err="1"/>
              <a:t>vaccinés</a:t>
            </a:r>
            <a:r>
              <a:rPr lang="en-US" sz="1100" b="1" dirty="0"/>
              <a:t>, les vies </a:t>
            </a:r>
            <a:r>
              <a:rPr lang="en-US" sz="1100" b="1" dirty="0" err="1"/>
              <a:t>sont</a:t>
            </a:r>
            <a:r>
              <a:rPr lang="en-US" sz="1100" b="1" dirty="0"/>
              <a:t> </a:t>
            </a:r>
            <a:r>
              <a:rPr lang="en-US" sz="1100" b="1" dirty="0" err="1"/>
              <a:t>sauvées</a:t>
            </a:r>
            <a:r>
              <a:rPr lang="en-US" sz="1100" b="1" dirty="0"/>
              <a:t> !</a:t>
            </a:r>
          </a:p>
        </p:txBody>
      </p:sp>
      <p:sp>
        <p:nvSpPr>
          <p:cNvPr id="3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Collecte de fonds à l'échelle mondiale</a:t>
            </a:r>
            <a:endParaRPr lang="fr-FR"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Sensibilisation</a:t>
            </a:r>
            <a:endParaRPr lang="fr-FR" sz="3300" dirty="0" smtClean="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en-US" dirty="0" smtClean="0">
                <a:solidFill>
                  <a:srgbClr val="000000"/>
                </a:solidFill>
                <a:latin typeface="Kalinga" pitchFamily="34" charset="0"/>
              </a:rPr>
              <a:t>Les Lions font </a:t>
            </a:r>
            <a:r>
              <a:rPr lang="en-US" dirty="0" err="1" smtClean="0">
                <a:solidFill>
                  <a:srgbClr val="000000"/>
                </a:solidFill>
                <a:latin typeface="Kalinga" pitchFamily="34" charset="0"/>
              </a:rPr>
              <a:t>appel</a:t>
            </a:r>
            <a:r>
              <a:rPr lang="en-US" dirty="0" smtClean="0">
                <a:solidFill>
                  <a:srgbClr val="000000"/>
                </a:solidFill>
                <a:latin typeface="Kalinga" pitchFamily="34" charset="0"/>
              </a:rPr>
              <a:t> aux </a:t>
            </a:r>
            <a:r>
              <a:rPr lang="en-US" dirty="0" err="1" smtClean="0">
                <a:solidFill>
                  <a:srgbClr val="000000"/>
                </a:solidFill>
                <a:latin typeface="Kalinga" pitchFamily="34" charset="0"/>
              </a:rPr>
              <a:t>responsables</a:t>
            </a:r>
            <a:r>
              <a:rPr lang="en-US" dirty="0" smtClean="0">
                <a:solidFill>
                  <a:srgbClr val="000000"/>
                </a:solidFill>
                <a:latin typeface="Kalinga" pitchFamily="34" charset="0"/>
              </a:rPr>
              <a:t> au niveau local et national pour soutenir :</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la vaccination par le biais de campagnes dans des régions qui ont été négligées auparavant</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la création d'un </a:t>
            </a:r>
            <a:r>
              <a:rPr lang="en-US" dirty="0" err="1" smtClean="0">
                <a:solidFill>
                  <a:srgbClr val="000000"/>
                </a:solidFill>
                <a:latin typeface="Kalinga" pitchFamily="34" charset="0"/>
              </a:rPr>
              <a:t>système</a:t>
            </a:r>
            <a:r>
              <a:rPr lang="en-US" dirty="0" smtClean="0">
                <a:solidFill>
                  <a:srgbClr val="000000"/>
                </a:solidFill>
                <a:latin typeface="Kalinga" pitchFamily="34" charset="0"/>
              </a:rPr>
              <a:t> </a:t>
            </a:r>
            <a:r>
              <a:rPr lang="en-US" dirty="0" err="1" smtClean="0">
                <a:solidFill>
                  <a:srgbClr val="000000"/>
                </a:solidFill>
                <a:latin typeface="Kalinga" pitchFamily="34" charset="0"/>
              </a:rPr>
              <a:t>régulier</a:t>
            </a:r>
            <a:r>
              <a:rPr lang="en-US" dirty="0" smtClean="0">
                <a:solidFill>
                  <a:srgbClr val="000000"/>
                </a:solidFill>
                <a:latin typeface="Kalinga" pitchFamily="34" charset="0"/>
              </a:rPr>
              <a:t> pour la vaccination </a:t>
            </a:r>
          </a:p>
          <a:p>
            <a:pPr lvl="1" indent="-342900" algn="l" eaLnBrk="1" hangingPunct="1">
              <a:lnSpc>
                <a:spcPct val="95000"/>
              </a:lnSpc>
              <a:spcBef>
                <a:spcPct val="0"/>
              </a:spcBef>
              <a:spcAft>
                <a:spcPts val="1200"/>
              </a:spcAft>
              <a:buClr>
                <a:srgbClr val="000000"/>
              </a:buClr>
              <a:buFontTx/>
              <a:buChar char="•"/>
              <a:defRPr/>
            </a:pPr>
            <a:r>
              <a:rPr lang="en-US" dirty="0" err="1" smtClean="0">
                <a:solidFill>
                  <a:srgbClr val="000000"/>
                </a:solidFill>
                <a:latin typeface="Kalinga" pitchFamily="34" charset="0"/>
              </a:rPr>
              <a:t>une</a:t>
            </a:r>
            <a:r>
              <a:rPr lang="en-US" dirty="0" smtClean="0">
                <a:solidFill>
                  <a:srgbClr val="000000"/>
                </a:solidFill>
                <a:latin typeface="Kalinga" pitchFamily="34" charset="0"/>
              </a:rPr>
              <a:t> infrastructure de la santé améliorée </a:t>
            </a:r>
          </a:p>
          <a:p>
            <a:pPr lvl="1" indent="-342900" algn="l" eaLnBrk="1" hangingPunct="1">
              <a:lnSpc>
                <a:spcPct val="95000"/>
              </a:lnSpc>
              <a:spcBef>
                <a:spcPct val="0"/>
              </a:spcBef>
              <a:spcAft>
                <a:spcPts val="1200"/>
              </a:spcAft>
              <a:buClr>
                <a:srgbClr val="000000"/>
              </a:buClr>
              <a:buFontTx/>
              <a:buChar char="•"/>
              <a:defRPr/>
            </a:pPr>
            <a:endParaRPr lang="fr-FR" dirty="0" smtClean="0">
              <a:solidFill>
                <a:srgbClr val="000000"/>
              </a:solidFill>
              <a:latin typeface="Kalinga" pitchFamily="34" charset="0"/>
              <a:cs typeface="Kalinga" pitchFamily="34" charset="0"/>
            </a:endParaRPr>
          </a:p>
        </p:txBody>
      </p:sp>
      <p:pic>
        <p:nvPicPr>
          <p:cNvPr id="101382" name="Picture 6" descr="DSC0065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514600"/>
            <a:ext cx="42783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27</a:t>
            </a:fld>
            <a:endParaRPr lang="fr-FR"/>
          </a:p>
        </p:txBody>
      </p:sp>
    </p:spTree>
    <p:extLst>
      <p:ext uri="{BB962C8B-B14F-4D97-AF65-F5344CB8AC3E}">
        <p14:creationId xmlns:p14="http://schemas.microsoft.com/office/powerpoint/2010/main" val="295306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Les Lions qui font de </a:t>
            </a:r>
            <a:r>
              <a:rPr lang="en-US" sz="3300" dirty="0">
                <a:solidFill>
                  <a:srgbClr val="FFFFFF"/>
                </a:solidFill>
                <a:latin typeface="Kalinga" pitchFamily="34" charset="0"/>
              </a:rPr>
              <a:t>la rougeole une histoire ancienne : Malawi</a:t>
            </a:r>
            <a:endParaRPr lang="fr-FR" sz="3300" dirty="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876624"/>
            <a:ext cx="5332413" cy="4531392"/>
          </a:xfrm>
        </p:spPr>
        <p:txBody>
          <a:bodyPr lIns="0" tIns="0" rIns="0" bIns="0"/>
          <a:lstStyle/>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Campagne nationale de vaccination</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Plus de 2 000 000 d'enfants vaccinés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Des Lions et des Leos de 5 clubs ont joué un rôle important dans la mobilisation des personnes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Annonces radio</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Des voitures publicitaires ont circulé dans les zones urbaines pour annoncer les campagnes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err="1">
                <a:solidFill>
                  <a:srgbClr val="000000"/>
                </a:solidFill>
                <a:latin typeface="Kalinga" pitchFamily="34" charset="0"/>
              </a:rPr>
              <a:t>V</a:t>
            </a:r>
            <a:r>
              <a:rPr lang="en-US" sz="2400" dirty="0" err="1" smtClean="0">
                <a:solidFill>
                  <a:srgbClr val="000000"/>
                </a:solidFill>
                <a:latin typeface="Kalinga" pitchFamily="34" charset="0"/>
              </a:rPr>
              <a:t>olontaires</a:t>
            </a:r>
            <a:r>
              <a:rPr lang="en-US" sz="2400" dirty="0" smtClean="0">
                <a:solidFill>
                  <a:srgbClr val="000000"/>
                </a:solidFill>
                <a:latin typeface="Kalinga" pitchFamily="34" charset="0"/>
              </a:rPr>
              <a:t> aux centres de vaccination</a:t>
            </a:r>
            <a:endParaRPr lang="fr-FR" sz="2400" dirty="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28</a:t>
            </a:fld>
            <a:endParaRPr lang="fr-F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600" y="2209133"/>
            <a:ext cx="4200144" cy="3206496"/>
          </a:xfrm>
          <a:prstGeom prst="rect">
            <a:avLst/>
          </a:prstGeom>
        </p:spPr>
      </p:pic>
      <p:sp>
        <p:nvSpPr>
          <p:cNvPr id="3" name="TextBox 2"/>
          <p:cNvSpPr txBox="1"/>
          <p:nvPr/>
        </p:nvSpPr>
        <p:spPr>
          <a:xfrm>
            <a:off x="5347854" y="5570974"/>
            <a:ext cx="4581144" cy="1169551"/>
          </a:xfrm>
          <a:prstGeom prst="rect">
            <a:avLst/>
          </a:prstGeom>
          <a:noFill/>
        </p:spPr>
        <p:txBody>
          <a:bodyPr wrap="square" rtlCol="0">
            <a:spAutoFit/>
          </a:bodyPr>
          <a:lstStyle/>
          <a:p>
            <a:r>
              <a:rPr lang="en-US" sz="1400" dirty="0" smtClean="0">
                <a:latin typeface="Kalinga" pitchFamily="34" charset="0"/>
              </a:rPr>
              <a:t>La </a:t>
            </a:r>
            <a:r>
              <a:rPr lang="en-US" sz="1400" dirty="0">
                <a:latin typeface="Kalinga" pitchFamily="34" charset="0"/>
              </a:rPr>
              <a:t>ministre de la santé, Hon. Gotani Hara (en rouge) témoignant de l'administration du premier vaccin. Apprenez-en davantage sur le blog de la LCIF :</a:t>
            </a:r>
            <a:r>
              <a:rPr dirty="0"/>
              <a:t/>
            </a:r>
            <a:br>
              <a:rPr dirty="0"/>
            </a:br>
            <a:r>
              <a:rPr lang="en-US" sz="1400" dirty="0">
                <a:latin typeface="Kalinga" pitchFamily="34" charset="0"/>
              </a:rPr>
              <a:t>http://www.lcif.org/blog/2014/01/15/lcif-week-lions-of-malawi-mobilize-for-measles/#.UyDClPldV8F</a:t>
            </a:r>
            <a:endParaRPr lang="fr-FR" sz="1400" dirty="0">
              <a:latin typeface="Kalinga" pitchFamily="34" charset="0"/>
              <a:cs typeface="Kalinga" pitchFamily="34" charset="0"/>
            </a:endParaRPr>
          </a:p>
        </p:txBody>
      </p:sp>
    </p:spTree>
    <p:extLst>
      <p:ext uri="{BB962C8B-B14F-4D97-AF65-F5344CB8AC3E}">
        <p14:creationId xmlns:p14="http://schemas.microsoft.com/office/powerpoint/2010/main" val="310166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Mobilisation sociale</a:t>
            </a:r>
          </a:p>
        </p:txBody>
      </p:sp>
      <p:pic>
        <p:nvPicPr>
          <p:cNvPr id="675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8"/>
          <p:cNvSpPr txBox="1">
            <a:spLocks noChangeArrowheads="1"/>
          </p:cNvSpPr>
          <p:nvPr/>
        </p:nvSpPr>
        <p:spPr bwMode="auto">
          <a:xfrm>
            <a:off x="127000" y="1630363"/>
            <a:ext cx="10033000" cy="38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dirty="0">
                <a:solidFill>
                  <a:srgbClr val="000000"/>
                </a:solidFill>
                <a:latin typeface="Kalinga" pitchFamily="34" charset="0"/>
              </a:rPr>
              <a:t>Campagnes de vaccination en masse</a:t>
            </a:r>
          </a:p>
          <a:p>
            <a:pPr>
              <a:lnSpc>
                <a:spcPct val="95000"/>
              </a:lnSpc>
            </a:pPr>
            <a:endParaRPr lang="fr-FR" sz="2000" dirty="0">
              <a:solidFill>
                <a:srgbClr val="000000"/>
              </a:solidFill>
              <a:latin typeface="Kalinga" pitchFamily="34" charset="0"/>
              <a:cs typeface="Kalinga" pitchFamily="34" charset="0"/>
            </a:endParaRPr>
          </a:p>
          <a:p>
            <a:pPr>
              <a:lnSpc>
                <a:spcPct val="95000"/>
              </a:lnSpc>
            </a:pPr>
            <a:r>
              <a:rPr lang="en-US" sz="2000" dirty="0" err="1">
                <a:solidFill>
                  <a:srgbClr val="000000"/>
                </a:solidFill>
                <a:latin typeface="Kalinga" pitchFamily="34" charset="0"/>
              </a:rPr>
              <a:t>P</a:t>
            </a:r>
            <a:r>
              <a:rPr lang="en-US" sz="2000" dirty="0" err="1" smtClean="0">
                <a:solidFill>
                  <a:srgbClr val="000000"/>
                </a:solidFill>
                <a:latin typeface="Kalinga" pitchFamily="34" charset="0"/>
              </a:rPr>
              <a:t>rocessus</a:t>
            </a:r>
            <a:r>
              <a:rPr lang="en-US" sz="2000" dirty="0" smtClean="0">
                <a:solidFill>
                  <a:srgbClr val="000000"/>
                </a:solidFill>
                <a:latin typeface="Kalinga" pitchFamily="34" charset="0"/>
              </a:rPr>
              <a:t> </a:t>
            </a:r>
            <a:r>
              <a:rPr lang="en-US" sz="2000" dirty="0">
                <a:solidFill>
                  <a:srgbClr val="000000"/>
                </a:solidFill>
                <a:latin typeface="Kalinga" pitchFamily="34" charset="0"/>
              </a:rPr>
              <a:t>consistant à vacciner tous les enfants dans une tranche d'âge donnée sur une courte période, souvent quelques jours ou semaines :</a:t>
            </a:r>
          </a:p>
          <a:p>
            <a:pPr>
              <a:lnSpc>
                <a:spcPct val="95000"/>
              </a:lnSpc>
            </a:pPr>
            <a:endParaRPr lang="fr-FR" sz="2000" dirty="0">
              <a:solidFill>
                <a:srgbClr val="000000"/>
              </a:solidFill>
              <a:latin typeface="Kalinga" pitchFamily="34" charset="0"/>
              <a:cs typeface="Kalinga" pitchFamily="34" charset="0"/>
            </a:endParaRPr>
          </a:p>
          <a:p>
            <a:pPr lvl="2">
              <a:lnSpc>
                <a:spcPct val="95000"/>
              </a:lnSpc>
              <a:buFont typeface="Arial" charset="0"/>
              <a:buChar char="•"/>
            </a:pPr>
            <a:r>
              <a:rPr lang="en-US" sz="2000" dirty="0">
                <a:solidFill>
                  <a:srgbClr val="000000"/>
                </a:solidFill>
                <a:latin typeface="Kalinga" pitchFamily="34" charset="0"/>
              </a:rPr>
              <a:t>Généralement à l'échelle nationale</a:t>
            </a:r>
          </a:p>
          <a:p>
            <a:pPr lvl="2">
              <a:lnSpc>
                <a:spcPct val="95000"/>
              </a:lnSpc>
              <a:buFont typeface="Arial" charset="0"/>
              <a:buChar char="•"/>
            </a:pPr>
            <a:r>
              <a:rPr lang="en-US" sz="2000" dirty="0">
                <a:solidFill>
                  <a:srgbClr val="000000"/>
                </a:solidFill>
                <a:latin typeface="Kalinga" pitchFamily="34" charset="0"/>
              </a:rPr>
              <a:t>Les campagnes qui réussissent atteignent 90 % des enfants ciblés</a:t>
            </a:r>
          </a:p>
          <a:p>
            <a:pPr lvl="2">
              <a:lnSpc>
                <a:spcPct val="95000"/>
              </a:lnSpc>
              <a:buFont typeface="Arial" charset="0"/>
              <a:buChar char="•"/>
            </a:pPr>
            <a:r>
              <a:rPr lang="en-US" sz="2000" dirty="0">
                <a:solidFill>
                  <a:srgbClr val="000000"/>
                </a:solidFill>
                <a:latin typeface="Kalinga" pitchFamily="34" charset="0"/>
              </a:rPr>
              <a:t>Les ministères de la santé </a:t>
            </a:r>
            <a:r>
              <a:rPr lang="en-US" sz="2000" dirty="0" smtClean="0">
                <a:solidFill>
                  <a:srgbClr val="000000"/>
                </a:solidFill>
                <a:latin typeface="Kalinga" pitchFamily="34" charset="0"/>
              </a:rPr>
              <a:t>au </a:t>
            </a:r>
            <a:r>
              <a:rPr lang="en-US" sz="2000" dirty="0" err="1" smtClean="0">
                <a:solidFill>
                  <a:srgbClr val="000000"/>
                </a:solidFill>
                <a:latin typeface="Kalinga" pitchFamily="34" charset="0"/>
              </a:rPr>
              <a:t>niveau</a:t>
            </a:r>
            <a:r>
              <a:rPr lang="en-US" sz="2000" dirty="0" smtClean="0">
                <a:solidFill>
                  <a:srgbClr val="000000"/>
                </a:solidFill>
                <a:latin typeface="Kalinga" pitchFamily="34" charset="0"/>
              </a:rPr>
              <a:t> local </a:t>
            </a:r>
            <a:r>
              <a:rPr lang="en-US" sz="2000" dirty="0" err="1" smtClean="0">
                <a:solidFill>
                  <a:srgbClr val="000000"/>
                </a:solidFill>
                <a:latin typeface="Kalinga" pitchFamily="34" charset="0"/>
              </a:rPr>
              <a:t>doivent</a:t>
            </a:r>
            <a:r>
              <a:rPr lang="en-US" sz="2000" dirty="0" smtClean="0">
                <a:solidFill>
                  <a:srgbClr val="000000"/>
                </a:solidFill>
                <a:latin typeface="Kalinga" pitchFamily="34" charset="0"/>
              </a:rPr>
              <a:t> </a:t>
            </a:r>
            <a:r>
              <a:rPr lang="en-US" sz="2000" dirty="0">
                <a:solidFill>
                  <a:srgbClr val="000000"/>
                </a:solidFill>
                <a:latin typeface="Kalinga" pitchFamily="34" charset="0"/>
              </a:rPr>
              <a:t>prévoir et mener des campagnes avec le support technique et financier des partenaires de l'Initiative de </a:t>
            </a:r>
            <a:r>
              <a:rPr lang="en-US" sz="2000" dirty="0" smtClean="0">
                <a:solidFill>
                  <a:srgbClr val="000000"/>
                </a:solidFill>
                <a:latin typeface="Kalinga" pitchFamily="34" charset="0"/>
              </a:rPr>
              <a:t>la </a:t>
            </a:r>
            <a:r>
              <a:rPr lang="en-US" sz="2000" dirty="0" err="1" smtClean="0">
                <a:solidFill>
                  <a:srgbClr val="000000"/>
                </a:solidFill>
                <a:latin typeface="Kalinga" pitchFamily="34" charset="0"/>
              </a:rPr>
              <a:t>lutte</a:t>
            </a:r>
            <a:r>
              <a:rPr lang="en-US" sz="2000" dirty="0" smtClean="0">
                <a:solidFill>
                  <a:srgbClr val="000000"/>
                </a:solidFill>
                <a:latin typeface="Kalinga" pitchFamily="34" charset="0"/>
              </a:rPr>
              <a:t> </a:t>
            </a:r>
            <a:r>
              <a:rPr lang="en-US" sz="2000" dirty="0">
                <a:solidFill>
                  <a:srgbClr val="000000"/>
                </a:solidFill>
                <a:latin typeface="Kalinga" pitchFamily="34" charset="0"/>
              </a:rPr>
              <a:t>contre la rougeole.</a:t>
            </a:r>
          </a:p>
          <a:p>
            <a:pPr lvl="2">
              <a:lnSpc>
                <a:spcPct val="95000"/>
              </a:lnSpc>
              <a:buFont typeface="Arial" charset="0"/>
              <a:buChar char="•"/>
            </a:pPr>
            <a:r>
              <a:rPr lang="en-US" sz="2000" dirty="0">
                <a:solidFill>
                  <a:srgbClr val="000000"/>
                </a:solidFill>
                <a:latin typeface="Kalinga" pitchFamily="34" charset="0"/>
              </a:rPr>
              <a:t>Les campagnes représentent un excellent moyen d'obtenir la vaccination en masse dans des endroits où les systèmes de vaccination de routine ne sont pas encore en place</a:t>
            </a:r>
          </a:p>
        </p:txBody>
      </p:sp>
      <p:pic>
        <p:nvPicPr>
          <p:cNvPr id="6759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2" descr="posters_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3029" y="5461000"/>
            <a:ext cx="35147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4347BCDF-DC1C-498F-9408-136A96E3F7A4}" type="slidenum">
              <a:rPr lang="en-US"/>
              <a:pPr>
                <a:defRPr/>
              </a:pPr>
              <a:t>29</a:t>
            </a:fld>
            <a:endParaRPr lang="fr-FR"/>
          </a:p>
        </p:txBody>
      </p:sp>
    </p:spTree>
    <p:extLst>
      <p:ext uri="{BB962C8B-B14F-4D97-AF65-F5344CB8AC3E}">
        <p14:creationId xmlns:p14="http://schemas.microsoft.com/office/powerpoint/2010/main" val="3095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dirty="0">
                <a:solidFill>
                  <a:srgbClr val="4E562B"/>
                </a:solidFill>
                <a:latin typeface="Arial" charset="0"/>
              </a:rPr>
              <a:t>Un vaccin, une vie</a:t>
            </a:r>
            <a:endParaRPr lang="fr-FR" sz="4200" dirty="0">
              <a:solidFill>
                <a:schemeClr val="tx2"/>
              </a:solidFill>
              <a:latin typeface="Arial" charset="0"/>
              <a:cs typeface="Arial" charset="0"/>
            </a:endParaRPr>
          </a:p>
        </p:txBody>
      </p:sp>
      <p:sp>
        <p:nvSpPr>
          <p:cNvPr id="1945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9460"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846138" y="5164138"/>
            <a:ext cx="330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p>
            <a:pPr>
              <a:lnSpc>
                <a:spcPct val="90000"/>
              </a:lnSpc>
            </a:pPr>
            <a:r>
              <a:rPr lang="en-US" sz="2900" dirty="0" smtClean="0">
                <a:solidFill>
                  <a:srgbClr val="766A62"/>
                </a:solidFill>
                <a:latin typeface="Arial" charset="0"/>
              </a:rPr>
              <a:t>Vue d’ensemble</a:t>
            </a:r>
            <a:endParaRPr lang="fr-FR" sz="4200" dirty="0">
              <a:solidFill>
                <a:schemeClr val="tx2"/>
              </a:solidFill>
              <a:latin typeface="Arial" charset="0"/>
              <a:cs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3" name="Picture 8" descr="brochure clip_compress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333375"/>
            <a:ext cx="32766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7E60BF7D-5DC2-4A7D-826A-EBEE6CF78BB3}" type="slidenum">
              <a:rPr lang="en-US" sz="1400" smtClean="0"/>
              <a:pPr/>
              <a:t>3</a:t>
            </a:fld>
            <a:endParaRPr lang="fr-FR" sz="1400" smtClean="0"/>
          </a:p>
        </p:txBody>
      </p:sp>
    </p:spTree>
    <p:extLst>
      <p:ext uri="{BB962C8B-B14F-4D97-AF65-F5344CB8AC3E}">
        <p14:creationId xmlns:p14="http://schemas.microsoft.com/office/powerpoint/2010/main" val="38154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Mobilisation sociale</a:t>
            </a:r>
            <a:endParaRPr lang="fr-FR" sz="3600" dirty="0" smtClean="0">
              <a:solidFill>
                <a:srgbClr val="FFFFFF"/>
              </a:solidFill>
              <a:latin typeface="Kalinga" pitchFamily="34" charset="0"/>
              <a:cs typeface="Kalinga" pitchFamily="34" charset="0"/>
            </a:endParaRPr>
          </a:p>
        </p:txBody>
      </p:sp>
      <p:pic>
        <p:nvPicPr>
          <p:cNvPr id="69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en-US" dirty="0" smtClean="0">
                <a:solidFill>
                  <a:srgbClr val="000000"/>
                </a:solidFill>
                <a:latin typeface="Kalinga" pitchFamily="34" charset="0"/>
              </a:rPr>
              <a:t>Difficultés habituelles dans les communautés marginalisées :</a:t>
            </a:r>
          </a:p>
          <a:p>
            <a:pPr lvl="1" indent="-342900" algn="l" eaLnBrk="1" hangingPunct="1">
              <a:lnSpc>
                <a:spcPct val="95000"/>
              </a:lnSpc>
              <a:spcBef>
                <a:spcPct val="0"/>
              </a:spcBef>
              <a:spcAft>
                <a:spcPts val="600"/>
              </a:spcAft>
              <a:buClr>
                <a:srgbClr val="000000"/>
              </a:buClr>
            </a:pPr>
            <a:endParaRPr lang="fr-FR"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Faible taux d'alphabétisation (25 à 50 %)</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Zones </a:t>
            </a:r>
            <a:r>
              <a:rPr lang="en-US" dirty="0" err="1" smtClean="0">
                <a:solidFill>
                  <a:srgbClr val="000000"/>
                </a:solidFill>
                <a:latin typeface="Kalinga" pitchFamily="34" charset="0"/>
              </a:rPr>
              <a:t>rurales</a:t>
            </a:r>
            <a:r>
              <a:rPr lang="en-US" dirty="0" smtClean="0">
                <a:solidFill>
                  <a:srgbClr val="000000"/>
                </a:solidFill>
                <a:latin typeface="Kalinga" pitchFamily="34" charset="0"/>
              </a:rPr>
              <a:t> </a:t>
            </a:r>
            <a:r>
              <a:rPr lang="en-US" dirty="0" err="1" smtClean="0">
                <a:solidFill>
                  <a:srgbClr val="000000"/>
                </a:solidFill>
                <a:latin typeface="Kalinga" pitchFamily="34" charset="0"/>
              </a:rPr>
              <a:t>ayant</a:t>
            </a:r>
            <a:r>
              <a:rPr lang="en-US" dirty="0" smtClean="0">
                <a:solidFill>
                  <a:srgbClr val="000000"/>
                </a:solidFill>
                <a:latin typeface="Kalinga" pitchFamily="34" charset="0"/>
              </a:rPr>
              <a:t> un accès limité à </a:t>
            </a:r>
            <a:r>
              <a:rPr lang="en-US" dirty="0" err="1" smtClean="0">
                <a:solidFill>
                  <a:srgbClr val="000000"/>
                </a:solidFill>
                <a:latin typeface="Kalinga" pitchFamily="34" charset="0"/>
              </a:rPr>
              <a:t>l'électricité</a:t>
            </a:r>
            <a:r>
              <a:rPr lang="en-US" dirty="0" smtClean="0">
                <a:solidFill>
                  <a:srgbClr val="000000"/>
                </a:solidFill>
                <a:latin typeface="Kalinga" pitchFamily="34" charset="0"/>
              </a:rPr>
              <a:t> (</a:t>
            </a:r>
            <a:r>
              <a:rPr lang="en-US" dirty="0" err="1" smtClean="0">
                <a:solidFill>
                  <a:srgbClr val="000000"/>
                </a:solidFill>
                <a:latin typeface="Kalinga" pitchFamily="34" charset="0"/>
              </a:rPr>
              <a:t>télé</a:t>
            </a:r>
            <a:r>
              <a:rPr lang="en-US" dirty="0" smtClean="0">
                <a:solidFill>
                  <a:srgbClr val="000000"/>
                </a:solidFill>
                <a:latin typeface="Kalinga" pitchFamily="34" charset="0"/>
              </a:rPr>
              <a:t>, radio)</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Accès limités aux services de soins</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Ressources gouvernementales limitées</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Transport limité</a:t>
            </a:r>
            <a:endParaRPr lang="fr-FR"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EDBCA10A-0295-4B40-A7E0-F91029C92FB4}" type="slidenum">
              <a:rPr lang="en-US"/>
              <a:pPr>
                <a:defRPr/>
              </a:pPr>
              <a:t>30</a:t>
            </a:fld>
            <a:endParaRPr lang="fr-FR"/>
          </a:p>
        </p:txBody>
      </p:sp>
    </p:spTree>
    <p:extLst>
      <p:ext uri="{BB962C8B-B14F-4D97-AF65-F5344CB8AC3E}">
        <p14:creationId xmlns:p14="http://schemas.microsoft.com/office/powerpoint/2010/main" val="263006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Mobilisation sociale</a:t>
            </a:r>
            <a:endParaRPr lang="fr-FR" sz="3600" dirty="0" smtClean="0">
              <a:solidFill>
                <a:srgbClr val="FFFFFF"/>
              </a:solidFill>
              <a:latin typeface="Kalinga" pitchFamily="34" charset="0"/>
              <a:cs typeface="Kalinga" pitchFamily="34" charset="0"/>
            </a:endParaRPr>
          </a:p>
        </p:txBody>
      </p:sp>
      <p:pic>
        <p:nvPicPr>
          <p:cNvPr id="757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en-US" dirty="0" smtClean="0">
                <a:solidFill>
                  <a:srgbClr val="000000"/>
                </a:solidFill>
                <a:latin typeface="Kalinga" pitchFamily="34" charset="0"/>
              </a:rPr>
              <a:t>Les Lions sont la clé du succès des campagnes de vaccination grâce à leur investissement dans la mobilisation sociale :</a:t>
            </a:r>
          </a:p>
          <a:p>
            <a:pPr marL="0" lvl="1" algn="l" eaLnBrk="1" hangingPunct="1">
              <a:lnSpc>
                <a:spcPct val="95000"/>
              </a:lnSpc>
              <a:spcBef>
                <a:spcPct val="0"/>
              </a:spcBef>
              <a:spcAft>
                <a:spcPts val="600"/>
              </a:spcAft>
              <a:buClr>
                <a:srgbClr val="000000"/>
              </a:buClr>
              <a:defRPr/>
            </a:pPr>
            <a:endParaRPr lang="fr-FR" sz="8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Annonces TV et radio </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Dépliants et annonces publiques mobiles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Sensibilisation via les écoles, les églises et les groupes de société civile</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Les campagnes lancent des événements qui comprennent des activités pour les familles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Création d'un environnement de confiance et de célébration pour donner un sens d'accueil aux familles</a:t>
            </a:r>
          </a:p>
          <a:p>
            <a:pPr marL="0" lvl="1" algn="l" eaLnBrk="1" hangingPunct="1">
              <a:lnSpc>
                <a:spcPct val="95000"/>
              </a:lnSpc>
              <a:spcBef>
                <a:spcPct val="0"/>
              </a:spcBef>
              <a:spcAft>
                <a:spcPts val="600"/>
              </a:spcAft>
              <a:buClr>
                <a:srgbClr val="000000"/>
              </a:buClr>
              <a:defRPr/>
            </a:pPr>
            <a:endParaRPr lang="fr-FR"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fr-FR"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2A1E79DC-00FC-4138-B948-B0600F6B9C80}" type="slidenum">
              <a:rPr lang="en-US"/>
              <a:pPr>
                <a:defRPr/>
              </a:pPr>
              <a:t>31</a:t>
            </a:fld>
            <a:endParaRPr lang="fr-FR"/>
          </a:p>
        </p:txBody>
      </p:sp>
    </p:spTree>
    <p:extLst>
      <p:ext uri="{BB962C8B-B14F-4D97-AF65-F5344CB8AC3E}">
        <p14:creationId xmlns:p14="http://schemas.microsoft.com/office/powerpoint/2010/main" val="86188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0" y="294180"/>
            <a:ext cx="10133013" cy="9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Les Lions font de la rougeole une histoire ancienne :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32</a:t>
            </a:fld>
            <a:endParaRPr lang="fr-FR"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3860800" y="1828800"/>
            <a:ext cx="59007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dirty="0">
                <a:latin typeface="Kalinga" pitchFamily="34" charset="0"/>
              </a:rPr>
              <a:t>Campagne nationale de vaccination</a:t>
            </a:r>
          </a:p>
          <a:p>
            <a:pPr marL="342900" indent="-342900">
              <a:lnSpc>
                <a:spcPct val="150000"/>
              </a:lnSpc>
              <a:buFont typeface="Wingdings" pitchFamily="2" charset="2"/>
              <a:buChar char="ü"/>
            </a:pPr>
            <a:r>
              <a:rPr lang="en-US" altLang="en-US" sz="2400" dirty="0">
                <a:latin typeface="Kalinga" pitchFamily="34" charset="0"/>
              </a:rPr>
              <a:t>Près de 200 000 enfants vaccinés</a:t>
            </a:r>
          </a:p>
          <a:p>
            <a:pPr marL="342900" indent="-342900">
              <a:lnSpc>
                <a:spcPct val="150000"/>
              </a:lnSpc>
              <a:buFont typeface="Wingdings" pitchFamily="2" charset="2"/>
              <a:buChar char="ü"/>
            </a:pPr>
            <a:r>
              <a:rPr lang="en-US" altLang="en-US" sz="2400" dirty="0">
                <a:latin typeface="Kalinga" pitchFamily="34" charset="0"/>
              </a:rPr>
              <a:t>Les Lions ont joué un rôle important dans la sensibilisation</a:t>
            </a:r>
          </a:p>
          <a:p>
            <a:pPr lvl="1">
              <a:lnSpc>
                <a:spcPct val="150000"/>
              </a:lnSpc>
              <a:buFont typeface="Wingdings" pitchFamily="2" charset="2"/>
              <a:buChar char="ü"/>
            </a:pPr>
            <a:r>
              <a:rPr lang="en-US" altLang="en-US" sz="2400" dirty="0">
                <a:latin typeface="Kalinga" pitchFamily="34" charset="0"/>
              </a:rPr>
              <a:t>Manifestations préparées</a:t>
            </a:r>
          </a:p>
          <a:p>
            <a:pPr lvl="1">
              <a:lnSpc>
                <a:spcPct val="150000"/>
              </a:lnSpc>
              <a:buFont typeface="Wingdings" pitchFamily="2" charset="2"/>
              <a:buChar char="ü"/>
            </a:pPr>
            <a:r>
              <a:rPr lang="en-US" altLang="en-US" sz="2400" dirty="0">
                <a:latin typeface="Kalinga" pitchFamily="34" charset="0"/>
              </a:rPr>
              <a:t>Porte à porte</a:t>
            </a:r>
          </a:p>
          <a:p>
            <a:pPr lvl="1">
              <a:lnSpc>
                <a:spcPct val="150000"/>
              </a:lnSpc>
              <a:buFont typeface="Wingdings" pitchFamily="2" charset="2"/>
              <a:buChar char="ü"/>
            </a:pPr>
            <a:r>
              <a:rPr lang="en-US" altLang="en-US" sz="2400" dirty="0">
                <a:latin typeface="Kalinga" pitchFamily="34" charset="0"/>
              </a:rPr>
              <a:t>Transport des familles assuré</a:t>
            </a:r>
          </a:p>
          <a:p>
            <a:pPr lvl="1">
              <a:lnSpc>
                <a:spcPct val="150000"/>
              </a:lnSpc>
              <a:buFont typeface="Wingdings" pitchFamily="2" charset="2"/>
              <a:buChar char="ü"/>
            </a:pPr>
            <a:r>
              <a:rPr lang="en-US" altLang="en-US" sz="2400" dirty="0">
                <a:latin typeface="Kalinga" pitchFamily="34" charset="0"/>
              </a:rPr>
              <a:t>Convoi de sensibilisation organisé</a:t>
            </a:r>
          </a:p>
          <a:p>
            <a:pPr marL="342900" indent="-342900">
              <a:buFontTx/>
              <a:buChar char="•"/>
            </a:pPr>
            <a:endParaRPr lang="fr-FR" altLang="en-US" sz="2400" dirty="0">
              <a:latin typeface="Kalinga" pitchFamily="34" charset="0"/>
              <a:cs typeface="Kalinga" pitchFamily="34" charset="0"/>
            </a:endParaRPr>
          </a:p>
          <a:p>
            <a:pPr lvl="1">
              <a:buFont typeface="Arial" charset="0"/>
              <a:buChar char="•"/>
            </a:pPr>
            <a:endParaRPr lang="fr-FR" altLang="en-US" sz="2400" dirty="0">
              <a:latin typeface="Kalinga" pitchFamily="34" charset="0"/>
              <a:cs typeface="Kalinga" pitchFamily="34" charset="0"/>
            </a:endParaRPr>
          </a:p>
          <a:p>
            <a:pPr lvl="1">
              <a:buFont typeface="Arial" charset="0"/>
              <a:buChar char="•"/>
            </a:pPr>
            <a:endParaRPr lang="fr-FR" altLang="en-US" sz="2400" dirty="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Rôle et outils du coordinateur</a:t>
            </a:r>
            <a:endParaRPr lang="fr-FR" sz="4200">
              <a:solidFill>
                <a:schemeClr val="tx2"/>
              </a:solidFill>
              <a:latin typeface="Arial" charset="0"/>
              <a:cs typeface="Arial" charset="0"/>
            </a:endParaRPr>
          </a:p>
        </p:txBody>
      </p:sp>
      <p:sp>
        <p:nvSpPr>
          <p:cNvPr id="15769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57700" name="Picture 7" descr="coordinator s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81000"/>
            <a:ext cx="434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7C4D2A8-59F1-4B0F-9F68-13ABB9C65992}" type="slidenum">
              <a:rPr lang="en-US" sz="1400" smtClean="0"/>
              <a:pPr/>
              <a:t>33</a:t>
            </a:fld>
            <a:endParaRPr lang="fr-FR" sz="1400" smtClean="0"/>
          </a:p>
        </p:txBody>
      </p:sp>
    </p:spTree>
    <p:extLst>
      <p:ext uri="{BB962C8B-B14F-4D97-AF65-F5344CB8AC3E}">
        <p14:creationId xmlns:p14="http://schemas.microsoft.com/office/powerpoint/2010/main" val="34393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Promotion et collecte de fonds</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152400" y="1600200"/>
            <a:ext cx="9956800" cy="37338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Parlez aux Lions :</a:t>
            </a:r>
            <a:endParaRPr lang="fr-FR"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endParaRPr lang="fr-FR" sz="2400" dirty="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en-US" sz="2000" dirty="0">
                <a:solidFill>
                  <a:srgbClr val="000000"/>
                </a:solidFill>
                <a:latin typeface="Kalinga" pitchFamily="34" charset="0"/>
              </a:rPr>
              <a:t>de la vie d'enfants sauvée et de leurs soins de santé améliorés</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de l'importance de soutenir la lutte contre la rougeole à l'échelle mondiale</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de notre rôle de responsables à l'échelle mondiale avec l'Alliance GAVI</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de notre relation continue avec la Fondation Gates</a:t>
            </a:r>
          </a:p>
          <a:p>
            <a:pPr lvl="2" indent="-342900" algn="l" eaLnBrk="1" hangingPunct="1">
              <a:lnSpc>
                <a:spcPct val="95000"/>
              </a:lnSpc>
              <a:spcBef>
                <a:spcPct val="0"/>
              </a:spcBef>
              <a:buClr>
                <a:srgbClr val="000000"/>
              </a:buClr>
              <a:buFont typeface="Wingdings" pitchFamily="2" charset="2"/>
              <a:buChar char="ü"/>
            </a:pPr>
            <a:r>
              <a:rPr lang="en-US" sz="2000" b="1" dirty="0" smtClean="0">
                <a:solidFill>
                  <a:srgbClr val="000000"/>
                </a:solidFill>
                <a:latin typeface="Kalinga" pitchFamily="34" charset="0"/>
              </a:rPr>
              <a:t>De l'importance de la contribution de chaque Lion à Un vaccin, une vie aujourd'hui</a:t>
            </a:r>
            <a:endParaRPr lang="fr-FR" sz="2300" b="1" dirty="0" smtClean="0">
              <a:solidFill>
                <a:srgbClr val="000000"/>
              </a:solidFill>
              <a:latin typeface="Kalinga" pitchFamily="34" charset="0"/>
              <a:cs typeface="Kalinga" pitchFamily="34" charset="0"/>
            </a:endParaRPr>
          </a:p>
        </p:txBody>
      </p:sp>
      <p:pic>
        <p:nvPicPr>
          <p:cNvPr id="161799" name="Picture 15" descr="Measles Initiative logo r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4540250"/>
            <a:ext cx="67802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34</a:t>
            </a:fld>
            <a:endParaRPr lang="fr-FR"/>
          </a:p>
        </p:txBody>
      </p:sp>
    </p:spTree>
    <p:extLst>
      <p:ext uri="{BB962C8B-B14F-4D97-AF65-F5344CB8AC3E}">
        <p14:creationId xmlns:p14="http://schemas.microsoft.com/office/powerpoint/2010/main" val="134852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35</a:t>
            </a:fld>
            <a:endParaRPr lang="fr-FR" altLang="en-US" sz="1400" smtClean="0"/>
          </a:p>
        </p:txBody>
      </p:sp>
      <p:sp>
        <p:nvSpPr>
          <p:cNvPr id="28679" name="TextBox 1"/>
          <p:cNvSpPr txBox="1">
            <a:spLocks noChangeArrowheads="1"/>
          </p:cNvSpPr>
          <p:nvPr/>
        </p:nvSpPr>
        <p:spPr bwMode="auto">
          <a:xfrm>
            <a:off x="338138" y="611188"/>
            <a:ext cx="8856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smtClean="0">
                <a:solidFill>
                  <a:schemeClr val="bg1"/>
                </a:solidFill>
                <a:latin typeface="Kalinga" pitchFamily="34" charset="0"/>
              </a:rPr>
              <a:t>Stratégie de collecte de fonds équilibrée</a:t>
            </a:r>
            <a:endParaRPr lang="fr-FR" sz="3200" dirty="0">
              <a:solidFill>
                <a:schemeClr val="bg1"/>
              </a:solidFill>
              <a:latin typeface="Kalinga" pitchFamily="34" charset="0"/>
              <a:cs typeface="Kalinga" pitchFamily="34" charset="0"/>
            </a:endParaRPr>
          </a:p>
        </p:txBody>
      </p:sp>
      <p:sp>
        <p:nvSpPr>
          <p:cNvPr id="2" name="TextBox 1"/>
          <p:cNvSpPr txBox="1"/>
          <p:nvPr/>
        </p:nvSpPr>
        <p:spPr>
          <a:xfrm>
            <a:off x="355599" y="1676400"/>
            <a:ext cx="9720263" cy="5401479"/>
          </a:xfrm>
          <a:prstGeom prst="rect">
            <a:avLst/>
          </a:prstGeom>
          <a:noFill/>
        </p:spPr>
        <p:txBody>
          <a:bodyPr wrap="square" rtlCol="0">
            <a:spAutoFit/>
          </a:bodyPr>
          <a:lstStyle/>
          <a:p>
            <a:pPr marR="0" lvl="0">
              <a:lnSpc>
                <a:spcPct val="115000"/>
              </a:lnSpc>
              <a:spcBef>
                <a:spcPts val="0"/>
              </a:spcBef>
              <a:spcAft>
                <a:spcPts val="0"/>
              </a:spcAft>
            </a:pPr>
            <a:r>
              <a:rPr lang="en-US" sz="2000" dirty="0">
                <a:latin typeface="Kalinga" pitchFamily="34" charset="0"/>
              </a:rPr>
              <a:t>Le maintien de l'équilibre est d'importance critique à la collecte de fonds à la fois pour nos programmes non désignés et nos initiatives spéciales telles que Un vaccin, une vie.</a:t>
            </a:r>
          </a:p>
          <a:p>
            <a:pPr marR="0" lvl="0">
              <a:lnSpc>
                <a:spcPct val="115000"/>
              </a:lnSpc>
              <a:spcBef>
                <a:spcPts val="0"/>
              </a:spcBef>
              <a:spcAft>
                <a:spcPts val="0"/>
              </a:spcAft>
            </a:pPr>
            <a:r>
              <a:rPr lang="en-US" sz="2000" dirty="0" smtClean="0">
                <a:latin typeface="Kalinga" pitchFamily="34" charset="0"/>
              </a:rPr>
              <a:t>Comment ?  Par exemple : </a:t>
            </a:r>
            <a:endParaRPr lang="fr-FR" sz="20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Arial" pitchFamily="34" charset="0"/>
              <a:buChar char="•"/>
            </a:pPr>
            <a:r>
              <a:rPr lang="en-US" sz="2000" dirty="0" err="1" smtClean="0">
                <a:latin typeface="Kalinga" pitchFamily="34" charset="0"/>
              </a:rPr>
              <a:t>Dévouez</a:t>
            </a:r>
            <a:r>
              <a:rPr lang="en-US" sz="2000" dirty="0" smtClean="0">
                <a:latin typeface="Kalinga" pitchFamily="34" charset="0"/>
              </a:rPr>
              <a:t> un mois de chaque année à la promotion de Un vaccin, une vie</a:t>
            </a:r>
          </a:p>
          <a:p>
            <a:pPr marL="342900" marR="0" lvl="0" indent="-342900">
              <a:lnSpc>
                <a:spcPct val="115000"/>
              </a:lnSpc>
              <a:spcBef>
                <a:spcPts val="0"/>
              </a:spcBef>
              <a:spcAft>
                <a:spcPts val="0"/>
              </a:spcAft>
              <a:buFont typeface="Arial" pitchFamily="34" charset="0"/>
              <a:buChar char="•"/>
            </a:pPr>
            <a:r>
              <a:rPr lang="en-US" sz="2000" dirty="0" err="1" smtClean="0">
                <a:latin typeface="Kalinga" pitchFamily="34" charset="0"/>
              </a:rPr>
              <a:t>Identifiez</a:t>
            </a:r>
            <a:r>
              <a:rPr lang="en-US" sz="2000" dirty="0" smtClean="0">
                <a:latin typeface="Kalinga" pitchFamily="34" charset="0"/>
              </a:rPr>
              <a:t> des clubs spécifiques ou des Lions qui favorisent Un vaccin, une vie ; </a:t>
            </a:r>
            <a:r>
              <a:rPr lang="en-US" sz="2000" dirty="0" err="1" smtClean="0">
                <a:latin typeface="Kalinga" pitchFamily="34" charset="0"/>
              </a:rPr>
              <a:t>cultivez</a:t>
            </a:r>
            <a:r>
              <a:rPr lang="en-US" sz="2000" dirty="0" smtClean="0">
                <a:latin typeface="Kalinga" pitchFamily="34" charset="0"/>
              </a:rPr>
              <a:t> des dons de leur part chaque année</a:t>
            </a:r>
          </a:p>
          <a:p>
            <a:pPr marL="342900" marR="0" lvl="0" indent="-342900">
              <a:lnSpc>
                <a:spcPct val="115000"/>
              </a:lnSpc>
              <a:spcBef>
                <a:spcPts val="0"/>
              </a:spcBef>
              <a:spcAft>
                <a:spcPts val="0"/>
              </a:spcAft>
              <a:buFont typeface="Arial" pitchFamily="34" charset="0"/>
              <a:buChar char="•"/>
            </a:pPr>
            <a:r>
              <a:rPr lang="en-US" sz="2000" dirty="0" err="1" smtClean="0">
                <a:latin typeface="Kalinga" pitchFamily="34" charset="0"/>
              </a:rPr>
              <a:t>Dévouez</a:t>
            </a:r>
            <a:r>
              <a:rPr lang="en-US" sz="2000" dirty="0" smtClean="0">
                <a:latin typeface="Kalinga" pitchFamily="34" charset="0"/>
              </a:rPr>
              <a:t> une partie de tous les fonds collectés dans le district à Un vaccin, une vie chaque année</a:t>
            </a:r>
          </a:p>
          <a:p>
            <a:pPr marR="0" lvl="0">
              <a:lnSpc>
                <a:spcPct val="115000"/>
              </a:lnSpc>
              <a:spcBef>
                <a:spcPts val="0"/>
              </a:spcBef>
              <a:spcAft>
                <a:spcPts val="0"/>
              </a:spcAft>
            </a:pPr>
            <a:endParaRPr lang="fr-FR"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err="1" smtClean="0">
                <a:latin typeface="Kalinga" pitchFamily="34" charset="0"/>
              </a:rPr>
              <a:t>Fixez</a:t>
            </a:r>
            <a:r>
              <a:rPr lang="en-US" sz="2000" dirty="0" smtClean="0">
                <a:latin typeface="Kalinga" pitchFamily="34" charset="0"/>
              </a:rPr>
              <a:t> un objectif Un vaccin, une vie et </a:t>
            </a:r>
            <a:r>
              <a:rPr lang="en-US" sz="2000" dirty="0" err="1" smtClean="0">
                <a:latin typeface="Kalinga" pitchFamily="34" charset="0"/>
              </a:rPr>
              <a:t>mettez</a:t>
            </a:r>
            <a:r>
              <a:rPr lang="en-US" sz="2000" dirty="0" smtClean="0">
                <a:latin typeface="Kalinga" pitchFamily="34" charset="0"/>
              </a:rPr>
              <a:t> au point un plan adapté aux conditions dans votre district.</a:t>
            </a:r>
          </a:p>
          <a:p>
            <a:pPr marR="0" lvl="0">
              <a:lnSpc>
                <a:spcPct val="115000"/>
              </a:lnSpc>
              <a:spcBef>
                <a:spcPts val="0"/>
              </a:spcBef>
              <a:spcAft>
                <a:spcPts val="0"/>
              </a:spcAft>
            </a:pPr>
            <a:endParaRPr lang="fr-FR"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rPr>
              <a:t>Des appels lancés par la LCIF, tel que le Million Dollar Challenge de ce mois d'avril, sont conçus pour soutenir vos efforts.</a:t>
            </a:r>
            <a:endParaRPr lang="fr-FR" sz="20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28663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0" y="0"/>
            <a:ext cx="101600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Million Dollar Challenge de la </a:t>
            </a:r>
            <a:r>
              <a:rPr lang="en-US" sz="3300" dirty="0" err="1" smtClean="0">
                <a:solidFill>
                  <a:srgbClr val="FFFFFF"/>
                </a:solidFill>
                <a:latin typeface="Kalinga" pitchFamily="34" charset="0"/>
              </a:rPr>
              <a:t>LCIF</a:t>
            </a:r>
            <a:r>
              <a:rPr lang="en-US" sz="3300" dirty="0" smtClean="0">
                <a:solidFill>
                  <a:srgbClr val="FFFFFF"/>
                </a:solidFill>
                <a:latin typeface="Kalinga" pitchFamily="34" charset="0"/>
              </a:rPr>
              <a:t> : </a:t>
            </a:r>
            <a:br>
              <a:rPr lang="en-US" sz="3300" dirty="0" smtClean="0">
                <a:solidFill>
                  <a:srgbClr val="FFFFFF"/>
                </a:solidFill>
                <a:latin typeface="Kalinga" pitchFamily="34" charset="0"/>
              </a:rPr>
            </a:br>
            <a:r>
              <a:rPr lang="en-US" sz="3300" dirty="0" smtClean="0">
                <a:solidFill>
                  <a:srgbClr val="FFFFFF"/>
                </a:solidFill>
                <a:latin typeface="Kalinga" pitchFamily="34" charset="0"/>
              </a:rPr>
              <a:t>AVRIL UNIQUEMENT</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289118" y="2895600"/>
            <a:ext cx="5171882" cy="28194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Quadrupler les dons des Lions :</a:t>
            </a:r>
          </a:p>
          <a:p>
            <a:pPr lvl="1" indent="-342900" algn="l" eaLnBrk="1" hangingPunct="1">
              <a:lnSpc>
                <a:spcPct val="95000"/>
              </a:lnSpc>
              <a:spcBef>
                <a:spcPct val="0"/>
              </a:spcBef>
              <a:buClr>
                <a:srgbClr val="000000"/>
              </a:buClr>
            </a:pPr>
            <a:endParaRPr lang="fr-FR"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en-US" sz="2300" dirty="0" smtClean="0">
                <a:solidFill>
                  <a:srgbClr val="000000"/>
                </a:solidFill>
                <a:latin typeface="Kalinga" pitchFamily="34" charset="0"/>
              </a:rPr>
              <a:t>Pour fêter la Semaine mondiale de la vaccination, tous les dons pour Un vaccin, une vie reçus par la LCIF pendant le mois d'avril seront doublés par la famille Oswal !</a:t>
            </a:r>
          </a:p>
        </p:txBody>
      </p:sp>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36</a:t>
            </a:fld>
            <a:endParaRPr lang="fr-FR"/>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882" y="1676400"/>
            <a:ext cx="4450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37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Outils de promotion</a:t>
            </a:r>
          </a:p>
        </p:txBody>
      </p:sp>
      <p:pic>
        <p:nvPicPr>
          <p:cNvPr id="1843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92275"/>
            <a:ext cx="9059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subTitle" idx="1"/>
          </p:nvPr>
        </p:nvSpPr>
        <p:spPr>
          <a:xfrm>
            <a:off x="50800" y="1463675"/>
            <a:ext cx="10109200" cy="5622925"/>
          </a:xfrm>
        </p:spPr>
        <p:txBody>
          <a:bodyPr lIns="0" tIns="0" rIns="0" bIns="0"/>
          <a:lstStyle/>
          <a:p>
            <a:pPr marL="114300" lvl="1" algn="l" eaLnBrk="1" hangingPunct="1">
              <a:lnSpc>
                <a:spcPct val="95000"/>
              </a:lnSpc>
              <a:spcBef>
                <a:spcPct val="0"/>
              </a:spcBef>
              <a:spcAft>
                <a:spcPts val="1200"/>
              </a:spcAft>
              <a:buClr>
                <a:srgbClr val="000000"/>
              </a:buClr>
            </a:pPr>
            <a:r>
              <a:rPr lang="en-US" sz="1800" dirty="0" smtClean="0">
                <a:solidFill>
                  <a:srgbClr val="000000"/>
                </a:solidFill>
                <a:latin typeface="Kalinga" pitchFamily="34" charset="0"/>
              </a:rPr>
              <a:t>Disponible dès maintenant :</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Vidéo d'une campagne de vaccination en Éthiopie :  </a:t>
            </a:r>
            <a:r>
              <a:rPr lang="en-US" sz="1800" dirty="0">
                <a:solidFill>
                  <a:srgbClr val="000000"/>
                </a:solidFill>
                <a:latin typeface="Kalinga" pitchFamily="34" charset="0"/>
                <a:hlinkClick r:id="rId6"/>
              </a:rPr>
              <a:t>http://youtu.be/r3CKFOT-ruo</a:t>
            </a:r>
            <a:endParaRPr lang="fr-FR"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Dépliant Million Dollar Challenge</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Présentation PowerPoint mise à jour pour servir dans les événements de club ou de district</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a:solidFill>
                  <a:srgbClr val="000000"/>
                </a:solidFill>
                <a:latin typeface="Kalinga" pitchFamily="34" charset="0"/>
              </a:rPr>
              <a:t>B</a:t>
            </a:r>
            <a:r>
              <a:rPr lang="en-US" sz="1800" dirty="0" smtClean="0">
                <a:solidFill>
                  <a:srgbClr val="000000"/>
                </a:solidFill>
                <a:latin typeface="Kalinga" pitchFamily="34" charset="0"/>
              </a:rPr>
              <a:t>rochure Un vaccin, </a:t>
            </a:r>
            <a:r>
              <a:rPr lang="en-US" sz="1800" dirty="0" err="1" smtClean="0">
                <a:solidFill>
                  <a:srgbClr val="000000"/>
                </a:solidFill>
                <a:latin typeface="Kalinga" pitchFamily="34" charset="0"/>
              </a:rPr>
              <a:t>une</a:t>
            </a:r>
            <a:r>
              <a:rPr lang="en-US" sz="1800" dirty="0" smtClean="0">
                <a:solidFill>
                  <a:srgbClr val="000000"/>
                </a:solidFill>
                <a:latin typeface="Kalinga" pitchFamily="34" charset="0"/>
              </a:rPr>
              <a:t> vie </a:t>
            </a:r>
            <a:r>
              <a:rPr lang="en-US" sz="1800" dirty="0" err="1" smtClean="0">
                <a:solidFill>
                  <a:srgbClr val="000000"/>
                </a:solidFill>
                <a:latin typeface="Kalinga" pitchFamily="34" charset="0"/>
              </a:rPr>
              <a:t>mise</a:t>
            </a:r>
            <a:r>
              <a:rPr lang="en-US" sz="1800" dirty="0" smtClean="0">
                <a:solidFill>
                  <a:srgbClr val="000000"/>
                </a:solidFill>
                <a:latin typeface="Kalinga" pitchFamily="34" charset="0"/>
              </a:rPr>
              <a:t> à jour</a:t>
            </a:r>
          </a:p>
          <a:p>
            <a:pPr lvl="2" indent="-342900" algn="l" eaLnBrk="1" hangingPunct="1">
              <a:lnSpc>
                <a:spcPct val="95000"/>
              </a:lnSpc>
              <a:spcBef>
                <a:spcPct val="0"/>
              </a:spcBef>
              <a:spcAft>
                <a:spcPts val="1200"/>
              </a:spcAft>
              <a:buClr>
                <a:srgbClr val="000000"/>
              </a:buClr>
              <a:buFont typeface="Arial" pitchFamily="34" charset="0"/>
              <a:buChar char="•"/>
            </a:pPr>
            <a:r>
              <a:rPr lang="en-US" sz="1400" dirty="0" smtClean="0">
                <a:solidFill>
                  <a:srgbClr val="000000"/>
                </a:solidFill>
                <a:latin typeface="Kalinga" pitchFamily="34" charset="0"/>
              </a:rPr>
              <a:t>Ces éléments peuvent être téléchargés et imprimés localement (utilisez votre budget DM pour ces dépenses) ou le personnel de développement de la LCIF peut vous envoyer des copies par courrier.</a:t>
            </a:r>
          </a:p>
          <a:p>
            <a:pPr algn="l" eaLnBrk="1" hangingPunct="1">
              <a:lnSpc>
                <a:spcPct val="95000"/>
              </a:lnSpc>
              <a:spcBef>
                <a:spcPct val="0"/>
              </a:spcBef>
              <a:spcAft>
                <a:spcPts val="1200"/>
              </a:spcAft>
              <a:buClr>
                <a:srgbClr val="000000"/>
              </a:buClr>
            </a:pPr>
            <a:r>
              <a:rPr lang="en-US" sz="2200" dirty="0" smtClean="0">
                <a:solidFill>
                  <a:srgbClr val="000000"/>
                </a:solidFill>
                <a:latin typeface="Kalinga" pitchFamily="34" charset="0"/>
              </a:rPr>
              <a:t>Prévu pour le mois d'avril :</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rPr>
              <a:t>Un article dans </a:t>
            </a:r>
            <a:r>
              <a:rPr lang="en-US" sz="2200" dirty="0" smtClean="0">
                <a:solidFill>
                  <a:srgbClr val="000000"/>
                </a:solidFill>
                <a:latin typeface="Kalinga" pitchFamily="34" charset="0"/>
                <a:hlinkClick r:id="rId7"/>
              </a:rPr>
              <a:t>le magazine THE LION</a:t>
            </a:r>
            <a:r>
              <a:rPr lang="en-US" sz="2200" dirty="0" smtClean="0">
                <a:solidFill>
                  <a:srgbClr val="000000"/>
                </a:solidFill>
                <a:latin typeface="Kalinga" pitchFamily="34" charset="0"/>
              </a:rPr>
              <a:t> (de nombreuses versions internationales du magazine publieront l'article dans les mois qui viennent)</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hlinkClick r:id="rId8"/>
              </a:rPr>
              <a:t>Bulletin</a:t>
            </a:r>
            <a:r>
              <a:rPr dirty="0" smtClean="0"/>
              <a:t> </a:t>
            </a:r>
            <a:r>
              <a:rPr lang="en-US" sz="2200" dirty="0" smtClean="0">
                <a:solidFill>
                  <a:srgbClr val="000000"/>
                </a:solidFill>
                <a:latin typeface="Kalinga" pitchFamily="34" charset="0"/>
              </a:rPr>
              <a:t>du président de la LCIF</a:t>
            </a:r>
            <a:r>
              <a:rPr lang="en-US" sz="2200" dirty="0" smtClean="0">
                <a:solidFill>
                  <a:srgbClr val="000000"/>
                </a:solidFill>
                <a:latin typeface="Kalinga" pitchFamily="34" charset="0"/>
                <a:hlinkClick r:id="rId8"/>
              </a:rPr>
              <a:t> </a:t>
            </a:r>
            <a:endParaRPr lang="fr-FR" sz="22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hlinkClick r:id="rId9"/>
              </a:rPr>
              <a:t>Blog</a:t>
            </a:r>
            <a:r>
              <a:rPr dirty="0" smtClean="0"/>
              <a:t> </a:t>
            </a:r>
            <a:r>
              <a:rPr lang="en-US" sz="2200" dirty="0" smtClean="0">
                <a:solidFill>
                  <a:srgbClr val="000000"/>
                </a:solidFill>
                <a:latin typeface="Kalinga" pitchFamily="34" charset="0"/>
              </a:rPr>
              <a:t>de la LCIF, posts </a:t>
            </a:r>
            <a:r>
              <a:rPr lang="en-US" sz="2200" dirty="0" err="1" smtClean="0">
                <a:solidFill>
                  <a:srgbClr val="000000"/>
                </a:solidFill>
                <a:latin typeface="Kalinga" pitchFamily="34" charset="0"/>
              </a:rPr>
              <a:t>sur</a:t>
            </a:r>
            <a:r>
              <a:rPr lang="en-US" sz="2200" dirty="0" smtClean="0">
                <a:solidFill>
                  <a:srgbClr val="000000"/>
                </a:solidFill>
                <a:latin typeface="Kalinga" pitchFamily="34" charset="0"/>
              </a:rPr>
              <a:t> </a:t>
            </a:r>
            <a:r>
              <a:rPr lang="en-US" sz="2200" dirty="0" smtClean="0">
                <a:solidFill>
                  <a:srgbClr val="000000"/>
                </a:solidFill>
                <a:latin typeface="Kalinga" pitchFamily="34" charset="0"/>
                <a:hlinkClick r:id="rId10"/>
              </a:rPr>
              <a:t>Facebook</a:t>
            </a:r>
            <a:r>
              <a:rPr lang="en-US" sz="2200" dirty="0" smtClean="0">
                <a:solidFill>
                  <a:srgbClr val="000000"/>
                </a:solidFill>
                <a:latin typeface="Kalinga" pitchFamily="34" charset="0"/>
              </a:rPr>
              <a:t> et sur </a:t>
            </a:r>
            <a:r>
              <a:rPr lang="en-US" sz="2200" dirty="0" smtClean="0">
                <a:solidFill>
                  <a:srgbClr val="000000"/>
                </a:solidFill>
                <a:latin typeface="Kalinga" pitchFamily="34" charset="0"/>
                <a:hlinkClick r:id="rId11"/>
              </a:rPr>
              <a:t>Twitter</a:t>
            </a:r>
            <a:r>
              <a:rPr lang="en-US" sz="2200" dirty="0" smtClean="0">
                <a:solidFill>
                  <a:srgbClr val="000000"/>
                </a:solidFill>
                <a:latin typeface="Kalinga" pitchFamily="34" charset="0"/>
              </a:rPr>
              <a:t> pendant le mois d'avril</a:t>
            </a:r>
          </a:p>
        </p:txBody>
      </p:sp>
      <p:sp>
        <p:nvSpPr>
          <p:cNvPr id="9" name="Slide Number Placeholder 8"/>
          <p:cNvSpPr>
            <a:spLocks noGrp="1"/>
          </p:cNvSpPr>
          <p:nvPr>
            <p:ph type="sldNum" sz="quarter" idx="12"/>
          </p:nvPr>
        </p:nvSpPr>
        <p:spPr/>
        <p:txBody>
          <a:bodyPr/>
          <a:lstStyle/>
          <a:p>
            <a:pPr>
              <a:defRPr/>
            </a:pPr>
            <a:fld id="{9356286F-F311-4A04-BD1B-5BB69CE1341E}" type="slidenum">
              <a:rPr lang="en-US"/>
              <a:pPr>
                <a:defRPr/>
              </a:pPr>
              <a:t>37</a:t>
            </a:fld>
            <a:endParaRPr lang="fr-FR"/>
          </a:p>
        </p:txBody>
      </p:sp>
    </p:spTree>
    <p:extLst>
      <p:ext uri="{BB962C8B-B14F-4D97-AF65-F5344CB8AC3E}">
        <p14:creationId xmlns:p14="http://schemas.microsoft.com/office/powerpoint/2010/main" val="374189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8382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Avez-vous des questions ?</a:t>
            </a:r>
            <a:endParaRPr lang="fr-FR" altLang="en-US" sz="4200" dirty="0" smtClean="0">
              <a:solidFill>
                <a:schemeClr val="tx2"/>
              </a:solidFill>
              <a:latin typeface="Kalinga" pitchFamily="34" charset="0"/>
              <a:cs typeface="Kalinga" pitchFamily="34" charset="0"/>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sp>
        <p:nvSpPr>
          <p:cNvPr id="18438" name="Rectangle 15"/>
          <p:cNvSpPr>
            <a:spLocks noChangeArrowheads="1"/>
          </p:cNvSpPr>
          <p:nvPr/>
        </p:nvSpPr>
        <p:spPr bwMode="auto">
          <a:xfrm>
            <a:off x="311353" y="3581400"/>
            <a:ext cx="423524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000" dirty="0" smtClean="0">
                <a:solidFill>
                  <a:srgbClr val="766A62"/>
                </a:solidFill>
                <a:latin typeface="Kalinga" pitchFamily="34" charset="0"/>
              </a:rPr>
              <a:t>Prenez contact avec : </a:t>
            </a:r>
            <a:r>
              <a:rPr lang="en-US" altLang="en-US" sz="2000" dirty="0" smtClean="0">
                <a:solidFill>
                  <a:srgbClr val="766A62"/>
                </a:solidFill>
                <a:latin typeface="Kalinga" pitchFamily="34" charset="0"/>
                <a:hlinkClick r:id="rId4"/>
              </a:rPr>
              <a:t>lcifdevelopment@lionsclubs.org</a:t>
            </a:r>
            <a:endParaRPr lang="fr-FR"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Ou appelez votre homologue du personnel de développement LCIF </a:t>
            </a:r>
            <a:endParaRPr lang="fr-FR"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endParaRPr lang="fr-FR"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(Allez au bas de cette page pour les coordonnées :</a:t>
            </a:r>
            <a:r>
              <a:t/>
            </a:r>
            <a:br/>
            <a:r>
              <a:rPr lang="en-US" altLang="en-US" sz="2000" dirty="0" smtClean="0">
                <a:solidFill>
                  <a:srgbClr val="766A62"/>
                </a:solidFill>
                <a:latin typeface="Kalinga" pitchFamily="34" charset="0"/>
              </a:rPr>
              <a:t>http://www.lcif.org/EN/about-us/contact-us.php)</a:t>
            </a:r>
            <a:endParaRPr lang="fr-FR" altLang="en-US" dirty="0" smtClean="0">
              <a:solidFill>
                <a:schemeClr val="tx2"/>
              </a:solidFill>
              <a:latin typeface="Kalinga" pitchFamily="34" charset="0"/>
              <a:cs typeface="Kalinga" pitchFamily="34" charset="0"/>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276066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Merci aux Lions !</a:t>
            </a:r>
            <a:endParaRPr lang="fr-FR" altLang="en-US" sz="4200" dirty="0" smtClean="0">
              <a:solidFill>
                <a:schemeClr val="tx2"/>
              </a:solidFill>
              <a:latin typeface="Kalinga" pitchFamily="34" charset="0"/>
              <a:cs typeface="Kalinga" pitchFamily="34" charset="0"/>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Kalinga" pitchFamily="34" charset="0"/>
              </a:rPr>
              <a:t>Un vaccin, </a:t>
            </a:r>
          </a:p>
          <a:p>
            <a:pPr eaLnBrk="1" hangingPunct="1">
              <a:lnSpc>
                <a:spcPct val="90000"/>
              </a:lnSpc>
              <a:spcBef>
                <a:spcPct val="0"/>
              </a:spcBef>
              <a:buFontTx/>
              <a:buNone/>
              <a:defRPr/>
            </a:pPr>
            <a:r>
              <a:rPr lang="en-US" altLang="en-US" sz="2900" dirty="0" smtClean="0">
                <a:solidFill>
                  <a:srgbClr val="766A62"/>
                </a:solidFill>
                <a:latin typeface="Kalinga" pitchFamily="34" charset="0"/>
              </a:rPr>
              <a:t>Une vie</a:t>
            </a:r>
            <a:endParaRPr lang="fr-FR" altLang="en-US" sz="4200" dirty="0" smtClean="0">
              <a:solidFill>
                <a:schemeClr val="tx2"/>
              </a:solidFill>
              <a:latin typeface="Kalinga" pitchFamily="34" charset="0"/>
              <a:cs typeface="Kalinga" pitchFamily="34" charset="0"/>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dirty="0" smtClean="0">
                <a:solidFill>
                  <a:srgbClr val="FFFFFF"/>
                </a:solidFill>
                <a:latin typeface="Kalinga" pitchFamily="34" charset="0"/>
              </a:rPr>
              <a:t>Appel à l'action !</a:t>
            </a:r>
            <a:endParaRPr lang="fr-FR" altLang="en-US" sz="3600" dirty="0" smtClean="0">
              <a:solidFill>
                <a:srgbClr val="FFFFFF"/>
              </a:solidFill>
              <a:latin typeface="Kalinga" pitchFamily="34" charset="0"/>
              <a:cs typeface="Kalinga" pitchFamily="34" charset="0"/>
            </a:endParaRP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38138" y="2393810"/>
            <a:ext cx="5916612"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a:solidFill>
                  <a:srgbClr val="000000"/>
                </a:solidFill>
                <a:latin typeface="Kalinga" pitchFamily="34" charset="0"/>
              </a:rPr>
              <a:t>La rougeole tue 335 enfants tous les jours, ce qui revient à plus de 122 000 enfants par an. </a:t>
            </a:r>
            <a:r>
              <a:rPr lang="en-US" altLang="en-US" sz="2400" dirty="0" err="1" smtClean="0">
                <a:solidFill>
                  <a:srgbClr val="000000"/>
                </a:solidFill>
                <a:latin typeface="Kalinga" pitchFamily="34" charset="0"/>
              </a:rPr>
              <a:t>Pourtant</a:t>
            </a:r>
            <a:r>
              <a:rPr lang="en-US" altLang="en-US" sz="2400" dirty="0">
                <a:solidFill>
                  <a:srgbClr val="000000"/>
                </a:solidFill>
                <a:latin typeface="Kalinga" pitchFamily="34" charset="0"/>
              </a:rPr>
              <a:t>, elle est tout à fait évitable.</a:t>
            </a:r>
          </a:p>
          <a:p>
            <a:pPr eaLnBrk="1" hangingPunct="1">
              <a:lnSpc>
                <a:spcPct val="95000"/>
              </a:lnSpc>
              <a:spcBef>
                <a:spcPct val="0"/>
              </a:spcBef>
              <a:buFontTx/>
              <a:buNone/>
              <a:defRPr/>
            </a:pPr>
            <a:endParaRPr lang="fr-FR"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En tant que Lions, nous avons fait le </a:t>
            </a:r>
            <a:r>
              <a:rPr lang="en-US" altLang="en-US" sz="2400" dirty="0" err="1" smtClean="0">
                <a:solidFill>
                  <a:srgbClr val="000000"/>
                </a:solidFill>
                <a:latin typeface="Kalinga" pitchFamily="34" charset="0"/>
              </a:rPr>
              <a:t>vœu</a:t>
            </a:r>
            <a:r>
              <a:rPr lang="en-US" altLang="en-US" sz="2400" dirty="0" smtClean="0">
                <a:solidFill>
                  <a:srgbClr val="000000"/>
                </a:solidFill>
                <a:latin typeface="Kalinga" pitchFamily="34" charset="0"/>
              </a:rPr>
              <a:t> de poursuivre la lutte </a:t>
            </a:r>
            <a:r>
              <a:rPr lang="en-US" altLang="en-US" sz="2400" dirty="0" err="1" smtClean="0">
                <a:solidFill>
                  <a:srgbClr val="000000"/>
                </a:solidFill>
                <a:latin typeface="Kalinga" pitchFamily="34" charset="0"/>
              </a:rPr>
              <a:t>contre</a:t>
            </a:r>
            <a:r>
              <a:rPr lang="en-US" altLang="en-US" sz="2400" dirty="0" smtClean="0">
                <a:solidFill>
                  <a:srgbClr val="000000"/>
                </a:solidFill>
                <a:latin typeface="Kalinga" pitchFamily="34" charset="0"/>
              </a:rPr>
              <a:t> </a:t>
            </a:r>
            <a:r>
              <a:rPr lang="en-US" altLang="en-US" sz="2400" dirty="0" err="1" smtClean="0">
                <a:solidFill>
                  <a:srgbClr val="000000"/>
                </a:solidFill>
                <a:latin typeface="Kalinga" pitchFamily="34" charset="0"/>
              </a:rPr>
              <a:t>cette</a:t>
            </a:r>
            <a:r>
              <a:rPr lang="en-US" altLang="en-US" sz="2400" dirty="0" smtClean="0">
                <a:solidFill>
                  <a:srgbClr val="000000"/>
                </a:solidFill>
                <a:latin typeface="Kalinga" pitchFamily="34" charset="0"/>
              </a:rPr>
              <a:t> </a:t>
            </a:r>
            <a:r>
              <a:rPr lang="en-US" altLang="en-US" sz="2400" dirty="0" err="1" smtClean="0">
                <a:solidFill>
                  <a:srgbClr val="000000"/>
                </a:solidFill>
                <a:latin typeface="Kalinga" pitchFamily="34" charset="0"/>
              </a:rPr>
              <a:t>maladie</a:t>
            </a:r>
            <a:r>
              <a:rPr lang="en-US" altLang="en-US" sz="2400" dirty="0" smtClean="0">
                <a:solidFill>
                  <a:srgbClr val="000000"/>
                </a:solidFill>
                <a:latin typeface="Kalinga" pitchFamily="34" charset="0"/>
              </a:rPr>
              <a:t>.</a:t>
            </a:r>
          </a:p>
          <a:p>
            <a:pPr eaLnBrk="1" hangingPunct="1">
              <a:lnSpc>
                <a:spcPct val="95000"/>
              </a:lnSpc>
              <a:spcBef>
                <a:spcPct val="0"/>
              </a:spcBef>
              <a:buFontTx/>
              <a:buNone/>
              <a:defRPr/>
            </a:pPr>
            <a:endParaRPr lang="fr-FR"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Les enfants dans des communautés de par le monde ont tous besoin de vous pour les aider à se protéger contre la rougeole !</a:t>
            </a:r>
            <a:endParaRPr lang="fr-FR" altLang="en-US" sz="2400" dirty="0" smtClean="0">
              <a:solidFill>
                <a:srgbClr val="000000"/>
              </a:solidFill>
              <a:latin typeface="Kalinga" pitchFamily="34" charset="0"/>
              <a:cs typeface="Kalinga" pitchFamily="34" charset="0"/>
            </a:endParaRP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5</a:t>
            </a:fld>
            <a:endParaRPr lang="fr-FR" altLang="en-US" sz="1400" smtClean="0"/>
          </a:p>
        </p:txBody>
      </p:sp>
      <p:sp>
        <p:nvSpPr>
          <p:cNvPr id="28679" name="TextBox 1"/>
          <p:cNvSpPr txBox="1">
            <a:spLocks noChangeArrowheads="1"/>
          </p:cNvSpPr>
          <p:nvPr/>
        </p:nvSpPr>
        <p:spPr bwMode="auto">
          <a:xfrm>
            <a:off x="226378" y="622084"/>
            <a:ext cx="7772400"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5000"/>
              </a:lnSpc>
            </a:pPr>
            <a:r>
              <a:rPr lang="en-US" sz="3600" dirty="0">
                <a:solidFill>
                  <a:srgbClr val="FFFFFF"/>
                </a:solidFill>
                <a:latin typeface="Kalinga" pitchFamily="34" charset="0"/>
              </a:rPr>
              <a:t>Bref historique</a:t>
            </a:r>
            <a:endParaRPr lang="fr-FR" sz="3600" dirty="0">
              <a:solidFill>
                <a:srgbClr val="FFFFFF"/>
              </a:solidFill>
              <a:latin typeface="Kalinga" pitchFamily="34" charset="0"/>
              <a:ea typeface="+mj-ea"/>
              <a:cs typeface="Kalinga" pitchFamily="34" charset="0"/>
            </a:endParaRPr>
          </a:p>
        </p:txBody>
      </p:sp>
      <p:sp>
        <p:nvSpPr>
          <p:cNvPr id="2" name="TextBox 1"/>
          <p:cNvSpPr txBox="1"/>
          <p:nvPr/>
        </p:nvSpPr>
        <p:spPr>
          <a:xfrm>
            <a:off x="0" y="1805053"/>
            <a:ext cx="10414000" cy="4976747"/>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2300" dirty="0">
                <a:latin typeface="Kalinga" pitchFamily="34" charset="0"/>
              </a:rPr>
              <a:t>2010 : Partenariat avec </a:t>
            </a:r>
            <a:r>
              <a:rPr lang="en-US" sz="2300" dirty="0" err="1" smtClean="0">
                <a:latin typeface="Kalinga" pitchFamily="34" charset="0"/>
              </a:rPr>
              <a:t>l’Initiative</a:t>
            </a:r>
            <a:r>
              <a:rPr lang="en-US" sz="2300" dirty="0" smtClean="0">
                <a:latin typeface="Kalinga" pitchFamily="34" charset="0"/>
              </a:rPr>
              <a:t> de </a:t>
            </a:r>
            <a:r>
              <a:rPr lang="en-US" sz="2300" dirty="0" err="1" smtClean="0">
                <a:latin typeface="Kalinga" pitchFamily="34" charset="0"/>
              </a:rPr>
              <a:t>lutte</a:t>
            </a:r>
            <a:r>
              <a:rPr lang="en-US" sz="2300" dirty="0" smtClean="0">
                <a:latin typeface="Kalinga" pitchFamily="34" charset="0"/>
              </a:rPr>
              <a:t> </a:t>
            </a:r>
            <a:r>
              <a:rPr lang="en-US" sz="2300" dirty="0" err="1" smtClean="0">
                <a:latin typeface="Kalinga" pitchFamily="34" charset="0"/>
              </a:rPr>
              <a:t>contre</a:t>
            </a:r>
            <a:r>
              <a:rPr lang="en-US" sz="2300" dirty="0" smtClean="0">
                <a:latin typeface="Kalinga" pitchFamily="34" charset="0"/>
              </a:rPr>
              <a:t> la </a:t>
            </a:r>
            <a:r>
              <a:rPr lang="en-US" sz="2300" dirty="0" err="1" smtClean="0">
                <a:latin typeface="Kalinga" pitchFamily="34" charset="0"/>
              </a:rPr>
              <a:t>rougeole</a:t>
            </a:r>
            <a:r>
              <a:rPr lang="en-US" sz="2300" dirty="0" smtClean="0">
                <a:latin typeface="Kalinga" pitchFamily="34" charset="0"/>
              </a:rPr>
              <a:t> et la </a:t>
            </a:r>
            <a:r>
              <a:rPr lang="en-US" sz="2300" dirty="0" err="1" smtClean="0">
                <a:latin typeface="Kalinga" pitchFamily="34" charset="0"/>
              </a:rPr>
              <a:t>rubéole</a:t>
            </a:r>
            <a:r>
              <a:rPr lang="en-US" sz="2300" dirty="0" smtClean="0">
                <a:latin typeface="Kalinga" pitchFamily="34" charset="0"/>
              </a:rPr>
              <a:t> et </a:t>
            </a:r>
            <a:r>
              <a:rPr lang="en-US" sz="2300" dirty="0">
                <a:latin typeface="Kalinga" pitchFamily="34" charset="0"/>
              </a:rPr>
              <a:t>la Bill &amp; Melinda Gates Foundation pour mener des programmes pilotes dans des pays </a:t>
            </a:r>
            <a:r>
              <a:rPr lang="en-US" sz="2300" dirty="0" err="1" smtClean="0">
                <a:latin typeface="Kalinga" pitchFamily="34" charset="0"/>
              </a:rPr>
              <a:t>africains</a:t>
            </a:r>
            <a:r>
              <a:rPr lang="en-US" sz="2300" dirty="0" smtClean="0">
                <a:latin typeface="Kalinga" pitchFamily="34" charset="0"/>
              </a:rPr>
              <a:t> et vaccination </a:t>
            </a:r>
            <a:r>
              <a:rPr lang="en-US" sz="2300" dirty="0">
                <a:latin typeface="Kalinga" pitchFamily="34" charset="0"/>
              </a:rPr>
              <a:t>de plus de 41 millions d'enfants. </a:t>
            </a:r>
            <a:endParaRPr lang="fr-FR" sz="23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fr-FR" sz="23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sz="2300" dirty="0" smtClean="0">
                <a:latin typeface="Kalinga" pitchFamily="34" charset="0"/>
              </a:rPr>
              <a:t>2011 : La Bill &amp; Melinda Gates Foundation pose le défi de réunir 10 millions de dollars pour la lutte contre la rougeole. </a:t>
            </a:r>
            <a:endParaRPr lang="fr-FR" sz="23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fr-FR" sz="23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sz="2300" dirty="0" smtClean="0">
                <a:latin typeface="Kalinga" pitchFamily="34" charset="0"/>
              </a:rPr>
              <a:t>2012 : Les Lions atteignent et dépassent l'objectif de 10 millions de dollars ; la fondation Gates a contribué 5 millions de dollars en contrepartie pour un total de 15 millions de dollars mobilisés. Ces fonds, associés à d'autres soutiens de partenaires, ont permis l'achat de vaccins qui ont été distribués à plus de 200 millions d'enfants !</a:t>
            </a:r>
            <a:endParaRPr lang="fr-FR" sz="23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3954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kern="1200" dirty="0">
                <a:solidFill>
                  <a:srgbClr val="FFFFFF"/>
                </a:solidFill>
                <a:latin typeface="Kalinga" pitchFamily="34" charset="0"/>
              </a:rPr>
              <a:t>Un nouveau défi</a:t>
            </a: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dirty="0">
                <a:latin typeface="Kalinga" pitchFamily="34" charset="0"/>
              </a:rPr>
              <a:t>Nouveau partenariat avec l'Alliance GAVI </a:t>
            </a:r>
          </a:p>
          <a:p>
            <a:pPr marL="342900" indent="-342900">
              <a:buFontTx/>
              <a:buChar char="•"/>
            </a:pPr>
            <a:r>
              <a:rPr lang="en-US" altLang="en-US" sz="2400" dirty="0">
                <a:latin typeface="Kalinga" pitchFamily="34" charset="0"/>
              </a:rPr>
              <a:t>30 millions de dollars d'ici 2017</a:t>
            </a:r>
          </a:p>
          <a:p>
            <a:pPr marL="342900" indent="-342900">
              <a:buFontTx/>
              <a:buChar char="•"/>
            </a:pPr>
            <a:r>
              <a:rPr lang="en-US" altLang="en-US" sz="2400" dirty="0">
                <a:latin typeface="Kalinga" pitchFamily="34" charset="0"/>
              </a:rPr>
              <a:t>Correspondance 1 à 1 dans le cadre du fond de contrepartie de GAVI</a:t>
            </a:r>
          </a:p>
          <a:p>
            <a:pPr marL="342900" indent="-342900">
              <a:buFontTx/>
              <a:buChar char="•"/>
            </a:pPr>
            <a:r>
              <a:rPr lang="en-US" altLang="en-US" sz="2400" dirty="0">
                <a:latin typeface="Kalinga" pitchFamily="34" charset="0"/>
              </a:rPr>
              <a:t>Poursuite des efforts des Lions pour faire de la rougeole une histoire ancienne</a:t>
            </a:r>
            <a:endParaRPr lang="fr-FR" altLang="en-US" sz="2400" dirty="0">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726238" y="4757678"/>
            <a:ext cx="36877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6000" dirty="0">
                <a:solidFill>
                  <a:srgbClr val="333399"/>
                </a:solidFill>
                <a:latin typeface="Berlin Sans FB" pitchFamily="34" charset="0"/>
              </a:rPr>
              <a:t>60 millions de dollars</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745069"/>
            <a:ext cx="2273300" cy="646331"/>
          </a:xfrm>
          <a:prstGeom prst="rect">
            <a:avLst/>
          </a:prstGeom>
          <a:noFill/>
        </p:spPr>
        <p:txBody>
          <a:bodyPr>
            <a:spAutoFit/>
          </a:bodyPr>
          <a:lstStyle/>
          <a:p>
            <a:pPr algn="ctr">
              <a:defRPr/>
            </a:pPr>
            <a:r>
              <a:rPr lang="es-ES" sz="1200" dirty="0">
                <a:solidFill>
                  <a:schemeClr val="accent2">
                    <a:lumMod val="75000"/>
                  </a:schemeClr>
                </a:solidFill>
                <a:latin typeface="Berlin Sans FB Demi" pitchFamily="34" charset="0"/>
              </a:rPr>
              <a:t>Partenaires des </a:t>
            </a:r>
            <a:r>
              <a:rPr lang="es-ES" sz="1200" dirty="0" err="1">
                <a:solidFill>
                  <a:schemeClr val="accent2">
                    <a:lumMod val="75000"/>
                  </a:schemeClr>
                </a:solidFill>
                <a:latin typeface="Berlin Sans FB Demi" pitchFamily="34" charset="0"/>
              </a:rPr>
              <a:t>fonds</a:t>
            </a:r>
            <a:r>
              <a:rPr lang="es-ES" sz="1200" dirty="0">
                <a:solidFill>
                  <a:schemeClr val="accent2">
                    <a:lumMod val="75000"/>
                  </a:schemeClr>
                </a:solidFill>
                <a:latin typeface="Berlin Sans FB Demi" pitchFamily="34" charset="0"/>
              </a:rPr>
              <a:t> </a:t>
            </a:r>
            <a:r>
              <a:rPr lang="es-ES" sz="1200" dirty="0" smtClean="0">
                <a:solidFill>
                  <a:schemeClr val="accent2">
                    <a:lumMod val="75000"/>
                  </a:schemeClr>
                </a:solidFill>
                <a:latin typeface="Berlin Sans FB Demi" pitchFamily="34" charset="0"/>
              </a:rPr>
              <a:t>de </a:t>
            </a:r>
            <a:r>
              <a:rPr lang="es-ES" sz="1200" dirty="0">
                <a:solidFill>
                  <a:schemeClr val="accent2">
                    <a:lumMod val="75000"/>
                  </a:schemeClr>
                </a:solidFill>
                <a:latin typeface="Berlin Sans FB Demi" pitchFamily="34" charset="0"/>
              </a:rPr>
              <a:t>contrepartie</a:t>
            </a:r>
            <a:r>
              <a:rPr dirty="0" smtClean="0"/>
              <a:t> </a:t>
            </a:r>
            <a:r>
              <a:rPr lang="es-ES" sz="1200" dirty="0">
                <a:solidFill>
                  <a:schemeClr val="accent2">
                    <a:lumMod val="75000"/>
                  </a:schemeClr>
                </a:solidFill>
                <a:latin typeface="Berlin Sans FB Demi" pitchFamily="34" charset="0"/>
              </a:rPr>
              <a:t>GAVI</a:t>
            </a:r>
            <a:endParaRPr lang="fr-FR"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Alliance GAVI </a:t>
            </a:r>
          </a:p>
        </p:txBody>
      </p:sp>
      <p:sp>
        <p:nvSpPr>
          <p:cNvPr id="20487" name="TextBox 1"/>
          <p:cNvSpPr txBox="1">
            <a:spLocks noChangeArrowheads="1"/>
          </p:cNvSpPr>
          <p:nvPr/>
        </p:nvSpPr>
        <p:spPr bwMode="auto">
          <a:xfrm>
            <a:off x="660400" y="1981200"/>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a:latin typeface="Kalinga" pitchFamily="34" charset="0"/>
              </a:rPr>
              <a:t>Global Alliance for Vaccines and Immunisation (GAVI) </a:t>
            </a:r>
            <a:endParaRPr lang="fr-FR" altLang="en-US" sz="2400" dirty="0" smtClean="0">
              <a:latin typeface="Kalinga" pitchFamily="34" charset="0"/>
              <a:cs typeface="Kalinga" pitchFamily="34" charset="0"/>
            </a:endParaRPr>
          </a:p>
          <a:p>
            <a:endParaRPr lang="fr-FR" altLang="en-US" sz="2400" dirty="0">
              <a:latin typeface="Kalinga" pitchFamily="34" charset="0"/>
              <a:cs typeface="Kalinga" pitchFamily="34" charset="0"/>
            </a:endParaRPr>
          </a:p>
          <a:p>
            <a:pPr lvl="1"/>
            <a:r>
              <a:rPr lang="en-US" altLang="en-US" sz="2000" dirty="0">
                <a:latin typeface="Kalinga" pitchFamily="34" charset="0"/>
              </a:rPr>
              <a:t>Mission : Développer l'accès à la vaccination dans les pays défavorisés afin de préserver la santé des populations et de sauver la vie des enfants. </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http://www.measlesrubellainitiative.org/wp-content/plugins/doptg/uploads/yXFQOWMm2WK45eKntN1FzpXdN4ZE8Qc888zHKsrpgbOFdhxECbfB4Z3qpOdpdhW2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0" y="4306888"/>
            <a:ext cx="40481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Alliance GAVI </a:t>
            </a:r>
          </a:p>
        </p:txBody>
      </p:sp>
      <p:sp>
        <p:nvSpPr>
          <p:cNvPr id="20487" name="TextBox 1"/>
          <p:cNvSpPr txBox="1">
            <a:spLocks noChangeArrowheads="1"/>
          </p:cNvSpPr>
          <p:nvPr/>
        </p:nvSpPr>
        <p:spPr bwMode="auto">
          <a:xfrm>
            <a:off x="279400" y="16764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Les partenaires des Lions dans la lutte contre la rougeole : </a:t>
            </a:r>
            <a:endParaRPr lang="fr-FR" altLang="en-US" sz="2400" dirty="0" smtClean="0">
              <a:latin typeface="Kalinga" pitchFamily="34" charset="0"/>
              <a:cs typeface="Kalinga" pitchFamily="34" charset="0"/>
            </a:endParaRPr>
          </a:p>
          <a:p>
            <a:pPr marL="800100" lvl="1" indent="-342900">
              <a:buFontTx/>
              <a:buChar char="•"/>
            </a:pPr>
            <a:r>
              <a:rPr lang="en-US" altLang="en-US" sz="2000" dirty="0" smtClean="0">
                <a:latin typeface="Kalinga" pitchFamily="34" charset="0"/>
              </a:rPr>
              <a:t>Les gouvernements</a:t>
            </a:r>
          </a:p>
          <a:p>
            <a:pPr marL="800100" lvl="1" indent="-342900">
              <a:buFontTx/>
              <a:buChar char="•"/>
            </a:pPr>
            <a:r>
              <a:rPr lang="en-US" altLang="en-US" sz="2000" dirty="0" smtClean="0">
                <a:latin typeface="Kalinga" pitchFamily="34" charset="0"/>
              </a:rPr>
              <a:t>L'OMS, l'UNICEF, la Banque mondiale</a:t>
            </a:r>
          </a:p>
          <a:p>
            <a:pPr marL="800100" lvl="1" indent="-342900">
              <a:buFontTx/>
              <a:buChar char="•"/>
            </a:pPr>
            <a:r>
              <a:rPr lang="en-US" altLang="en-US" sz="2000" dirty="0" smtClean="0">
                <a:latin typeface="Kalinga" pitchFamily="34" charset="0"/>
              </a:rPr>
              <a:t>L'industrie de fabrication des vaccins</a:t>
            </a:r>
          </a:p>
          <a:p>
            <a:pPr marL="800100" lvl="1" indent="-342900">
              <a:buFontTx/>
              <a:buChar char="•"/>
            </a:pPr>
            <a:r>
              <a:rPr lang="en-US" altLang="en-US" sz="2000" dirty="0" smtClean="0">
                <a:latin typeface="Kalinga" pitchFamily="34" charset="0"/>
              </a:rPr>
              <a:t>La Bill &amp; Melinda Gates Foundation</a:t>
            </a:r>
          </a:p>
          <a:p>
            <a:pPr marL="800100" lvl="1" indent="-342900">
              <a:buFontTx/>
              <a:buChar char="•"/>
            </a:pPr>
            <a:r>
              <a:rPr lang="en-US" altLang="en-US" sz="2000" dirty="0" smtClean="0">
                <a:latin typeface="Kalinga" pitchFamily="34" charset="0"/>
              </a:rPr>
              <a:t>D'autres investisseurs à but non lucratif tels que Comic Relief, la Caixa Foundation, Children's Investment Fund</a:t>
            </a:r>
          </a:p>
          <a:p>
            <a:pPr marL="800100" lvl="1" indent="-342900">
              <a:buFontTx/>
              <a:buChar char="•"/>
            </a:pPr>
            <a:endParaRPr lang="fr-FR" altLang="en-US" sz="2000" dirty="0">
              <a:latin typeface="Kalinga" pitchFamily="34" charset="0"/>
              <a:cs typeface="Kalinga" pitchFamily="34" charset="0"/>
            </a:endParaRPr>
          </a:p>
          <a:p>
            <a:r>
              <a:rPr lang="en-US" altLang="en-US" sz="2400" dirty="0" smtClean="0">
                <a:latin typeface="Kalinga" pitchFamily="34" charset="0"/>
              </a:rPr>
              <a:t>La GAVI utilise le financement de ces groupes pour l'achat en gros de vaccins, ce qui permet d'économiser sur les prix et de faciliter la distribution aux pays qui ont le plus besoin de services de vaccination.</a:t>
            </a:r>
            <a:endParaRPr lang="fr-FR" altLang="en-US" sz="2400" dirty="0">
              <a:latin typeface="Kalinga" pitchFamily="34" charset="0"/>
              <a:cs typeface="Kalinga" pitchFamily="34" charset="0"/>
            </a:endParaRP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6012353"/>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9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7924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dirty="0" smtClean="0">
                <a:solidFill>
                  <a:srgbClr val="365436"/>
                </a:solidFill>
                <a:latin typeface="Arial" charset="0"/>
              </a:rPr>
              <a:t>VIDÉO</a:t>
            </a:r>
            <a:endParaRPr lang="fr-FR" dirty="0">
              <a:solidFill>
                <a:srgbClr val="000000"/>
              </a:solidFill>
              <a:cs typeface="+mn-cs"/>
            </a:endParaRPr>
          </a:p>
          <a:p>
            <a:pPr>
              <a:lnSpc>
                <a:spcPct val="95000"/>
              </a:lnSpc>
            </a:pPr>
            <a:r>
              <a:rPr lang="en-US" sz="4000" dirty="0" smtClean="0">
                <a:solidFill>
                  <a:srgbClr val="365436"/>
                </a:solidFill>
                <a:latin typeface="Arial" charset="0"/>
              </a:rPr>
              <a:t>Les Lions et la GAVI en Éthiopie</a:t>
            </a:r>
            <a:endParaRPr lang="fr-FR"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smtClean="0">
                <a:solidFill>
                  <a:srgbClr val="000000"/>
                </a:solidFill>
                <a:latin typeface="Arial" charset="0"/>
              </a:rPr>
              <a:t>Le président Wayne Madden assiste à une séance de vaccination en Éthiopie.</a:t>
            </a:r>
          </a:p>
          <a:p>
            <a:endParaRPr lang="fr-FR" dirty="0">
              <a:solidFill>
                <a:srgbClr val="000000"/>
              </a:solidFill>
              <a:latin typeface="Arial" charset="0"/>
              <a:cs typeface="+mn-cs"/>
            </a:endParaRPr>
          </a:p>
          <a:p>
            <a:r>
              <a:rPr lang="en-US" dirty="0" smtClean="0">
                <a:solidFill>
                  <a:srgbClr val="000000"/>
                </a:solidFill>
                <a:latin typeface="Arial" charset="0"/>
              </a:rPr>
              <a:t>Regardez la vidéo ici : </a:t>
            </a:r>
            <a:r>
              <a:rPr lang="en-US" dirty="0">
                <a:solidFill>
                  <a:srgbClr val="000000"/>
                </a:solidFill>
                <a:latin typeface="Arial" charset="0"/>
                <a:hlinkClick r:id="rId7"/>
              </a:rPr>
              <a:t>http://www.youtube.com/watch?v=nDyo_mK3rwM</a:t>
            </a:r>
            <a:endParaRPr lang="fr-FR" dirty="0">
              <a:solidFill>
                <a:srgbClr val="000000"/>
              </a:solidFill>
              <a:latin typeface="Arial" charset="0"/>
              <a:cs typeface="+mn-cs"/>
            </a:endParaRPr>
          </a:p>
          <a:p>
            <a:endParaRPr lang="fr-FR"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9</a:t>
            </a:fld>
            <a:endParaRPr lang="fr-FR">
              <a:solidFill>
                <a:srgbClr val="000000">
                  <a:lumMod val="65000"/>
                  <a:lumOff val="35000"/>
                </a:srgbClr>
              </a:solidFill>
            </a:endParaRPr>
          </a:p>
        </p:txBody>
      </p:sp>
    </p:spTree>
    <p:extLst>
      <p:ext uri="{BB962C8B-B14F-4D97-AF65-F5344CB8AC3E}">
        <p14:creationId xmlns:p14="http://schemas.microsoft.com/office/powerpoint/2010/main" val="357465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Custom</PresentationFormat>
  <Paragraphs>345</Paragraphs>
  <Slides>39</Slides>
  <Notes>39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Default Design</vt:lpstr>
      <vt:lpstr>Slide 1 Plain</vt:lpstr>
      <vt:lpstr>1_Default Design</vt:lpstr>
      <vt:lpstr>Photo Editor Photo</vt:lpstr>
      <vt:lpstr>PowerPoint Presentation</vt:lpstr>
      <vt:lpstr>PowerPoint Presentation</vt:lpstr>
      <vt:lpstr>PowerPoint Presentation</vt:lpstr>
      <vt:lpstr>Appel à l'action !</vt:lpstr>
      <vt:lpstr>PowerPoint Presentation</vt:lpstr>
      <vt:lpstr>Un nouveau défi</vt:lpstr>
      <vt:lpstr>PowerPoint Presentation</vt:lpstr>
      <vt:lpstr>PowerPoint Presentation</vt:lpstr>
      <vt:lpstr>PowerPoint Presentation</vt:lpstr>
      <vt:lpstr>PowerPoint Presentation</vt:lpstr>
      <vt:lpstr>Pourquoi cibler la rougeole ?</vt:lpstr>
      <vt:lpstr>PowerPoint Presentation</vt:lpstr>
      <vt:lpstr>Pourquoi cibler la rougeole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Sensibilisation</vt:lpstr>
      <vt:lpstr>Les Lions qui font de la rougeole une histoire ancienne : Malawi</vt:lpstr>
      <vt:lpstr>Mobilisation sociale</vt:lpstr>
      <vt:lpstr>Mobilisation sociale</vt:lpstr>
      <vt:lpstr>Mobilisation sociale</vt:lpstr>
      <vt:lpstr>PowerPoint Presentation</vt:lpstr>
      <vt:lpstr>PowerPoint Presentation</vt:lpstr>
      <vt:lpstr>Promotion et collecte de fonds</vt:lpstr>
      <vt:lpstr>PowerPoint Presentation</vt:lpstr>
      <vt:lpstr>Million Dollar Challenge de la LCIF :  AVRIL UNIQUEMENT</vt:lpstr>
      <vt:lpstr>Outils de promotion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1824</cp:revision>
  <cp:lastPrinted>2014-03-12T21:12:53Z</cp:lastPrinted>
  <dcterms:created xsi:type="dcterms:W3CDTF">2004-05-06T09:28:21Z</dcterms:created>
  <dcterms:modified xsi:type="dcterms:W3CDTF">2014-03-26T14:31:51Z</dcterms:modified>
</cp:coreProperties>
</file>