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9"/>
  </p:notesMasterIdLst>
  <p:handoutMasterIdLst>
    <p:handoutMasterId r:id="rId30"/>
  </p:handoutMasterIdLst>
  <p:sldIdLst>
    <p:sldId id="305" r:id="rId7"/>
    <p:sldId id="258" r:id="rId8"/>
    <p:sldId id="336" r:id="rId9"/>
    <p:sldId id="337" r:id="rId10"/>
    <p:sldId id="340" r:id="rId11"/>
    <p:sldId id="286" r:id="rId12"/>
    <p:sldId id="285" r:id="rId13"/>
    <p:sldId id="353" r:id="rId14"/>
    <p:sldId id="341" r:id="rId15"/>
    <p:sldId id="344" r:id="rId16"/>
    <p:sldId id="345" r:id="rId17"/>
    <p:sldId id="342" r:id="rId18"/>
    <p:sldId id="346" r:id="rId19"/>
    <p:sldId id="347" r:id="rId20"/>
    <p:sldId id="349" r:id="rId21"/>
    <p:sldId id="289" r:id="rId22"/>
    <p:sldId id="287" r:id="rId23"/>
    <p:sldId id="357" r:id="rId24"/>
    <p:sldId id="350" r:id="rId25"/>
    <p:sldId id="351" r:id="rId26"/>
    <p:sldId id="355" r:id="rId27"/>
    <p:sldId id="301" r:id="rId28"/>
  </p:sldIdLst>
  <p:sldSz cx="16249650" cy="9144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81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1625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24377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32503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4062908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4875489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5688071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6500652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5" orient="horz" pos="1216" userDrawn="1">
          <p15:clr>
            <a:srgbClr val="A4A3A4"/>
          </p15:clr>
        </p15:guide>
        <p15:guide id="6" orient="horz" pos="896" userDrawn="1">
          <p15:clr>
            <a:srgbClr val="A4A3A4"/>
          </p15:clr>
        </p15:guide>
        <p15:guide id="7" orient="horz" pos="5504" userDrawn="1">
          <p15:clr>
            <a:srgbClr val="A4A3A4"/>
          </p15:clr>
        </p15:guide>
        <p15:guide id="8" pos="853" userDrawn="1">
          <p15:clr>
            <a:srgbClr val="A4A3A4"/>
          </p15:clr>
        </p15:guide>
        <p15:guide id="9" pos="9383" userDrawn="1">
          <p15:clr>
            <a:srgbClr val="A4A3A4"/>
          </p15:clr>
        </p15:guide>
        <p15:guide id="10" orient="horz" pos="5376" userDrawn="1">
          <p15:clr>
            <a:srgbClr val="A4A3A4"/>
          </p15:clr>
        </p15:guide>
        <p15:guide id="11" orient="horz" pos="2112" userDrawn="1">
          <p15:clr>
            <a:srgbClr val="A4A3A4"/>
          </p15:clr>
        </p15:guide>
        <p15:guide id="12" pos="477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orient="horz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O" lastIdx="2" clrIdx="0">
    <p:extLst/>
  </p:cmAuthor>
  <p:cmAuthor id="2" name="Tamara Osheroff" initials="TO" lastIdx="2" clrIdx="1">
    <p:extLst/>
  </p:cmAuthor>
  <p:cmAuthor id="3" name="Tamara Osheroff" initials="TO [2]" lastIdx="1" clrIdx="2">
    <p:extLst/>
  </p:cmAuthor>
  <p:cmAuthor id="4" name="Tamara Osheroff" initials="TO [3]" lastIdx="1" clrIdx="3">
    <p:extLst/>
  </p:cmAuthor>
  <p:cmAuthor id="5" name="Tamara Osheroff" initials="TO [4]" lastIdx="1" clrIdx="4">
    <p:extLst/>
  </p:cmAuthor>
  <p:cmAuthor id="6" name="Tamara Osheroff" initials="TO [5]" lastIdx="1" clrIdx="5">
    <p:extLst/>
  </p:cmAuthor>
  <p:cmAuthor id="7" name="Tamara Osheroff" initials="TO [6]" lastIdx="1" clrIdx="6">
    <p:extLst/>
  </p:cmAuthor>
  <p:cmAuthor id="8" name="Tamara Osheroff" initials="TO [7]" lastIdx="1" clrIdx="7">
    <p:extLst/>
  </p:cmAuthor>
  <p:cmAuthor id="9" name="Tamara Osheroff" initials="TO [8]" lastIdx="1" clrIdx="8">
    <p:extLst/>
  </p:cmAuthor>
  <p:cmAuthor id="10" name="Tamara Osheroff" initials="TO [9]" lastIdx="1" clrIdx="9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4BD2"/>
    <a:srgbClr val="FBC40E"/>
    <a:srgbClr val="ADB9CA"/>
    <a:srgbClr val="8343C9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81625" autoAdjust="0"/>
  </p:normalViewPr>
  <p:slideViewPr>
    <p:cSldViewPr snapToGrid="0" showGuides="1">
      <p:cViewPr varScale="1">
        <p:scale>
          <a:sx n="79" d="100"/>
          <a:sy n="79" d="100"/>
        </p:scale>
        <p:origin x="1920" y="208"/>
      </p:cViewPr>
      <p:guideLst>
        <p:guide orient="horz" pos="2880"/>
        <p:guide pos="5118"/>
        <p:guide orient="horz" pos="1216"/>
        <p:guide orient="horz" pos="896"/>
        <p:guide orient="horz" pos="5504"/>
        <p:guide pos="853"/>
        <p:guide pos="9383"/>
        <p:guide orient="horz" pos="5376"/>
        <p:guide orient="horz" pos="2112"/>
        <p:guide pos="4777"/>
        <p:guide pos="5459"/>
        <p:guide orient="horz"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99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89638C7-9707-45AE-AE83-92CE285BD967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812582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1625163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2437745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3250326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4062908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92150"/>
            <a:ext cx="6146800" cy="3459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9300" indent="-28733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52525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12900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74863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320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892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464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036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4E390C0-E9A6-C745-9212-19842ADF1733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93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2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7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4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2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2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2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5652" y="5237934"/>
            <a:ext cx="7312343" cy="1032277"/>
          </a:xfrm>
        </p:spPr>
        <p:txBody>
          <a:bodyPr vert="horz" lIns="0" tIns="0" rIns="0" bIns="0" anchor="t" anchorCtr="0">
            <a:normAutofit/>
          </a:bodyPr>
          <a:lstStyle>
            <a:lvl1pPr marL="385087" indent="-385087" algn="r">
              <a:defRPr lang="en-US" sz="3199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12342" y="7613038"/>
            <a:ext cx="8395653" cy="611616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2399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853997" y="6441868"/>
            <a:ext cx="7853998" cy="611616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666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7176929" y="8128003"/>
            <a:ext cx="8531066" cy="537406"/>
          </a:xfrm>
        </p:spPr>
        <p:txBody>
          <a:bodyPr lIns="0" anchor="ctr" anchorCtr="0"/>
          <a:lstStyle>
            <a:lvl1pPr marL="0" indent="0" algn="r">
              <a:buNone/>
              <a:defRPr lang="en-US" sz="2133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572581" y="4411641"/>
            <a:ext cx="33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latin typeface="Helvetica Regular" charset="0"/>
              </a:rPr>
              <a:t>TM</a:t>
            </a:r>
            <a:endParaRPr lang="en-US" sz="1400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7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8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393591" y="5283200"/>
            <a:ext cx="1462469" cy="85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41655" y="4165600"/>
            <a:ext cx="15166340" cy="9144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5998" b="0" i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5" y="1930400"/>
            <a:ext cx="15166340" cy="5994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32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8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398476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06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61443-E28E-4D3A-8F6E-F566776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1" y="2279654"/>
            <a:ext cx="14015323" cy="3803650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C1399A-8443-4862-B137-45DF331A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1" y="6119287"/>
            <a:ext cx="14015323" cy="2000249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53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0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7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4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8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E20469-AFE1-4160-AFB3-F7235FFE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4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6C5F329C-5F45-4E75-B377-D42A12F741D5}" type="datetimeFigureOut">
              <a:rPr lang="en-US" smtClean="0"/>
              <a:pPr/>
              <a:t>12/1/17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794D8A-2B22-40C3-A85B-BE0B829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7" y="8475136"/>
            <a:ext cx="5484257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4D12C-4049-4AF1-9E85-40738A7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5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53DF6F15-8C36-42E4-BC7D-6090444AA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49650" cy="9144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1" baseline="0">
                <a:latin typeface="Georgia"/>
                <a:cs typeface="Georgi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5886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655" y="1926357"/>
            <a:ext cx="15166340" cy="65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4963219" y="8549717"/>
            <a:ext cx="7447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333" b="0" i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333" b="0" i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EFE540-7DA2-4D3A-8B7C-5B620E1BC9F3}"/>
              </a:ext>
            </a:extLst>
          </p:cNvPr>
          <p:cNvSpPr txBox="1"/>
          <p:nvPr userDrawn="1"/>
        </p:nvSpPr>
        <p:spPr>
          <a:xfrm>
            <a:off x="312493" y="8523923"/>
            <a:ext cx="943729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b="0" i="0" dirty="0" smtClean="0">
                <a:latin typeface="Helvetica Regular" charset="0"/>
                <a:ea typeface="Helvetica Regular" charset="0"/>
                <a:cs typeface="Helvetica Regular" charset="0"/>
              </a:rPr>
              <a:t>© 2017 Lions Clubs International. 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51" r:id="rId3"/>
    <p:sldLayoutId id="2147483752" r:id="rId4"/>
    <p:sldLayoutId id="2147483758" r:id="rId5"/>
    <p:sldLayoutId id="2147483762" r:id="rId6"/>
    <p:sldLayoutId id="2147483777" r:id="rId7"/>
    <p:sldLayoutId id="2147483773" r:id="rId8"/>
    <p:sldLayoutId id="2147483774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i="0">
          <a:solidFill>
            <a:schemeClr val="accent6"/>
          </a:solidFill>
          <a:latin typeface="Helvetica Regular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609368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6pPr>
      <a:lvl7pPr marL="1218735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7pPr>
      <a:lvl8pPr marL="1828103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8pPr>
      <a:lvl9pPr marL="2437470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9pPr>
    </p:titleStyle>
    <p:bodyStyle>
      <a:lvl1pPr marL="306800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399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994454" indent="-3025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2133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525536" indent="-306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6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2130672" indent="-30256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744271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2133">
          <a:solidFill>
            <a:schemeClr val="tx1"/>
          </a:solidFill>
          <a:latin typeface="+mn-lt"/>
          <a:ea typeface="ヒラギノ角ゴ Pro W3" charset="0"/>
        </a:defRPr>
      </a:lvl5pPr>
      <a:lvl6pPr marL="3046838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6pPr>
      <a:lvl7pPr marL="3656206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7pPr>
      <a:lvl8pPr marL="4265573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8pPr>
      <a:lvl9pPr marL="4874941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5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6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7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41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9895" userDrawn="1">
          <p15:clr>
            <a:srgbClr val="F26B43"/>
          </p15:clr>
        </p15:guide>
        <p15:guide id="3" pos="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w9KmkBH5uLc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541" b="18582"/>
          <a:stretch/>
        </p:blipFill>
        <p:spPr>
          <a:xfrm>
            <a:off x="8916" y="0"/>
            <a:ext cx="16231818" cy="713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179" name="Subtitle 2"/>
          <p:cNvSpPr txBox="1">
            <a:spLocks/>
          </p:cNvSpPr>
          <p:nvPr/>
        </p:nvSpPr>
        <p:spPr bwMode="auto">
          <a:xfrm>
            <a:off x="0" y="2166074"/>
            <a:ext cx="16249650" cy="27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2800" spc="-300" dirty="0" err="1">
                <a:latin typeface="Arial" charset="0"/>
                <a:ea typeface="Arial" charset="0"/>
                <a:cs typeface="Arial" charset="0"/>
              </a:rPr>
              <a:t>Agissez</a:t>
            </a:r>
            <a:r>
              <a:rPr lang="en-US" altLang="en-US" sz="12800" spc="-3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12800" spc="-300" dirty="0" err="1">
                <a:latin typeface="Arial" charset="0"/>
                <a:ea typeface="Arial" charset="0"/>
                <a:cs typeface="Arial" charset="0"/>
              </a:rPr>
              <a:t>aujourd’hui</a:t>
            </a:r>
            <a:r>
              <a:rPr lang="en-US" altLang="en-US" sz="12800" spc="-3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en-US" sz="1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4739481" y="5260628"/>
            <a:ext cx="6770688" cy="7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en-US" altLang="en-US" sz="2488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-26893" y="950318"/>
            <a:ext cx="16249650" cy="1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Rejoignez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lutte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contre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diabète</a:t>
            </a:r>
            <a:endParaRPr lang="en-US" alt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6894" y="4593631"/>
            <a:ext cx="16069235" cy="9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6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50776" y="4719525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850776" y="1989776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/>
        </p:nvSpPr>
        <p:spPr>
          <a:xfrm>
            <a:off x="3039019" y="8523923"/>
            <a:ext cx="496618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 smtClean="0">
                <a:latin typeface="Helvetica Regular" charset="0"/>
                <a:ea typeface="Helvetica Regular" charset="0"/>
                <a:cs typeface="Helvetica Regular" charset="0"/>
              </a:rPr>
              <a:t>WWSD3.FR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33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Stratégies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Prévention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Contrôle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Recherche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err="1">
                <a:latin typeface="Arial" charset="0"/>
                <a:ea typeface="Arial" charset="0"/>
                <a:cs typeface="Arial" charset="0"/>
              </a:rPr>
              <a:t>Qu'est-ce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que le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?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4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Qu'est-ce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que le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11755" y="2427705"/>
            <a:ext cx="12626140" cy="599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une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maladie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chronique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qui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apparaît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lorsque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le corps ne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produit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pas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suffisamment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d’insuline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ou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qu’il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n’utilise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pas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correctement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l’insuline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 smtClean="0">
                <a:latin typeface="Arial" charset="0"/>
                <a:ea typeface="Arial" charset="0"/>
                <a:cs typeface="Arial" charset="0"/>
              </a:rPr>
              <a:t>produite</a:t>
            </a:r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Nous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luttons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contre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types de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335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Nous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luttons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contre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3 types de </a:t>
            </a:r>
            <a:r>
              <a:rPr lang="en-US" sz="4000" dirty="0" err="1" smtClean="0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 :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941" y="5208103"/>
            <a:ext cx="3771930" cy="321400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>
                <a:srgbClr val="00338D"/>
              </a:buClr>
              <a:buNone/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pPr marL="0" lvl="0" indent="0" algn="ctr">
              <a:buClr>
                <a:srgbClr val="00338D"/>
              </a:buClr>
              <a:buNone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type1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51916" y="2948002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88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Regular" charset="0"/>
                <a:ea typeface="Helvetica Regular" charset="0"/>
                <a:cs typeface="Helvetica Regular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018238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2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84560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3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6674096" y="5208103"/>
            <a:ext cx="2698504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3200" kern="0" dirty="0" smtClean="0">
                <a:latin typeface="Arial" charset="0"/>
                <a:ea typeface="Arial" charset="0"/>
                <a:cs typeface="Arial" charset="0"/>
              </a:rPr>
              <a:t>type </a:t>
            </a: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10003704" y="5208103"/>
            <a:ext cx="3771930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kern="0" dirty="0" err="1">
                <a:latin typeface="Arial" charset="0"/>
                <a:ea typeface="Arial" charset="0"/>
                <a:cs typeface="Arial" charset="0"/>
              </a:rPr>
              <a:t>gestationnel</a:t>
            </a:r>
            <a:endParaRPr lang="en-US" sz="32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Impact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mondial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du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diabète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considéré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comme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une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épidémie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mondiale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79065" y="3127324"/>
            <a:ext cx="803065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422</a:t>
            </a:r>
            <a:endParaRPr lang="en-US" sz="166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57238" y="3127324"/>
            <a:ext cx="6962274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642</a:t>
            </a:r>
            <a:endParaRPr lang="en-US" sz="138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802" y="5357172"/>
            <a:ext cx="7057184" cy="124485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millions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personnes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diabétiques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09113" y="5357173"/>
            <a:ext cx="707456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lvl="1" indent="0" algn="ctr">
              <a:buNone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millions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seront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2040.</a:t>
            </a:r>
            <a:endParaRPr lang="en-US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488"/>
            <a:ext cx="16249650" cy="38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Comment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pouvons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-nous aider ? </a:t>
            </a:r>
          </a:p>
        </p:txBody>
      </p:sp>
    </p:spTree>
    <p:extLst>
      <p:ext uri="{BB962C8B-B14F-4D97-AF65-F5344CB8AC3E}">
        <p14:creationId xmlns:p14="http://schemas.microsoft.com/office/powerpoint/2010/main" val="4581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considéré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comme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une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épidémie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mondiale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3291581"/>
            <a:ext cx="37378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cause de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mortalité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dans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le monde. </a:t>
            </a:r>
            <a:endParaRPr lang="en-US" sz="2666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3243456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6000" b="1" kern="0" baseline="30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4398485"/>
            <a:ext cx="3978442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cause de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mortalité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chez les femmes.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6000" b="1" kern="0" baseline="30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5601643"/>
            <a:ext cx="44687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tue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1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personne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toutes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 les 7 </a:t>
            </a:r>
            <a:r>
              <a:rPr lang="en-US" sz="2666" dirty="0" err="1">
                <a:latin typeface="Arial" charset="0"/>
                <a:ea typeface="Arial" charset="0"/>
                <a:cs typeface="Arial" charset="0"/>
              </a:rPr>
              <a:t>secondes</a:t>
            </a: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2" y="3281813"/>
            <a:ext cx="4459704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tue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5 millions de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personnes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par an.</a:t>
            </a:r>
            <a:endParaRPr lang="en-US" sz="28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366118" y="3233688"/>
            <a:ext cx="311216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5</a:t>
            </a:r>
            <a:endParaRPr lang="en-US" sz="5400" b="1" kern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4398485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des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diabétiques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ne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savent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pas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qu’ils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sont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50%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5601643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des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diabétiques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vivent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dans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des pays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revenu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intermédiaire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ou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faible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77%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1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Organiser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une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réunion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261936"/>
            <a:ext cx="15166340" cy="5662863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Faire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prendre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conscience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Discuter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des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connexions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personnelles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Décider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des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activités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de service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3572"/>
            <a:ext cx="16249650" cy="91404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Un nouveau cadre de service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mondial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369" y="5582652"/>
            <a:ext cx="10186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monde change. Nous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devons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agir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répondre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aux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défis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demain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3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Adopter un mode de vie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sain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Maintenir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un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poids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corporel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normal </a:t>
            </a:r>
          </a:p>
          <a:p>
            <a:pPr lvl="0"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Faire de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l’exercice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régulièrement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Avoir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une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alimentation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saine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2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Commencez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515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63FDA-2898-4BAE-8112-A926DAEB07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22388"/>
            <a:ext cx="16249650" cy="3802062"/>
          </a:xfrm>
        </p:spPr>
        <p:txBody>
          <a:bodyPr/>
          <a:lstStyle/>
          <a:p>
            <a:r>
              <a:rPr lang="en-US" sz="1777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Merci.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708606"/>
            <a:ext cx="16249650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© 2017 Lions Clubs International. 300 W. 22nd Street, Oak Brook, IL, USA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60523-8842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41655" y="2507916"/>
            <a:ext cx="15166340" cy="5994400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Diabète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Vue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Faim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Environnement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Cancer infantile</a:t>
            </a:r>
            <a:endParaRPr lang="en-US" sz="32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Cinq </a:t>
            </a:r>
            <a:r>
              <a:rPr lang="en-US" sz="4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domaines</a:t>
            </a:r>
            <a:r>
              <a:rPr 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d’action</a:t>
            </a:r>
            <a:endParaRPr lang="en-US" sz="4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6345" y="3990848"/>
            <a:ext cx="12176960" cy="1032277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/>
            </a:r>
            <a:br>
              <a:rPr lang="en-US" sz="8000" dirty="0" smtClean="0">
                <a:solidFill>
                  <a:schemeClr val="bg1"/>
                </a:solidFill>
              </a:rPr>
            </a:br>
            <a:r>
              <a:rPr lang="en-US" sz="7200" dirty="0">
                <a:solidFill>
                  <a:srgbClr val="FBC40E"/>
                </a:solidFill>
              </a:rPr>
              <a:t> </a:t>
            </a:r>
            <a:r>
              <a:rPr 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Notre </a:t>
            </a:r>
            <a:r>
              <a:rPr lang="en-US" sz="7200" dirty="0" err="1" smtClean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objectif</a:t>
            </a:r>
            <a:r>
              <a:rPr lang="en-US" sz="7200" dirty="0" smtClean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 : 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Changer 200 millions de vies par an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d’ici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2021</a:t>
            </a:r>
            <a:endParaRPr lang="en-US" sz="4800" spc="-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313" y="3990848"/>
            <a:ext cx="11439024" cy="1032277"/>
          </a:xfrm>
        </p:spPr>
        <p:txBody>
          <a:bodyPr/>
          <a:lstStyle/>
          <a:p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Rejoignez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lutte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contre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diabète</a:t>
            </a:r>
            <a:endParaRPr lang="en-US" sz="8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La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lutte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d’Amie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et Layla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contre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diabète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75" y="2390274"/>
            <a:ext cx="10413132" cy="5839326"/>
          </a:xfrm>
          <a:prstGeom prst="rect">
            <a:avLst/>
          </a:prstGeom>
        </p:spPr>
      </p:pic>
      <p:sp>
        <p:nvSpPr>
          <p:cNvPr id="4" name="Triangle 3"/>
          <p:cNvSpPr/>
          <p:nvPr/>
        </p:nvSpPr>
        <p:spPr bwMode="auto">
          <a:xfrm rot="5400000">
            <a:off x="7748336" y="4780547"/>
            <a:ext cx="1060704" cy="914400"/>
          </a:xfrm>
          <a:prstGeom prst="triangle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8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62306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1655" y="2807368"/>
            <a:ext cx="15166340" cy="2272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Lions Clubs International</a:t>
            </a:r>
          </a:p>
          <a:p>
            <a:pPr>
              <a:spcBef>
                <a:spcPts val="0"/>
              </a:spcBef>
            </a:pPr>
            <a:r>
              <a:rPr lang="en-US" sz="5400" dirty="0" err="1">
                <a:latin typeface="Arial" charset="0"/>
                <a:ea typeface="Arial" charset="0"/>
                <a:cs typeface="Arial" charset="0"/>
              </a:rPr>
              <a:t>Diabète</a:t>
            </a:r>
            <a:endParaRPr 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Vision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9855" y="3172715"/>
            <a:ext cx="13413050" cy="40693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Prévenir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et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améliorer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qualité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de vie des </a:t>
            </a:r>
            <a:r>
              <a:rPr lang="en-US" sz="6000" dirty="0" err="1" smtClean="0">
                <a:latin typeface="Arial" charset="0"/>
                <a:ea typeface="Arial" charset="0"/>
                <a:cs typeface="Arial" charset="0"/>
              </a:rPr>
              <a:t>diabétiques</a:t>
            </a:r>
            <a:endParaRPr lang="en-US" sz="6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Objectifs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Nous former et informer le public sur le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Développer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des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environnements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qui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favorisent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ea typeface="Arial" charset="0"/>
                <a:cs typeface="Arial" charset="0"/>
              </a:rPr>
              <a:t>etsoutiennent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des habitudes de vie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saines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Augmenter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l’accès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aux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soins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, aux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traitements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et aux diagnostics.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Participer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mise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place des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politiques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et plans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nationaux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dans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domaine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du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diabète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968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LongProperties xmlns="http://schemas.microsoft.com/office/2006/metadata/longPropertie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7495015-d16d-4dd1-a72f-488cd8119f3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1</TotalTime>
  <Words>363</Words>
  <Application>Microsoft Macintosh PowerPoint</Application>
  <PresentationFormat>Custom</PresentationFormat>
  <Paragraphs>92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Georgia</vt:lpstr>
      <vt:lpstr>Helvetica</vt:lpstr>
      <vt:lpstr>Helvetica Regular</vt:lpstr>
      <vt:lpstr>MS PGothic</vt:lpstr>
      <vt:lpstr>Segoe UI</vt:lpstr>
      <vt:lpstr>Segoe UI Light</vt:lpstr>
      <vt:lpstr>Segoe UI Semibold</vt:lpstr>
      <vt:lpstr>ヒラギノ角ゴ Pro W3</vt:lpstr>
      <vt:lpstr>Arial</vt:lpstr>
      <vt:lpstr>Lions_PowerPoint_Template_June2016_Template-1</vt:lpstr>
      <vt:lpstr>PowerPoint Presentation</vt:lpstr>
      <vt:lpstr>PowerPoint Presentation</vt:lpstr>
      <vt:lpstr>Cinq domaines d’action</vt:lpstr>
      <vt:lpstr>  Notre objectif :  Changer 200 millions de vies par an d’ici 2021</vt:lpstr>
      <vt:lpstr>Rejoignez la lutte contre le diabète</vt:lpstr>
      <vt:lpstr>La lutte d’Amie et Layla contre le diabète</vt:lpstr>
      <vt:lpstr>PowerPoint Presentation</vt:lpstr>
      <vt:lpstr>Vision</vt:lpstr>
      <vt:lpstr>Objectifs</vt:lpstr>
      <vt:lpstr>Stratégies</vt:lpstr>
      <vt:lpstr>PowerPoint Presentation</vt:lpstr>
      <vt:lpstr>Qu'est-ce que le diabète ?</vt:lpstr>
      <vt:lpstr>Nous luttons contre 3 types de diabète.</vt:lpstr>
      <vt:lpstr>Nous luttons contre 3 types de diabète :</vt:lpstr>
      <vt:lpstr>PowerPoint Presentation</vt:lpstr>
      <vt:lpstr>Le diabète est considéré comme une épidémie mondiale.</vt:lpstr>
      <vt:lpstr>PowerPoint Presentation</vt:lpstr>
      <vt:lpstr>Le diabète est considéré comme une épidémie mondiale.</vt:lpstr>
      <vt:lpstr>Organiser une réunion</vt:lpstr>
      <vt:lpstr>Adopter un mode de vie sain</vt:lpstr>
      <vt:lpstr>Commencez aujourd’hui !</vt:lpstr>
      <vt:lpstr>Merci.</vt:lpstr>
    </vt:vector>
  </TitlesOfParts>
  <Company>Lions Clubs International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Kaitlyn Landers</cp:lastModifiedBy>
  <cp:revision>841</cp:revision>
  <cp:lastPrinted>2017-03-08T19:40:15Z</cp:lastPrinted>
  <dcterms:created xsi:type="dcterms:W3CDTF">2016-11-15T15:12:50Z</dcterms:created>
  <dcterms:modified xsi:type="dcterms:W3CDTF">2017-12-01T19:55:51Z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