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94" r:id="rId3"/>
    <p:sldId id="295" r:id="rId4"/>
    <p:sldId id="303" r:id="rId5"/>
    <p:sldId id="296" r:id="rId6"/>
    <p:sldId id="298" r:id="rId7"/>
    <p:sldId id="299" r:id="rId8"/>
    <p:sldId id="304" r:id="rId9"/>
    <p:sldId id="300" r:id="rId10"/>
    <p:sldId id="301" r:id="rId11"/>
    <p:sldId id="30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adette Lane" initials="B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1" autoAdjust="0"/>
    <p:restoredTop sz="65439" autoAdjust="0"/>
  </p:normalViewPr>
  <p:slideViewPr>
    <p:cSldViewPr>
      <p:cViewPr varScale="1">
        <p:scale>
          <a:sx n="54" d="100"/>
          <a:sy n="54" d="100"/>
        </p:scale>
        <p:origin x="-17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vList4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 custT="1"/>
      <dgm:spPr/>
      <dgm:t>
        <a:bodyPr/>
        <a:lstStyle/>
        <a:p>
          <a:r>
            <a:rPr lang="en-US" sz="2800" dirty="0" smtClean="0"/>
            <a:t>Motto "Me palvelemme" valittiin</a:t>
          </a:r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/>
      <dgm:t>
        <a:bodyPr/>
        <a:lstStyle/>
        <a:p>
          <a:endParaRPr lang="en-US" dirty="0"/>
        </a:p>
      </dgm:t>
    </dgm:pt>
    <dgm:pt modelId="{7536F606-ED25-4E94-87C6-7BC181680A36}">
      <dgm:prSet phldrT="[Text]" custT="1"/>
      <dgm:spPr/>
      <dgm:t>
        <a:bodyPr/>
        <a:lstStyle/>
        <a:p>
          <a:r>
            <a:rPr lang="en-US" sz="2800" dirty="0" smtClean="0"/>
            <a:t>Ensimmäinen leoklubi perustettiin</a:t>
          </a:r>
          <a:endParaRPr lang="fi-FI" sz="2800" dirty="0"/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/>
      <dgm:t>
        <a:bodyPr/>
        <a:lstStyle/>
        <a:p>
          <a:endParaRPr lang="en-US" dirty="0"/>
        </a:p>
      </dgm:t>
    </dgm:pt>
    <dgm:pt modelId="{FCBFD353-9693-4974-ACDA-25ED32FBB4AD}">
      <dgm:prSet phldrT="[Text]" custT="1"/>
      <dgm:spPr/>
      <dgm:t>
        <a:bodyPr/>
        <a:lstStyle/>
        <a:p>
          <a:r>
            <a:rPr lang="en-US" sz="2800" dirty="0" smtClean="0"/>
            <a:t>LCI:n säätiö perustettiin</a:t>
          </a:r>
          <a:endParaRPr lang="fi-FI" sz="2800" dirty="0"/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/>
      <dgm:t>
        <a:bodyPr/>
        <a:lstStyle/>
        <a:p>
          <a:endParaRPr lang="en-US" dirty="0"/>
        </a:p>
      </dgm:t>
    </dgm:pt>
    <dgm:pt modelId="{A521541B-601D-44BB-9D14-BD17375D9126}">
      <dgm:prSet custT="1"/>
      <dgm:spPr/>
      <dgm:t>
        <a:bodyPr/>
        <a:lstStyle/>
        <a:p>
          <a:r>
            <a:rPr lang="en-US" sz="2800" dirty="0" smtClean="0"/>
            <a:t>Naisten jäsenyys </a:t>
          </a:r>
          <a:endParaRPr lang="fi-FI" sz="2800" dirty="0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E798CB3D-C404-4F7C-B5E5-9C55348BE4E4}" type="pres">
      <dgm:prSet presAssocID="{F952566E-93B1-4839-8156-E825778329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93534C-E569-4B3A-8D8D-AC87898B986B}" type="pres">
      <dgm:prSet presAssocID="{33C51D29-F083-466F-A3D3-4A69DE7D35AA}" presName="comp" presStyleCnt="0"/>
      <dgm:spPr/>
      <dgm:t>
        <a:bodyPr/>
        <a:lstStyle/>
        <a:p>
          <a:endParaRPr lang="en-US"/>
        </a:p>
      </dgm:t>
    </dgm:pt>
    <dgm:pt modelId="{145B13EC-8B97-446F-BBA6-BB193CA96837}" type="pres">
      <dgm:prSet presAssocID="{33C51D29-F083-466F-A3D3-4A69DE7D35AA}" presName="box" presStyleLbl="node1" presStyleIdx="0" presStyleCnt="4"/>
      <dgm:spPr/>
      <dgm:t>
        <a:bodyPr/>
        <a:lstStyle/>
        <a:p>
          <a:endParaRPr lang="en-US"/>
        </a:p>
      </dgm:t>
    </dgm:pt>
    <dgm:pt modelId="{E8847417-7FA5-47E1-A7A4-F62F06F780EA}" type="pres">
      <dgm:prSet presAssocID="{33C51D29-F083-466F-A3D3-4A69DE7D35AA}" presName="img" presStyleLbl="fgImgPlace1" presStyleIdx="0" presStyleCnt="4" custScaleX="78261" custScaleY="5592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7871F278-1E51-42D5-AC45-7A5575FC0F94}" type="pres">
      <dgm:prSet presAssocID="{33C51D29-F083-466F-A3D3-4A69DE7D3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D2227-7E78-40BB-A89F-CB694DCD8B98}" type="pres">
      <dgm:prSet presAssocID="{99364FDF-4E87-4FA5-A827-B9B607A921C2}" presName="spacer" presStyleCnt="0"/>
      <dgm:spPr/>
      <dgm:t>
        <a:bodyPr/>
        <a:lstStyle/>
        <a:p>
          <a:endParaRPr lang="en-US"/>
        </a:p>
      </dgm:t>
    </dgm:pt>
    <dgm:pt modelId="{467EEC6F-8CF0-45F2-ADE7-F682CDFC9D91}" type="pres">
      <dgm:prSet presAssocID="{7536F606-ED25-4E94-87C6-7BC181680A36}" presName="comp" presStyleCnt="0"/>
      <dgm:spPr/>
      <dgm:t>
        <a:bodyPr/>
        <a:lstStyle/>
        <a:p>
          <a:endParaRPr lang="en-US"/>
        </a:p>
      </dgm:t>
    </dgm:pt>
    <dgm:pt modelId="{EE7727CD-2BCF-47E5-A03B-F5547DE097DF}" type="pres">
      <dgm:prSet presAssocID="{7536F606-ED25-4E94-87C6-7BC181680A36}" presName="box" presStyleLbl="node1" presStyleIdx="1" presStyleCnt="4"/>
      <dgm:spPr/>
      <dgm:t>
        <a:bodyPr/>
        <a:lstStyle/>
        <a:p>
          <a:endParaRPr lang="en-US"/>
        </a:p>
      </dgm:t>
    </dgm:pt>
    <dgm:pt modelId="{36F078DF-159B-43D8-8779-4AA676264A4E}" type="pres">
      <dgm:prSet presAssocID="{7536F606-ED25-4E94-87C6-7BC181680A36}" presName="img" presStyleLbl="fgImgPlace1" presStyleIdx="1" presStyleCnt="4" custScaleX="78261" custScaleY="55922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EBC8011D-BA9E-46A2-A540-D087E7FE72B0}" type="pres">
      <dgm:prSet presAssocID="{7536F606-ED25-4E94-87C6-7BC181680A3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FFB2B-7880-432C-B449-A2E05C68CEC4}" type="pres">
      <dgm:prSet presAssocID="{0408F477-9F7D-4B54-8954-DAE4E3F548EF}" presName="spacer" presStyleCnt="0"/>
      <dgm:spPr/>
      <dgm:t>
        <a:bodyPr/>
        <a:lstStyle/>
        <a:p>
          <a:endParaRPr lang="en-US"/>
        </a:p>
      </dgm:t>
    </dgm:pt>
    <dgm:pt modelId="{A5C6C1FF-F2A2-470A-B54C-278B15A40FAF}" type="pres">
      <dgm:prSet presAssocID="{FCBFD353-9693-4974-ACDA-25ED32FBB4AD}" presName="comp" presStyleCnt="0"/>
      <dgm:spPr/>
      <dgm:t>
        <a:bodyPr/>
        <a:lstStyle/>
        <a:p>
          <a:endParaRPr lang="en-US"/>
        </a:p>
      </dgm:t>
    </dgm:pt>
    <dgm:pt modelId="{18B0D2B9-B494-472E-A938-0F0B551C5A21}" type="pres">
      <dgm:prSet presAssocID="{FCBFD353-9693-4974-ACDA-25ED32FBB4AD}" presName="box" presStyleLbl="node1" presStyleIdx="2" presStyleCnt="4"/>
      <dgm:spPr/>
      <dgm:t>
        <a:bodyPr/>
        <a:lstStyle/>
        <a:p>
          <a:endParaRPr lang="en-US"/>
        </a:p>
      </dgm:t>
    </dgm:pt>
    <dgm:pt modelId="{A10D9150-9322-4E2D-921E-6660F9118808}" type="pres">
      <dgm:prSet presAssocID="{FCBFD353-9693-4974-ACDA-25ED32FBB4AD}" presName="img" presStyleLbl="fgImgPlace1" presStyleIdx="2" presStyleCnt="4" custScaleX="78261" custScaleY="55922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574FBD1A-215F-4A09-B08E-D0AFB6E8362A}" type="pres">
      <dgm:prSet presAssocID="{FCBFD353-9693-4974-ACDA-25ED32FBB4A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C9F75-823C-45BE-A6B1-3F137BE8E7F4}" type="pres">
      <dgm:prSet presAssocID="{2367E91E-68B1-4142-A3B0-17CC72B42B3B}" presName="spacer" presStyleCnt="0"/>
      <dgm:spPr/>
      <dgm:t>
        <a:bodyPr/>
        <a:lstStyle/>
        <a:p>
          <a:endParaRPr lang="en-US"/>
        </a:p>
      </dgm:t>
    </dgm:pt>
    <dgm:pt modelId="{4BEA2C9E-C6ED-4C4C-B528-0FC3848FFDF9}" type="pres">
      <dgm:prSet presAssocID="{A521541B-601D-44BB-9D14-BD17375D9126}" presName="comp" presStyleCnt="0"/>
      <dgm:spPr/>
      <dgm:t>
        <a:bodyPr/>
        <a:lstStyle/>
        <a:p>
          <a:endParaRPr lang="en-US"/>
        </a:p>
      </dgm:t>
    </dgm:pt>
    <dgm:pt modelId="{B27E131F-1393-4A75-97EB-93CC6CED4B46}" type="pres">
      <dgm:prSet presAssocID="{A521541B-601D-44BB-9D14-BD17375D9126}" presName="box" presStyleLbl="node1" presStyleIdx="3" presStyleCnt="4"/>
      <dgm:spPr/>
      <dgm:t>
        <a:bodyPr/>
        <a:lstStyle/>
        <a:p>
          <a:endParaRPr lang="en-US"/>
        </a:p>
      </dgm:t>
    </dgm:pt>
    <dgm:pt modelId="{EE3F9AF2-2579-40B9-AF32-7B7B5A5C2834}" type="pres">
      <dgm:prSet presAssocID="{A521541B-601D-44BB-9D14-BD17375D9126}" presName="img" presStyleLbl="fgImgPlace1" presStyleIdx="3" presStyleCnt="4" custScaleX="78261" custScaleY="5592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527163B0-ABC8-43C4-8951-D3A7AA2FEB93}" type="pres">
      <dgm:prSet presAssocID="{A521541B-601D-44BB-9D14-BD17375D912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5BCBC-0703-47B2-BB08-B2A36465A5A9}" type="presOf" srcId="{F952566E-93B1-4839-8156-E82577832907}" destId="{E798CB3D-C404-4F7C-B5E5-9C55348BE4E4}" srcOrd="0" destOrd="0" presId="urn:microsoft.com/office/officeart/2005/8/layout/vList4"/>
    <dgm:cxn modelId="{7C937681-ED8D-4EAA-AB6E-AB356A380B92}" type="presOf" srcId="{33C51D29-F083-466F-A3D3-4A69DE7D35AA}" destId="{145B13EC-8B97-446F-BBA6-BB193CA96837}" srcOrd="0" destOrd="0" presId="urn:microsoft.com/office/officeart/2005/8/layout/vList4"/>
    <dgm:cxn modelId="{52D74DD5-8A78-4229-ADE4-DE64A40CFB86}" type="presOf" srcId="{A521541B-601D-44BB-9D14-BD17375D9126}" destId="{527163B0-ABC8-43C4-8951-D3A7AA2FEB93}" srcOrd="1" destOrd="0" presId="urn:microsoft.com/office/officeart/2005/8/layout/vList4"/>
    <dgm:cxn modelId="{DECE1FCF-AED0-4D7B-AA68-B5C448107A9A}" srcId="{F952566E-93B1-4839-8156-E82577832907}" destId="{A521541B-601D-44BB-9D14-BD17375D9126}" srcOrd="3" destOrd="0" parTransId="{43868223-C1C8-46B3-95D7-0354A42388CB}" sibTransId="{4FA35C95-287F-4B23-A0BA-AA4FAA826788}"/>
    <dgm:cxn modelId="{188D8D0B-E0DB-40B8-A90D-816BA32B3334}" type="presOf" srcId="{7536F606-ED25-4E94-87C6-7BC181680A36}" destId="{EE7727CD-2BCF-47E5-A03B-F5547DE097DF}" srcOrd="0" destOrd="0" presId="urn:microsoft.com/office/officeart/2005/8/layout/vList4"/>
    <dgm:cxn modelId="{C229AE77-76F8-43D2-970D-A59D32F79B6F}" type="presOf" srcId="{FCBFD353-9693-4974-ACDA-25ED32FBB4AD}" destId="{18B0D2B9-B494-472E-A938-0F0B551C5A21}" srcOrd="0" destOrd="0" presId="urn:microsoft.com/office/officeart/2005/8/layout/vList4"/>
    <dgm:cxn modelId="{C6228894-1E90-47E3-9CD3-E6867456171E}" type="presOf" srcId="{33C51D29-F083-466F-A3D3-4A69DE7D35AA}" destId="{7871F278-1E51-42D5-AC45-7A5575FC0F94}" srcOrd="1" destOrd="0" presId="urn:microsoft.com/office/officeart/2005/8/layout/vList4"/>
    <dgm:cxn modelId="{EACEAA4E-E2B0-47DA-A9E7-69E4202CF2E2}" srcId="{F952566E-93B1-4839-8156-E82577832907}" destId="{7536F606-ED25-4E94-87C6-7BC181680A36}" srcOrd="1" destOrd="0" parTransId="{2A0DA4BC-FC11-4E97-982B-103172E9FDC8}" sibTransId="{0408F477-9F7D-4B54-8954-DAE4E3F548EF}"/>
    <dgm:cxn modelId="{4D0283FB-90DF-4D47-B27F-F8CB1A284D7F}" type="presOf" srcId="{7536F606-ED25-4E94-87C6-7BC181680A36}" destId="{EBC8011D-BA9E-46A2-A540-D087E7FE72B0}" srcOrd="1" destOrd="0" presId="urn:microsoft.com/office/officeart/2005/8/layout/vList4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2E0B31F3-2E5F-4943-99B3-39823D7364AD}" type="presOf" srcId="{A521541B-601D-44BB-9D14-BD17375D9126}" destId="{B27E131F-1393-4A75-97EB-93CC6CED4B46}" srcOrd="0" destOrd="0" presId="urn:microsoft.com/office/officeart/2005/8/layout/vList4"/>
    <dgm:cxn modelId="{400CE233-166D-4F95-8949-C0D64D0575A4}" srcId="{F952566E-93B1-4839-8156-E82577832907}" destId="{FCBFD353-9693-4974-ACDA-25ED32FBB4AD}" srcOrd="2" destOrd="0" parTransId="{36BB6E9E-140D-42A3-8480-50A88DFA397A}" sibTransId="{2367E91E-68B1-4142-A3B0-17CC72B42B3B}"/>
    <dgm:cxn modelId="{B496E761-255C-4EEA-90FD-00995C0691DA}" type="presOf" srcId="{FCBFD353-9693-4974-ACDA-25ED32FBB4AD}" destId="{574FBD1A-215F-4A09-B08E-D0AFB6E8362A}" srcOrd="1" destOrd="0" presId="urn:microsoft.com/office/officeart/2005/8/layout/vList4"/>
    <dgm:cxn modelId="{17B85AC6-FCAA-4FA1-9AD4-6C2120F8049F}" type="presParOf" srcId="{E798CB3D-C404-4F7C-B5E5-9C55348BE4E4}" destId="{6893534C-E569-4B3A-8D8D-AC87898B986B}" srcOrd="0" destOrd="0" presId="urn:microsoft.com/office/officeart/2005/8/layout/vList4"/>
    <dgm:cxn modelId="{0D47D1AE-E991-4CC7-A783-6457B79E0B03}" type="presParOf" srcId="{6893534C-E569-4B3A-8D8D-AC87898B986B}" destId="{145B13EC-8B97-446F-BBA6-BB193CA96837}" srcOrd="0" destOrd="0" presId="urn:microsoft.com/office/officeart/2005/8/layout/vList4"/>
    <dgm:cxn modelId="{5B7F9B1F-52D5-46EE-ACBA-B84F8EE9B181}" type="presParOf" srcId="{6893534C-E569-4B3A-8D8D-AC87898B986B}" destId="{E8847417-7FA5-47E1-A7A4-F62F06F780EA}" srcOrd="1" destOrd="0" presId="urn:microsoft.com/office/officeart/2005/8/layout/vList4"/>
    <dgm:cxn modelId="{23D31F9C-B041-4589-8192-8E881FFAE935}" type="presParOf" srcId="{6893534C-E569-4B3A-8D8D-AC87898B986B}" destId="{7871F278-1E51-42D5-AC45-7A5575FC0F94}" srcOrd="2" destOrd="0" presId="urn:microsoft.com/office/officeart/2005/8/layout/vList4"/>
    <dgm:cxn modelId="{8E03B9D8-CB7B-4D06-B7FA-627FADE2E672}" type="presParOf" srcId="{E798CB3D-C404-4F7C-B5E5-9C55348BE4E4}" destId="{9ECD2227-7E78-40BB-A89F-CB694DCD8B98}" srcOrd="1" destOrd="0" presId="urn:microsoft.com/office/officeart/2005/8/layout/vList4"/>
    <dgm:cxn modelId="{552A1F0C-D2E8-4009-86F8-9EF8235095B2}" type="presParOf" srcId="{E798CB3D-C404-4F7C-B5E5-9C55348BE4E4}" destId="{467EEC6F-8CF0-45F2-ADE7-F682CDFC9D91}" srcOrd="2" destOrd="0" presId="urn:microsoft.com/office/officeart/2005/8/layout/vList4"/>
    <dgm:cxn modelId="{345282CF-73F8-499F-88E1-205D63BF1CED}" type="presParOf" srcId="{467EEC6F-8CF0-45F2-ADE7-F682CDFC9D91}" destId="{EE7727CD-2BCF-47E5-A03B-F5547DE097DF}" srcOrd="0" destOrd="0" presId="urn:microsoft.com/office/officeart/2005/8/layout/vList4"/>
    <dgm:cxn modelId="{56363343-27D2-4625-9958-19A29836D608}" type="presParOf" srcId="{467EEC6F-8CF0-45F2-ADE7-F682CDFC9D91}" destId="{36F078DF-159B-43D8-8779-4AA676264A4E}" srcOrd="1" destOrd="0" presId="urn:microsoft.com/office/officeart/2005/8/layout/vList4"/>
    <dgm:cxn modelId="{8185D645-164C-4AB6-B0E1-7C2DFFC7D496}" type="presParOf" srcId="{467EEC6F-8CF0-45F2-ADE7-F682CDFC9D91}" destId="{EBC8011D-BA9E-46A2-A540-D087E7FE72B0}" srcOrd="2" destOrd="0" presId="urn:microsoft.com/office/officeart/2005/8/layout/vList4"/>
    <dgm:cxn modelId="{4D1D3913-AB80-453B-81A2-A886E0509DC1}" type="presParOf" srcId="{E798CB3D-C404-4F7C-B5E5-9C55348BE4E4}" destId="{694FFB2B-7880-432C-B449-A2E05C68CEC4}" srcOrd="3" destOrd="0" presId="urn:microsoft.com/office/officeart/2005/8/layout/vList4"/>
    <dgm:cxn modelId="{AD84163B-A7E5-4B6D-ABEE-76E9C842924D}" type="presParOf" srcId="{E798CB3D-C404-4F7C-B5E5-9C55348BE4E4}" destId="{A5C6C1FF-F2A2-470A-B54C-278B15A40FAF}" srcOrd="4" destOrd="0" presId="urn:microsoft.com/office/officeart/2005/8/layout/vList4"/>
    <dgm:cxn modelId="{95C866AB-F6B5-4E5D-8774-4F4EEE9AA6F3}" type="presParOf" srcId="{A5C6C1FF-F2A2-470A-B54C-278B15A40FAF}" destId="{18B0D2B9-B494-472E-A938-0F0B551C5A21}" srcOrd="0" destOrd="0" presId="urn:microsoft.com/office/officeart/2005/8/layout/vList4"/>
    <dgm:cxn modelId="{F684F61A-9A83-46FC-9CFD-EE4E13312F54}" type="presParOf" srcId="{A5C6C1FF-F2A2-470A-B54C-278B15A40FAF}" destId="{A10D9150-9322-4E2D-921E-6660F9118808}" srcOrd="1" destOrd="0" presId="urn:microsoft.com/office/officeart/2005/8/layout/vList4"/>
    <dgm:cxn modelId="{2BD1C4F6-FB8B-455E-ABB4-53103222F1E4}" type="presParOf" srcId="{A5C6C1FF-F2A2-470A-B54C-278B15A40FAF}" destId="{574FBD1A-215F-4A09-B08E-D0AFB6E8362A}" srcOrd="2" destOrd="0" presId="urn:microsoft.com/office/officeart/2005/8/layout/vList4"/>
    <dgm:cxn modelId="{E73136BD-2F9A-4D69-92F9-8E6AA5DF0B97}" type="presParOf" srcId="{E798CB3D-C404-4F7C-B5E5-9C55348BE4E4}" destId="{346C9F75-823C-45BE-A6B1-3F137BE8E7F4}" srcOrd="5" destOrd="0" presId="urn:microsoft.com/office/officeart/2005/8/layout/vList4"/>
    <dgm:cxn modelId="{DE49FF7D-8572-46C3-8616-28E4B699947D}" type="presParOf" srcId="{E798CB3D-C404-4F7C-B5E5-9C55348BE4E4}" destId="{4BEA2C9E-C6ED-4C4C-B528-0FC3848FFDF9}" srcOrd="6" destOrd="0" presId="urn:microsoft.com/office/officeart/2005/8/layout/vList4"/>
    <dgm:cxn modelId="{33228E9D-12FD-4FC7-920B-51DCE2795C51}" type="presParOf" srcId="{4BEA2C9E-C6ED-4C4C-B528-0FC3848FFDF9}" destId="{B27E131F-1393-4A75-97EB-93CC6CED4B46}" srcOrd="0" destOrd="0" presId="urn:microsoft.com/office/officeart/2005/8/layout/vList4"/>
    <dgm:cxn modelId="{4677D9C7-298C-452F-988B-3ECECC6FBE8D}" type="presParOf" srcId="{4BEA2C9E-C6ED-4C4C-B528-0FC3848FFDF9}" destId="{EE3F9AF2-2579-40B9-AF32-7B7B5A5C2834}" srcOrd="1" destOrd="0" presId="urn:microsoft.com/office/officeart/2005/8/layout/vList4"/>
    <dgm:cxn modelId="{63491420-51CD-43C8-AD19-732DF7E2C807}" type="presParOf" srcId="{4BEA2C9E-C6ED-4C4C-B528-0FC3848FFDF9}" destId="{527163B0-ABC8-43C4-8951-D3A7AA2FEB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B13EC-8B97-446F-BBA6-BB193CA96837}">
      <dsp:nvSpPr>
        <dsp:cNvPr id="0" name=""/>
        <dsp:cNvSpPr/>
      </dsp:nvSpPr>
      <dsp:spPr>
        <a:xfrm>
          <a:off x="0" y="0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Motto "Me palvelemme" valittiin</a:t>
          </a:r>
        </a:p>
      </dsp:txBody>
      <dsp:txXfrm>
        <a:off x="1875235" y="0"/>
        <a:ext cx="6887764" cy="1226356"/>
      </dsp:txXfrm>
    </dsp:sp>
    <dsp:sp modelId="{E8847417-7FA5-47E1-A7A4-F62F06F780EA}">
      <dsp:nvSpPr>
        <dsp:cNvPr id="0" name=""/>
        <dsp:cNvSpPr/>
      </dsp:nvSpPr>
      <dsp:spPr>
        <a:xfrm>
          <a:off x="313134" y="338857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7727CD-2BCF-47E5-A03B-F5547DE097DF}">
      <dsp:nvSpPr>
        <dsp:cNvPr id="0" name=""/>
        <dsp:cNvSpPr/>
      </dsp:nvSpPr>
      <dsp:spPr>
        <a:xfrm>
          <a:off x="0" y="1348992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Ensimmäinen leoklubi perustettiin</a:t>
          </a:r>
          <a:endParaRPr lang="fi-FI" sz="2800" kern="1200" dirty="0"/>
        </a:p>
      </dsp:txBody>
      <dsp:txXfrm>
        <a:off x="1875235" y="1348992"/>
        <a:ext cx="6887764" cy="1226356"/>
      </dsp:txXfrm>
    </dsp:sp>
    <dsp:sp modelId="{36F078DF-159B-43D8-8779-4AA676264A4E}">
      <dsp:nvSpPr>
        <dsp:cNvPr id="0" name=""/>
        <dsp:cNvSpPr/>
      </dsp:nvSpPr>
      <dsp:spPr>
        <a:xfrm>
          <a:off x="313134" y="1687849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B0D2B9-B494-472E-A938-0F0B551C5A21}">
      <dsp:nvSpPr>
        <dsp:cNvPr id="0" name=""/>
        <dsp:cNvSpPr/>
      </dsp:nvSpPr>
      <dsp:spPr>
        <a:xfrm>
          <a:off x="0" y="2697985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LCI:n säätiö perustettiin</a:t>
          </a:r>
          <a:endParaRPr lang="fi-FI" sz="2800" kern="1200" dirty="0"/>
        </a:p>
      </dsp:txBody>
      <dsp:txXfrm>
        <a:off x="1875235" y="2697985"/>
        <a:ext cx="6887764" cy="1226356"/>
      </dsp:txXfrm>
    </dsp:sp>
    <dsp:sp modelId="{A10D9150-9322-4E2D-921E-6660F9118808}">
      <dsp:nvSpPr>
        <dsp:cNvPr id="0" name=""/>
        <dsp:cNvSpPr/>
      </dsp:nvSpPr>
      <dsp:spPr>
        <a:xfrm>
          <a:off x="313134" y="3036842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E131F-1393-4A75-97EB-93CC6CED4B46}">
      <dsp:nvSpPr>
        <dsp:cNvPr id="0" name=""/>
        <dsp:cNvSpPr/>
      </dsp:nvSpPr>
      <dsp:spPr>
        <a:xfrm>
          <a:off x="0" y="4046977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Naisten jäsenyys </a:t>
          </a:r>
          <a:endParaRPr lang="fi-FI" sz="2800" kern="1200" dirty="0"/>
        </a:p>
      </dsp:txBody>
      <dsp:txXfrm>
        <a:off x="1875235" y="4046977"/>
        <a:ext cx="6887764" cy="1226356"/>
      </dsp:txXfrm>
    </dsp:sp>
    <dsp:sp modelId="{EE3F9AF2-2579-40B9-AF32-7B7B5A5C2834}">
      <dsp:nvSpPr>
        <dsp:cNvPr id="0" name=""/>
        <dsp:cNvSpPr/>
      </dsp:nvSpPr>
      <dsp:spPr>
        <a:xfrm>
          <a:off x="313134" y="4385834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F16237B8-F686-4A79-B760-1F646242695D}" type="datetimeFigureOut">
              <a:rPr lang="en-US" smtClean="0"/>
              <a:pPr/>
              <a:t>9/7/2016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32" tIns="46216" rIns="92432" bIns="462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B1D9524D-4B94-4155-B81D-62EDD81CF9D7}" type="slidenum">
              <a:rPr lang="en-US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69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Haluan kertoa teille Lions Clubs Internationalin tarinan osana 100-vuotisjuhlaamme. 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69D6-CC65-4552-AC2E-E537D43B00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9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Kun Lions Clubs International lähestyy 100. juhlavuottamme, kaikkia lioneita pyydetään juhlimaan juhlavuotta: </a:t>
            </a:r>
          </a:p>
          <a:p>
            <a:endParaRPr lang="fi-FI" baseline="0" dirty="0" smtClean="0"/>
          </a:p>
          <a:p>
            <a:r>
              <a:rPr lang="en-US" b="1" baseline="0" dirty="0" smtClean="0"/>
              <a:t>Johtaminen palvelun kautta: </a:t>
            </a:r>
            <a:r>
              <a:rPr dirty="0" smtClean="0"/>
              <a:t>Järjestäkää 100-vuotisjuhlan palveluhaasteen projekteja nuorison auttamiseksi, näkökyvyn parantamiseksi, nälän helpottamiseksi ja ympäristön suojelemiseksi. Näin autetaan yli 100 miljoonaa ihmistä.</a:t>
            </a:r>
          </a:p>
          <a:p>
            <a:pPr marL="0" indent="0">
              <a:buNone/>
            </a:pPr>
            <a:endParaRPr lang="fi-FI" baseline="0" dirty="0" smtClean="0"/>
          </a:p>
          <a:p>
            <a:pPr marL="0" indent="0">
              <a:buNone/>
            </a:pPr>
            <a:r>
              <a:rPr lang="en-US" b="1" baseline="0" dirty="0" smtClean="0"/>
              <a:t>Uudet jäsenet vaikutuksen kasvattamiseksi:</a:t>
            </a:r>
            <a:r>
              <a:rPr lang="en-US" b="0" baseline="0" dirty="0" smtClean="0"/>
              <a:t> Jokainen lion palvelee keskimäärin noin 50 ihmistä joka vuosi. </a:t>
            </a:r>
            <a:r>
              <a:rPr dirty="0" smtClean="0"/>
              <a:t>Uudet jäsenet ja uudet klubit tarkoittavat, että pystymme auttamaan useampia ihmisiä kuin koskaan ennen. </a:t>
            </a:r>
          </a:p>
          <a:p>
            <a:pPr marL="0" indent="0">
              <a:buNone/>
            </a:pPr>
            <a:endParaRPr lang="fi-FI" baseline="0" dirty="0" smtClean="0"/>
          </a:p>
          <a:p>
            <a:pPr marL="0" indent="0">
              <a:buNone/>
            </a:pPr>
            <a:r>
              <a:rPr lang="en-US" b="1" baseline="0" dirty="0" err="1" smtClean="0"/>
              <a:t>Paikkakunnalla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näkyminen</a:t>
            </a:r>
            <a:r>
              <a:rPr lang="en-US" b="1" baseline="0" dirty="0" smtClean="0"/>
              <a:t>: </a:t>
            </a:r>
            <a:r>
              <a:rPr lang="en-US" b="0" baseline="0" dirty="0" smtClean="0"/>
              <a:t>Klubinne voi jättää pysyvän perinnön paikkakunnalla esimerkiksi </a:t>
            </a:r>
            <a:r>
              <a:rPr lang="en-US" b="0" baseline="0" dirty="0" err="1" smtClean="0"/>
              <a:t>lahjoittamalla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puiston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penkin</a:t>
            </a:r>
            <a:r>
              <a:rPr lang="en-US" b="0" baseline="0" dirty="0" smtClean="0"/>
              <a:t>, perustamalla yhteisen puutarhan tai rakentamalla klinikan paikkakunnan perintöprojektina.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61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Melvin Jones kuvaili kerran Lions-logoa sanomalla, että 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“Edustaa leijonaa, joka katsoo ylpeänä menneisyyttä ja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luottavaisena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 kohti tulevaisuutta, katsoen kaikkiin suuntiin palvelun antamiseksi.”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Lions Clubs Internationalin perintö on ne miljoonat ihmiset, jotka ovat saaneet apua lionien antaman palvelun ansiosta eri puolilla maailmaa. 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 smtClean="0"/>
          </a:p>
          <a:p>
            <a:r>
              <a:rPr dirty="0" smtClean="0"/>
              <a:t>{klikkaa}</a:t>
            </a:r>
          </a:p>
          <a:p>
            <a:endParaRPr lang="fi-FI" dirty="0" smtClean="0"/>
          </a:p>
          <a:p>
            <a:r>
              <a:rPr dirty="0" smtClean="0"/>
              <a:t>Toivottavasti olette nauttineet tästä Lions Clubs Internationalin tarinasta ja katsotte yhdessä minun kanssani kohti seuraavaa 100 vuotta ja palvelumme laajentamista entisestään!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4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Vuonna 1917 Melvin Jones oli menestyksellinen vakuutusalan yrittäjä ja jäsen Business Circle -klubissa Chicagossa. </a:t>
            </a:r>
          </a:p>
          <a:p>
            <a:endParaRPr lang="fi-FI" baseline="0" dirty="0" smtClean="0"/>
          </a:p>
          <a:p>
            <a:r>
              <a:rPr dirty="0" smtClean="0"/>
              <a:t>Hän kannusti klubin muita jäseniä laajentamaan toimintaa yritysmaailman ulkopuolelle ja </a:t>
            </a:r>
            <a:r>
              <a:rPr lang="fi-FI" dirty="0" smtClean="0"/>
              <a:t>hän halusi heidän</a:t>
            </a:r>
            <a:r>
              <a:rPr lang="fi-FI" baseline="0" dirty="0" smtClean="0"/>
              <a:t> auttavan </a:t>
            </a:r>
            <a:r>
              <a:rPr dirty="0" err="1" smtClean="0"/>
              <a:t>paikkakunnan</a:t>
            </a:r>
            <a:r>
              <a:rPr dirty="0" smtClean="0"/>
              <a:t> asukkaita sanomalla "Et pääse kovinkaan pitkälle ennen kuin teet jotain jonkun toisen hyväksi."</a:t>
            </a:r>
          </a:p>
          <a:p>
            <a:endParaRPr lang="fi-FI" baseline="0" dirty="0" smtClean="0"/>
          </a:p>
          <a:p>
            <a:r>
              <a:rPr dirty="0" err="1" smtClean="0"/>
              <a:t>Hän</a:t>
            </a:r>
            <a:r>
              <a:rPr dirty="0" smtClean="0"/>
              <a:t> </a:t>
            </a:r>
            <a:r>
              <a:rPr dirty="0" err="1" smtClean="0"/>
              <a:t>otti</a:t>
            </a:r>
            <a:r>
              <a:rPr dirty="0" smtClean="0"/>
              <a:t> yhteyttä myös muihin vastaaviin ryhmiin ja kutsui heidät mukaan keskustelemaan uuden järjestön perustamisesta.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86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Järjestäytymiskokous pidettiin 7. kesäkuuta 1917 Chicagossa, Illinoisin osavaltiossa, USA:ssa.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Tämän kokouksen menestyksen pohjalta järjestettiin ensimmäinen vuosikokous Dallasissa, Teksasissa saman vuoden lokakuussa. Siellä Dr. William Wood Evansvillesta, Indianasta, valittiin järjestön ensimmäiseksi presidentiksi. </a:t>
            </a:r>
          </a:p>
          <a:p>
            <a:endParaRPr lang="fi-FI" baseline="0" dirty="0" smtClean="0"/>
          </a:p>
          <a:p>
            <a:r>
              <a:rPr dirty="0" smtClean="0"/>
              <a:t>Melvin Jones nimitettiin sihteeri/rahastonhoitajaksi ja hän sai luvan perustaa päämajan Chicagoon.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42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Uusi järjestö laajentui nopeaa vauhtia ja siitä tuli kansainvälinen vuonna 1920 kun Windsorissa, Kanadassa perustettiin uusi klubi. </a:t>
            </a:r>
          </a:p>
          <a:p>
            <a:endParaRPr lang="fi-FI" baseline="0" dirty="0" smtClean="0"/>
          </a:p>
          <a:p>
            <a:r>
              <a:rPr dirty="0" smtClean="0"/>
              <a:t>Vuonna 1917 Nuevo Laredo klubi perustettiin Meksikossa ja pian perustettiin uusia klubeja Latinalaisessa Amerikassa.</a:t>
            </a:r>
          </a:p>
          <a:p>
            <a:endParaRPr lang="fi-FI" baseline="0" dirty="0" smtClean="0"/>
          </a:p>
          <a:p>
            <a:r>
              <a:rPr dirty="0" smtClean="0"/>
              <a:t>Kun lionsklubeja perustettiin Lismoressa, Australiassa; Tukholmassa ja Manilassa, Filippiineillä 1940-luvulla, lionit olivat hyvää matkaa lisäämässä globaalia vaikutusta. </a:t>
            </a:r>
          </a:p>
          <a:p>
            <a:endParaRPr lang="fi-FI" baseline="0" dirty="0" smtClean="0"/>
          </a:p>
          <a:p>
            <a:r>
              <a:rPr dirty="0" smtClean="0"/>
              <a:t>1950 mennessä lionjäseniä oli yli 400 000 yhteensä 31 eri maassa ja pian lionsklubeja oli kaikissa maanosissa kun Casablanca</a:t>
            </a:r>
            <a:r>
              <a:rPr lang="fi-FI" dirty="0" err="1" smtClean="0"/>
              <a:t>ssa</a:t>
            </a:r>
            <a:r>
              <a:rPr dirty="0" smtClean="0"/>
              <a:t>, Marokossa, perustettiin uusi klubi vuonna 1953 ja tutkijat perustivat klubin Antarktikalla vuonna 1957.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1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1925 Helen Keller puhui lionien vuosikokouksessa ja haastoi lionit ryhtymään "sokeiden ritareiksi." Lionit ottivat haasteen innostuneesti vastaan ja laajensivat palvelua näkövammaisille. </a:t>
            </a:r>
          </a:p>
          <a:p>
            <a:endParaRPr lang="fi-FI" baseline="0" dirty="0" smtClean="0"/>
          </a:p>
          <a:p>
            <a:r>
              <a:rPr dirty="0" smtClean="0"/>
              <a:t>Jotta sokeat pystyisivät kävelemään turvallisemmin, lion George Bonham maalasi 1930 kävelykepin valkoiseksi ja siihen punaisen viivan. </a:t>
            </a:r>
            <a:r>
              <a:rPr dirty="0" err="1" smtClean="0"/>
              <a:t>Tätä</a:t>
            </a:r>
            <a:r>
              <a:rPr dirty="0" smtClean="0"/>
              <a:t> </a:t>
            </a:r>
            <a:r>
              <a:rPr lang="fi-FI" dirty="0" smtClean="0"/>
              <a:t>mallia </a:t>
            </a:r>
            <a:r>
              <a:rPr dirty="0" err="1" smtClean="0"/>
              <a:t>käytetään</a:t>
            </a:r>
            <a:r>
              <a:rPr dirty="0" smtClean="0"/>
              <a:t> vielä tänäkin päivänä.</a:t>
            </a:r>
          </a:p>
          <a:p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Ja 1939 Detroit Uptown lionsklubin </a:t>
            </a:r>
            <a:r>
              <a:rPr dirty="0" err="1" smtClean="0"/>
              <a:t>jäsenet</a:t>
            </a:r>
            <a:r>
              <a:rPr dirty="0" smtClean="0"/>
              <a:t> </a:t>
            </a:r>
            <a:r>
              <a:rPr lang="fi-FI" dirty="0" err="1" smtClean="0"/>
              <a:t>perustiva</a:t>
            </a:r>
            <a:r>
              <a:rPr lang="fi-FI" dirty="0" smtClean="0"/>
              <a:t> </a:t>
            </a:r>
            <a:r>
              <a:rPr dirty="0" err="1" smtClean="0"/>
              <a:t>opaskoirien</a:t>
            </a:r>
            <a:r>
              <a:rPr dirty="0" smtClean="0"/>
              <a:t> koulun vanhalle maatilalle. Näin lisättiin ihmisten tietoisuutta palvelukoirista.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Monet klubit jatkavat opaskoirien hankkimista ja muita näköhuollon palveluja kuten silmälasien kierrätystä, näöntarkastuksia ja silmäpankkien tukemista. Näiden kautta lionit ovat saaneet maailmanlaajuista tunnustusta sokeiden ja näkövammaisten ihmisten auttamisesta.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12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Lionien muita huomattavia saavutuksia: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Admiraali Richard E. Byrd, lion ja tutkimusmatkailija, mainosti lionien toimintaa matkoilla pohjois- ja etelänavoille kirjoittaen että "Kannoimme lionsklubin lippua mukanamme maailman huipulle ja se oli suurin mahdollinen kunnia."</a:t>
            </a:r>
          </a:p>
          <a:p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1977 Lion Jimmy Carterista tuli Yhdysvaltain presidentti. Hän on jatkanut järjestössä ja vuonna 1999 lionsklubit ja Carter Center aloittivat virallisen yhteistyösuhteen taistellakseen ennaltaehkäistävää sokeutta vastaan Afrikassa ja Latinalaisessa Amerikassa.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14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Muita virstanpylväitä lionsklubien kehittymisessä: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{klikkaa} 1954 valittiin motto “Me palvelemme.”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{klikkaa} 1957 perustettiin ensimmäinen leoklubi ja näin nuoretkin pääsivät osallistumaan. Maailmassa on yli 6700 leoklubia 140 maassa.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{klikkaa} 1968 the Lions Clubs International Foundation perustettiin. </a:t>
            </a:r>
            <a:r>
              <a:rPr dirty="0" err="1" smtClean="0"/>
              <a:t>Säätiö</a:t>
            </a:r>
            <a:r>
              <a:rPr dirty="0" smtClean="0"/>
              <a:t> tarjoaa rahoitusapua hätäavun, nuorison auttamisen, näkökyvyn pelastamisen ja muiden humanitääristen projektien tukemiseen ja joka vuosi se myöntää miljoonia dollareita lionien avokätisyyden ansiosta.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{klikkaa} 1987 naiset pääsivät liittymään lionsklubeihin. </a:t>
            </a:r>
            <a:r>
              <a:rPr dirty="0" err="1" smtClean="0"/>
              <a:t>Tänään</a:t>
            </a:r>
            <a:r>
              <a:rPr dirty="0" smtClean="0"/>
              <a:t> naiset muodostavat noin 30% jäsenistöstämme ja he ovat nopeimmin </a:t>
            </a:r>
            <a:r>
              <a:rPr dirty="0" err="1" smtClean="0"/>
              <a:t>kasvava</a:t>
            </a:r>
            <a:r>
              <a:rPr dirty="0" smtClean="0"/>
              <a:t> </a:t>
            </a:r>
            <a:r>
              <a:rPr lang="fi-FI" dirty="0" smtClean="0"/>
              <a:t>jäsen</a:t>
            </a:r>
            <a:r>
              <a:rPr dirty="0" err="1" smtClean="0"/>
              <a:t>ryhmä</a:t>
            </a:r>
            <a:r>
              <a:rPr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56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Yksi LCI:n tarkoituksista on "Luoda ja ylläpitää yhteisymmärrystä maailman kaikkien kansojen keskuudessa."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Maailmanlaajuisen vaikutuksen lisäksi lionsklubit voivat myös: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- </a:t>
            </a:r>
            <a:r>
              <a:rPr lang="en-US" sz="1200" baseline="0" dirty="0" err="1" smtClean="0"/>
              <a:t>Kannustaa</a:t>
            </a:r>
            <a:r>
              <a:rPr lang="en-US" sz="1200" baseline="0" dirty="0" smtClean="0"/>
              <a:t> </a:t>
            </a:r>
            <a:r>
              <a:rPr lang="en-US" sz="1200" b="1" baseline="0" dirty="0" err="1" smtClean="0"/>
              <a:t>ystävyysklubitoimintaa</a:t>
            </a:r>
            <a:r>
              <a:rPr lang="en-US" sz="1200" b="1" baseline="0" dirty="0" smtClean="0"/>
              <a:t> </a:t>
            </a:r>
            <a:r>
              <a:rPr lang="en-US" sz="1200" baseline="0" dirty="0" err="1" smtClean="0"/>
              <a:t>eri</a:t>
            </a:r>
            <a:r>
              <a:rPr lang="en-US" sz="1200" baseline="0" dirty="0" smtClean="0"/>
              <a:t> maissa toimivien klubien välillä, oppia muista kulttuureista ja vaihtaa kokemuksia ja ideoita siitä mitä lionina oleminen tarkoittaa.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- Järjestää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</a:rPr>
              <a:t>Nuorisoleiri- ja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</a:rPr>
              <a:t>nuorisovaihto-ohjelmia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</a:rPr>
              <a:t>kehittämään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tuhansia nuoria olemaan maailmankansalaisia kannustamalla rauhaa ja kansainvälistä yhteisymmärrystä.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- Tukeneet </a:t>
            </a:r>
            <a:r>
              <a:rPr lang="en-US" b="1" baseline="0" dirty="0" smtClean="0"/>
              <a:t>Yhdistyneitä kansakuntia </a:t>
            </a:r>
            <a:r>
              <a:rPr dirty="0" smtClean="0"/>
              <a:t>sen perustamisesta saakka ja yhteistyön jatkaminen YK:n järjestöjen kanssa. Joka vuosi Lionien päivä Yhdistyneissä Kansakunnissa antaa lioneille tilaisuuden oppia ja tutustua siihen, miten YK ja lionit voivat yhdessä jatkaa apua tarvitsevien auttamista maailmanlaajuisesti.</a:t>
            </a:r>
            <a:endParaRPr lang="fi-FI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Meillä on myös </a:t>
            </a:r>
            <a:r>
              <a:rPr lang="en-US" sz="1200" b="1" dirty="0" smtClean="0"/>
              <a:t>rauhanjulistekilpailu</a:t>
            </a:r>
            <a:r>
              <a:rPr lang="en-US" sz="1200" dirty="0" smtClean="0"/>
              <a:t> ja </a:t>
            </a:r>
            <a:r>
              <a:rPr lang="en-US" sz="1200" b="1" dirty="0" smtClean="0"/>
              <a:t>esseekirjoituskilpailu</a:t>
            </a:r>
            <a:r>
              <a:rPr lang="en-US" sz="1200" dirty="0" smtClean="0"/>
              <a:t>, joiden kautta miljoonat nuoret voivat ilmaista näkemyksiään rauhasta.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14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Tänään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{klikkaa} lionjäseniä on 1,4 miljoonaa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{klikkaa} yli 46 000 klubissa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{klikkaa} yli 200 maassa ja maantieteellisellä alueella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Ja kaikkia niitä yhdistää yksi idea: Me palvelemme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11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 PPT bkg Title 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85726"/>
            <a:ext cx="7772400" cy="1781474"/>
          </a:xfrm>
        </p:spPr>
        <p:txBody>
          <a:bodyPr anchor="ctr">
            <a:normAutofit/>
          </a:bodyPr>
          <a:lstStyle>
            <a:lvl1pPr algn="ctr">
              <a:defRPr sz="4400" b="1" i="0" cap="none">
                <a:solidFill>
                  <a:srgbClr val="09519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 PPT bkg 3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203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7086600" cy="8036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874"/>
            <a:ext cx="8229600" cy="4518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05DF77-0E5E-4F38-8A8F-5D0D056193C8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5822"/>
            <a:ext cx="1412715" cy="9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6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 PPT bkg 3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2033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2D35-ED17-4359-A03B-CDC428B3E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45AA-F236-384F-9F42-A11ADC3D4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7086600" cy="8036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200"/>
            <a:ext cx="1219200" cy="10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 PPT bkg 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" y="0"/>
            <a:ext cx="23581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274638"/>
            <a:ext cx="6781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951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F55D1-5552-4924-AC22-EFB538F5ACB0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5000" y="1653874"/>
            <a:ext cx="6781800" cy="4518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 PPT bkg 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6282466"/>
            <a:ext cx="9135879" cy="575534"/>
          </a:xfrm>
          <a:prstGeom prst="rect">
            <a:avLst/>
          </a:prstGeom>
        </p:spPr>
      </p:pic>
      <p:pic>
        <p:nvPicPr>
          <p:cNvPr id="10" name="Picture 9" descr="Lion PPT bkg 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5863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 PPT bkg 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6282466"/>
            <a:ext cx="9135879" cy="575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74"/>
            <a:ext cx="7010400" cy="93586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951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63951-87E1-444E-A9DB-AB1CDFF92BAE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219200" cy="10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58F86-E146-48AB-A7D5-63276C7B83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9/7/2016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5" r:id="rId2"/>
    <p:sldLayoutId id="2147483666" r:id="rId3"/>
    <p:sldLayoutId id="2147483706" r:id="rId4"/>
    <p:sldLayoutId id="2147483713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114800"/>
            <a:ext cx="7772400" cy="1447800"/>
          </a:xfrm>
        </p:spPr>
        <p:txBody>
          <a:bodyPr>
            <a:noAutofit/>
          </a:bodyPr>
          <a:lstStyle/>
          <a:p>
            <a:r>
              <a:rPr lang="en-US" sz="4800" b="0" dirty="0" smtClean="0"/>
              <a:t>Lions Clubs Internationalin tarina</a:t>
            </a:r>
            <a:endParaRPr lang="fi-FI" sz="4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206" y="745278"/>
            <a:ext cx="7349589" cy="33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Juhlitaan 100-vuotisjuhlaa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2200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Paikkakunnalla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näkyminen</a:t>
            </a:r>
            <a:endParaRPr lang="fi-FI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03863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Uudet jäsenet vaikutuksen kasvattamiseksi</a:t>
            </a:r>
            <a:endParaRPr lang="fi-FI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5527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Johtaminen palvelun kautta</a:t>
            </a:r>
            <a:endParaRPr lang="fi-FI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5" descr="O:\Public Relations &amp; Communications\Common\Graphics Work Orders\Marketing\New Centennial Icons\Legecy icon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31423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:\Public Relations &amp; Communications\Common\Graphics Work Orders\Marketing\New Centennial Icons\Membership awards icon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63" y="3232404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O:\Public Relations &amp; Communications\Common\Graphics Work Orders\Marketing\New Centennial Icons\centennial service icon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250692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1945548"/>
            <a:ext cx="5562600" cy="2550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5029200" cy="46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5776118"/>
            <a:ext cx="3200400" cy="4873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/>
              <a:t>Melvin Jonesin, perustaja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Lionsklubien perustaminen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72483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Rage Italic" panose="03070502040507070304" pitchFamily="66" charset="0"/>
              </a:rPr>
              <a:t>“Et pääse kovinkaan pitkälle ennen kun teet jotain jonkun toisen hyväksi.” </a:t>
            </a:r>
          </a:p>
        </p:txBody>
      </p:sp>
      <p:pic>
        <p:nvPicPr>
          <p:cNvPr id="9" name="Content Placeholder 4" descr="Melvin Jones, Lions Clubs Internationalin perustaja ja pääsihteeri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58" y="1752599"/>
            <a:ext cx="3027542" cy="385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8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Lionsklubien ensimmäiset saavutukset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0472"/>
            <a:ext cx="2741915" cy="1300227"/>
          </a:xfrm>
        </p:spPr>
        <p:txBody>
          <a:bodyPr>
            <a:noAutofit/>
          </a:bodyPr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Ensimmäinen vuosikokous: </a:t>
            </a:r>
            <a:r>
              <a:rPr dirty="0"/>
              <a:t/>
            </a:r>
            <a:br>
              <a:rPr dirty="0"/>
            </a:br>
            <a:r>
              <a:rPr lang="en-US" sz="2400" dirty="0" smtClean="0">
                <a:solidFill>
                  <a:prstClr val="black"/>
                </a:solidFill>
              </a:rPr>
              <a:t>8.-10. 10.1917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Dallas, Texas USA </a:t>
            </a:r>
            <a:endParaRPr lang="fi-FI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728" y="1478280"/>
            <a:ext cx="4168140" cy="3162717"/>
            <a:chOff x="284728" y="1478280"/>
            <a:chExt cx="4168140" cy="3162717"/>
          </a:xfrm>
        </p:grpSpPr>
        <p:sp>
          <p:nvSpPr>
            <p:cNvPr id="6" name="TextBox 5"/>
            <p:cNvSpPr txBox="1"/>
            <p:nvPr/>
          </p:nvSpPr>
          <p:spPr>
            <a:xfrm>
              <a:off x="284728" y="3810000"/>
              <a:ext cx="4168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Ensimmäinen kokous: 7. 6.1917</a:t>
              </a:r>
            </a:p>
            <a:p>
              <a:pPr algn="ctr"/>
              <a:r>
                <a:rPr lang="en-US" sz="2400" dirty="0" smtClean="0"/>
                <a:t>Chicago, Illinois USA</a:t>
              </a:r>
              <a:endParaRPr lang="fi-FI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8" y="1478280"/>
              <a:ext cx="4168140" cy="2255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5245289" y="1437180"/>
            <a:ext cx="2514600" cy="3203817"/>
            <a:chOff x="5245289" y="1437180"/>
            <a:chExt cx="2514600" cy="3203817"/>
          </a:xfrm>
        </p:grpSpPr>
        <p:pic>
          <p:nvPicPr>
            <p:cNvPr id="10" name="Content Placeholder 7" descr="Dr. W.P. Woods valittiin Lions Clubs Internationalin ensimmäiseksi presidentiksi vuonna 1917."/>
            <p:cNvPicPr>
              <a:picLocks/>
            </p:cNvPicPr>
            <p:nvPr/>
          </p:nvPicPr>
          <p:blipFill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3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37180"/>
              <a:ext cx="1727578" cy="2296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5245289" y="3810000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Ensimmäinen presidentti: </a:t>
              </a:r>
              <a:r>
                <a:t/>
              </a:r>
              <a:br/>
              <a:r>
                <a:rPr lang="en-US" sz="2400" dirty="0" smtClean="0"/>
                <a:t>Dr. William Woods </a:t>
              </a:r>
              <a:endParaRPr lang="fi-FI" sz="2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5"/>
          <a:stretch/>
        </p:blipFill>
        <p:spPr>
          <a:xfrm>
            <a:off x="3229290" y="4953000"/>
            <a:ext cx="5305110" cy="159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04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7086600" cy="803638"/>
          </a:xfrm>
        </p:spPr>
        <p:txBody>
          <a:bodyPr/>
          <a:lstStyle/>
          <a:p>
            <a:r>
              <a:rPr dirty="0" smtClean="0"/>
              <a:t>Kansainvälinen laajentuminen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11" y="1676401"/>
            <a:ext cx="6831289" cy="44313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676400"/>
            <a:ext cx="2362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1920: Kanada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1927: Meksiko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1947: Australia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1948: Ruotsi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1949: Filippiinit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1953: Marokko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1957: Antarktika</a:t>
            </a:r>
          </a:p>
        </p:txBody>
      </p:sp>
    </p:spTree>
    <p:extLst>
      <p:ext uri="{BB962C8B-B14F-4D97-AF65-F5344CB8AC3E}">
        <p14:creationId xmlns:p14="http://schemas.microsoft.com/office/powerpoint/2010/main" val="14008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Lioneista tuli "sokeiden ritareita."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546224" cy="1752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1925: Helen Keller haastoi lionit ryhtymään "sokeiden ritareiksi"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1930: Lion George Bonham maalasi kepin valkoiseksi ja siihen leveän punaisen raidan  </a:t>
            </a:r>
            <a:endParaRPr lang="fi-FI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1939: Detroit Uptown Lions Club perusti opaskoirakoulun</a:t>
            </a:r>
            <a:endParaRPr lang="fi-FI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 descr="Helen Keller haastoi lionit ryhtymään &quot;sokeiden ritareiksi ristiretkelle pimeyttä vastaan&quot;.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430724"/>
            <a:ext cx="2373173" cy="304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4" descr="http://www.lionsclubs.org/cs-assets/_files/images/page-images/lions100/timeline/White-Cane-lg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30724"/>
            <a:ext cx="2057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\\lionsclubs\data\drive-home\home\greilly\Profile\Desktop\leading the wa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4024" y="1430724"/>
            <a:ext cx="2274176" cy="301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19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Muita huomattavia saavutuksia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87" y="1371600"/>
            <a:ext cx="4044532" cy="114427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1926: Admiraali Richard E. Byrd, Lion, tutkimusmatkailija, tiedottaja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3766" y="3009900"/>
            <a:ext cx="374332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738" y="1371600"/>
            <a:ext cx="37433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45418" y="4419600"/>
            <a:ext cx="4540872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 smtClean="0"/>
              <a:t>1977: Lion Jimmy Carter (</a:t>
            </a:r>
            <a:r>
              <a:rPr lang="en-US" sz="2400" dirty="0" err="1" smtClean="0"/>
              <a:t>vasemmalla</a:t>
            </a:r>
            <a:r>
              <a:rPr lang="en-US" sz="2400" dirty="0" smtClean="0"/>
              <a:t>) </a:t>
            </a:r>
            <a:r>
              <a:rPr lang="en-US" sz="2400" dirty="0" err="1" smtClean="0"/>
              <a:t>valitaan</a:t>
            </a:r>
            <a:r>
              <a:rPr lang="en-US" sz="2400" dirty="0" smtClean="0"/>
              <a:t> USA:n presidentiksi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1999: </a:t>
            </a:r>
            <a:r>
              <a:rPr sz="2400" dirty="0" smtClean="0"/>
              <a:t>Lionit tekevät yhteistyötä Carter Centerin kanssa ehkäistävää sokeutta vastaan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832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Virstanpylväät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7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466427"/>
              </p:ext>
            </p:extLst>
          </p:nvPr>
        </p:nvGraphicFramePr>
        <p:xfrm>
          <a:off x="152400" y="1371600"/>
          <a:ext cx="8763000" cy="527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55" y="2729350"/>
            <a:ext cx="1261241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/>
          <a:stretch/>
        </p:blipFill>
        <p:spPr>
          <a:xfrm>
            <a:off x="6141637" y="4077265"/>
            <a:ext cx="2693192" cy="1180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8037" y="5334000"/>
            <a:ext cx="1239045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42" y="1371600"/>
            <a:ext cx="1072103" cy="11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7417-7FA5-47E1-A7A4-F62F06F78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8847417-7FA5-47E1-A7A4-F62F06F78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5B13EC-8B97-446F-BBA6-BB193CA9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45B13EC-8B97-446F-BBA6-BB193CA96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078DF-159B-43D8-8779-4AA67626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6F078DF-159B-43D8-8779-4AA676264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727CD-2BCF-47E5-A03B-F5547DE0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E7727CD-2BCF-47E5-A03B-F5547DE09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D9150-9322-4E2D-921E-6660F911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A10D9150-9322-4E2D-921E-6660F9118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0D2B9-B494-472E-A938-0F0B551C5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8B0D2B9-B494-472E-A938-0F0B551C5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3F9AF2-2579-40B9-AF32-7B7B5A5C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E3F9AF2-2579-40B9-AF32-7B7B5A5C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7E131F-1393-4A75-97EB-93CC6CED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B27E131F-1393-4A75-97EB-93CC6CED4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Yhteisymmärryksen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henki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810458"/>
            <a:ext cx="2743200" cy="666542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YK-yhteistyösuhteet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8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0" y="1079382"/>
            <a:ext cx="7408190" cy="2578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738" y="3733800"/>
            <a:ext cx="2726462" cy="178389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970" y="3652505"/>
            <a:ext cx="3082430" cy="2923555"/>
            <a:chOff x="117970" y="3652505"/>
            <a:chExt cx="3082430" cy="2923555"/>
          </a:xfrm>
        </p:grpSpPr>
        <p:pic>
          <p:nvPicPr>
            <p:cNvPr id="1026" name="Picture 2" descr="HIROCHIKA KITAYAM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970" y="3652505"/>
              <a:ext cx="3006230" cy="1849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17970" y="5699760"/>
              <a:ext cx="3082430" cy="8763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Font typeface="Arial"/>
                <a:buNone/>
              </a:pPr>
              <a:r>
                <a:rPr lang="en-US" sz="2400" dirty="0" smtClean="0"/>
                <a:t>Ystävyysklubit &amp; nuorisovaihdon ohjelmat</a:t>
              </a:r>
              <a:endParaRPr lang="fi-FI" sz="2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58" y="3735175"/>
            <a:ext cx="2221142" cy="182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324600" y="5699760"/>
            <a:ext cx="2438400" cy="1158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/>
              <a:t>Rauhanjuliste- &amp; </a:t>
            </a:r>
            <a:r>
              <a:rPr lang="en-US" sz="2400" dirty="0" err="1" smtClean="0"/>
              <a:t>esseekirjoitus-kilpailut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517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Lions Clubs International tänään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3874"/>
            <a:ext cx="8382000" cy="451832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2800" dirty="0"/>
              <a:t>1,4 miljoonaa jäsentä</a:t>
            </a:r>
            <a:endParaRPr lang="fi-FI" sz="2800" dirty="0"/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2800" dirty="0"/>
              <a:t>46 000 klubia</a:t>
            </a:r>
            <a:endParaRPr lang="fi-FI" sz="2800" dirty="0"/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2800" dirty="0" err="1"/>
              <a:t>K</a:t>
            </a:r>
            <a:r>
              <a:rPr lang="en-US" sz="2800" dirty="0" err="1" smtClean="0"/>
              <a:t>lubeja</a:t>
            </a:r>
            <a:r>
              <a:rPr lang="en-US" sz="2800" dirty="0" smtClean="0"/>
              <a:t> 200 maassa ja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maantieteellisellä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alueella</a:t>
            </a:r>
            <a:endParaRPr lang="fi-FI" sz="2800" dirty="0"/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2800" dirty="0" smtClean="0"/>
              <a:t>Kaikkia yhdistää </a:t>
            </a:r>
            <a:r>
              <a:rPr lang="en-US" sz="2800" dirty="0" err="1" smtClean="0"/>
              <a:t>yksi</a:t>
            </a:r>
            <a:r>
              <a:rPr lang="en-US" sz="3600" dirty="0" smtClean="0"/>
              <a:t> </a:t>
            </a:r>
            <a:r>
              <a:rPr lang="en-US" sz="2800" dirty="0" smtClean="0"/>
              <a:t>idea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71160" y="4137008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</a:t>
            </a:fld>
            <a:endParaRPr lang="fi-FI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5" descr="\\lionsclubs\data\drive-home\home\greilly\Profile\Desktop\service photos\Hunger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376470"/>
            <a:ext cx="4572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4" y="2338627"/>
            <a:ext cx="4618292" cy="3961886"/>
          </a:xfrm>
          <a:prstGeom prst="rect">
            <a:avLst/>
          </a:prstGeom>
        </p:spPr>
      </p:pic>
      <p:pic>
        <p:nvPicPr>
          <p:cNvPr id="14" name="Picture 6" descr="\\lionsclubs\data\drive-home\home\greilly\Profile\Desktop\service photos\Environment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376470"/>
            <a:ext cx="4572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4152614" y="1866614"/>
            <a:ext cx="4762786" cy="4762786"/>
            <a:chOff x="3962400" y="1752600"/>
            <a:chExt cx="4846320" cy="4846320"/>
          </a:xfrm>
        </p:grpSpPr>
        <p:sp>
          <p:nvSpPr>
            <p:cNvPr id="12" name="Rectangle 11"/>
            <p:cNvSpPr/>
            <p:nvPr/>
          </p:nvSpPr>
          <p:spPr>
            <a:xfrm>
              <a:off x="3962400" y="1752600"/>
              <a:ext cx="4846320" cy="484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789" y="1867989"/>
              <a:ext cx="4615543" cy="461554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320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1008</Words>
  <Application>Microsoft Office PowerPoint</Application>
  <PresentationFormat>On-screen Show (4:3)</PresentationFormat>
  <Paragraphs>137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Lions Clubs Internationalin tarina</vt:lpstr>
      <vt:lpstr>Lionsklubien perustaminen</vt:lpstr>
      <vt:lpstr>Lionsklubien ensimmäiset saavutukset</vt:lpstr>
      <vt:lpstr>Kansainvälinen laajentuminen</vt:lpstr>
      <vt:lpstr>Lioneista tuli "sokeiden ritareita."</vt:lpstr>
      <vt:lpstr>Muita huomattavia saavutuksia</vt:lpstr>
      <vt:lpstr>Virstanpylväät</vt:lpstr>
      <vt:lpstr>Yhteisymmärryksen henki</vt:lpstr>
      <vt:lpstr>Lions Clubs International tänään</vt:lpstr>
      <vt:lpstr>Juhlitaan 100-vuotisjuhlaa</vt:lpstr>
      <vt:lpstr>PowerPoint Presentation</vt:lpstr>
    </vt:vector>
  </TitlesOfParts>
  <Company>Lions Clubs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Jurczynski, Crystal</dc:creator>
  <cp:lastModifiedBy>Jurczynski, Crystal</cp:lastModifiedBy>
  <cp:revision>442</cp:revision>
  <cp:lastPrinted>2016-01-26T16:51:57Z</cp:lastPrinted>
  <dcterms:created xsi:type="dcterms:W3CDTF">2015-03-05T14:31:36Z</dcterms:created>
  <dcterms:modified xsi:type="dcterms:W3CDTF">2016-09-08T03:20:17Z</dcterms:modified>
</cp:coreProperties>
</file>