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1147" r:id="rId2"/>
    <p:sldId id="1262" r:id="rId3"/>
    <p:sldId id="1208" r:id="rId4"/>
    <p:sldId id="1150" r:id="rId5"/>
    <p:sldId id="1210" r:id="rId6"/>
    <p:sldId id="1214" r:id="rId7"/>
    <p:sldId id="1215" r:id="rId8"/>
    <p:sldId id="1211" r:id="rId9"/>
    <p:sldId id="1213" r:id="rId10"/>
    <p:sldId id="1216" r:id="rId11"/>
    <p:sldId id="1218" r:id="rId12"/>
    <p:sldId id="1220" r:id="rId13"/>
    <p:sldId id="1221" r:id="rId14"/>
    <p:sldId id="1261" r:id="rId15"/>
    <p:sldId id="1222" r:id="rId16"/>
    <p:sldId id="1226" r:id="rId17"/>
    <p:sldId id="1227" r:id="rId18"/>
    <p:sldId id="1223" r:id="rId19"/>
    <p:sldId id="124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7D4B9C-200A-526E-2CCD-34526034C8E8}" name="Christensen, Ashley" initials="AC" userId="S::AChristensen@lionsclubs.org::485890c8-bbd3-4987-a627-9fa212dc18a7" providerId="AD"/>
  <p188:author id="{095C43FD-2D81-9CFA-9C4A-A35CD6167620}" name="Khamisi Grace" initials="KG" userId="zf4GxHDVBqBlx4LynScNWqDXMqa5rPKp++84GQX4s+g="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64578" autoAdjust="0"/>
  </p:normalViewPr>
  <p:slideViewPr>
    <p:cSldViewPr snapToGrid="0">
      <p:cViewPr varScale="1">
        <p:scale>
          <a:sx n="71" d="100"/>
          <a:sy n="71" d="100"/>
        </p:scale>
        <p:origin x="13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Christensen" clId="Web-{913D197D-AE7D-4137-8E17-9B1AFD4C16C5}"/>
    <pc:docChg chg="modSld">
      <pc:chgData name="Ashley Christensen" userId="" providerId="" clId="Web-{913D197D-AE7D-4137-8E17-9B1AFD4C16C5}" dt="2023-12-19T20:31:28.762" v="1"/>
      <pc:docMkLst>
        <pc:docMk/>
      </pc:docMkLst>
      <pc:sldChg chg="modNotes">
        <pc:chgData name="Ashley Christensen" userId="" providerId="" clId="Web-{913D197D-AE7D-4137-8E17-9B1AFD4C16C5}" dt="2023-12-19T20:31:28.762" v="1"/>
        <pc:sldMkLst>
          <pc:docMk/>
          <pc:sldMk cId="4113554067" sldId="11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020F4-BEC0-448A-B829-508A215727F6}"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A9F38-B00C-421B-B65A-4E45DE93DE62}" type="slidenum">
              <a:rPr lang="en-US" smtClean="0"/>
              <a:t>‹#›</a:t>
            </a:fld>
            <a:endParaRPr lang="en-US"/>
          </a:p>
        </p:txBody>
      </p:sp>
    </p:spTree>
    <p:extLst>
      <p:ext uri="{BB962C8B-B14F-4D97-AF65-F5344CB8AC3E}">
        <p14:creationId xmlns:p14="http://schemas.microsoft.com/office/powerpoint/2010/main" val="334281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LCIFLeoGrants@lionsclubs.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200" b="1" dirty="0">
                <a:solidFill>
                  <a:srgbClr val="FF0000"/>
                </a:solidFill>
                <a:latin typeface="Arial"/>
                <a:ea typeface="ＭＳ Ｐゴシック"/>
                <a:cs typeface="Arial"/>
              </a:rPr>
              <a:t>Instructor Note: </a:t>
            </a:r>
            <a:r>
              <a:rPr lang="en-US" altLang="en-US" sz="1200" b="0" i="0" dirty="0">
                <a:solidFill>
                  <a:schemeClr val="tx1"/>
                </a:solidFill>
                <a:latin typeface="Arial"/>
                <a:ea typeface="ＭＳ Ｐゴシック"/>
                <a:cs typeface="Arial"/>
              </a:rPr>
              <a:t>Lions International </a:t>
            </a:r>
            <a:r>
              <a:rPr lang="en-US" altLang="en-US" sz="1200" dirty="0">
                <a:solidFill>
                  <a:schemeClr val="tx1"/>
                </a:solidFill>
                <a:latin typeface="Arial"/>
                <a:ea typeface="ＭＳ Ｐゴシック"/>
                <a:cs typeface="Arial"/>
              </a:rPr>
              <a:t>designed this orientation and training program for Leo club advisors who are new to the role or have never received formal training about their role as a Leo Club Advisor. While the training will certainly not cover everything related to serving as a Leo club advisor, it provides the basic tools necessary to successfully carry out the duties of the position.</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This training should be conducted under the guidance of a Lion trainer, such as a District or Multiple District Leo Chairperson, an experienced Leo Club Advisor who is familiar with resources and policies from LCI, or a Lion who has completed an LCI Faculty Development </a:t>
            </a:r>
            <a:r>
              <a:rPr lang="en-US" altLang="en-US" sz="1200" baseline="0" dirty="0">
                <a:solidFill>
                  <a:srgbClr val="FF0000"/>
                </a:solidFill>
                <a:latin typeface="Arial" panose="020B0604020202020204" pitchFamily="34" charset="0"/>
                <a:ea typeface="ＭＳ Ｐゴシック" pitchFamily="34" charset="-128"/>
                <a:cs typeface="Arial" panose="020B0604020202020204" pitchFamily="34" charset="0"/>
              </a:rPr>
              <a:t>Institute or Lions Certified Instructor Program</a:t>
            </a: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 and is familiar with the Leo Club Program.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rPr>
              <a:t>The Lions Shop has a Leos section that features items for new Leo members and Leo club meetings, including Leo new member kits, Leo lapel pins, Leo bells and Leo apparel. </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350570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rPr>
              <a:t>All Leo club officers, Leo club members, Leo club advisors and district/multiple district Leo chairpersons who have been reported</a:t>
            </a:r>
            <a:r>
              <a:rPr lang="en-US" altLang="en-US" baseline="0" dirty="0">
                <a:latin typeface="Arial" pitchFamily="34" charset="0"/>
                <a:ea typeface="ＭＳ Ｐゴシック" pitchFamily="34" charset="-128"/>
              </a:rPr>
              <a:t> for the current fiscal year and</a:t>
            </a:r>
            <a:r>
              <a:rPr lang="en-US" altLang="en-US" dirty="0">
                <a:latin typeface="Arial" pitchFamily="34" charset="0"/>
                <a:ea typeface="ＭＳ Ｐゴシック" pitchFamily="34" charset="-128"/>
              </a:rPr>
              <a:t> provided a unique email address will automatically receive the Leo </a:t>
            </a:r>
            <a:r>
              <a:rPr lang="en-US" altLang="en-US" dirty="0" err="1">
                <a:latin typeface="Arial" pitchFamily="34" charset="0"/>
                <a:ea typeface="ＭＳ Ｐゴシック" pitchFamily="34" charset="-128"/>
              </a:rPr>
              <a:t>eNews</a:t>
            </a:r>
            <a:r>
              <a:rPr lang="en-US" altLang="en-US" dirty="0">
                <a:latin typeface="Arial" pitchFamily="34" charset="0"/>
                <a:ea typeface="ＭＳ Ｐゴシック" pitchFamily="34" charset="-128"/>
              </a:rPr>
              <a:t> from International Headquarters. The </a:t>
            </a:r>
            <a:r>
              <a:rPr lang="en-US" altLang="en-US" dirty="0" err="1">
                <a:latin typeface="Arial" pitchFamily="34" charset="0"/>
                <a:ea typeface="ＭＳ Ｐゴシック" pitchFamily="34" charset="-128"/>
              </a:rPr>
              <a:t>eNews</a:t>
            </a:r>
            <a:r>
              <a:rPr lang="en-US" altLang="en-US" dirty="0">
                <a:latin typeface="Arial" pitchFamily="34" charset="0"/>
                <a:ea typeface="ＭＳ Ｐゴシック" pitchFamily="34" charset="-128"/>
              </a:rPr>
              <a:t> is sent quarterly and provides important information about upcoming deadlines, events and resources for Leos and Lions involved in the Leo Club Program.</a:t>
            </a:r>
          </a:p>
          <a:p>
            <a:endParaRPr lang="en-US" altLang="en-US" dirty="0">
              <a:latin typeface="Arial" pitchFamily="34" charset="0"/>
              <a:ea typeface="ＭＳ Ｐゴシック" pitchFamily="34" charset="-128"/>
            </a:endParaRPr>
          </a:p>
          <a:p>
            <a:r>
              <a:rPr lang="en-US" altLang="en-US" dirty="0">
                <a:latin typeface="Arial" pitchFamily="34" charset="0"/>
                <a:ea typeface="ＭＳ Ｐゴシック" pitchFamily="34" charset="-128"/>
              </a:rPr>
              <a:t>Advisors that have reported their contact details to International Headquarters and are not receiving the Leo eNews should contact the Leo Club Program Department to inquire.</a:t>
            </a:r>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178539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ea typeface="ＭＳ Ｐゴシック" pitchFamily="34" charset="-128"/>
              </a:rPr>
              <a:t>The Leo Facebook page provides Lions and Leos with quick access to the latest news and developments within the Leo Club Program. The Facebook page also serves as a platform for Leos around the world to connect and share ideas on topics such as effective community service projects or being a good leader. Like the Leo </a:t>
            </a:r>
            <a:r>
              <a:rPr lang="en-US" altLang="en-US" dirty="0" err="1">
                <a:latin typeface="Arial" pitchFamily="34" charset="0"/>
                <a:ea typeface="ＭＳ Ｐゴシック" pitchFamily="34" charset="-128"/>
              </a:rPr>
              <a:t>eNews</a:t>
            </a:r>
            <a:r>
              <a:rPr lang="en-US" altLang="en-US" dirty="0">
                <a:latin typeface="Arial" pitchFamily="34" charset="0"/>
                <a:ea typeface="ＭＳ Ｐゴシック" pitchFamily="34" charset="-128"/>
              </a:rPr>
              <a:t>, it’s also a great way to stay informed of the latest news and events related to the Leo Club Program. Follow the page at www.facebook.com/leoclubs.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260493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Leo Advisory Panel is an advisory board of 32 Leos and Lions from each constitutional area that meet monthly and work on committees, providing feedback to Lions International and creating resources to help the Leo Club Program. The panel works on three committees that focus on Leo recruitment, Leo membership experience and Leo-to-Lion transition. Each committee has created PowerPoints and guides that are available on the Lions website. Applications are due each year on August 15.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155222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Leo or Leo-Lion can be appointed to serve at the Lions District or Lions Multiple District. </a:t>
            </a:r>
          </a:p>
          <a:p>
            <a:endParaRPr lang="en-US" dirty="0"/>
          </a:p>
          <a:p>
            <a:r>
              <a:rPr lang="en-US" dirty="0"/>
              <a:t>Leo-Lions also have the opportunity to serve as official liaisons to the Lions Club International Board of Directors. Two Leo-Lion are appointed annually to represent the interests and perspectives of young people. </a:t>
            </a:r>
          </a:p>
          <a:p>
            <a:endParaRPr lang="en-US" dirty="0"/>
          </a:p>
          <a:p>
            <a:r>
              <a:rPr lang="en-US" b="0" i="0" dirty="0">
                <a:solidFill>
                  <a:srgbClr val="151515"/>
                </a:solidFill>
                <a:effectLst/>
                <a:latin typeface="HelveticaNeue-Light"/>
              </a:rPr>
              <a:t>To learn more about </a:t>
            </a:r>
            <a:r>
              <a:rPr lang="en-US" dirty="0">
                <a:solidFill>
                  <a:srgbClr val="151515"/>
                </a:solidFill>
                <a:latin typeface="HelveticaNeue-Light"/>
              </a:rPr>
              <a:t>these positions</a:t>
            </a:r>
            <a:r>
              <a:rPr lang="en-US" b="0" i="0" dirty="0">
                <a:solidFill>
                  <a:srgbClr val="151515"/>
                </a:solidFill>
                <a:effectLst/>
                <a:latin typeface="HelveticaNeue-Light"/>
              </a:rPr>
              <a:t>, refer to Chapter III and Chapter VII of the Board Policy Manual. https://www.lionsclubs.org/en/resources-for-members/resource-center/board-policy-manual</a:t>
            </a:r>
            <a:r>
              <a:rPr lang="en-US" dirty="0">
                <a:solidFill>
                  <a:srgbClr val="151515"/>
                </a:solidFill>
                <a:latin typeface="HelveticaNeue-Light"/>
              </a:rPr>
              <a:t> </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148700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Lions Learning Center (LLC) provides Lions and Leos with the opportunity to develop leadership skills through online learning courses accessible through the Lions website. A Leo will need Lion Account credentials to log in and navigate to the Learn digital tool.</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219670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The Leo Leadership Grant offers Leos an opportunity to develop their leadership skills through a training or conference created with the specific needs of Leos in mind. Grants to help fund such conferences or trainings are available to Lions districts, multiple districts and constitutional areas. These trainings must address the development of Leos’ leadership skills, specifically in the areas of project management, teamwork, communication, innovation or planning community service projects. </a:t>
            </a:r>
            <a:r>
              <a:rPr lang="en-US" altLang="en-US" sz="1200" b="0" i="0" u="none" dirty="0">
                <a:solidFill>
                  <a:schemeClr val="tx1"/>
                </a:solidFill>
                <a:latin typeface="Arial" panose="020B0604020202020204" pitchFamily="34" charset="0"/>
                <a:ea typeface="ＭＳ Ｐゴシック" pitchFamily="34" charset="-128"/>
                <a:cs typeface="Arial" panose="020B0604020202020204" pitchFamily="34" charset="0"/>
              </a:rPr>
              <a:t>Recipients must use at least one of the sessions from the Leo Advancement Sessions within their event.</a:t>
            </a:r>
          </a:p>
          <a:p>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Lions International awards up to US$2,000 each fiscal year. To be considered for grant funding, grant applications must be submitted and approved prior to holding the event. Applications are reviewed in the order in which they are received beginning July 1 and are accepted on a rolling basis until May 1 of each fiscal year. Grants are awarded to eligible applicants based on the content and quality of the planned Leo leadership event. Applications are found on lionsclubs.org/</a:t>
            </a:r>
            <a:r>
              <a:rPr lang="en-US" altLang="en-US" sz="1200" dirty="0" err="1">
                <a:solidFill>
                  <a:schemeClr val="tx1"/>
                </a:solidFill>
                <a:latin typeface="Arial" panose="020B0604020202020204" pitchFamily="34" charset="0"/>
                <a:ea typeface="ＭＳ Ｐゴシック" pitchFamily="34" charset="-128"/>
                <a:cs typeface="Arial" panose="020B0604020202020204" pitchFamily="34" charset="0"/>
              </a:rPr>
              <a:t>leogrants</a:t>
            </a:r>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2490786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spcAft>
                <a:spcPts val="1100"/>
              </a:spcAft>
              <a:buClr>
                <a:schemeClr val="dk1"/>
              </a:buClr>
              <a:buSzPct val="91666"/>
              <a:buFont typeface="Arial"/>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LCIF Leo Service Grant was started in 2018 to help provide financial assistant to Leo service projects. A Lions district or multiple district can apply for up to US$5,000, regardless of the number of clubs involved or the type of club, with a 25% matching requirement mobilized by the local Leos and Lions. This grant is the first grant that LCIF has created just for Leos. Leo clubs looking to complete a project that has a strong service component, Leo/Lion collaboration or meets an unmet humanitarian need in the community should consider applying for this grant. If you have any questions, please email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LCIFLeoGrants@lionsclubs.org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189091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66666"/>
              </a:lnSpc>
              <a:spcBef>
                <a:spcPts val="0"/>
              </a:spcBef>
              <a:spcAft>
                <a:spcPts val="1100"/>
              </a:spcAft>
              <a:buClr>
                <a:schemeClr val="dk1"/>
              </a:buClr>
              <a:buSzPct val="91666"/>
              <a:buFont typeface="Arial"/>
              <a:buNone/>
              <a:tabLst/>
              <a:defRPr/>
            </a:pPr>
            <a:r>
              <a:rPr lang="en-US" altLang="en-US" dirty="0">
                <a:latin typeface="Arial" pitchFamily="34" charset="0"/>
                <a:ea typeface="ＭＳ Ｐゴシック" pitchFamily="34" charset="-128"/>
              </a:rPr>
              <a:t>Lions International offers a variety of awards and recognition for Leos and Lions involved in the Leo Club Program. Some awards are meant for individual Leos and Lions, while others are designed to recognize Leo clubs, districts, or multiple districts. For more detailed information, including a full listing of awards and application forms, visit the Leo webpage at </a:t>
            </a:r>
            <a:r>
              <a:rPr lang="en-US" altLang="en-US" sz="1200" dirty="0" err="1">
                <a:solidFill>
                  <a:schemeClr val="tx1"/>
                </a:solidFill>
                <a:latin typeface="Arial" panose="020B0604020202020204" pitchFamily="34" charset="0"/>
                <a:ea typeface="ＭＳ Ｐゴシック" pitchFamily="34" charset="-128"/>
                <a:cs typeface="Arial" panose="020B0604020202020204" pitchFamily="34" charset="0"/>
              </a:rPr>
              <a:t>lionsclubs.org</a:t>
            </a: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a:t>
            </a:r>
            <a:r>
              <a:rPr lang="en-US" altLang="en-US" sz="1200" dirty="0" err="1">
                <a:solidFill>
                  <a:schemeClr val="tx1"/>
                </a:solidFill>
                <a:latin typeface="Arial" panose="020B0604020202020204" pitchFamily="34" charset="0"/>
                <a:ea typeface="ＭＳ Ｐゴシック" pitchFamily="34" charset="-128"/>
                <a:cs typeface="Arial" panose="020B0604020202020204" pitchFamily="34" charset="0"/>
              </a:rPr>
              <a:t>leos</a:t>
            </a:r>
            <a:r>
              <a:rPr lang="en-US" altLang="en-US" dirty="0">
                <a:latin typeface="Arial" pitchFamily="34" charset="0"/>
                <a:ea typeface="ＭＳ Ｐゴシック" pitchFamily="34" charset="-128"/>
              </a:rPr>
              <a:t>.</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1522838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latin typeface="+mn-lt"/>
              </a:rPr>
              <a:t>Instructor Notes:</a:t>
            </a:r>
            <a:r>
              <a:rPr lang="en-US" dirty="0">
                <a:solidFill>
                  <a:schemeClr val="tx1"/>
                </a:solidFill>
                <a:latin typeface="+mn-lt"/>
              </a:rPr>
              <a:t> For the optional end of module activity for Module 4, ask participants to reflect on the blueprint you developed at the end of Module 2. Ask what resources they will use to help achieve or augment the plans they made to have a successful club. </a:t>
            </a:r>
            <a:endParaRPr lang="en-US" dirty="0"/>
          </a:p>
          <a:p>
            <a:endParaRPr lang="en-US" dirty="0"/>
          </a:p>
          <a:p>
            <a:r>
              <a:rPr lang="en-US" dirty="0"/>
              <a:t>Example: Advisors who planned to host a recruitment night at the school can plan to order some brochures and posters from Lions Clubs International by filling out the Leo Club Program Publication Form. </a:t>
            </a:r>
          </a:p>
          <a:p>
            <a:endParaRPr lang="en-US" dirty="0"/>
          </a:p>
          <a:p>
            <a:r>
              <a:rPr lang="en-US" dirty="0"/>
              <a:t>Estimated Time: 10 minutes</a:t>
            </a: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a:p>
        </p:txBody>
      </p:sp>
    </p:spTree>
    <p:extLst>
      <p:ext uri="{BB962C8B-B14F-4D97-AF65-F5344CB8AC3E}">
        <p14:creationId xmlns:p14="http://schemas.microsoft.com/office/powerpoint/2010/main" val="357829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Arial" panose="020B0604020202020204" pitchFamily="34" charset="0"/>
                <a:ea typeface="ＭＳ Ｐゴシック" pitchFamily="34" charset="-128"/>
                <a:cs typeface="Arial" panose="020B0604020202020204" pitchFamily="34" charset="0"/>
              </a:rPr>
              <a:t>Instructor Note: </a:t>
            </a:r>
            <a:r>
              <a:rPr lang="en-US" altLang="en-US" sz="1200" kern="1200" dirty="0">
                <a:solidFill>
                  <a:schemeClr val="tx1"/>
                </a:solidFill>
                <a:latin typeface="Arial" panose="020B0604020202020204" pitchFamily="34" charset="0"/>
                <a:ea typeface="ＭＳ Ｐゴシック" pitchFamily="34" charset="-128"/>
                <a:cs typeface="Arial" panose="020B0604020202020204" pitchFamily="34" charset="0"/>
              </a:rPr>
              <a:t>This training is designed to present the modules all together or as stand-alone modules. The general recommendation is that instructors should review the material included in each section and determine the modules that are of greatest relevance to the Leo club advisors in the area. Training facilitators may choose to break the modules into various sessions or separate training programs.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Each module concludes with a suggested reflection or discussion activity. Reflection/discussion prompts can be used in many ways: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Individual reflection – encourage learners to make notes of their answers independently</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dirty="0">
                <a:solidFill>
                  <a:srgbClr val="FF0000"/>
                </a:solidFill>
                <a:latin typeface="Arial" panose="020B0604020202020204" pitchFamily="34" charset="0"/>
                <a:ea typeface="ＭＳ Ｐゴシック" pitchFamily="34" charset="-128"/>
                <a:cs typeface="Arial" panose="020B0604020202020204" pitchFamily="34" charset="0"/>
              </a:rPr>
              <a:t>Large group discussion – use a flipchart to capture responses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Small group discussion – allocate additional time for smaller groups to discuss first and then report back their ideas to the larger group</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ea typeface="ＭＳ Ｐゴシック" pitchFamily="34" charset="-128"/>
              </a:rPr>
              <a:t>The Leo club resource module includes an overview of support provided by Lions International along with many resources for Leo club advisors. The module will cover:</a:t>
            </a:r>
            <a:endParaRPr lang="en-US" altLang="en-US" sz="2400" dirty="0">
              <a:latin typeface="Arial" pitchFamily="34" charset="0"/>
              <a:ea typeface="ＭＳ Ｐゴシック" pitchFamily="34" charset="-128"/>
            </a:endParaRPr>
          </a:p>
          <a:p>
            <a:pPr marL="742950" lvl="1" indent="-285750">
              <a:buFont typeface="Arial" panose="020B0604020202020204" pitchFamily="34" charset="0"/>
              <a:buChar char="•"/>
              <a:defRPr/>
            </a:pPr>
            <a:r>
              <a:rPr lang="en-US" altLang="en-US" sz="2400" dirty="0">
                <a:latin typeface="Arial" pitchFamily="34" charset="0"/>
                <a:ea typeface="ＭＳ Ｐゴシック" pitchFamily="34" charset="-128"/>
              </a:rPr>
              <a:t>Leo club resources</a:t>
            </a:r>
          </a:p>
          <a:p>
            <a:pPr marL="742950" lvl="1" indent="-285750">
              <a:buFont typeface="Arial" panose="020B0604020202020204" pitchFamily="34" charset="0"/>
              <a:buChar char="•"/>
              <a:defRPr/>
            </a:pPr>
            <a:r>
              <a:rPr lang="en-US" altLang="en-US" sz="2400" dirty="0">
                <a:latin typeface="Arial" pitchFamily="34" charset="0"/>
                <a:ea typeface="ＭＳ Ｐゴシック" pitchFamily="34" charset="-128"/>
              </a:rPr>
              <a:t>Leo club communications</a:t>
            </a:r>
          </a:p>
          <a:p>
            <a:pPr marL="742950" lvl="1" indent="-285750">
              <a:buFont typeface="Arial" panose="020B0604020202020204" pitchFamily="34" charset="0"/>
              <a:buChar char="•"/>
              <a:defRPr/>
            </a:pPr>
            <a:r>
              <a:rPr lang="en-US" altLang="en-US" sz="2400" dirty="0">
                <a:latin typeface="Arial" pitchFamily="34" charset="0"/>
                <a:ea typeface="ＭＳ Ｐゴシック" pitchFamily="34" charset="-128"/>
              </a:rPr>
              <a:t>Leo grants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this module, advisors should know all the resources that Lions International offers to support Leo clubs.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52702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chemeClr val="tx1"/>
                </a:solidFill>
                <a:latin typeface="Arial" panose="020B0604020202020204" pitchFamily="34" charset="0"/>
                <a:ea typeface="Helvetica Neue" charset="0"/>
                <a:cs typeface="Arial" panose="020B0604020202020204" pitchFamily="34" charset="0"/>
              </a:rPr>
              <a:t>Lions International Headquarters is located in Oak Brook, Illinois, USA. There are 300 Lions International and LCIF associates here, providing support for Lions.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72244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list of Leo Club Program Resources provided by Lions International Headquarters. The module will cover each of these in the following slides. For links to all the resources, visit www.lionsclubs.org/leos.</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60857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place an advisor should visit is the Leo page at www.lionsclubs.org/leos. This page has links to all of the Leo club resources and other pages to explore related to Leo clubs on the Lions International website. </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68177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Lions International has created online resources to help market Leo clubs online and more. Leo advisors can find links to the Leo resources under the “Helpful Leo resources” section of the Leo webpage, or by visiting the Lions International website’s Resource Center and selecting the Leos audience.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172132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Lions International has several brochures, posters and guides on Leos which can be downloaded from the website. Lions can also place orders to receive printed materials.</a:t>
            </a: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990064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Leo Club Publication Form has the full list of printed resources Lions International offers. Orders can be placed submitting a Leo club program order form to leo@lionsclubs.org. Resources are free of charge, but the Lions club, district or multiple district must pay shipping.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66590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2F3C0-5954-49FC-BE96-34FB70C28E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4606AD-C830-4B74-AAFE-74162A9A15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98022-4A5D-483F-B05E-C36392158DC1}"/>
              </a:ext>
            </a:extLst>
          </p:cNvPr>
          <p:cNvSpPr>
            <a:spLocks noGrp="1"/>
          </p:cNvSpPr>
          <p:nvPr>
            <p:ph type="dt" sz="half" idx="10"/>
          </p:nvPr>
        </p:nvSpPr>
        <p:spPr/>
        <p:txBody>
          <a:bodyPr/>
          <a:lstStyle/>
          <a:p>
            <a:fld id="{46F5E640-3988-422A-BAA8-FBAF74A5AB2C}" type="datetimeFigureOut">
              <a:rPr lang="en-US" smtClean="0"/>
              <a:t>1/24/2024</a:t>
            </a:fld>
            <a:endParaRPr lang="en-US"/>
          </a:p>
        </p:txBody>
      </p:sp>
      <p:sp>
        <p:nvSpPr>
          <p:cNvPr id="5" name="Footer Placeholder 4">
            <a:extLst>
              <a:ext uri="{FF2B5EF4-FFF2-40B4-BE49-F238E27FC236}">
                <a16:creationId xmlns:a16="http://schemas.microsoft.com/office/drawing/2014/main" id="{1675FADA-9B82-4238-A936-A0046B3F8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A01B7-19B3-4D90-A795-16282512DA2A}"/>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001976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F18B-4DC0-45C0-986C-235CBDD9CA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62F681-288C-46F6-95D2-8705C0CDEA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92FD6-4853-40CE-B33C-0C6ABAFE77A9}"/>
              </a:ext>
            </a:extLst>
          </p:cNvPr>
          <p:cNvSpPr>
            <a:spLocks noGrp="1"/>
          </p:cNvSpPr>
          <p:nvPr>
            <p:ph type="dt" sz="half" idx="10"/>
          </p:nvPr>
        </p:nvSpPr>
        <p:spPr/>
        <p:txBody>
          <a:bodyPr/>
          <a:lstStyle/>
          <a:p>
            <a:fld id="{46F5E640-3988-422A-BAA8-FBAF74A5AB2C}" type="datetimeFigureOut">
              <a:rPr lang="en-US" smtClean="0"/>
              <a:t>1/24/2024</a:t>
            </a:fld>
            <a:endParaRPr lang="en-US"/>
          </a:p>
        </p:txBody>
      </p:sp>
      <p:sp>
        <p:nvSpPr>
          <p:cNvPr id="5" name="Footer Placeholder 4">
            <a:extLst>
              <a:ext uri="{FF2B5EF4-FFF2-40B4-BE49-F238E27FC236}">
                <a16:creationId xmlns:a16="http://schemas.microsoft.com/office/drawing/2014/main" id="{338109DB-FF31-4B1D-B25D-B043D54E4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4082D-4D22-4A59-84C2-F2CEF41FA5C8}"/>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780066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64A999-D35B-4AF1-8886-7C087360B7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858ADB-D6EA-4A63-8FF9-878B28C3A7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A050A-E55C-4EF4-8CA8-AE00B12651DE}"/>
              </a:ext>
            </a:extLst>
          </p:cNvPr>
          <p:cNvSpPr>
            <a:spLocks noGrp="1"/>
          </p:cNvSpPr>
          <p:nvPr>
            <p:ph type="dt" sz="half" idx="10"/>
          </p:nvPr>
        </p:nvSpPr>
        <p:spPr/>
        <p:txBody>
          <a:bodyPr/>
          <a:lstStyle/>
          <a:p>
            <a:fld id="{46F5E640-3988-422A-BAA8-FBAF74A5AB2C}" type="datetimeFigureOut">
              <a:rPr lang="en-US" smtClean="0"/>
              <a:t>1/24/2024</a:t>
            </a:fld>
            <a:endParaRPr lang="en-US"/>
          </a:p>
        </p:txBody>
      </p:sp>
      <p:sp>
        <p:nvSpPr>
          <p:cNvPr id="5" name="Footer Placeholder 4">
            <a:extLst>
              <a:ext uri="{FF2B5EF4-FFF2-40B4-BE49-F238E27FC236}">
                <a16:creationId xmlns:a16="http://schemas.microsoft.com/office/drawing/2014/main" id="{EA64C759-E969-44DA-A4E5-28FF4260E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FD509-7ADC-4C4F-B5ED-9CB6FBC7DAF0}"/>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04253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38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B58A-E430-4760-BABC-9332AFF70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AD828-0421-4B05-B51A-FBAC8A4679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55E8E-335C-4146-B839-F192F233F490}"/>
              </a:ext>
            </a:extLst>
          </p:cNvPr>
          <p:cNvSpPr>
            <a:spLocks noGrp="1"/>
          </p:cNvSpPr>
          <p:nvPr>
            <p:ph type="dt" sz="half" idx="10"/>
          </p:nvPr>
        </p:nvSpPr>
        <p:spPr/>
        <p:txBody>
          <a:bodyPr/>
          <a:lstStyle/>
          <a:p>
            <a:fld id="{46F5E640-3988-422A-BAA8-FBAF74A5AB2C}" type="datetimeFigureOut">
              <a:rPr lang="en-US" smtClean="0"/>
              <a:t>1/24/2024</a:t>
            </a:fld>
            <a:endParaRPr lang="en-US"/>
          </a:p>
        </p:txBody>
      </p:sp>
      <p:sp>
        <p:nvSpPr>
          <p:cNvPr id="5" name="Footer Placeholder 4">
            <a:extLst>
              <a:ext uri="{FF2B5EF4-FFF2-40B4-BE49-F238E27FC236}">
                <a16:creationId xmlns:a16="http://schemas.microsoft.com/office/drawing/2014/main" id="{8FD8E1C3-CB32-4C38-9992-5D07EC153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C516B-522B-4A6E-A67E-C63F395E0012}"/>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281524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0E38-3855-4D0B-A1B3-55BAEBB2A2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D6AB2-8230-4891-81BB-060AE3BEF8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78D79-9F2E-473B-9082-BD6508C20ED8}"/>
              </a:ext>
            </a:extLst>
          </p:cNvPr>
          <p:cNvSpPr>
            <a:spLocks noGrp="1"/>
          </p:cNvSpPr>
          <p:nvPr>
            <p:ph type="dt" sz="half" idx="10"/>
          </p:nvPr>
        </p:nvSpPr>
        <p:spPr/>
        <p:txBody>
          <a:bodyPr/>
          <a:lstStyle/>
          <a:p>
            <a:fld id="{46F5E640-3988-422A-BAA8-FBAF74A5AB2C}" type="datetimeFigureOut">
              <a:rPr lang="en-US" smtClean="0"/>
              <a:t>1/24/2024</a:t>
            </a:fld>
            <a:endParaRPr lang="en-US"/>
          </a:p>
        </p:txBody>
      </p:sp>
      <p:sp>
        <p:nvSpPr>
          <p:cNvPr id="5" name="Footer Placeholder 4">
            <a:extLst>
              <a:ext uri="{FF2B5EF4-FFF2-40B4-BE49-F238E27FC236}">
                <a16:creationId xmlns:a16="http://schemas.microsoft.com/office/drawing/2014/main" id="{CB1D04A7-5862-4FE7-8C4A-42CDFBAFB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BD337-9D7A-49F9-8194-836EBDDE84A4}"/>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2201149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7F8E9-9C89-43BC-8919-8A540A2D3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CD3A01-8EDC-4D19-AC82-92EB0116F6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24A7E-3C53-4B52-BB7E-F9A0B3DE9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AFB02-C662-4F34-A55B-24E86702BD5E}"/>
              </a:ext>
            </a:extLst>
          </p:cNvPr>
          <p:cNvSpPr>
            <a:spLocks noGrp="1"/>
          </p:cNvSpPr>
          <p:nvPr>
            <p:ph type="dt" sz="half" idx="10"/>
          </p:nvPr>
        </p:nvSpPr>
        <p:spPr/>
        <p:txBody>
          <a:bodyPr/>
          <a:lstStyle/>
          <a:p>
            <a:fld id="{46F5E640-3988-422A-BAA8-FBAF74A5AB2C}" type="datetimeFigureOut">
              <a:rPr lang="en-US" smtClean="0"/>
              <a:t>1/24/2024</a:t>
            </a:fld>
            <a:endParaRPr lang="en-US"/>
          </a:p>
        </p:txBody>
      </p:sp>
      <p:sp>
        <p:nvSpPr>
          <p:cNvPr id="6" name="Footer Placeholder 5">
            <a:extLst>
              <a:ext uri="{FF2B5EF4-FFF2-40B4-BE49-F238E27FC236}">
                <a16:creationId xmlns:a16="http://schemas.microsoft.com/office/drawing/2014/main" id="{D124B1A8-2D75-4E8A-AC36-C86923A3A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B65C7-C12A-4F2C-99CA-724834F0DA8B}"/>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401016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18C8-AEE5-41FE-9F9A-4007F18731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8236D-75AD-4B31-940F-ACD415144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B59655-1A58-4D09-8675-2F8DB9AC2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C9F91-D9DF-4311-9DA3-D24CC5558A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1D17FD-63F2-4BFB-8EF3-BB8DC667BD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0BCB67-7469-4C8E-8A5B-07370431644D}"/>
              </a:ext>
            </a:extLst>
          </p:cNvPr>
          <p:cNvSpPr>
            <a:spLocks noGrp="1"/>
          </p:cNvSpPr>
          <p:nvPr>
            <p:ph type="dt" sz="half" idx="10"/>
          </p:nvPr>
        </p:nvSpPr>
        <p:spPr/>
        <p:txBody>
          <a:bodyPr/>
          <a:lstStyle/>
          <a:p>
            <a:fld id="{46F5E640-3988-422A-BAA8-FBAF74A5AB2C}" type="datetimeFigureOut">
              <a:rPr lang="en-US" smtClean="0"/>
              <a:t>1/24/2024</a:t>
            </a:fld>
            <a:endParaRPr lang="en-US"/>
          </a:p>
        </p:txBody>
      </p:sp>
      <p:sp>
        <p:nvSpPr>
          <p:cNvPr id="8" name="Footer Placeholder 7">
            <a:extLst>
              <a:ext uri="{FF2B5EF4-FFF2-40B4-BE49-F238E27FC236}">
                <a16:creationId xmlns:a16="http://schemas.microsoft.com/office/drawing/2014/main" id="{A452CE18-753A-4AB8-BC7A-B4F1E94A01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D5FAAA-29B2-4F4F-B22D-E819F199F3B0}"/>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69930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44E5-8BF7-4FE5-A15A-166B2B409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29D5F-C126-4697-AE6C-0C4740B07B42}"/>
              </a:ext>
            </a:extLst>
          </p:cNvPr>
          <p:cNvSpPr>
            <a:spLocks noGrp="1"/>
          </p:cNvSpPr>
          <p:nvPr>
            <p:ph type="dt" sz="half" idx="10"/>
          </p:nvPr>
        </p:nvSpPr>
        <p:spPr/>
        <p:txBody>
          <a:bodyPr/>
          <a:lstStyle/>
          <a:p>
            <a:fld id="{46F5E640-3988-422A-BAA8-FBAF74A5AB2C}" type="datetimeFigureOut">
              <a:rPr lang="en-US" smtClean="0"/>
              <a:t>1/24/2024</a:t>
            </a:fld>
            <a:endParaRPr lang="en-US"/>
          </a:p>
        </p:txBody>
      </p:sp>
      <p:sp>
        <p:nvSpPr>
          <p:cNvPr id="4" name="Footer Placeholder 3">
            <a:extLst>
              <a:ext uri="{FF2B5EF4-FFF2-40B4-BE49-F238E27FC236}">
                <a16:creationId xmlns:a16="http://schemas.microsoft.com/office/drawing/2014/main" id="{87281609-FCD5-4C46-9EC6-62C689429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05E9A-2CF9-4D44-9890-348D513CCC2F}"/>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423500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8A3B33-7E87-4B44-B5CB-8B336BD1504D}"/>
              </a:ext>
            </a:extLst>
          </p:cNvPr>
          <p:cNvSpPr>
            <a:spLocks noGrp="1"/>
          </p:cNvSpPr>
          <p:nvPr>
            <p:ph type="dt" sz="half" idx="10"/>
          </p:nvPr>
        </p:nvSpPr>
        <p:spPr/>
        <p:txBody>
          <a:bodyPr/>
          <a:lstStyle/>
          <a:p>
            <a:fld id="{46F5E640-3988-422A-BAA8-FBAF74A5AB2C}" type="datetimeFigureOut">
              <a:rPr lang="en-US" smtClean="0"/>
              <a:t>1/24/2024</a:t>
            </a:fld>
            <a:endParaRPr lang="en-US"/>
          </a:p>
        </p:txBody>
      </p:sp>
      <p:sp>
        <p:nvSpPr>
          <p:cNvPr id="3" name="Footer Placeholder 2">
            <a:extLst>
              <a:ext uri="{FF2B5EF4-FFF2-40B4-BE49-F238E27FC236}">
                <a16:creationId xmlns:a16="http://schemas.microsoft.com/office/drawing/2014/main" id="{0B844E82-B844-4770-89F4-46A912663E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4DD686-CAA4-4FD4-BBA7-95955764BAA7}"/>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51284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6580-A1AF-40C0-93F7-F138D06BF6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39B874-048B-4E30-AA17-33BF51375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E6B882-C572-4C91-966B-CFDF0A6A95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4A513-475C-4117-89BE-8F6B8E85195E}"/>
              </a:ext>
            </a:extLst>
          </p:cNvPr>
          <p:cNvSpPr>
            <a:spLocks noGrp="1"/>
          </p:cNvSpPr>
          <p:nvPr>
            <p:ph type="dt" sz="half" idx="10"/>
          </p:nvPr>
        </p:nvSpPr>
        <p:spPr/>
        <p:txBody>
          <a:bodyPr/>
          <a:lstStyle/>
          <a:p>
            <a:fld id="{46F5E640-3988-422A-BAA8-FBAF74A5AB2C}" type="datetimeFigureOut">
              <a:rPr lang="en-US" smtClean="0"/>
              <a:t>1/24/2024</a:t>
            </a:fld>
            <a:endParaRPr lang="en-US"/>
          </a:p>
        </p:txBody>
      </p:sp>
      <p:sp>
        <p:nvSpPr>
          <p:cNvPr id="6" name="Footer Placeholder 5">
            <a:extLst>
              <a:ext uri="{FF2B5EF4-FFF2-40B4-BE49-F238E27FC236}">
                <a16:creationId xmlns:a16="http://schemas.microsoft.com/office/drawing/2014/main" id="{CB792E9D-420C-43B6-A84F-BA69E0BF90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4CE3C-5DCA-49FD-8A8B-35E000678B64}"/>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98710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D039-E318-4A8B-A034-4E0A8EBAE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74F3B6-F859-4565-BE0E-C2AA3EEF58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4C2FF2-E963-4EFD-AE21-41C0B2DDE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DB5C9-082D-4663-A5F5-978F17317ED2}"/>
              </a:ext>
            </a:extLst>
          </p:cNvPr>
          <p:cNvSpPr>
            <a:spLocks noGrp="1"/>
          </p:cNvSpPr>
          <p:nvPr>
            <p:ph type="dt" sz="half" idx="10"/>
          </p:nvPr>
        </p:nvSpPr>
        <p:spPr/>
        <p:txBody>
          <a:bodyPr/>
          <a:lstStyle/>
          <a:p>
            <a:fld id="{46F5E640-3988-422A-BAA8-FBAF74A5AB2C}" type="datetimeFigureOut">
              <a:rPr lang="en-US" smtClean="0"/>
              <a:t>1/24/2024</a:t>
            </a:fld>
            <a:endParaRPr lang="en-US"/>
          </a:p>
        </p:txBody>
      </p:sp>
      <p:sp>
        <p:nvSpPr>
          <p:cNvPr id="6" name="Footer Placeholder 5">
            <a:extLst>
              <a:ext uri="{FF2B5EF4-FFF2-40B4-BE49-F238E27FC236}">
                <a16:creationId xmlns:a16="http://schemas.microsoft.com/office/drawing/2014/main" id="{A83C4D44-D527-4471-B28F-28D13BFAC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23C94-0504-4F97-A08F-40C3FA72A38F}"/>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072460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C3DE84-E747-4561-8B63-97109CFA3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D9999A-C52A-4F89-884A-14721F151E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F18F7-8D4A-4BA5-9F15-CDD9F0048F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5E640-3988-422A-BAA8-FBAF74A5AB2C}" type="datetimeFigureOut">
              <a:rPr lang="en-US" smtClean="0"/>
              <a:t>1/24/2024</a:t>
            </a:fld>
            <a:endParaRPr lang="en-US"/>
          </a:p>
        </p:txBody>
      </p:sp>
      <p:sp>
        <p:nvSpPr>
          <p:cNvPr id="5" name="Footer Placeholder 4">
            <a:extLst>
              <a:ext uri="{FF2B5EF4-FFF2-40B4-BE49-F238E27FC236}">
                <a16:creationId xmlns:a16="http://schemas.microsoft.com/office/drawing/2014/main" id="{352AB72F-19D0-4946-8F2E-F5AD36104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A359C7-D308-4BEE-B995-73A827678E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0F40-C090-47FF-9E44-0997E5EBDD3C}" type="slidenum">
              <a:rPr lang="en-US" smtClean="0"/>
              <a:t>‹#›</a:t>
            </a:fld>
            <a:endParaRPr lang="en-US"/>
          </a:p>
        </p:txBody>
      </p:sp>
    </p:spTree>
    <p:extLst>
      <p:ext uri="{BB962C8B-B14F-4D97-AF65-F5344CB8AC3E}">
        <p14:creationId xmlns:p14="http://schemas.microsoft.com/office/powerpoint/2010/main" val="3446825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lionsclubsinternational.myshopify.com/collections/leos" TargetMode="External"/><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mailto:leo@lionsclubs.org" TargetMode="External"/><Relationship Id="rId5" Type="http://schemas.openxmlformats.org/officeDocument/2006/relationships/image" Target="../media/image2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hyperlink" Target="http://www.facebook.com/leoclub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hyperlink" Target="https://www.lionsclubs.org/en/discover-our-clubs/about-leos/leo-club-advisory-panel"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hyperlink" Target="https://www.lionsclubs.org/en/lear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9.png"/><Relationship Id="rId7"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www.lionsclubs.org/en/resources-for-members/resource-center/leo-awards-and-recognition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https://lionsclubsinternational.myshopify.com/collections/leos" TargetMode="External"/><Relationship Id="rId13" Type="http://schemas.openxmlformats.org/officeDocument/2006/relationships/hyperlink" Target="https://www.lionsclubs.org/en/resources-for-members/resource-center/leo-awards-and-recognitions" TargetMode="External"/><Relationship Id="rId3" Type="http://schemas.openxmlformats.org/officeDocument/2006/relationships/image" Target="../media/image9.png"/><Relationship Id="rId7" Type="http://schemas.openxmlformats.org/officeDocument/2006/relationships/hyperlink" Target="https://cdn2.webdamdb.com/md_Y0zEfxxHFjr0.jpg.pdf" TargetMode="External"/><Relationship Id="rId12" Type="http://schemas.openxmlformats.org/officeDocument/2006/relationships/hyperlink" Target="https://www.lionsclubs.org/en/resources-for-members/lions-events-calendar"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lionsclubs.org/en/discover-our-clubs/about-leos" TargetMode="External"/><Relationship Id="rId11" Type="http://schemas.openxmlformats.org/officeDocument/2006/relationships/hyperlink" Target="https://www.lionsclubs.org/en/start-our-approach/grant-types/leo-grants" TargetMode="External"/><Relationship Id="rId5" Type="http://schemas.openxmlformats.org/officeDocument/2006/relationships/image" Target="../media/image5.png"/><Relationship Id="rId10" Type="http://schemas.openxmlformats.org/officeDocument/2006/relationships/hyperlink" Target="https://www.lionsclubs.org/en/learn" TargetMode="External"/><Relationship Id="rId4" Type="http://schemas.openxmlformats.org/officeDocument/2006/relationships/image" Target="../media/image4.png"/><Relationship Id="rId9" Type="http://schemas.openxmlformats.org/officeDocument/2006/relationships/hyperlink" Target="https://www.facebook.com/leoclub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lionsclubs.org/leo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mailto:leo@lionsclubs.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en-US" sz="4000" b="1" kern="0" dirty="0">
                <a:solidFill>
                  <a:srgbClr val="55565A"/>
                </a:solidFill>
                <a:latin typeface="Arial Black" panose="020B0604020202020204" pitchFamily="34" charset="0"/>
                <a:cs typeface="Arial" panose="020B0604020202020204" pitchFamily="34" charset="0"/>
              </a:rPr>
              <a:t>Leo Club Advisor </a:t>
            </a:r>
          </a:p>
          <a:p>
            <a:r>
              <a:rPr lang="en-US" sz="4000" b="1" kern="0" dirty="0">
                <a:solidFill>
                  <a:srgbClr val="55565A"/>
                </a:solidFill>
                <a:latin typeface="Arial Black" panose="020B0604020202020204" pitchFamily="34" charset="0"/>
                <a:cs typeface="Arial" panose="020B0604020202020204" pitchFamily="34" charset="0"/>
              </a:rPr>
              <a:t>Training and Orientation</a:t>
            </a:r>
          </a:p>
          <a:p>
            <a:pPr>
              <a:lnSpc>
                <a:spcPct val="150000"/>
              </a:lnSpc>
            </a:pPr>
            <a:r>
              <a:rPr lang="en-US" sz="2800" kern="0" dirty="0">
                <a:solidFill>
                  <a:srgbClr val="00AC69"/>
                </a:solidFill>
                <a:latin typeface="Arial" panose="020B0604020202020204" pitchFamily="34" charset="0"/>
                <a:cs typeface="Arial" panose="020B0604020202020204" pitchFamily="34" charset="0"/>
              </a:rPr>
              <a:t>LIONS INTERNATIONAL</a:t>
            </a:r>
            <a:endParaRPr lang="en-US" sz="2800" kern="0" dirty="0">
              <a:solidFill>
                <a:srgbClr val="55565A"/>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807161" y="927898"/>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rPr>
              <a:t>Leo club items from the Lions Shop</a:t>
            </a:r>
            <a:endParaRPr lang="en-US" b="1" kern="0" dirty="0">
              <a:solidFill>
                <a:srgbClr val="616262"/>
              </a:solidFill>
            </a:endParaRPr>
          </a:p>
        </p:txBody>
      </p:sp>
      <p:sp>
        <p:nvSpPr>
          <p:cNvPr id="13" name="Body Copy">
            <a:extLst>
              <a:ext uri="{FF2B5EF4-FFF2-40B4-BE49-F238E27FC236}">
                <a16:creationId xmlns:a16="http://schemas.microsoft.com/office/drawing/2014/main" id="{7CD9EC34-F818-4F53-8EDD-4E4E05FF195E}"/>
              </a:ext>
            </a:extLst>
          </p:cNvPr>
          <p:cNvSpPr txBox="1">
            <a:spLocks/>
          </p:cNvSpPr>
          <p:nvPr/>
        </p:nvSpPr>
        <p:spPr>
          <a:xfrm>
            <a:off x="807161" y="1803194"/>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defRPr/>
            </a:pPr>
            <a:r>
              <a:rPr lang="en-US" sz="2400" dirty="0">
                <a:solidFill>
                  <a:srgbClr val="616262"/>
                </a:solidFill>
                <a:ea typeface="+mn-ea"/>
              </a:rPr>
              <a:t>Available from the Lions Shop </a:t>
            </a:r>
            <a:r>
              <a:rPr lang="en-US" sz="2400" dirty="0">
                <a:solidFill>
                  <a:srgbClr val="81827C"/>
                </a:solidFill>
                <a:ea typeface="+mn-ea"/>
              </a:rPr>
              <a:t>(</a:t>
            </a:r>
            <a:r>
              <a:rPr lang="en-US" sz="2400" dirty="0">
                <a:solidFill>
                  <a:srgbClr val="407CCA"/>
                </a:solidFill>
                <a:ea typeface="+mn-ea"/>
                <a:hlinkClick r:id="rId3">
                  <a:extLst>
                    <a:ext uri="{A12FA001-AC4F-418D-AE19-62706E023703}">
                      <ahyp:hlinkClr xmlns:ahyp="http://schemas.microsoft.com/office/drawing/2018/hyperlinkcolor" val="tx"/>
                    </a:ext>
                  </a:extLst>
                </a:hlinkClick>
              </a:rPr>
              <a:t>https://lionsclubsinternational.myshopify.com/collections/leos</a:t>
            </a:r>
            <a:r>
              <a:rPr lang="en-US" sz="2400" dirty="0">
                <a:solidFill>
                  <a:srgbClr val="81827C"/>
                </a:solidFill>
                <a:ea typeface="+mn-ea"/>
              </a:rPr>
              <a:t>): </a:t>
            </a:r>
          </a:p>
          <a:p>
            <a:pPr marL="861999" lvl="1" indent="-342900">
              <a:spcBef>
                <a:spcPts val="600"/>
              </a:spcBef>
              <a:buFont typeface="Arial" pitchFamily="34" charset="0"/>
              <a:buChar char="•"/>
              <a:defRPr/>
            </a:pPr>
            <a:r>
              <a:rPr lang="en-US" sz="2400" dirty="0">
                <a:solidFill>
                  <a:srgbClr val="616262"/>
                </a:solidFill>
                <a:ea typeface="+mn-ea"/>
              </a:rPr>
              <a:t>Leo new member kits</a:t>
            </a:r>
          </a:p>
          <a:p>
            <a:pPr marL="861999" lvl="1" indent="-342900">
              <a:spcBef>
                <a:spcPts val="600"/>
              </a:spcBef>
              <a:buFont typeface="Arial" pitchFamily="34" charset="0"/>
              <a:buChar char="•"/>
              <a:defRPr/>
            </a:pPr>
            <a:r>
              <a:rPr lang="en-US" sz="2400" dirty="0">
                <a:solidFill>
                  <a:srgbClr val="616262"/>
                </a:solidFill>
                <a:ea typeface="+mn-ea"/>
              </a:rPr>
              <a:t>Leo apparel</a:t>
            </a:r>
          </a:p>
          <a:p>
            <a:pPr marL="861999" lvl="1" indent="-342900">
              <a:spcBef>
                <a:spcPts val="600"/>
              </a:spcBef>
              <a:buFont typeface="Arial" pitchFamily="34" charset="0"/>
              <a:buChar char="•"/>
              <a:defRPr/>
            </a:pPr>
            <a:r>
              <a:rPr lang="en-US" sz="2400" dirty="0">
                <a:solidFill>
                  <a:srgbClr val="616262"/>
                </a:solidFill>
                <a:ea typeface="+mn-ea"/>
              </a:rPr>
              <a:t>Leo club meeting accessories</a:t>
            </a:r>
          </a:p>
          <a:p>
            <a:pPr marL="861999" lvl="1" indent="-342900">
              <a:spcBef>
                <a:spcPts val="600"/>
              </a:spcBef>
              <a:buFont typeface="Arial" pitchFamily="34" charset="0"/>
              <a:buChar char="•"/>
              <a:defRPr/>
            </a:pPr>
            <a:r>
              <a:rPr lang="en-US" sz="2400" dirty="0">
                <a:solidFill>
                  <a:srgbClr val="616262"/>
                </a:solidFill>
                <a:ea typeface="+mn-ea"/>
              </a:rPr>
              <a:t>Leo certificates and plaque</a:t>
            </a:r>
          </a:p>
          <a:p>
            <a:pPr marL="861999" lvl="1" indent="-342900">
              <a:spcBef>
                <a:spcPts val="600"/>
              </a:spcBef>
              <a:buFont typeface="Arial" pitchFamily="34" charset="0"/>
              <a:buChar char="•"/>
              <a:defRPr/>
            </a:pPr>
            <a:r>
              <a:rPr lang="en-US" sz="2400" dirty="0">
                <a:solidFill>
                  <a:srgbClr val="616262"/>
                </a:solidFill>
                <a:ea typeface="+mn-ea"/>
              </a:rPr>
              <a:t>Leo club officer lapel pins</a:t>
            </a:r>
          </a:p>
          <a:p>
            <a:pPr marL="861999" lvl="1" indent="-342900">
              <a:spcBef>
                <a:spcPts val="600"/>
              </a:spcBef>
              <a:buFont typeface="Arial" pitchFamily="34" charset="0"/>
              <a:buChar char="•"/>
              <a:defRPr/>
            </a:pPr>
            <a:r>
              <a:rPr lang="en-US" sz="2400" dirty="0">
                <a:solidFill>
                  <a:srgbClr val="616262"/>
                </a:solidFill>
                <a:ea typeface="+mn-ea"/>
              </a:rPr>
              <a:t>Leo membership pins</a:t>
            </a:r>
          </a:p>
        </p:txBody>
      </p:sp>
      <p:pic>
        <p:nvPicPr>
          <p:cNvPr id="7" name="Picture 10" descr="LEO JUNIOR GONG">
            <a:extLst>
              <a:ext uri="{FF2B5EF4-FFF2-40B4-BE49-F238E27FC236}">
                <a16:creationId xmlns:a16="http://schemas.microsoft.com/office/drawing/2014/main" id="{AEC5AD66-EAB1-4E95-A46D-3EF3406F4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55" r="18887"/>
          <a:stretch>
            <a:fillRect/>
          </a:stretch>
        </p:blipFill>
        <p:spPr bwMode="auto">
          <a:xfrm>
            <a:off x="9120591" y="4696009"/>
            <a:ext cx="1136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O BANNER">
            <a:extLst>
              <a:ext uri="{FF2B5EF4-FFF2-40B4-BE49-F238E27FC236}">
                <a16:creationId xmlns:a16="http://schemas.microsoft.com/office/drawing/2014/main" id="{939606B5-CE2F-4908-ABAC-1AC9BD366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4758" r="12604" b="5499"/>
          <a:stretch>
            <a:fillRect/>
          </a:stretch>
        </p:blipFill>
        <p:spPr bwMode="auto">
          <a:xfrm rot="-266322">
            <a:off x="7114856" y="3843667"/>
            <a:ext cx="17510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71CA7-7EEB-3C4F-A59F-4382E5146616}"/>
              </a:ext>
            </a:extLst>
          </p:cNvPr>
          <p:cNvPicPr>
            <a:picLocks noChangeAspect="1"/>
          </p:cNvPicPr>
          <p:nvPr/>
        </p:nvPicPr>
        <p:blipFill rotWithShape="1">
          <a:blip r:embed="rId6"/>
          <a:srcRect l="16530" t="2053" r="10928" b="4800"/>
          <a:stretch/>
        </p:blipFill>
        <p:spPr>
          <a:xfrm rot="10800000">
            <a:off x="9857182" y="0"/>
            <a:ext cx="2334818" cy="4497050"/>
          </a:xfrm>
          <a:prstGeom prst="rect">
            <a:avLst/>
          </a:prstGeom>
        </p:spPr>
      </p:pic>
      <p:pic>
        <p:nvPicPr>
          <p:cNvPr id="11" name="Picture 10">
            <a:extLst>
              <a:ext uri="{FF2B5EF4-FFF2-40B4-BE49-F238E27FC236}">
                <a16:creationId xmlns:a16="http://schemas.microsoft.com/office/drawing/2014/main" id="{D22BE551-9F1B-304C-A294-A94BD3404ED5}"/>
              </a:ext>
            </a:extLst>
          </p:cNvPr>
          <p:cNvPicPr>
            <a:picLocks noChangeAspect="1"/>
          </p:cNvPicPr>
          <p:nvPr/>
        </p:nvPicPr>
        <p:blipFill rotWithShape="1">
          <a:blip r:embed="rId7"/>
          <a:srcRect l="15744" b="4901"/>
          <a:stretch/>
        </p:blipFill>
        <p:spPr>
          <a:xfrm>
            <a:off x="0" y="5178695"/>
            <a:ext cx="991893" cy="1679305"/>
          </a:xfrm>
          <a:prstGeom prst="rect">
            <a:avLst/>
          </a:prstGeom>
        </p:spPr>
      </p:pic>
      <p:pic>
        <p:nvPicPr>
          <p:cNvPr id="3" name="Picture 2" descr="A close-up of a skateboard&#10;&#10;Description automatically generated with medium confidence">
            <a:extLst>
              <a:ext uri="{FF2B5EF4-FFF2-40B4-BE49-F238E27FC236}">
                <a16:creationId xmlns:a16="http://schemas.microsoft.com/office/drawing/2014/main" id="{2C842694-5A8C-A042-AE65-DFAE72BB0ED8}"/>
              </a:ext>
            </a:extLst>
          </p:cNvPr>
          <p:cNvPicPr>
            <a:picLocks noChangeAspect="1"/>
          </p:cNvPicPr>
          <p:nvPr/>
        </p:nvPicPr>
        <p:blipFill>
          <a:blip r:embed="rId8"/>
          <a:stretch>
            <a:fillRect/>
          </a:stretch>
        </p:blipFill>
        <p:spPr>
          <a:xfrm>
            <a:off x="6141501" y="2761973"/>
            <a:ext cx="1304290" cy="130429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E5EA7310-26EF-C647-9BEA-35F3D2F9096E}"/>
              </a:ext>
            </a:extLst>
          </p:cNvPr>
          <p:cNvPicPr>
            <a:picLocks noChangeAspect="1"/>
          </p:cNvPicPr>
          <p:nvPr/>
        </p:nvPicPr>
        <p:blipFill rotWithShape="1">
          <a:blip r:embed="rId9"/>
          <a:srcRect l="20226" r="15402"/>
          <a:stretch/>
        </p:blipFill>
        <p:spPr>
          <a:xfrm>
            <a:off x="8800616" y="2785485"/>
            <a:ext cx="1776601" cy="1841046"/>
          </a:xfrm>
          <a:prstGeom prst="rect">
            <a:avLst/>
          </a:prstGeom>
        </p:spPr>
      </p:pic>
    </p:spTree>
    <p:extLst>
      <p:ext uri="{BB962C8B-B14F-4D97-AF65-F5344CB8AC3E}">
        <p14:creationId xmlns:p14="http://schemas.microsoft.com/office/powerpoint/2010/main" val="1914656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11</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624776"/>
            <a:ext cx="9329645" cy="875296"/>
          </a:xfrm>
          <a:prstGeom prst="rect">
            <a:avLst/>
          </a:prstGeom>
          <a:noFill/>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rPr>
              <a:t>Leo </a:t>
            </a:r>
            <a:r>
              <a:rPr lang="en-US" sz="3600" b="1" kern="0" dirty="0" err="1">
                <a:solidFill>
                  <a:srgbClr val="616262"/>
                </a:solidFill>
              </a:rPr>
              <a:t>eNews</a:t>
            </a:r>
            <a:endParaRPr lang="en-US" b="1" kern="0" dirty="0">
              <a:solidFill>
                <a:srgbClr val="616262"/>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283321"/>
            <a:ext cx="1558206" cy="155820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3B7FBBD-98E0-43DA-8C9A-DC4F3D74CB24}"/>
              </a:ext>
            </a:extLst>
          </p:cNvPr>
          <p:cNvPicPr>
            <a:picLocks noChangeAspect="1"/>
          </p:cNvPicPr>
          <p:nvPr/>
        </p:nvPicPr>
        <p:blipFill>
          <a:blip r:embed="rId5"/>
          <a:stretch>
            <a:fillRect/>
          </a:stretch>
        </p:blipFill>
        <p:spPr>
          <a:xfrm>
            <a:off x="5191797" y="1225119"/>
            <a:ext cx="6085803" cy="4890377"/>
          </a:xfrm>
          <a:prstGeom prst="rect">
            <a:avLst/>
          </a:prstGeom>
          <a:ln>
            <a:solidFill>
              <a:srgbClr val="616262"/>
            </a:solidFill>
          </a:ln>
        </p:spPr>
      </p:pic>
      <p:sp>
        <p:nvSpPr>
          <p:cNvPr id="9" name="TextBox 8">
            <a:extLst>
              <a:ext uri="{FF2B5EF4-FFF2-40B4-BE49-F238E27FC236}">
                <a16:creationId xmlns:a16="http://schemas.microsoft.com/office/drawing/2014/main" id="{B99B9A13-D21D-4A69-8AC9-329C2ECB62B2}"/>
              </a:ext>
            </a:extLst>
          </p:cNvPr>
          <p:cNvSpPr txBox="1"/>
          <p:nvPr/>
        </p:nvSpPr>
        <p:spPr>
          <a:xfrm>
            <a:off x="1153781" y="1662216"/>
            <a:ext cx="3845052" cy="4585871"/>
          </a:xfrm>
          <a:prstGeom prst="rect">
            <a:avLst/>
          </a:prstGeom>
          <a:noFill/>
        </p:spPr>
        <p:txBody>
          <a:bodyPr wrap="square">
            <a:spAutoFit/>
          </a:bodyPr>
          <a:lstStyle/>
          <a:p>
            <a:r>
              <a:rPr lang="en-US" sz="2400" dirty="0">
                <a:solidFill>
                  <a:srgbClr val="616262"/>
                </a:solidFill>
                <a:latin typeface="Arial" panose="020B0604020202020204" pitchFamily="34" charset="0"/>
                <a:cs typeface="Arial" panose="020B0604020202020204" pitchFamily="34" charset="0"/>
              </a:rPr>
              <a:t>Quarterly </a:t>
            </a:r>
            <a:r>
              <a:rPr lang="en-US" sz="2400" dirty="0" err="1">
                <a:solidFill>
                  <a:srgbClr val="616262"/>
                </a:solidFill>
                <a:latin typeface="Arial" panose="020B0604020202020204" pitchFamily="34" charset="0"/>
                <a:cs typeface="Arial" panose="020B0604020202020204" pitchFamily="34" charset="0"/>
              </a:rPr>
              <a:t>eNews</a:t>
            </a:r>
            <a:r>
              <a:rPr lang="en-US" sz="2400" dirty="0">
                <a:solidFill>
                  <a:srgbClr val="616262"/>
                </a:solidFill>
                <a:latin typeface="Arial" panose="020B0604020202020204" pitchFamily="34" charset="0"/>
                <a:cs typeface="Arial" panose="020B0604020202020204" pitchFamily="34" charset="0"/>
              </a:rPr>
              <a:t> sent by </a:t>
            </a:r>
            <a:r>
              <a:rPr lang="en-US" sz="2800" b="1" kern="0" dirty="0">
                <a:solidFill>
                  <a:srgbClr val="407CCA"/>
                </a:solidFill>
                <a:hlinkClick r:id="rId6">
                  <a:extLst>
                    <a:ext uri="{A12FA001-AC4F-418D-AE19-62706E023703}">
                      <ahyp:hlinkClr xmlns:ahyp="http://schemas.microsoft.com/office/drawing/2018/hyperlinkcolor" val="tx"/>
                    </a:ext>
                  </a:extLst>
                </a:hlinkClick>
              </a:rPr>
              <a:t>leo@lionsclubs.org</a:t>
            </a:r>
            <a:r>
              <a:rPr lang="en-US" sz="2800" b="1" kern="0" dirty="0">
                <a:solidFill>
                  <a:srgbClr val="407CCA"/>
                </a:solidFill>
              </a:rPr>
              <a:t> </a:t>
            </a:r>
            <a:r>
              <a:rPr lang="en-US" sz="2400" dirty="0">
                <a:solidFill>
                  <a:srgbClr val="616262"/>
                </a:solidFill>
                <a:latin typeface="Arial" panose="020B0604020202020204" pitchFamily="34" charset="0"/>
                <a:cs typeface="Arial" panose="020B0604020202020204" pitchFamily="34" charset="0"/>
              </a:rPr>
              <a:t>with up-to-date information and announcements about the Leo Club Program. </a:t>
            </a:r>
          </a:p>
          <a:p>
            <a:endParaRPr lang="en-US" sz="2400" b="1" kern="0" dirty="0">
              <a:solidFill>
                <a:srgbClr val="616262"/>
              </a:solidFill>
              <a:latin typeface="Arial" panose="020B0604020202020204" pitchFamily="34" charset="0"/>
              <a:cs typeface="Arial" panose="020B0604020202020204" pitchFamily="34" charset="0"/>
            </a:endParaRPr>
          </a:p>
          <a:p>
            <a:r>
              <a:rPr lang="en-US" sz="2400" b="1" kern="0" dirty="0">
                <a:solidFill>
                  <a:srgbClr val="616262"/>
                </a:solidFill>
                <a:latin typeface="Arial" panose="020B0604020202020204" pitchFamily="34" charset="0"/>
                <a:cs typeface="Arial" panose="020B0604020202020204" pitchFamily="34" charset="0"/>
              </a:rPr>
              <a:t>eNews is sent to every Leo club and Leo club advisor that has an email address recorded in the Lions International online reporting system.</a:t>
            </a:r>
            <a:endParaRPr lang="en-US" sz="2800" b="1" kern="0" dirty="0">
              <a:solidFill>
                <a:srgbClr val="616262"/>
              </a:solidFill>
            </a:endParaRPr>
          </a:p>
        </p:txBody>
      </p:sp>
      <p:pic>
        <p:nvPicPr>
          <p:cNvPr id="8" name="Picture 7">
            <a:extLst>
              <a:ext uri="{FF2B5EF4-FFF2-40B4-BE49-F238E27FC236}">
                <a16:creationId xmlns:a16="http://schemas.microsoft.com/office/drawing/2014/main" id="{15E710AF-FF78-CC45-823E-03CE85DB9C02}"/>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1403249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12</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402005"/>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hlinkClick r:id="rId4">
                  <a:extLst>
                    <a:ext uri="{A12FA001-AC4F-418D-AE19-62706E023703}">
                      <ahyp:hlinkClr xmlns:ahyp="http://schemas.microsoft.com/office/drawing/2018/hyperlinkcolor" val="tx"/>
                    </a:ext>
                  </a:extLst>
                </a:hlinkClick>
              </a:rPr>
              <a:t>Leo Facebook page</a:t>
            </a:r>
            <a:endParaRPr lang="en-US" b="1" kern="0" dirty="0">
              <a:solidFill>
                <a:srgbClr val="616262"/>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28741" y="130921"/>
            <a:ext cx="1558206" cy="15582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B8D7825-6FE0-40BD-9290-97E3B484EED8}"/>
              </a:ext>
            </a:extLst>
          </p:cNvPr>
          <p:cNvPicPr>
            <a:picLocks noChangeAspect="1"/>
          </p:cNvPicPr>
          <p:nvPr/>
        </p:nvPicPr>
        <p:blipFill>
          <a:blip r:embed="rId6"/>
          <a:stretch>
            <a:fillRect/>
          </a:stretch>
        </p:blipFill>
        <p:spPr>
          <a:xfrm>
            <a:off x="2177033" y="1222032"/>
            <a:ext cx="7281682" cy="5178694"/>
          </a:xfrm>
          <a:prstGeom prst="rect">
            <a:avLst/>
          </a:prstGeom>
          <a:ln>
            <a:solidFill>
              <a:srgbClr val="616262"/>
            </a:solidFill>
          </a:ln>
        </p:spPr>
      </p:pic>
      <p:pic>
        <p:nvPicPr>
          <p:cNvPr id="7" name="Picture 6">
            <a:extLst>
              <a:ext uri="{FF2B5EF4-FFF2-40B4-BE49-F238E27FC236}">
                <a16:creationId xmlns:a16="http://schemas.microsoft.com/office/drawing/2014/main" id="{5574C3E5-C978-394F-AE1D-979295F2D51B}"/>
              </a:ext>
            </a:extLst>
          </p:cNvPr>
          <p:cNvPicPr>
            <a:picLocks noChangeAspect="1"/>
          </p:cNvPicPr>
          <p:nvPr/>
        </p:nvPicPr>
        <p:blipFill rotWithShape="1">
          <a:blip r:embed="rId3"/>
          <a:srcRect l="15744" b="4901"/>
          <a:stretch/>
        </p:blipFill>
        <p:spPr>
          <a:xfrm>
            <a:off x="0" y="5178695"/>
            <a:ext cx="991893" cy="1679305"/>
          </a:xfrm>
          <a:prstGeom prst="rect">
            <a:avLst/>
          </a:prstGeom>
        </p:spPr>
      </p:pic>
    </p:spTree>
    <p:extLst>
      <p:ext uri="{BB962C8B-B14F-4D97-AF65-F5344CB8AC3E}">
        <p14:creationId xmlns:p14="http://schemas.microsoft.com/office/powerpoint/2010/main" val="38167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rPr>
              <a:t>Leo Club Program Advisory Panel</a:t>
            </a:r>
            <a:endParaRPr lang="en-US" b="1" kern="0" dirty="0">
              <a:solidFill>
                <a:srgbClr val="616262"/>
              </a:solidFill>
              <a:highlight>
                <a:srgbClr val="C0C0C0"/>
              </a:highlight>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384921"/>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6379029" y="2122467"/>
            <a:ext cx="3462068" cy="3847207"/>
          </a:xfrm>
          <a:prstGeom prst="rect">
            <a:avLst/>
          </a:prstGeom>
          <a:noFill/>
        </p:spPr>
        <p:txBody>
          <a:bodyPr wrap="square">
            <a:spAutoFit/>
          </a:bodyPr>
          <a:lstStyle/>
          <a:p>
            <a:r>
              <a:rPr lang="en-US" sz="2400" dirty="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The Leo Club Advisory Panel </a:t>
            </a:r>
            <a:r>
              <a:rPr lang="en-US" sz="2400" dirty="0">
                <a:solidFill>
                  <a:srgbClr val="616262"/>
                </a:solidFill>
                <a:latin typeface="Arial" panose="020B0604020202020204" pitchFamily="34" charset="0"/>
                <a:cs typeface="Arial" panose="020B0604020202020204" pitchFamily="34" charset="0"/>
              </a:rPr>
              <a:t>is a 32-member board, made of two Leos and two Lions from each constitutional area. </a:t>
            </a:r>
          </a:p>
          <a:p>
            <a:endParaRPr lang="en-US" sz="2400" b="1" kern="0" dirty="0">
              <a:solidFill>
                <a:srgbClr val="616262"/>
              </a:solidFill>
              <a:latin typeface="Arial" panose="020B0604020202020204" pitchFamily="34" charset="0"/>
              <a:cs typeface="Arial" panose="020B0604020202020204" pitchFamily="34" charset="0"/>
            </a:endParaRPr>
          </a:p>
          <a:p>
            <a:r>
              <a:rPr lang="en-US" sz="2400" b="1" kern="0" dirty="0">
                <a:solidFill>
                  <a:srgbClr val="616262"/>
                </a:solidFill>
                <a:latin typeface="Arial" panose="020B0604020202020204" pitchFamily="34" charset="0"/>
                <a:cs typeface="Arial" panose="020B0604020202020204" pitchFamily="34" charset="0"/>
              </a:rPr>
              <a:t>Applications are due August 15.</a:t>
            </a:r>
            <a:endParaRPr lang="en-US" sz="2800" b="1" kern="0" dirty="0">
              <a:solidFill>
                <a:srgbClr val="616262"/>
              </a:solidFill>
            </a:endParaRPr>
          </a:p>
          <a:p>
            <a:endParaRPr lang="en-US" sz="2800" b="1" kern="0" dirty="0">
              <a:solidFill>
                <a:schemeClr val="accent6"/>
              </a:solidFill>
            </a:endParaRPr>
          </a:p>
        </p:txBody>
      </p:sp>
      <p:pic>
        <p:nvPicPr>
          <p:cNvPr id="3" name="Picture 2">
            <a:extLst>
              <a:ext uri="{FF2B5EF4-FFF2-40B4-BE49-F238E27FC236}">
                <a16:creationId xmlns:a16="http://schemas.microsoft.com/office/drawing/2014/main" id="{10103547-BECD-412C-BE2C-1DE5BD19556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28638" y="2122467"/>
            <a:ext cx="3535598" cy="3535598"/>
          </a:xfrm>
          <a:prstGeom prst="rect">
            <a:avLst/>
          </a:prstGeom>
        </p:spPr>
      </p:pic>
      <p:pic>
        <p:nvPicPr>
          <p:cNvPr id="8" name="Picture 7">
            <a:extLst>
              <a:ext uri="{FF2B5EF4-FFF2-40B4-BE49-F238E27FC236}">
                <a16:creationId xmlns:a16="http://schemas.microsoft.com/office/drawing/2014/main" id="{09062A73-AE2F-E242-B59B-844F3FFE7AA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306090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14</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1715733" y="640964"/>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rPr>
              <a:t>Leo or Leo-Lion Cabinet and Council Liaisons, Leo-Lion Board Liaisons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181715" y="457274"/>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1715733" y="1876411"/>
            <a:ext cx="9821424" cy="4524315"/>
          </a:xfrm>
          <a:prstGeom prst="rect">
            <a:avLst/>
          </a:prstGeom>
          <a:noFill/>
        </p:spPr>
        <p:txBody>
          <a:bodyPr wrap="square">
            <a:spAutoFit/>
          </a:bodyPr>
          <a:lstStyle/>
          <a:p>
            <a:r>
              <a:rPr lang="en-US" sz="2400" dirty="0">
                <a:solidFill>
                  <a:srgbClr val="616262"/>
                </a:solidFill>
                <a:latin typeface="Arial" panose="020B0604020202020204" pitchFamily="34" charset="0"/>
                <a:cs typeface="Arial" panose="020B0604020202020204" pitchFamily="34" charset="0"/>
              </a:rPr>
              <a:t>The district governor/ council chairperson can appoint a Leo or Leo-Lion to serve a one-year term at the Lions District/ Multiple District as a </a:t>
            </a:r>
            <a:r>
              <a:rPr lang="en-US" sz="2400" b="1" dirty="0">
                <a:solidFill>
                  <a:srgbClr val="00AC69"/>
                </a:solidFill>
                <a:latin typeface="Arial" panose="020B0604020202020204" pitchFamily="34" charset="0"/>
                <a:cs typeface="Arial" panose="020B0604020202020204" pitchFamily="34" charset="0"/>
              </a:rPr>
              <a:t>district liaison</a:t>
            </a:r>
            <a:r>
              <a:rPr lang="en-US" sz="2400" dirty="0">
                <a:solidFill>
                  <a:srgbClr val="616262"/>
                </a:solidFill>
                <a:latin typeface="Arial" panose="020B0604020202020204" pitchFamily="34" charset="0"/>
                <a:cs typeface="Arial" panose="020B0604020202020204" pitchFamily="34" charset="0"/>
              </a:rPr>
              <a:t>. This position represents the interests and perspectives of Leos and Leo-Lions and facilitate communication and connections. </a:t>
            </a:r>
          </a:p>
          <a:p>
            <a:endParaRPr lang="en-US" sz="2400" dirty="0">
              <a:solidFill>
                <a:srgbClr val="616262"/>
              </a:solidFill>
              <a:latin typeface="Arial" panose="020B0604020202020204" pitchFamily="34" charset="0"/>
              <a:cs typeface="Arial" panose="020B0604020202020204" pitchFamily="34" charset="0"/>
            </a:endParaRPr>
          </a:p>
          <a:p>
            <a:r>
              <a:rPr lang="en-US" sz="2400" dirty="0">
                <a:solidFill>
                  <a:srgbClr val="616262"/>
                </a:solidFill>
                <a:latin typeface="Arial" panose="020B0604020202020204" pitchFamily="34" charset="0"/>
                <a:cs typeface="Arial" panose="020B0604020202020204" pitchFamily="34" charset="0"/>
              </a:rPr>
              <a:t>The </a:t>
            </a:r>
            <a:r>
              <a:rPr lang="en-US" sz="2400" b="1" dirty="0">
                <a:solidFill>
                  <a:srgbClr val="00AC69"/>
                </a:solidFill>
                <a:latin typeface="Arial" panose="020B0604020202020204" pitchFamily="34" charset="0"/>
                <a:cs typeface="Arial" panose="020B0604020202020204" pitchFamily="34" charset="0"/>
              </a:rPr>
              <a:t>Leo-Lion Board Liaison </a:t>
            </a:r>
            <a:r>
              <a:rPr lang="en-US" sz="2400" dirty="0">
                <a:solidFill>
                  <a:srgbClr val="616262"/>
                </a:solidFill>
                <a:latin typeface="Arial" panose="020B0604020202020204" pitchFamily="34" charset="0"/>
                <a:cs typeface="Arial" panose="020B0604020202020204" pitchFamily="34" charset="0"/>
              </a:rPr>
              <a:t>is an international opportunity for two Leo-Lion members to serve as part of the Lions International Board of Directors. The liaisons are selected by the Lions International President to serve a one-year term as a non-voting appointee. </a:t>
            </a:r>
          </a:p>
          <a:p>
            <a:endParaRPr lang="en-US" sz="2400" dirty="0">
              <a:solidFill>
                <a:srgbClr val="616262"/>
              </a:solidFill>
              <a:latin typeface="Arial" panose="020B0604020202020204" pitchFamily="34" charset="0"/>
              <a:cs typeface="Arial" panose="020B0604020202020204" pitchFamily="34" charset="0"/>
            </a:endParaRPr>
          </a:p>
          <a:p>
            <a:r>
              <a:rPr lang="en-US" sz="2400" dirty="0">
                <a:solidFill>
                  <a:srgbClr val="616262"/>
                </a:solidFill>
                <a:latin typeface="Arial" panose="020B0604020202020204" pitchFamily="34" charset="0"/>
                <a:cs typeface="Arial" panose="020B0604020202020204" pitchFamily="34" charset="0"/>
              </a:rPr>
              <a:t>To learn more about each role, refer to Chapter III and VII of Lions Board Policy. </a:t>
            </a:r>
            <a:endParaRPr lang="en-US" sz="2800" b="1" kern="0" dirty="0">
              <a:solidFill>
                <a:srgbClr val="616262"/>
              </a:solidFill>
            </a:endParaRPr>
          </a:p>
        </p:txBody>
      </p:sp>
      <p:pic>
        <p:nvPicPr>
          <p:cNvPr id="7" name="Picture 6">
            <a:extLst>
              <a:ext uri="{FF2B5EF4-FFF2-40B4-BE49-F238E27FC236}">
                <a16:creationId xmlns:a16="http://schemas.microsoft.com/office/drawing/2014/main" id="{AA38447D-DE09-4E46-A704-2C94DCA969D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775328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15</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66627" y="692749"/>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hlinkClick r:id="rId4">
                  <a:extLst>
                    <a:ext uri="{A12FA001-AC4F-418D-AE19-62706E023703}">
                      <ahyp:hlinkClr xmlns:ahyp="http://schemas.microsoft.com/office/drawing/2018/hyperlinkcolor" val="tx"/>
                    </a:ext>
                  </a:extLst>
                </a:hlinkClick>
              </a:rPr>
              <a:t>Lions Learning Center</a:t>
            </a:r>
            <a:endParaRPr lang="en-US" b="1" kern="0" dirty="0">
              <a:solidFill>
                <a:srgbClr val="616262"/>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08421" y="351294"/>
            <a:ext cx="1558206" cy="1558206"/>
          </a:xfrm>
          <a:prstGeom prst="rect">
            <a:avLst/>
          </a:prstGeom>
        </p:spPr>
      </p:pic>
      <p:sp>
        <p:nvSpPr>
          <p:cNvPr id="7" name="Content Placeholder 6">
            <a:extLst>
              <a:ext uri="{FF2B5EF4-FFF2-40B4-BE49-F238E27FC236}">
                <a16:creationId xmlns:a16="http://schemas.microsoft.com/office/drawing/2014/main" id="{29090A20-0B87-4554-89A9-D4FD8415EA44}"/>
              </a:ext>
            </a:extLst>
          </p:cNvPr>
          <p:cNvSpPr txBox="1">
            <a:spLocks/>
          </p:cNvSpPr>
          <p:nvPr/>
        </p:nvSpPr>
        <p:spPr bwMode="auto">
          <a:xfrm>
            <a:off x="209064" y="4481108"/>
            <a:ext cx="6865980" cy="934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sz="2400" kern="0" dirty="0">
                <a:solidFill>
                  <a:srgbClr val="616262"/>
                </a:solidFill>
                <a:latin typeface="Helvetica Neue" charset="0"/>
                <a:ea typeface="Helvetica Neue" charset="0"/>
                <a:cs typeface="Helvetica Neue" charset="0"/>
              </a:rPr>
              <a:t>Lion Account needed</a:t>
            </a:r>
          </a:p>
          <a:p>
            <a:pPr algn="ctr"/>
            <a:r>
              <a:rPr lang="en-US" sz="2400" kern="0" dirty="0">
                <a:solidFill>
                  <a:srgbClr val="616262"/>
                </a:solidFill>
                <a:latin typeface="Helvetica Neue" charset="0"/>
                <a:ea typeface="Helvetica Neue" charset="0"/>
                <a:cs typeface="Helvetica Neue" charset="0"/>
              </a:rPr>
              <a:t>Updated courses from Lions Learning Center</a:t>
            </a:r>
          </a:p>
          <a:p>
            <a:pPr marL="0" indent="0" algn="ctr">
              <a:buNone/>
            </a:pPr>
            <a:endParaRPr lang="en-US" kern="0" dirty="0">
              <a:solidFill>
                <a:schemeClr val="bg1">
                  <a:lumMod val="50000"/>
                </a:schemeClr>
              </a:solidFill>
              <a:latin typeface="Helvetica Neue" charset="0"/>
              <a:ea typeface="Helvetica Neue" charset="0"/>
              <a:cs typeface="Helvetica Neue" charset="0"/>
            </a:endParaRPr>
          </a:p>
        </p:txBody>
      </p:sp>
      <p:pic>
        <p:nvPicPr>
          <p:cNvPr id="9" name="Picture 8" hidden="1">
            <a:extLst>
              <a:ext uri="{FF2B5EF4-FFF2-40B4-BE49-F238E27FC236}">
                <a16:creationId xmlns:a16="http://schemas.microsoft.com/office/drawing/2014/main" id="{A93E8D85-BC1C-4338-B2A2-696CA537AC03}"/>
              </a:ext>
            </a:extLst>
          </p:cNvPr>
          <p:cNvPicPr/>
          <p:nvPr/>
        </p:nvPicPr>
        <p:blipFill>
          <a:blip r:embed="rId6"/>
          <a:stretch>
            <a:fillRect/>
          </a:stretch>
        </p:blipFill>
        <p:spPr>
          <a:xfrm>
            <a:off x="666882" y="1640181"/>
            <a:ext cx="6413029" cy="2409903"/>
          </a:xfrm>
          <a:prstGeom prst="rect">
            <a:avLst/>
          </a:prstGeom>
        </p:spPr>
      </p:pic>
      <p:pic>
        <p:nvPicPr>
          <p:cNvPr id="10" name="Picture 9">
            <a:extLst>
              <a:ext uri="{FF2B5EF4-FFF2-40B4-BE49-F238E27FC236}">
                <a16:creationId xmlns:a16="http://schemas.microsoft.com/office/drawing/2014/main" id="{46BBBC32-7631-4346-A2E5-A365CC571FB6}"/>
              </a:ext>
            </a:extLst>
          </p:cNvPr>
          <p:cNvPicPr/>
          <p:nvPr/>
        </p:nvPicPr>
        <p:blipFill>
          <a:blip r:embed="rId7">
            <a:extLst>
              <a:ext uri="{28A0092B-C50C-407E-A947-70E740481C1C}">
                <a14:useLocalDpi xmlns:a14="http://schemas.microsoft.com/office/drawing/2010/main" val="0"/>
              </a:ext>
            </a:extLst>
          </a:blip>
          <a:stretch>
            <a:fillRect/>
          </a:stretch>
        </p:blipFill>
        <p:spPr>
          <a:xfrm>
            <a:off x="7075044" y="1909500"/>
            <a:ext cx="4009155" cy="4320007"/>
          </a:xfrm>
          <a:prstGeom prst="rect">
            <a:avLst/>
          </a:prstGeom>
          <a:ln>
            <a:solidFill>
              <a:srgbClr val="4472C4">
                <a:lumMod val="50000"/>
              </a:srgbClr>
            </a:solidFill>
          </a:ln>
        </p:spPr>
      </p:pic>
      <p:pic>
        <p:nvPicPr>
          <p:cNvPr id="2" name="Picture 1">
            <a:extLst>
              <a:ext uri="{FF2B5EF4-FFF2-40B4-BE49-F238E27FC236}">
                <a16:creationId xmlns:a16="http://schemas.microsoft.com/office/drawing/2014/main" id="{9C92DBA5-32B0-45A3-9077-F9290167C9C3}"/>
              </a:ext>
            </a:extLst>
          </p:cNvPr>
          <p:cNvPicPr>
            <a:picLocks noChangeAspect="1"/>
          </p:cNvPicPr>
          <p:nvPr/>
        </p:nvPicPr>
        <p:blipFill>
          <a:blip r:embed="rId8"/>
          <a:stretch>
            <a:fillRect/>
          </a:stretch>
        </p:blipFill>
        <p:spPr>
          <a:xfrm>
            <a:off x="611780" y="1909500"/>
            <a:ext cx="6260553" cy="2042869"/>
          </a:xfrm>
          <a:prstGeom prst="rect">
            <a:avLst/>
          </a:prstGeom>
        </p:spPr>
      </p:pic>
      <p:pic>
        <p:nvPicPr>
          <p:cNvPr id="11" name="Picture 10">
            <a:extLst>
              <a:ext uri="{FF2B5EF4-FFF2-40B4-BE49-F238E27FC236}">
                <a16:creationId xmlns:a16="http://schemas.microsoft.com/office/drawing/2014/main" id="{54E770BB-6D02-0345-9E8D-9797C23323B7}"/>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2763653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16</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873759" y="1807425"/>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en-US" sz="2400" b="1" dirty="0">
                <a:solidFill>
                  <a:srgbClr val="616262"/>
                </a:solidFill>
                <a:latin typeface="Helvetica Neue" charset="0"/>
                <a:ea typeface="Helvetica Neue" charset="0"/>
                <a:cs typeface="Helvetica Neue" charset="0"/>
              </a:rPr>
              <a:t>Provides financial assistance to Lions multiple districts, sub-districts or single districts interested in organizing a Leo leadership event.</a:t>
            </a:r>
          </a:p>
          <a:p>
            <a:pPr marL="285750" indent="-285750">
              <a:buFont typeface="Arial" panose="020B0604020202020204" pitchFamily="34" charset="0"/>
              <a:buChar char="•"/>
            </a:pPr>
            <a:r>
              <a:rPr lang="en-US" sz="2400" dirty="0">
                <a:solidFill>
                  <a:srgbClr val="616262"/>
                </a:solidFill>
                <a:ea typeface="Helvetica Neue" charset="0"/>
              </a:rPr>
              <a:t>US$2,000 reimbursable grants</a:t>
            </a:r>
          </a:p>
          <a:p>
            <a:pPr marL="285750" indent="-285750">
              <a:buFont typeface="Arial" panose="020B0604020202020204" pitchFamily="34" charset="0"/>
              <a:buChar char="•"/>
            </a:pPr>
            <a:r>
              <a:rPr lang="en-US" sz="2400" dirty="0">
                <a:solidFill>
                  <a:srgbClr val="616262"/>
                </a:solidFill>
                <a:ea typeface="Helvetica Neue" charset="0"/>
              </a:rPr>
              <a:t>Up to three grants per constitutional area</a:t>
            </a:r>
          </a:p>
          <a:p>
            <a:pPr marL="285750" indent="-285750">
              <a:buFont typeface="Arial" panose="020B0604020202020204" pitchFamily="34" charset="0"/>
              <a:buChar char="•"/>
            </a:pPr>
            <a:r>
              <a:rPr lang="en-US" sz="2400" dirty="0">
                <a:solidFill>
                  <a:srgbClr val="616262"/>
                </a:solidFill>
              </a:rPr>
              <a:t>Leos present or co-present sessions</a:t>
            </a:r>
          </a:p>
          <a:p>
            <a:pPr marL="285750" indent="-285750">
              <a:buFont typeface="Arial" panose="020B0604020202020204" pitchFamily="34" charset="0"/>
              <a:buChar char="•"/>
            </a:pPr>
            <a:r>
              <a:rPr lang="en-US" sz="2400" dirty="0">
                <a:solidFill>
                  <a:srgbClr val="616262"/>
                </a:solidFill>
              </a:rPr>
              <a:t>Leos serve on conference planning committee</a:t>
            </a:r>
          </a:p>
          <a:p>
            <a:pPr marL="285750" indent="-285750">
              <a:buFont typeface="Arial" panose="020B0604020202020204" pitchFamily="34" charset="0"/>
              <a:buChar char="•"/>
            </a:pPr>
            <a:r>
              <a:rPr lang="en-US" sz="2400" dirty="0">
                <a:solidFill>
                  <a:srgbClr val="616262"/>
                </a:solidFill>
              </a:rPr>
              <a:t>Lions and Leos collaborate</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873759" y="108001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Leo Leadership Grants</a:t>
            </a:r>
          </a:p>
        </p:txBody>
      </p:sp>
      <p:sp>
        <p:nvSpPr>
          <p:cNvPr id="15" name="TextBox 14">
            <a:extLst>
              <a:ext uri="{FF2B5EF4-FFF2-40B4-BE49-F238E27FC236}">
                <a16:creationId xmlns:a16="http://schemas.microsoft.com/office/drawing/2014/main" id="{8C16C3B7-82E5-4AF0-B12F-C0D6D44DEC6E}"/>
              </a:ext>
            </a:extLst>
          </p:cNvPr>
          <p:cNvSpPr txBox="1"/>
          <p:nvPr/>
        </p:nvSpPr>
        <p:spPr>
          <a:xfrm>
            <a:off x="8177119" y="4247674"/>
            <a:ext cx="3638992" cy="1200329"/>
          </a:xfrm>
          <a:prstGeom prst="rect">
            <a:avLst/>
          </a:prstGeom>
          <a:solidFill>
            <a:schemeClr val="bg1"/>
          </a:solidFill>
          <a:ln w="57150">
            <a:solidFill>
              <a:srgbClr val="FFC000"/>
            </a:solidFill>
          </a:ln>
        </p:spPr>
        <p:txBody>
          <a:bodyPr wrap="square" rtlCol="0">
            <a:spAutoFit/>
          </a:bodyPr>
          <a:lstStyle/>
          <a:p>
            <a:pPr algn="ctr"/>
            <a:r>
              <a:rPr lang="en-US" sz="2400" b="1" dirty="0">
                <a:solidFill>
                  <a:srgbClr val="00AC69"/>
                </a:solidFill>
                <a:latin typeface="Helvetica Neue" charset="0"/>
                <a:ea typeface="Helvetica Neue" charset="0"/>
                <a:cs typeface="Helvetica Neue" charset="0"/>
              </a:rPr>
              <a:t>Accepted between </a:t>
            </a:r>
            <a:br>
              <a:rPr lang="en-US" sz="2400" b="1" dirty="0">
                <a:solidFill>
                  <a:srgbClr val="00AC69"/>
                </a:solidFill>
                <a:latin typeface="Helvetica Neue" charset="0"/>
                <a:ea typeface="Helvetica Neue" charset="0"/>
                <a:cs typeface="Helvetica Neue" charset="0"/>
              </a:rPr>
            </a:br>
            <a:r>
              <a:rPr lang="en-US" sz="2400" b="1" dirty="0">
                <a:solidFill>
                  <a:srgbClr val="00AC69"/>
                </a:solidFill>
                <a:latin typeface="Helvetica Neue" charset="0"/>
                <a:ea typeface="Helvetica Neue" charset="0"/>
                <a:cs typeface="Helvetica Neue" charset="0"/>
              </a:rPr>
              <a:t>July 1</a:t>
            </a:r>
            <a:r>
              <a:rPr lang="en-US" sz="2400" b="1" baseline="30000" dirty="0">
                <a:solidFill>
                  <a:srgbClr val="00AC69"/>
                </a:solidFill>
                <a:latin typeface="Helvetica Neue" charset="0"/>
                <a:ea typeface="Helvetica Neue" charset="0"/>
                <a:cs typeface="Helvetica Neue" charset="0"/>
              </a:rPr>
              <a:t> </a:t>
            </a:r>
            <a:r>
              <a:rPr lang="en-US" sz="2400" b="1" dirty="0">
                <a:solidFill>
                  <a:srgbClr val="00AC69"/>
                </a:solidFill>
                <a:latin typeface="Helvetica Neue" charset="0"/>
                <a:ea typeface="Helvetica Neue" charset="0"/>
                <a:cs typeface="Helvetica Neue" charset="0"/>
              </a:rPr>
              <a:t>and May 1. </a:t>
            </a:r>
          </a:p>
          <a:p>
            <a:pPr algn="ctr"/>
            <a:r>
              <a:rPr lang="en-US" sz="2400" b="1" dirty="0">
                <a:solidFill>
                  <a:srgbClr val="00AC69"/>
                </a:solidFill>
                <a:latin typeface="Helvetica Neue" charset="0"/>
                <a:ea typeface="Helvetica Neue" charset="0"/>
                <a:cs typeface="Helvetica Neue" charset="0"/>
              </a:rPr>
              <a:t>First come first served.</a:t>
            </a:r>
          </a:p>
        </p:txBody>
      </p:sp>
    </p:spTree>
    <p:extLst>
      <p:ext uri="{BB962C8B-B14F-4D97-AF65-F5344CB8AC3E}">
        <p14:creationId xmlns:p14="http://schemas.microsoft.com/office/powerpoint/2010/main" val="217081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17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42524"/>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17</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48982" y="1550246"/>
            <a:ext cx="767962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en-US" sz="2400" b="1" dirty="0">
                <a:solidFill>
                  <a:srgbClr val="616262"/>
                </a:solidFill>
                <a:ea typeface="Helvetica Neue" charset="0"/>
              </a:rPr>
              <a:t>Provides financial assistance to Leo service projects implemented by Leo clubs in a Lions multiple district or district.</a:t>
            </a:r>
          </a:p>
          <a:p>
            <a:pPr marL="482600" indent="-342900">
              <a:lnSpc>
                <a:spcPct val="115000"/>
              </a:lnSpc>
              <a:buSzPts val="1400"/>
              <a:buFont typeface="Arial" panose="020B0604020202020204" pitchFamily="34" charset="0"/>
              <a:buChar char="•"/>
            </a:pPr>
            <a:r>
              <a:rPr lang="en-US" sz="2400" dirty="0">
                <a:solidFill>
                  <a:srgbClr val="616262"/>
                </a:solidFill>
              </a:rPr>
              <a:t>US$1,500 to US$5,000 to a Lions district or multiple district</a:t>
            </a:r>
          </a:p>
          <a:p>
            <a:pPr marL="482600" indent="-342900">
              <a:lnSpc>
                <a:spcPct val="115000"/>
              </a:lnSpc>
              <a:buSzPts val="1400"/>
              <a:buFont typeface="Arial" panose="020B0604020202020204" pitchFamily="34" charset="0"/>
              <a:buChar char="•"/>
            </a:pPr>
            <a:r>
              <a:rPr lang="en-US" sz="2400" dirty="0">
                <a:solidFill>
                  <a:srgbClr val="616262"/>
                </a:solidFill>
              </a:rPr>
              <a:t>25% matching requirement collected locally</a:t>
            </a:r>
          </a:p>
          <a:p>
            <a:pPr marL="482600" indent="-342900">
              <a:lnSpc>
                <a:spcPct val="115000"/>
              </a:lnSpc>
              <a:buSzPts val="1400"/>
              <a:buFont typeface="Arial" panose="020B0604020202020204" pitchFamily="34" charset="0"/>
              <a:buChar char="•"/>
            </a:pPr>
            <a:r>
              <a:rPr lang="en-US" sz="2400" dirty="0">
                <a:solidFill>
                  <a:srgbClr val="616262"/>
                </a:solidFill>
              </a:rPr>
              <a:t>Should include:</a:t>
            </a:r>
          </a:p>
          <a:p>
            <a:pPr marL="1001699" lvl="1" indent="-342900">
              <a:lnSpc>
                <a:spcPct val="115000"/>
              </a:lnSpc>
              <a:buSzPts val="1400"/>
              <a:buFont typeface="Arial" panose="020B0604020202020204" pitchFamily="34" charset="0"/>
              <a:buChar char="•"/>
            </a:pPr>
            <a:r>
              <a:rPr lang="en-US" sz="2400" dirty="0">
                <a:solidFill>
                  <a:srgbClr val="616262"/>
                </a:solidFill>
              </a:rPr>
              <a:t>Hands-on service</a:t>
            </a:r>
          </a:p>
          <a:p>
            <a:pPr marL="1001699" lvl="1" indent="-342900">
              <a:lnSpc>
                <a:spcPct val="115000"/>
              </a:lnSpc>
              <a:buSzPts val="1400"/>
              <a:buFont typeface="Arial" panose="020B0604020202020204" pitchFamily="34" charset="0"/>
              <a:buChar char="•"/>
            </a:pPr>
            <a:r>
              <a:rPr lang="en-US" sz="2400" dirty="0">
                <a:solidFill>
                  <a:srgbClr val="616262"/>
                </a:solidFill>
              </a:rPr>
              <a:t>Collaboration between Leos and Lions</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LCIF Leo Service Grants</a:t>
            </a:r>
          </a:p>
        </p:txBody>
      </p:sp>
      <p:sp>
        <p:nvSpPr>
          <p:cNvPr id="11" name="TextBox 10">
            <a:extLst>
              <a:ext uri="{FF2B5EF4-FFF2-40B4-BE49-F238E27FC236}">
                <a16:creationId xmlns:a16="http://schemas.microsoft.com/office/drawing/2014/main" id="{AF8A0016-3380-C74F-A6C8-53798FDD9D4A}"/>
              </a:ext>
            </a:extLst>
          </p:cNvPr>
          <p:cNvSpPr txBox="1"/>
          <p:nvPr/>
        </p:nvSpPr>
        <p:spPr>
          <a:xfrm>
            <a:off x="8177119" y="4247674"/>
            <a:ext cx="3638992" cy="1200329"/>
          </a:xfrm>
          <a:prstGeom prst="rect">
            <a:avLst/>
          </a:prstGeom>
          <a:solidFill>
            <a:schemeClr val="bg1"/>
          </a:solidFill>
          <a:ln w="57150">
            <a:solidFill>
              <a:srgbClr val="FFC000"/>
            </a:solidFill>
          </a:ln>
        </p:spPr>
        <p:txBody>
          <a:bodyPr wrap="square" rtlCol="0">
            <a:spAutoFit/>
          </a:bodyPr>
          <a:lstStyle/>
          <a:p>
            <a:pPr algn="ctr"/>
            <a:r>
              <a:rPr lang="en-US" sz="2400" b="1" dirty="0">
                <a:solidFill>
                  <a:srgbClr val="00AC69"/>
                </a:solidFill>
                <a:latin typeface="Helvetica Neue" charset="0"/>
                <a:ea typeface="Helvetica Neue" charset="0"/>
                <a:cs typeface="Helvetica Neue" charset="0"/>
              </a:rPr>
              <a:t>Accepted between </a:t>
            </a:r>
            <a:br>
              <a:rPr lang="en-US" sz="2400" b="1" dirty="0">
                <a:solidFill>
                  <a:srgbClr val="00AC69"/>
                </a:solidFill>
                <a:latin typeface="Helvetica Neue" charset="0"/>
                <a:ea typeface="Helvetica Neue" charset="0"/>
                <a:cs typeface="Helvetica Neue" charset="0"/>
              </a:rPr>
            </a:br>
            <a:r>
              <a:rPr lang="en-US" sz="2400" b="1" dirty="0">
                <a:solidFill>
                  <a:srgbClr val="00AC69"/>
                </a:solidFill>
                <a:latin typeface="Helvetica Neue" charset="0"/>
                <a:ea typeface="Helvetica Neue" charset="0"/>
                <a:cs typeface="Helvetica Neue" charset="0"/>
              </a:rPr>
              <a:t>July 1</a:t>
            </a:r>
            <a:r>
              <a:rPr lang="en-US" sz="2400" b="1" baseline="30000" dirty="0">
                <a:solidFill>
                  <a:srgbClr val="00AC69"/>
                </a:solidFill>
                <a:latin typeface="Helvetica Neue" charset="0"/>
                <a:ea typeface="Helvetica Neue" charset="0"/>
                <a:cs typeface="Helvetica Neue" charset="0"/>
              </a:rPr>
              <a:t> </a:t>
            </a:r>
            <a:r>
              <a:rPr lang="en-US" sz="2400" b="1" dirty="0">
                <a:solidFill>
                  <a:srgbClr val="00AC69"/>
                </a:solidFill>
                <a:latin typeface="Helvetica Neue" charset="0"/>
                <a:ea typeface="Helvetica Neue" charset="0"/>
                <a:cs typeface="Helvetica Neue" charset="0"/>
              </a:rPr>
              <a:t>and May 1. </a:t>
            </a:r>
          </a:p>
          <a:p>
            <a:pPr algn="ctr"/>
            <a:r>
              <a:rPr lang="en-US" sz="2400" b="1" dirty="0">
                <a:solidFill>
                  <a:srgbClr val="00AC69"/>
                </a:solidFill>
                <a:latin typeface="Helvetica Neue" charset="0"/>
                <a:ea typeface="Helvetica Neue" charset="0"/>
                <a:cs typeface="Helvetica Neue" charset="0"/>
              </a:rPr>
              <a:t>First come first served.</a:t>
            </a:r>
          </a:p>
        </p:txBody>
      </p:sp>
    </p:spTree>
    <p:extLst>
      <p:ext uri="{BB962C8B-B14F-4D97-AF65-F5344CB8AC3E}">
        <p14:creationId xmlns:p14="http://schemas.microsoft.com/office/powerpoint/2010/main" val="255781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18</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375889" y="1807425"/>
            <a:ext cx="1045513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567341"/>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Leo awards </a:t>
            </a:r>
          </a:p>
        </p:txBody>
      </p:sp>
      <p:sp>
        <p:nvSpPr>
          <p:cNvPr id="2" name="TextBox 1">
            <a:extLst>
              <a:ext uri="{FF2B5EF4-FFF2-40B4-BE49-F238E27FC236}">
                <a16:creationId xmlns:a16="http://schemas.microsoft.com/office/drawing/2014/main" id="{29DAECCD-02C9-4804-8494-BF7B7262CC59}"/>
              </a:ext>
            </a:extLst>
          </p:cNvPr>
          <p:cNvSpPr txBox="1"/>
          <p:nvPr/>
        </p:nvSpPr>
        <p:spPr>
          <a:xfrm>
            <a:off x="943670" y="1155002"/>
            <a:ext cx="9279516" cy="5509200"/>
          </a:xfrm>
          <a:prstGeom prst="rect">
            <a:avLst/>
          </a:prstGeom>
          <a:noFill/>
        </p:spPr>
        <p:txBody>
          <a:bodyPr wrap="square" rtlCol="0">
            <a:spAutoFit/>
          </a:bodyPr>
          <a:lstStyle/>
          <a:p>
            <a:pPr>
              <a:spcBef>
                <a:spcPts val="0"/>
              </a:spcBef>
              <a:spcAft>
                <a:spcPts val="600"/>
              </a:spcAft>
              <a:defRPr/>
            </a:pPr>
            <a:r>
              <a:rPr lang="en-US" sz="2400" dirty="0">
                <a:solidFill>
                  <a:srgbClr val="616262"/>
                </a:solidFill>
                <a:latin typeface="Arial" panose="020B0604020202020204" pitchFamily="34" charset="0"/>
                <a:cs typeface="Arial" panose="020B0604020202020204" pitchFamily="34" charset="0"/>
              </a:rPr>
              <a:t>Lions International offers various awards to recognize Leos and Lions active in the Leo Club Program. Below are just a few award types, but for criteria and more details, please visit the Lions website at </a:t>
            </a:r>
            <a:r>
              <a:rPr lang="en-US" sz="2400" dirty="0">
                <a:solidFill>
                  <a:srgbClr val="81827C"/>
                </a:solidFill>
                <a:latin typeface="Arial" panose="020B0604020202020204" pitchFamily="34" charset="0"/>
                <a:cs typeface="Arial" panose="020B0604020202020204" pitchFamily="34" charset="0"/>
                <a:hlinkClick r:id="rId6"/>
              </a:rPr>
              <a:t>https://www.lionsclubs.org/en/resources-for-members/resource-center/leo-awards-and-recognitions</a:t>
            </a:r>
            <a:endParaRPr lang="en-US" sz="2400" dirty="0">
              <a:solidFill>
                <a:srgbClr val="81827C"/>
              </a:solidFill>
              <a:latin typeface="Arial" panose="020B0604020202020204" pitchFamily="34" charset="0"/>
              <a:cs typeface="Arial" panose="020B0604020202020204" pitchFamily="34" charset="0"/>
            </a:endParaRPr>
          </a:p>
          <a:p>
            <a:pPr>
              <a:spcBef>
                <a:spcPts val="0"/>
              </a:spcBef>
              <a:spcAft>
                <a:spcPts val="600"/>
              </a:spcAft>
              <a:defRPr/>
            </a:pPr>
            <a:r>
              <a:rPr lang="en-US" sz="2400" b="1" u="sng" dirty="0">
                <a:solidFill>
                  <a:srgbClr val="00AC69"/>
                </a:solidFill>
                <a:latin typeface="Arial" panose="020B0604020202020204" pitchFamily="34" charset="0"/>
                <a:cs typeface="Arial" panose="020B0604020202020204" pitchFamily="34" charset="0"/>
              </a:rPr>
              <a:t>Individual</a:t>
            </a:r>
          </a:p>
          <a:p>
            <a:pPr marL="342900" indent="-342900">
              <a:spcBef>
                <a:spcPts val="0"/>
              </a:spcBef>
              <a:spcAft>
                <a:spcPts val="600"/>
              </a:spcAft>
              <a:buFont typeface="Arial" panose="020B0604020202020204" pitchFamily="34" charset="0"/>
              <a:buChar char="•"/>
              <a:defRPr/>
            </a:pPr>
            <a:r>
              <a:rPr lang="en-US" sz="2400" dirty="0">
                <a:solidFill>
                  <a:srgbClr val="616262"/>
                </a:solidFill>
                <a:latin typeface="Arial" panose="020B0604020202020204" pitchFamily="34" charset="0"/>
                <a:cs typeface="Arial" panose="020B0604020202020204" pitchFamily="34" charset="0"/>
              </a:rPr>
              <a:t>Leo of the Year</a:t>
            </a:r>
          </a:p>
          <a:p>
            <a:pPr>
              <a:spcBef>
                <a:spcPts val="0"/>
              </a:spcBef>
              <a:spcAft>
                <a:spcPts val="600"/>
              </a:spcAft>
              <a:defRPr/>
            </a:pPr>
            <a:r>
              <a:rPr lang="en-US" sz="2400" b="1" u="sng" dirty="0">
                <a:solidFill>
                  <a:srgbClr val="00AC69"/>
                </a:solidFill>
                <a:latin typeface="Arial" panose="020B0604020202020204" pitchFamily="34" charset="0"/>
                <a:cs typeface="Arial" panose="020B0604020202020204" pitchFamily="34" charset="0"/>
              </a:rPr>
              <a:t>Club</a:t>
            </a:r>
          </a:p>
          <a:p>
            <a:pPr marL="342900" indent="-342900">
              <a:spcBef>
                <a:spcPts val="0"/>
              </a:spcBef>
              <a:spcAft>
                <a:spcPts val="600"/>
              </a:spcAft>
              <a:buFont typeface="Arial" panose="020B0604020202020204" pitchFamily="34" charset="0"/>
              <a:buChar char="•"/>
              <a:defRPr/>
            </a:pPr>
            <a:r>
              <a:rPr lang="en-US" sz="2400" dirty="0">
                <a:solidFill>
                  <a:srgbClr val="616262"/>
                </a:solidFill>
                <a:latin typeface="Arial" panose="020B0604020202020204" pitchFamily="34" charset="0"/>
                <a:cs typeface="Arial" panose="020B0604020202020204" pitchFamily="34" charset="0"/>
              </a:rPr>
              <a:t>Club Excellence Award</a:t>
            </a:r>
          </a:p>
          <a:p>
            <a:pPr marL="342900" indent="-342900">
              <a:spcBef>
                <a:spcPts val="0"/>
              </a:spcBef>
              <a:spcAft>
                <a:spcPts val="600"/>
              </a:spcAft>
              <a:buFont typeface="Arial" panose="020B0604020202020204" pitchFamily="34" charset="0"/>
              <a:buChar char="•"/>
              <a:defRPr/>
            </a:pPr>
            <a:r>
              <a:rPr lang="en-US" sz="2400" dirty="0">
                <a:solidFill>
                  <a:srgbClr val="616262"/>
                </a:solidFill>
                <a:latin typeface="Arial" panose="020B0604020202020204" pitchFamily="34" charset="0"/>
                <a:cs typeface="Arial" panose="020B0604020202020204" pitchFamily="34" charset="0"/>
              </a:rPr>
              <a:t>Serving Together Award</a:t>
            </a:r>
          </a:p>
          <a:p>
            <a:pPr>
              <a:spcBef>
                <a:spcPts val="0"/>
              </a:spcBef>
              <a:spcAft>
                <a:spcPts val="600"/>
              </a:spcAft>
              <a:defRPr/>
            </a:pPr>
            <a:r>
              <a:rPr lang="en-US" sz="2400" b="1" u="sng" dirty="0">
                <a:solidFill>
                  <a:srgbClr val="00AC69"/>
                </a:solidFill>
                <a:latin typeface="Arial" panose="020B0604020202020204" pitchFamily="34" charset="0"/>
                <a:cs typeface="Arial" panose="020B0604020202020204" pitchFamily="34" charset="0"/>
              </a:rPr>
              <a:t>District/ Multiple District</a:t>
            </a:r>
          </a:p>
          <a:p>
            <a:pPr marL="342900" indent="-342900">
              <a:spcBef>
                <a:spcPts val="0"/>
              </a:spcBef>
              <a:spcAft>
                <a:spcPts val="600"/>
              </a:spcAft>
              <a:buFont typeface="Arial" panose="020B0604020202020204" pitchFamily="34" charset="0"/>
              <a:buChar char="•"/>
              <a:defRPr/>
            </a:pPr>
            <a:r>
              <a:rPr lang="en-US" sz="2400" dirty="0">
                <a:solidFill>
                  <a:srgbClr val="616262"/>
                </a:solidFill>
                <a:latin typeface="Arial" panose="020B0604020202020204" pitchFamily="34" charset="0"/>
                <a:cs typeface="Arial" panose="020B0604020202020204" pitchFamily="34" charset="0"/>
              </a:rPr>
              <a:t>Leo District President Awards</a:t>
            </a:r>
          </a:p>
          <a:p>
            <a:pPr>
              <a:spcBef>
                <a:spcPts val="0"/>
              </a:spcBef>
              <a:spcAft>
                <a:spcPts val="600"/>
              </a:spcAft>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4402AC27-DF68-4AC2-A629-168CD1624EFB}"/>
              </a:ext>
            </a:extLst>
          </p:cNvPr>
          <p:cNvGraphicFramePr>
            <a:graphicFrameLocks noChangeAspect="1"/>
          </p:cNvGraphicFramePr>
          <p:nvPr/>
        </p:nvGraphicFramePr>
        <p:xfrm>
          <a:off x="5744987" y="3318674"/>
          <a:ext cx="4160417" cy="2971726"/>
        </p:xfrm>
        <a:graphic>
          <a:graphicData uri="http://schemas.openxmlformats.org/presentationml/2006/ole">
            <mc:AlternateContent xmlns:mc="http://schemas.openxmlformats.org/markup-compatibility/2006">
              <mc:Choice xmlns:v="urn:schemas-microsoft-com:vml" Requires="v">
                <p:oleObj name="Acrobat Document" r:id="rId7" imgW="3200301" imgH="2286000" progId="AcroExch.Document.DC">
                  <p:embed/>
                </p:oleObj>
              </mc:Choice>
              <mc:Fallback>
                <p:oleObj name="Acrobat Document" r:id="rId7" imgW="3200301" imgH="2286000" progId="AcroExch.Document.DC">
                  <p:embed/>
                  <p:pic>
                    <p:nvPicPr>
                      <p:cNvPr id="9" name="Object 8">
                        <a:extLst>
                          <a:ext uri="{FF2B5EF4-FFF2-40B4-BE49-F238E27FC236}">
                            <a16:creationId xmlns:a16="http://schemas.microsoft.com/office/drawing/2014/main" id="{4402AC27-DF68-4AC2-A629-168CD1624EFB}"/>
                          </a:ext>
                        </a:extLst>
                      </p:cNvPr>
                      <p:cNvPicPr/>
                      <p:nvPr/>
                    </p:nvPicPr>
                    <p:blipFill>
                      <a:blip r:embed="rId8"/>
                      <a:stretch>
                        <a:fillRect/>
                      </a:stretch>
                    </p:blipFill>
                    <p:spPr>
                      <a:xfrm>
                        <a:off x="5744987" y="3318674"/>
                        <a:ext cx="4160417" cy="2971726"/>
                      </a:xfrm>
                      <a:prstGeom prst="rect">
                        <a:avLst/>
                      </a:prstGeom>
                    </p:spPr>
                  </p:pic>
                </p:oleObj>
              </mc:Fallback>
            </mc:AlternateContent>
          </a:graphicData>
        </a:graphic>
      </p:graphicFrame>
    </p:spTree>
    <p:extLst>
      <p:ext uri="{BB962C8B-B14F-4D97-AF65-F5344CB8AC3E}">
        <p14:creationId xmlns:p14="http://schemas.microsoft.com/office/powerpoint/2010/main" val="21275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8E9E750-E4A7-0342-9B88-267A2AB69D8F}"/>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dirty="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schemeClr val="bg1"/>
                </a:solidFill>
                <a:effectLst>
                  <a:glow>
                    <a:schemeClr val="bg1"/>
                  </a:glow>
                </a:effectLst>
              </a:rPr>
              <a:t>Summary</a:t>
            </a:r>
          </a:p>
        </p:txBody>
      </p:sp>
      <p:sp>
        <p:nvSpPr>
          <p:cNvPr id="2" name="TextBox 1">
            <a:extLst>
              <a:ext uri="{FF2B5EF4-FFF2-40B4-BE49-F238E27FC236}">
                <a16:creationId xmlns:a16="http://schemas.microsoft.com/office/drawing/2014/main" id="{848F00FF-2D96-479E-85DD-00A894EEB8BB}"/>
              </a:ext>
            </a:extLst>
          </p:cNvPr>
          <p:cNvSpPr txBox="1"/>
          <p:nvPr/>
        </p:nvSpPr>
        <p:spPr>
          <a:xfrm>
            <a:off x="999067" y="1579407"/>
            <a:ext cx="9451219" cy="3785652"/>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Important points from the module</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Lions International has both free printable online guides for Leo clubs and items in the Lions Shop available for purchase.</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Lions International communicates to Leo clubs via the </a:t>
            </a:r>
            <a:r>
              <a:rPr lang="en-US" sz="2400" dirty="0" err="1">
                <a:solidFill>
                  <a:schemeClr val="bg1"/>
                </a:solidFill>
                <a:latin typeface="Arial" panose="020B0604020202020204" pitchFamily="34" charset="0"/>
                <a:cs typeface="Arial" panose="020B0604020202020204" pitchFamily="34" charset="0"/>
              </a:rPr>
              <a:t>leo@lionsclubs.org</a:t>
            </a:r>
            <a:r>
              <a:rPr lang="en-US" sz="2400" dirty="0">
                <a:solidFill>
                  <a:schemeClr val="bg1"/>
                </a:solidFill>
                <a:latin typeface="Arial" panose="020B0604020202020204" pitchFamily="34" charset="0"/>
                <a:cs typeface="Arial" panose="020B0604020202020204" pitchFamily="34" charset="0"/>
              </a:rPr>
              <a:t> email and Facebook Leo Club Program page.</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There are many award programs to recognize outstanding Leos.</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End of module activity</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Reflect on the blueprint developed at the end of Module 2. What resources will you use to help achieve or augment your plans?</a:t>
            </a:r>
          </a:p>
        </p:txBody>
      </p:sp>
      <p:pic>
        <p:nvPicPr>
          <p:cNvPr id="8" name="Picture 7">
            <a:extLst>
              <a:ext uri="{FF2B5EF4-FFF2-40B4-BE49-F238E27FC236}">
                <a16:creationId xmlns:a16="http://schemas.microsoft.com/office/drawing/2014/main" id="{F2FE4FA6-76F3-1041-8912-7ADB2954544B}"/>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3937810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7122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dirty="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5320880" cy="3333280"/>
            <a:chOff x="4739767" y="1033790"/>
            <a:chExt cx="8240314" cy="3333280"/>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1 </a:t>
              </a:r>
              <a:r>
                <a:rPr lang="en-US" sz="2000" dirty="0">
                  <a:solidFill>
                    <a:srgbClr val="EBB700"/>
                  </a:solidFill>
                  <a:latin typeface="Arial" panose="020B0604020202020204" pitchFamily="34" charset="0"/>
                  <a:cs typeface="Arial" panose="020B0604020202020204" pitchFamily="34" charset="0"/>
                </a:rPr>
                <a:t>//</a:t>
              </a:r>
              <a:r>
                <a:rPr lang="en-US" sz="2000" dirty="0">
                  <a:solidFill>
                    <a:srgbClr val="55565A"/>
                  </a:solidFill>
                  <a:latin typeface="Arial" panose="020B0604020202020204" pitchFamily="34" charset="0"/>
                  <a:cs typeface="Arial" panose="020B0604020202020204" pitchFamily="34" charset="0"/>
                </a:rPr>
                <a:t> Leo Club Program Overview</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2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The Role of the Leo Club Advisor</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3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Leo Club Administration</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4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Leo Club Program Resources</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39767" y="3966960"/>
              <a:ext cx="7625738"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5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4E4F4F"/>
                  </a:solidFill>
                  <a:latin typeface="Arial"/>
                  <a:cs typeface="Arial"/>
                </a:rPr>
                <a:t>W</a:t>
              </a:r>
              <a:r>
                <a:rPr lang="en-US" sz="2000" dirty="0">
                  <a:solidFill>
                    <a:srgbClr val="55565A"/>
                  </a:solidFill>
                  <a:latin typeface="Arial"/>
                  <a:cs typeface="Arial"/>
                </a:rPr>
                <a:t>orking with Younger People</a:t>
              </a:r>
              <a:endParaRPr lang="en-US" sz="2000" dirty="0">
                <a:solidFill>
                  <a:srgbClr val="55565A"/>
                </a:solidFill>
                <a:latin typeface="Arial" panose="020B0604020202020204" pitchFamily="34" charset="0"/>
                <a:cs typeface="Arial" panose="020B0604020202020204" pitchFamily="34" charset="0"/>
              </a:endParaRP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en-US" sz="6000" b="1" dirty="0">
                <a:solidFill>
                  <a:schemeClr val="bg1"/>
                </a:solidFill>
                <a:latin typeface="Arial Black" panose="020B0604020202020204" pitchFamily="34" charset="0"/>
                <a:ea typeface="Arial" charset="0"/>
                <a:cs typeface="Arial Black" panose="020B0604020202020204" pitchFamily="34" charset="0"/>
              </a:rPr>
              <a:t>Modules</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2" name="TextBox 1">
            <a:extLst>
              <a:ext uri="{FF2B5EF4-FFF2-40B4-BE49-F238E27FC236}">
                <a16:creationId xmlns:a16="http://schemas.microsoft.com/office/drawing/2014/main" id="{46AAC5AF-67B0-EE77-69DE-6EDE73E84D2C}"/>
              </a:ext>
            </a:extLst>
          </p:cNvPr>
          <p:cNvSpPr txBox="1"/>
          <p:nvPr/>
        </p:nvSpPr>
        <p:spPr>
          <a:xfrm>
            <a:off x="6024778" y="5308424"/>
            <a:ext cx="5141151" cy="400110"/>
          </a:xfrm>
          <a:prstGeom prst="rect">
            <a:avLst/>
          </a:prstGeom>
          <a:noFill/>
        </p:spPr>
        <p:txBody>
          <a:bodyPr wrap="none" lIns="91440" tIns="45720" rIns="91440" bIns="45720" rtlCol="0" anchor="t">
            <a:spAutoFit/>
          </a:bodyPr>
          <a:lstStyle/>
          <a:p>
            <a:r>
              <a:rPr lang="en-US" sz="2000" b="1" dirty="0">
                <a:solidFill>
                  <a:srgbClr val="407CCA"/>
                </a:solidFill>
                <a:latin typeface="Arial"/>
                <a:cs typeface="Arial"/>
              </a:rPr>
              <a:t>Module 6 </a:t>
            </a:r>
            <a:r>
              <a:rPr lang="en-US" sz="2000" dirty="0">
                <a:solidFill>
                  <a:srgbClr val="EBB700"/>
                </a:solidFill>
                <a:latin typeface="Arial"/>
                <a:cs typeface="Arial"/>
              </a:rPr>
              <a:t>// </a:t>
            </a:r>
            <a:r>
              <a:rPr lang="en-US" sz="2000" dirty="0">
                <a:solidFill>
                  <a:srgbClr val="55565A"/>
                </a:solidFill>
                <a:latin typeface="Arial" panose="020B0604020202020204" pitchFamily="34" charset="0"/>
                <a:cs typeface="Arial" panose="020B0604020202020204" pitchFamily="34" charset="0"/>
              </a:rPr>
              <a:t>Continuing the Service Journey</a:t>
            </a:r>
            <a:endParaRPr lang="en-US" sz="2000" dirty="0">
              <a:solidFill>
                <a:srgbClr val="55565A"/>
              </a:solidFill>
              <a:latin typeface="Arial"/>
              <a:cs typeface="Arial"/>
            </a:endParaRPr>
          </a:p>
        </p:txBody>
      </p:sp>
    </p:spTree>
    <p:extLst>
      <p:ext uri="{BB962C8B-B14F-4D97-AF65-F5344CB8AC3E}">
        <p14:creationId xmlns:p14="http://schemas.microsoft.com/office/powerpoint/2010/main" val="1139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lIns="91440" tIns="45720" rIns="91440" bIns="45720"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6000" kern="0" dirty="0">
                <a:latin typeface="Arial Black" panose="020B0604020202020204" pitchFamily="34" charset="0"/>
                <a:cs typeface="Arial Black" panose="020B0604020202020204" pitchFamily="34" charset="0"/>
              </a:rPr>
              <a:t>Module 4</a:t>
            </a:r>
          </a:p>
          <a:p>
            <a:pPr>
              <a:spcBef>
                <a:spcPts val="0"/>
              </a:spcBef>
            </a:pPr>
            <a:r>
              <a:rPr lang="en-US" sz="4000" b="0" kern="0" dirty="0">
                <a:latin typeface="Arial"/>
                <a:cs typeface="Arial"/>
              </a:rPr>
              <a:t>Leo Club Program Resources</a:t>
            </a:r>
            <a:endParaRPr lang="en-US" sz="4000" b="0" kern="0" dirty="0"/>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51038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35"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41679" y="5178695"/>
            <a:ext cx="991893" cy="1679305"/>
          </a:xfrm>
          <a:prstGeom prst="rect">
            <a:avLst/>
          </a:prstGeom>
        </p:spPr>
      </p:pic>
      <p:sp>
        <p:nvSpPr>
          <p:cNvPr id="10" name="TextBox 9"/>
          <p:cNvSpPr txBox="1"/>
          <p:nvPr/>
        </p:nvSpPr>
        <p:spPr>
          <a:xfrm>
            <a:off x="679496" y="557800"/>
            <a:ext cx="6383479" cy="1261884"/>
          </a:xfrm>
          <a:prstGeom prst="rect">
            <a:avLst/>
          </a:prstGeom>
          <a:noFill/>
        </p:spPr>
        <p:txBody>
          <a:bodyPr wrap="none" rtlCol="0">
            <a:spAutoFit/>
          </a:bodyPr>
          <a:lstStyle/>
          <a:p>
            <a:r>
              <a:rPr lang="en-US" sz="3800" b="1" dirty="0">
                <a:solidFill>
                  <a:schemeClr val="bg1"/>
                </a:solidFill>
                <a:latin typeface="Arial" panose="020B0604020202020204" pitchFamily="34" charset="0"/>
                <a:ea typeface="Helvetica Neue" charset="0"/>
                <a:cs typeface="Arial" panose="020B0604020202020204" pitchFamily="34" charset="0"/>
              </a:rPr>
              <a:t>International Headquarters</a:t>
            </a:r>
          </a:p>
          <a:p>
            <a:r>
              <a:rPr lang="en-US" sz="3800" b="1" dirty="0">
                <a:solidFill>
                  <a:schemeClr val="bg1"/>
                </a:solidFill>
                <a:latin typeface="Arial" panose="020B0604020202020204" pitchFamily="34" charset="0"/>
                <a:ea typeface="Helvetica Neue" charset="0"/>
                <a:cs typeface="Arial" panose="020B0604020202020204" pitchFamily="34" charset="0"/>
              </a:rPr>
              <a:t>Oak Brook, Illinois USA</a:t>
            </a:r>
          </a:p>
        </p:txBody>
      </p:sp>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3" name="TextBox 12">
            <a:extLst>
              <a:ext uri="{FF2B5EF4-FFF2-40B4-BE49-F238E27FC236}">
                <a16:creationId xmlns:a16="http://schemas.microsoft.com/office/drawing/2014/main" id="{6B7D6E20-A510-442B-A1A6-C20E1B7D5267}"/>
              </a:ext>
            </a:extLst>
          </p:cNvPr>
          <p:cNvSpPr txBox="1"/>
          <p:nvPr/>
        </p:nvSpPr>
        <p:spPr>
          <a:xfrm>
            <a:off x="681271" y="2177873"/>
            <a:ext cx="4242309" cy="2000548"/>
          </a:xfrm>
          <a:prstGeom prst="rect">
            <a:avLst/>
          </a:prstGeom>
          <a:noFill/>
        </p:spPr>
        <p:txBody>
          <a:bodyPr wrap="square" rtlCol="0">
            <a:spAutoFit/>
          </a:bodyPr>
          <a:lstStyle/>
          <a:p>
            <a:r>
              <a:rPr lang="en-US" sz="3200" dirty="0">
                <a:solidFill>
                  <a:schemeClr val="bg1"/>
                </a:solidFill>
                <a:latin typeface="Arial" panose="020B0604020202020204" pitchFamily="34" charset="0"/>
                <a:ea typeface="Helvetica Neue" charset="0"/>
                <a:cs typeface="Arial" panose="020B0604020202020204" pitchFamily="34" charset="0"/>
              </a:rPr>
              <a:t>300 W 22</a:t>
            </a:r>
            <a:r>
              <a:rPr lang="en-US" sz="3200" baseline="30000" dirty="0">
                <a:solidFill>
                  <a:schemeClr val="bg1"/>
                </a:solidFill>
                <a:latin typeface="Arial" panose="020B0604020202020204" pitchFamily="34" charset="0"/>
                <a:ea typeface="Helvetica Neue" charset="0"/>
                <a:cs typeface="Arial" panose="020B0604020202020204" pitchFamily="34" charset="0"/>
              </a:rPr>
              <a:t>nd</a:t>
            </a:r>
            <a:r>
              <a:rPr lang="en-US" sz="3200" dirty="0">
                <a:solidFill>
                  <a:schemeClr val="bg1"/>
                </a:solidFill>
                <a:latin typeface="Arial" panose="020B0604020202020204" pitchFamily="34" charset="0"/>
                <a:ea typeface="Helvetica Neue" charset="0"/>
                <a:cs typeface="Arial" panose="020B0604020202020204" pitchFamily="34" charset="0"/>
              </a:rPr>
              <a:t> Street</a:t>
            </a:r>
          </a:p>
          <a:p>
            <a:r>
              <a:rPr lang="en-US" sz="3200" dirty="0">
                <a:solidFill>
                  <a:schemeClr val="bg1"/>
                </a:solidFill>
                <a:latin typeface="Arial" panose="020B0604020202020204" pitchFamily="34" charset="0"/>
                <a:ea typeface="Helvetica Neue" charset="0"/>
                <a:cs typeface="Arial" panose="020B0604020202020204" pitchFamily="34" charset="0"/>
              </a:rPr>
              <a:t>Oak Brook, Illinois 60523 USA  </a:t>
            </a:r>
          </a:p>
          <a:p>
            <a:pPr algn="ctr"/>
            <a:endParaRPr lang="en-US" sz="2800" dirty="0">
              <a:solidFill>
                <a:schemeClr val="bg1"/>
              </a:solidFill>
              <a:latin typeface="Arial" panose="020B0604020202020204" pitchFamily="34" charset="0"/>
              <a:ea typeface="Helvetica Neue" charset="0"/>
              <a:cs typeface="Arial" panose="020B0604020202020204" pitchFamily="34" charset="0"/>
            </a:endParaRPr>
          </a:p>
        </p:txBody>
      </p:sp>
      <p:pic>
        <p:nvPicPr>
          <p:cNvPr id="18" name="Picture 3">
            <a:extLst>
              <a:ext uri="{FF2B5EF4-FFF2-40B4-BE49-F238E27FC236}">
                <a16:creationId xmlns:a16="http://schemas.microsoft.com/office/drawing/2014/main" id="{8A510019-8597-4289-AB8E-F97F6A421312}"/>
              </a:ext>
            </a:extLst>
          </p:cNvPr>
          <p:cNvPicPr>
            <a:picLocks noChangeAspect="1"/>
          </p:cNvPicPr>
          <p:nvPr/>
        </p:nvPicPr>
        <p:blipFill>
          <a:blip r:embed="rId5"/>
          <a:srcRect/>
          <a:stretch/>
        </p:blipFill>
        <p:spPr bwMode="auto">
          <a:xfrm>
            <a:off x="4779997" y="2329552"/>
            <a:ext cx="5634822" cy="375654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3088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67537"/>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178695"/>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94301" y="1435723"/>
            <a:ext cx="8875358" cy="496500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600"/>
              </a:spcBef>
              <a:buFont typeface="Arial" pitchFamily="34" charset="0"/>
              <a:buChar char="•"/>
              <a:defRPr/>
            </a:pPr>
            <a:r>
              <a:rPr lang="en-US" sz="2400" dirty="0">
                <a:solidFill>
                  <a:srgbClr val="81827C"/>
                </a:solidFill>
                <a:ea typeface="+mn-ea"/>
                <a:hlinkClick r:id="rId6"/>
              </a:rPr>
              <a:t>Leo page on the Lions website</a:t>
            </a:r>
            <a:r>
              <a:rPr lang="en-US" sz="2400" dirty="0">
                <a:solidFill>
                  <a:srgbClr val="81827C"/>
                </a:solidFill>
                <a:ea typeface="+mn-ea"/>
              </a:rPr>
              <a:t> </a:t>
            </a:r>
          </a:p>
          <a:p>
            <a:pPr marL="342900" indent="-342900">
              <a:spcBef>
                <a:spcPts val="600"/>
              </a:spcBef>
              <a:buFont typeface="Arial" pitchFamily="34" charset="0"/>
              <a:buChar char="•"/>
              <a:defRPr/>
            </a:pPr>
            <a:r>
              <a:rPr lang="en-US" sz="2400" dirty="0">
                <a:solidFill>
                  <a:srgbClr val="81827C"/>
                </a:solidFill>
                <a:latin typeface="Arial"/>
                <a:ea typeface="+mn-ea"/>
                <a:cs typeface="Arial"/>
                <a:hlinkClick r:id="rId7"/>
              </a:rPr>
              <a:t>Leo Marketing and Recruitment Materials</a:t>
            </a:r>
            <a:endParaRPr lang="en-US" sz="2400" dirty="0">
              <a:solidFill>
                <a:srgbClr val="81827C"/>
              </a:solidFill>
              <a:ea typeface="+mn-ea"/>
              <a:hlinkClick r:id="rId7"/>
            </a:endParaRPr>
          </a:p>
          <a:p>
            <a:pPr marL="342900" indent="-342900">
              <a:spcBef>
                <a:spcPts val="600"/>
              </a:spcBef>
              <a:buFont typeface="Arial" pitchFamily="34" charset="0"/>
              <a:buChar char="•"/>
              <a:defRPr/>
            </a:pPr>
            <a:r>
              <a:rPr lang="en-US" sz="2400" dirty="0">
                <a:solidFill>
                  <a:srgbClr val="81827C"/>
                </a:solidFill>
                <a:ea typeface="+mn-ea"/>
                <a:hlinkClick r:id="rId8"/>
              </a:rPr>
              <a:t>Leo Items from the Lions Shop</a:t>
            </a:r>
            <a:endParaRPr lang="en-US" sz="2400" dirty="0">
              <a:solidFill>
                <a:srgbClr val="81827C"/>
              </a:solidFill>
              <a:ea typeface="+mn-ea"/>
            </a:endParaRPr>
          </a:p>
          <a:p>
            <a:pPr marL="342900" indent="-342900">
              <a:spcBef>
                <a:spcPts val="600"/>
              </a:spcBef>
              <a:buFont typeface="Arial" pitchFamily="34" charset="0"/>
              <a:buChar char="•"/>
              <a:defRPr/>
            </a:pPr>
            <a:r>
              <a:rPr lang="en-US" sz="2400" dirty="0">
                <a:solidFill>
                  <a:srgbClr val="616262"/>
                </a:solidFill>
                <a:latin typeface="Arial"/>
                <a:ea typeface="+mn-ea"/>
                <a:cs typeface="Arial"/>
              </a:rPr>
              <a:t>Leo </a:t>
            </a:r>
            <a:r>
              <a:rPr lang="en-US" sz="2400" dirty="0" err="1">
                <a:solidFill>
                  <a:srgbClr val="616262"/>
                </a:solidFill>
                <a:latin typeface="Arial"/>
                <a:ea typeface="+mn-ea"/>
                <a:cs typeface="Arial"/>
              </a:rPr>
              <a:t>eNews</a:t>
            </a:r>
            <a:endParaRPr lang="en-US" sz="2400" dirty="0">
              <a:solidFill>
                <a:srgbClr val="616262"/>
              </a:solidFill>
              <a:latin typeface="Arial"/>
              <a:ea typeface="+mn-ea"/>
              <a:cs typeface="Arial"/>
            </a:endParaRPr>
          </a:p>
          <a:p>
            <a:pPr marL="342900" indent="-342900">
              <a:spcBef>
                <a:spcPts val="600"/>
              </a:spcBef>
              <a:buFont typeface="Arial" pitchFamily="34" charset="0"/>
              <a:buChar char="•"/>
              <a:defRPr/>
            </a:pPr>
            <a:r>
              <a:rPr lang="en-US" sz="2400" dirty="0">
                <a:solidFill>
                  <a:srgbClr val="81827C"/>
                </a:solidFill>
                <a:ea typeface="+mn-ea"/>
                <a:hlinkClick r:id="rId9"/>
              </a:rPr>
              <a:t>Leo Facebook Page</a:t>
            </a:r>
            <a:r>
              <a:rPr lang="en-US" sz="2400" dirty="0">
                <a:solidFill>
                  <a:srgbClr val="81827C"/>
                </a:solidFill>
                <a:ea typeface="+mn-ea"/>
              </a:rPr>
              <a:t> </a:t>
            </a:r>
          </a:p>
          <a:p>
            <a:pPr marL="342900" indent="-342900">
              <a:spcBef>
                <a:spcPts val="600"/>
              </a:spcBef>
              <a:buFont typeface="Arial" pitchFamily="34" charset="0"/>
              <a:buChar char="•"/>
              <a:defRPr/>
            </a:pPr>
            <a:r>
              <a:rPr lang="en-US" sz="2400" dirty="0">
                <a:solidFill>
                  <a:srgbClr val="81827C"/>
                </a:solidFill>
                <a:ea typeface="+mn-ea"/>
                <a:hlinkClick r:id="rId10"/>
              </a:rPr>
              <a:t>Lions Learning Center and Leadership Institutes</a:t>
            </a:r>
            <a:endParaRPr lang="en-US" sz="2400" dirty="0">
              <a:solidFill>
                <a:srgbClr val="81827C"/>
              </a:solidFill>
              <a:ea typeface="+mn-ea"/>
            </a:endParaRPr>
          </a:p>
          <a:p>
            <a:pPr marL="342900" indent="-342900">
              <a:spcBef>
                <a:spcPts val="600"/>
              </a:spcBef>
              <a:buFont typeface="Arial" pitchFamily="34" charset="0"/>
              <a:buChar char="•"/>
              <a:defRPr/>
            </a:pPr>
            <a:r>
              <a:rPr lang="en-US" sz="2400" dirty="0">
                <a:solidFill>
                  <a:srgbClr val="81827C"/>
                </a:solidFill>
                <a:ea typeface="+mn-ea"/>
                <a:hlinkClick r:id="rId11"/>
              </a:rPr>
              <a:t>Leo Leadership Grant Program</a:t>
            </a:r>
          </a:p>
          <a:p>
            <a:pPr marL="342900" indent="-342900">
              <a:spcBef>
                <a:spcPts val="600"/>
              </a:spcBef>
              <a:buFont typeface="Arial" pitchFamily="34" charset="0"/>
              <a:buChar char="•"/>
              <a:defRPr/>
            </a:pPr>
            <a:r>
              <a:rPr lang="en-US" sz="2400" dirty="0">
                <a:solidFill>
                  <a:srgbClr val="81827C"/>
                </a:solidFill>
                <a:ea typeface="+mn-ea"/>
                <a:hlinkClick r:id="rId11"/>
              </a:rPr>
              <a:t>LCIF Leo Service Grant</a:t>
            </a:r>
            <a:endParaRPr lang="en-US" sz="2400" dirty="0">
              <a:solidFill>
                <a:srgbClr val="81827C"/>
              </a:solidFill>
              <a:ea typeface="+mn-ea"/>
            </a:endParaRPr>
          </a:p>
          <a:p>
            <a:pPr marL="342900" indent="-342900">
              <a:spcBef>
                <a:spcPts val="600"/>
              </a:spcBef>
              <a:buFont typeface="Arial" pitchFamily="34" charset="0"/>
              <a:buChar char="•"/>
              <a:defRPr/>
            </a:pPr>
            <a:r>
              <a:rPr lang="en-US" sz="2400" dirty="0">
                <a:solidFill>
                  <a:srgbClr val="81827C"/>
                </a:solidFill>
                <a:ea typeface="+mn-ea"/>
                <a:hlinkClick r:id="rId12"/>
              </a:rPr>
              <a:t>Leo Constitutional Area Events, Lions Clubs International Convention</a:t>
            </a:r>
            <a:endParaRPr lang="en-US" sz="2400" dirty="0">
              <a:solidFill>
                <a:srgbClr val="81827C"/>
              </a:solidFill>
              <a:ea typeface="+mn-ea"/>
            </a:endParaRPr>
          </a:p>
          <a:p>
            <a:pPr marL="342900" indent="-342900">
              <a:spcBef>
                <a:spcPts val="600"/>
              </a:spcBef>
              <a:buFont typeface="Arial" pitchFamily="34" charset="0"/>
              <a:buChar char="•"/>
              <a:defRPr/>
            </a:pPr>
            <a:r>
              <a:rPr lang="en-US" sz="2400" dirty="0">
                <a:solidFill>
                  <a:srgbClr val="81827C"/>
                </a:solidFill>
                <a:ea typeface="+mn-ea"/>
                <a:hlinkClick r:id="rId13"/>
              </a:rPr>
              <a:t>Awards and Recognition</a:t>
            </a:r>
            <a:endParaRPr lang="en-US" sz="2400" dirty="0">
              <a:solidFill>
                <a:srgbClr val="81827C"/>
              </a:solidFill>
              <a:ea typeface="+mn-ea"/>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8502" y="63562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Leo Club Program resources</a:t>
            </a:r>
          </a:p>
        </p:txBody>
      </p:sp>
    </p:spTree>
    <p:extLst>
      <p:ext uri="{BB962C8B-B14F-4D97-AF65-F5344CB8AC3E}">
        <p14:creationId xmlns:p14="http://schemas.microsoft.com/office/powerpoint/2010/main" val="129043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AE63C-AC92-FF43-9712-4D97EBD82AA1}"/>
              </a:ext>
            </a:extLst>
          </p:cNvPr>
          <p:cNvSpPr/>
          <p:nvPr/>
        </p:nvSpPr>
        <p:spPr>
          <a:xfrm>
            <a:off x="-1592"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3" name="Picture 2" descr="Graphical user interface, website&#10;&#10;Description automatically generated">
            <a:extLst>
              <a:ext uri="{FF2B5EF4-FFF2-40B4-BE49-F238E27FC236}">
                <a16:creationId xmlns:a16="http://schemas.microsoft.com/office/drawing/2014/main" id="{72E06FB5-E861-4C3A-A8CB-F3009E2CAB91}"/>
              </a:ext>
            </a:extLst>
          </p:cNvPr>
          <p:cNvPicPr>
            <a:picLocks noChangeAspect="1"/>
          </p:cNvPicPr>
          <p:nvPr/>
        </p:nvPicPr>
        <p:blipFill rotWithShape="1">
          <a:blip r:embed="rId3"/>
          <a:srcRect l="6500" r="14416" b="20510"/>
          <a:stretch/>
        </p:blipFill>
        <p:spPr>
          <a:xfrm>
            <a:off x="1275080" y="0"/>
            <a:ext cx="9641840" cy="6856718"/>
          </a:xfrm>
          <a:prstGeom prst="rect">
            <a:avLst/>
          </a:prstGeom>
        </p:spPr>
      </p:pic>
      <p:sp>
        <p:nvSpPr>
          <p:cNvPr id="4" name="Text Placeholder 18">
            <a:extLst>
              <a:ext uri="{FF2B5EF4-FFF2-40B4-BE49-F238E27FC236}">
                <a16:creationId xmlns:a16="http://schemas.microsoft.com/office/drawing/2014/main" id="{5880BB78-7DF9-4FD1-8155-101E8C40A8FC}"/>
              </a:ext>
            </a:extLst>
          </p:cNvPr>
          <p:cNvSpPr txBox="1">
            <a:spLocks/>
          </p:cNvSpPr>
          <p:nvPr/>
        </p:nvSpPr>
        <p:spPr>
          <a:xfrm>
            <a:off x="3123265" y="3336019"/>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407CCA"/>
                </a:solidFill>
                <a:hlinkClick r:id="rId4">
                  <a:extLst>
                    <a:ext uri="{A12FA001-AC4F-418D-AE19-62706E023703}">
                      <ahyp:hlinkClr xmlns:ahyp="http://schemas.microsoft.com/office/drawing/2018/hyperlinkcolor" val="tx"/>
                    </a:ext>
                  </a:extLst>
                </a:hlinkClick>
              </a:rPr>
              <a:t>www.lionsclubs.org/leos</a:t>
            </a:r>
            <a:endParaRPr lang="en-US" kern="0" dirty="0">
              <a:solidFill>
                <a:srgbClr val="407CCA"/>
              </a:solidFill>
            </a:endParaRPr>
          </a:p>
        </p:txBody>
      </p:sp>
      <p:sp>
        <p:nvSpPr>
          <p:cNvPr id="6" name="Page Number - White">
            <a:extLst>
              <a:ext uri="{FF2B5EF4-FFF2-40B4-BE49-F238E27FC236}">
                <a16:creationId xmlns:a16="http://schemas.microsoft.com/office/drawing/2014/main" id="{8E7A5ACB-3658-964F-9E06-8F762E304F9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pic>
        <p:nvPicPr>
          <p:cNvPr id="7" name="Picture 6">
            <a:extLst>
              <a:ext uri="{FF2B5EF4-FFF2-40B4-BE49-F238E27FC236}">
                <a16:creationId xmlns:a16="http://schemas.microsoft.com/office/drawing/2014/main" id="{5F9C4B6A-92F4-C64C-A390-86B2777D2F69}"/>
              </a:ext>
            </a:extLst>
          </p:cNvPr>
          <p:cNvPicPr>
            <a:picLocks noChangeAspect="1"/>
          </p:cNvPicPr>
          <p:nvPr/>
        </p:nvPicPr>
        <p:blipFill rotWithShape="1">
          <a:blip r:embed="rId5"/>
          <a:srcRect l="15744" b="4901"/>
          <a:stretch/>
        </p:blipFill>
        <p:spPr>
          <a:xfrm>
            <a:off x="0" y="5177413"/>
            <a:ext cx="991893" cy="1679305"/>
          </a:xfrm>
          <a:prstGeom prst="rect">
            <a:avLst/>
          </a:prstGeom>
        </p:spPr>
      </p:pic>
      <p:pic>
        <p:nvPicPr>
          <p:cNvPr id="8" name="Picture 7">
            <a:extLst>
              <a:ext uri="{FF2B5EF4-FFF2-40B4-BE49-F238E27FC236}">
                <a16:creationId xmlns:a16="http://schemas.microsoft.com/office/drawing/2014/main" id="{0F97CA1D-D682-6741-97FC-06B3912F3481}"/>
              </a:ext>
            </a:extLst>
          </p:cNvPr>
          <p:cNvPicPr>
            <a:picLocks noChangeAspect="1"/>
          </p:cNvPicPr>
          <p:nvPr/>
        </p:nvPicPr>
        <p:blipFill rotWithShape="1">
          <a:blip r:embed="rId6"/>
          <a:srcRect l="61299" b="29227"/>
          <a:stretch/>
        </p:blipFill>
        <p:spPr>
          <a:xfrm rot="10800000">
            <a:off x="10106928" y="0"/>
            <a:ext cx="2065029" cy="5664586"/>
          </a:xfrm>
          <a:prstGeom prst="rect">
            <a:avLst/>
          </a:prstGeom>
        </p:spPr>
      </p:pic>
    </p:spTree>
    <p:extLst>
      <p:ext uri="{BB962C8B-B14F-4D97-AF65-F5344CB8AC3E}">
        <p14:creationId xmlns:p14="http://schemas.microsoft.com/office/powerpoint/2010/main" val="21775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800" b="1" dirty="0">
              <a:solidFill>
                <a:schemeClr val="bg1"/>
              </a:solidFill>
              <a:latin typeface="Arial" panose="020B0604020202020204" pitchFamily="34" charset="0"/>
              <a:ea typeface="Helvetica Neue" charset="0"/>
              <a:cs typeface="Arial" panose="020B0604020202020204" pitchFamily="34" charset="0"/>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1" y="5178694"/>
            <a:ext cx="991893" cy="1679305"/>
          </a:xfrm>
          <a:prstGeom prst="rect">
            <a:avLst/>
          </a:prstGeom>
        </p:spPr>
      </p:pic>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13" name="TextBox 12">
            <a:extLst>
              <a:ext uri="{FF2B5EF4-FFF2-40B4-BE49-F238E27FC236}">
                <a16:creationId xmlns:a16="http://schemas.microsoft.com/office/drawing/2014/main" id="{77E5454F-0090-49EB-B58C-AF911BCDA886}"/>
              </a:ext>
            </a:extLst>
          </p:cNvPr>
          <p:cNvSpPr txBox="1"/>
          <p:nvPr/>
        </p:nvSpPr>
        <p:spPr>
          <a:xfrm>
            <a:off x="419203" y="546247"/>
            <a:ext cx="4579517"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ea typeface="Helvetica Neue" charset="0"/>
                <a:cs typeface="Arial" panose="020B0604020202020204" pitchFamily="34" charset="0"/>
              </a:rPr>
              <a:t>Online resources</a:t>
            </a:r>
            <a:endParaRPr lang="en-US" sz="2800" b="1" dirty="0">
              <a:solidFill>
                <a:schemeClr val="bg1"/>
              </a:solidFill>
              <a:latin typeface="Arial" panose="020B0604020202020204" pitchFamily="34" charset="0"/>
              <a:ea typeface="Helvetica Neue" charset="0"/>
              <a:cs typeface="Arial" panose="020B0604020202020204" pitchFamily="34" charset="0"/>
            </a:endParaRPr>
          </a:p>
        </p:txBody>
      </p:sp>
      <p:pic>
        <p:nvPicPr>
          <p:cNvPr id="4" name="Picture 3" descr="Graphical user interface, text&#10;&#10;Description automatically generated">
            <a:extLst>
              <a:ext uri="{FF2B5EF4-FFF2-40B4-BE49-F238E27FC236}">
                <a16:creationId xmlns:a16="http://schemas.microsoft.com/office/drawing/2014/main" id="{6E5B9EB2-6405-4512-8A01-2735334C4B01}"/>
              </a:ext>
            </a:extLst>
          </p:cNvPr>
          <p:cNvPicPr>
            <a:picLocks noChangeAspect="1"/>
          </p:cNvPicPr>
          <p:nvPr/>
        </p:nvPicPr>
        <p:blipFill>
          <a:blip r:embed="rId5"/>
          <a:stretch>
            <a:fillRect/>
          </a:stretch>
        </p:blipFill>
        <p:spPr>
          <a:xfrm>
            <a:off x="795956" y="1321422"/>
            <a:ext cx="8006129" cy="2703866"/>
          </a:xfrm>
          <a:prstGeom prst="rect">
            <a:avLst/>
          </a:prstGeom>
          <a:ln>
            <a:solidFill>
              <a:srgbClr val="616262"/>
            </a:solidFill>
          </a:ln>
        </p:spPr>
      </p:pic>
      <p:pic>
        <p:nvPicPr>
          <p:cNvPr id="5" name="Picture 4" descr="A picture containing graphical user interface&#10;&#10;Description automatically generated">
            <a:extLst>
              <a:ext uri="{FF2B5EF4-FFF2-40B4-BE49-F238E27FC236}">
                <a16:creationId xmlns:a16="http://schemas.microsoft.com/office/drawing/2014/main" id="{E0DD0A29-F4D5-4468-9D68-90EC18AC4599}"/>
              </a:ext>
            </a:extLst>
          </p:cNvPr>
          <p:cNvPicPr>
            <a:picLocks noChangeAspect="1"/>
          </p:cNvPicPr>
          <p:nvPr/>
        </p:nvPicPr>
        <p:blipFill>
          <a:blip r:embed="rId6"/>
          <a:stretch>
            <a:fillRect/>
          </a:stretch>
        </p:blipFill>
        <p:spPr>
          <a:xfrm>
            <a:off x="2349598" y="3367551"/>
            <a:ext cx="2703866" cy="2703866"/>
          </a:xfrm>
          <a:prstGeom prst="rect">
            <a:avLst/>
          </a:prstGeom>
          <a:ln>
            <a:solidFill>
              <a:srgbClr val="616262"/>
            </a:solidFill>
          </a:ln>
        </p:spPr>
      </p:pic>
      <p:pic>
        <p:nvPicPr>
          <p:cNvPr id="3" name="Picture 2" descr="Logo&#10;&#10;Description automatically generated">
            <a:extLst>
              <a:ext uri="{FF2B5EF4-FFF2-40B4-BE49-F238E27FC236}">
                <a16:creationId xmlns:a16="http://schemas.microsoft.com/office/drawing/2014/main" id="{B51B8DBC-77AE-4E31-AF94-ADF686804128}"/>
              </a:ext>
            </a:extLst>
          </p:cNvPr>
          <p:cNvPicPr>
            <a:picLocks noChangeAspect="1"/>
          </p:cNvPicPr>
          <p:nvPr/>
        </p:nvPicPr>
        <p:blipFill>
          <a:blip r:embed="rId7"/>
          <a:stretch>
            <a:fillRect/>
          </a:stretch>
        </p:blipFill>
        <p:spPr>
          <a:xfrm>
            <a:off x="8136485" y="1682138"/>
            <a:ext cx="2636043" cy="4686299"/>
          </a:xfrm>
          <a:prstGeom prst="rect">
            <a:avLst/>
          </a:prstGeom>
          <a:ln>
            <a:solidFill>
              <a:schemeClr val="bg1"/>
            </a:solidFill>
          </a:ln>
        </p:spPr>
      </p:pic>
    </p:spTree>
    <p:extLst>
      <p:ext uri="{BB962C8B-B14F-4D97-AF65-F5344CB8AC3E}">
        <p14:creationId xmlns:p14="http://schemas.microsoft.com/office/powerpoint/2010/main" val="185419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0566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rPr>
              <a:t>Leo club marketing and recruitment resources </a:t>
            </a:r>
            <a:endParaRPr lang="en-US" b="1" kern="0" dirty="0">
              <a:solidFill>
                <a:srgbClr val="616262"/>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447461" y="384921"/>
            <a:ext cx="1558206" cy="155820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6C3DA3F-B10F-456F-8CCB-0C1E66B47EAE}"/>
              </a:ext>
            </a:extLst>
          </p:cNvPr>
          <p:cNvPicPr>
            <a:picLocks noChangeAspect="1"/>
          </p:cNvPicPr>
          <p:nvPr/>
        </p:nvPicPr>
        <p:blipFill rotWithShape="1">
          <a:blip r:embed="rId5"/>
          <a:srcRect l="51925"/>
          <a:stretch/>
        </p:blipFill>
        <p:spPr>
          <a:xfrm>
            <a:off x="963162" y="2056383"/>
            <a:ext cx="4051065" cy="4186100"/>
          </a:xfrm>
          <a:prstGeom prst="rect">
            <a:avLst/>
          </a:prstGeom>
          <a:ln>
            <a:solidFill>
              <a:srgbClr val="616262"/>
            </a:solidFill>
          </a:ln>
        </p:spPr>
      </p:pic>
      <p:pic>
        <p:nvPicPr>
          <p:cNvPr id="2" name="Picture 1" descr="A close up of text on a white background&#10;&#10;Description automatically generated">
            <a:extLst>
              <a:ext uri="{FF2B5EF4-FFF2-40B4-BE49-F238E27FC236}">
                <a16:creationId xmlns:a16="http://schemas.microsoft.com/office/drawing/2014/main" id="{274F2320-20B7-4240-A280-27A14D525AD0}"/>
              </a:ext>
            </a:extLst>
          </p:cNvPr>
          <p:cNvPicPr>
            <a:picLocks noChangeAspect="1"/>
          </p:cNvPicPr>
          <p:nvPr/>
        </p:nvPicPr>
        <p:blipFill>
          <a:blip r:embed="rId6"/>
          <a:stretch>
            <a:fillRect/>
          </a:stretch>
        </p:blipFill>
        <p:spPr>
          <a:xfrm>
            <a:off x="5234658" y="2056383"/>
            <a:ext cx="2594242" cy="2480744"/>
          </a:xfrm>
          <a:prstGeom prst="rect">
            <a:avLst/>
          </a:prstGeom>
          <a:ln>
            <a:solidFill>
              <a:srgbClr val="616262"/>
            </a:solidFill>
          </a:ln>
        </p:spPr>
      </p:pic>
      <p:pic>
        <p:nvPicPr>
          <p:cNvPr id="11" name="Picture 10" descr="Logo&#10;&#10;Description automatically generated">
            <a:extLst>
              <a:ext uri="{FF2B5EF4-FFF2-40B4-BE49-F238E27FC236}">
                <a16:creationId xmlns:a16="http://schemas.microsoft.com/office/drawing/2014/main" id="{72E46A45-207B-45F0-9D0A-FC5D9776C7BF}"/>
              </a:ext>
            </a:extLst>
          </p:cNvPr>
          <p:cNvPicPr>
            <a:picLocks noChangeAspect="1"/>
          </p:cNvPicPr>
          <p:nvPr/>
        </p:nvPicPr>
        <p:blipFill>
          <a:blip r:embed="rId7"/>
          <a:stretch>
            <a:fillRect/>
          </a:stretch>
        </p:blipFill>
        <p:spPr>
          <a:xfrm>
            <a:off x="5234658" y="4620346"/>
            <a:ext cx="2594242" cy="1622138"/>
          </a:xfrm>
          <a:prstGeom prst="rect">
            <a:avLst/>
          </a:prstGeom>
          <a:ln>
            <a:solidFill>
              <a:srgbClr val="616262"/>
            </a:solidFill>
          </a:ln>
        </p:spPr>
      </p:pic>
      <p:pic>
        <p:nvPicPr>
          <p:cNvPr id="10" name="Picture 9" descr="A picture containing text&#10;&#10;Description automatically generated">
            <a:extLst>
              <a:ext uri="{FF2B5EF4-FFF2-40B4-BE49-F238E27FC236}">
                <a16:creationId xmlns:a16="http://schemas.microsoft.com/office/drawing/2014/main" id="{765ACA80-1F51-4666-8A50-DCA787DD06C8}"/>
              </a:ext>
            </a:extLst>
          </p:cNvPr>
          <p:cNvPicPr>
            <a:picLocks noChangeAspect="1"/>
          </p:cNvPicPr>
          <p:nvPr/>
        </p:nvPicPr>
        <p:blipFill>
          <a:blip r:embed="rId8"/>
          <a:stretch>
            <a:fillRect/>
          </a:stretch>
        </p:blipFill>
        <p:spPr>
          <a:xfrm>
            <a:off x="8049331" y="2072097"/>
            <a:ext cx="2780257" cy="4170386"/>
          </a:xfrm>
          <a:prstGeom prst="rect">
            <a:avLst/>
          </a:prstGeom>
          <a:ln>
            <a:solidFill>
              <a:srgbClr val="616262"/>
            </a:solidFill>
          </a:ln>
        </p:spPr>
      </p:pic>
    </p:spTree>
    <p:extLst>
      <p:ext uri="{BB962C8B-B14F-4D97-AF65-F5344CB8AC3E}">
        <p14:creationId xmlns:p14="http://schemas.microsoft.com/office/powerpoint/2010/main" val="1591599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ED8E55-A62E-4810-8FD2-F9D4F926FAAA}"/>
              </a:ext>
            </a:extLst>
          </p:cNvPr>
          <p:cNvSpPr txBox="1"/>
          <p:nvPr/>
        </p:nvSpPr>
        <p:spPr>
          <a:xfrm>
            <a:off x="704707" y="1257686"/>
            <a:ext cx="3845052" cy="4647426"/>
          </a:xfrm>
          <a:prstGeom prst="rect">
            <a:avLst/>
          </a:prstGeom>
          <a:noFill/>
          <a:ln>
            <a:noFill/>
          </a:ln>
        </p:spPr>
        <p:txBody>
          <a:bodyPr wrap="square">
            <a:spAutoFit/>
          </a:bodyPr>
          <a:lstStyle/>
          <a:p>
            <a:r>
              <a:rPr lang="en-US" sz="2400" dirty="0">
                <a:solidFill>
                  <a:srgbClr val="616262"/>
                </a:solidFill>
                <a:latin typeface="Arial" panose="020B0604020202020204" pitchFamily="34" charset="0"/>
                <a:cs typeface="Arial" panose="020B0604020202020204" pitchFamily="34" charset="0"/>
              </a:rPr>
              <a:t>For printed Leo recruitment materials:</a:t>
            </a:r>
          </a:p>
          <a:p>
            <a:endParaRPr lang="en-US" sz="2400" dirty="0">
              <a:solidFill>
                <a:srgbClr val="616262"/>
              </a:solidFill>
              <a:latin typeface="Arial" panose="020B0604020202020204" pitchFamily="34" charset="0"/>
              <a:cs typeface="Arial" panose="020B0604020202020204" pitchFamily="34" charset="0"/>
            </a:endParaRPr>
          </a:p>
          <a:p>
            <a:r>
              <a:rPr lang="en-US" sz="2400" dirty="0">
                <a:solidFill>
                  <a:srgbClr val="616262"/>
                </a:solidFill>
                <a:latin typeface="Arial" panose="020B0604020202020204" pitchFamily="34" charset="0"/>
                <a:cs typeface="Arial" panose="020B0604020202020204" pitchFamily="34" charset="0"/>
              </a:rPr>
              <a:t>Search “Leo Club Program Publication Order Form” on lionsclubs.org for printed Leo recruiting materials. </a:t>
            </a:r>
          </a:p>
          <a:p>
            <a:endParaRPr lang="en-US" sz="2400" dirty="0">
              <a:solidFill>
                <a:srgbClr val="81827C"/>
              </a:solidFill>
              <a:latin typeface="Arial" panose="020B0604020202020204" pitchFamily="34" charset="0"/>
              <a:cs typeface="Arial" panose="020B0604020202020204" pitchFamily="34" charset="0"/>
            </a:endParaRPr>
          </a:p>
          <a:p>
            <a:r>
              <a:rPr lang="en-US" sz="2400" dirty="0">
                <a:solidFill>
                  <a:srgbClr val="616262"/>
                </a:solidFill>
                <a:latin typeface="Arial" panose="020B0604020202020204" pitchFamily="34" charset="0"/>
                <a:cs typeface="Arial" panose="020B0604020202020204" pitchFamily="34" charset="0"/>
              </a:rPr>
              <a:t>Submit completed form to </a:t>
            </a:r>
            <a:r>
              <a:rPr lang="en-US" sz="2800" b="1" kern="0" dirty="0">
                <a:solidFill>
                  <a:srgbClr val="407CCA"/>
                </a:solidFill>
                <a:hlinkClick r:id="rId3">
                  <a:extLst>
                    <a:ext uri="{A12FA001-AC4F-418D-AE19-62706E023703}">
                      <ahyp:hlinkClr xmlns:ahyp="http://schemas.microsoft.com/office/drawing/2018/hyperlinkcolor" val="tx"/>
                    </a:ext>
                  </a:extLst>
                </a:hlinkClick>
              </a:rPr>
              <a:t>leo@lionsclubs.org</a:t>
            </a:r>
            <a:r>
              <a:rPr lang="en-US" sz="2800" b="1" kern="0" dirty="0">
                <a:solidFill>
                  <a:srgbClr val="407CCA"/>
                </a:solidFill>
              </a:rPr>
              <a:t>. </a:t>
            </a:r>
          </a:p>
          <a:p>
            <a:endParaRPr lang="en-US" sz="2800" b="1" kern="0" dirty="0">
              <a:solidFill>
                <a:schemeClr val="accent6"/>
              </a:solidFill>
            </a:endParaRPr>
          </a:p>
        </p:txBody>
      </p:sp>
      <p:pic>
        <p:nvPicPr>
          <p:cNvPr id="7" name="Picture 6" descr="A picture containing table&#10;&#10;Description automatically generated">
            <a:extLst>
              <a:ext uri="{FF2B5EF4-FFF2-40B4-BE49-F238E27FC236}">
                <a16:creationId xmlns:a16="http://schemas.microsoft.com/office/drawing/2014/main" id="{0A5510D7-5E15-4F65-8EB8-EB3252F03F21}"/>
              </a:ext>
            </a:extLst>
          </p:cNvPr>
          <p:cNvPicPr>
            <a:picLocks noChangeAspect="1"/>
          </p:cNvPicPr>
          <p:nvPr/>
        </p:nvPicPr>
        <p:blipFill rotWithShape="1">
          <a:blip r:embed="rId4"/>
          <a:srcRect b="7929"/>
          <a:stretch/>
        </p:blipFill>
        <p:spPr>
          <a:xfrm>
            <a:off x="5012436" y="558374"/>
            <a:ext cx="6474857" cy="5741252"/>
          </a:xfrm>
          <a:prstGeom prst="rect">
            <a:avLst/>
          </a:prstGeom>
          <a:ln>
            <a:solidFill>
              <a:srgbClr val="616262"/>
            </a:solidFill>
          </a:ln>
        </p:spPr>
      </p:pic>
      <p:pic>
        <p:nvPicPr>
          <p:cNvPr id="4" name="Picture 3">
            <a:extLst>
              <a:ext uri="{FF2B5EF4-FFF2-40B4-BE49-F238E27FC236}">
                <a16:creationId xmlns:a16="http://schemas.microsoft.com/office/drawing/2014/main" id="{9B61C321-3505-BE49-8E6C-BF6A122E9A21}"/>
              </a:ext>
            </a:extLst>
          </p:cNvPr>
          <p:cNvPicPr>
            <a:picLocks noChangeAspect="1"/>
          </p:cNvPicPr>
          <p:nvPr/>
        </p:nvPicPr>
        <p:blipFill rotWithShape="1">
          <a:blip r:embed="rId5"/>
          <a:srcRect l="15744" b="4901"/>
          <a:stretch/>
        </p:blipFill>
        <p:spPr>
          <a:xfrm>
            <a:off x="-20043" y="5178695"/>
            <a:ext cx="991893" cy="1679305"/>
          </a:xfrm>
          <a:prstGeom prst="rect">
            <a:avLst/>
          </a:prstGeom>
        </p:spPr>
      </p:pic>
      <p:sp>
        <p:nvSpPr>
          <p:cNvPr id="5" name="Page Number - White">
            <a:extLst>
              <a:ext uri="{FF2B5EF4-FFF2-40B4-BE49-F238E27FC236}">
                <a16:creationId xmlns:a16="http://schemas.microsoft.com/office/drawing/2014/main" id="{B67ED5DA-5F7A-E546-95F4-1341E9198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dirty="0">
              <a:solidFill>
                <a:srgbClr val="55565A"/>
              </a:solidFill>
            </a:endParaRPr>
          </a:p>
        </p:txBody>
      </p:sp>
    </p:spTree>
    <p:extLst>
      <p:ext uri="{BB962C8B-B14F-4D97-AF65-F5344CB8AC3E}">
        <p14:creationId xmlns:p14="http://schemas.microsoft.com/office/powerpoint/2010/main" val="2290011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2256</Words>
  <Application>Microsoft Office PowerPoint</Application>
  <PresentationFormat>Widescreen</PresentationFormat>
  <Paragraphs>176</Paragraphs>
  <Slides>19</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Arial Black</vt:lpstr>
      <vt:lpstr>Calibri</vt:lpstr>
      <vt:lpstr>Calibri Light</vt:lpstr>
      <vt:lpstr>Helvetica Neue</vt:lpstr>
      <vt:lpstr>HelveticaNeue-Light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Christensen, Ashley</cp:lastModifiedBy>
  <cp:revision>14</cp:revision>
  <dcterms:created xsi:type="dcterms:W3CDTF">2021-12-09T21:46:32Z</dcterms:created>
  <dcterms:modified xsi:type="dcterms:W3CDTF">2024-01-24T19:55:45Z</dcterms:modified>
</cp:coreProperties>
</file>