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6" r:id="rId4"/>
    <p:sldId id="273" r:id="rId5"/>
    <p:sldId id="276" r:id="rId6"/>
    <p:sldId id="260" r:id="rId7"/>
    <p:sldId id="259" r:id="rId8"/>
    <p:sldId id="264" r:id="rId9"/>
    <p:sldId id="266" r:id="rId10"/>
    <p:sldId id="267" r:id="rId11"/>
    <p:sldId id="268" r:id="rId12"/>
    <p:sldId id="269" r:id="rId13"/>
    <p:sldId id="271" r:id="rId14"/>
    <p:sldId id="277" r:id="rId15"/>
    <p:sldId id="27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/>
    <p:restoredTop sz="75513" autoAdjust="0"/>
  </p:normalViewPr>
  <p:slideViewPr>
    <p:cSldViewPr snapToGrid="0" snapToObjects="1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A0184-3FAD-43D1-AA95-775069C13E2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C6472-5562-4DF9-97FB-F8ECA548B141}">
      <dgm:prSet phldrT="[Text]" custT="1"/>
      <dgm:spPr/>
      <dgm:t>
        <a:bodyPr/>
        <a:lstStyle/>
        <a:p>
          <a:pPr algn="l"/>
          <a:r>
            <a:rPr lang="en-US" sz="2000" b="1" dirty="0">
              <a:latin typeface="Helvetica Neue Light"/>
            </a:rPr>
            <a:t>LCI Forward</a:t>
          </a:r>
        </a:p>
      </dgm:t>
    </dgm:pt>
    <dgm:pt modelId="{A4F1EFAB-F1DD-4B75-A44F-FA708BBD75B0}" type="parTrans" cxnId="{FB8128C6-CF9D-4397-BB52-4CED6E537532}">
      <dgm:prSet/>
      <dgm:spPr/>
      <dgm:t>
        <a:bodyPr/>
        <a:lstStyle/>
        <a:p>
          <a:endParaRPr lang="en-US"/>
        </a:p>
      </dgm:t>
    </dgm:pt>
    <dgm:pt modelId="{01DE8F68-011E-4AB4-AD77-325EC9DC7058}" type="sibTrans" cxnId="{FB8128C6-CF9D-4397-BB52-4CED6E537532}">
      <dgm:prSet/>
      <dgm:spPr/>
      <dgm:t>
        <a:bodyPr/>
        <a:lstStyle/>
        <a:p>
          <a:endParaRPr lang="en-US"/>
        </a:p>
      </dgm:t>
    </dgm:pt>
    <dgm:pt modelId="{4926E978-5D69-4855-9556-72A03C7B70AA}">
      <dgm:prSet phldrT="[Text]" custT="1"/>
      <dgm:spPr/>
      <dgm:t>
        <a:bodyPr/>
        <a:lstStyle/>
        <a:p>
          <a:r>
            <a:rPr lang="en-US" sz="2000" b="1" dirty="0">
              <a:latin typeface="Helvetica Neue Light"/>
            </a:rPr>
            <a:t>Enhance service impact &amp; focus</a:t>
          </a:r>
        </a:p>
      </dgm:t>
    </dgm:pt>
    <dgm:pt modelId="{8B2BF62B-EF2C-457F-BF19-6EADCC42A052}" type="parTrans" cxnId="{3BDC46EE-9BD1-497A-B021-5E546792A817}">
      <dgm:prSet/>
      <dgm:spPr/>
      <dgm:t>
        <a:bodyPr/>
        <a:lstStyle/>
        <a:p>
          <a:endParaRPr lang="en-US"/>
        </a:p>
      </dgm:t>
    </dgm:pt>
    <dgm:pt modelId="{B5D842C4-6633-4360-BAB3-D664EAE97D87}" type="sibTrans" cxnId="{3BDC46EE-9BD1-497A-B021-5E546792A817}">
      <dgm:prSet/>
      <dgm:spPr/>
      <dgm:t>
        <a:bodyPr/>
        <a:lstStyle/>
        <a:p>
          <a:endParaRPr lang="en-US"/>
        </a:p>
      </dgm:t>
    </dgm:pt>
    <dgm:pt modelId="{F7026DD1-9547-4FFF-83B5-8F25AD4B6082}">
      <dgm:prSet custT="1"/>
      <dgm:spPr/>
      <dgm:t>
        <a:bodyPr/>
        <a:lstStyle/>
        <a:p>
          <a:r>
            <a:rPr lang="en-US" sz="2000" b="1" dirty="0">
              <a:latin typeface="Helvetica Neue Light"/>
            </a:rPr>
            <a:t>Service goal</a:t>
          </a:r>
          <a:endParaRPr lang="en-US" sz="1800" b="1" dirty="0">
            <a:latin typeface="Helvetica Neue Light"/>
          </a:endParaRPr>
        </a:p>
      </dgm:t>
    </dgm:pt>
    <dgm:pt modelId="{E5D3E58E-295B-4768-B19E-F06FD4F1874B}" type="parTrans" cxnId="{97CEF772-D183-4F25-AD4C-38244A0F3365}">
      <dgm:prSet/>
      <dgm:spPr/>
      <dgm:t>
        <a:bodyPr/>
        <a:lstStyle/>
        <a:p>
          <a:endParaRPr lang="en-US"/>
        </a:p>
      </dgm:t>
    </dgm:pt>
    <dgm:pt modelId="{5972E764-F7E0-4034-A781-C3EACCBF0D91}" type="sibTrans" cxnId="{97CEF772-D183-4F25-AD4C-38244A0F3365}">
      <dgm:prSet/>
      <dgm:spPr/>
      <dgm:t>
        <a:bodyPr/>
        <a:lstStyle/>
        <a:p>
          <a:endParaRPr lang="en-US"/>
        </a:p>
      </dgm:t>
    </dgm:pt>
    <dgm:pt modelId="{6A40BED0-A611-416B-9FA3-125EA787FFFD}">
      <dgm:prSet custT="1"/>
      <dgm:spPr/>
      <dgm:t>
        <a:bodyPr/>
        <a:lstStyle/>
        <a:p>
          <a:r>
            <a:rPr lang="en-US" sz="1800" b="1" dirty="0">
              <a:latin typeface="Helvetica Neue Light"/>
            </a:rPr>
            <a:t>Global Service Team</a:t>
          </a:r>
        </a:p>
      </dgm:t>
    </dgm:pt>
    <dgm:pt modelId="{AA6D7F09-9C46-48D3-8C69-A0CEA3611D27}" type="parTrans" cxnId="{2AE29757-ED07-44AF-8890-E61BA68F7021}">
      <dgm:prSet/>
      <dgm:spPr/>
      <dgm:t>
        <a:bodyPr/>
        <a:lstStyle/>
        <a:p>
          <a:endParaRPr lang="en-US"/>
        </a:p>
      </dgm:t>
    </dgm:pt>
    <dgm:pt modelId="{6AF55995-1F01-4413-B308-A51D37EA8429}" type="sibTrans" cxnId="{2AE29757-ED07-44AF-8890-E61BA68F7021}">
      <dgm:prSet/>
      <dgm:spPr/>
      <dgm:t>
        <a:bodyPr/>
        <a:lstStyle/>
        <a:p>
          <a:endParaRPr lang="en-US"/>
        </a:p>
      </dgm:t>
    </dgm:pt>
    <dgm:pt modelId="{9F42ECB9-A40A-4CFA-B8A4-67020E25145E}">
      <dgm:prSet phldrT="[Text]" custT="1"/>
      <dgm:spPr/>
      <dgm:t>
        <a:bodyPr/>
        <a:lstStyle/>
        <a:p>
          <a:r>
            <a:rPr lang="en-US" sz="2000" b="1" dirty="0">
              <a:latin typeface="Helvetica Neue Light"/>
            </a:rPr>
            <a:t>Global causes</a:t>
          </a:r>
        </a:p>
        <a:p>
          <a:endParaRPr lang="en-US" sz="2000" b="1" dirty="0">
            <a:latin typeface="Helvetica Neue Light"/>
          </a:endParaRPr>
        </a:p>
        <a:p>
          <a:endParaRPr lang="en-US" sz="2000" b="1" dirty="0">
            <a:latin typeface="Helvetica Neue Light"/>
          </a:endParaRPr>
        </a:p>
      </dgm:t>
    </dgm:pt>
    <dgm:pt modelId="{81D2D784-50EF-4713-ABDA-7C15779AA0E1}" type="sibTrans" cxnId="{F6F8F9AE-13BD-4C7D-A277-75AA7A4E4D01}">
      <dgm:prSet/>
      <dgm:spPr/>
      <dgm:t>
        <a:bodyPr/>
        <a:lstStyle/>
        <a:p>
          <a:endParaRPr lang="en-US"/>
        </a:p>
      </dgm:t>
    </dgm:pt>
    <dgm:pt modelId="{EDF6E9E0-74F3-4488-9FB7-0545342A2EBF}" type="parTrans" cxnId="{F6F8F9AE-13BD-4C7D-A277-75AA7A4E4D01}">
      <dgm:prSet/>
      <dgm:spPr/>
      <dgm:t>
        <a:bodyPr/>
        <a:lstStyle/>
        <a:p>
          <a:endParaRPr lang="en-US"/>
        </a:p>
      </dgm:t>
    </dgm:pt>
    <dgm:pt modelId="{77773011-F628-40E2-B63C-B079DAEF3918}" type="pres">
      <dgm:prSet presAssocID="{E46A0184-3FAD-43D1-AA95-775069C13E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88E435-6AB4-4117-B991-5A1175084E7E}" type="pres">
      <dgm:prSet presAssocID="{0E4C6472-5562-4DF9-97FB-F8ECA548B141}" presName="composite" presStyleCnt="0"/>
      <dgm:spPr/>
    </dgm:pt>
    <dgm:pt modelId="{B9282E33-19F0-4BBB-BA0B-CEB8B3725EAB}" type="pres">
      <dgm:prSet presAssocID="{0E4C6472-5562-4DF9-97FB-F8ECA548B141}" presName="LShape" presStyleLbl="alignNode1" presStyleIdx="0" presStyleCnt="9"/>
      <dgm:spPr>
        <a:solidFill>
          <a:srgbClr val="095497"/>
        </a:solidFill>
      </dgm:spPr>
    </dgm:pt>
    <dgm:pt modelId="{509B0D08-0E67-4D13-9F11-0EF62D3739C9}" type="pres">
      <dgm:prSet presAssocID="{0E4C6472-5562-4DF9-97FB-F8ECA548B14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CFFBC-7537-423A-87EA-979B2F72D995}" type="pres">
      <dgm:prSet presAssocID="{0E4C6472-5562-4DF9-97FB-F8ECA548B141}" presName="Triangle" presStyleLbl="alignNode1" presStyleIdx="1" presStyleCnt="9"/>
      <dgm:spPr>
        <a:solidFill>
          <a:srgbClr val="095497"/>
        </a:solidFill>
      </dgm:spPr>
    </dgm:pt>
    <dgm:pt modelId="{A8E91812-D0E7-43EB-941D-90A6D1098217}" type="pres">
      <dgm:prSet presAssocID="{01DE8F68-011E-4AB4-AD77-325EC9DC7058}" presName="sibTrans" presStyleCnt="0"/>
      <dgm:spPr/>
    </dgm:pt>
    <dgm:pt modelId="{080A6C23-5113-4881-ACA2-73F942A32190}" type="pres">
      <dgm:prSet presAssocID="{01DE8F68-011E-4AB4-AD77-325EC9DC7058}" presName="space" presStyleCnt="0"/>
      <dgm:spPr/>
    </dgm:pt>
    <dgm:pt modelId="{C136C924-E609-49F4-BC96-DEE1EF734CF7}" type="pres">
      <dgm:prSet presAssocID="{4926E978-5D69-4855-9556-72A03C7B70AA}" presName="composite" presStyleCnt="0"/>
      <dgm:spPr/>
    </dgm:pt>
    <dgm:pt modelId="{6D5E4692-D836-4F23-88D3-7CD0E0606DC4}" type="pres">
      <dgm:prSet presAssocID="{4926E978-5D69-4855-9556-72A03C7B70AA}" presName="LShape" presStyleLbl="alignNode1" presStyleIdx="2" presStyleCnt="9"/>
      <dgm:spPr>
        <a:solidFill>
          <a:srgbClr val="0A5496"/>
        </a:solidFill>
      </dgm:spPr>
    </dgm:pt>
    <dgm:pt modelId="{B69AE668-D861-4E27-A403-BDF0D7470F75}" type="pres">
      <dgm:prSet presAssocID="{4926E978-5D69-4855-9556-72A03C7B70A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317C5-8601-4BF2-B85D-87AE2C832675}" type="pres">
      <dgm:prSet presAssocID="{4926E978-5D69-4855-9556-72A03C7B70AA}" presName="Triangle" presStyleLbl="alignNode1" presStyleIdx="3" presStyleCnt="9"/>
      <dgm:spPr>
        <a:solidFill>
          <a:srgbClr val="095497"/>
        </a:solidFill>
      </dgm:spPr>
    </dgm:pt>
    <dgm:pt modelId="{DE6C8511-C708-4FA7-8F6E-CD5435ADBB5C}" type="pres">
      <dgm:prSet presAssocID="{B5D842C4-6633-4360-BAB3-D664EAE97D87}" presName="sibTrans" presStyleCnt="0"/>
      <dgm:spPr/>
    </dgm:pt>
    <dgm:pt modelId="{3BB915F0-75D6-4438-A667-6CB612F1C050}" type="pres">
      <dgm:prSet presAssocID="{B5D842C4-6633-4360-BAB3-D664EAE97D87}" presName="space" presStyleCnt="0"/>
      <dgm:spPr/>
    </dgm:pt>
    <dgm:pt modelId="{941B25A1-8200-4AF4-980A-FBBD2550EE39}" type="pres">
      <dgm:prSet presAssocID="{9F42ECB9-A40A-4CFA-B8A4-67020E25145E}" presName="composite" presStyleCnt="0"/>
      <dgm:spPr/>
    </dgm:pt>
    <dgm:pt modelId="{7D38D688-B4BC-4404-AA44-08397ED60981}" type="pres">
      <dgm:prSet presAssocID="{9F42ECB9-A40A-4CFA-B8A4-67020E25145E}" presName="LShape" presStyleLbl="alignNode1" presStyleIdx="4" presStyleCnt="9"/>
      <dgm:spPr>
        <a:solidFill>
          <a:srgbClr val="095497"/>
        </a:solidFill>
      </dgm:spPr>
    </dgm:pt>
    <dgm:pt modelId="{C5B65F79-9503-4E53-A65D-0ABBDAC516FC}" type="pres">
      <dgm:prSet presAssocID="{9F42ECB9-A40A-4CFA-B8A4-67020E25145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A691F-C974-4590-AD87-0FFE9AC6E8FF}" type="pres">
      <dgm:prSet presAssocID="{9F42ECB9-A40A-4CFA-B8A4-67020E25145E}" presName="Triangle" presStyleLbl="alignNode1" presStyleIdx="5" presStyleCnt="9"/>
      <dgm:spPr>
        <a:solidFill>
          <a:srgbClr val="095497"/>
        </a:solidFill>
      </dgm:spPr>
    </dgm:pt>
    <dgm:pt modelId="{622AF4F4-BF06-4B19-A22D-BE1801254B46}" type="pres">
      <dgm:prSet presAssocID="{81D2D784-50EF-4713-ABDA-7C15779AA0E1}" presName="sibTrans" presStyleCnt="0"/>
      <dgm:spPr/>
    </dgm:pt>
    <dgm:pt modelId="{B68197E9-A350-4ABB-B481-020AC0FCFEA7}" type="pres">
      <dgm:prSet presAssocID="{81D2D784-50EF-4713-ABDA-7C15779AA0E1}" presName="space" presStyleCnt="0"/>
      <dgm:spPr/>
    </dgm:pt>
    <dgm:pt modelId="{5F2FE4C7-BE16-493D-9614-3F2A8D7DE5BB}" type="pres">
      <dgm:prSet presAssocID="{F7026DD1-9547-4FFF-83B5-8F25AD4B6082}" presName="composite" presStyleCnt="0"/>
      <dgm:spPr/>
    </dgm:pt>
    <dgm:pt modelId="{C347491B-60B1-41B7-88F0-2636EDA840B1}" type="pres">
      <dgm:prSet presAssocID="{F7026DD1-9547-4FFF-83B5-8F25AD4B6082}" presName="LShape" presStyleLbl="alignNode1" presStyleIdx="6" presStyleCnt="9" custScaleX="108898" custLinFactNeighborY="0"/>
      <dgm:spPr>
        <a:solidFill>
          <a:srgbClr val="095497"/>
        </a:solidFill>
      </dgm:spPr>
    </dgm:pt>
    <dgm:pt modelId="{632EB71F-F927-46D9-A11A-C5A79AC08A65}" type="pres">
      <dgm:prSet presAssocID="{F7026DD1-9547-4FFF-83B5-8F25AD4B6082}" presName="ParentText" presStyleLbl="revTx" presStyleIdx="3" presStyleCnt="5" custScaleX="111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1378A-DEDB-4035-81F4-63DDB47DE502}" type="pres">
      <dgm:prSet presAssocID="{F7026DD1-9547-4FFF-83B5-8F25AD4B6082}" presName="Triangle" presStyleLbl="alignNode1" presStyleIdx="7" presStyleCnt="9"/>
      <dgm:spPr>
        <a:solidFill>
          <a:srgbClr val="095497"/>
        </a:solidFill>
      </dgm:spPr>
    </dgm:pt>
    <dgm:pt modelId="{14066FF9-6C06-471D-8A45-31DFF4840CF6}" type="pres">
      <dgm:prSet presAssocID="{5972E764-F7E0-4034-A781-C3EACCBF0D91}" presName="sibTrans" presStyleCnt="0"/>
      <dgm:spPr/>
    </dgm:pt>
    <dgm:pt modelId="{5F5452A2-307B-47E2-A1AA-3D49A1DBA16A}" type="pres">
      <dgm:prSet presAssocID="{5972E764-F7E0-4034-A781-C3EACCBF0D91}" presName="space" presStyleCnt="0"/>
      <dgm:spPr/>
    </dgm:pt>
    <dgm:pt modelId="{47AAC028-8CC6-4D52-8D3D-1C39E100B85C}" type="pres">
      <dgm:prSet presAssocID="{6A40BED0-A611-416B-9FA3-125EA787FFFD}" presName="composite" presStyleCnt="0"/>
      <dgm:spPr/>
    </dgm:pt>
    <dgm:pt modelId="{5B54C4A4-31FE-4D99-9B2E-DC1094372255}" type="pres">
      <dgm:prSet presAssocID="{6A40BED0-A611-416B-9FA3-125EA787FFFD}" presName="LShape" presStyleLbl="alignNode1" presStyleIdx="8" presStyleCnt="9"/>
      <dgm:spPr>
        <a:solidFill>
          <a:srgbClr val="095497"/>
        </a:solidFill>
      </dgm:spPr>
    </dgm:pt>
    <dgm:pt modelId="{413325D6-CAFC-466A-AF06-2AFE3B09EB73}" type="pres">
      <dgm:prSet presAssocID="{6A40BED0-A611-416B-9FA3-125EA787FFF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128C6-CF9D-4397-BB52-4CED6E537532}" srcId="{E46A0184-3FAD-43D1-AA95-775069C13E2F}" destId="{0E4C6472-5562-4DF9-97FB-F8ECA548B141}" srcOrd="0" destOrd="0" parTransId="{A4F1EFAB-F1DD-4B75-A44F-FA708BBD75B0}" sibTransId="{01DE8F68-011E-4AB4-AD77-325EC9DC7058}"/>
    <dgm:cxn modelId="{2AE29757-ED07-44AF-8890-E61BA68F7021}" srcId="{E46A0184-3FAD-43D1-AA95-775069C13E2F}" destId="{6A40BED0-A611-416B-9FA3-125EA787FFFD}" srcOrd="4" destOrd="0" parTransId="{AA6D7F09-9C46-48D3-8C69-A0CEA3611D27}" sibTransId="{6AF55995-1F01-4413-B308-A51D37EA8429}"/>
    <dgm:cxn modelId="{97CEF772-D183-4F25-AD4C-38244A0F3365}" srcId="{E46A0184-3FAD-43D1-AA95-775069C13E2F}" destId="{F7026DD1-9547-4FFF-83B5-8F25AD4B6082}" srcOrd="3" destOrd="0" parTransId="{E5D3E58E-295B-4768-B19E-F06FD4F1874B}" sibTransId="{5972E764-F7E0-4034-A781-C3EACCBF0D91}"/>
    <dgm:cxn modelId="{E9E9F5E4-A2E5-445F-90EB-89E3CCC662C3}" type="presOf" srcId="{F7026DD1-9547-4FFF-83B5-8F25AD4B6082}" destId="{632EB71F-F927-46D9-A11A-C5A79AC08A65}" srcOrd="0" destOrd="0" presId="urn:microsoft.com/office/officeart/2009/3/layout/StepUpProcess"/>
    <dgm:cxn modelId="{B2089268-11B6-4407-96F2-60BDF338FC73}" type="presOf" srcId="{E46A0184-3FAD-43D1-AA95-775069C13E2F}" destId="{77773011-F628-40E2-B63C-B079DAEF3918}" srcOrd="0" destOrd="0" presId="urn:microsoft.com/office/officeart/2009/3/layout/StepUpProcess"/>
    <dgm:cxn modelId="{1247F3BF-F484-4627-8FAC-408E91CD3352}" type="presOf" srcId="{6A40BED0-A611-416B-9FA3-125EA787FFFD}" destId="{413325D6-CAFC-466A-AF06-2AFE3B09EB73}" srcOrd="0" destOrd="0" presId="urn:microsoft.com/office/officeart/2009/3/layout/StepUpProcess"/>
    <dgm:cxn modelId="{9D77B0CB-F5F5-4DE2-9AD7-92449856BDBB}" type="presOf" srcId="{0E4C6472-5562-4DF9-97FB-F8ECA548B141}" destId="{509B0D08-0E67-4D13-9F11-0EF62D3739C9}" srcOrd="0" destOrd="0" presId="urn:microsoft.com/office/officeart/2009/3/layout/StepUpProcess"/>
    <dgm:cxn modelId="{3BDC46EE-9BD1-497A-B021-5E546792A817}" srcId="{E46A0184-3FAD-43D1-AA95-775069C13E2F}" destId="{4926E978-5D69-4855-9556-72A03C7B70AA}" srcOrd="1" destOrd="0" parTransId="{8B2BF62B-EF2C-457F-BF19-6EADCC42A052}" sibTransId="{B5D842C4-6633-4360-BAB3-D664EAE97D87}"/>
    <dgm:cxn modelId="{F6F8F9AE-13BD-4C7D-A277-75AA7A4E4D01}" srcId="{E46A0184-3FAD-43D1-AA95-775069C13E2F}" destId="{9F42ECB9-A40A-4CFA-B8A4-67020E25145E}" srcOrd="2" destOrd="0" parTransId="{EDF6E9E0-74F3-4488-9FB7-0545342A2EBF}" sibTransId="{81D2D784-50EF-4713-ABDA-7C15779AA0E1}"/>
    <dgm:cxn modelId="{8572C8E1-437E-47D3-95F1-D0584370D3E4}" type="presOf" srcId="{9F42ECB9-A40A-4CFA-B8A4-67020E25145E}" destId="{C5B65F79-9503-4E53-A65D-0ABBDAC516FC}" srcOrd="0" destOrd="0" presId="urn:microsoft.com/office/officeart/2009/3/layout/StepUpProcess"/>
    <dgm:cxn modelId="{2268B782-52A8-4E84-975B-C11F602AC0A9}" type="presOf" srcId="{4926E978-5D69-4855-9556-72A03C7B70AA}" destId="{B69AE668-D861-4E27-A403-BDF0D7470F75}" srcOrd="0" destOrd="0" presId="urn:microsoft.com/office/officeart/2009/3/layout/StepUpProcess"/>
    <dgm:cxn modelId="{9E1347EC-BB80-4854-B19B-F326B0EF2F14}" type="presParOf" srcId="{77773011-F628-40E2-B63C-B079DAEF3918}" destId="{1388E435-6AB4-4117-B991-5A1175084E7E}" srcOrd="0" destOrd="0" presId="urn:microsoft.com/office/officeart/2009/3/layout/StepUpProcess"/>
    <dgm:cxn modelId="{453732D9-60CB-4B20-A1E8-F685EECF1423}" type="presParOf" srcId="{1388E435-6AB4-4117-B991-5A1175084E7E}" destId="{B9282E33-19F0-4BBB-BA0B-CEB8B3725EAB}" srcOrd="0" destOrd="0" presId="urn:microsoft.com/office/officeart/2009/3/layout/StepUpProcess"/>
    <dgm:cxn modelId="{9B8A4FFB-8B79-461A-B7B0-C410D612719E}" type="presParOf" srcId="{1388E435-6AB4-4117-B991-5A1175084E7E}" destId="{509B0D08-0E67-4D13-9F11-0EF62D3739C9}" srcOrd="1" destOrd="0" presId="urn:microsoft.com/office/officeart/2009/3/layout/StepUpProcess"/>
    <dgm:cxn modelId="{52DE742B-036F-4AE7-9A25-D7CA185E8A00}" type="presParOf" srcId="{1388E435-6AB4-4117-B991-5A1175084E7E}" destId="{4E5CFFBC-7537-423A-87EA-979B2F72D995}" srcOrd="2" destOrd="0" presId="urn:microsoft.com/office/officeart/2009/3/layout/StepUpProcess"/>
    <dgm:cxn modelId="{86C52326-61CD-4DCC-B5CE-36643A8B4077}" type="presParOf" srcId="{77773011-F628-40E2-B63C-B079DAEF3918}" destId="{A8E91812-D0E7-43EB-941D-90A6D1098217}" srcOrd="1" destOrd="0" presId="urn:microsoft.com/office/officeart/2009/3/layout/StepUpProcess"/>
    <dgm:cxn modelId="{43167B0A-9264-4B61-A0C3-743B759B0CD9}" type="presParOf" srcId="{A8E91812-D0E7-43EB-941D-90A6D1098217}" destId="{080A6C23-5113-4881-ACA2-73F942A32190}" srcOrd="0" destOrd="0" presId="urn:microsoft.com/office/officeart/2009/3/layout/StepUpProcess"/>
    <dgm:cxn modelId="{E3F6829F-4F22-46A6-A6BD-EDB5A43EB8E8}" type="presParOf" srcId="{77773011-F628-40E2-B63C-B079DAEF3918}" destId="{C136C924-E609-49F4-BC96-DEE1EF734CF7}" srcOrd="2" destOrd="0" presId="urn:microsoft.com/office/officeart/2009/3/layout/StepUpProcess"/>
    <dgm:cxn modelId="{1E9123F4-5C01-4147-973A-A139B133D5B8}" type="presParOf" srcId="{C136C924-E609-49F4-BC96-DEE1EF734CF7}" destId="{6D5E4692-D836-4F23-88D3-7CD0E0606DC4}" srcOrd="0" destOrd="0" presId="urn:microsoft.com/office/officeart/2009/3/layout/StepUpProcess"/>
    <dgm:cxn modelId="{C87DC1BC-B8B3-4231-9607-C6A4058C6FB1}" type="presParOf" srcId="{C136C924-E609-49F4-BC96-DEE1EF734CF7}" destId="{B69AE668-D861-4E27-A403-BDF0D7470F75}" srcOrd="1" destOrd="0" presId="urn:microsoft.com/office/officeart/2009/3/layout/StepUpProcess"/>
    <dgm:cxn modelId="{5690C052-BE78-44CB-9867-34326C585AAF}" type="presParOf" srcId="{C136C924-E609-49F4-BC96-DEE1EF734CF7}" destId="{723317C5-8601-4BF2-B85D-87AE2C832675}" srcOrd="2" destOrd="0" presId="urn:microsoft.com/office/officeart/2009/3/layout/StepUpProcess"/>
    <dgm:cxn modelId="{EA8077FD-743F-4BB0-93C3-2D955145F7D8}" type="presParOf" srcId="{77773011-F628-40E2-B63C-B079DAEF3918}" destId="{DE6C8511-C708-4FA7-8F6E-CD5435ADBB5C}" srcOrd="3" destOrd="0" presId="urn:microsoft.com/office/officeart/2009/3/layout/StepUpProcess"/>
    <dgm:cxn modelId="{0ECBB525-D60B-4813-B990-FDFC9FF13215}" type="presParOf" srcId="{DE6C8511-C708-4FA7-8F6E-CD5435ADBB5C}" destId="{3BB915F0-75D6-4438-A667-6CB612F1C050}" srcOrd="0" destOrd="0" presId="urn:microsoft.com/office/officeart/2009/3/layout/StepUpProcess"/>
    <dgm:cxn modelId="{02B177FE-6E03-4792-ACD6-1414C84C57CA}" type="presParOf" srcId="{77773011-F628-40E2-B63C-B079DAEF3918}" destId="{941B25A1-8200-4AF4-980A-FBBD2550EE39}" srcOrd="4" destOrd="0" presId="urn:microsoft.com/office/officeart/2009/3/layout/StepUpProcess"/>
    <dgm:cxn modelId="{F35F5691-EB36-4EA6-AC26-AD6885DE9A3A}" type="presParOf" srcId="{941B25A1-8200-4AF4-980A-FBBD2550EE39}" destId="{7D38D688-B4BC-4404-AA44-08397ED60981}" srcOrd="0" destOrd="0" presId="urn:microsoft.com/office/officeart/2009/3/layout/StepUpProcess"/>
    <dgm:cxn modelId="{10D2BFDA-205C-42CC-865A-1295CF50C511}" type="presParOf" srcId="{941B25A1-8200-4AF4-980A-FBBD2550EE39}" destId="{C5B65F79-9503-4E53-A65D-0ABBDAC516FC}" srcOrd="1" destOrd="0" presId="urn:microsoft.com/office/officeart/2009/3/layout/StepUpProcess"/>
    <dgm:cxn modelId="{82C724C7-E9E8-461C-87D8-675ED40F06A2}" type="presParOf" srcId="{941B25A1-8200-4AF4-980A-FBBD2550EE39}" destId="{18BA691F-C974-4590-AD87-0FFE9AC6E8FF}" srcOrd="2" destOrd="0" presId="urn:microsoft.com/office/officeart/2009/3/layout/StepUpProcess"/>
    <dgm:cxn modelId="{A435DDCF-CD27-4D9B-B806-32FCAA2F9099}" type="presParOf" srcId="{77773011-F628-40E2-B63C-B079DAEF3918}" destId="{622AF4F4-BF06-4B19-A22D-BE1801254B46}" srcOrd="5" destOrd="0" presId="urn:microsoft.com/office/officeart/2009/3/layout/StepUpProcess"/>
    <dgm:cxn modelId="{07B476A5-5CD6-4895-944A-19C730D8BAAA}" type="presParOf" srcId="{622AF4F4-BF06-4B19-A22D-BE1801254B46}" destId="{B68197E9-A350-4ABB-B481-020AC0FCFEA7}" srcOrd="0" destOrd="0" presId="urn:microsoft.com/office/officeart/2009/3/layout/StepUpProcess"/>
    <dgm:cxn modelId="{0E322EC4-474C-4601-961F-895D134601F6}" type="presParOf" srcId="{77773011-F628-40E2-B63C-B079DAEF3918}" destId="{5F2FE4C7-BE16-493D-9614-3F2A8D7DE5BB}" srcOrd="6" destOrd="0" presId="urn:microsoft.com/office/officeart/2009/3/layout/StepUpProcess"/>
    <dgm:cxn modelId="{0D344DBE-8153-436B-9C8E-5E087940603B}" type="presParOf" srcId="{5F2FE4C7-BE16-493D-9614-3F2A8D7DE5BB}" destId="{C347491B-60B1-41B7-88F0-2636EDA840B1}" srcOrd="0" destOrd="0" presId="urn:microsoft.com/office/officeart/2009/3/layout/StepUpProcess"/>
    <dgm:cxn modelId="{8DFEDA36-EA15-48D4-84F9-375042659C9E}" type="presParOf" srcId="{5F2FE4C7-BE16-493D-9614-3F2A8D7DE5BB}" destId="{632EB71F-F927-46D9-A11A-C5A79AC08A65}" srcOrd="1" destOrd="0" presId="urn:microsoft.com/office/officeart/2009/3/layout/StepUpProcess"/>
    <dgm:cxn modelId="{CA41D87B-9D77-43E5-9244-72D5924C2347}" type="presParOf" srcId="{5F2FE4C7-BE16-493D-9614-3F2A8D7DE5BB}" destId="{0AA1378A-DEDB-4035-81F4-63DDB47DE502}" srcOrd="2" destOrd="0" presId="urn:microsoft.com/office/officeart/2009/3/layout/StepUpProcess"/>
    <dgm:cxn modelId="{51006142-7F8A-4181-9F57-5F7F8DBAAC59}" type="presParOf" srcId="{77773011-F628-40E2-B63C-B079DAEF3918}" destId="{14066FF9-6C06-471D-8A45-31DFF4840CF6}" srcOrd="7" destOrd="0" presId="urn:microsoft.com/office/officeart/2009/3/layout/StepUpProcess"/>
    <dgm:cxn modelId="{2E51CF54-6CEC-41A7-9E03-1323B2B633E5}" type="presParOf" srcId="{14066FF9-6C06-471D-8A45-31DFF4840CF6}" destId="{5F5452A2-307B-47E2-A1AA-3D49A1DBA16A}" srcOrd="0" destOrd="0" presId="urn:microsoft.com/office/officeart/2009/3/layout/StepUpProcess"/>
    <dgm:cxn modelId="{D669C118-0517-4803-8471-2BE5AA22613C}" type="presParOf" srcId="{77773011-F628-40E2-B63C-B079DAEF3918}" destId="{47AAC028-8CC6-4D52-8D3D-1C39E100B85C}" srcOrd="8" destOrd="0" presId="urn:microsoft.com/office/officeart/2009/3/layout/StepUpProcess"/>
    <dgm:cxn modelId="{BE083E70-B30E-448F-8F9D-5A4A7F4606A1}" type="presParOf" srcId="{47AAC028-8CC6-4D52-8D3D-1C39E100B85C}" destId="{5B54C4A4-31FE-4D99-9B2E-DC1094372255}" srcOrd="0" destOrd="0" presId="urn:microsoft.com/office/officeart/2009/3/layout/StepUpProcess"/>
    <dgm:cxn modelId="{271D4093-B134-4827-875C-7670F362330D}" type="presParOf" srcId="{47AAC028-8CC6-4D52-8D3D-1C39E100B85C}" destId="{413325D6-CAFC-466A-AF06-2AFE3B09EB7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EACC-5FFB-2F4A-B1F5-B50F9A11705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FB3A-CC30-A549-992E-A97C4665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8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6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7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03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58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2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4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0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1B69-8B32-4D0C-B099-2760A7644D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4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8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5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0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7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4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3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2E39-8C8B-1043-8623-6B21F1543F0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E012-AA8F-9E4C-9D52-45FDB50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www.lionsclubs.org/resources/EN/ppt/service-initiatives-presentation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mbers.lionsclubs.org/EN/clubs/officers/service-chairperson.php" TargetMode="External"/><Relationship Id="rId5" Type="http://schemas.openxmlformats.org/officeDocument/2006/relationships/hyperlink" Target="http://www.lionsclubs.org/resources/EN/pdfs/ebook/DA-CSCEB.pdf" TargetMode="External"/><Relationship Id="rId4" Type="http://schemas.openxmlformats.org/officeDocument/2006/relationships/hyperlink" Target="http://members.lionsclubs.org/EN/serve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6829" y="2971800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194254"/>
            <a:ext cx="12191997" cy="1758746"/>
          </a:xfrm>
          <a:prstGeom prst="rect">
            <a:avLst/>
          </a:prstGeom>
        </p:spPr>
        <p:txBody>
          <a:bodyPr vert="horz" lIns="81539" tIns="40769" rIns="81539" bIns="40769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5500" b="1" dirty="0">
                <a:solidFill>
                  <a:srgbClr val="FBC609"/>
                </a:solidFill>
                <a:latin typeface="Helvetica Neue" charset="0"/>
                <a:ea typeface="Helvetica Neue" charset="0"/>
                <a:cs typeface="Helvetica Neue" charset="0"/>
              </a:rPr>
              <a:t>The value of service</a:t>
            </a:r>
            <a:endParaRPr lang="en-US" sz="40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9" name="Picture 18" descr="lionlogo_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70" y="914400"/>
            <a:ext cx="1751259" cy="17083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953000"/>
            <a:ext cx="12191997" cy="673508"/>
          </a:xfrm>
          <a:prstGeom prst="rect">
            <a:avLst/>
          </a:prstGeom>
        </p:spPr>
        <p:txBody>
          <a:bodyPr vert="horz" lIns="81539" tIns="40769" rIns="81539" bIns="40769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25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March 2018 service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0017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22471"/>
            <a:ext cx="8686802" cy="84739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79906" y="1636687"/>
            <a:ext cx="7891307" cy="1868305"/>
          </a:xfrm>
          <a:prstGeom prst="roundRect">
            <a:avLst>
              <a:gd name="adj" fmla="val 444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2131" b="1" kern="0" dirty="0">
              <a:solidFill>
                <a:prstClr val="black"/>
              </a:solidFill>
              <a:latin typeface="Century Gothic Bold" charset="0"/>
            </a:endParaRPr>
          </a:p>
          <a:p>
            <a:pPr>
              <a:defRPr/>
            </a:pPr>
            <a:endParaRPr lang="en-US" sz="1598" b="1" kern="0" dirty="0">
              <a:solidFill>
                <a:prstClr val="black"/>
              </a:solidFill>
              <a:latin typeface="Century Gothic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7624" y="1631413"/>
            <a:ext cx="808625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0033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it?</a:t>
            </a:r>
          </a:p>
          <a:p>
            <a:pPr>
              <a:defRPr/>
            </a:pPr>
            <a:endParaRPr lang="en-US" b="1" kern="0" dirty="0">
              <a:solidFill>
                <a:srgbClr val="00338D"/>
              </a:solidFill>
              <a:latin typeface="Century Gothic Bold" charset="0"/>
            </a:endParaRPr>
          </a:p>
          <a:p>
            <a:pPr>
              <a:defRPr/>
            </a:pPr>
            <a:r>
              <a:rPr lang="en-US" sz="1500" kern="0" dirty="0">
                <a:solidFill>
                  <a:srgbClr val="3337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collection of tools that will help Lions and Leos plan, implement and report any service project. It will launch July 2018.</a:t>
            </a:r>
          </a:p>
          <a:p>
            <a:pPr>
              <a:defRPr/>
            </a:pPr>
            <a:endParaRPr lang="en-US" sz="1500" kern="0" dirty="0">
              <a:solidFill>
                <a:srgbClr val="33373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1500" kern="0" dirty="0">
                <a:solidFill>
                  <a:srgbClr val="3337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CSCs can help bring this and other service information to clubs </a:t>
            </a:r>
            <a:r>
              <a:rPr lang="en-US" sz="1500" kern="0" dirty="0" smtClean="0">
                <a:solidFill>
                  <a:srgbClr val="3337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using the newly created</a:t>
            </a:r>
            <a:r>
              <a:rPr lang="en-US" sz="1500" kern="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500" b="1" kern="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Service Initiatives Presentation</a:t>
            </a:r>
            <a:r>
              <a:rPr lang="en-US" sz="1500" kern="0" dirty="0">
                <a:solidFill>
                  <a:srgbClr val="3337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defRPr/>
            </a:pPr>
            <a:endParaRPr lang="en-US" sz="1500" kern="0" dirty="0">
              <a:solidFill>
                <a:srgbClr val="33373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endParaRPr lang="en-US" sz="1500" kern="0" dirty="0">
              <a:solidFill>
                <a:srgbClr val="33373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Lions and Leos Service Toolkit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5373" y="3712620"/>
            <a:ext cx="4460218" cy="2711801"/>
          </a:xfrm>
          <a:prstGeom prst="roundRect">
            <a:avLst>
              <a:gd name="adj" fmla="val 444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kern="0" dirty="0">
                <a:solidFill>
                  <a:srgbClr val="0033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does it include?</a:t>
            </a:r>
          </a:p>
          <a:p>
            <a:pPr>
              <a:defRPr/>
            </a:pPr>
            <a:endParaRPr lang="en-US" sz="2400" b="1" kern="0" dirty="0">
              <a:solidFill>
                <a:srgbClr val="00338D"/>
              </a:solidFill>
              <a:latin typeface="Century Gothic Bold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3337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Template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3337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Club and Community Needs Assessment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3337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Developing Local Partnerships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33373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to Fundraising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273" y="3715562"/>
            <a:ext cx="3797568" cy="25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32631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Electing a CSC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515101" y="2477286"/>
            <a:ext cx="8110425" cy="332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It is important to add your club’s CSC to MyLCI with a </a:t>
            </a:r>
            <a:r>
              <a:rPr lang="en-US" b="1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valid email address</a:t>
            </a:r>
          </a:p>
          <a:p>
            <a:pPr lvl="1"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Ability to receive new resources</a:t>
            </a:r>
          </a:p>
          <a:p>
            <a:pPr lvl="1"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Know other GST leaders (Multiple District and District Coordinators)</a:t>
            </a:r>
          </a:p>
          <a:p>
            <a:pPr lvl="1"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Know GMT and GLT 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counterparts</a:t>
            </a:r>
          </a:p>
          <a:p>
            <a:pPr>
              <a:lnSpc>
                <a:spcPct val="150000"/>
              </a:lnSpc>
            </a:pP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Club President and Club Secretary both have the ability to add a CSC in MyLCI</a:t>
            </a:r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 descr="GAT_club_mark_2colo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138" y="3304674"/>
            <a:ext cx="2246971" cy="22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0" y="3505200"/>
            <a:ext cx="12192000" cy="80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Sharing your impact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0871" y="32038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0" y="2664944"/>
            <a:ext cx="12192000" cy="5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 value of reporting service</a:t>
            </a:r>
          </a:p>
        </p:txBody>
      </p:sp>
    </p:spTree>
    <p:extLst>
      <p:ext uri="{BB962C8B-B14F-4D97-AF65-F5344CB8AC3E}">
        <p14:creationId xmlns:p14="http://schemas.microsoft.com/office/powerpoint/2010/main" val="40713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32631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Sharing your impact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1467484" y="2801412"/>
            <a:ext cx="4236469" cy="332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Captivate and connect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Increase global awareness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Pave the way to partnership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Uncover the next big idea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Enhance our support</a:t>
            </a:r>
          </a:p>
          <a:p>
            <a:pPr>
              <a:lnSpc>
                <a:spcPct val="150000"/>
              </a:lnSpc>
            </a:pPr>
            <a:endParaRPr lang="en-US" sz="2000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endParaRPr lang="en-US" sz="2000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endParaRPr lang="en-US" sz="2000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2000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 descr="GAT_club_mark_2colo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163" y="3159458"/>
            <a:ext cx="2216982" cy="2258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5401" y="1783780"/>
            <a:ext cx="7378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95497"/>
                </a:solidFill>
                <a:latin typeface="Helvetica Neue" charset="0"/>
                <a:ea typeface="Helvetica Neue" charset="0"/>
                <a:cs typeface="Helvetica Neue" charset="0"/>
              </a:rPr>
              <a:t>Why report service?</a:t>
            </a:r>
            <a:endParaRPr lang="en-US" sz="3000" dirty="0">
              <a:solidFill>
                <a:srgbClr val="09549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32631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Sharing your impact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1491920" y="2813052"/>
            <a:ext cx="10019039" cy="332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Build a brighter future</a:t>
            </a:r>
          </a:p>
          <a:p>
            <a:pPr>
              <a:lnSpc>
                <a:spcPct val="150000"/>
              </a:lnSpc>
            </a:pP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Increase 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our membership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Leverage our foundation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Recognize and reward</a:t>
            </a:r>
          </a:p>
          <a:p>
            <a:pPr algn="ctr"/>
            <a:endParaRPr lang="en-US" sz="2000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5401" y="1783780"/>
            <a:ext cx="7378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95497"/>
                </a:solidFill>
                <a:latin typeface="Helvetica Neue" charset="0"/>
                <a:ea typeface="Helvetica Neue" charset="0"/>
                <a:cs typeface="Helvetica Neue" charset="0"/>
              </a:rPr>
              <a:t>Why report service?</a:t>
            </a:r>
            <a:endParaRPr lang="en-US" sz="3000" dirty="0">
              <a:solidFill>
                <a:srgbClr val="09549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" name="Picture 9" descr="GAT_club_mark_2colo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163" y="3159458"/>
            <a:ext cx="2216982" cy="22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56" y="-632631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Reporting service activities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626" y="4005599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9549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Signature activity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035" y="2592134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9549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Service activity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61249" y="2865752"/>
            <a:ext cx="4430751" cy="2604905"/>
          </a:xfrm>
          <a:prstGeom prst="rect">
            <a:avLst/>
          </a:prstGeom>
          <a:solidFill>
            <a:srgbClr val="09549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9549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8708" y="3743989"/>
            <a:ext cx="3914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Keep your eyes peeled for upcoming information on the Service Journey and our evolving digital platform for service reporting.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626" y="4447538"/>
            <a:ext cx="5709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 signature activity is a service activity that clubs engage in on a repeated basis. If reporting a signature activity, the activity will auto-populate in MyLCI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626" y="3070526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 one-off service project your club hosts that you should report as a regular service activity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49997" y="322691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 hidden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lionlogo_white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Thank you.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0" y="2406286"/>
            <a:ext cx="1219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What is the</a:t>
            </a:r>
          </a:p>
          <a:p>
            <a:r>
              <a:rPr lang="en-US" sz="40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Global Action Team?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0871" y="385646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32631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Global Action Team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97" y="2865752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9549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Vision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091" y="3942910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9549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Mission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997" y="5020068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9549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Goal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61249" y="2865752"/>
            <a:ext cx="4430751" cy="3166946"/>
          </a:xfrm>
          <a:prstGeom prst="rect">
            <a:avLst/>
          </a:prstGeom>
          <a:solidFill>
            <a:srgbClr val="09549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9549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3544" y="3358249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Passionate volunteers.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Dynamic leaders.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Innovative service.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997" y="3327357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Envisioning a day when every need in the world can be served by a Lion or Leo.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997" y="4399007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The Global Action Team will champion the vision of LCI &amp; LCIF and reignite the passion of our Lions and Leos through service.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091" y="5470657"/>
            <a:ext cx="5709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To ensure that Lions Clubs International impacts 200 million lives through service with 1.7 million Lion and Leo members and provides learning opportunities to 500,000 members by the year 2020.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49997" y="322691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21" name="Picture 20" descr="GAT_club_mark_2color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038" y="1570497"/>
            <a:ext cx="1552803" cy="1581918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1313" y="4332085"/>
            <a:ext cx="1864863" cy="1595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8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1039163" y="685339"/>
            <a:ext cx="6716867" cy="703021"/>
          </a:xfrm>
          <a:prstGeom prst="roundRect">
            <a:avLst/>
          </a:prstGeom>
          <a:solidFill>
            <a:srgbClr val="263788"/>
          </a:solidFill>
          <a:ln>
            <a:solidFill>
              <a:srgbClr val="263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23886" y="495481"/>
            <a:ext cx="6546687" cy="9142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Aft>
                <a:spcPct val="0"/>
              </a:spcAft>
            </a:pPr>
            <a:r>
              <a:rPr lang="en-US" sz="1467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rPr>
              <a:t>Executive Officers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62988" y="3918293"/>
            <a:ext cx="7543425" cy="58401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1" name="Rectangle 90"/>
          <p:cNvSpPr/>
          <p:nvPr/>
        </p:nvSpPr>
        <p:spPr>
          <a:xfrm>
            <a:off x="562988" y="3291938"/>
            <a:ext cx="7543425" cy="6039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62988" y="2653119"/>
            <a:ext cx="7543425" cy="61688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97" y="-30084"/>
            <a:ext cx="10161260" cy="770429"/>
          </a:xfrm>
        </p:spPr>
        <p:txBody>
          <a:bodyPr>
            <a:normAutofit/>
          </a:bodyPr>
          <a:lstStyle/>
          <a:p>
            <a:pPr algn="ctr"/>
            <a:r>
              <a:rPr lang="en-US" sz="2667" b="1" dirty="0">
                <a:solidFill>
                  <a:srgbClr val="1A4190"/>
                </a:solidFill>
                <a:latin typeface="Helvetica Neue Bold Condensed"/>
                <a:cs typeface="Helvetica Neue Bold Condensed"/>
              </a:rPr>
              <a:t>Global Action Team and LCIF Campaign Structures</a:t>
            </a:r>
            <a:endParaRPr lang="en-US" sz="2667" b="1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562988" y="2329805"/>
            <a:ext cx="7543424" cy="299235"/>
          </a:xfrm>
          <a:prstGeom prst="roundRect">
            <a:avLst/>
          </a:prstGeom>
          <a:solidFill>
            <a:srgbClr val="263788"/>
          </a:solidFill>
          <a:ln>
            <a:solidFill>
              <a:srgbClr val="26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b="1" dirty="0">
                <a:latin typeface="Helvetica Neue Bold Condensed"/>
                <a:cs typeface="Helvetica Neue Bold Condensed"/>
              </a:rPr>
              <a:t>Global Action Team Chairperson &amp; Vice </a:t>
            </a:r>
            <a:r>
              <a:rPr lang="en-US" sz="1333" b="1" dirty="0">
                <a:solidFill>
                  <a:schemeClr val="bg1"/>
                </a:solidFill>
                <a:latin typeface="Helvetica Neue"/>
                <a:cs typeface="Helvetica Neue Bold Condensed"/>
              </a:rPr>
              <a:t>Chairpersons </a:t>
            </a:r>
            <a:endParaRPr lang="en-US" sz="1333" b="1" dirty="0">
              <a:solidFill>
                <a:schemeClr val="bg1"/>
              </a:solidFill>
              <a:latin typeface="Helvetica Neue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839808" y="2710295"/>
            <a:ext cx="2142949" cy="471204"/>
            <a:chOff x="1587500" y="2388804"/>
            <a:chExt cx="2710447" cy="458670"/>
          </a:xfrm>
        </p:grpSpPr>
        <p:sp>
          <p:nvSpPr>
            <p:cNvPr id="94" name="Rounded Rectangle 93"/>
            <p:cNvSpPr/>
            <p:nvPr/>
          </p:nvSpPr>
          <p:spPr>
            <a:xfrm>
              <a:off x="1587500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597739" y="2388804"/>
              <a:ext cx="2696450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GLT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Constitutional 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1039163" y="1578218"/>
            <a:ext cx="6716867" cy="674833"/>
          </a:xfrm>
          <a:prstGeom prst="roundRect">
            <a:avLst/>
          </a:prstGeom>
          <a:solidFill>
            <a:srgbClr val="263788"/>
          </a:solidFill>
          <a:ln>
            <a:solidFill>
              <a:srgbClr val="263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22989" y="1388529"/>
            <a:ext cx="3223419" cy="100826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67" b="1" u="sng" dirty="0">
                <a:solidFill>
                  <a:schemeClr val="bg1"/>
                </a:solidFill>
                <a:latin typeface="Helvetica Neue"/>
                <a:ea typeface="ヒラギノ角ゴ Pro W3" pitchFamily="84" charset="-128"/>
                <a:cs typeface="Helvetica Neue Bold Condensed"/>
              </a:rPr>
              <a:t>Ambassadors</a:t>
            </a:r>
          </a:p>
          <a:p>
            <a:pPr algn="ctr"/>
            <a:r>
              <a:rPr lang="en-US" sz="1067" dirty="0">
                <a:solidFill>
                  <a:schemeClr val="bg1"/>
                </a:solidFill>
                <a:latin typeface="Helvetica Neue"/>
                <a:ea typeface="ヒラギノ角ゴ Pro W3" pitchFamily="84" charset="-128"/>
                <a:cs typeface="Helvetica Neue Bold Condensed"/>
              </a:rPr>
              <a:t>Past International Presidents</a:t>
            </a:r>
          </a:p>
          <a:p>
            <a:pPr algn="ctr"/>
            <a:r>
              <a:rPr lang="en-US" sz="1067" dirty="0">
                <a:solidFill>
                  <a:schemeClr val="bg1"/>
                </a:solidFill>
                <a:latin typeface="Helvetica Neue"/>
                <a:ea typeface="ヒラギノ角ゴ Pro W3" pitchFamily="84" charset="-128"/>
                <a:cs typeface="Helvetica Neue Bold Condensed"/>
              </a:rPr>
              <a:t>International Board of Directors</a:t>
            </a:r>
          </a:p>
          <a:p>
            <a:pPr algn="ctr"/>
            <a:r>
              <a:rPr lang="en-US" sz="1067" dirty="0">
                <a:solidFill>
                  <a:schemeClr val="bg1"/>
                </a:solidFill>
                <a:latin typeface="Helvetica Neue"/>
              </a:rPr>
              <a:t>Immediate Past International Directors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196322" y="2706025"/>
            <a:ext cx="2142949" cy="471208"/>
            <a:chOff x="4640302" y="2400895"/>
            <a:chExt cx="2710448" cy="458673"/>
          </a:xfrm>
        </p:grpSpPr>
        <p:sp>
          <p:nvSpPr>
            <p:cNvPr id="110" name="Rounded Rectangle 109"/>
            <p:cNvSpPr/>
            <p:nvPr/>
          </p:nvSpPr>
          <p:spPr>
            <a:xfrm>
              <a:off x="4640302" y="2425094"/>
              <a:ext cx="2710448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650540" y="2400895"/>
              <a:ext cx="2696450" cy="302008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GMT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Constitutional 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39808" y="3955783"/>
            <a:ext cx="2142949" cy="471204"/>
            <a:chOff x="1587500" y="2388804"/>
            <a:chExt cx="2710447" cy="458670"/>
          </a:xfrm>
        </p:grpSpPr>
        <p:sp>
          <p:nvSpPr>
            <p:cNvPr id="129" name="Rounded Rectangle 128"/>
            <p:cNvSpPr/>
            <p:nvPr/>
          </p:nvSpPr>
          <p:spPr>
            <a:xfrm>
              <a:off x="1587500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597739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GLT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198204" y="3939418"/>
            <a:ext cx="2142949" cy="471204"/>
            <a:chOff x="4642182" y="2388804"/>
            <a:chExt cx="2710447" cy="458670"/>
          </a:xfrm>
        </p:grpSpPr>
        <p:sp>
          <p:nvSpPr>
            <p:cNvPr id="132" name="Rounded Rectangle 131"/>
            <p:cNvSpPr/>
            <p:nvPr/>
          </p:nvSpPr>
          <p:spPr>
            <a:xfrm>
              <a:off x="4642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4652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GMT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718988" y="4399929"/>
            <a:ext cx="2314488" cy="471204"/>
            <a:chOff x="7563182" y="2388804"/>
            <a:chExt cx="2710447" cy="458670"/>
          </a:xfrm>
        </p:grpSpPr>
        <p:sp>
          <p:nvSpPr>
            <p:cNvPr id="135" name="Rounded Rectangle 134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7573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LCIF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sp>
        <p:nvSpPr>
          <p:cNvPr id="137" name="Rounded Rectangle 136"/>
          <p:cNvSpPr/>
          <p:nvPr/>
        </p:nvSpPr>
        <p:spPr>
          <a:xfrm>
            <a:off x="562987" y="4496193"/>
            <a:ext cx="7545923" cy="236363"/>
          </a:xfrm>
          <a:prstGeom prst="roundRect">
            <a:avLst/>
          </a:prstGeom>
          <a:solidFill>
            <a:srgbClr val="263788"/>
          </a:solidFill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Multiple District Global Action Team Chairperson (Council Chairperson)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839808" y="4732781"/>
            <a:ext cx="2142949" cy="471204"/>
            <a:chOff x="1587500" y="2388804"/>
            <a:chExt cx="2710447" cy="458670"/>
          </a:xfrm>
        </p:grpSpPr>
        <p:sp>
          <p:nvSpPr>
            <p:cNvPr id="139" name="Rounded Rectangle 138"/>
            <p:cNvSpPr/>
            <p:nvPr/>
          </p:nvSpPr>
          <p:spPr>
            <a:xfrm>
              <a:off x="1587500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597739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GLT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Multiple District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198204" y="4732890"/>
            <a:ext cx="2142949" cy="471204"/>
            <a:chOff x="4642182" y="2388804"/>
            <a:chExt cx="2710447" cy="458670"/>
          </a:xfrm>
        </p:grpSpPr>
        <p:sp>
          <p:nvSpPr>
            <p:cNvPr id="142" name="Rounded Rectangle 141"/>
            <p:cNvSpPr/>
            <p:nvPr/>
          </p:nvSpPr>
          <p:spPr>
            <a:xfrm>
              <a:off x="4642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4652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GMT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Multiple District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689775" y="5027950"/>
            <a:ext cx="2337584" cy="471204"/>
            <a:chOff x="7563182" y="2388804"/>
            <a:chExt cx="2710447" cy="458670"/>
          </a:xfrm>
        </p:grpSpPr>
        <p:sp>
          <p:nvSpPr>
            <p:cNvPr id="145" name="Rounded Rectangle 144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573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LCIF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Multiple District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sp>
        <p:nvSpPr>
          <p:cNvPr id="147" name="Rounded Rectangle 146"/>
          <p:cNvSpPr/>
          <p:nvPr/>
        </p:nvSpPr>
        <p:spPr>
          <a:xfrm>
            <a:off x="562987" y="5272500"/>
            <a:ext cx="7545923" cy="236363"/>
          </a:xfrm>
          <a:prstGeom prst="roundRect">
            <a:avLst/>
          </a:prstGeom>
          <a:solidFill>
            <a:srgbClr val="2E43A1"/>
          </a:solidFill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District Global Action Team Chairperson (District Governor)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839808" y="5509087"/>
            <a:ext cx="2142949" cy="471204"/>
            <a:chOff x="1587500" y="2388804"/>
            <a:chExt cx="2710447" cy="458670"/>
          </a:xfrm>
        </p:grpSpPr>
        <p:sp>
          <p:nvSpPr>
            <p:cNvPr id="149" name="Rounded Rectangle 148"/>
            <p:cNvSpPr/>
            <p:nvPr/>
          </p:nvSpPr>
          <p:spPr>
            <a:xfrm>
              <a:off x="1587500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597739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GLT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District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198204" y="5500959"/>
            <a:ext cx="2142949" cy="471204"/>
            <a:chOff x="4642182" y="2388804"/>
            <a:chExt cx="2710447" cy="458670"/>
          </a:xfrm>
        </p:grpSpPr>
        <p:sp>
          <p:nvSpPr>
            <p:cNvPr id="152" name="Rounded Rectangle 151"/>
            <p:cNvSpPr/>
            <p:nvPr/>
          </p:nvSpPr>
          <p:spPr>
            <a:xfrm>
              <a:off x="4642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4652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GMT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District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689775" y="5647739"/>
            <a:ext cx="2337584" cy="471204"/>
            <a:chOff x="7563182" y="2388804"/>
            <a:chExt cx="2710447" cy="458670"/>
          </a:xfrm>
        </p:grpSpPr>
        <p:sp>
          <p:nvSpPr>
            <p:cNvPr id="155" name="Rounded Rectangle 154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7573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LCIF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District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sp>
        <p:nvSpPr>
          <p:cNvPr id="157" name="Rounded Rectangle 156"/>
          <p:cNvSpPr/>
          <p:nvPr/>
        </p:nvSpPr>
        <p:spPr>
          <a:xfrm>
            <a:off x="562987" y="6032528"/>
            <a:ext cx="7545923" cy="223016"/>
          </a:xfrm>
          <a:prstGeom prst="roundRect">
            <a:avLst/>
          </a:prstGeom>
          <a:solidFill>
            <a:srgbClr val="C00000"/>
          </a:solidFill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Club Global Action Team Chairperson (Club President)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839808" y="6240485"/>
            <a:ext cx="2142949" cy="471203"/>
            <a:chOff x="1587500" y="2388804"/>
            <a:chExt cx="2710447" cy="458669"/>
          </a:xfrm>
        </p:grpSpPr>
        <p:sp>
          <p:nvSpPr>
            <p:cNvPr id="159" name="Rounded Rectangle 158"/>
            <p:cNvSpPr/>
            <p:nvPr/>
          </p:nvSpPr>
          <p:spPr>
            <a:xfrm>
              <a:off x="1587500" y="2412999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597739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GLT</a:t>
              </a:r>
            </a:p>
            <a:p>
              <a:pPr algn="ctr"/>
              <a:r>
                <a:rPr lang="en-US" sz="933" dirty="0">
                  <a:solidFill>
                    <a:schemeClr val="accent1">
                      <a:lumMod val="50000"/>
                    </a:schemeClr>
                  </a:solidFill>
                  <a:latin typeface="Helvetica Neue"/>
                </a:rPr>
                <a:t>First Vice President/Leadership Chairperson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198204" y="6236823"/>
            <a:ext cx="2142949" cy="471204"/>
            <a:chOff x="4642182" y="2388804"/>
            <a:chExt cx="2710447" cy="458670"/>
          </a:xfrm>
        </p:grpSpPr>
        <p:sp>
          <p:nvSpPr>
            <p:cNvPr id="162" name="Rounded Rectangle 161"/>
            <p:cNvSpPr/>
            <p:nvPr/>
          </p:nvSpPr>
          <p:spPr>
            <a:xfrm>
              <a:off x="4642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652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GMT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Membership Chairperson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8702733" y="6251110"/>
            <a:ext cx="2337584" cy="471204"/>
            <a:chOff x="7563182" y="2388804"/>
            <a:chExt cx="2710447" cy="458670"/>
          </a:xfrm>
        </p:grpSpPr>
        <p:sp>
          <p:nvSpPr>
            <p:cNvPr id="165" name="Rounded Rectangle 164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7573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LCIF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Club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41672" y="3348371"/>
            <a:ext cx="2142949" cy="471204"/>
            <a:chOff x="1587500" y="2388804"/>
            <a:chExt cx="2710447" cy="458670"/>
          </a:xfrm>
        </p:grpSpPr>
        <p:sp>
          <p:nvSpPr>
            <p:cNvPr id="76" name="Rounded Rectangle 75"/>
            <p:cNvSpPr/>
            <p:nvPr/>
          </p:nvSpPr>
          <p:spPr>
            <a:xfrm>
              <a:off x="1587500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597739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GLT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Vice Constitutional 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200068" y="3332006"/>
            <a:ext cx="2142949" cy="471204"/>
            <a:chOff x="4642182" y="2388804"/>
            <a:chExt cx="2710447" cy="458670"/>
          </a:xfrm>
        </p:grpSpPr>
        <p:sp>
          <p:nvSpPr>
            <p:cNvPr id="83" name="Rounded Rectangle 82"/>
            <p:cNvSpPr/>
            <p:nvPr/>
          </p:nvSpPr>
          <p:spPr>
            <a:xfrm>
              <a:off x="4642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652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GMT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Vice Constitutional 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sp>
        <p:nvSpPr>
          <p:cNvPr id="96" name="Rounded Rectangle 95"/>
          <p:cNvSpPr/>
          <p:nvPr/>
        </p:nvSpPr>
        <p:spPr>
          <a:xfrm>
            <a:off x="8686085" y="685340"/>
            <a:ext cx="2368235" cy="693225"/>
          </a:xfrm>
          <a:prstGeom prst="roundRect">
            <a:avLst/>
          </a:prstGeom>
          <a:solidFill>
            <a:srgbClr val="263788"/>
          </a:solidFill>
          <a:ln>
            <a:solidFill>
              <a:srgbClr val="263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8719978" y="685340"/>
            <a:ext cx="2334343" cy="7352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Aft>
                <a:spcPct val="0"/>
              </a:spcAft>
            </a:pPr>
            <a:r>
              <a:rPr lang="en-US" sz="1467" dirty="0">
                <a:solidFill>
                  <a:schemeClr val="bg1"/>
                </a:solidFill>
                <a:latin typeface="Helvetica Neue"/>
                <a:ea typeface="ヒラギノ角ゴ Pro W3" pitchFamily="84" charset="-128"/>
                <a:cs typeface="Helvetica Neue Bold Condensed"/>
              </a:rPr>
              <a:t>LCIF</a:t>
            </a:r>
          </a:p>
          <a:p>
            <a:pPr marL="609585" indent="-609585" algn="ctr" defTabSz="914377" fontAlgn="base">
              <a:spcAft>
                <a:spcPct val="0"/>
              </a:spcAft>
            </a:pPr>
            <a:r>
              <a:rPr lang="en-US" sz="1467" dirty="0">
                <a:solidFill>
                  <a:schemeClr val="bg1"/>
                </a:solidFill>
                <a:latin typeface="Helvetica Neue"/>
              </a:rPr>
              <a:t>LCIF Board of Trustees </a:t>
            </a:r>
          </a:p>
          <a:p>
            <a:pPr marL="609585" indent="-609585" algn="ctr" defTabSz="914377" fontAlgn="base">
              <a:spcAft>
                <a:spcPct val="0"/>
              </a:spcAft>
            </a:pPr>
            <a:endParaRPr lang="en-US" sz="1467" dirty="0">
              <a:solidFill>
                <a:schemeClr val="bg1"/>
              </a:solidFill>
              <a:latin typeface="Helvetica Neue"/>
              <a:ea typeface="ヒラギノ角ゴ Pro W3" pitchFamily="84" charset="-128"/>
              <a:cs typeface="Helvetica Neue Bold Condensed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510062" y="2724070"/>
            <a:ext cx="2309604" cy="471204"/>
            <a:chOff x="7563182" y="2388804"/>
            <a:chExt cx="2710447" cy="458670"/>
          </a:xfrm>
        </p:grpSpPr>
        <p:sp>
          <p:nvSpPr>
            <p:cNvPr id="72" name="Rounded Rectangle 71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573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GST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Constitutional 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510063" y="3953083"/>
            <a:ext cx="2314488" cy="471204"/>
            <a:chOff x="7563182" y="2388804"/>
            <a:chExt cx="2710447" cy="458670"/>
          </a:xfrm>
        </p:grpSpPr>
        <p:sp>
          <p:nvSpPr>
            <p:cNvPr id="78" name="Rounded Rectangle 77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7573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GST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480849" y="4733853"/>
            <a:ext cx="2337584" cy="471203"/>
            <a:chOff x="7563182" y="2388805"/>
            <a:chExt cx="2710447" cy="458669"/>
          </a:xfrm>
        </p:grpSpPr>
        <p:sp>
          <p:nvSpPr>
            <p:cNvPr id="88" name="Rounded Rectangle 87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573421" y="2388805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GST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Multiple District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480849" y="5506387"/>
            <a:ext cx="2337584" cy="471204"/>
            <a:chOff x="7563182" y="2388796"/>
            <a:chExt cx="2710447" cy="458678"/>
          </a:xfrm>
        </p:grpSpPr>
        <p:sp>
          <p:nvSpPr>
            <p:cNvPr id="98" name="Rounded Rectangle 97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7573421" y="2388796"/>
              <a:ext cx="2696449" cy="302007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GST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District Coordinator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80849" y="6241561"/>
            <a:ext cx="2337584" cy="471204"/>
            <a:chOff x="7563182" y="2388804"/>
            <a:chExt cx="2710447" cy="458670"/>
          </a:xfrm>
        </p:grpSpPr>
        <p:sp>
          <p:nvSpPr>
            <p:cNvPr id="101" name="Rounded Rectangle 100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7573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GST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Service Chairperson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511926" y="3362141"/>
            <a:ext cx="2316225" cy="446492"/>
            <a:chOff x="7563182" y="2388800"/>
            <a:chExt cx="2710447" cy="434620"/>
          </a:xfrm>
        </p:grpSpPr>
        <p:sp>
          <p:nvSpPr>
            <p:cNvPr id="104" name="Rounded Rectangle 103"/>
            <p:cNvSpPr/>
            <p:nvPr/>
          </p:nvSpPr>
          <p:spPr>
            <a:xfrm>
              <a:off x="7563182" y="2388945"/>
              <a:ext cx="2710447" cy="434475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573420" y="2388800"/>
              <a:ext cx="2696448" cy="302007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GST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Vice Constitutional 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8376745" y="592838"/>
            <a:ext cx="42279" cy="6119927"/>
          </a:xfrm>
          <a:prstGeom prst="line">
            <a:avLst/>
          </a:prstGeom>
          <a:ln w="12700" cap="rnd">
            <a:solidFill>
              <a:srgbClr val="FF0000">
                <a:alpha val="90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8687028" y="3773061"/>
            <a:ext cx="2337584" cy="471204"/>
            <a:chOff x="7563182" y="2388804"/>
            <a:chExt cx="2710447" cy="458670"/>
          </a:xfrm>
        </p:grpSpPr>
        <p:sp>
          <p:nvSpPr>
            <p:cNvPr id="120" name="Rounded Rectangle 119"/>
            <p:cNvSpPr/>
            <p:nvPr/>
          </p:nvSpPr>
          <p:spPr>
            <a:xfrm>
              <a:off x="7563182" y="2413000"/>
              <a:ext cx="2710447" cy="434474"/>
            </a:xfrm>
            <a:prstGeom prst="roundRect">
              <a:avLst/>
            </a:prstGeom>
            <a:gradFill>
              <a:gsLst>
                <a:gs pos="0">
                  <a:srgbClr val="FDB900"/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7573421" y="2388804"/>
              <a:ext cx="2696449" cy="30200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609585" indent="-609585" algn="ctr" defTabSz="914377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 Bold Condensed"/>
                  <a:ea typeface="ヒラギノ角ゴ Pro W3" pitchFamily="84" charset="-128"/>
                  <a:cs typeface="Helvetica Neue Bold Condensed"/>
                </a:rPr>
                <a:t>LCIF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International Committee </a:t>
              </a:r>
            </a:p>
            <a:p>
              <a:pPr marL="609585" indent="-609585" algn="ctr" fontAlgn="base">
                <a:spcAft>
                  <a:spcPct val="0"/>
                </a:spcAft>
              </a:pPr>
              <a:r>
                <a:rPr lang="en-US" sz="933" dirty="0">
                  <a:solidFill>
                    <a:srgbClr val="1A4190"/>
                  </a:solidFill>
                  <a:latin typeface="Helvetica Neue"/>
                  <a:ea typeface="ヒラギノ角ゴ Pro W3" pitchFamily="84" charset="-128"/>
                  <a:cs typeface="Helvetica Neue"/>
                </a:rPr>
                <a:t>Constitutional Area Leaders</a:t>
              </a:r>
            </a:p>
            <a:p>
              <a:pPr marL="609585" indent="-609585" algn="ctr" defTabSz="914377" fontAlgn="base">
                <a:spcAft>
                  <a:spcPct val="0"/>
                </a:spcAft>
              </a:pPr>
              <a:endParaRPr lang="en-US" sz="933" dirty="0">
                <a:solidFill>
                  <a:schemeClr val="bg1"/>
                </a:solidFill>
                <a:latin typeface="Helvetica Neue Bold Condensed"/>
                <a:ea typeface="ヒラギノ角ゴ Pro W3" pitchFamily="84" charset="-128"/>
                <a:cs typeface="Helvetica Neue Bold Condensed"/>
              </a:endParaRPr>
            </a:p>
          </p:txBody>
        </p:sp>
      </p:grpSp>
      <p:sp>
        <p:nvSpPr>
          <p:cNvPr id="126" name="Rounded Rectangle 125"/>
          <p:cNvSpPr/>
          <p:nvPr/>
        </p:nvSpPr>
        <p:spPr>
          <a:xfrm>
            <a:off x="8686084" y="1612019"/>
            <a:ext cx="2451472" cy="2036159"/>
          </a:xfrm>
          <a:prstGeom prst="roundRect">
            <a:avLst/>
          </a:prstGeom>
          <a:solidFill>
            <a:srgbClr val="263788"/>
          </a:solidFill>
          <a:ln>
            <a:solidFill>
              <a:srgbClr val="263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5" name="Rectangle 124"/>
          <p:cNvSpPr/>
          <p:nvPr/>
        </p:nvSpPr>
        <p:spPr bwMode="auto">
          <a:xfrm>
            <a:off x="8668082" y="1803777"/>
            <a:ext cx="2469473" cy="1605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Aft>
                <a:spcPct val="0"/>
              </a:spcAft>
            </a:pPr>
            <a:r>
              <a:rPr lang="en-US" sz="1067" dirty="0">
                <a:solidFill>
                  <a:schemeClr val="bg1"/>
                </a:solidFill>
                <a:latin typeface="Helvetica Neue"/>
              </a:rPr>
              <a:t>Campaign Chairperson</a:t>
            </a:r>
          </a:p>
          <a:p>
            <a:pPr marL="609585" indent="-609585" algn="ctr" defTabSz="914377" fontAlgn="base">
              <a:spcAft>
                <a:spcPct val="0"/>
              </a:spcAft>
            </a:pPr>
            <a:endParaRPr lang="en-US" sz="1067" dirty="0">
              <a:solidFill>
                <a:schemeClr val="bg1"/>
              </a:solidFill>
              <a:latin typeface="Helvetica Neue"/>
            </a:endParaRPr>
          </a:p>
          <a:p>
            <a:pPr marL="609585" indent="-609585" algn="ctr" defTabSz="914377" fontAlgn="base">
              <a:spcAft>
                <a:spcPct val="0"/>
              </a:spcAft>
            </a:pPr>
            <a:r>
              <a:rPr lang="en-US" sz="1067" dirty="0">
                <a:solidFill>
                  <a:schemeClr val="bg1"/>
                </a:solidFill>
                <a:latin typeface="Helvetica Neue"/>
              </a:rPr>
              <a:t>Past International Presidents – </a:t>
            </a:r>
          </a:p>
          <a:p>
            <a:pPr marL="609585" indent="-609585" algn="ctr" defTabSz="914377" fontAlgn="base">
              <a:spcAft>
                <a:spcPct val="0"/>
              </a:spcAft>
            </a:pPr>
            <a:r>
              <a:rPr lang="en-US" sz="1067" dirty="0">
                <a:solidFill>
                  <a:schemeClr val="bg1"/>
                </a:solidFill>
                <a:latin typeface="Helvetica Neue"/>
              </a:rPr>
              <a:t>Campaign Ambassadors</a:t>
            </a:r>
          </a:p>
          <a:p>
            <a:pPr marL="609585" indent="-609585" algn="ctr" defTabSz="914377" fontAlgn="base">
              <a:spcAft>
                <a:spcPct val="0"/>
              </a:spcAft>
            </a:pPr>
            <a:endParaRPr lang="en-US" sz="1067" dirty="0">
              <a:solidFill>
                <a:schemeClr val="bg1"/>
              </a:solidFill>
              <a:latin typeface="Helvetica Neue"/>
            </a:endParaRPr>
          </a:p>
          <a:p>
            <a:pPr marL="609585" indent="-609585" algn="ctr" defTabSz="914377" fontAlgn="base">
              <a:spcAft>
                <a:spcPct val="0"/>
              </a:spcAft>
            </a:pPr>
            <a:r>
              <a:rPr lang="en-US" sz="1067" dirty="0">
                <a:solidFill>
                  <a:schemeClr val="bg1"/>
                </a:solidFill>
                <a:latin typeface="Helvetica Neue"/>
              </a:rPr>
              <a:t>Campaign Vice Chairperson</a:t>
            </a:r>
          </a:p>
          <a:p>
            <a:pPr marL="609585" indent="-609585" algn="ctr" defTabSz="914377" fontAlgn="base">
              <a:spcAft>
                <a:spcPct val="0"/>
              </a:spcAft>
            </a:pPr>
            <a:endParaRPr lang="en-US" sz="1067" dirty="0">
              <a:solidFill>
                <a:schemeClr val="bg1"/>
              </a:solidFill>
              <a:latin typeface="Helvetica Neue"/>
            </a:endParaRPr>
          </a:p>
          <a:p>
            <a:pPr marL="609585" indent="-609585" algn="ctr" defTabSz="914377" fontAlgn="base">
              <a:spcAft>
                <a:spcPct val="0"/>
              </a:spcAft>
            </a:pPr>
            <a:r>
              <a:rPr lang="en-US" sz="1067" dirty="0">
                <a:solidFill>
                  <a:schemeClr val="bg1"/>
                </a:solidFill>
                <a:latin typeface="Helvetica Neue"/>
              </a:rPr>
              <a:t>Special Committees </a:t>
            </a:r>
          </a:p>
          <a:p>
            <a:pPr marL="609585" indent="-609585" algn="ctr" defTabSz="914377" fontAlgn="base">
              <a:spcAft>
                <a:spcPct val="0"/>
              </a:spcAft>
            </a:pPr>
            <a:endParaRPr lang="en-US" sz="1067" dirty="0">
              <a:solidFill>
                <a:schemeClr val="bg1"/>
              </a:solidFill>
              <a:latin typeface="Helvetica Neue"/>
              <a:ea typeface="ヒラギノ角ゴ Pro W3" pitchFamily="84" charset="-128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323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6414"/>
            <a:ext cx="12192000" cy="6046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742" tIns="15871" rIns="31742" bIns="15871"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483" y="0"/>
            <a:ext cx="12189519" cy="6583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0871" y="16798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3493"/>
            <a:ext cx="12187036" cy="6924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3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0" y="3505200"/>
            <a:ext cx="12192000" cy="80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Club Service Chairperson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0871" y="32038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0" y="2664944"/>
            <a:ext cx="12192000" cy="5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Global Service Team</a:t>
            </a:r>
          </a:p>
        </p:txBody>
      </p:sp>
    </p:spTree>
    <p:extLst>
      <p:ext uri="{BB962C8B-B14F-4D97-AF65-F5344CB8AC3E}">
        <p14:creationId xmlns:p14="http://schemas.microsoft.com/office/powerpoint/2010/main" val="10821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6414"/>
            <a:ext cx="12192000" cy="6046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742" tIns="15871" rIns="31742" bIns="15871"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483" y="0"/>
            <a:ext cx="12189519" cy="6583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41840002"/>
              </p:ext>
            </p:extLst>
          </p:nvPr>
        </p:nvGraphicFramePr>
        <p:xfrm>
          <a:off x="807614" y="1143049"/>
          <a:ext cx="10576772" cy="682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5370871" y="16798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66" y="381225"/>
            <a:ext cx="12189517" cy="1030220"/>
          </a:xfrm>
          <a:prstGeom prst="rect">
            <a:avLst/>
          </a:prstGeom>
        </p:spPr>
        <p:txBody>
          <a:bodyPr vert="horz" lIns="81539" tIns="40769" rIns="81539" bIns="40769" rtlCol="0" anchor="ctr">
            <a:noAutofit/>
          </a:bodyPr>
          <a:lstStyle>
            <a:lvl1pPr algn="l" defTabSz="40769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 sz="3200" kern="0" dirty="0">
                <a:solidFill>
                  <a:srgbClr val="0A5496"/>
                </a:solidFill>
              </a:rPr>
              <a:t>Putting service at the forefront </a:t>
            </a:r>
            <a:br>
              <a:rPr lang="en-US" sz="3200" kern="0" dirty="0">
                <a:solidFill>
                  <a:srgbClr val="0A5496"/>
                </a:solidFill>
              </a:rPr>
            </a:br>
            <a:r>
              <a:rPr lang="en-US" sz="3200" kern="0" dirty="0">
                <a:solidFill>
                  <a:srgbClr val="0A5496"/>
                </a:solidFill>
              </a:rPr>
              <a:t>of Lions Clubs International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5400339" y="4558766"/>
            <a:ext cx="1597824" cy="270903"/>
            <a:chOff x="5400339" y="4558766"/>
            <a:chExt cx="1597824" cy="27090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0E795B9-2883-5C40-95FA-3F017DE6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970" y="4558766"/>
              <a:ext cx="254890" cy="2663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4864641B-C459-AA44-A1CE-09FD8999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4956" y="4564493"/>
              <a:ext cx="280666" cy="25489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93E1AF7E-00A7-1347-B072-558E88B7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3273" y="4561629"/>
              <a:ext cx="254890" cy="26061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1ED92EA-93C6-AA46-9E84-D769495B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7718" y="4564493"/>
              <a:ext cx="253458" cy="2548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339" y="4564493"/>
              <a:ext cx="265534" cy="265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2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5CFFBC-7537-423A-87EA-979B2F72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4E5CFFBC-7537-423A-87EA-979B2F72D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4E5CFFBC-7537-423A-87EA-979B2F72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4E5CFFBC-7537-423A-87EA-979B2F72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9282E33-19F0-4BBB-BA0B-CEB8B372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B9282E33-19F0-4BBB-BA0B-CEB8B372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B9282E33-19F0-4BBB-BA0B-CEB8B372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B9282E33-19F0-4BBB-BA0B-CEB8B372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9B0D08-0E67-4D13-9F11-0EF62D373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509B0D08-0E67-4D13-9F11-0EF62D373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509B0D08-0E67-4D13-9F11-0EF62D373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509B0D08-0E67-4D13-9F11-0EF62D373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5E4692-D836-4F23-88D3-7CD0E060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6D5E4692-D836-4F23-88D3-7CD0E0606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6D5E4692-D836-4F23-88D3-7CD0E060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6D5E4692-D836-4F23-88D3-7CD0E060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23317C5-8601-4BF2-B85D-87AE2C83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723317C5-8601-4BF2-B85D-87AE2C832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723317C5-8601-4BF2-B85D-87AE2C83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723317C5-8601-4BF2-B85D-87AE2C83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9AE668-D861-4E27-A403-BDF0D7470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B69AE668-D861-4E27-A403-BDF0D7470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B69AE668-D861-4E27-A403-BDF0D7470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B69AE668-D861-4E27-A403-BDF0D7470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38D688-B4BC-4404-AA44-08397ED6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7D38D688-B4BC-4404-AA44-08397ED60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7D38D688-B4BC-4404-AA44-08397ED6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7D38D688-B4BC-4404-AA44-08397ED6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BA691F-C974-4590-AD87-0FFE9AC6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BA691F-C974-4590-AD87-0FFE9AC6E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BA691F-C974-4590-AD87-0FFE9AC6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18BA691F-C974-4590-AD87-0FFE9AC6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B65F79-9503-4E53-A65D-0ABBDAC51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C5B65F79-9503-4E53-A65D-0ABBDAC51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C5B65F79-9503-4E53-A65D-0ABBDAC51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C5B65F79-9503-4E53-A65D-0ABBDAC51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47491B-60B1-41B7-88F0-2636EDA8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graphicEl>
                                              <a:dgm id="{C347491B-60B1-41B7-88F0-2636EDA8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C347491B-60B1-41B7-88F0-2636EDA8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graphicEl>
                                              <a:dgm id="{C347491B-60B1-41B7-88F0-2636EDA8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A1378A-DEDB-4035-81F4-63DDB47DE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0AA1378A-DEDB-4035-81F4-63DDB47DE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0AA1378A-DEDB-4035-81F4-63DDB47DE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dgm id="{0AA1378A-DEDB-4035-81F4-63DDB47DE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2EB71F-F927-46D9-A11A-C5A79AC0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graphicEl>
                                              <a:dgm id="{632EB71F-F927-46D9-A11A-C5A79AC08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graphicEl>
                                              <a:dgm id="{632EB71F-F927-46D9-A11A-C5A79AC0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632EB71F-F927-46D9-A11A-C5A79AC0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54C4A4-31FE-4D99-9B2E-DC1094372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graphicEl>
                                              <a:dgm id="{5B54C4A4-31FE-4D99-9B2E-DC1094372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graphicEl>
                                              <a:dgm id="{5B54C4A4-31FE-4D99-9B2E-DC1094372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graphicEl>
                                              <a:dgm id="{5B54C4A4-31FE-4D99-9B2E-DC1094372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3325D6-CAFC-466A-AF06-2AFE3B09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graphicEl>
                                              <a:dgm id="{413325D6-CAFC-466A-AF06-2AFE3B09E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graphicEl>
                                              <a:dgm id="{413325D6-CAFC-466A-AF06-2AFE3B09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graphicEl>
                                              <a:dgm id="{413325D6-CAFC-466A-AF06-2AFE3B09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32631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0396" y="1776482"/>
            <a:ext cx="7378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footprint of our second century.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1052" y="5302213"/>
            <a:ext cx="5709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Honoring our history and meeting emerging needs.</a:t>
            </a:r>
          </a:p>
          <a:p>
            <a:pPr algn="ctr"/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ctr"/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And giving young people new opportunities to serve with us.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Our global causes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4026" y="2704289"/>
            <a:ext cx="2072008" cy="2023892"/>
            <a:chOff x="3044026" y="2704289"/>
            <a:chExt cx="2072008" cy="20238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0E795B9-2883-5C40-95FA-3F017DE6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0881" y="2704289"/>
              <a:ext cx="1356612" cy="141758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44026" y="4204961"/>
              <a:ext cx="2072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8CC63F"/>
                  </a:solidFill>
                  <a:latin typeface="Open Sans" charset="0"/>
                  <a:ea typeface="Open Sans" charset="0"/>
                  <a:cs typeface="Open Sans" charset="0"/>
                </a:rPr>
                <a:t>ENVIRONMENT</a:t>
              </a:r>
            </a:p>
            <a:p>
              <a:endParaRPr lang="en-US" sz="12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52912" y="2734774"/>
            <a:ext cx="2261383" cy="1993407"/>
            <a:chOff x="5352912" y="2734774"/>
            <a:chExt cx="2261383" cy="19934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864641B-C459-AA44-A1CE-09FD8999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2912" y="2734774"/>
              <a:ext cx="1493797" cy="135661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03283" y="4204961"/>
              <a:ext cx="2111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26A2C"/>
                  </a:solidFill>
                  <a:latin typeface="Open Sans" charset="0"/>
                  <a:ea typeface="Open Sans" charset="0"/>
                  <a:cs typeface="Open Sans" charset="0"/>
                </a:rPr>
                <a:t>HUNGER</a:t>
              </a:r>
            </a:p>
            <a:p>
              <a:endParaRPr lang="en-US" sz="12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66538" y="2719531"/>
            <a:ext cx="2337205" cy="2254871"/>
            <a:chOff x="9766538" y="2719531"/>
            <a:chExt cx="2337205" cy="22548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3E1AF7E-00A7-1347-B072-558E88B7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6538" y="2719531"/>
              <a:ext cx="1356612" cy="138709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785290" y="4204961"/>
              <a:ext cx="23184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0C217"/>
                  </a:solidFill>
                  <a:latin typeface="Open Sans" charset="0"/>
                  <a:ea typeface="Open Sans" charset="0"/>
                  <a:cs typeface="Open Sans" charset="0"/>
                </a:rPr>
                <a:t>CHILDHOOD CANCER</a:t>
              </a:r>
            </a:p>
            <a:p>
              <a:endParaRPr lang="en-US" sz="120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01958" y="2719531"/>
            <a:ext cx="2362272" cy="2008650"/>
            <a:chOff x="7601958" y="2719531"/>
            <a:chExt cx="2362272" cy="20086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ED92EA-93C6-AA46-9E84-D769495B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1958" y="2719531"/>
              <a:ext cx="1348990" cy="13566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855026" y="4204961"/>
              <a:ext cx="210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6A205F"/>
                  </a:solidFill>
                  <a:latin typeface="Open Sans" charset="0"/>
                  <a:ea typeface="Open Sans" charset="0"/>
                  <a:cs typeface="Open Sans" charset="0"/>
                </a:rPr>
                <a:t>VISION</a:t>
              </a:r>
            </a:p>
            <a:p>
              <a:endParaRPr lang="en-US" sz="120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43071" y="2638265"/>
            <a:ext cx="2062530" cy="2089916"/>
            <a:chOff x="1043071" y="2638265"/>
            <a:chExt cx="2062530" cy="2089916"/>
          </a:xfrm>
        </p:grpSpPr>
        <p:sp>
          <p:nvSpPr>
            <p:cNvPr id="14" name="TextBox 13"/>
            <p:cNvSpPr txBox="1"/>
            <p:nvPr/>
          </p:nvSpPr>
          <p:spPr>
            <a:xfrm>
              <a:off x="1178013" y="4204961"/>
              <a:ext cx="1927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774AF"/>
                  </a:solidFill>
                  <a:latin typeface="Open Sans" charset="0"/>
                  <a:ea typeface="Open Sans" charset="0"/>
                  <a:cs typeface="Open Sans" charset="0"/>
                </a:rPr>
                <a:t>DIABETES</a:t>
              </a:r>
            </a:p>
            <a:p>
              <a:endParaRPr lang="en-US" sz="12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071" y="2638265"/>
              <a:ext cx="1419233" cy="1417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5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72823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Benefits of electing a CSC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61249" y="2865752"/>
            <a:ext cx="4430751" cy="3166946"/>
          </a:xfrm>
          <a:prstGeom prst="rect">
            <a:avLst/>
          </a:prstGeom>
          <a:solidFill>
            <a:srgbClr val="09549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95497"/>
              </a:solidFill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1044490" y="1888259"/>
            <a:ext cx="9110163" cy="244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Takes burden away from secretary</a:t>
            </a:r>
          </a:p>
          <a:p>
            <a:pPr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Allows for upward mobility in Lions Clubs International</a:t>
            </a:r>
          </a:p>
          <a:p>
            <a:pPr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Create new 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hlinkClick r:id="rId4"/>
              </a:rPr>
              <a:t>service opportunities</a:t>
            </a:r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Opportunities to be more involved with your district</a:t>
            </a:r>
          </a:p>
          <a:p>
            <a:pPr>
              <a:lnSpc>
                <a:spcPct val="150000"/>
              </a:lnSpc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Opportunities to get Leos and youth involved in service</a:t>
            </a:r>
          </a:p>
          <a:p>
            <a:pPr>
              <a:lnSpc>
                <a:spcPct val="150000"/>
              </a:lnSpc>
            </a:pP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Directly 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receive new resources and ideas from LCI</a:t>
            </a:r>
          </a:p>
          <a:p>
            <a:pPr>
              <a:lnSpc>
                <a:spcPct val="150000"/>
              </a:lnSpc>
            </a:pP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Resources</a:t>
            </a:r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  <a:hlinkClick r:id="rId5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hlinkClick r:id="rId5"/>
              </a:rPr>
              <a:t>CSC e-book</a:t>
            </a:r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hlinkClick r:id="rId6"/>
              </a:rPr>
              <a:t>CSC webpage</a:t>
            </a:r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2" name="Picture 21">
            <a:hlinkClick r:id="rId5"/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4523" y="3259149"/>
            <a:ext cx="1850169" cy="2380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31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693</Words>
  <Application>Microsoft Office PowerPoint</Application>
  <PresentationFormat>Widescreen</PresentationFormat>
  <Paragraphs>170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Century Gothic Bold</vt:lpstr>
      <vt:lpstr>Courier New</vt:lpstr>
      <vt:lpstr>Helvetica</vt:lpstr>
      <vt:lpstr>Helvetica Neue</vt:lpstr>
      <vt:lpstr>Helvetica Neue Bold Condensed</vt:lpstr>
      <vt:lpstr>Helvetica Neue Light</vt:lpstr>
      <vt:lpstr>Open Sans</vt:lpstr>
      <vt:lpstr>Open Sans Light</vt:lpstr>
      <vt:lpstr>Segoe UI</vt:lpstr>
      <vt:lpstr>ヒラギノ角ゴ Pro W3</vt:lpstr>
      <vt:lpstr>Office Theme</vt:lpstr>
      <vt:lpstr>PowerPoint Presentation</vt:lpstr>
      <vt:lpstr>PowerPoint Presentation</vt:lpstr>
      <vt:lpstr>PowerPoint Presentation</vt:lpstr>
      <vt:lpstr>Global Action Team and LCIF Campaign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Kirk</dc:creator>
  <cp:lastModifiedBy>Ruff, Beth</cp:lastModifiedBy>
  <cp:revision>72</cp:revision>
  <dcterms:created xsi:type="dcterms:W3CDTF">2017-10-02T14:36:12Z</dcterms:created>
  <dcterms:modified xsi:type="dcterms:W3CDTF">2018-04-04T18:22:40Z</dcterms:modified>
</cp:coreProperties>
</file>