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1147" r:id="rId2"/>
    <p:sldId id="1258" r:id="rId3"/>
    <p:sldId id="1172" r:id="rId4"/>
    <p:sldId id="1256" r:id="rId5"/>
    <p:sldId id="1257" r:id="rId6"/>
    <p:sldId id="1180" r:id="rId7"/>
    <p:sldId id="1181" r:id="rId8"/>
    <p:sldId id="1186" r:id="rId9"/>
    <p:sldId id="1183" r:id="rId10"/>
    <p:sldId id="1187" r:id="rId11"/>
    <p:sldId id="1179" r:id="rId12"/>
    <p:sldId id="1196" r:id="rId13"/>
    <p:sldId id="1174" r:id="rId14"/>
    <p:sldId id="1178" r:id="rId15"/>
    <p:sldId id="1201" r:id="rId16"/>
    <p:sldId id="1190" r:id="rId17"/>
    <p:sldId id="1192" r:id="rId18"/>
    <p:sldId id="12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B3F62A-D148-87CD-078F-E89C80780244}" name="Ashley Christensen" initials="AC" userId="rDP7toqdeGyBOw1SNwmGOHBDP52/zOqe1yqDLu32+vo=" providerId="None"/>
  <p188:author id="{647D4B9C-200A-526E-2CCD-34526034C8E8}" name="Christensen, Ashley" initials="AC" userId="S::AChristensen@lionsclubs.org::485890c8-bbd3-4987-a627-9fa212dc18a7" providerId="AD"/>
  <p188:author id="{5DEDE59F-A618-7E73-FEBE-18C99FF0F368}" name="Kaylee Baumbach" initials="KB" userId="hhu1EZBJZHO/uz3vV82wrN1ki02iN/B3gMODr7zLSDY="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16262"/>
    <a:srgbClr val="4E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C4619-B3F4-4819-8D93-585179F8BF8C}" v="3" dt="2023-12-12T19:37:13.407"/>
    <p1510:client id="{EDEA247E-068B-4C95-AF32-F3E879DD8D46}" v="2" dt="2023-11-30T15:43:08.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55223" autoAdjust="0"/>
  </p:normalViewPr>
  <p:slideViewPr>
    <p:cSldViewPr snapToGrid="0">
      <p:cViewPr varScale="1">
        <p:scale>
          <a:sx n="47" d="100"/>
          <a:sy n="47" d="100"/>
        </p:scale>
        <p:origin x="136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e Baumbach" clId="Web-{EDEA247E-068B-4C95-AF32-F3E879DD8D46}"/>
    <pc:docChg chg="mod">
      <pc:chgData name="Kaylee Baumbach" userId="" providerId="" clId="Web-{EDEA247E-068B-4C95-AF32-F3E879DD8D46}" dt="2023-11-30T15:43:08.733" v="1"/>
      <pc:docMkLst>
        <pc:docMk/>
      </pc:docMkLst>
      <pc:sldChg chg="addCm">
        <pc:chgData name="Kaylee Baumbach" userId="" providerId="" clId="Web-{EDEA247E-068B-4C95-AF32-F3E879DD8D46}" dt="2023-11-30T15:43:08.733" v="1"/>
        <pc:sldMkLst>
          <pc:docMk/>
          <pc:sldMk cId="2750233677" sldId="1192"/>
        </pc:sldMkLst>
        <pc:extLst>
          <p:ext xmlns:p="http://schemas.openxmlformats.org/presentationml/2006/main" uri="{D6D511B9-2390-475A-947B-AFAB55BFBCF1}">
            <pc226:cmChg xmlns:pc226="http://schemas.microsoft.com/office/powerpoint/2022/06/main/command" chg="add">
              <pc226:chgData name="Kaylee Baumbach" userId="" providerId="" clId="Web-{EDEA247E-068B-4C95-AF32-F3E879DD8D46}" dt="2023-11-30T15:43:08.733" v="1"/>
              <pc2:cmMkLst xmlns:pc2="http://schemas.microsoft.com/office/powerpoint/2019/9/main/command">
                <pc:docMk/>
                <pc:sldMk cId="2750233677" sldId="1192"/>
                <pc2:cmMk id="{132AC873-D917-4929-826E-F7E6E917092D}"/>
              </pc2:cmMkLst>
            </pc226:cmChg>
          </p:ext>
        </pc:extLst>
      </pc:sldChg>
    </pc:docChg>
  </pc:docChgLst>
  <pc:docChgLst>
    <pc:chgData name="Ashley Christensen" clId="Web-{4C92C433-7AE6-4168-B738-AE8118B20C2F}"/>
    <pc:docChg chg="modSld">
      <pc:chgData name="Ashley Christensen" userId="" providerId="" clId="Web-{4C92C433-7AE6-4168-B738-AE8118B20C2F}" dt="2023-12-19T20:33:58.526" v="1"/>
      <pc:docMkLst>
        <pc:docMk/>
      </pc:docMkLst>
      <pc:sldChg chg="modNotes">
        <pc:chgData name="Ashley Christensen" userId="" providerId="" clId="Web-{4C92C433-7AE6-4168-B738-AE8118B20C2F}" dt="2023-12-19T20:33:58.526" v="1"/>
        <pc:sldMkLst>
          <pc:docMk/>
          <pc:sldMk cId="4113554067" sldId="1147"/>
        </pc:sldMkLst>
      </pc:sldChg>
    </pc:docChg>
  </pc:docChgLst>
  <pc:docChgLst>
    <pc:chgData name="Ashley Christensen" clId="Web-{6F2C4619-B3F4-4819-8D93-585179F8BF8C}"/>
    <pc:docChg chg="mod">
      <pc:chgData name="Ashley Christensen" userId="" providerId="" clId="Web-{6F2C4619-B3F4-4819-8D93-585179F8BF8C}" dt="2023-12-12T19:37:13.407" v="2"/>
      <pc:docMkLst>
        <pc:docMk/>
      </pc:docMkLst>
      <pc:sldChg chg="modCm">
        <pc:chgData name="Ashley Christensen" userId="" providerId="" clId="Web-{6F2C4619-B3F4-4819-8D93-585179F8BF8C}" dt="2023-12-12T19:37:13.407" v="2"/>
        <pc:sldMkLst>
          <pc:docMk/>
          <pc:sldMk cId="2935460585" sldId="1180"/>
        </pc:sldMkLst>
        <pc:extLst>
          <p:ext xmlns:p="http://schemas.openxmlformats.org/presentationml/2006/main" uri="{D6D511B9-2390-475A-947B-AFAB55BFBCF1}">
            <pc226:cmChg xmlns:pc226="http://schemas.microsoft.com/office/powerpoint/2022/06/main/command" chg="">
              <pc226:chgData name="Ashley Christensen" userId="" providerId="" clId="Web-{6F2C4619-B3F4-4819-8D93-585179F8BF8C}" dt="2023-12-12T19:37:13.407" v="2"/>
              <pc2:cmMkLst xmlns:pc2="http://schemas.microsoft.com/office/powerpoint/2019/9/main/command">
                <pc:docMk/>
                <pc:sldMk cId="2935460585" sldId="1180"/>
                <pc2:cmMk id="{0C332DC1-41AB-42FF-B933-8A14A91D647B}"/>
              </pc2:cmMkLst>
              <pc226:cmRplyChg chg="add">
                <pc226:chgData name="Ashley Christensen" userId="" providerId="" clId="Web-{6F2C4619-B3F4-4819-8D93-585179F8BF8C}" dt="2023-12-12T19:37:13.407" v="2"/>
                <pc2:cmRplyMkLst xmlns:pc2="http://schemas.microsoft.com/office/powerpoint/2019/9/main/command">
                  <pc:docMk/>
                  <pc:sldMk cId="2935460585" sldId="1180"/>
                  <pc2:cmMk id="{0C332DC1-41AB-42FF-B933-8A14A91D647B}"/>
                  <pc2:cmRplyMk id="{FF1F9384-1769-4C93-8C30-1C6EAEFBE165}"/>
                </pc2:cmRplyMkLst>
              </pc226:cmRplyChg>
            </pc226:cmChg>
            <pc226:cmChg xmlns:pc226="http://schemas.microsoft.com/office/powerpoint/2022/06/main/command" chg="">
              <pc226:chgData name="Ashley Christensen" userId="" providerId="" clId="Web-{6F2C4619-B3F4-4819-8D93-585179F8BF8C}" dt="2023-12-12T19:36:50.234" v="1"/>
              <pc2:cmMkLst xmlns:pc2="http://schemas.microsoft.com/office/powerpoint/2019/9/main/command">
                <pc:docMk/>
                <pc:sldMk cId="2935460585" sldId="1180"/>
                <pc2:cmMk id="{0B757FCA-55EA-45B5-8F7A-3D1F14947A3B}"/>
              </pc2:cmMkLst>
              <pc226:cmRplyChg chg="add">
                <pc226:chgData name="Ashley Christensen" userId="" providerId="" clId="Web-{6F2C4619-B3F4-4819-8D93-585179F8BF8C}" dt="2023-12-12T19:36:50.234" v="1"/>
                <pc2:cmRplyMkLst xmlns:pc2="http://schemas.microsoft.com/office/powerpoint/2019/9/main/command">
                  <pc:docMk/>
                  <pc:sldMk cId="2935460585" sldId="1180"/>
                  <pc2:cmMk id="{0B757FCA-55EA-45B5-8F7A-3D1F14947A3B}"/>
                  <pc2:cmRplyMk id="{AE6D0358-1B46-4019-A85D-2D40ED228CCC}"/>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020F4-BEC0-448A-B829-508A215727F6}"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A9F38-B00C-421B-B65A-4E45DE93DE62}" type="slidenum">
              <a:rPr lang="en-US" smtClean="0"/>
              <a:t>‹#›</a:t>
            </a:fld>
            <a:endParaRPr lang="en-US"/>
          </a:p>
        </p:txBody>
      </p:sp>
    </p:spTree>
    <p:extLst>
      <p:ext uri="{BB962C8B-B14F-4D97-AF65-F5344CB8AC3E}">
        <p14:creationId xmlns:p14="http://schemas.microsoft.com/office/powerpoint/2010/main" val="334281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ionsclubs.org/EN/common/pdfs/leo86.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b="1" dirty="0">
                <a:solidFill>
                  <a:srgbClr val="FF0000"/>
                </a:solidFill>
                <a:latin typeface="Arial"/>
                <a:ea typeface="ＭＳ Ｐゴシック"/>
                <a:cs typeface="Arial"/>
              </a:rPr>
              <a:t>Instructor Note: </a:t>
            </a:r>
            <a:r>
              <a:rPr lang="en-US" altLang="en-US" sz="1200" b="0" i="0" dirty="0">
                <a:solidFill>
                  <a:schemeClr val="tx1"/>
                </a:solidFill>
                <a:latin typeface="Arial"/>
                <a:ea typeface="ＭＳ Ｐゴシック"/>
                <a:cs typeface="Arial"/>
              </a:rPr>
              <a:t>Lions International </a:t>
            </a:r>
            <a:r>
              <a:rPr lang="en-US" altLang="en-US" sz="1200" dirty="0">
                <a:solidFill>
                  <a:schemeClr val="tx1"/>
                </a:solidFill>
                <a:latin typeface="Arial"/>
                <a:ea typeface="ＭＳ Ｐゴシック"/>
                <a:cs typeface="Arial"/>
              </a:rPr>
              <a:t>designed this orientation and training program for Leo club advisors who are new to the role or have never received formal training about their role as a Leo Club Advisor. While the training will certainly not cover everything related to serving as a Leo club advisor, it provides the basic tools necessary to successfully carry out the duties of the position.</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This training should be conducted under the guidance of a Lion trainer, such as a District or Multiple District Leo Chairperson, an experienced Leo Club Advisor who is familiar with resources and policies from LCI, or a Lion who has completed an LCI Faculty Development </a:t>
            </a:r>
            <a:r>
              <a:rPr lang="en-US" altLang="en-US" sz="1200" baseline="0" dirty="0">
                <a:solidFill>
                  <a:srgbClr val="FF0000"/>
                </a:solidFill>
                <a:latin typeface="Arial" panose="020B0604020202020204" pitchFamily="34" charset="0"/>
                <a:ea typeface="ＭＳ Ｐゴシック" pitchFamily="34" charset="-128"/>
                <a:cs typeface="Arial" panose="020B0604020202020204" pitchFamily="34" charset="0"/>
              </a:rPr>
              <a:t>Institute or Lions Certified Instructor Program</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 and is familiar with the Leo Club Program.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pitchFamily="34" charset="-128"/>
              </a:rPr>
              <a:t>Similar to a Lions club, Leo clubs should designate a Leo Club Board of Directors which includes all Leo club officers and three Leo club members elected to serve as directors on the board. The Leo club advisor should work with the board of directors to oversee the club activities.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Responsibilities of the board of directors include control and supervision of the club’s activities such as project planning, membership growth, fundraising, and leadership development opportunities. The board of directors should present an annual report of these activities and operations to all Leo club members and the sponsoring Lions club each year. The board is also responsible for executing club policies, developing new policies, and submitting proposed policies for approval by Leo club members. Finally, the board of directors oversees committees and officers and also sets the direction of the Leo club. For more overview, visit the Leo Club Advisor page with links to Leo officer overviews. https://</a:t>
            </a:r>
            <a:r>
              <a:rPr lang="en-US" dirty="0" err="1">
                <a:latin typeface="Arial" pitchFamily="34" charset="0"/>
                <a:ea typeface="ＭＳ Ｐゴシック" pitchFamily="34" charset="-128"/>
              </a:rPr>
              <a:t>www.lionsclubs.org</a:t>
            </a:r>
            <a:r>
              <a:rPr lang="en-US" dirty="0">
                <a:latin typeface="Arial" pitchFamily="34" charset="0"/>
                <a:ea typeface="ＭＳ Ｐゴシック" pitchFamily="34" charset="-128"/>
              </a:rPr>
              <a:t>/</a:t>
            </a:r>
            <a:r>
              <a:rPr lang="en-US" dirty="0" err="1">
                <a:latin typeface="Arial" pitchFamily="34" charset="0"/>
                <a:ea typeface="ＭＳ Ｐゴシック" pitchFamily="34" charset="-128"/>
              </a:rPr>
              <a:t>en</a:t>
            </a:r>
            <a:r>
              <a:rPr lang="en-US" dirty="0">
                <a:latin typeface="Arial" pitchFamily="34" charset="0"/>
                <a:ea typeface="ＭＳ Ｐゴシック" pitchFamily="34" charset="-128"/>
              </a:rPr>
              <a:t>/resources-for-members/resource-center/</a:t>
            </a:r>
            <a:r>
              <a:rPr lang="en-US" dirty="0" err="1">
                <a:latin typeface="Arial" pitchFamily="34" charset="0"/>
                <a:ea typeface="ＭＳ Ｐゴシック" pitchFamily="34" charset="-128"/>
              </a:rPr>
              <a:t>leo</a:t>
            </a:r>
            <a:r>
              <a:rPr lang="en-US" dirty="0">
                <a:latin typeface="Arial" pitchFamily="34" charset="0"/>
                <a:ea typeface="ＭＳ Ｐゴシック" pitchFamily="34" charset="-128"/>
              </a:rPr>
              <a:t>-club-advisors </a:t>
            </a:r>
          </a:p>
          <a:p>
            <a:endParaRPr lang="en-US" dirty="0"/>
          </a:p>
          <a:p>
            <a:r>
              <a:rPr lang="en-US" dirty="0">
                <a:latin typeface="Arial" pitchFamily="34" charset="0"/>
                <a:ea typeface="ＭＳ Ｐゴシック" pitchFamily="34" charset="-128"/>
              </a:rPr>
              <a:t>Leo clubs should meet regularly at a time and place agreed upon by club members and set forth in the club bylaws. Meetings should take place regularly at a convenient location. Clubs should also consider whether holding meetings in person, virtually or mixture of the two would work best for their members.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Leo club officers hold various responsibilities in managing club meetings. To start the meeting, the president calls the meeting to order. The secretary maintains attendance records and meeting minutes, while the treasurer provides an update on the club finances. </a:t>
            </a:r>
            <a:r>
              <a:rPr lang="en-US" b="0" i="0" dirty="0">
                <a:latin typeface="Arial" pitchFamily="34" charset="0"/>
                <a:ea typeface="ＭＳ Ｐゴシック" pitchFamily="34" charset="-128"/>
              </a:rPr>
              <a:t>The membership chairperson maintains the recruitment and support of new members.</a:t>
            </a:r>
            <a:r>
              <a:rPr lang="en-US" b="1" i="1" dirty="0">
                <a:latin typeface="Arial" pitchFamily="34" charset="0"/>
                <a:ea typeface="ＭＳ Ｐゴシック" pitchFamily="34" charset="-128"/>
              </a:rPr>
              <a:t> </a:t>
            </a:r>
            <a:r>
              <a:rPr lang="en-US" dirty="0">
                <a:latin typeface="Arial" pitchFamily="34" charset="0"/>
                <a:ea typeface="ＭＳ Ｐゴシック" pitchFamily="34" charset="-128"/>
              </a:rPr>
              <a:t>As the Leo club advisor, it is your responsibility to help guide the meetings and ensure that Leos understand their responsibilities and fulfill the demands of their positions. Ideally, the Leo club advisor, or a designated representative of the sponsoring Lions club, should be present at all Leo club meetings.</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95598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Arial" panose="020B0604020202020204" pitchFamily="34" charset="0"/>
                <a:ea typeface="ＭＳ Ｐゴシック" pitchFamily="34" charset="-128"/>
                <a:cs typeface="Arial" panose="020B0604020202020204" pitchFamily="34" charset="0"/>
              </a:rPr>
              <a:t>A Leo club advisor should be closely involved in the supervision of the Leo club officer elections and act as a reference for the Leos should there be any questions or discrepancies. Elections should take place during the fourth quarter of each fiscal year, with elected individuals taking office July 1. School-based clubs may opt to hold elections during a different time of the year, as fits with school policy and practices.</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en-US" sz="1200" kern="0" dirty="0">
                <a:solidFill>
                  <a:schemeClr val="tx1"/>
                </a:solidFill>
                <a:latin typeface="Arial" panose="020B0604020202020204" pitchFamily="34" charset="0"/>
                <a:cs typeface="Arial" panose="020B0604020202020204" pitchFamily="34" charset="0"/>
              </a:rPr>
              <a:t>Voting protocol is shared here, however more detail can be found in Chapter XXII of Lions International Board policy. When in doubt, refer to Chapter XXII of the Lions International Board Policy Manual for specific details related to Leo club</a:t>
            </a:r>
            <a:r>
              <a:rPr lang="en-US" sz="1200" kern="0" baseline="0" dirty="0">
                <a:solidFill>
                  <a:schemeClr val="tx1"/>
                </a:solidFill>
                <a:latin typeface="Arial" panose="020B0604020202020204" pitchFamily="34" charset="0"/>
                <a:cs typeface="Arial" panose="020B0604020202020204" pitchFamily="34" charset="0"/>
              </a:rPr>
              <a:t> voting and protocol.</a:t>
            </a:r>
            <a:endParaRPr lang="en-US"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161716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Advisors should ensure that each member is properly inducted and that each year an officer installation occurs to hand over responsibilities from previous officers. The Leo Induction Ceremony guide provides a script for hosting those events. </a:t>
            </a: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639695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ＭＳ Ｐゴシック" pitchFamily="34" charset="-128"/>
              </a:rPr>
              <a:t>In an effort to maintain pace with the ongoing growth and development of the Leo Club Program, certain fees are assessed both by the international headquarters office and the local Lions administration. These fees support the development of resources for Leos, such as the Leo Leadership Grant Program, </a:t>
            </a:r>
            <a:r>
              <a:rPr lang="en-US" sz="1200" dirty="0">
                <a:solidFill>
                  <a:schemeClr val="tx1"/>
                </a:solidFill>
                <a:highlight>
                  <a:srgbClr val="FFFF00"/>
                </a:highlight>
                <a:latin typeface="+mn-lt"/>
                <a:ea typeface="ＭＳ Ｐゴシック" pitchFamily="34" charset="-128"/>
              </a:rPr>
              <a:t>e-</a:t>
            </a:r>
            <a:r>
              <a:rPr lang="en-US" sz="1200" dirty="0" err="1">
                <a:solidFill>
                  <a:schemeClr val="tx1"/>
                </a:solidFill>
                <a:highlight>
                  <a:srgbClr val="FFFF00"/>
                </a:highlight>
                <a:latin typeface="+mn-lt"/>
                <a:ea typeface="ＭＳ Ｐゴシック" pitchFamily="34" charset="-128"/>
              </a:rPr>
              <a:t>Leoclubhouse</a:t>
            </a:r>
            <a:r>
              <a:rPr lang="en-US" sz="1200" dirty="0">
                <a:solidFill>
                  <a:schemeClr val="tx1"/>
                </a:solidFill>
                <a:latin typeface="+mn-lt"/>
                <a:ea typeface="ＭＳ Ｐゴシック" pitchFamily="34" charset="-128"/>
              </a:rPr>
              <a:t>, </a:t>
            </a:r>
            <a:r>
              <a:rPr lang="en-US" sz="1200" b="0" i="0" dirty="0">
                <a:solidFill>
                  <a:schemeClr val="tx1"/>
                </a:solidFill>
                <a:latin typeface="+mn-lt"/>
                <a:ea typeface="ＭＳ Ｐゴシック" pitchFamily="34" charset="-128"/>
              </a:rPr>
              <a:t>the Lions International online reporting system </a:t>
            </a:r>
            <a:r>
              <a:rPr lang="en-US" sz="1200" dirty="0">
                <a:solidFill>
                  <a:schemeClr val="tx1"/>
                </a:solidFill>
                <a:latin typeface="+mn-lt"/>
                <a:ea typeface="ＭＳ Ｐゴシック" pitchFamily="34" charset="-128"/>
              </a:rPr>
              <a:t>for Leos, the Leo Facebook page, a refreshed Leo brand and promotional materials, and many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ＭＳ Ｐゴシック" pitchFamily="34" charset="-128"/>
              </a:rPr>
              <a:t>The charter fee of US$100 is billed directly to the sponsoring Lions club at the time of a new Leo club’s organization. </a:t>
            </a:r>
            <a:r>
              <a:rPr lang="en-US" sz="1200" kern="0" dirty="0">
                <a:solidFill>
                  <a:schemeClr val="tx1"/>
                </a:solidFill>
                <a:latin typeface="+mn-lt"/>
              </a:rPr>
              <a:t>Because Leos are considered a service activity of a Lions club, sponsoring Lions clubs may remit payment for Leo club sponsorship using their administrative or activity account. The fee covers charter processing and the charter kits, which includes a </a:t>
            </a:r>
            <a:r>
              <a:rPr lang="en-US" sz="1200" dirty="0">
                <a:solidFill>
                  <a:schemeClr val="tx1"/>
                </a:solidFill>
                <a:latin typeface="+mn-lt"/>
                <a:cs typeface="Arial" panose="020B0604020202020204" pitchFamily="34" charset="0"/>
              </a:rPr>
              <a:t>certificate of organization (charter), Leo club officers' kit, Leo club sponsor kit and Leo lapel pins for each original Leo club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en-US" sz="1200" dirty="0">
                <a:solidFill>
                  <a:schemeClr val="tx1"/>
                </a:solidFill>
                <a:latin typeface="+mn-lt"/>
                <a:ea typeface="ＭＳ Ｐゴシック" pitchFamily="34" charset="-128"/>
              </a:rPr>
              <a:t>The annual Leo levy is a US$100 yearly fee for each active Leo club. The Lions clubs are billed an annual Leo club sponsor levy of US$100 each July to cover Leo Club Program materials, mailings, club record maintenance, communications, awards, program resources and insurance. </a:t>
            </a:r>
          </a:p>
          <a:p>
            <a:endParaRPr lang="en-US" sz="1200" dirty="0">
              <a:solidFill>
                <a:schemeClr val="tx1"/>
              </a:solidFill>
              <a:latin typeface="+mn-lt"/>
              <a:ea typeface="ＭＳ Ｐゴシック" pitchFamily="34" charset="-128"/>
            </a:endParaRPr>
          </a:p>
          <a:p>
            <a:r>
              <a:rPr lang="en-US" sz="1200" b="0" u="sng" dirty="0">
                <a:solidFill>
                  <a:schemeClr val="tx1"/>
                </a:solidFill>
                <a:latin typeface="+mn-lt"/>
                <a:ea typeface="ＭＳ Ｐゴシック" pitchFamily="34" charset="-128"/>
              </a:rPr>
              <a:t>Club and district fees</a:t>
            </a:r>
          </a:p>
          <a:p>
            <a:r>
              <a:rPr lang="en-US" sz="1200" dirty="0">
                <a:solidFill>
                  <a:schemeClr val="tx1"/>
                </a:solidFill>
                <a:latin typeface="+mn-lt"/>
                <a:ea typeface="ＭＳ Ｐゴシック" pitchFamily="34" charset="-128"/>
              </a:rPr>
              <a:t>While International Headquarters does not collect dues from Leos, individual Leo clubs may collect dues or admission fees to offset costs related to the annual Leo levy or other administrative expenses. The Leo club dues are determined by the individual club and should be specified in the club constitution and bylaws. </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It is important to keep in mind that any dues or assessments on Leo club membership should be nominal and should only be for the purpose of covering the club’s administrative expenses. Generally speaking, funds for activities and projects undertaken by Leo clubs should not be collected through member dues or fees.</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Any Leo club member who has failed to pay their member dues to the club at the time of a vote at any regular or special meeting will forfeit the privilege of voting and be considered as not in good standing until the dues are paid. </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It’s also important to note that if a club falls within a Leo district or Leo multiple district, they may assess additional club or member dues.</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If a Leo club is no longer active, the</a:t>
            </a:r>
            <a:r>
              <a:rPr lang="en-US" sz="1200" u="none" dirty="0">
                <a:solidFill>
                  <a:schemeClr val="tx1"/>
                </a:solidFill>
                <a:latin typeface="+mn-lt"/>
                <a:ea typeface="ＭＳ Ｐゴシック" pitchFamily="34" charset="-128"/>
              </a:rPr>
              <a:t> </a:t>
            </a:r>
            <a:r>
              <a:rPr lang="en-US" sz="1200" u="none" dirty="0">
                <a:solidFill>
                  <a:schemeClr val="tx1"/>
                </a:solidFill>
                <a:latin typeface="+mn-lt"/>
                <a:ea typeface="ＭＳ Ｐゴシック" pitchFamily="34" charset="-128"/>
                <a:hlinkClick r:id="rId3">
                  <a:extLst>
                    <a:ext uri="{A12FA001-AC4F-418D-AE19-62706E023703}">
                      <ahyp:hlinkClr xmlns:ahyp="http://schemas.microsoft.com/office/drawing/2018/hyperlinkcolor" val="tx"/>
                    </a:ext>
                  </a:extLst>
                </a:hlinkClick>
              </a:rPr>
              <a:t>Leo Club Termination Form (Leo-86)</a:t>
            </a:r>
            <a:r>
              <a:rPr lang="en-US" sz="1200" u="none" dirty="0">
                <a:solidFill>
                  <a:schemeClr val="tx1"/>
                </a:solidFill>
                <a:latin typeface="+mn-lt"/>
                <a:ea typeface="ＭＳ Ｐゴシック" pitchFamily="34" charset="-128"/>
              </a:rPr>
              <a:t> </a:t>
            </a:r>
            <a:r>
              <a:rPr lang="en-US" sz="1200" dirty="0">
                <a:solidFill>
                  <a:schemeClr val="tx1"/>
                </a:solidFill>
                <a:latin typeface="+mn-lt"/>
                <a:ea typeface="ＭＳ Ｐゴシック" pitchFamily="34" charset="-128"/>
              </a:rPr>
              <a:t>must be received by the Leo Club Program Department by October 31 to receive a credit of US$100 for the current year’s Leo levy only.</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243199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ea typeface="ＭＳ Ｐゴシック" pitchFamily="34" charset="-128"/>
              </a:rPr>
              <a:t>Some Leo clubs use the existing bank accounts of their sponsoring Lions club, while other Leo clubs may open their own bank accounts under the supervision of the sponsoring Lions club. If a Leo club chooses to open a bank account, two signors are required – the Leo club secretary or treasurer and a designee of the sponsoring Lions club. The Leo who is granted the authority to oversee this bank account should be able to open/co-sign a bank account and execute checks in accordance with local laws. </a:t>
            </a:r>
          </a:p>
          <a:p>
            <a:endParaRPr lang="en-US" dirty="0">
              <a:solidFill>
                <a:schemeClr val="tx1"/>
              </a:solidFill>
              <a:latin typeface="+mn-lt"/>
              <a:ea typeface="ＭＳ Ｐゴシック" pitchFamily="34" charset="-128"/>
            </a:endParaRPr>
          </a:p>
          <a:p>
            <a:r>
              <a:rPr lang="en-US" dirty="0">
                <a:solidFill>
                  <a:schemeClr val="tx1"/>
                </a:solidFill>
                <a:latin typeface="+mn-lt"/>
                <a:ea typeface="ＭＳ Ｐゴシック" pitchFamily="34" charset="-128"/>
              </a:rPr>
              <a:t>It is important that </a:t>
            </a:r>
            <a:r>
              <a:rPr lang="en-US" b="0" i="0" dirty="0">
                <a:solidFill>
                  <a:schemeClr val="tx1"/>
                </a:solidFill>
                <a:latin typeface="+mn-lt"/>
                <a:ea typeface="ＭＳ Ｐゴシック" pitchFamily="34" charset="-128"/>
              </a:rPr>
              <a:t>clubs</a:t>
            </a:r>
            <a:r>
              <a:rPr lang="en-US" dirty="0">
                <a:solidFill>
                  <a:schemeClr val="tx1"/>
                </a:solidFill>
                <a:latin typeface="+mn-lt"/>
                <a:ea typeface="ＭＳ Ｐゴシック" pitchFamily="34" charset="-128"/>
              </a:rPr>
              <a:t> have two distinct funds to separate the administrative activity from the public or fundraising account. The administrative funds should be used to support club activities and pay local dues, if applicable. The fundraising account should be used to support the club’s community service activities. With the consent of the board of directors, funds may be transferred from the administrative account to the activity account. </a:t>
            </a:r>
          </a:p>
          <a:p>
            <a:endParaRPr lang="en-US" dirty="0">
              <a:solidFill>
                <a:schemeClr val="tx1"/>
              </a:solidFill>
              <a:latin typeface="+mn-lt"/>
              <a:ea typeface="ＭＳ Ｐゴシック" pitchFamily="34" charset="-128"/>
            </a:endParaRPr>
          </a:p>
          <a:p>
            <a:r>
              <a:rPr lang="en-US" dirty="0">
                <a:solidFill>
                  <a:schemeClr val="tx1"/>
                </a:solidFill>
                <a:latin typeface="+mn-lt"/>
                <a:ea typeface="ＭＳ Ｐゴシック" pitchFamily="34" charset="-128"/>
              </a:rPr>
              <a:t>Leo clubs that have bank accounts should specifically state how the account will be handled and maintained in the club’s constitution and bylaws.</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974819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pitchFamily="34" charset="-128"/>
              </a:rPr>
              <a:t>Personal information that is collected by Lions International is used solely for operational activities, which include dues, distribution of updates, support of membership growth, convention and meeting planning, furtherance of public relations, supporting service programs and special advertising.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It is of course our hope that no harm or damage would ever occur as a result of Lions or Leo activities, but the truth is that accidents happen and clubs should be informed of their insurance and liability coverage. Leo clubs have the exact same coverage as Lions clubs and are automatically insured and covered under the general liability insurance policy of Lions Clubs International.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If you have any questions related to the specific coverage policy, please visit the </a:t>
            </a:r>
            <a:r>
              <a:rPr lang="en-US" b="0" i="0" dirty="0">
                <a:latin typeface="Arial" pitchFamily="34" charset="0"/>
                <a:ea typeface="ＭＳ Ｐゴシック" pitchFamily="34" charset="-128"/>
              </a:rPr>
              <a:t>Lions International </a:t>
            </a:r>
            <a:r>
              <a:rPr lang="en-US" dirty="0">
                <a:latin typeface="Arial" pitchFamily="34" charset="0"/>
                <a:ea typeface="ＭＳ Ｐゴシック" pitchFamily="34" charset="-128"/>
              </a:rPr>
              <a:t>website or contact the Legal Division at 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86220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official colors and logos of the Leo Club Program are light blue, gray, green and yellow. The Leo and Lions emblems are registered trademarks of Lions International. Downloads of the logos are available on the Lions International website at https://www.lionsclubs.org/en/resources-for-members/resource-center/logos-and-emblems.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There are rules on usage for these logos and emblems. Leo logos may be reproduced by the Leo club for usage on stationery, websites and other printed materials. Emblems cannot be used on any item sold to members or the general public for fundraising purposes. It’s important that clubs use the Leo logo properly and follow the Leo brand guidelines. </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25198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pitchFamily="34" charset="-128"/>
              </a:rPr>
              <a:t>Throughout the year, many special events take place to celebrate the Leo Club Program and recognize Leos for their contribution to the overall humanitarian work of Lions Clubs International.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In October, Leo clubs host membership drives and individual Leos will receive recognition for inviting youth into the club.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On December 5, the chartering of the very first Leo club in 1957 is commemorated. Known as International Leo Day, December 5 is a day of celebration and promotion of the Leo Club Program.</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April is Leo Club Awareness Month, which calls on Leos and Lions to spread the word of Leo clubs and the great services that they provide to their communities</a:t>
            </a:r>
            <a:r>
              <a:rPr lang="en-US" baseline="0" dirty="0">
                <a:latin typeface="Arial" pitchFamily="34" charset="0"/>
                <a:ea typeface="ＭＳ Ｐゴシック" pitchFamily="34" charset="-128"/>
              </a:rPr>
              <a:t> and the leadership opportunities available to youth through this program. </a:t>
            </a:r>
            <a:endParaRPr lang="en-US" dirty="0">
              <a:latin typeface="Arial" pitchFamily="34" charset="0"/>
              <a:ea typeface="ＭＳ Ｐゴシック" pitchFamily="34" charset="-128"/>
            </a:endParaRP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And finally, at the end of the fiscal year Leos gather at the International Convention, where they participate in events, seminars, celebrations, and service activities.</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297548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chemeClr val="tx1"/>
                </a:solidFill>
                <a:latin typeface="+mn-lt"/>
              </a:rPr>
              <a:t>Instructor Notes: </a:t>
            </a:r>
            <a:r>
              <a:rPr lang="en-US" dirty="0">
                <a:solidFill>
                  <a:schemeClr val="tx1"/>
                </a:solidFill>
                <a:latin typeface="+mn-lt"/>
              </a:rPr>
              <a:t>For the optional end of module activity for Module 3, ask participants to </a:t>
            </a:r>
            <a:r>
              <a:rPr lang="en-US" altLang="en-US" dirty="0">
                <a:solidFill>
                  <a:schemeClr val="tx1"/>
                </a:solidFill>
                <a:latin typeface="+mn-lt"/>
                <a:ea typeface="ＭＳ Ｐゴシック" pitchFamily="34" charset="-128"/>
              </a:rPr>
              <a:t>share what topics they’re most concerned about with the new Leo club advisor role. Invite current Leo club advisors to share best practices for working with their club. </a:t>
            </a:r>
            <a:endParaRPr lang="en-US" kern="0" dirty="0">
              <a:solidFill>
                <a:schemeClr val="tx1"/>
              </a:solidFill>
              <a:latin typeface="+mn-lt"/>
              <a:cs typeface="Arial" pitchFamily="34" charset="0"/>
            </a:endParaRPr>
          </a:p>
          <a:p>
            <a:endParaRPr lang="en-US" dirty="0">
              <a:solidFill>
                <a:schemeClr val="tx1"/>
              </a:solidFill>
              <a:latin typeface="+mn-lt"/>
            </a:endParaRPr>
          </a:p>
          <a:p>
            <a:r>
              <a:rPr lang="en-US" dirty="0">
                <a:solidFill>
                  <a:schemeClr val="tx1"/>
                </a:solidFill>
                <a:latin typeface="+mn-lt"/>
              </a:rPr>
              <a:t>Example: Lions who are wondering on how to run a successful officer election can ask current Leo club advisors for their voting operations and platforms.</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Estimated Time: 10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2520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Arial" panose="020B0604020202020204" pitchFamily="34" charset="0"/>
                <a:ea typeface="ＭＳ Ｐゴシック" pitchFamily="34" charset="-128"/>
                <a:cs typeface="Arial" panose="020B0604020202020204" pitchFamily="34" charset="0"/>
              </a:rPr>
              <a:t>Instructor Note: </a:t>
            </a:r>
            <a:r>
              <a:rPr lang="en-US" altLang="en-US" sz="1200" kern="1200" dirty="0">
                <a:solidFill>
                  <a:schemeClr val="tx1"/>
                </a:solidFill>
                <a:latin typeface="Arial" panose="020B0604020202020204" pitchFamily="34" charset="0"/>
                <a:ea typeface="ＭＳ Ｐゴシック" pitchFamily="34" charset="-128"/>
                <a:cs typeface="Arial" panose="020B0604020202020204" pitchFamily="34" charset="0"/>
              </a:rPr>
              <a:t>This training is designed to present the modules all together or as stand-alone modules. The general recommendation is that instructors should review the material included in each section and determine the modules that are of greatest relevance to the Leo club advisors in the area. Training facilitators may choose to break the modules into various sessions or separate training programs.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Each module concludes with a suggested reflection or discussion activity. Reflection/discussion prompts can be used in many ways: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Individual reflection – encourage learners to make notes of their answers independently</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Large group discussion – use a flipchart to capture responses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Small group discussion – allocate additional time for smaller groups to discuss first and then report back their ideas to the larger group</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ea typeface="ＭＳ Ｐゴシック" pitchFamily="34" charset="-128"/>
              </a:rPr>
              <a:t>It is important for Leo club advisors to have a clear understanding of the administrative responsibilities and obligations to ensure the Leo club is properly managed.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3200" dirty="0">
                <a:latin typeface="Arial" pitchFamily="34" charset="0"/>
                <a:ea typeface="ＭＳ Ｐゴシック" pitchFamily="34" charset="-128"/>
              </a:rPr>
              <a:t>This module will cover key administrative aspects of Leo clubs including</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membership and reporting</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service activities and reporting</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club operations</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club fees and accounting </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Privacy, insurance and branding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the high-level administrative tasks of a Leo club advisor should be clear and understandable.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9300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anose="020B0604020202020204" pitchFamily="34" charset="0"/>
                <a:ea typeface="+mn-ea"/>
                <a:cs typeface="Arial" panose="020B0604020202020204" pitchFamily="34" charset="0"/>
              </a:rPr>
              <a:t>Maintaining Leo club records is one of the first jobs of a Leo Club Advisor. All new Leo club members should fill out the Leo 50 membership form and submit it to the Leo club advisors or club officers. The information can then be used to put the members information in </a:t>
            </a:r>
            <a:r>
              <a:rPr lang="en-US" sz="1200" b="0" i="0" kern="1200" dirty="0">
                <a:solidFill>
                  <a:schemeClr val="tx1"/>
                </a:solidFill>
                <a:highlight>
                  <a:srgbClr val="FFFF00"/>
                </a:highlight>
                <a:latin typeface="Arial" panose="020B0604020202020204" pitchFamily="34" charset="0"/>
                <a:ea typeface="+mn-ea"/>
                <a:cs typeface="Arial" panose="020B0604020202020204" pitchFamily="34" charset="0"/>
              </a:rPr>
              <a:t>the Lions International online reporting system</a:t>
            </a:r>
            <a:r>
              <a:rPr lang="en-US" sz="1200" kern="1200" dirty="0">
                <a:solidFill>
                  <a:schemeClr val="tx1"/>
                </a:solidFill>
                <a:latin typeface="Arial" panose="020B0604020202020204" pitchFamily="34" charset="0"/>
                <a:ea typeface="+mn-ea"/>
                <a:cs typeface="Arial" panose="020B0604020202020204" pitchFamily="34" charset="0"/>
              </a:rPr>
              <a:t>. The sponsoring Lions club keeps the forms in their record and do not send them to International Headquarters.</a:t>
            </a: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1606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ea typeface="+mn-ea"/>
                <a:cs typeface="Arial" panose="020B0604020202020204" pitchFamily="34" charset="0"/>
              </a:rPr>
              <a:t>The Alpha Leo Membership form (Leo 50A) is especially important for youth </a:t>
            </a:r>
            <a:r>
              <a:rPr lang="en-US" sz="1200" dirty="0">
                <a:solidFill>
                  <a:schemeClr val="tx1"/>
                </a:solidFill>
                <a:latin typeface="Arial" panose="020B0604020202020204" pitchFamily="34" charset="0"/>
                <a:cs typeface="Arial" panose="020B0604020202020204" pitchFamily="34" charset="0"/>
              </a:rPr>
              <a:t>under legal age of majority in Alpha Leo clubs. The sponsoring Lions club must have an application form signed by one of their parents or guardians.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2056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ea typeface="ＭＳ Ｐゴシック" pitchFamily="34" charset="-128"/>
              </a:rPr>
              <a:t>Each year, the sponsoring Lions club president or secretary must report a Leo club advisor, even if there are no changes. Leo club advisors can be reported online via </a:t>
            </a:r>
            <a:r>
              <a:rPr lang="en-US" b="0" i="0" u="none" dirty="0">
                <a:solidFill>
                  <a:schemeClr val="tx1"/>
                </a:solidFill>
                <a:latin typeface="+mn-lt"/>
                <a:ea typeface="ＭＳ Ｐゴシック" pitchFamily="34" charset="-128"/>
              </a:rPr>
              <a:t>the Lions International online reporting system </a:t>
            </a:r>
            <a:r>
              <a:rPr lang="en-US" dirty="0">
                <a:solidFill>
                  <a:schemeClr val="tx1"/>
                </a:solidFill>
                <a:latin typeface="+mn-lt"/>
                <a:ea typeface="ＭＳ Ｐゴシック" pitchFamily="34" charset="-128"/>
              </a:rPr>
              <a:t>or using the Leo-72 report form. After a Leo club advisor, Leo club president and Leo club secretary have been reported they can then log into </a:t>
            </a:r>
            <a:r>
              <a:rPr lang="en-US" b="0" i="0" dirty="0">
                <a:solidFill>
                  <a:schemeClr val="tx1"/>
                </a:solidFill>
                <a:latin typeface="+mn-lt"/>
                <a:ea typeface="ＭＳ Ｐゴシック" pitchFamily="34" charset="-128"/>
              </a:rPr>
              <a:t>the online reporting system</a:t>
            </a:r>
            <a:r>
              <a:rPr lang="en-US" b="1" i="1" dirty="0">
                <a:solidFill>
                  <a:schemeClr val="tx1"/>
                </a:solidFill>
                <a:latin typeface="+mn-lt"/>
                <a:ea typeface="ＭＳ Ｐゴシック" pitchFamily="34" charset="-128"/>
              </a:rPr>
              <a:t> </a:t>
            </a:r>
            <a:r>
              <a:rPr lang="en-US" dirty="0">
                <a:solidFill>
                  <a:schemeClr val="tx1"/>
                </a:solidFill>
                <a:latin typeface="+mn-lt"/>
                <a:ea typeface="ＭＳ Ｐゴシック" pitchFamily="34" charset="-128"/>
              </a:rPr>
              <a:t>to report Leo club members, access member resources and submit service activity reports.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Reporting is one of the key responsibilities of being a Leo club advisor.</a:t>
            </a:r>
            <a:r>
              <a:rPr lang="en-US" dirty="0">
                <a:solidFill>
                  <a:schemeClr val="tx1"/>
                </a:solidFill>
                <a:latin typeface="+mn-lt"/>
                <a:ea typeface="ＭＳ Ｐゴシック" pitchFamily="34" charset="-128"/>
              </a:rPr>
              <a:t> The advisor must ensure all Leo club officers and members are updated and that the Lions club officers have officially appointed them to the role of Leo club advisor, ensuring that they receive regular communications and program updates. When a new Leo member is added to </a:t>
            </a:r>
            <a:r>
              <a:rPr lang="en-US" b="0" i="0" dirty="0">
                <a:solidFill>
                  <a:schemeClr val="tx1"/>
                </a:solidFill>
                <a:latin typeface="+mn-lt"/>
                <a:ea typeface="ＭＳ Ｐゴシック" pitchFamily="34" charset="-128"/>
              </a:rPr>
              <a:t>the Lion Portal</a:t>
            </a:r>
            <a:r>
              <a:rPr lang="en-US" dirty="0">
                <a:solidFill>
                  <a:schemeClr val="tx1"/>
                </a:solidFill>
                <a:latin typeface="+mn-lt"/>
                <a:ea typeface="ＭＳ Ｐゴシック" pitchFamily="34" charset="-128"/>
              </a:rPr>
              <a:t>, the advisor can download a Leo membership card and Leo membership certificate for the new member.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65537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officers that have the ability to report Leo members in in </a:t>
            </a:r>
            <a:r>
              <a:rPr lang="en-US" b="0" i="0" dirty="0"/>
              <a:t>the Lions International online reporting system.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15435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latin typeface="Arial" panose="020B0604020202020204" pitchFamily="34" charset="0"/>
                <a:ea typeface="ＭＳ Ｐゴシック" pitchFamily="34" charset="-128"/>
                <a:cs typeface="Arial" panose="020B0604020202020204" pitchFamily="34" charset="0"/>
              </a:rPr>
              <a:t>Service reporting is done for Leo clubs in </a:t>
            </a:r>
            <a:r>
              <a:rPr lang="en-US" sz="1200" b="0" i="0" u="none" dirty="0">
                <a:solidFill>
                  <a:schemeClr val="tx1"/>
                </a:solidFill>
                <a:latin typeface="Arial" panose="020B0604020202020204" pitchFamily="34" charset="0"/>
                <a:ea typeface="ＭＳ Ｐゴシック" pitchFamily="34" charset="-128"/>
                <a:cs typeface="Arial" panose="020B0604020202020204" pitchFamily="34" charset="0"/>
              </a:rPr>
              <a:t>the Lions International online reporting system.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strike="noStrike" dirty="0">
                <a:solidFill>
                  <a:schemeClr val="tx1"/>
                </a:solidFill>
                <a:latin typeface="Arial" panose="020B0604020202020204" pitchFamily="34" charset="0"/>
                <a:ea typeface="ＭＳ Ｐゴシック" pitchFamily="34" charset="-128"/>
                <a:cs typeface="Arial" panose="020B0604020202020204" pitchFamily="34" charset="0"/>
              </a:rPr>
              <a:t>A</a:t>
            </a:r>
            <a:r>
              <a:rPr lang="en-US" sz="1200" dirty="0">
                <a:solidFill>
                  <a:schemeClr val="tx1"/>
                </a:solidFill>
                <a:latin typeface="Arial" panose="020B0604020202020204" pitchFamily="34" charset="0"/>
                <a:ea typeface="ＭＳ Ｐゴシック" pitchFamily="34" charset="-128"/>
                <a:cs typeface="Arial" panose="020B0604020202020204" pitchFamily="34" charset="0"/>
              </a:rPr>
              <a:t>ll Leos have access to </a:t>
            </a:r>
            <a:r>
              <a:rPr lang="en-US" sz="1200" b="0" u="none" dirty="0">
                <a:solidFill>
                  <a:schemeClr val="tx1"/>
                </a:solidFill>
                <a:latin typeface="Arial" panose="020B0604020202020204" pitchFamily="34" charset="0"/>
                <a:ea typeface="ＭＳ Ｐゴシック" pitchFamily="34" charset="-128"/>
                <a:cs typeface="Arial" panose="020B0604020202020204" pitchFamily="34" charset="0"/>
              </a:rPr>
              <a:t>an account in the online reporting system </a:t>
            </a:r>
            <a:r>
              <a:rPr lang="en-US" sz="1200" dirty="0">
                <a:solidFill>
                  <a:schemeClr val="tx1"/>
                </a:solidFill>
                <a:latin typeface="Arial" panose="020B0604020202020204" pitchFamily="34" charset="0"/>
                <a:ea typeface="ＭＳ Ｐゴシック" pitchFamily="34" charset="-128"/>
                <a:cs typeface="Arial" panose="020B0604020202020204" pitchFamily="34" charset="0"/>
              </a:rPr>
              <a:t>with a member ID number. Any member can create a project for their club, but only the Leo club advisors, presidents, secretaries can </a:t>
            </a:r>
            <a:r>
              <a:rPr lang="en-US" sz="1200" b="0" dirty="0">
                <a:solidFill>
                  <a:schemeClr val="tx1"/>
                </a:solidFill>
                <a:latin typeface="Arial" panose="020B0604020202020204" pitchFamily="34" charset="0"/>
                <a:ea typeface="ＭＳ Ｐゴシック" pitchFamily="34" charset="-128"/>
                <a:cs typeface="Arial" panose="020B0604020202020204" pitchFamily="34" charset="0"/>
              </a:rPr>
              <a:t>complete</a:t>
            </a:r>
            <a:r>
              <a:rPr lang="en-US" sz="1200" dirty="0">
                <a:solidFill>
                  <a:schemeClr val="tx1"/>
                </a:solidFill>
                <a:latin typeface="Arial" panose="020B0604020202020204" pitchFamily="34" charset="0"/>
                <a:ea typeface="ＭＳ Ｐゴシック" pitchFamily="34" charset="-128"/>
                <a:cs typeface="Arial" panose="020B0604020202020204" pitchFamily="34" charset="0"/>
              </a:rPr>
              <a:t> it. Reasons to report include:</a:t>
            </a:r>
          </a:p>
          <a:p>
            <a:pPr marL="342900" indent="-342900">
              <a:buFont typeface="Arial" panose="020B0604020202020204" pitchFamily="34" charset="0"/>
              <a:buChar char="•"/>
            </a:pPr>
            <a:r>
              <a:rPr lang="en-US" sz="1200" dirty="0">
                <a:solidFill>
                  <a:schemeClr val="tx1"/>
                </a:solidFill>
                <a:latin typeface="Arial" panose="020B0604020202020204" pitchFamily="34" charset="0"/>
                <a:ea typeface="ＭＳ Ｐゴシック"/>
                <a:cs typeface="Arial" panose="020B0604020202020204" pitchFamily="34" charset="0"/>
              </a:rPr>
              <a:t>Demonstrating the impact of your Leo club.</a:t>
            </a:r>
          </a:p>
          <a:p>
            <a:pPr marL="342900" indent="-342900">
              <a:buFont typeface="Arial" panose="020B0604020202020204" pitchFamily="34" charset="0"/>
              <a:buChar char="•"/>
            </a:pPr>
            <a:r>
              <a:rPr lang="en-US" sz="1200" dirty="0">
                <a:solidFill>
                  <a:schemeClr val="tx1"/>
                </a:solidFill>
                <a:latin typeface="Arial" panose="020B0604020202020204" pitchFamily="34" charset="0"/>
                <a:ea typeface="ＭＳ Ｐゴシック"/>
                <a:cs typeface="Arial" panose="020B0604020202020204" pitchFamily="34" charset="0"/>
              </a:rPr>
              <a:t>Helping Lions Clubs International measure the global growth and impact of Leos around the world.</a:t>
            </a:r>
          </a:p>
          <a:p>
            <a:pPr marL="342900" indent="-342900">
              <a:buFont typeface="Arial" panose="020B0604020202020204" pitchFamily="34" charset="0"/>
              <a:buChar char="•"/>
            </a:pPr>
            <a:r>
              <a:rPr lang="en-US" sz="1200" dirty="0">
                <a:solidFill>
                  <a:schemeClr val="tx1"/>
                </a:solidFill>
                <a:latin typeface="Arial" panose="020B0604020202020204" pitchFamily="34" charset="0"/>
                <a:ea typeface="ＭＳ Ｐゴシック"/>
                <a:cs typeface="Arial" panose="020B0604020202020204" pitchFamily="34" charset="0"/>
              </a:rPr>
              <a:t>Opening the Leo members and clubs up for service reporting awards.</a:t>
            </a: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247277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list of officers that have the ability to </a:t>
            </a:r>
            <a:r>
              <a:rPr lang="en-US" b="0" dirty="0"/>
              <a:t>complete</a:t>
            </a:r>
            <a:r>
              <a:rPr lang="en-US" dirty="0"/>
              <a:t> service activities in </a:t>
            </a:r>
            <a:r>
              <a:rPr lang="en-US" b="0" i="0" dirty="0"/>
              <a:t>the Lions International online reporting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a Leo club advisor reports for a Leo club, they should make sure to select the Leo club name in the Sponsor </a:t>
            </a:r>
            <a:r>
              <a:rPr lang="en-US" b="0" i="0" u="none" dirty="0"/>
              <a:t>dropdown</a:t>
            </a:r>
            <a:r>
              <a:rPr lang="en-US" b="0" dirty="0"/>
              <a:t> menu, not their Lions club. A Leo club officer will only show the Leo club name in this section.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84740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F3C0-5954-49FC-BE96-34FB70C28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606AD-C830-4B74-AAFE-74162A9A1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98022-4A5D-483F-B05E-C36392158DC1}"/>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1675FADA-9B82-4238-A936-A0046B3F8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A01B7-19B3-4D90-A795-16282512DA2A}"/>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0197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18B-4DC0-45C0-986C-235CBDD9C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62F681-288C-46F6-95D2-8705C0CDE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92FD6-4853-40CE-B33C-0C6ABAFE77A9}"/>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338109DB-FF31-4B1D-B25D-B043D54E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082D-4D22-4A59-84C2-F2CEF41FA5C8}"/>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78006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4A999-D35B-4AF1-8886-7C087360B7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58ADB-D6EA-4A63-8FF9-878B28C3A7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A050A-E55C-4EF4-8CA8-AE00B12651DE}"/>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EA64C759-E969-44DA-A4E5-28FF4260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D509-7ADC-4C4F-B5ED-9CB6FBC7DAF0}"/>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425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38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B58A-E430-4760-BABC-9332AFF70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AD828-0421-4B05-B51A-FBAC8A4679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55E8E-335C-4146-B839-F192F233F490}"/>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8FD8E1C3-CB32-4C38-9992-5D07EC153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C516B-522B-4A6E-A67E-C63F395E0012}"/>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281524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0E38-3855-4D0B-A1B3-55BAEBB2A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D6AB2-8230-4891-81BB-060AE3BEF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78D79-9F2E-473B-9082-BD6508C20ED8}"/>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CB1D04A7-5862-4FE7-8C4A-42CDFBAF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BD337-9D7A-49F9-8194-836EBDDE84A4}"/>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220114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F8E9-9C89-43BC-8919-8A540A2D3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D3A01-8EDC-4D19-AC82-92EB0116F6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24A7E-3C53-4B52-BB7E-F9A0B3DE9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AFB02-C662-4F34-A55B-24E86702BD5E}"/>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6" name="Footer Placeholder 5">
            <a:extLst>
              <a:ext uri="{FF2B5EF4-FFF2-40B4-BE49-F238E27FC236}">
                <a16:creationId xmlns:a16="http://schemas.microsoft.com/office/drawing/2014/main" id="{D124B1A8-2D75-4E8A-AC36-C86923A3A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B65C7-C12A-4F2C-99CA-724834F0DA8B}"/>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40101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18C8-AEE5-41FE-9F9A-4007F18731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8236D-75AD-4B31-940F-ACD415144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59655-1A58-4D09-8675-2F8DB9AC2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C9F91-D9DF-4311-9DA3-D24CC5558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D17FD-63F2-4BFB-8EF3-BB8DC667B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0BCB67-7469-4C8E-8A5B-07370431644D}"/>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8" name="Footer Placeholder 7">
            <a:extLst>
              <a:ext uri="{FF2B5EF4-FFF2-40B4-BE49-F238E27FC236}">
                <a16:creationId xmlns:a16="http://schemas.microsoft.com/office/drawing/2014/main" id="{A452CE18-753A-4AB8-BC7A-B4F1E94A01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5FAAA-29B2-4F4F-B22D-E819F199F3B0}"/>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69930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44E5-8BF7-4FE5-A15A-166B2B409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29D5F-C126-4697-AE6C-0C4740B07B42}"/>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4" name="Footer Placeholder 3">
            <a:extLst>
              <a:ext uri="{FF2B5EF4-FFF2-40B4-BE49-F238E27FC236}">
                <a16:creationId xmlns:a16="http://schemas.microsoft.com/office/drawing/2014/main" id="{87281609-FCD5-4C46-9EC6-62C689429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05E9A-2CF9-4D44-9890-348D513CCC2F}"/>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42350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A3B33-7E87-4B44-B5CB-8B336BD1504D}"/>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3" name="Footer Placeholder 2">
            <a:extLst>
              <a:ext uri="{FF2B5EF4-FFF2-40B4-BE49-F238E27FC236}">
                <a16:creationId xmlns:a16="http://schemas.microsoft.com/office/drawing/2014/main" id="{0B844E82-B844-4770-89F4-46A912663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4DD686-CAA4-4FD4-BBA7-95955764BAA7}"/>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51284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6580-A1AF-40C0-93F7-F138D06BF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9B874-048B-4E30-AA17-33BF51375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6B882-C572-4C91-966B-CFDF0A6A9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4A513-475C-4117-89BE-8F6B8E85195E}"/>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6" name="Footer Placeholder 5">
            <a:extLst>
              <a:ext uri="{FF2B5EF4-FFF2-40B4-BE49-F238E27FC236}">
                <a16:creationId xmlns:a16="http://schemas.microsoft.com/office/drawing/2014/main" id="{CB792E9D-420C-43B6-A84F-BA69E0BF9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4CE3C-5DCA-49FD-8A8B-35E000678B64}"/>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98710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D039-E318-4A8B-A034-4E0A8EBAE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74F3B6-F859-4565-BE0E-C2AA3EEF5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C2FF2-E963-4EFD-AE21-41C0B2DDE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B5C9-082D-4663-A5F5-978F17317ED2}"/>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6" name="Footer Placeholder 5">
            <a:extLst>
              <a:ext uri="{FF2B5EF4-FFF2-40B4-BE49-F238E27FC236}">
                <a16:creationId xmlns:a16="http://schemas.microsoft.com/office/drawing/2014/main" id="{A83C4D44-D527-4471-B28F-28D13BFAC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3C94-0504-4F97-A08F-40C3FA72A38F}"/>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7246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3DE84-E747-4561-8B63-97109CFA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9999A-C52A-4F89-884A-14721F151E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F18F7-8D4A-4BA5-9F15-CDD9F0048F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352AB72F-19D0-4946-8F2E-F5AD36104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359C7-D308-4BEE-B995-73A827678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0F40-C090-47FF-9E44-0997E5EBDD3C}" type="slidenum">
              <a:rPr lang="en-US" smtClean="0"/>
              <a:t>‹#›</a:t>
            </a:fld>
            <a:endParaRPr lang="en-US"/>
          </a:p>
        </p:txBody>
      </p:sp>
    </p:spTree>
    <p:extLst>
      <p:ext uri="{BB962C8B-B14F-4D97-AF65-F5344CB8AC3E}">
        <p14:creationId xmlns:p14="http://schemas.microsoft.com/office/powerpoint/2010/main" val="344682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oleObject" Target="../embeddings/oleObject3.bin"/><Relationship Id="rId5" Type="http://schemas.openxmlformats.org/officeDocument/2006/relationships/hyperlink" Target="https://www.lionsclubs.org/resources/120142828"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8.png"/><Relationship Id="rId7"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lionsclubs.org/resources/79863711" TargetMode="External"/><Relationship Id="rId11" Type="http://schemas.openxmlformats.org/officeDocument/2006/relationships/image" Target="../media/image4.png"/><Relationship Id="rId5" Type="http://schemas.openxmlformats.org/officeDocument/2006/relationships/hyperlink" Target="https://www.lionsclubs.org/resources/79863644" TargetMode="External"/><Relationship Id="rId10"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en-US" sz="4000" b="1" kern="0" dirty="0">
                <a:solidFill>
                  <a:srgbClr val="55565A"/>
                </a:solidFill>
                <a:latin typeface="Arial Black" panose="020B0604020202020204" pitchFamily="34" charset="0"/>
                <a:cs typeface="Arial" panose="020B0604020202020204" pitchFamily="34" charset="0"/>
              </a:rPr>
              <a:t>Leo Club Advisor </a:t>
            </a:r>
          </a:p>
          <a:p>
            <a:r>
              <a:rPr lang="en-US" sz="4000" b="1" kern="0" dirty="0">
                <a:solidFill>
                  <a:srgbClr val="55565A"/>
                </a:solidFill>
                <a:latin typeface="Arial Black" panose="020B0604020202020204" pitchFamily="34" charset="0"/>
                <a:cs typeface="Arial" panose="020B0604020202020204" pitchFamily="34" charset="0"/>
              </a:rPr>
              <a:t>Training and Orientation</a:t>
            </a:r>
          </a:p>
          <a:p>
            <a:pPr>
              <a:lnSpc>
                <a:spcPct val="150000"/>
              </a:lnSpc>
            </a:pPr>
            <a:r>
              <a:rPr lang="en-US" sz="2800" kern="0" dirty="0">
                <a:solidFill>
                  <a:srgbClr val="00AC69"/>
                </a:solidFill>
                <a:latin typeface="Arial" panose="020B0604020202020204" pitchFamily="34" charset="0"/>
                <a:cs typeface="Arial" panose="020B0604020202020204" pitchFamily="34" charset="0"/>
              </a:rPr>
              <a:t>LIONS CLUBS INTERNATIONAL</a:t>
            </a:r>
            <a:endParaRPr lang="en-US" sz="2800" kern="0" dirty="0">
              <a:solidFill>
                <a:srgbClr val="55565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club officer roles</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893647"/>
          </a:xfrm>
          <a:prstGeom prst="rect">
            <a:avLst/>
          </a:prstGeom>
          <a:noFill/>
        </p:spPr>
        <p:txBody>
          <a:bodyPr wrap="square" rtlCol="0">
            <a:spAutoFit/>
          </a:bodyPr>
          <a:lstStyle/>
          <a:p>
            <a:pPr eaLnBrk="1" hangingPunct="1"/>
            <a:r>
              <a:rPr lang="en-US" sz="2400" b="1" u="sng" dirty="0">
                <a:solidFill>
                  <a:srgbClr val="00AC69"/>
                </a:solidFill>
                <a:latin typeface="Arial" panose="020B0604020202020204" pitchFamily="34" charset="0"/>
                <a:cs typeface="Arial" panose="020B0604020202020204" pitchFamily="34" charset="0"/>
              </a:rPr>
              <a:t>Board of Directors</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President</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Vice President</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Secretary</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Treasurer</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Membership Chairperson (optional)</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Advisor</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Three Leo club directors</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en-US" sz="2400" b="1" u="sng" dirty="0">
                <a:solidFill>
                  <a:srgbClr val="00AC69"/>
                </a:solidFill>
                <a:latin typeface="Arial" panose="020B0604020202020204" pitchFamily="34" charset="0"/>
                <a:cs typeface="Arial" panose="020B0604020202020204" pitchFamily="34" charset="0"/>
              </a:rPr>
              <a:t>Meetings</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Regular meetings at time and place agreed on by club members.</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Consider if in person, virtual and hybrid meetings work best for you.</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3"/>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471245"/>
            <a:ext cx="5546985" cy="6617196"/>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616262"/>
                </a:solidFill>
                <a:latin typeface="Arial" panose="020B0604020202020204" pitchFamily="34" charset="0"/>
                <a:cs typeface="Arial" panose="020B0604020202020204" pitchFamily="34" charset="0"/>
              </a:rPr>
              <a:t>Leo club </a:t>
            </a:r>
            <a:r>
              <a:rPr lang="en-US" sz="3200" b="1" kern="0" dirty="0">
                <a:solidFill>
                  <a:srgbClr val="55565A"/>
                </a:solidFill>
                <a:latin typeface="Arial" panose="020B0604020202020204" pitchFamily="34" charset="0"/>
                <a:cs typeface="Arial" panose="020B0604020202020204" pitchFamily="34" charset="0"/>
              </a:rPr>
              <a:t>officer elections</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Elections take place during the </a:t>
            </a:r>
            <a:br>
              <a:rPr lang="en-US" sz="2400" dirty="0">
                <a:solidFill>
                  <a:srgbClr val="616262"/>
                </a:solidFill>
                <a:latin typeface="Arial" panose="020B0604020202020204" pitchFamily="34" charset="0"/>
                <a:cs typeface="Arial" panose="020B0604020202020204" pitchFamily="34" charset="0"/>
              </a:rPr>
            </a:br>
            <a:r>
              <a:rPr lang="en-US" sz="2400" b="1" dirty="0">
                <a:solidFill>
                  <a:srgbClr val="00AC69"/>
                </a:solidFill>
                <a:latin typeface="Arial" panose="020B0604020202020204" pitchFamily="34" charset="0"/>
                <a:cs typeface="Arial" panose="020B0604020202020204" pitchFamily="34" charset="0"/>
              </a:rPr>
              <a:t>fourth quarter of each fiscal year</a:t>
            </a:r>
            <a:r>
              <a:rPr lang="en-US" sz="2400" b="1" dirty="0">
                <a:solidFill>
                  <a:schemeClr val="accent6"/>
                </a:solidFill>
                <a:latin typeface="Arial" panose="020B0604020202020204" pitchFamily="34" charset="0"/>
                <a:cs typeface="Arial" panose="020B0604020202020204" pitchFamily="34" charset="0"/>
              </a:rPr>
              <a:t> </a:t>
            </a:r>
            <a:br>
              <a:rPr lang="en-US" sz="2400" b="1" dirty="0">
                <a:solidFill>
                  <a:schemeClr val="accent6"/>
                </a:solidFill>
                <a:latin typeface="Arial" panose="020B0604020202020204" pitchFamily="34" charset="0"/>
                <a:cs typeface="Arial" panose="020B0604020202020204" pitchFamily="34" charset="0"/>
              </a:rPr>
            </a:br>
            <a:r>
              <a:rPr lang="en-US" sz="2400" dirty="0">
                <a:solidFill>
                  <a:srgbClr val="616262"/>
                </a:solidFill>
                <a:latin typeface="Arial" panose="020B0604020202020204" pitchFamily="34" charset="0"/>
                <a:cs typeface="Arial" panose="020B0604020202020204" pitchFamily="34" charset="0"/>
              </a:rPr>
              <a:t>and elected individuals take office on </a:t>
            </a:r>
            <a:r>
              <a:rPr lang="en-US" sz="2400" b="1" dirty="0">
                <a:solidFill>
                  <a:srgbClr val="00AC69"/>
                </a:solidFill>
                <a:latin typeface="Arial" panose="020B0604020202020204" pitchFamily="34" charset="0"/>
                <a:cs typeface="Arial" panose="020B0604020202020204" pitchFamily="34" charset="0"/>
              </a:rPr>
              <a:t>July 1.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en-US" sz="2400" b="1" u="sng" dirty="0">
                <a:solidFill>
                  <a:srgbClr val="616262"/>
                </a:solidFill>
                <a:latin typeface="Arial" panose="020B0604020202020204" pitchFamily="34" charset="0"/>
                <a:cs typeface="Arial" panose="020B0604020202020204" pitchFamily="34" charset="0"/>
              </a:rPr>
              <a:t>Voting protocol:</a:t>
            </a:r>
          </a:p>
          <a:p>
            <a:pPr marL="347472" lvl="1" indent="-347472" eaLnBrk="1" hangingPunct="1">
              <a:buFont typeface="Arial" pitchFamily="34" charset="0"/>
              <a:buChar char="•"/>
            </a:pPr>
            <a:r>
              <a:rPr lang="en-US" sz="2400" dirty="0">
                <a:solidFill>
                  <a:srgbClr val="616262"/>
                </a:solidFill>
                <a:latin typeface="Arial" panose="020B0604020202020204" pitchFamily="34" charset="0"/>
                <a:cs typeface="Arial" panose="020B0604020202020204" pitchFamily="34" charset="0"/>
              </a:rPr>
              <a:t>Nominations of candidates should be made in writing prior to election or announced from the floor.</a:t>
            </a:r>
          </a:p>
          <a:p>
            <a:pPr marL="347472" lvl="1" indent="-347472" eaLnBrk="1" hangingPunct="1">
              <a:buFont typeface="Arial" pitchFamily="34" charset="0"/>
              <a:buChar char="•"/>
            </a:pPr>
            <a:r>
              <a:rPr lang="en-US" sz="2400" dirty="0">
                <a:solidFill>
                  <a:srgbClr val="616262"/>
                </a:solidFill>
                <a:latin typeface="Arial" panose="020B0604020202020204" pitchFamily="34" charset="0"/>
                <a:cs typeface="Arial" panose="020B0604020202020204" pitchFamily="34" charset="0"/>
              </a:rPr>
              <a:t>Voting is conducted by secret ballot.</a:t>
            </a:r>
          </a:p>
          <a:p>
            <a:pPr marL="347472" lvl="1" indent="-347472" eaLnBrk="1" hangingPunct="1">
              <a:buFont typeface="Arial" pitchFamily="34" charset="0"/>
              <a:buChar char="•"/>
            </a:pPr>
            <a:r>
              <a:rPr lang="en-US" sz="2400" dirty="0">
                <a:solidFill>
                  <a:srgbClr val="616262"/>
                </a:solidFill>
                <a:latin typeface="Arial" panose="020B0604020202020204" pitchFamily="34" charset="0"/>
                <a:cs typeface="Arial" panose="020B0604020202020204" pitchFamily="34" charset="0"/>
              </a:rPr>
              <a:t>Elected </a:t>
            </a:r>
            <a:r>
              <a:rPr lang="en-US" sz="2400" dirty="0">
                <a:solidFill>
                  <a:srgbClr val="616262"/>
                </a:solidFill>
                <a:latin typeface="Arial" pitchFamily="34" charset="0"/>
                <a:ea typeface="ＭＳ Ｐゴシック" pitchFamily="34" charset="-128"/>
              </a:rPr>
              <a:t>candidates</a:t>
            </a:r>
            <a:r>
              <a:rPr lang="en-US" sz="2400" dirty="0">
                <a:solidFill>
                  <a:srgbClr val="616262"/>
                </a:solidFill>
                <a:latin typeface="Arial" panose="020B0604020202020204" pitchFamily="34" charset="0"/>
                <a:cs typeface="Arial" panose="020B0604020202020204" pitchFamily="34" charset="0"/>
              </a:rPr>
              <a:t> must receive majority of votes by members present and in good standing.</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6"/>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7"/>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Officer installation and new member induction</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2308324"/>
          </a:xfrm>
          <a:prstGeom prst="rect">
            <a:avLst/>
          </a:prstGeom>
          <a:noFill/>
        </p:spPr>
        <p:txBody>
          <a:bodyPr wrap="square" rtlCol="0">
            <a:spAutoFit/>
          </a:bodyPr>
          <a:lstStyle/>
          <a:p>
            <a:pPr eaLnBrk="1" hangingPunct="1">
              <a:defRPr/>
            </a:pPr>
            <a:r>
              <a:rPr lang="en-US" sz="2400" dirty="0">
                <a:solidFill>
                  <a:srgbClr val="616262"/>
                </a:solidFill>
                <a:latin typeface="Arial" panose="020B0604020202020204" pitchFamily="34" charset="0"/>
                <a:cs typeface="Arial" panose="020B0604020202020204" pitchFamily="34" charset="0"/>
              </a:rPr>
              <a:t>Installing new members and officers is a pivotal part of starting Leos on their journey in a Leo club. Review the</a:t>
            </a:r>
            <a:r>
              <a:rPr lang="en-US" sz="2400" dirty="0">
                <a:solidFill>
                  <a:srgbClr val="81827C"/>
                </a:solidFill>
                <a:latin typeface="Arial" panose="020B0604020202020204" pitchFamily="34" charset="0"/>
                <a:cs typeface="Arial" panose="020B0604020202020204" pitchFamily="34" charset="0"/>
              </a:rPr>
              <a:t> </a:t>
            </a:r>
            <a:r>
              <a:rPr lang="en-US" sz="2400" dirty="0">
                <a:solidFill>
                  <a:srgbClr val="00AC69"/>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Leo Induction Ceremony</a:t>
            </a:r>
            <a:r>
              <a:rPr lang="en-US" sz="2400" dirty="0">
                <a:solidFill>
                  <a:srgbClr val="81827C"/>
                </a:solidFill>
                <a:latin typeface="Arial" panose="020B0604020202020204" pitchFamily="34" charset="0"/>
                <a:cs typeface="Arial" panose="020B0604020202020204" pitchFamily="34" charset="0"/>
              </a:rPr>
              <a:t> </a:t>
            </a:r>
            <a:r>
              <a:rPr lang="en-US" sz="2400" dirty="0">
                <a:solidFill>
                  <a:srgbClr val="616262"/>
                </a:solidFill>
                <a:latin typeface="Arial" panose="020B0604020202020204" pitchFamily="34" charset="0"/>
                <a:cs typeface="Arial" panose="020B0604020202020204" pitchFamily="34" charset="0"/>
              </a:rPr>
              <a:t>guide for more details.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name="Acrobat Document" r:id="rId6" imgW="3886052" imgH="5029200" progId="AcroExch.Document.DC">
                  <p:embed/>
                </p:oleObj>
              </mc:Choice>
              <mc:Fallback>
                <p:oleObj name="Acrobat Document" r:id="rId6" imgW="3886052" imgH="5029200" progId="AcroExch.Document.DC">
                  <p:embed/>
                  <p:pic>
                    <p:nvPicPr>
                      <p:cNvPr id="3" name="Object 2">
                        <a:extLst>
                          <a:ext uri="{FF2B5EF4-FFF2-40B4-BE49-F238E27FC236}">
                            <a16:creationId xmlns:a16="http://schemas.microsoft.com/office/drawing/2014/main" id="{D1D4CCB7-2869-4F37-8B1A-40DD89659A7B}"/>
                          </a:ext>
                        </a:extLst>
                      </p:cNvPr>
                      <p:cNvPicPr/>
                      <p:nvPr/>
                    </p:nvPicPr>
                    <p:blipFill>
                      <a:blip r:embed="rId7"/>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8"/>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club fees</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en-US" sz="2400" b="1" kern="0" dirty="0">
                <a:solidFill>
                  <a:srgbClr val="616262"/>
                </a:solidFill>
                <a:latin typeface="Arial" panose="020B0604020202020204" pitchFamily="34" charset="0"/>
                <a:cs typeface="Arial" panose="020B0604020202020204" pitchFamily="34" charset="0"/>
              </a:rPr>
              <a:t>International fees</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Organization fee </a:t>
            </a:r>
            <a:r>
              <a:rPr lang="en-US" sz="2400" kern="0" dirty="0">
                <a:solidFill>
                  <a:srgbClr val="616262"/>
                </a:solidFill>
                <a:latin typeface="Arial" panose="020B0604020202020204" pitchFamily="34" charset="0"/>
                <a:cs typeface="Arial" panose="020B0604020202020204" pitchFamily="34" charset="0"/>
              </a:rPr>
              <a:t>of US$100 covers processing and charter kits (one time).</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Annual Leo levy </a:t>
            </a:r>
            <a:r>
              <a:rPr lang="en-US" sz="2400" kern="0" dirty="0">
                <a:solidFill>
                  <a:srgbClr val="616262"/>
                </a:solidFill>
                <a:latin typeface="Arial" panose="020B0604020202020204" pitchFamily="34" charset="0"/>
                <a:cs typeface="Arial" panose="020B0604020202020204" pitchFamily="34" charset="0"/>
              </a:rPr>
              <a:t>of US$100 cover yearly processing, billed in July.</a:t>
            </a:r>
          </a:p>
          <a:p>
            <a:pPr>
              <a:defRPr/>
            </a:pPr>
            <a:r>
              <a:rPr lang="en-US" sz="2400" kern="0" dirty="0">
                <a:solidFill>
                  <a:srgbClr val="616262"/>
                </a:solidFill>
                <a:latin typeface="Arial" panose="020B0604020202020204" pitchFamily="34" charset="0"/>
                <a:cs typeface="Arial" panose="020B0604020202020204" pitchFamily="34" charset="0"/>
              </a:rPr>
              <a:t>	</a:t>
            </a:r>
            <a:r>
              <a:rPr lang="en-US" sz="2400" kern="0" dirty="0">
                <a:solidFill>
                  <a:srgbClr val="00AC69"/>
                </a:solidFill>
                <a:latin typeface="Arial" panose="020B0604020202020204" pitchFamily="34" charset="0"/>
                <a:cs typeface="Arial" panose="020B0604020202020204" pitchFamily="34" charset="0"/>
              </a:rPr>
              <a:t>*paid by the sponsoring Lions club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en-US" sz="2400" b="1" kern="0" dirty="0">
                <a:solidFill>
                  <a:srgbClr val="616262"/>
                </a:solidFill>
                <a:latin typeface="Arial" panose="020B0604020202020204" pitchFamily="34" charset="0"/>
                <a:cs typeface="Arial" panose="020B0604020202020204" pitchFamily="34" charset="0"/>
              </a:rPr>
              <a:t>Club/district fees</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Leo club membership dues:</a:t>
            </a:r>
            <a:r>
              <a:rPr lang="en-US" sz="2400" kern="0" dirty="0">
                <a:solidFill>
                  <a:srgbClr val="00AC69"/>
                </a:solidFill>
                <a:latin typeface="Arial" panose="020B0604020202020204" pitchFamily="34" charset="0"/>
                <a:cs typeface="Arial" panose="020B0604020202020204" pitchFamily="34" charset="0"/>
              </a:rPr>
              <a:t> </a:t>
            </a:r>
            <a:r>
              <a:rPr lang="en-US" sz="2400" kern="0" dirty="0">
                <a:solidFill>
                  <a:srgbClr val="616262"/>
                </a:solidFill>
                <a:latin typeface="Arial" panose="020B0604020202020204" pitchFamily="34" charset="0"/>
                <a:cs typeface="Arial" panose="020B0604020202020204" pitchFamily="34" charset="0"/>
              </a:rPr>
              <a:t>Determined by Leo club.</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Leo district/multiple district membership dues: </a:t>
            </a:r>
            <a:r>
              <a:rPr lang="en-US" sz="2400" kern="0" dirty="0">
                <a:solidFill>
                  <a:srgbClr val="616262"/>
                </a:solidFill>
                <a:latin typeface="Arial" panose="020B0604020202020204" pitchFamily="34" charset="0"/>
                <a:cs typeface="Arial" panose="020B0604020202020204" pitchFamily="34" charset="0"/>
              </a:rPr>
              <a:t>May be requested by Leo districts/multiple districts.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385542"/>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55565A"/>
                </a:solidFill>
                <a:latin typeface="Arial" panose="020B0604020202020204" pitchFamily="34" charset="0"/>
                <a:cs typeface="Arial" panose="020B0604020202020204" pitchFamily="34" charset="0"/>
              </a:rPr>
              <a:t>Administrative funds versus activity funds</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en-US" sz="2400" b="1" kern="0" dirty="0">
                <a:solidFill>
                  <a:srgbClr val="00AC69"/>
                </a:solidFill>
                <a:latin typeface="Arial" panose="020B0604020202020204" pitchFamily="34" charset="0"/>
                <a:cs typeface="Arial" panose="020B0604020202020204" pitchFamily="34" charset="0"/>
              </a:rPr>
              <a:t>Administrative funds</a:t>
            </a:r>
          </a:p>
          <a:p>
            <a:pPr marL="342900" indent="-342900" eaLnBrk="1" hangingPunct="1">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Admission fees and annual dues from club members.</a:t>
            </a:r>
          </a:p>
          <a:p>
            <a:pPr marL="342900" indent="-342900" eaLnBrk="1" hangingPunct="1">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Used for administration and operating expenses.</a:t>
            </a:r>
          </a:p>
          <a:p>
            <a:pPr>
              <a:defRPr/>
            </a:pPr>
            <a:r>
              <a:rPr lang="en-US" sz="2400" b="1" kern="0" dirty="0">
                <a:solidFill>
                  <a:srgbClr val="00AC69"/>
                </a:solidFill>
                <a:latin typeface="Arial" panose="020B0604020202020204" pitchFamily="34" charset="0"/>
                <a:cs typeface="Arial" panose="020B0604020202020204" pitchFamily="34" charset="0"/>
              </a:rPr>
              <a:t>Activity funds</a:t>
            </a:r>
          </a:p>
          <a:p>
            <a:pPr marL="342900" indent="-342900">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Money raised from public fundraising projects.</a:t>
            </a:r>
          </a:p>
          <a:p>
            <a:pPr marL="342900" indent="-342900">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Must be used for charitable purposes.</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nvGraphicFramePr>
        <p:xfrm>
          <a:off x="2087596" y="3555608"/>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en-US" sz="1600" dirty="0">
                          <a:latin typeface="Arial" panose="020B0604020202020204" pitchFamily="34" charset="0"/>
                          <a:cs typeface="Arial" panose="020B0604020202020204" pitchFamily="34" charset="0"/>
                        </a:rPr>
                        <a:t>How</a:t>
                      </a:r>
                      <a:r>
                        <a:rPr lang="en-US" sz="1600" baseline="0" dirty="0">
                          <a:latin typeface="Arial" panose="020B0604020202020204" pitchFamily="34" charset="0"/>
                          <a:cs typeface="Arial" panose="020B0604020202020204" pitchFamily="34" charset="0"/>
                        </a:rPr>
                        <a:t> funds are raised</a:t>
                      </a:r>
                      <a:endParaRPr lang="en-US" sz="1600" dirty="0">
                        <a:latin typeface="Arial" panose="020B0604020202020204" pitchFamily="34" charset="0"/>
                        <a:cs typeface="Arial" panose="020B0604020202020204" pitchFamily="34" charset="0"/>
                      </a:endParaRPr>
                    </a:p>
                  </a:txBody>
                  <a:tcPr marT="45731" marB="45731" anchor="ctr">
                    <a:solidFill>
                      <a:srgbClr val="407CCA"/>
                    </a:solidFill>
                  </a:tcPr>
                </a:tc>
                <a:tc>
                  <a:txBody>
                    <a:bodyPr/>
                    <a:lstStyle/>
                    <a:p>
                      <a:pPr algn="ctr"/>
                      <a:r>
                        <a:rPr lang="en-US" sz="1600" dirty="0">
                          <a:latin typeface="Arial" panose="020B0604020202020204" pitchFamily="34" charset="0"/>
                          <a:cs typeface="Arial" panose="020B0604020202020204" pitchFamily="34" charset="0"/>
                        </a:rPr>
                        <a:t>Use for public projects? </a:t>
                      </a:r>
                    </a:p>
                  </a:txBody>
                  <a:tcPr marT="45731" marB="45731" anchor="ctr">
                    <a:solidFill>
                      <a:srgbClr val="407CCA"/>
                    </a:solidFill>
                  </a:tcPr>
                </a:tc>
                <a:tc>
                  <a:txBody>
                    <a:bodyPr/>
                    <a:lstStyle/>
                    <a:p>
                      <a:pPr algn="ctr"/>
                      <a:r>
                        <a:rPr lang="en-US" sz="1600" dirty="0">
                          <a:latin typeface="Arial" panose="020B0604020202020204" pitchFamily="34" charset="0"/>
                          <a:cs typeface="Arial" panose="020B0604020202020204" pitchFamily="34" charset="0"/>
                        </a:rPr>
                        <a:t>Use for admin</a:t>
                      </a:r>
                      <a:r>
                        <a:rPr lang="en-US" sz="1600" baseline="0" dirty="0">
                          <a:latin typeface="Arial" panose="020B0604020202020204" pitchFamily="34" charset="0"/>
                          <a:cs typeface="Arial" panose="020B0604020202020204" pitchFamily="34" charset="0"/>
                        </a:rPr>
                        <a:t> expenses? </a:t>
                      </a:r>
                      <a:endParaRPr lang="en-US" sz="1600" dirty="0">
                        <a:latin typeface="Arial" panose="020B0604020202020204" pitchFamily="34" charset="0"/>
                        <a:cs typeface="Arial" panose="020B0604020202020204" pitchFamily="34" charset="0"/>
                      </a:endParaRP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en-US" sz="1400" dirty="0">
                          <a:latin typeface="Arial" panose="020B0604020202020204" pitchFamily="34" charset="0"/>
                          <a:cs typeface="Arial" panose="020B0604020202020204" pitchFamily="34" charset="0"/>
                        </a:rPr>
                        <a:t>Administrative –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dues and admission fees</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en-US" sz="1400" baseline="0" dirty="0">
                          <a:latin typeface="Arial" panose="020B0604020202020204" pitchFamily="34" charset="0"/>
                          <a:cs typeface="Arial" panose="020B0604020202020204" pitchFamily="34" charset="0"/>
                        </a:rPr>
                        <a:t>Public collection – any fundraising event open to the public, public contributions and bequests</a:t>
                      </a:r>
                      <a:endParaRPr lang="en-US" sz="1400" dirty="0">
                        <a:latin typeface="Arial" panose="020B0604020202020204" pitchFamily="34" charset="0"/>
                        <a:cs typeface="Arial" panose="020B0604020202020204" pitchFamily="34" charset="0"/>
                      </a:endParaRPr>
                    </a:p>
                  </a:txBody>
                  <a:tcPr marT="45731" marB="45731" anchor="ctr">
                    <a:solidFill>
                      <a:schemeClr val="bg1">
                        <a:lumMod val="9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95000"/>
                      </a:schemeClr>
                    </a:solidFill>
                  </a:tcPr>
                </a:tc>
                <a:tc>
                  <a:txBody>
                    <a:bodyPr/>
                    <a:lstStyle/>
                    <a:p>
                      <a:pPr algn="ctr"/>
                      <a:r>
                        <a:rPr lang="en-US" sz="1400" dirty="0">
                          <a:latin typeface="Arial" panose="020B0604020202020204" pitchFamily="34" charset="0"/>
                          <a:cs typeface="Arial" panose="020B0604020202020204" pitchFamily="34" charset="0"/>
                        </a:rPr>
                        <a:t>No</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en-US" sz="1400" dirty="0">
                          <a:latin typeface="Arial" panose="020B0604020202020204" pitchFamily="34" charset="0"/>
                          <a:cs typeface="Arial" panose="020B0604020202020204" pitchFamily="34" charset="0"/>
                        </a:rPr>
                        <a:t>Interest</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No</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a:cs typeface="Arial"/>
              </a:rPr>
              <a:t>Lions International privacy policy </a:t>
            </a:r>
            <a:br>
              <a:rPr lang="en-US" sz="3200" kern="0" dirty="0">
                <a:solidFill>
                  <a:srgbClr val="616262"/>
                </a:solidFill>
                <a:latin typeface="Arial"/>
                <a:cs typeface="Arial"/>
              </a:rPr>
            </a:br>
            <a:r>
              <a:rPr lang="en-US" sz="3200" kern="0" dirty="0">
                <a:solidFill>
                  <a:srgbClr val="616262"/>
                </a:solidFill>
                <a:latin typeface="Arial"/>
                <a:cs typeface="Arial"/>
              </a:rPr>
              <a:t>and liability insurance</a:t>
            </a:r>
            <a:endParaRPr lang="en-US" sz="3200" kern="0" dirty="0">
              <a:solidFill>
                <a:srgbClr val="61626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339102"/>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en-US" sz="2000" b="1" kern="1200" dirty="0">
                <a:solidFill>
                  <a:srgbClr val="407CCA"/>
                </a:solidFill>
                <a:latin typeface="Arial"/>
                <a:cs typeface="Arial"/>
              </a:rPr>
              <a:t>Personal Information Usage</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Dues and other billings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Distribution of information/updates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Support of membership growth, extension and retention programs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Convention and meeting planning</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Furtherance of public relations activities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Support of Lions clubs, the International Foundation (LCIF) and other adopted service programs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Special advertising and other purposes as determined by the International Board of Directors</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7CCA"/>
                </a:solidFill>
                <a:latin typeface="Arial"/>
                <a:cs typeface="Arial"/>
              </a:rPr>
              <a:t>Commercial general liability insurance</a:t>
            </a:r>
            <a:endParaRPr lang="en-US" sz="900" dirty="0">
              <a:solidFill>
                <a:srgbClr val="81827C"/>
              </a:solidFill>
              <a:latin typeface="Arial"/>
              <a:cs typeface="Arial"/>
            </a:endParaRPr>
          </a:p>
          <a:p>
            <a:pPr marL="285750" indent="-285750">
              <a:buFont typeface="Arial" panose="020B0604020202020204" pitchFamily="34" charset="0"/>
              <a:buChar char="•"/>
            </a:pPr>
            <a:r>
              <a:rPr lang="en-US" dirty="0">
                <a:solidFill>
                  <a:srgbClr val="81827C"/>
                </a:solidFill>
                <a:latin typeface="Arial"/>
                <a:cs typeface="Arial"/>
              </a:rPr>
              <a:t>All Lions clubs, Leo clubs and districts are named insured under the Lions Clubs International General Liability Insurance Policy.</a:t>
            </a:r>
            <a:endParaRPr lang="en-US" dirty="0">
              <a:ea typeface="+mn-lt"/>
              <a:cs typeface="+mn-lt"/>
            </a:endParaRPr>
          </a:p>
          <a:p>
            <a:pPr marL="285750" indent="-285750">
              <a:buFont typeface="Arial" panose="020B0604020202020204" pitchFamily="34" charset="0"/>
              <a:buChar char="•"/>
            </a:pPr>
            <a:r>
              <a:rPr lang="en-US" dirty="0">
                <a:solidFill>
                  <a:srgbClr val="81827C"/>
                </a:solidFill>
                <a:latin typeface="Arial"/>
                <a:cs typeface="Arial"/>
              </a:rPr>
              <a:t>US$2,000,000 general aggregate coverage is provided by Lions International.</a:t>
            </a:r>
            <a:endParaRPr lang="en-US" dirty="0">
              <a:ea typeface="+mn-lt"/>
              <a:cs typeface="+mn-lt"/>
            </a:endParaRPr>
          </a:p>
          <a:p>
            <a:pPr marL="285750" indent="-285750">
              <a:buFont typeface="Arial" panose="020B0604020202020204" pitchFamily="34" charset="0"/>
              <a:buChar char="•"/>
            </a:pPr>
            <a:r>
              <a:rPr lang="en-US" dirty="0">
                <a:solidFill>
                  <a:srgbClr val="81827C"/>
                </a:solidFill>
                <a:latin typeface="Arial"/>
                <a:cs typeface="Arial"/>
              </a:rPr>
              <a:t>A Certificate of Insurance is available upon request through the Lions International website.</a:t>
            </a:r>
            <a:endParaRPr lang="en-US" dirty="0">
              <a:ea typeface="+mn-lt"/>
              <a:cs typeface="+mn-lt"/>
            </a:endParaRPr>
          </a:p>
          <a:p>
            <a:pPr marL="285750" indent="-285750">
              <a:buFont typeface="Arial" panose="020B0604020202020204" pitchFamily="34" charset="0"/>
              <a:buChar char="•"/>
            </a:pPr>
            <a:r>
              <a:rPr lang="en-US" b="1" dirty="0">
                <a:solidFill>
                  <a:srgbClr val="407CCA"/>
                </a:solidFill>
                <a:latin typeface="Arial"/>
                <a:cs typeface="Arial"/>
              </a:rPr>
              <a:t>Additional liability insurance is available</a:t>
            </a:r>
            <a:r>
              <a:rPr lang="en-US" sz="1600" b="1" dirty="0">
                <a:solidFill>
                  <a:srgbClr val="407CCA"/>
                </a:solidFill>
                <a:latin typeface="Arial"/>
                <a:cs typeface="Arial"/>
              </a:rPr>
              <a:t>. </a:t>
            </a:r>
            <a:endParaRPr lang="en-US" sz="1600" dirty="0">
              <a:solidFill>
                <a:srgbClr val="407CCA"/>
              </a:solidFill>
              <a:ea typeface="+mn-lt"/>
              <a:cs typeface="+mn-lt"/>
            </a:endParaRP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rgbClr val="55565A"/>
                </a:solidFill>
                <a:latin typeface="Arial" panose="020B0604020202020204" pitchFamily="34" charset="0"/>
                <a:cs typeface="Arial" panose="020B0604020202020204" pitchFamily="34" charset="0"/>
              </a:rPr>
              <a:t>Leo and Lions emblems</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17</a:t>
            </a:fld>
            <a:endParaRPr lang="en-US" sz="1000" dirty="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en-US" sz="2800" b="1" dirty="0">
                <a:solidFill>
                  <a:srgbClr val="00AC69"/>
                </a:solidFill>
                <a:effectLst/>
                <a:latin typeface="Arial" panose="020B0604020202020204" pitchFamily="34" charset="0"/>
                <a:ea typeface="Calibri" panose="020F0502020204030204" pitchFamily="34" charset="0"/>
                <a:cs typeface="Arial" panose="020B0604020202020204" pitchFamily="34" charset="0"/>
              </a:rPr>
              <a:t>October: </a:t>
            </a:r>
            <a:r>
              <a:rPr lang="en-US" sz="2400" dirty="0">
                <a:solidFill>
                  <a:srgbClr val="4E4F4F"/>
                </a:solidFill>
                <a:effectLst/>
                <a:latin typeface="Arial" panose="020B0604020202020204" pitchFamily="34" charset="0"/>
                <a:ea typeface="Calibri" panose="020F0502020204030204" pitchFamily="34" charset="0"/>
                <a:cs typeface="Arial" panose="020B0604020202020204" pitchFamily="34" charset="0"/>
              </a:rPr>
              <a:t>Leo Membership Growth Month</a:t>
            </a:r>
          </a:p>
          <a:p>
            <a:pPr defTabSz="57150">
              <a:defRPr/>
            </a:pPr>
            <a:r>
              <a:rPr lang="en-US" sz="2800" b="1" kern="0" dirty="0">
                <a:solidFill>
                  <a:srgbClr val="00AC69"/>
                </a:solidFill>
              </a:rPr>
              <a:t>December 5: </a:t>
            </a:r>
            <a:r>
              <a:rPr lang="en-US" sz="2400" kern="0" dirty="0">
                <a:solidFill>
                  <a:srgbClr val="616262"/>
                </a:solidFill>
              </a:rPr>
              <a:t>International Leo Day</a:t>
            </a:r>
            <a:endParaRPr lang="en-US" sz="1800" b="1" kern="0" dirty="0">
              <a:solidFill>
                <a:schemeClr val="accent6"/>
              </a:solidFill>
            </a:endParaRPr>
          </a:p>
          <a:p>
            <a:pPr defTabSz="57150">
              <a:defRPr/>
            </a:pPr>
            <a:r>
              <a:rPr lang="en-US" sz="2800" b="1" kern="0" dirty="0">
                <a:solidFill>
                  <a:srgbClr val="00AC69"/>
                </a:solidFill>
              </a:rPr>
              <a:t>April: </a:t>
            </a:r>
            <a:r>
              <a:rPr lang="en-US" sz="2400" kern="0" dirty="0">
                <a:solidFill>
                  <a:srgbClr val="616262"/>
                </a:solidFill>
              </a:rPr>
              <a:t>Leo Club Awareness Month</a:t>
            </a:r>
            <a:endParaRPr lang="en-US" sz="1800" b="1" kern="0" dirty="0">
              <a:solidFill>
                <a:schemeClr val="accent6"/>
              </a:solidFill>
            </a:endParaRPr>
          </a:p>
          <a:p>
            <a:pPr defTabSz="57150">
              <a:defRPr/>
            </a:pPr>
            <a:r>
              <a:rPr lang="en-US" sz="2800" b="1" kern="0" dirty="0">
                <a:solidFill>
                  <a:srgbClr val="00AC69"/>
                </a:solidFill>
              </a:rPr>
              <a:t>June/July: </a:t>
            </a:r>
            <a:r>
              <a:rPr lang="en-US" sz="2400" kern="0" dirty="0">
                <a:solidFill>
                  <a:srgbClr val="616262"/>
                </a:solidFill>
              </a:rPr>
              <a:t>Lions International Convention</a:t>
            </a:r>
            <a:endParaRPr lang="en-US" sz="2400" dirty="0">
              <a:solidFill>
                <a:srgbClr val="616262"/>
              </a:solidFill>
            </a:endParaRP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Important dates</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alpha val="91000"/>
                    </a:schemeClr>
                  </a:glow>
                </a:effectLst>
              </a:rPr>
              <a:t>Summary</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5262979"/>
          </a:xfrm>
          <a:prstGeom prst="rect">
            <a:avLst/>
          </a:prstGeom>
          <a:noFill/>
        </p:spPr>
        <p:txBody>
          <a:bodyPr wrap="square" rtlCol="0">
            <a:spAutoFit/>
          </a:bodyPr>
          <a:lstStyle/>
          <a:p>
            <a:r>
              <a:rPr lang="en-US" sz="2400" dirty="0">
                <a:solidFill>
                  <a:schemeClr val="bg1"/>
                </a:solidFill>
                <a:effectLst>
                  <a:glow>
                    <a:schemeClr val="bg1"/>
                  </a:glow>
                </a:effectLst>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US$100 annual fee to sponsor a Leo club.</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Reporting Leos shows the impact of the Leo club to Lions International; records must be updated yearly with each election.</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Leos are covered under Lions’ insurance.</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Leo logos are allowed to be used on promotional materials, communications and websites, but can’t be used on items sold for profit.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en-US" sz="2400" dirty="0">
                <a:solidFill>
                  <a:schemeClr val="bg1"/>
                </a:solidFill>
                <a:effectLst>
                  <a:glow>
                    <a:schemeClr val="bg1"/>
                  </a:glow>
                </a:effectLst>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Discuss topics related to Leo club administration that advisors should be most concerned about. Get advice from current Leo club advisors on best tips for staying on top of administrative tasks.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7122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333280"/>
            <a:chOff x="4739767" y="1033790"/>
            <a:chExt cx="8240314" cy="3333280"/>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1 </a:t>
              </a:r>
              <a:r>
                <a:rPr lang="en-US" sz="2000" dirty="0">
                  <a:solidFill>
                    <a:srgbClr val="EBB700"/>
                  </a:solidFill>
                  <a:latin typeface="Arial" panose="020B0604020202020204" pitchFamily="34" charset="0"/>
                  <a:cs typeface="Arial" panose="020B0604020202020204" pitchFamily="34" charset="0"/>
                </a:rPr>
                <a:t>//</a:t>
              </a:r>
              <a:r>
                <a:rPr lang="en-US" sz="2000" dirty="0">
                  <a:solidFill>
                    <a:srgbClr val="55565A"/>
                  </a:solidFill>
                  <a:latin typeface="Arial" panose="020B0604020202020204" pitchFamily="34" charset="0"/>
                  <a:cs typeface="Arial" panose="020B0604020202020204" pitchFamily="34" charset="0"/>
                </a:rPr>
                <a:t> Leo Club Program Overview</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2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The Role of the Leo Club Advisor</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3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Administration</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4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Program Resources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39767" y="3966960"/>
              <a:ext cx="7625738"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5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4E4F4F"/>
                  </a:solidFill>
                  <a:latin typeface="Arial"/>
                  <a:cs typeface="Arial"/>
                </a:rPr>
                <a:t>W</a:t>
              </a:r>
              <a:r>
                <a:rPr lang="en-US" sz="2000" dirty="0">
                  <a:solidFill>
                    <a:srgbClr val="55565A"/>
                  </a:solidFill>
                  <a:latin typeface="Arial"/>
                  <a:cs typeface="Arial"/>
                </a:rPr>
                <a:t>orking with Younger People</a:t>
              </a:r>
              <a:endParaRPr lang="en-US" sz="2000" dirty="0">
                <a:solidFill>
                  <a:srgbClr val="55565A"/>
                </a:solidFill>
                <a:latin typeface="Arial" panose="020B0604020202020204" pitchFamily="34" charset="0"/>
                <a:cs typeface="Arial" panose="020B0604020202020204" pitchFamily="34" charset="0"/>
              </a:endParaRP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en-US" sz="6000" b="1" dirty="0">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46AAC5AF-67B0-EE77-69DE-6EDE73E84D2C}"/>
              </a:ext>
            </a:extLst>
          </p:cNvPr>
          <p:cNvSpPr txBox="1"/>
          <p:nvPr/>
        </p:nvSpPr>
        <p:spPr>
          <a:xfrm>
            <a:off x="6024778" y="5308424"/>
            <a:ext cx="5141151" cy="400110"/>
          </a:xfrm>
          <a:prstGeom prst="rect">
            <a:avLst/>
          </a:prstGeom>
          <a:noFill/>
        </p:spPr>
        <p:txBody>
          <a:bodyPr wrap="none" lIns="91440" tIns="45720" rIns="91440" bIns="45720" rtlCol="0" anchor="t">
            <a:spAutoFit/>
          </a:bodyPr>
          <a:lstStyle/>
          <a:p>
            <a:r>
              <a:rPr lang="en-US" sz="2000" b="1" dirty="0">
                <a:solidFill>
                  <a:srgbClr val="407CCA"/>
                </a:solidFill>
                <a:latin typeface="Arial"/>
                <a:cs typeface="Arial"/>
              </a:rPr>
              <a:t>Module 6 </a:t>
            </a:r>
            <a:r>
              <a:rPr lang="en-US" sz="2000" dirty="0">
                <a:solidFill>
                  <a:srgbClr val="EBB700"/>
                </a:solidFill>
                <a:latin typeface="Arial"/>
                <a:cs typeface="Arial"/>
              </a:rPr>
              <a:t>// </a:t>
            </a:r>
            <a:r>
              <a:rPr lang="en-US" sz="2000" dirty="0">
                <a:solidFill>
                  <a:srgbClr val="55565A"/>
                </a:solidFill>
                <a:latin typeface="Arial" panose="020B0604020202020204" pitchFamily="34" charset="0"/>
                <a:cs typeface="Arial" panose="020B0604020202020204" pitchFamily="34" charset="0"/>
              </a:rPr>
              <a:t>Continuing the Service Journey</a:t>
            </a:r>
            <a:endParaRPr lang="en-US" sz="2000" dirty="0">
              <a:solidFill>
                <a:srgbClr val="55565A"/>
              </a:solidFill>
              <a:latin typeface="Arial"/>
              <a:cs typeface="Arial"/>
            </a:endParaRPr>
          </a:p>
        </p:txBody>
      </p:sp>
    </p:spTree>
    <p:extLst>
      <p:ext uri="{BB962C8B-B14F-4D97-AF65-F5344CB8AC3E}">
        <p14:creationId xmlns:p14="http://schemas.microsoft.com/office/powerpoint/2010/main" val="100700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3</a:t>
            </a:r>
          </a:p>
          <a:p>
            <a:pPr>
              <a:spcBef>
                <a:spcPts val="0"/>
              </a:spcBef>
            </a:pPr>
            <a:r>
              <a:rPr lang="en-US" sz="4000" b="0" kern="0" dirty="0"/>
              <a:t>Leo Club Administration</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Application forms for Leo club membership</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en-US" sz="2400" dirty="0">
                <a:solidFill>
                  <a:srgbClr val="81827C"/>
                </a:solidFill>
                <a:latin typeface="Arial" panose="020B0604020202020204" pitchFamily="34" charset="0"/>
                <a:cs typeface="Arial" panose="020B0604020202020204" pitchFamily="34" charset="0"/>
              </a:rPr>
              <a:t>L</a:t>
            </a:r>
            <a:r>
              <a:rPr lang="en-US" sz="2400" dirty="0">
                <a:solidFill>
                  <a:srgbClr val="616262"/>
                </a:solidFill>
                <a:latin typeface="Arial" panose="020B0604020202020204" pitchFamily="34" charset="0"/>
                <a:cs typeface="Arial" panose="020B0604020202020204" pitchFamily="34" charset="0"/>
              </a:rPr>
              <a:t>eos interested in joining a club should submit a Leo club membership form (</a:t>
            </a:r>
            <a:r>
              <a:rPr lang="en-US" sz="2400" dirty="0">
                <a:solidFill>
                  <a:srgbClr val="81827C"/>
                </a:solidFill>
                <a:latin typeface="Arial" panose="020B0604020202020204" pitchFamily="34" charset="0"/>
                <a:cs typeface="Arial" panose="020B0604020202020204" pitchFamily="34" charset="0"/>
                <a:hlinkClick r:id="rId5"/>
              </a:rPr>
              <a:t>Leo 50A </a:t>
            </a:r>
            <a:r>
              <a:rPr lang="en-US" sz="2400" dirty="0">
                <a:solidFill>
                  <a:srgbClr val="616262"/>
                </a:solidFill>
                <a:latin typeface="Arial" panose="020B0604020202020204" pitchFamily="34" charset="0"/>
                <a:cs typeface="Arial" panose="020B0604020202020204" pitchFamily="34" charset="0"/>
              </a:rPr>
              <a:t>or </a:t>
            </a:r>
            <a:r>
              <a:rPr lang="en-US" sz="2400" dirty="0">
                <a:solidFill>
                  <a:srgbClr val="81827C"/>
                </a:solidFill>
                <a:latin typeface="Arial" panose="020B0604020202020204" pitchFamily="34" charset="0"/>
                <a:cs typeface="Arial" panose="020B0604020202020204" pitchFamily="34" charset="0"/>
                <a:hlinkClick r:id="rId6"/>
              </a:rPr>
              <a:t>Leo 50O</a:t>
            </a:r>
            <a:r>
              <a:rPr lang="en-US" sz="2400" dirty="0">
                <a:solidFill>
                  <a:srgbClr val="616262"/>
                </a:solidFill>
                <a:latin typeface="Arial" panose="020B0604020202020204" pitchFamily="34" charset="0"/>
                <a:cs typeface="Arial" panose="020B0604020202020204" pitchFamily="34" charset="0"/>
              </a:rPr>
              <a:t>) to the sponsoring </a:t>
            </a:r>
          </a:p>
          <a:p>
            <a:pPr eaLnBrk="1" hangingPunct="1">
              <a:defRPr/>
            </a:pPr>
            <a:r>
              <a:rPr lang="en-US" sz="2400" dirty="0">
                <a:solidFill>
                  <a:srgbClr val="616262"/>
                </a:solidFill>
                <a:latin typeface="Arial" panose="020B0604020202020204" pitchFamily="34" charset="0"/>
                <a:cs typeface="Arial" panose="020B0604020202020204" pitchFamily="34" charset="0"/>
              </a:rPr>
              <a:t>Lions club.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name="Acrobat Document" r:id="rId7" imgW="3886052" imgH="5029200" progId="AcroExch.Document.DC">
                  <p:embed/>
                </p:oleObj>
              </mc:Choice>
              <mc:Fallback>
                <p:oleObj name="Acrobat Document" r:id="rId7"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8"/>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name="Acrobat Document" r:id="rId9" imgW="3886052" imgH="5029200" progId="AcroExch.Document.DC">
                  <p:embed/>
                </p:oleObj>
              </mc:Choice>
              <mc:Fallback>
                <p:oleObj name="Acrobat Document" r:id="rId9"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0"/>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1"/>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Parental consent for Alpha Leos</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2308324"/>
          </a:xfrm>
          <a:prstGeom prst="rect">
            <a:avLst/>
          </a:prstGeom>
          <a:noFill/>
        </p:spPr>
        <p:txBody>
          <a:bodyPr wrap="square" lIns="91440" tIns="45720" rIns="91440" bIns="45720" rtlCol="0" anchor="t">
            <a:spAutoFit/>
          </a:bodyPr>
          <a:lstStyle/>
          <a:p>
            <a:pPr>
              <a:defRPr/>
            </a:pPr>
            <a:r>
              <a:rPr lang="en-US" sz="2400" b="1" dirty="0">
                <a:solidFill>
                  <a:srgbClr val="00AC69"/>
                </a:solidFill>
                <a:latin typeface="Arial"/>
                <a:cs typeface="Arial"/>
              </a:rPr>
              <a:t>The Alpha Leo Membership form (Leo 50A) </a:t>
            </a:r>
            <a:r>
              <a:rPr lang="en-US" sz="2400" dirty="0">
                <a:solidFill>
                  <a:srgbClr val="81827C"/>
                </a:solidFill>
                <a:latin typeface="Arial"/>
                <a:cs typeface="Arial"/>
              </a:rPr>
              <a:t>includes a parental consent section that must be completed</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106253" y="1550246"/>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1222836" y="2552442"/>
            <a:ext cx="10110962" cy="1354217"/>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en-US" sz="3400" b="1" kern="0" dirty="0">
                <a:solidFill>
                  <a:srgbClr val="616262"/>
                </a:solidFill>
                <a:latin typeface="Arial" panose="020B0604020202020204" pitchFamily="34" charset="0"/>
                <a:cs typeface="Arial" panose="020B0604020202020204" pitchFamily="34" charset="0"/>
              </a:rPr>
              <a:t>Importance of membership and officer reporting</a:t>
            </a:r>
          </a:p>
          <a:p>
            <a:endParaRPr lang="en-US" sz="2400" b="1" dirty="0">
              <a:solidFill>
                <a:srgbClr val="F14619"/>
              </a:solidFill>
            </a:endParaRPr>
          </a:p>
          <a:p>
            <a:endParaRPr lang="en-US" sz="2400" b="1" dirty="0">
              <a:solidFill>
                <a:srgbClr val="F14619"/>
              </a:solidFill>
            </a:endParaRPr>
          </a:p>
        </p:txBody>
      </p:sp>
    </p:spTree>
    <p:extLst>
      <p:ext uri="{BB962C8B-B14F-4D97-AF65-F5344CB8AC3E}">
        <p14:creationId xmlns:p14="http://schemas.microsoft.com/office/powerpoint/2010/main" val="293546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9578753" cy="1169551"/>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616262"/>
                </a:solidFill>
                <a:latin typeface="Arial" panose="020B0604020202020204" pitchFamily="34" charset="0"/>
                <a:cs typeface="Arial" panose="020B0604020202020204" pitchFamily="34" charset="0"/>
              </a:rPr>
              <a:t>Membership reporting access</a:t>
            </a:r>
            <a:endParaRPr lang="en-US" sz="3200" b="1" dirty="0">
              <a:solidFill>
                <a:srgbClr val="616262"/>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nvGraphicFramePr>
        <p:xfrm>
          <a:off x="2257968" y="1337121"/>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Officer Title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Reported By</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Access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president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Leo club advisor/ sponsoring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Lions club president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Report members for their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own Leo club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secretary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Leo club advisor/ sponsoring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Lions club president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Report members for their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own Leo club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advisor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Leo club advisor/ sponsoring Lions club president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Report members for their</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own Leo club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Sponsoring Lions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club president</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Lions International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members for Leo club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that the Lions club sponsor</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Sponsoring Lions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club secretary</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Lions International</a:t>
                      </a:r>
                    </a:p>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members for Leo club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that the Lions club sponsors</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District Leo chairperson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District governor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Leo district officers</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Multiple district Leo chairperson</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Council chairperson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multiple district officers</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6032421"/>
          </a:xfrm>
          <a:prstGeom prst="rect">
            <a:avLst/>
          </a:prstGeom>
          <a:noFill/>
        </p:spPr>
        <p:txBody>
          <a:bodyPr wrap="square" lIns="91440" tIns="45720" rIns="91440" bIns="45720" rtlCol="0" anchor="t">
            <a:spAutoFit/>
          </a:bodyPr>
          <a:lstStyle/>
          <a:p>
            <a:pPr>
              <a:defRPr/>
            </a:pPr>
            <a:r>
              <a:rPr lang="en-US" sz="3200" b="1" kern="0" dirty="0">
                <a:solidFill>
                  <a:srgbClr val="616262"/>
                </a:solidFill>
                <a:latin typeface="Arial" panose="020B0604020202020204" pitchFamily="34" charset="0"/>
                <a:cs typeface="Arial" panose="020B0604020202020204" pitchFamily="34" charset="0"/>
              </a:rPr>
              <a:t>Importance of service reporting</a:t>
            </a:r>
          </a:p>
          <a:p>
            <a:endParaRPr lang="en-US" b="1" dirty="0">
              <a:solidFill>
                <a:srgbClr val="F14619"/>
              </a:solidFill>
            </a:endParaRPr>
          </a:p>
          <a:p>
            <a:pPr marL="342900"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In Lions International online reporting system, Leos and Lions can schedule </a:t>
            </a:r>
            <a:r>
              <a:rPr lang="en-US" sz="2400" b="1" dirty="0">
                <a:solidFill>
                  <a:srgbClr val="00AC69"/>
                </a:solidFill>
                <a:latin typeface="Arial" pitchFamily="34" charset="0"/>
                <a:ea typeface="ＭＳ Ｐゴシック" pitchFamily="34" charset="-128"/>
              </a:rPr>
              <a:t>upcoming service projects</a:t>
            </a:r>
            <a:r>
              <a:rPr lang="en-US" sz="2400" dirty="0">
                <a:solidFill>
                  <a:srgbClr val="00AC69"/>
                </a:solidFill>
                <a:latin typeface="Arial" pitchFamily="34" charset="0"/>
                <a:ea typeface="ＭＳ Ｐゴシック" pitchFamily="34" charset="-128"/>
              </a:rPr>
              <a:t> and </a:t>
            </a:r>
            <a:r>
              <a:rPr lang="en-US" sz="2400" b="1" dirty="0">
                <a:solidFill>
                  <a:srgbClr val="00AC69"/>
                </a:solidFill>
                <a:latin typeface="Arial" pitchFamily="34" charset="0"/>
                <a:ea typeface="ＭＳ Ｐゴシック" pitchFamily="34" charset="-128"/>
              </a:rPr>
              <a:t>report past service projects,</a:t>
            </a:r>
            <a:r>
              <a:rPr lang="en-US" sz="2400" dirty="0">
                <a:solidFill>
                  <a:srgbClr val="00AC69"/>
                </a:solidFill>
                <a:latin typeface="Arial" pitchFamily="34" charset="0"/>
                <a:ea typeface="ＭＳ Ｐゴシック" pitchFamily="34" charset="-128"/>
              </a:rPr>
              <a:t> </a:t>
            </a:r>
            <a:r>
              <a:rPr lang="en-US" sz="2400" dirty="0">
                <a:solidFill>
                  <a:srgbClr val="616262"/>
                </a:solidFill>
                <a:latin typeface="Arial" pitchFamily="34" charset="0"/>
                <a:ea typeface="ＭＳ Ｐゴシック" pitchFamily="34" charset="-128"/>
              </a:rPr>
              <a:t>providing the number of volunteers and the number of people served.</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Reasons to report</a:t>
            </a:r>
          </a:p>
          <a:p>
            <a:pPr marL="800100" lvl="1"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Showcase impact of the Leo club.</a:t>
            </a:r>
          </a:p>
          <a:p>
            <a:pPr marL="800100" lvl="1"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Measure the global growth and impact of Leos around the world.</a:t>
            </a:r>
          </a:p>
          <a:p>
            <a:pPr marL="800100" lvl="1"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Service activity awards and recognitions.</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9333530" cy="1169551"/>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616262"/>
                </a:solidFill>
                <a:latin typeface="Arial" panose="020B0604020202020204" pitchFamily="34" charset="0"/>
                <a:cs typeface="Arial" panose="020B0604020202020204" pitchFamily="34" charset="0"/>
              </a:rPr>
              <a:t>Service reporting access</a:t>
            </a:r>
            <a:endParaRPr lang="en-US" sz="3200" b="1" dirty="0">
              <a:solidFill>
                <a:srgbClr val="616262"/>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nvGraphicFramePr>
        <p:xfrm>
          <a:off x="2286000" y="1257137"/>
          <a:ext cx="9219923" cy="4032187"/>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Officer Title</a:t>
                      </a:r>
                      <a:endParaRPr lang="en-US" sz="16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Access</a:t>
                      </a:r>
                      <a:endParaRPr lang="en-US" sz="16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president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For their own Leo club</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secretary</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For their own Leo club</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advisor</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For the Leo club to which they are assigned as an officer</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District Leo chairperson</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district president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district secretary</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Multiple district Leo chairperson</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multiple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multiple district president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multiple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multiple district secretary</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multiple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3535</Words>
  <Application>Microsoft Office PowerPoint</Application>
  <PresentationFormat>Widescreen</PresentationFormat>
  <Paragraphs>281</Paragraphs>
  <Slides>18</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Christensen, Ashley</cp:lastModifiedBy>
  <cp:revision>13</cp:revision>
  <dcterms:created xsi:type="dcterms:W3CDTF">2021-12-09T21:46:32Z</dcterms:created>
  <dcterms:modified xsi:type="dcterms:W3CDTF">2023-12-19T21:19:56Z</dcterms:modified>
</cp:coreProperties>
</file>