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8" r:id="rId2"/>
    <p:sldMasterId id="2147483741" r:id="rId3"/>
    <p:sldMasterId id="2147483785" r:id="rId4"/>
    <p:sldMasterId id="2147483804" r:id="rId5"/>
    <p:sldMasterId id="2147483815" r:id="rId6"/>
    <p:sldMasterId id="2147483827" r:id="rId7"/>
    <p:sldMasterId id="2147483839" r:id="rId8"/>
    <p:sldMasterId id="2147483851" r:id="rId9"/>
    <p:sldMasterId id="2147483863" r:id="rId10"/>
    <p:sldMasterId id="2147483874" r:id="rId11"/>
    <p:sldMasterId id="2147483897" r:id="rId12"/>
    <p:sldMasterId id="2147483902" r:id="rId13"/>
    <p:sldMasterId id="2147483922" r:id="rId14"/>
    <p:sldMasterId id="2147484041" r:id="rId15"/>
  </p:sldMasterIdLst>
  <p:notesMasterIdLst>
    <p:notesMasterId r:id="rId82"/>
  </p:notesMasterIdLst>
  <p:handoutMasterIdLst>
    <p:handoutMasterId r:id="rId83"/>
  </p:handoutMasterIdLst>
  <p:sldIdLst>
    <p:sldId id="1987" r:id="rId16"/>
    <p:sldId id="2006" r:id="rId17"/>
    <p:sldId id="1103" r:id="rId18"/>
    <p:sldId id="1982" r:id="rId19"/>
    <p:sldId id="1107" r:id="rId20"/>
    <p:sldId id="1110" r:id="rId21"/>
    <p:sldId id="1933" r:id="rId22"/>
    <p:sldId id="1910" r:id="rId23"/>
    <p:sldId id="2007" r:id="rId24"/>
    <p:sldId id="1940" r:id="rId25"/>
    <p:sldId id="1962" r:id="rId26"/>
    <p:sldId id="2008" r:id="rId27"/>
    <p:sldId id="1989" r:id="rId28"/>
    <p:sldId id="2009" r:id="rId29"/>
    <p:sldId id="2010" r:id="rId30"/>
    <p:sldId id="2011" r:id="rId31"/>
    <p:sldId id="2012" r:id="rId32"/>
    <p:sldId id="2013" r:id="rId33"/>
    <p:sldId id="2063" r:id="rId34"/>
    <p:sldId id="2064" r:id="rId35"/>
    <p:sldId id="1960" r:id="rId36"/>
    <p:sldId id="1983" r:id="rId37"/>
    <p:sldId id="2065" r:id="rId38"/>
    <p:sldId id="2066" r:id="rId39"/>
    <p:sldId id="2067" r:id="rId40"/>
    <p:sldId id="2068" r:id="rId41"/>
    <p:sldId id="2069" r:id="rId42"/>
    <p:sldId id="1997" r:id="rId43"/>
    <p:sldId id="2070" r:id="rId44"/>
    <p:sldId id="2071" r:id="rId45"/>
    <p:sldId id="1967" r:id="rId46"/>
    <p:sldId id="2072" r:id="rId47"/>
    <p:sldId id="2073" r:id="rId48"/>
    <p:sldId id="1988" r:id="rId49"/>
    <p:sldId id="2074" r:id="rId50"/>
    <p:sldId id="2075" r:id="rId51"/>
    <p:sldId id="2076" r:id="rId52"/>
    <p:sldId id="2077" r:id="rId53"/>
    <p:sldId id="1981" r:id="rId54"/>
    <p:sldId id="2078" r:id="rId55"/>
    <p:sldId id="2079" r:id="rId56"/>
    <p:sldId id="2081" r:id="rId57"/>
    <p:sldId id="1083" r:id="rId58"/>
    <p:sldId id="2082" r:id="rId59"/>
    <p:sldId id="2083" r:id="rId60"/>
    <p:sldId id="2084" r:id="rId61"/>
    <p:sldId id="2085" r:id="rId62"/>
    <p:sldId id="2086" r:id="rId63"/>
    <p:sldId id="2087" r:id="rId64"/>
    <p:sldId id="2088" r:id="rId65"/>
    <p:sldId id="2089" r:id="rId66"/>
    <p:sldId id="2090" r:id="rId67"/>
    <p:sldId id="2091" r:id="rId68"/>
    <p:sldId id="2092" r:id="rId69"/>
    <p:sldId id="2093" r:id="rId70"/>
    <p:sldId id="2094" r:id="rId71"/>
    <p:sldId id="2095" r:id="rId72"/>
    <p:sldId id="2096" r:id="rId73"/>
    <p:sldId id="2097" r:id="rId74"/>
    <p:sldId id="2046" r:id="rId75"/>
    <p:sldId id="2098" r:id="rId76"/>
    <p:sldId id="2099" r:id="rId77"/>
    <p:sldId id="2100" r:id="rId78"/>
    <p:sldId id="2101" r:id="rId79"/>
    <p:sldId id="2102" r:id="rId80"/>
    <p:sldId id="2103"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be, Ann"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BA7"/>
    <a:srgbClr val="66FFFF"/>
    <a:srgbClr val="13B9B5"/>
    <a:srgbClr val="11BB9F"/>
    <a:srgbClr val="13B1B9"/>
    <a:srgbClr val="10A8BC"/>
    <a:srgbClr val="1DABAF"/>
    <a:srgbClr val="1DA8AF"/>
    <a:srgbClr val="1CB097"/>
    <a:srgbClr val="084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892" autoAdjust="0"/>
    <p:restoredTop sz="94477" autoAdjust="0"/>
  </p:normalViewPr>
  <p:slideViewPr>
    <p:cSldViewPr snapToGrid="0">
      <p:cViewPr varScale="1">
        <p:scale>
          <a:sx n="87" d="100"/>
          <a:sy n="87" d="100"/>
        </p:scale>
        <p:origin x="102" y="546"/>
      </p:cViewPr>
      <p:guideLst/>
    </p:cSldViewPr>
  </p:slideViewPr>
  <p:notesTextViewPr>
    <p:cViewPr>
      <p:scale>
        <a:sx n="3" d="2"/>
        <a:sy n="3" d="2"/>
      </p:scale>
      <p:origin x="0" y="0"/>
    </p:cViewPr>
  </p:notesTextViewPr>
  <p:sorterViewPr>
    <p:cViewPr>
      <p:scale>
        <a:sx n="110" d="100"/>
        <a:sy n="110" d="100"/>
      </p:scale>
      <p:origin x="0" y="0"/>
    </p:cViewPr>
  </p:sorterViewPr>
  <p:notesViewPr>
    <p:cSldViewPr snapToGrid="0">
      <p:cViewPr varScale="1">
        <p:scale>
          <a:sx n="66" d="100"/>
          <a:sy n="66" d="100"/>
        </p:scale>
        <p:origin x="16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commentAuthors" Target="commentAuthor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F89ADAA0-3C2B-452A-A2ED-5EB487A82E30}">
      <dgm:prSet phldrT="[Text]" custT="1"/>
      <dgm:spPr>
        <a:solidFill>
          <a:srgbClr val="54565A"/>
        </a:solidFill>
        <a:ln>
          <a:solidFill>
            <a:srgbClr val="EBB700"/>
          </a:solidFill>
        </a:ln>
      </dgm:spPr>
      <dgm:t>
        <a:bodyPr/>
        <a:lstStyle/>
        <a:p>
          <a:r>
            <a:rPr lang="en-US" sz="1200" b="0" dirty="0">
              <a:latin typeface="Arial" panose="020B0604020202020204" pitchFamily="34" charset="0"/>
              <a:cs typeface="Arial" panose="020B0604020202020204" pitchFamily="34" charset="0"/>
            </a:rPr>
            <a:t>Administrator</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p>
      </dgm:t>
    </dgm:pt>
    <dgm:pt modelId="{50F82A0C-ED8F-44A9-A7B0-89315E08489E}">
      <dgm:prSet phldrT="[Text]" custT="1"/>
      <dgm:spPr>
        <a:solidFill>
          <a:srgbClr val="54565A"/>
        </a:solidFill>
        <a:ln>
          <a:solidFill>
            <a:srgbClr val="EBB700"/>
          </a:solidFill>
        </a:ln>
      </dgm:spPr>
      <dgm:t>
        <a:bodyPr/>
        <a:lstStyle/>
        <a:p>
          <a:r>
            <a:rPr lang="en-US" sz="1200" b="0" dirty="0">
              <a:latin typeface="Arial" panose="020B0604020202020204" pitchFamily="34" charset="0"/>
              <a:cs typeface="Arial" panose="020B0604020202020204" pitchFamily="34" charset="0"/>
            </a:rPr>
            <a:t>Advisor</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a:solidFill>
          <a:srgbClr val="54565A"/>
        </a:solidFill>
        <a:ln>
          <a:solidFill>
            <a:srgbClr val="EBB700"/>
          </a:solidFill>
        </a:ln>
      </dgm:spPr>
      <dgm:t>
        <a:bodyPr/>
        <a:lstStyle/>
        <a:p>
          <a:pPr algn="r"/>
          <a:r>
            <a:rPr lang="en-US" sz="1200" b="0" dirty="0">
              <a:latin typeface="Arial" panose="020B0604020202020204" pitchFamily="34" charset="0"/>
              <a:cs typeface="Arial" panose="020B0604020202020204" pitchFamily="34" charset="0"/>
            </a:rPr>
            <a:t>Liaison</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a:solidFill>
          <a:srgbClr val="54565A"/>
        </a:solidFill>
        <a:ln>
          <a:solidFill>
            <a:srgbClr val="EBB700"/>
          </a:solidFill>
        </a:ln>
      </dgm:spPr>
      <dgm:t>
        <a:bodyPr/>
        <a:lstStyle/>
        <a:p>
          <a:r>
            <a:rPr lang="en-US" sz="1200" dirty="0">
              <a:latin typeface="Arial" panose="020B0604020202020204" pitchFamily="34" charset="0"/>
              <a:cs typeface="Arial" panose="020B0604020202020204" pitchFamily="34" charset="0"/>
            </a:rPr>
            <a:t>Enthusiastic</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a:solidFill>
          <a:srgbClr val="54565A"/>
        </a:solidFill>
        <a:ln>
          <a:solidFill>
            <a:srgbClr val="EBB700"/>
          </a:solidFill>
        </a:ln>
      </dgm:spPr>
      <dgm:t>
        <a:bodyPr/>
        <a:lstStyle/>
        <a:p>
          <a:r>
            <a:rPr lang="en-US" sz="1200" dirty="0">
              <a:latin typeface="Arial" panose="020B0604020202020204" pitchFamily="34" charset="0"/>
              <a:cs typeface="Arial" panose="020B0604020202020204" pitchFamily="34" charset="0"/>
            </a:rPr>
            <a:t>Skilled Presenter</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a:solidFill>
          <a:srgbClr val="54565A"/>
        </a:solidFill>
        <a:ln>
          <a:solidFill>
            <a:srgbClr val="EBB700"/>
          </a:solidFill>
        </a:ln>
      </dgm:spPr>
      <dgm:t>
        <a:bodyPr/>
        <a:lstStyle/>
        <a:p>
          <a:pPr algn="l"/>
          <a:r>
            <a:rPr lang="en-US" sz="1200" dirty="0">
              <a:latin typeface="Arial" panose="020B0604020202020204" pitchFamily="34" charset="0"/>
              <a:cs typeface="Arial" panose="020B0604020202020204" pitchFamily="34" charset="0"/>
            </a:rPr>
            <a:t>Listener</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2E204A8A-ABDB-4EA6-8C75-4B3578FAC632}">
      <dgm:prSet phldrT="[Text]"/>
      <dgm:spPr>
        <a:solidFill>
          <a:srgbClr val="54565A"/>
        </a:solidFill>
        <a:ln>
          <a:solidFill>
            <a:srgbClr val="EBB700"/>
          </a:solidFill>
        </a:ln>
      </dgm:spPr>
      <dgm:t>
        <a:bodyPr/>
        <a:lstStyle/>
        <a:p>
          <a:r>
            <a:rPr lang="en-US" dirty="0">
              <a:latin typeface="Arial" panose="020B0604020202020204" pitchFamily="34" charset="0"/>
              <a:cs typeface="Arial" panose="020B0604020202020204" pitchFamily="34" charset="0"/>
            </a:rPr>
            <a:t>Technological</a:t>
          </a:r>
        </a:p>
      </dgm:t>
    </dgm:pt>
    <dgm:pt modelId="{FCC3AB42-727C-4797-AFA5-9B0C854CB159}" type="parTrans" cxnId="{2BD94893-EE06-40EF-BB82-EEAD87CE84BF}">
      <dgm:prSet/>
      <dgm:spPr/>
      <dgm:t>
        <a:bodyPr/>
        <a:lstStyle/>
        <a:p>
          <a:endParaRPr lang="en-US"/>
        </a:p>
      </dgm:t>
    </dgm:pt>
    <dgm:pt modelId="{7A1EAF4E-ED2B-4DE1-A2B0-73295B8EDCCC}" type="sibTrans" cxnId="{2BD94893-EE06-40EF-BB82-EEAD87CE84BF}">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7" custScaleX="107323" custScaleY="100000" custRadScaleRad="99037" custRadScaleInc="-181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7"/>
      <dgm:spPr/>
    </dgm:pt>
    <dgm:pt modelId="{431520AE-621C-4B5C-923F-2CBD5DB03151}" type="pres">
      <dgm:prSet presAssocID="{50F82A0C-ED8F-44A9-A7B0-89315E08489E}" presName="node" presStyleLbl="node1" presStyleIdx="1" presStyleCnt="7">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7"/>
      <dgm:spPr/>
    </dgm:pt>
    <dgm:pt modelId="{BE6D6F3E-9919-48EF-9615-3760B7A8F66E}" type="pres">
      <dgm:prSet presAssocID="{02DF3932-6CF1-4B8E-A9BF-EA89486F903E}" presName="node" presStyleLbl="node1" presStyleIdx="2" presStyleCnt="7" custScaleX="90909" custScaleY="90909">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7"/>
      <dgm:spPr/>
    </dgm:pt>
    <dgm:pt modelId="{4893A52E-F9D1-4B5F-BC3C-BDAEE48174E6}" type="pres">
      <dgm:prSet presAssocID="{58CCA04C-C74A-4022-B52E-C2A1151DD35B}" presName="node" presStyleLbl="node1" presStyleIdx="3" presStyleCnt="7">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7"/>
      <dgm:spPr/>
    </dgm:pt>
    <dgm:pt modelId="{7BCB6EB6-CC09-40C6-8E24-7E5D448CCA6F}" type="pres">
      <dgm:prSet presAssocID="{979F81AA-DDBF-44A6-9904-7BFB531159E1}" presName="node" presStyleLbl="node1" presStyleIdx="4" presStyleCnt="7">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7"/>
      <dgm:spPr/>
    </dgm:pt>
    <dgm:pt modelId="{B5C30E7B-2012-4477-9B47-CAEFBD03A6F8}" type="pres">
      <dgm:prSet presAssocID="{B4F54436-2CE4-44F9-9E11-9797AD221C6D}" presName="node" presStyleLbl="node1" presStyleIdx="5" presStyleCnt="7" custScaleX="90909" custScaleY="90909">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7"/>
      <dgm:spPr/>
    </dgm:pt>
    <dgm:pt modelId="{F1CECF3A-44E3-4E43-A692-86DA868B2528}" type="pres">
      <dgm:prSet presAssocID="{2E204A8A-ABDB-4EA6-8C75-4B3578FAC632}" presName="node" presStyleLbl="node1" presStyleIdx="6" presStyleCnt="7" custScaleX="100000" custScaleY="100000">
        <dgm:presLayoutVars>
          <dgm:bulletEnabled val="1"/>
        </dgm:presLayoutVars>
      </dgm:prSet>
      <dgm:spPr/>
    </dgm:pt>
    <dgm:pt modelId="{934D13A0-46D3-4638-B700-CA4C71932A6B}" type="pres">
      <dgm:prSet presAssocID="{2E204A8A-ABDB-4EA6-8C75-4B3578FAC632}" presName="spNode" presStyleCnt="0"/>
      <dgm:spPr/>
    </dgm:pt>
    <dgm:pt modelId="{CE93910E-755F-408E-A3CF-52B9026C306E}" type="pres">
      <dgm:prSet presAssocID="{7A1EAF4E-ED2B-4DE1-A2B0-73295B8EDCCC}" presName="sibTrans" presStyleLbl="sibTrans1D1" presStyleIdx="6" presStyleCnt="7"/>
      <dgm:spPr/>
    </dgm:pt>
  </dgm:ptLst>
  <dgm:cxnLst>
    <dgm:cxn modelId="{7F5C960A-CE05-46E3-8FAA-848596F98401}" type="presOf" srcId="{55ACC210-0FEC-4CE5-9D51-37F2741064E2}" destId="{481D39C9-34C4-48D2-B33B-8B9855B6F190}"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7CE2941F-465D-43F0-ACB2-C995BB53A9F9}" type="presOf" srcId="{B4F54436-2CE4-44F9-9E11-9797AD221C6D}" destId="{B5C30E7B-2012-4477-9B47-CAEFBD03A6F8}" srcOrd="0" destOrd="0" presId="urn:microsoft.com/office/officeart/2005/8/layout/cycle6"/>
    <dgm:cxn modelId="{14864C2F-EC44-43E0-BEE4-47BC68B0C1AB}" type="presOf" srcId="{02DF3932-6CF1-4B8E-A9BF-EA89486F903E}" destId="{BE6D6F3E-9919-48EF-9615-3760B7A8F66E}"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C1EC3C40-A6CA-4B99-BEBC-FE7207C7243C}" type="presOf" srcId="{3AB559C1-D1A4-43FA-9DD1-0F665A1741DB}" destId="{399A343C-DA5B-4B57-9079-7FEB57BC26EE}" srcOrd="0" destOrd="0" presId="urn:microsoft.com/office/officeart/2005/8/layout/cycle6"/>
    <dgm:cxn modelId="{10E6A449-DD75-4FBB-9094-6296A9FA564F}" type="presOf" srcId="{1063451E-2BB8-4B49-8BDE-106477CF78FF}" destId="{4C09CBC2-0DF6-4CA2-8834-FDC42239A676}" srcOrd="0" destOrd="0" presId="urn:microsoft.com/office/officeart/2005/8/layout/cycle6"/>
    <dgm:cxn modelId="{DF707858-7491-41E6-8064-C5FC2A9BB969}" type="presOf" srcId="{58CCA04C-C74A-4022-B52E-C2A1151DD35B}" destId="{4893A52E-F9D1-4B5F-BC3C-BDAEE48174E6}" srcOrd="0" destOrd="0" presId="urn:microsoft.com/office/officeart/2005/8/layout/cycle6"/>
    <dgm:cxn modelId="{7D55DE8E-70C9-4D91-9BD3-FE97A7B102F3}" type="presOf" srcId="{34226B5C-91EC-45CF-B011-B2340C7491C4}" destId="{2FCAE97D-2E7D-4EEA-9F53-050E29B433BB}" srcOrd="0" destOrd="0" presId="urn:microsoft.com/office/officeart/2005/8/layout/cycle6"/>
    <dgm:cxn modelId="{2BD94893-EE06-40EF-BB82-EEAD87CE84BF}" srcId="{54868E5A-9077-416F-B000-12B10E9B073A}" destId="{2E204A8A-ABDB-4EA6-8C75-4B3578FAC632}" srcOrd="6" destOrd="0" parTransId="{FCC3AB42-727C-4797-AFA5-9B0C854CB159}" sibTransId="{7A1EAF4E-ED2B-4DE1-A2B0-73295B8EDCCC}"/>
    <dgm:cxn modelId="{0375FD94-2900-499E-B848-B294D04EAA21}" srcId="{54868E5A-9077-416F-B000-12B10E9B073A}" destId="{F89ADAA0-3C2B-452A-A2ED-5EB487A82E30}" srcOrd="0" destOrd="0" parTransId="{5B4EC640-6B2A-4627-9BCD-8B55D3E1C9F2}" sibTransId="{34226B5C-91EC-45CF-B011-B2340C7491C4}"/>
    <dgm:cxn modelId="{8B11D695-E834-4480-BAE4-2A26D2B0EF6A}" type="presOf" srcId="{F89ADAA0-3C2B-452A-A2ED-5EB487A82E30}" destId="{1DB399C2-C44F-43FE-AC84-368A62640879}" srcOrd="0" destOrd="0" presId="urn:microsoft.com/office/officeart/2005/8/layout/cycle6"/>
    <dgm:cxn modelId="{69ACEA99-7556-4091-92C5-89678B0B5798}" type="presOf" srcId="{7A1EAF4E-ED2B-4DE1-A2B0-73295B8EDCCC}" destId="{CE93910E-755F-408E-A3CF-52B9026C306E}" srcOrd="0" destOrd="0" presId="urn:microsoft.com/office/officeart/2005/8/layout/cycle6"/>
    <dgm:cxn modelId="{245B22A9-4DEB-4FEB-8187-0B550C614B62}" type="presOf" srcId="{2E204A8A-ABDB-4EA6-8C75-4B3578FAC632}" destId="{F1CECF3A-44E3-4E43-A692-86DA868B2528}" srcOrd="0" destOrd="0" presId="urn:microsoft.com/office/officeart/2005/8/layout/cycle6"/>
    <dgm:cxn modelId="{675250AA-4BAC-4F57-A585-C2ADC0725797}" type="presOf" srcId="{979F81AA-DDBF-44A6-9904-7BFB531159E1}" destId="{7BCB6EB6-CC09-40C6-8E24-7E5D448CCA6F}" srcOrd="0" destOrd="0" presId="urn:microsoft.com/office/officeart/2005/8/layout/cycle6"/>
    <dgm:cxn modelId="{8817F2B7-AE3E-4CDA-A160-72A937FFDC36}" type="presOf" srcId="{50F82A0C-ED8F-44A9-A7B0-89315E08489E}" destId="{431520AE-621C-4B5C-923F-2CBD5DB03151}"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32B76DC7-BAD0-47E5-B8EA-CC05D69CEB05}" type="presOf" srcId="{D7AFFC8C-2B81-48EF-B277-E1E42FDE4115}" destId="{AD3F2E67-02D8-4531-B6F2-08EC5CEDCBA5}" srcOrd="0" destOrd="0" presId="urn:microsoft.com/office/officeart/2005/8/layout/cycle6"/>
    <dgm:cxn modelId="{955BBBCE-F055-414D-B3D1-A572AA6F8064}" type="presOf" srcId="{54868E5A-9077-416F-B000-12B10E9B073A}" destId="{84109E80-8CA9-45AE-A682-D57FFE1C0CA1}"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02907BF6-43B2-4A6C-9351-3F3DFF42F201}" type="presOf" srcId="{4703DE9F-318D-49C3-BC65-6EA7299A7FAB}" destId="{3A61EB1C-935F-4D92-B54E-198B71473C0B}" srcOrd="0" destOrd="0" presId="urn:microsoft.com/office/officeart/2005/8/layout/cycle6"/>
    <dgm:cxn modelId="{0AD5EB09-B70F-4FFD-8591-27BAFD45EDA0}" type="presParOf" srcId="{84109E80-8CA9-45AE-A682-D57FFE1C0CA1}" destId="{1DB399C2-C44F-43FE-AC84-368A62640879}" srcOrd="0" destOrd="0" presId="urn:microsoft.com/office/officeart/2005/8/layout/cycle6"/>
    <dgm:cxn modelId="{AE205361-B67D-4C16-90A2-F064A18693EF}" type="presParOf" srcId="{84109E80-8CA9-45AE-A682-D57FFE1C0CA1}" destId="{86D44CA1-2F25-4670-A8CE-5C69F9BA1B92}" srcOrd="1" destOrd="0" presId="urn:microsoft.com/office/officeart/2005/8/layout/cycle6"/>
    <dgm:cxn modelId="{19F6A787-3BE6-4C4E-85AD-FD65FC707448}" type="presParOf" srcId="{84109E80-8CA9-45AE-A682-D57FFE1C0CA1}" destId="{2FCAE97D-2E7D-4EEA-9F53-050E29B433BB}" srcOrd="2" destOrd="0" presId="urn:microsoft.com/office/officeart/2005/8/layout/cycle6"/>
    <dgm:cxn modelId="{E77515D1-094D-49B7-9189-C705A65108C5}" type="presParOf" srcId="{84109E80-8CA9-45AE-A682-D57FFE1C0CA1}" destId="{431520AE-621C-4B5C-923F-2CBD5DB03151}" srcOrd="3" destOrd="0" presId="urn:microsoft.com/office/officeart/2005/8/layout/cycle6"/>
    <dgm:cxn modelId="{4ED69D36-339A-48D6-8BAF-5B97F2DC2B6D}" type="presParOf" srcId="{84109E80-8CA9-45AE-A682-D57FFE1C0CA1}" destId="{3717958B-1802-4FD8-AA5A-B08DCF1EEE5C}" srcOrd="4" destOrd="0" presId="urn:microsoft.com/office/officeart/2005/8/layout/cycle6"/>
    <dgm:cxn modelId="{EBE41BA5-B370-49A1-BB63-83A657F0BBEE}" type="presParOf" srcId="{84109E80-8CA9-45AE-A682-D57FFE1C0CA1}" destId="{399A343C-DA5B-4B57-9079-7FEB57BC26EE}" srcOrd="5" destOrd="0" presId="urn:microsoft.com/office/officeart/2005/8/layout/cycle6"/>
    <dgm:cxn modelId="{611E5CEC-69F6-4BF9-B3C2-165D12980E07}" type="presParOf" srcId="{84109E80-8CA9-45AE-A682-D57FFE1C0CA1}" destId="{BE6D6F3E-9919-48EF-9615-3760B7A8F66E}" srcOrd="6" destOrd="0" presId="urn:microsoft.com/office/officeart/2005/8/layout/cycle6"/>
    <dgm:cxn modelId="{9382DD08-9590-44AD-A40E-510DC65D306E}" type="presParOf" srcId="{84109E80-8CA9-45AE-A682-D57FFE1C0CA1}" destId="{2786E5BE-6865-41AD-9DD2-5E9BE4B779A7}" srcOrd="7" destOrd="0" presId="urn:microsoft.com/office/officeart/2005/8/layout/cycle6"/>
    <dgm:cxn modelId="{28DAD6C8-D3FD-4058-B425-1686AA67407A}" type="presParOf" srcId="{84109E80-8CA9-45AE-A682-D57FFE1C0CA1}" destId="{AD3F2E67-02D8-4531-B6F2-08EC5CEDCBA5}" srcOrd="8" destOrd="0" presId="urn:microsoft.com/office/officeart/2005/8/layout/cycle6"/>
    <dgm:cxn modelId="{2EF88FFE-B62D-4FA1-85A4-0A4334CDA57F}" type="presParOf" srcId="{84109E80-8CA9-45AE-A682-D57FFE1C0CA1}" destId="{4893A52E-F9D1-4B5F-BC3C-BDAEE48174E6}" srcOrd="9" destOrd="0" presId="urn:microsoft.com/office/officeart/2005/8/layout/cycle6"/>
    <dgm:cxn modelId="{8FD72D67-A7F8-45EC-8A91-F21D43B45C42}" type="presParOf" srcId="{84109E80-8CA9-45AE-A682-D57FFE1C0CA1}" destId="{4D144993-E12B-4735-B6FD-6EC75B2738A8}" srcOrd="10" destOrd="0" presId="urn:microsoft.com/office/officeart/2005/8/layout/cycle6"/>
    <dgm:cxn modelId="{4A586523-F5C9-47A1-8060-CB4CED201731}" type="presParOf" srcId="{84109E80-8CA9-45AE-A682-D57FFE1C0CA1}" destId="{481D39C9-34C4-48D2-B33B-8B9855B6F190}" srcOrd="11" destOrd="0" presId="urn:microsoft.com/office/officeart/2005/8/layout/cycle6"/>
    <dgm:cxn modelId="{80F5E84A-1BCC-460C-AD7B-1AD59FF8395E}" type="presParOf" srcId="{84109E80-8CA9-45AE-A682-D57FFE1C0CA1}" destId="{7BCB6EB6-CC09-40C6-8E24-7E5D448CCA6F}" srcOrd="12" destOrd="0" presId="urn:microsoft.com/office/officeart/2005/8/layout/cycle6"/>
    <dgm:cxn modelId="{C3B63F13-0F5C-42F9-A2D6-3D4E8707F973}" type="presParOf" srcId="{84109E80-8CA9-45AE-A682-D57FFE1C0CA1}" destId="{35172343-BF4A-4849-8762-15CF2FC442CD}" srcOrd="13" destOrd="0" presId="urn:microsoft.com/office/officeart/2005/8/layout/cycle6"/>
    <dgm:cxn modelId="{BCCAC3CA-3D30-474C-98A5-14264B6DC4B9}" type="presParOf" srcId="{84109E80-8CA9-45AE-A682-D57FFE1C0CA1}" destId="{4C09CBC2-0DF6-4CA2-8834-FDC42239A676}" srcOrd="14" destOrd="0" presId="urn:microsoft.com/office/officeart/2005/8/layout/cycle6"/>
    <dgm:cxn modelId="{E719B6C9-BE6B-47E1-A166-1636C76507A8}" type="presParOf" srcId="{84109E80-8CA9-45AE-A682-D57FFE1C0CA1}" destId="{B5C30E7B-2012-4477-9B47-CAEFBD03A6F8}" srcOrd="15" destOrd="0" presId="urn:microsoft.com/office/officeart/2005/8/layout/cycle6"/>
    <dgm:cxn modelId="{0858AB4A-5B90-41D1-A10A-1345E6137A0B}" type="presParOf" srcId="{84109E80-8CA9-45AE-A682-D57FFE1C0CA1}" destId="{4374FEFE-1D03-4396-B457-097BC541C7C2}" srcOrd="16" destOrd="0" presId="urn:microsoft.com/office/officeart/2005/8/layout/cycle6"/>
    <dgm:cxn modelId="{2DEB2A6C-2500-4A7E-B708-BDD9227C4743}" type="presParOf" srcId="{84109E80-8CA9-45AE-A682-D57FFE1C0CA1}" destId="{3A61EB1C-935F-4D92-B54E-198B71473C0B}" srcOrd="17" destOrd="0" presId="urn:microsoft.com/office/officeart/2005/8/layout/cycle6"/>
    <dgm:cxn modelId="{8CAE5301-A77E-4E86-BAD8-474089EAAC24}" type="presParOf" srcId="{84109E80-8CA9-45AE-A682-D57FFE1C0CA1}" destId="{F1CECF3A-44E3-4E43-A692-86DA868B2528}" srcOrd="18" destOrd="0" presId="urn:microsoft.com/office/officeart/2005/8/layout/cycle6"/>
    <dgm:cxn modelId="{9A405191-C6F8-4D87-ABD8-C3DE5FEF2ECA}" type="presParOf" srcId="{84109E80-8CA9-45AE-A682-D57FFE1C0CA1}" destId="{934D13A0-46D3-4638-B700-CA4C71932A6B}" srcOrd="19" destOrd="0" presId="urn:microsoft.com/office/officeart/2005/8/layout/cycle6"/>
    <dgm:cxn modelId="{2006560F-C9F8-4B87-BEFE-BEF6935F82CE}" type="presParOf" srcId="{84109E80-8CA9-45AE-A682-D57FFE1C0CA1}" destId="{CE93910E-755F-408E-A3CF-52B9026C306E}" srcOrd="20"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en-US"/>
        </a:p>
      </dgm:t>
    </dgm:pt>
    <dgm:pt modelId="{F89ADAA0-3C2B-452A-A2ED-5EB487A82E30}">
      <dgm:prSet phldrT="[Text]" custT="1"/>
      <dgm:spPr/>
      <dgm:t>
        <a:bodyPr/>
        <a:lstStyle/>
        <a:p>
          <a:r>
            <a:rPr lang="en-US" sz="1200" b="0" dirty="0">
              <a:latin typeface="Arial" panose="020B0604020202020204" pitchFamily="34" charset="0"/>
              <a:cs typeface="Arial" panose="020B0604020202020204" pitchFamily="34" charset="0"/>
            </a:rPr>
            <a:t>Motivator</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solidFill>
              <a:srgbClr val="00B0F0"/>
            </a:solidFill>
          </a:endParaRPr>
        </a:p>
      </dgm:t>
    </dgm:pt>
    <dgm:pt modelId="{50F82A0C-ED8F-44A9-A7B0-89315E08489E}">
      <dgm:prSet phldrT="[Text]" custT="1"/>
      <dgm:spPr/>
      <dgm:t>
        <a:bodyPr/>
        <a:lstStyle/>
        <a:p>
          <a:r>
            <a:rPr lang="en-US" sz="1200" b="0" dirty="0">
              <a:latin typeface="Arial" panose="020B0604020202020204" pitchFamily="34" charset="0"/>
              <a:cs typeface="Arial" panose="020B0604020202020204" pitchFamily="34" charset="0"/>
            </a:rPr>
            <a:t>Trainer</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dgm:t>
        <a:bodyPr/>
        <a:lstStyle/>
        <a:p>
          <a:r>
            <a:rPr lang="en-US" sz="1200" b="0" dirty="0">
              <a:latin typeface="Arial" panose="020B0604020202020204" pitchFamily="34" charset="0"/>
              <a:cs typeface="Arial" panose="020B0604020202020204" pitchFamily="34" charset="0"/>
            </a:rPr>
            <a:t>Communicator</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dgm:t>
        <a:bodyPr/>
        <a:lstStyle/>
        <a:p>
          <a:r>
            <a:rPr lang="en-US" sz="1200" b="0" dirty="0">
              <a:latin typeface="Arial" panose="020B0604020202020204" pitchFamily="34" charset="0"/>
              <a:cs typeface="Arial" panose="020B0604020202020204" pitchFamily="34" charset="0"/>
            </a:rPr>
            <a:t>Observer</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dgm:t>
        <a:bodyPr/>
        <a:lstStyle/>
        <a:p>
          <a:r>
            <a:rPr lang="en-US" sz="1200" b="0" dirty="0">
              <a:latin typeface="Arial" panose="020B0604020202020204" pitchFamily="34" charset="0"/>
              <a:cs typeface="Arial" panose="020B0604020202020204" pitchFamily="34" charset="0"/>
            </a:rPr>
            <a:t>Planner</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dgm:t>
        <a:bodyPr/>
        <a:lstStyle/>
        <a:p>
          <a:pPr algn="ctr"/>
          <a:r>
            <a:rPr lang="en-US" sz="1200" b="0" dirty="0">
              <a:latin typeface="Arial" panose="020B0604020202020204" pitchFamily="34" charset="0"/>
              <a:cs typeface="Arial" panose="020B0604020202020204" pitchFamily="34" charset="0"/>
            </a:rPr>
            <a:t>Team Builder</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6" custScaleX="119817" custScaleY="133100" custRadScaleRad="100174" custRadScaleInc="-168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6"/>
      <dgm:spPr/>
    </dgm:pt>
    <dgm:pt modelId="{431520AE-621C-4B5C-923F-2CBD5DB03151}" type="pres">
      <dgm:prSet presAssocID="{50F82A0C-ED8F-44A9-A7B0-89315E08489E}" presName="node" presStyleLbl="node1" presStyleIdx="1" presStyleCnt="6" custScaleX="135177" custScaleY="121000" custRadScaleRad="89198" custRadScaleInc="9895">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6"/>
      <dgm:spPr/>
    </dgm:pt>
    <dgm:pt modelId="{BE6D6F3E-9919-48EF-9615-3760B7A8F66E}" type="pres">
      <dgm:prSet presAssocID="{02DF3932-6CF1-4B8E-A9BF-EA89486F903E}" presName="node" presStyleLbl="node1" presStyleIdx="2" presStyleCnt="6" custScaleX="145792" custScaleY="106262">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6"/>
      <dgm:spPr/>
    </dgm:pt>
    <dgm:pt modelId="{4893A52E-F9D1-4B5F-BC3C-BDAEE48174E6}" type="pres">
      <dgm:prSet presAssocID="{58CCA04C-C74A-4022-B52E-C2A1151DD35B}" presName="node" presStyleLbl="node1" presStyleIdx="3" presStyleCnt="6" custScaleX="135177" custScaleY="121000" custRadScaleRad="120011" custRadScaleInc="-4136">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6"/>
      <dgm:spPr/>
    </dgm:pt>
    <dgm:pt modelId="{7BCB6EB6-CC09-40C6-8E24-7E5D448CCA6F}" type="pres">
      <dgm:prSet presAssocID="{979F81AA-DDBF-44A6-9904-7BFB531159E1}" presName="node" presStyleLbl="node1" presStyleIdx="4" presStyleCnt="6" custScaleX="130067" custScaleY="106262">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6"/>
      <dgm:spPr/>
    </dgm:pt>
    <dgm:pt modelId="{B5C30E7B-2012-4477-9B47-CAEFBD03A6F8}" type="pres">
      <dgm:prSet presAssocID="{B4F54436-2CE4-44F9-9E11-9797AD221C6D}" presName="node" presStyleLbl="node1" presStyleIdx="5" presStyleCnt="6" custScaleX="135177" custScaleY="121000" custRadScaleRad="94753" custRadScaleInc="-18761">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6"/>
      <dgm:spPr/>
    </dgm:pt>
  </dgm:ptLst>
  <dgm:cxnLst>
    <dgm:cxn modelId="{FFE3A60F-D201-4039-B7B6-9B640D859FB7}" type="presOf" srcId="{B4F54436-2CE4-44F9-9E11-9797AD221C6D}" destId="{B5C30E7B-2012-4477-9B47-CAEFBD03A6F8}"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3BA55025-F427-4991-8884-E35957548C0E}" type="presOf" srcId="{4703DE9F-318D-49C3-BC65-6EA7299A7FAB}" destId="{3A61EB1C-935F-4D92-B54E-198B71473C0B}"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A561E93E-A5A7-4B64-B14C-9CAE6DCB2635}" type="presOf" srcId="{54868E5A-9077-416F-B000-12B10E9B073A}" destId="{84109E80-8CA9-45AE-A682-D57FFE1C0CA1}" srcOrd="0" destOrd="0" presId="urn:microsoft.com/office/officeart/2005/8/layout/cycle6"/>
    <dgm:cxn modelId="{7FD4A26D-0459-480D-B4C4-D9780CE106CC}" type="presOf" srcId="{1063451E-2BB8-4B49-8BDE-106477CF78FF}" destId="{4C09CBC2-0DF6-4CA2-8834-FDC42239A676}" srcOrd="0" destOrd="0" presId="urn:microsoft.com/office/officeart/2005/8/layout/cycle6"/>
    <dgm:cxn modelId="{EF168854-283D-4883-9B5C-82D19F5837A1}" type="presOf" srcId="{3AB559C1-D1A4-43FA-9DD1-0F665A1741DB}" destId="{399A343C-DA5B-4B57-9079-7FEB57BC26EE}" srcOrd="0" destOrd="0" presId="urn:microsoft.com/office/officeart/2005/8/layout/cycle6"/>
    <dgm:cxn modelId="{006F2A55-12CD-4649-82D9-7FD5852E66D3}" type="presOf" srcId="{02DF3932-6CF1-4B8E-A9BF-EA89486F903E}" destId="{BE6D6F3E-9919-48EF-9615-3760B7A8F66E}" srcOrd="0" destOrd="0" presId="urn:microsoft.com/office/officeart/2005/8/layout/cycle6"/>
    <dgm:cxn modelId="{7AED4888-0DB1-43A0-A0D2-F5D73E0DC488}" type="presOf" srcId="{F89ADAA0-3C2B-452A-A2ED-5EB487A82E30}" destId="{1DB399C2-C44F-43FE-AC84-368A62640879}" srcOrd="0" destOrd="0" presId="urn:microsoft.com/office/officeart/2005/8/layout/cycle6"/>
    <dgm:cxn modelId="{0375FD94-2900-499E-B848-B294D04EAA21}" srcId="{54868E5A-9077-416F-B000-12B10E9B073A}" destId="{F89ADAA0-3C2B-452A-A2ED-5EB487A82E30}" srcOrd="0" destOrd="0" parTransId="{5B4EC640-6B2A-4627-9BCD-8B55D3E1C9F2}" sibTransId="{34226B5C-91EC-45CF-B011-B2340C7491C4}"/>
    <dgm:cxn modelId="{8AEE1AB2-8608-46F9-9BD6-B3FD524371E7}" type="presOf" srcId="{58CCA04C-C74A-4022-B52E-C2A1151DD35B}" destId="{4893A52E-F9D1-4B5F-BC3C-BDAEE48174E6}" srcOrd="0" destOrd="0" presId="urn:microsoft.com/office/officeart/2005/8/layout/cycle6"/>
    <dgm:cxn modelId="{6C6F34B4-AF23-4594-B930-80A18D9BD7CF}" type="presOf" srcId="{979F81AA-DDBF-44A6-9904-7BFB531159E1}" destId="{7BCB6EB6-CC09-40C6-8E24-7E5D448CCA6F}"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44A481CB-E73A-430C-B045-6F6B9216B9FA}" type="presOf" srcId="{34226B5C-91EC-45CF-B011-B2340C7491C4}" destId="{2FCAE97D-2E7D-4EEA-9F53-050E29B433BB}" srcOrd="0" destOrd="0" presId="urn:microsoft.com/office/officeart/2005/8/layout/cycle6"/>
    <dgm:cxn modelId="{C7BF7BEE-5553-4A81-9998-7589B31B0258}" type="presOf" srcId="{D7AFFC8C-2B81-48EF-B277-E1E42FDE4115}" destId="{AD3F2E67-02D8-4531-B6F2-08EC5CEDCBA5}"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88F6D2F2-7943-4090-A2CC-EB30FCBB0C1D}" type="presOf" srcId="{50F82A0C-ED8F-44A9-A7B0-89315E08489E}" destId="{431520AE-621C-4B5C-923F-2CBD5DB03151}" srcOrd="0" destOrd="0" presId="urn:microsoft.com/office/officeart/2005/8/layout/cycle6"/>
    <dgm:cxn modelId="{0CAFF4F4-8F9E-4A00-9B28-C70F5D1BCEB9}" type="presOf" srcId="{55ACC210-0FEC-4CE5-9D51-37F2741064E2}" destId="{481D39C9-34C4-48D2-B33B-8B9855B6F190}" srcOrd="0" destOrd="0" presId="urn:microsoft.com/office/officeart/2005/8/layout/cycle6"/>
    <dgm:cxn modelId="{850EF8C1-B481-4C87-BB56-4F74A5069DB2}" type="presParOf" srcId="{84109E80-8CA9-45AE-A682-D57FFE1C0CA1}" destId="{1DB399C2-C44F-43FE-AC84-368A62640879}" srcOrd="0" destOrd="0" presId="urn:microsoft.com/office/officeart/2005/8/layout/cycle6"/>
    <dgm:cxn modelId="{7C6888A8-908D-4381-8762-5A1D33EF0054}" type="presParOf" srcId="{84109E80-8CA9-45AE-A682-D57FFE1C0CA1}" destId="{86D44CA1-2F25-4670-A8CE-5C69F9BA1B92}" srcOrd="1" destOrd="0" presId="urn:microsoft.com/office/officeart/2005/8/layout/cycle6"/>
    <dgm:cxn modelId="{A497824F-693C-48E3-ADE8-4A588FD4F00E}" type="presParOf" srcId="{84109E80-8CA9-45AE-A682-D57FFE1C0CA1}" destId="{2FCAE97D-2E7D-4EEA-9F53-050E29B433BB}" srcOrd="2" destOrd="0" presId="urn:microsoft.com/office/officeart/2005/8/layout/cycle6"/>
    <dgm:cxn modelId="{5FC5927B-0819-40BE-99DE-4088726559C3}" type="presParOf" srcId="{84109E80-8CA9-45AE-A682-D57FFE1C0CA1}" destId="{431520AE-621C-4B5C-923F-2CBD5DB03151}" srcOrd="3" destOrd="0" presId="urn:microsoft.com/office/officeart/2005/8/layout/cycle6"/>
    <dgm:cxn modelId="{6CBF84E6-927D-4033-BF37-CA2ADF38D97C}" type="presParOf" srcId="{84109E80-8CA9-45AE-A682-D57FFE1C0CA1}" destId="{3717958B-1802-4FD8-AA5A-B08DCF1EEE5C}" srcOrd="4" destOrd="0" presId="urn:microsoft.com/office/officeart/2005/8/layout/cycle6"/>
    <dgm:cxn modelId="{E4130A0F-E743-4732-94E0-B1B08639261A}" type="presParOf" srcId="{84109E80-8CA9-45AE-A682-D57FFE1C0CA1}" destId="{399A343C-DA5B-4B57-9079-7FEB57BC26EE}" srcOrd="5" destOrd="0" presId="urn:microsoft.com/office/officeart/2005/8/layout/cycle6"/>
    <dgm:cxn modelId="{BDC69FA8-15E1-4633-B8CD-764A5FD64412}" type="presParOf" srcId="{84109E80-8CA9-45AE-A682-D57FFE1C0CA1}" destId="{BE6D6F3E-9919-48EF-9615-3760B7A8F66E}" srcOrd="6" destOrd="0" presId="urn:microsoft.com/office/officeart/2005/8/layout/cycle6"/>
    <dgm:cxn modelId="{4C825CA7-AAC8-47B0-967D-B7821B5CFD7B}" type="presParOf" srcId="{84109E80-8CA9-45AE-A682-D57FFE1C0CA1}" destId="{2786E5BE-6865-41AD-9DD2-5E9BE4B779A7}" srcOrd="7" destOrd="0" presId="urn:microsoft.com/office/officeart/2005/8/layout/cycle6"/>
    <dgm:cxn modelId="{560DEA05-A669-486D-8E48-B888EB28E5EC}" type="presParOf" srcId="{84109E80-8CA9-45AE-A682-D57FFE1C0CA1}" destId="{AD3F2E67-02D8-4531-B6F2-08EC5CEDCBA5}" srcOrd="8" destOrd="0" presId="urn:microsoft.com/office/officeart/2005/8/layout/cycle6"/>
    <dgm:cxn modelId="{D5460742-A6D8-4D10-AA39-4E400DFD6505}" type="presParOf" srcId="{84109E80-8CA9-45AE-A682-D57FFE1C0CA1}" destId="{4893A52E-F9D1-4B5F-BC3C-BDAEE48174E6}" srcOrd="9" destOrd="0" presId="urn:microsoft.com/office/officeart/2005/8/layout/cycle6"/>
    <dgm:cxn modelId="{D2E80FD9-55E0-46F2-A6FF-A0B208F780B4}" type="presParOf" srcId="{84109E80-8CA9-45AE-A682-D57FFE1C0CA1}" destId="{4D144993-E12B-4735-B6FD-6EC75B2738A8}" srcOrd="10" destOrd="0" presId="urn:microsoft.com/office/officeart/2005/8/layout/cycle6"/>
    <dgm:cxn modelId="{D78BDE68-787C-4192-B313-B8E18560368D}" type="presParOf" srcId="{84109E80-8CA9-45AE-A682-D57FFE1C0CA1}" destId="{481D39C9-34C4-48D2-B33B-8B9855B6F190}" srcOrd="11" destOrd="0" presId="urn:microsoft.com/office/officeart/2005/8/layout/cycle6"/>
    <dgm:cxn modelId="{4D9DE74D-C45C-4CC2-B14D-CE320AC534DB}" type="presParOf" srcId="{84109E80-8CA9-45AE-A682-D57FFE1C0CA1}" destId="{7BCB6EB6-CC09-40C6-8E24-7E5D448CCA6F}" srcOrd="12" destOrd="0" presId="urn:microsoft.com/office/officeart/2005/8/layout/cycle6"/>
    <dgm:cxn modelId="{10E078CC-4F23-4B55-80B2-D0A7FD744813}" type="presParOf" srcId="{84109E80-8CA9-45AE-A682-D57FFE1C0CA1}" destId="{35172343-BF4A-4849-8762-15CF2FC442CD}" srcOrd="13" destOrd="0" presId="urn:microsoft.com/office/officeart/2005/8/layout/cycle6"/>
    <dgm:cxn modelId="{2945845A-2AA0-430D-8E4D-A6B5ACC47AA0}" type="presParOf" srcId="{84109E80-8CA9-45AE-A682-D57FFE1C0CA1}" destId="{4C09CBC2-0DF6-4CA2-8834-FDC42239A676}" srcOrd="14" destOrd="0" presId="urn:microsoft.com/office/officeart/2005/8/layout/cycle6"/>
    <dgm:cxn modelId="{D8A342FE-3DD9-4845-B324-1D1091684C71}" type="presParOf" srcId="{84109E80-8CA9-45AE-A682-D57FFE1C0CA1}" destId="{B5C30E7B-2012-4477-9B47-CAEFBD03A6F8}" srcOrd="15" destOrd="0" presId="urn:microsoft.com/office/officeart/2005/8/layout/cycle6"/>
    <dgm:cxn modelId="{D4F47FB7-8488-4AFD-ABEE-81BD274B94B5}" type="presParOf" srcId="{84109E80-8CA9-45AE-A682-D57FFE1C0CA1}" destId="{4374FEFE-1D03-4396-B457-097BC541C7C2}" srcOrd="16" destOrd="0" presId="urn:microsoft.com/office/officeart/2005/8/layout/cycle6"/>
    <dgm:cxn modelId="{271F96EE-3253-4345-87F0-FEA505A44D84}" type="presParOf" srcId="{84109E80-8CA9-45AE-A682-D57FFE1C0CA1}" destId="{3A61EB1C-935F-4D92-B54E-198B71473C0B}" srcOrd="17"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2178204" y="25684"/>
          <a:ext cx="1217322"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Administrator</a:t>
          </a:r>
        </a:p>
      </dsp:txBody>
      <dsp:txXfrm>
        <a:off x="2214195" y="61675"/>
        <a:ext cx="1145340" cy="665287"/>
      </dsp:txXfrm>
    </dsp:sp>
    <dsp:sp modelId="{2FCAE97D-2E7D-4EEA-9F53-050E29B433BB}">
      <dsp:nvSpPr>
        <dsp:cNvPr id="0" name=""/>
        <dsp:cNvSpPr/>
      </dsp:nvSpPr>
      <dsp:spPr>
        <a:xfrm>
          <a:off x="839123" y="401447"/>
          <a:ext cx="4204899" cy="4204899"/>
        </a:xfrm>
        <a:custGeom>
          <a:avLst/>
          <a:gdLst/>
          <a:ahLst/>
          <a:cxnLst/>
          <a:rect l="0" t="0" r="0" b="0"/>
          <a:pathLst>
            <a:path>
              <a:moveTo>
                <a:pt x="2564624" y="51428"/>
              </a:moveTo>
              <a:arcTo wR="2102449" hR="2102449" stAng="16961932" swAng="135905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3976713"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Advisor</a:t>
          </a:r>
        </a:p>
      </dsp:txBody>
      <dsp:txXfrm>
        <a:off x="4012704" y="829941"/>
        <a:ext cx="1062278" cy="665287"/>
      </dsp:txXfrm>
    </dsp:sp>
    <dsp:sp modelId="{399A343C-DA5B-4B57-9079-7FEB57BC26EE}">
      <dsp:nvSpPr>
        <dsp:cNvPr id="0" name=""/>
        <dsp:cNvSpPr/>
      </dsp:nvSpPr>
      <dsp:spPr>
        <a:xfrm>
          <a:off x="797632" y="370991"/>
          <a:ext cx="4204899" cy="4204899"/>
        </a:xfrm>
        <a:custGeom>
          <a:avLst/>
          <a:gdLst/>
          <a:ahLst/>
          <a:cxnLst/>
          <a:rect l="0" t="0" r="0" b="0"/>
          <a:pathLst>
            <a:path>
              <a:moveTo>
                <a:pt x="3986838" y="1170047"/>
              </a:moveTo>
              <a:arcTo wR="2102449" hR="2102449" stAng="20020418"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4434246"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Liaison</a:t>
          </a:r>
        </a:p>
      </dsp:txBody>
      <dsp:txXfrm>
        <a:off x="4466965" y="2638877"/>
        <a:ext cx="965707" cy="604806"/>
      </dsp:txXfrm>
    </dsp:sp>
    <dsp:sp modelId="{AD3F2E67-02D8-4531-B6F2-08EC5CEDCBA5}">
      <dsp:nvSpPr>
        <dsp:cNvPr id="0" name=""/>
        <dsp:cNvSpPr/>
      </dsp:nvSpPr>
      <dsp:spPr>
        <a:xfrm>
          <a:off x="797632" y="370991"/>
          <a:ext cx="4204899" cy="4204899"/>
        </a:xfrm>
        <a:custGeom>
          <a:avLst/>
          <a:gdLst/>
          <a:ahLst/>
          <a:cxnLst/>
          <a:rect l="0" t="0" r="0" b="0"/>
          <a:pathLst>
            <a:path>
              <a:moveTo>
                <a:pt x="4042161" y="2913506"/>
              </a:moveTo>
              <a:arcTo wR="2102449" hR="2102449" stAng="1361484"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3245170"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Enthusiastic</a:t>
          </a:r>
        </a:p>
      </dsp:txBody>
      <dsp:txXfrm>
        <a:off x="3281161" y="4035039"/>
        <a:ext cx="1062278" cy="665287"/>
      </dsp:txXfrm>
    </dsp:sp>
    <dsp:sp modelId="{481D39C9-34C4-48D2-B33B-8B9855B6F190}">
      <dsp:nvSpPr>
        <dsp:cNvPr id="0" name=""/>
        <dsp:cNvSpPr/>
      </dsp:nvSpPr>
      <dsp:spPr>
        <a:xfrm>
          <a:off x="797632" y="370991"/>
          <a:ext cx="4204899" cy="4204899"/>
        </a:xfrm>
        <a:custGeom>
          <a:avLst/>
          <a:gdLst/>
          <a:ahLst/>
          <a:cxnLst/>
          <a:rect l="0" t="0" r="0" b="0"/>
          <a:pathLst>
            <a:path>
              <a:moveTo>
                <a:pt x="2440727" y="4177506"/>
              </a:moveTo>
              <a:arcTo wR="2102449" hR="2102449" stAng="4844461" swAng="1111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1420733"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Skilled Presenter</a:t>
          </a:r>
        </a:p>
      </dsp:txBody>
      <dsp:txXfrm>
        <a:off x="1456724" y="4035039"/>
        <a:ext cx="1062278" cy="665287"/>
      </dsp:txXfrm>
    </dsp:sp>
    <dsp:sp modelId="{4C09CBC2-0DF6-4CA2-8834-FDC42239A676}">
      <dsp:nvSpPr>
        <dsp:cNvPr id="0" name=""/>
        <dsp:cNvSpPr/>
      </dsp:nvSpPr>
      <dsp:spPr>
        <a:xfrm>
          <a:off x="797632" y="370991"/>
          <a:ext cx="4204899" cy="4204899"/>
        </a:xfrm>
        <a:custGeom>
          <a:avLst/>
          <a:gdLst/>
          <a:ahLst/>
          <a:cxnLst/>
          <a:rect l="0" t="0" r="0" b="0"/>
          <a:pathLst>
            <a:path>
              <a:moveTo>
                <a:pt x="649442" y="3622010"/>
              </a:moveTo>
              <a:arcTo wR="2102449" hR="2102449" stAng="8023043"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334773"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Listener</a:t>
          </a:r>
        </a:p>
      </dsp:txBody>
      <dsp:txXfrm>
        <a:off x="367492" y="2638877"/>
        <a:ext cx="965707" cy="604806"/>
      </dsp:txXfrm>
    </dsp:sp>
    <dsp:sp modelId="{3A61EB1C-935F-4D92-B54E-198B71473C0B}">
      <dsp:nvSpPr>
        <dsp:cNvPr id="0" name=""/>
        <dsp:cNvSpPr/>
      </dsp:nvSpPr>
      <dsp:spPr>
        <a:xfrm>
          <a:off x="797632" y="370991"/>
          <a:ext cx="4204899" cy="4204899"/>
        </a:xfrm>
        <a:custGeom>
          <a:avLst/>
          <a:gdLst/>
          <a:ahLst/>
          <a:cxnLst/>
          <a:rect l="0" t="0" r="0" b="0"/>
          <a:pathLst>
            <a:path>
              <a:moveTo>
                <a:pt x="3529" y="2224216"/>
              </a:moveTo>
              <a:arcTo wR="2102449" hR="2102449" stAng="10600785"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CECF3A-44E3-4E43-A692-86DA868B2528}">
      <dsp:nvSpPr>
        <dsp:cNvPr id="0" name=""/>
        <dsp:cNvSpPr/>
      </dsp:nvSpPr>
      <dsp:spPr>
        <a:xfrm>
          <a:off x="689190"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Technological</a:t>
          </a:r>
        </a:p>
      </dsp:txBody>
      <dsp:txXfrm>
        <a:off x="725181" y="829941"/>
        <a:ext cx="1062278" cy="665287"/>
      </dsp:txXfrm>
    </dsp:sp>
    <dsp:sp modelId="{CE93910E-755F-408E-A3CF-52B9026C306E}">
      <dsp:nvSpPr>
        <dsp:cNvPr id="0" name=""/>
        <dsp:cNvSpPr/>
      </dsp:nvSpPr>
      <dsp:spPr>
        <a:xfrm>
          <a:off x="740524" y="412514"/>
          <a:ext cx="4204899" cy="4204899"/>
        </a:xfrm>
        <a:custGeom>
          <a:avLst/>
          <a:gdLst/>
          <a:ahLst/>
          <a:cxnLst/>
          <a:rect l="0" t="0" r="0" b="0"/>
          <a:pathLst>
            <a:path>
              <a:moveTo>
                <a:pt x="899784" y="377952"/>
              </a:moveTo>
              <a:arcTo wR="2102449" hR="2102449" stAng="14106484" swAng="9776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1384818" y="-76105"/>
          <a:ext cx="1046759" cy="75582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Motivator</a:t>
          </a:r>
        </a:p>
      </dsp:txBody>
      <dsp:txXfrm>
        <a:off x="1421714" y="-39209"/>
        <a:ext cx="972967" cy="682030"/>
      </dsp:txXfrm>
    </dsp:sp>
    <dsp:sp modelId="{2FCAE97D-2E7D-4EEA-9F53-050E29B433BB}">
      <dsp:nvSpPr>
        <dsp:cNvPr id="0" name=""/>
        <dsp:cNvSpPr/>
      </dsp:nvSpPr>
      <dsp:spPr>
        <a:xfrm>
          <a:off x="296784" y="112405"/>
          <a:ext cx="2676479" cy="2676479"/>
        </a:xfrm>
        <a:custGeom>
          <a:avLst/>
          <a:gdLst/>
          <a:ahLst/>
          <a:cxnLst/>
          <a:rect l="0" t="0" r="0" b="0"/>
          <a:pathLst>
            <a:path>
              <a:moveTo>
                <a:pt x="2138740" y="265819"/>
              </a:moveTo>
              <a:arcTo wR="1338239" hR="1338239" stAng="18404353" swAng="124546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2450430" y="735702"/>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Trainer</a:t>
          </a:r>
        </a:p>
      </dsp:txBody>
      <dsp:txXfrm>
        <a:off x="2483972" y="769244"/>
        <a:ext cx="1113865" cy="620027"/>
      </dsp:txXfrm>
    </dsp:sp>
    <dsp:sp modelId="{399A343C-DA5B-4B57-9079-7FEB57BC26EE}">
      <dsp:nvSpPr>
        <dsp:cNvPr id="0" name=""/>
        <dsp:cNvSpPr/>
      </dsp:nvSpPr>
      <dsp:spPr>
        <a:xfrm>
          <a:off x="598230" y="624624"/>
          <a:ext cx="2676479" cy="2676479"/>
        </a:xfrm>
        <a:custGeom>
          <a:avLst/>
          <a:gdLst/>
          <a:ahLst/>
          <a:cxnLst/>
          <a:rect l="0" t="0" r="0" b="0"/>
          <a:pathLst>
            <a:path>
              <a:moveTo>
                <a:pt x="2565062" y="803643"/>
              </a:moveTo>
              <a:arcTo wR="1338239" hR="1338239" stAng="20187269" swAng="1512002"/>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2509258" y="2007455"/>
          <a:ext cx="1273685"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Communicator</a:t>
          </a:r>
        </a:p>
      </dsp:txBody>
      <dsp:txXfrm>
        <a:off x="2538715" y="2036912"/>
        <a:ext cx="1214771" cy="544506"/>
      </dsp:txXfrm>
    </dsp:sp>
    <dsp:sp modelId="{AD3F2E67-02D8-4531-B6F2-08EC5CEDCBA5}">
      <dsp:nvSpPr>
        <dsp:cNvPr id="0" name=""/>
        <dsp:cNvSpPr/>
      </dsp:nvSpPr>
      <dsp:spPr>
        <a:xfrm>
          <a:off x="648389" y="302300"/>
          <a:ext cx="2676479" cy="2676479"/>
        </a:xfrm>
        <a:custGeom>
          <a:avLst/>
          <a:gdLst/>
          <a:ahLst/>
          <a:cxnLst/>
          <a:rect l="0" t="0" r="0" b="0"/>
          <a:pathLst>
            <a:path>
              <a:moveTo>
                <a:pt x="2257095" y="2311168"/>
              </a:moveTo>
              <a:arcTo wR="1338239" hR="1338239" stAng="2798234" swAng="95292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1419862" y="2634729"/>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Observer</a:t>
          </a:r>
        </a:p>
      </dsp:txBody>
      <dsp:txXfrm>
        <a:off x="1453404" y="2668271"/>
        <a:ext cx="1113865" cy="620027"/>
      </dsp:txXfrm>
    </dsp:sp>
    <dsp:sp modelId="{481D39C9-34C4-48D2-B33B-8B9855B6F190}">
      <dsp:nvSpPr>
        <dsp:cNvPr id="0" name=""/>
        <dsp:cNvSpPr/>
      </dsp:nvSpPr>
      <dsp:spPr>
        <a:xfrm>
          <a:off x="649372" y="302243"/>
          <a:ext cx="2676479" cy="2676479"/>
        </a:xfrm>
        <a:custGeom>
          <a:avLst/>
          <a:gdLst/>
          <a:ahLst/>
          <a:cxnLst/>
          <a:rect l="0" t="0" r="0" b="0"/>
          <a:pathLst>
            <a:path>
              <a:moveTo>
                <a:pt x="766614" y="2548252"/>
              </a:moveTo>
              <a:arcTo wR="1338239" hR="1338239" stAng="6917199" swAng="1083039"/>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260047" y="2007455"/>
          <a:ext cx="1136306"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Planner</a:t>
          </a:r>
        </a:p>
      </dsp:txBody>
      <dsp:txXfrm>
        <a:off x="289504" y="2036912"/>
        <a:ext cx="1077392" cy="544506"/>
      </dsp:txXfrm>
    </dsp:sp>
    <dsp:sp modelId="{4C09CBC2-0DF6-4CA2-8834-FDC42239A676}">
      <dsp:nvSpPr>
        <dsp:cNvPr id="0" name=""/>
        <dsp:cNvSpPr/>
      </dsp:nvSpPr>
      <dsp:spPr>
        <a:xfrm>
          <a:off x="683969" y="460566"/>
          <a:ext cx="2676479" cy="2676479"/>
        </a:xfrm>
        <a:custGeom>
          <a:avLst/>
          <a:gdLst/>
          <a:ahLst/>
          <a:cxnLst/>
          <a:rect l="0" t="0" r="0" b="0"/>
          <a:pathLst>
            <a:path>
              <a:moveTo>
                <a:pt x="15464" y="1541099"/>
              </a:moveTo>
              <a:arcTo wR="1338239" hR="1338239" stAng="10276866" swAng="148714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259399" y="735701"/>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Arial" panose="020B0604020202020204" pitchFamily="34" charset="0"/>
              <a:cs typeface="Arial" panose="020B0604020202020204" pitchFamily="34" charset="0"/>
            </a:rPr>
            <a:t>Team Builder</a:t>
          </a:r>
        </a:p>
      </dsp:txBody>
      <dsp:txXfrm>
        <a:off x="292941" y="769243"/>
        <a:ext cx="1113865" cy="620027"/>
      </dsp:txXfrm>
    </dsp:sp>
    <dsp:sp modelId="{3A61EB1C-935F-4D92-B54E-198B71473C0B}">
      <dsp:nvSpPr>
        <dsp:cNvPr id="0" name=""/>
        <dsp:cNvSpPr/>
      </dsp:nvSpPr>
      <dsp:spPr>
        <a:xfrm>
          <a:off x="849293" y="174940"/>
          <a:ext cx="2676479" cy="2676479"/>
        </a:xfrm>
        <a:custGeom>
          <a:avLst/>
          <a:gdLst/>
          <a:ahLst/>
          <a:cxnLst/>
          <a:rect l="0" t="0" r="0" b="0"/>
          <a:pathLst>
            <a:path>
              <a:moveTo>
                <a:pt x="251401" y="557427"/>
              </a:moveTo>
              <a:arcTo wR="1338239" hR="1338239" stAng="12941665" swAng="103634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078BA33-DD6D-4696-A2DF-5B41E4D4200A}" type="datetimeFigureOut">
              <a:rPr lang="en-US" smtClean="0"/>
              <a:t>8/24/2023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27F4E2-C71D-47F9-AE48-A36A719855E6}" type="slidenum">
              <a:rPr lang="en-US" smtClean="0"/>
              <a:t>‹#›</a:t>
            </a:fld>
            <a:endParaRPr lang="en-US"/>
          </a:p>
        </p:txBody>
      </p:sp>
    </p:spTree>
    <p:extLst>
      <p:ext uri="{BB962C8B-B14F-4D97-AF65-F5344CB8AC3E}">
        <p14:creationId xmlns:p14="http://schemas.microsoft.com/office/powerpoint/2010/main" val="298170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B7AF2C-43E1-4B52-A1C6-37D305AE4C80}" type="datetimeFigureOut">
              <a:rPr lang="en-US" smtClean="0"/>
              <a:t>8/24/2023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01E8E-E352-4226-9A21-5215CEB53F4E}" type="slidenum">
              <a:rPr lang="en-US" smtClean="0"/>
              <a:t>‹#›</a:t>
            </a:fld>
            <a:endParaRPr lang="en-US"/>
          </a:p>
        </p:txBody>
      </p:sp>
    </p:spTree>
    <p:extLst>
      <p:ext uri="{BB962C8B-B14F-4D97-AF65-F5344CB8AC3E}">
        <p14:creationId xmlns:p14="http://schemas.microsoft.com/office/powerpoint/2010/main" val="154783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11</a:t>
            </a:fld>
            <a:endParaRPr lang="en-US"/>
          </a:p>
        </p:txBody>
      </p:sp>
    </p:spTree>
    <p:extLst>
      <p:ext uri="{BB962C8B-B14F-4D97-AF65-F5344CB8AC3E}">
        <p14:creationId xmlns:p14="http://schemas.microsoft.com/office/powerpoint/2010/main" val="355248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3746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169618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54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15</a:t>
            </a:fld>
            <a:endParaRPr lang="en-US"/>
          </a:p>
        </p:txBody>
      </p:sp>
    </p:spTree>
    <p:extLst>
      <p:ext uri="{BB962C8B-B14F-4D97-AF65-F5344CB8AC3E}">
        <p14:creationId xmlns:p14="http://schemas.microsoft.com/office/powerpoint/2010/main" val="1382889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16</a:t>
            </a:fld>
            <a:endParaRPr lang="en-US"/>
          </a:p>
        </p:txBody>
      </p:sp>
    </p:spTree>
    <p:extLst>
      <p:ext uri="{BB962C8B-B14F-4D97-AF65-F5344CB8AC3E}">
        <p14:creationId xmlns:p14="http://schemas.microsoft.com/office/powerpoint/2010/main" val="323851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41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0312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dirty="0"/>
          </a:p>
        </p:txBody>
      </p:sp>
    </p:spTree>
    <p:extLst>
      <p:ext uri="{BB962C8B-B14F-4D97-AF65-F5344CB8AC3E}">
        <p14:creationId xmlns:p14="http://schemas.microsoft.com/office/powerpoint/2010/main" val="1040441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213753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p:txBody>
      </p:sp>
    </p:spTree>
    <p:extLst>
      <p:ext uri="{BB962C8B-B14F-4D97-AF65-F5344CB8AC3E}">
        <p14:creationId xmlns:p14="http://schemas.microsoft.com/office/powerpoint/2010/main" val="976400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753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24</a:t>
            </a:fld>
            <a:endParaRPr lang="en-US"/>
          </a:p>
        </p:txBody>
      </p:sp>
    </p:spTree>
    <p:extLst>
      <p:ext uri="{BB962C8B-B14F-4D97-AF65-F5344CB8AC3E}">
        <p14:creationId xmlns:p14="http://schemas.microsoft.com/office/powerpoint/2010/main" val="365981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821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26</a:t>
            </a:fld>
            <a:endParaRPr lang="en-US"/>
          </a:p>
        </p:txBody>
      </p:sp>
    </p:spTree>
    <p:extLst>
      <p:ext uri="{BB962C8B-B14F-4D97-AF65-F5344CB8AC3E}">
        <p14:creationId xmlns:p14="http://schemas.microsoft.com/office/powerpoint/2010/main" val="352396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18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29</a:t>
            </a:fld>
            <a:endParaRPr lang="en-US" dirty="0"/>
          </a:p>
        </p:txBody>
      </p:sp>
    </p:spTree>
    <p:extLst>
      <p:ext uri="{BB962C8B-B14F-4D97-AF65-F5344CB8AC3E}">
        <p14:creationId xmlns:p14="http://schemas.microsoft.com/office/powerpoint/2010/main" val="2546898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30</a:t>
            </a:fld>
            <a:endParaRPr lang="en-US"/>
          </a:p>
        </p:txBody>
      </p:sp>
    </p:spTree>
    <p:extLst>
      <p:ext uri="{BB962C8B-B14F-4D97-AF65-F5344CB8AC3E}">
        <p14:creationId xmlns:p14="http://schemas.microsoft.com/office/powerpoint/2010/main" val="2290458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168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3201524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en-US" b="1" baseline="0" dirty="0">
                <a:solidFill>
                  <a:schemeClr val="tx1"/>
                </a:solidFill>
              </a:rPr>
              <a:t>LCIF is your foundation.  </a:t>
            </a:r>
            <a:r>
              <a:rPr lang="en-US" b="1" dirty="0">
                <a:solidFill>
                  <a:schemeClr val="tx1"/>
                </a:solidFill>
              </a:rPr>
              <a:t>LCIF is here to empower service. </a:t>
            </a:r>
            <a:endParaRPr lang="en-US" baseline="0" dirty="0"/>
          </a:p>
          <a:p>
            <a:endParaRPr lang="en-US" sz="1200" kern="0" dirty="0">
              <a:solidFill>
                <a:schemeClr val="tx1">
                  <a:lumMod val="75000"/>
                </a:schemeClr>
              </a:solidFill>
              <a:ea typeface="Arial" charset="0"/>
              <a:cs typeface="Arial" charset="0"/>
            </a:endParaRPr>
          </a:p>
          <a:p>
            <a:r>
              <a:rPr lang="en-US" sz="1200" kern="0" dirty="0">
                <a:solidFill>
                  <a:schemeClr val="tx1">
                    <a:lumMod val="75000"/>
                  </a:schemeClr>
                </a:solidFill>
                <a:ea typeface="Arial" charset="0"/>
                <a:cs typeface="Arial" charset="0"/>
              </a:rPr>
              <a:t>Manages Grants:</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en-US" sz="1200" kern="0" dirty="0">
                <a:solidFill>
                  <a:schemeClr val="tx1">
                    <a:lumMod val="75000"/>
                  </a:schemeClr>
                </a:solidFill>
                <a:ea typeface="Arial" charset="0"/>
                <a:cs typeface="Arial" charset="0"/>
              </a:rPr>
              <a:t>Humanitarian Initiatives</a:t>
            </a:r>
          </a:p>
          <a:p>
            <a:pPr marL="171450" indent="-171450">
              <a:buFont typeface="Arial" panose="020B0604020202020204" pitchFamily="34" charset="0"/>
              <a:buChar char="•"/>
            </a:pPr>
            <a:r>
              <a:rPr lang="en-US" sz="1200" kern="0" dirty="0">
                <a:solidFill>
                  <a:schemeClr val="tx1">
                    <a:lumMod val="75000"/>
                  </a:schemeClr>
                </a:solidFill>
                <a:ea typeface="Arial" charset="0"/>
                <a:cs typeface="Arial" charset="0"/>
              </a:rPr>
              <a:t>Global Health Initiatives</a:t>
            </a:r>
          </a:p>
          <a:p>
            <a:pPr marL="171450" indent="-171450">
              <a:buFont typeface="Arial" panose="020B0604020202020204" pitchFamily="34" charset="0"/>
              <a:buChar char="•"/>
            </a:pPr>
            <a:r>
              <a:rPr lang="en-US" sz="1200" kern="0" dirty="0">
                <a:solidFill>
                  <a:schemeClr val="tx1">
                    <a:lumMod val="75000"/>
                  </a:schemeClr>
                </a:solidFill>
                <a:ea typeface="Arial" charset="0"/>
                <a:cs typeface="Arial" charset="0"/>
              </a:rPr>
              <a:t>New &amp; Emerging Initiatives</a:t>
            </a:r>
          </a:p>
          <a:p>
            <a:endParaRPr lang="en-US" sz="1200" kern="0" dirty="0">
              <a:solidFill>
                <a:schemeClr val="tx1">
                  <a:lumMod val="75000"/>
                </a:schemeClr>
              </a:solidFill>
              <a:ea typeface="Arial" charset="0"/>
              <a:cs typeface="Arial" charset="0"/>
            </a:endParaRPr>
          </a:p>
          <a:p>
            <a:r>
              <a:rPr lang="en-US" sz="1200" kern="0" dirty="0">
                <a:solidFill>
                  <a:schemeClr val="tx1">
                    <a:lumMod val="75000"/>
                  </a:schemeClr>
                </a:solidFill>
                <a:ea typeface="Arial" charset="0"/>
                <a:cs typeface="Arial" charset="0"/>
              </a:rPr>
              <a:t>Invite your District LCIF Coordinator to a meeting to educate Lions about their foundation.</a:t>
            </a:r>
          </a:p>
        </p:txBody>
      </p:sp>
    </p:spTree>
    <p:extLst>
      <p:ext uri="{BB962C8B-B14F-4D97-AF65-F5344CB8AC3E}">
        <p14:creationId xmlns:p14="http://schemas.microsoft.com/office/powerpoint/2010/main" val="664944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107906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1965880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191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40</a:t>
            </a:fld>
            <a:endParaRPr lang="en-US"/>
          </a:p>
        </p:txBody>
      </p:sp>
    </p:spTree>
    <p:extLst>
      <p:ext uri="{BB962C8B-B14F-4D97-AF65-F5344CB8AC3E}">
        <p14:creationId xmlns:p14="http://schemas.microsoft.com/office/powerpoint/2010/main" val="2732200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91871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43</a:t>
            </a:fld>
            <a:endParaRPr lang="en-US"/>
          </a:p>
        </p:txBody>
      </p:sp>
    </p:spTree>
    <p:extLst>
      <p:ext uri="{BB962C8B-B14F-4D97-AF65-F5344CB8AC3E}">
        <p14:creationId xmlns:p14="http://schemas.microsoft.com/office/powerpoint/2010/main" val="1223658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44</a:t>
            </a:fld>
            <a:endParaRPr lang="en-US" dirty="0"/>
          </a:p>
        </p:txBody>
      </p:sp>
    </p:spTree>
    <p:extLst>
      <p:ext uri="{BB962C8B-B14F-4D97-AF65-F5344CB8AC3E}">
        <p14:creationId xmlns:p14="http://schemas.microsoft.com/office/powerpoint/2010/main" val="4130380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45</a:t>
            </a:fld>
            <a:endParaRPr lang="en-US"/>
          </a:p>
        </p:txBody>
      </p:sp>
    </p:spTree>
    <p:extLst>
      <p:ext uri="{BB962C8B-B14F-4D97-AF65-F5344CB8AC3E}">
        <p14:creationId xmlns:p14="http://schemas.microsoft.com/office/powerpoint/2010/main" val="301528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5121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6419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2809142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49</a:t>
            </a:fld>
            <a:endParaRPr lang="en-US"/>
          </a:p>
        </p:txBody>
      </p:sp>
    </p:spTree>
    <p:extLst>
      <p:ext uri="{BB962C8B-B14F-4D97-AF65-F5344CB8AC3E}">
        <p14:creationId xmlns:p14="http://schemas.microsoft.com/office/powerpoint/2010/main" val="734909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1491714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52</a:t>
            </a:fld>
            <a:endParaRPr lang="en-US"/>
          </a:p>
        </p:txBody>
      </p:sp>
    </p:spTree>
    <p:extLst>
      <p:ext uri="{BB962C8B-B14F-4D97-AF65-F5344CB8AC3E}">
        <p14:creationId xmlns:p14="http://schemas.microsoft.com/office/powerpoint/2010/main" val="3357786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08416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55</a:t>
            </a:fld>
            <a:endParaRPr lang="en-US" dirty="0"/>
          </a:p>
        </p:txBody>
      </p:sp>
    </p:spTree>
    <p:extLst>
      <p:ext uri="{BB962C8B-B14F-4D97-AF65-F5344CB8AC3E}">
        <p14:creationId xmlns:p14="http://schemas.microsoft.com/office/powerpoint/2010/main" val="412785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8/24/2023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56</a:t>
            </a:fld>
            <a:endParaRPr lang="en-US" dirty="0"/>
          </a:p>
        </p:txBody>
      </p:sp>
    </p:spTree>
    <p:extLst>
      <p:ext uri="{BB962C8B-B14F-4D97-AF65-F5344CB8AC3E}">
        <p14:creationId xmlns:p14="http://schemas.microsoft.com/office/powerpoint/2010/main" val="2355840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566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355367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7173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0489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3283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0878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004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0189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45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03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9690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98662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942413"/>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425187867"/>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43056"/>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11787881"/>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12154"/>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25068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8296085"/>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847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9709197"/>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7877986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08069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54956"/>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70905"/>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1851117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35400041"/>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6858000"/>
          </a:xfrm>
          <a:prstGeom prst="rect">
            <a:avLst/>
          </a:prstGeom>
          <a:solidFill>
            <a:srgbClr val="FFFFFF"/>
          </a:solidFill>
          <a:ln w="9525">
            <a:solidFill>
              <a:schemeClr val="tx1"/>
            </a:solidFill>
            <a:round/>
            <a:headEnd/>
            <a:tailEnd/>
          </a:ln>
        </p:spPr>
        <p:txBody>
          <a:bodyPr/>
          <a:lstStyle>
            <a:lvl1pPr marL="609600" indent="-609600"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ctr" eaLnBrk="1" hangingPunct="1">
              <a:buFont typeface="Helvetica" pitchFamily="125" charset="0"/>
              <a:buNone/>
              <a:defRPr/>
            </a:pPr>
            <a:endParaRPr lang="en-US" altLang="en-US" sz="2250" dirty="0">
              <a:solidFill>
                <a:srgbClr val="404040"/>
              </a:solidFill>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09923970"/>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336213"/>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508000" y="2133603"/>
            <a:ext cx="11379200" cy="860425"/>
          </a:xfrm>
        </p:spPr>
        <p:txBody>
          <a:bodyPr anchor="t"/>
          <a:lstStyle>
            <a:lvl1pPr algn="ctr" rtl="0" fontAlgn="base">
              <a:spcBef>
                <a:spcPct val="0"/>
              </a:spcBef>
              <a:spcAft>
                <a:spcPct val="0"/>
              </a:spcAft>
              <a:defRPr lang="en-US" sz="3375"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2641600" y="3352800"/>
            <a:ext cx="7112000" cy="990600"/>
          </a:xfrm>
          <a:prstGeom prst="rect">
            <a:avLst/>
          </a:prstGeom>
        </p:spPr>
        <p:txBody>
          <a:bodyPr/>
          <a:lstStyle>
            <a:lvl1pPr marL="0" indent="0" algn="ctr">
              <a:buNone/>
              <a:defRPr sz="135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33160639"/>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379205752"/>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2992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48146442"/>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6299200" y="914400"/>
            <a:ext cx="5588000" cy="4495800"/>
          </a:xfrm>
        </p:spPr>
        <p:txBody>
          <a:bodyPr/>
          <a:lstStyle>
            <a:lvl1pPr>
              <a:defRPr sz="1350">
                <a:solidFill>
                  <a:srgbClr val="595959"/>
                </a:solidFill>
              </a:defRPr>
            </a:lvl1pPr>
          </a:lstStyle>
          <a:p>
            <a:pPr lvl="0"/>
            <a:r>
              <a:rPr lang="en-US" noProof="0"/>
              <a:t>Click icon to add picture</a:t>
            </a:r>
            <a:endParaRPr lang="en-US" noProof="0" dirty="0"/>
          </a:p>
        </p:txBody>
      </p:sp>
      <p:sp>
        <p:nvSpPr>
          <p:cNvPr id="8"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51193941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26851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86800409"/>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CA945F72-FCD4-4FCD-8F7F-88E057BA08D0}"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758289582"/>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imple Corporate Title Slide">
    <p:spTree>
      <p:nvGrpSpPr>
        <p:cNvPr id="1" name=""/>
        <p:cNvGrpSpPr/>
        <p:nvPr/>
      </p:nvGrpSpPr>
      <p:grpSpPr>
        <a:xfrm>
          <a:off x="0" y="0"/>
          <a:ext cx="0" cy="0"/>
          <a:chOff x="0" y="0"/>
          <a:chExt cx="0" cy="0"/>
        </a:xfrm>
      </p:grpSpPr>
      <p:sp>
        <p:nvSpPr>
          <p:cNvPr id="3" name="Rectangle 2"/>
          <p:cNvSpPr/>
          <p:nvPr/>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63913" tIns="31957" rIns="63913" bIns="31957" anchor="ctr"/>
          <a:lstStyle/>
          <a:p>
            <a:pPr algn="ctr">
              <a:defRPr/>
            </a:pPr>
            <a:endParaRPr lang="en-US" sz="135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010220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sp>
        <p:nvSpPr>
          <p:cNvPr id="7" name="Title 1"/>
          <p:cNvSpPr>
            <a:spLocks noGrp="1"/>
          </p:cNvSpPr>
          <p:nvPr>
            <p:ph type="title"/>
          </p:nvPr>
        </p:nvSpPr>
        <p:spPr>
          <a:xfrm>
            <a:off x="2" y="1362739"/>
            <a:ext cx="12174807" cy="1325563"/>
          </a:xfrm>
          <a:prstGeom prst="rect">
            <a:avLst/>
          </a:prstGeom>
        </p:spPr>
        <p:txBody>
          <a:bodyPr>
            <a:normAutofit/>
          </a:bodyPr>
          <a:lstStyle>
            <a:lvl1pPr algn="ctr">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5" y="3763986"/>
            <a:ext cx="9845675" cy="2041525"/>
          </a:xfrm>
          <a:prstGeom prst="rect">
            <a:avLst/>
          </a:prstGeom>
        </p:spPr>
        <p:txBody>
          <a:bodyPr>
            <a:normAutofit/>
          </a:bodyPr>
          <a:lstStyle>
            <a:lvl1pPr marL="0" indent="0" algn="ctr">
              <a:buFontTx/>
              <a:buNone/>
              <a:defRPr sz="1350">
                <a:solidFill>
                  <a:schemeClr val="bg1">
                    <a:lumMod val="50000"/>
                  </a:schemeClr>
                </a:solidFill>
              </a:defRPr>
            </a:lvl1pPr>
            <a:lvl2pPr marL="257175" indent="0" algn="ctr">
              <a:buFontTx/>
              <a:buNone/>
              <a:defRPr sz="1350"/>
            </a:lvl2pPr>
            <a:lvl3pPr marL="514350" indent="0" algn="ctr">
              <a:buFontTx/>
              <a:buNone/>
              <a:defRPr sz="1350"/>
            </a:lvl3pPr>
            <a:lvl4pPr marL="771525" indent="0" algn="ctr">
              <a:buFontTx/>
              <a:buNone/>
              <a:defRPr sz="1350"/>
            </a:lvl4pPr>
            <a:lvl5pPr marL="1028700" indent="0" algn="ctr">
              <a:buFontTx/>
              <a:buNone/>
              <a:defRPr sz="1350"/>
            </a:lvl5pPr>
          </a:lstStyle>
          <a:p>
            <a:pPr lvl="0"/>
            <a:r>
              <a:rPr lang="en-US"/>
              <a:t>Click to edit Master text styles</a:t>
            </a:r>
          </a:p>
        </p:txBody>
      </p:sp>
    </p:spTree>
    <p:extLst>
      <p:ext uri="{BB962C8B-B14F-4D97-AF65-F5344CB8AC3E}">
        <p14:creationId xmlns:p14="http://schemas.microsoft.com/office/powerpoint/2010/main" val="410098362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245750-6485-4C2F-A4F2-295B684CB0F7}" type="slidenum">
              <a:rPr lang="en-US" sz="563" smtClean="0">
                <a:solidFill>
                  <a:srgbClr val="0A5496"/>
                </a:solidFill>
              </a:rPr>
              <a:pPr algn="r">
                <a:spcBef>
                  <a:spcPct val="50000"/>
                </a:spcBef>
                <a:defRPr/>
              </a:pPr>
              <a:t>‹#›</a:t>
            </a:fld>
            <a:endParaRPr lang="en-US" sz="563" dirty="0">
              <a:solidFill>
                <a:srgbClr val="0A5496"/>
              </a:solidFill>
            </a:endParaRPr>
          </a:p>
        </p:txBody>
      </p:sp>
    </p:spTree>
    <p:extLst>
      <p:ext uri="{BB962C8B-B14F-4D97-AF65-F5344CB8AC3E}">
        <p14:creationId xmlns:p14="http://schemas.microsoft.com/office/powerpoint/2010/main" val="3970871561"/>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C16C381-9937-4B99-8740-FBC016A80E5B}"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9" name="Rectangle 8"/>
          <p:cNvSpPr/>
          <p:nvPr/>
        </p:nvSpPr>
        <p:spPr bwMode="auto">
          <a:xfrm>
            <a:off x="0" y="0"/>
            <a:ext cx="12192000" cy="912813"/>
          </a:xfrm>
          <a:prstGeom prst="rect">
            <a:avLst/>
          </a:prstGeom>
          <a:solidFill>
            <a:srgbClr val="FFFFFF"/>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sp>
        <p:nvSpPr>
          <p:cNvPr id="10" name="Rectangle 9"/>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3422313443"/>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3C01316A-8324-4006-BD30-4ABB8AAAF6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5" name="Rectangle 4"/>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pic>
        <p:nvPicPr>
          <p:cNvPr id="6" name="Picture 4"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35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741376"/>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063ECEB-53F0-47EF-AA03-399AD3F67395}" type="slidenum">
              <a:rPr lang="en-US" sz="563" smtClean="0">
                <a:solidFill>
                  <a:srgbClr val="0A5496"/>
                </a:solidFill>
              </a:rPr>
              <a:pPr algn="r">
                <a:spcBef>
                  <a:spcPct val="50000"/>
                </a:spcBef>
                <a:defRPr/>
              </a:pPr>
              <a:t>‹#›</a:t>
            </a:fld>
            <a:endParaRPr lang="en-US" sz="563" dirty="0">
              <a:solidFill>
                <a:srgbClr val="0A5496"/>
              </a:solidFill>
            </a:endParaRPr>
          </a:p>
        </p:txBody>
      </p:sp>
      <p:pic>
        <p:nvPicPr>
          <p:cNvPr id="6" name="Picture 3"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350"/>
            </a:lvl1pPr>
            <a:lvl2pPr marL="291993" indent="0">
              <a:buNone/>
              <a:defRPr sz="1350"/>
            </a:lvl2pPr>
            <a:lvl3pPr marL="514337" indent="0">
              <a:buNone/>
              <a:defRPr sz="1350"/>
            </a:lvl3pPr>
            <a:lvl4pPr marL="771506" indent="0">
              <a:buNone/>
              <a:defRPr sz="1350"/>
            </a:lvl4pPr>
            <a:lvl5pPr marL="1028675" indent="0">
              <a:buNone/>
              <a:defRPr sz="1350"/>
            </a:lvl5pPr>
          </a:lstStyle>
          <a:p>
            <a:pPr lvl="0"/>
            <a:r>
              <a:rPr lang="en-US"/>
              <a:t>Click to edit Master text styles</a:t>
            </a:r>
          </a:p>
        </p:txBody>
      </p:sp>
    </p:spTree>
    <p:extLst>
      <p:ext uri="{BB962C8B-B14F-4D97-AF65-F5344CB8AC3E}">
        <p14:creationId xmlns:p14="http://schemas.microsoft.com/office/powerpoint/2010/main" val="1021771099"/>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42900" y="3077758"/>
            <a:ext cx="3505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22500">
                <a:solidFill>
                  <a:srgbClr val="FFFFFF"/>
                </a:solidFill>
                <a:latin typeface="Arial" panose="020B0604020202020204" pitchFamily="34" charset="0"/>
              </a:rPr>
              <a:t>#</a:t>
            </a:r>
          </a:p>
        </p:txBody>
      </p:sp>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99C16F7E-2096-4D96-BB82-2A9090BF693A}"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257175" indent="-257175">
              <a:buFont typeface="Arial" charset="0"/>
              <a:buChar char="•"/>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434475"/>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89F7D42B-2FDA-40E0-8F94-0235BE671EF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9" name="Oval 8"/>
          <p:cNvSpPr/>
          <p:nvPr/>
        </p:nvSpPr>
        <p:spPr bwMode="auto">
          <a:xfrm>
            <a:off x="8763001" y="3065463"/>
            <a:ext cx="2398713" cy="2398712"/>
          </a:xfrm>
          <a:prstGeom prst="ellipse">
            <a:avLst/>
          </a:prstGeom>
          <a:solidFill>
            <a:srgbClr val="10233F"/>
          </a:solidFill>
          <a:ln w="9525" cap="flat" cmpd="sng" algn="ctr">
            <a:noFill/>
            <a:prstDash val="solid"/>
            <a:round/>
            <a:headEnd type="none" w="med" len="med"/>
            <a:tailEnd type="none" w="med" len="med"/>
          </a:ln>
          <a:effectLst/>
        </p:spPr>
        <p:txBody>
          <a:bodyPr lIns="51435" tIns="25718" rIns="51435" bIns="25718"/>
          <a:lstStyle/>
          <a:p>
            <a:pPr marL="342900" indent="-342900" algn="ctr">
              <a:buFont typeface="Helvetica" pitchFamily="84" charset="0"/>
              <a:buNone/>
              <a:defRPr/>
            </a:pPr>
            <a:endParaRPr lang="en-US" sz="1688" dirty="0" err="1">
              <a:solidFill>
                <a:srgbClr val="404040"/>
              </a:solidFill>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192881" marR="0" indent="-192881"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350">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013" b="1">
                <a:solidFill>
                  <a:schemeClr val="bg1"/>
                </a:solidFill>
                <a:latin typeface="Arial" panose="020B0604020202020204" pitchFamily="34" charset="0"/>
                <a:cs typeface="Arial" panose="020B0604020202020204" pitchFamily="34" charset="0"/>
              </a:defRPr>
            </a:lvl1pPr>
            <a:lvl2pPr marL="291993" indent="0">
              <a:buNone/>
              <a:defRPr sz="1013">
                <a:solidFill>
                  <a:schemeClr val="bg1"/>
                </a:solidFill>
                <a:latin typeface="Arial" panose="020B0604020202020204" pitchFamily="34" charset="0"/>
                <a:cs typeface="Arial" panose="020B0604020202020204" pitchFamily="34" charset="0"/>
              </a:defRPr>
            </a:lvl2pPr>
            <a:lvl3pPr marL="514337" indent="0">
              <a:buNone/>
              <a:defRPr sz="1013">
                <a:solidFill>
                  <a:schemeClr val="bg1"/>
                </a:solidFill>
                <a:latin typeface="Arial" panose="020B0604020202020204" pitchFamily="34" charset="0"/>
                <a:cs typeface="Arial" panose="020B0604020202020204" pitchFamily="34" charset="0"/>
              </a:defRPr>
            </a:lvl3pPr>
            <a:lvl4pPr marL="771506" indent="0">
              <a:buNone/>
              <a:defRPr sz="1013">
                <a:solidFill>
                  <a:schemeClr val="bg1"/>
                </a:solidFill>
                <a:latin typeface="Arial" panose="020B0604020202020204" pitchFamily="34" charset="0"/>
                <a:cs typeface="Arial" panose="020B0604020202020204" pitchFamily="34" charset="0"/>
              </a:defRPr>
            </a:lvl4pPr>
            <a:lvl5pPr marL="1028675" indent="0">
              <a:buNone/>
              <a:defRPr sz="1013">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3600" b="1">
                <a:solidFill>
                  <a:schemeClr val="bg1"/>
                </a:solidFill>
              </a:defRPr>
            </a:lvl1pPr>
            <a:lvl2pPr>
              <a:defRPr sz="2700" b="1"/>
            </a:lvl2pPr>
            <a:lvl3pPr>
              <a:defRPr sz="2700" b="1"/>
            </a:lvl3pPr>
            <a:lvl4pPr>
              <a:defRPr sz="2700" b="1"/>
            </a:lvl4pPr>
            <a:lvl5pPr>
              <a:defRPr sz="2700" b="1"/>
            </a:lvl5pPr>
          </a:lstStyle>
          <a:p>
            <a:pPr lvl="0"/>
            <a:r>
              <a:rPr lang="en-US"/>
              <a:t>Click to edit Master text styles</a:t>
            </a:r>
          </a:p>
        </p:txBody>
      </p:sp>
    </p:spTree>
    <p:extLst>
      <p:ext uri="{BB962C8B-B14F-4D97-AF65-F5344CB8AC3E}">
        <p14:creationId xmlns:p14="http://schemas.microsoft.com/office/powerpoint/2010/main" val="306047698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6430825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6811E1-F4E4-4174-867C-715F4EF599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Rectangle 6"/>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4"/>
            <a:ext cx="10758131" cy="2813289"/>
          </a:xfrm>
          <a:prstGeom prst="rect">
            <a:avLst/>
          </a:prstGeom>
        </p:spPr>
        <p:txBody>
          <a:bodyPr/>
          <a:lstStyle>
            <a:lvl1pPr marL="257175" marR="0" indent="-257175" algn="l" defTabSz="514350" rtl="0" eaLnBrk="1" fontAlgn="base" latinLnBrk="0" hangingPunct="1">
              <a:lnSpc>
                <a:spcPct val="100000"/>
              </a:lnSpc>
              <a:spcBef>
                <a:spcPct val="20000"/>
              </a:spcBef>
              <a:spcAft>
                <a:spcPct val="0"/>
              </a:spcAft>
              <a:buClrTx/>
              <a:buSzTx/>
              <a:buFont typeface="Arial" charset="0"/>
              <a:buChar char="•"/>
              <a:tabLst/>
              <a:defRPr sz="1125">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125751863"/>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A2EADD9-66AD-44C8-A9A2-1A1FB155B046}"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Oval 6"/>
          <p:cNvSpPr>
            <a:spLocks noChangeArrowheads="1"/>
          </p:cNvSpPr>
          <p:nvPr/>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1</a:t>
            </a:r>
          </a:p>
        </p:txBody>
      </p:sp>
      <p:sp>
        <p:nvSpPr>
          <p:cNvPr id="9" name="Rectangle 8"/>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4288696866"/>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5A11969-62ED-44CF-B726-5BD55594AD58}"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530764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E577C36-8B50-4CAC-B7F9-6D360F37592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137557302"/>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EB503E7-C76C-48F4-81FC-31523030E8D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7" name="Oval 6"/>
          <p:cNvSpPr>
            <a:spLocks noChangeArrowheads="1"/>
          </p:cNvSpPr>
          <p:nvPr/>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2</a:t>
            </a:r>
          </a:p>
        </p:txBody>
      </p:sp>
      <p:sp>
        <p:nvSpPr>
          <p:cNvPr id="8" name="Oval 7"/>
          <p:cNvSpPr>
            <a:spLocks noChangeArrowheads="1"/>
          </p:cNvSpPr>
          <p:nvPr/>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1</a:t>
            </a:r>
          </a:p>
        </p:txBody>
      </p:sp>
      <p:sp>
        <p:nvSpPr>
          <p:cNvPr id="10" name="Oval 9"/>
          <p:cNvSpPr>
            <a:spLocks noChangeArrowheads="1"/>
          </p:cNvSpPr>
          <p:nvPr/>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a:solidFill>
                  <a:schemeClr val="bg1"/>
                </a:solidFill>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3" y="2359152"/>
            <a:ext cx="10019199" cy="3810000"/>
          </a:xfrm>
          <a:prstGeom prst="rect">
            <a:avLst/>
          </a:prstGeom>
        </p:spPr>
        <p:txBody>
          <a:bodyPr/>
          <a:lstStyle>
            <a:lvl1pPr marL="0" indent="0">
              <a:lnSpc>
                <a:spcPts val="2160"/>
              </a:lnSpc>
              <a:spcBef>
                <a:spcPts val="0"/>
              </a:spcBef>
              <a:spcAft>
                <a:spcPts val="2250"/>
              </a:spcAft>
              <a:buNone/>
              <a:defRPr/>
            </a:lvl1pPr>
            <a:lvl2pPr marL="386658"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9648596"/>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2D987F4-1FC9-4A09-A286-26B7B086839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013">
                <a:solidFill>
                  <a:schemeClr val="accent6">
                    <a:lumMod val="50000"/>
                    <a:lumOff val="50000"/>
                  </a:schemeClr>
                </a:solidFill>
              </a:defRPr>
            </a:lvl1pPr>
            <a:lvl2pPr marL="291993" indent="0">
              <a:buNone/>
              <a:defRPr sz="1013">
                <a:solidFill>
                  <a:schemeClr val="accent6">
                    <a:lumMod val="50000"/>
                    <a:lumOff val="50000"/>
                  </a:schemeClr>
                </a:solidFill>
              </a:defRPr>
            </a:lvl2pPr>
            <a:lvl3pPr marL="514337" indent="0">
              <a:buNone/>
              <a:defRPr sz="1013">
                <a:solidFill>
                  <a:schemeClr val="accent6">
                    <a:lumMod val="50000"/>
                    <a:lumOff val="50000"/>
                  </a:schemeClr>
                </a:solidFill>
              </a:defRPr>
            </a:lvl3pPr>
            <a:lvl4pPr marL="771506" indent="0">
              <a:buNone/>
              <a:defRPr sz="1013">
                <a:solidFill>
                  <a:schemeClr val="accent6">
                    <a:lumMod val="50000"/>
                    <a:lumOff val="50000"/>
                  </a:schemeClr>
                </a:solidFill>
              </a:defRPr>
            </a:lvl4pPr>
            <a:lvl5pPr marL="1028675" indent="0">
              <a:buNone/>
              <a:defRPr sz="1013">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712028794"/>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D634A6C-9527-4825-B8EE-451CB9BE6DDC}"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2"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r>
              <a:rPr lang="en-US" sz="1350">
                <a:solidFill>
                  <a:schemeClr val="lt1">
                    <a:alpha val="44000"/>
                  </a:schemeClr>
                </a:solidFill>
              </a:rPr>
              <a:t>    </a:t>
            </a:r>
          </a:p>
        </p:txBody>
      </p:sp>
    </p:spTree>
    <p:extLst>
      <p:ext uri="{BB962C8B-B14F-4D97-AF65-F5344CB8AC3E}">
        <p14:creationId xmlns:p14="http://schemas.microsoft.com/office/powerpoint/2010/main" val="1858548743"/>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4300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6C9BBA-8567-4E75-855E-8CF73C333E75}"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195465139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15310266"/>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a:prstGeom prst="rect">
            <a:avLst/>
          </a:prstGeo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530741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272746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33261BA7-6377-4F95-8B4D-12AD776FD9C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165048621"/>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951118167"/>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19748434"/>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vl1pPr>
          </a:lstStyle>
          <a:p>
            <a:pPr>
              <a:defRPr/>
            </a:pPr>
            <a:fld id="{27D03E1F-FDA7-40C5-A2AD-1F5E987BEF1D}" type="slidenum">
              <a:rPr lang="en-US"/>
              <a:pPr>
                <a:defRPr/>
              </a:pPr>
              <a:t>‹#›</a:t>
            </a:fld>
            <a:endParaRPr lang="en-US"/>
          </a:p>
        </p:txBody>
      </p:sp>
    </p:spTree>
    <p:extLst>
      <p:ext uri="{BB962C8B-B14F-4D97-AF65-F5344CB8AC3E}">
        <p14:creationId xmlns:p14="http://schemas.microsoft.com/office/powerpoint/2010/main" val="31531712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ft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Gold Bar"/>
          <p:cNvSpPr/>
          <p:nvPr userDrawn="1"/>
        </p:nvSpPr>
        <p:spPr>
          <a:xfrm>
            <a:off x="792163" y="3884615"/>
            <a:ext cx="1179512"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762000" y="3206482"/>
            <a:ext cx="6209629" cy="445043"/>
          </a:xfrm>
          <a:prstGeom prst="rect">
            <a:avLst/>
          </a:prstGeom>
        </p:spPr>
        <p:txBody>
          <a:bodyPr anchor="ctr"/>
          <a:lstStyle>
            <a:lvl1pPr marL="0" indent="0" algn="l">
              <a:buNone/>
              <a:defRPr sz="2025"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20"/>
          <p:cNvSpPr>
            <a:spLocks noGrp="1"/>
          </p:cNvSpPr>
          <p:nvPr>
            <p:ph type="body" sz="quarter" idx="13"/>
          </p:nvPr>
        </p:nvSpPr>
        <p:spPr>
          <a:xfrm>
            <a:off x="762000" y="4189206"/>
            <a:ext cx="7696200" cy="535194"/>
          </a:xfrm>
          <a:prstGeom prst="rect">
            <a:avLst/>
          </a:prstGeom>
        </p:spPr>
        <p:txBody>
          <a:bodyPr anchor="t"/>
          <a:lstStyle>
            <a:lvl1pPr marL="0" indent="0" algn="l">
              <a:buNone/>
              <a:defRPr sz="1856">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7336159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234549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F2F2F2"/>
        </a:solidFill>
        <a:effectLst/>
      </p:bgPr>
    </p:bg>
    <p:spTree>
      <p:nvGrpSpPr>
        <p:cNvPr id="1" name=""/>
        <p:cNvGrpSpPr/>
        <p:nvPr/>
      </p:nvGrpSpPr>
      <p:grpSpPr>
        <a:xfrm>
          <a:off x="0" y="0"/>
          <a:ext cx="0" cy="0"/>
          <a:chOff x="0" y="0"/>
          <a:chExt cx="0" cy="0"/>
        </a:xfrm>
      </p:grpSpPr>
      <p:sp>
        <p:nvSpPr>
          <p:cNvPr id="3" name="Freeform 8"/>
          <p:cNvSpPr>
            <a:spLocks noChangeAspect="1" noEditPoints="1"/>
          </p:cNvSpPr>
          <p:nvPr userDrawn="1"/>
        </p:nvSpPr>
        <p:spPr bwMode="auto">
          <a:xfrm>
            <a:off x="-1998662" y="-685800"/>
            <a:ext cx="15333663" cy="9756775"/>
          </a:xfrm>
          <a:custGeom>
            <a:avLst/>
            <a:gdLst>
              <a:gd name="T0" fmla="*/ 2147483646 w 2360"/>
              <a:gd name="T1" fmla="*/ 2147483646 h 1390"/>
              <a:gd name="T2" fmla="*/ 2147483646 w 2360"/>
              <a:gd name="T3" fmla="*/ 2147483646 h 1390"/>
              <a:gd name="T4" fmla="*/ 2147483646 w 2360"/>
              <a:gd name="T5" fmla="*/ 2147483646 h 1390"/>
              <a:gd name="T6" fmla="*/ 2147483646 w 2360"/>
              <a:gd name="T7" fmla="*/ 2147483646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147483646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214748364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2147483646 h 1390"/>
              <a:gd name="T62" fmla="*/ 2147483646 w 2360"/>
              <a:gd name="T63" fmla="*/ 2147483646 h 1390"/>
              <a:gd name="T64" fmla="*/ 2147483646 w 2360"/>
              <a:gd name="T65" fmla="*/ 2147483646 h 1390"/>
              <a:gd name="T66" fmla="*/ 2147483646 w 2360"/>
              <a:gd name="T67" fmla="*/ 2147483646 h 1390"/>
              <a:gd name="T68" fmla="*/ 2147483646 w 2360"/>
              <a:gd name="T69" fmla="*/ 2147483646 h 1390"/>
              <a:gd name="T70" fmla="*/ 2147483646 w 2360"/>
              <a:gd name="T71" fmla="*/ 2147483646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2147483646 h 1390"/>
              <a:gd name="T88" fmla="*/ 2147483646 w 2360"/>
              <a:gd name="T89" fmla="*/ 2147483646 h 1390"/>
              <a:gd name="T90" fmla="*/ 2147483646 w 2360"/>
              <a:gd name="T91" fmla="*/ 2147483646 h 1390"/>
              <a:gd name="T92" fmla="*/ 2147483646 w 2360"/>
              <a:gd name="T93" fmla="*/ 2147483646 h 1390"/>
              <a:gd name="T94" fmla="*/ 2147483646 w 2360"/>
              <a:gd name="T95" fmla="*/ 2147483646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2147483646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214748364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lIns="27770" tIns="13885" rIns="27770" bIns="13885"/>
          <a:lstStyle/>
          <a:p>
            <a:endParaRPr lang="en-US" sz="1350"/>
          </a:p>
        </p:txBody>
      </p:sp>
      <p:sp>
        <p:nvSpPr>
          <p:cNvPr id="4" name="Rectangle 3"/>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54895411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3" name="Rectangle 2"/>
          <p:cNvSpPr/>
          <p:nvPr userDrawn="1"/>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anchor="ctr"/>
          <a:lstStyle/>
          <a:p>
            <a:pPr algn="ctr" eaLnBrk="1" hangingPunct="1">
              <a:defRPr/>
            </a:pPr>
            <a:endParaRPr lang="en-US" sz="1350">
              <a:solidFill>
                <a:prstClr val="white"/>
              </a:solidFill>
            </a:endParaRP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328030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endParaRPr>
          </a:p>
        </p:txBody>
      </p:sp>
      <p:sp>
        <p:nvSpPr>
          <p:cNvPr id="7" name="Title 1"/>
          <p:cNvSpPr>
            <a:spLocks noGrp="1"/>
          </p:cNvSpPr>
          <p:nvPr>
            <p:ph type="title"/>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a:t>Click to edit Master text styles</a:t>
            </a:r>
          </a:p>
        </p:txBody>
      </p:sp>
    </p:spTree>
    <p:extLst>
      <p:ext uri="{BB962C8B-B14F-4D97-AF65-F5344CB8AC3E}">
        <p14:creationId xmlns:p14="http://schemas.microsoft.com/office/powerpoint/2010/main" val="1282767416"/>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6E1B1DD-487D-49DC-9269-9ACD9898620B}"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174663180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8306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6476E5-47BF-478E-A4B9-3F1513B62BFF}"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9" name="Rectangle 8"/>
          <p:cNvSpPr>
            <a:spLocks noChangeArrowheads="1"/>
          </p:cNvSpPr>
          <p:nvPr userDrawn="1"/>
        </p:nvSpPr>
        <p:spPr bwMode="auto">
          <a:xfrm>
            <a:off x="0" y="0"/>
            <a:ext cx="12192000" cy="912813"/>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a typeface="ヒラギノ角ゴ Pro W3"/>
              <a:cs typeface="ヒラギノ角ゴ Pro W3"/>
            </a:endParaRPr>
          </a:p>
        </p:txBody>
      </p:sp>
      <p:sp>
        <p:nvSpPr>
          <p:cNvPr id="10" name="Rectangle 9"/>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512971074"/>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DB77C7C-5BFF-4EAA-8E68-CB422265A2B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5" name="Rectangle 4"/>
          <p:cNvSpPr/>
          <p:nvPr userDrawn="1"/>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457200" indent="-457200" algn="ctr" eaLnBrk="1" hangingPunct="1">
              <a:buFont typeface="Helvetica" pitchFamily="84" charset="0"/>
              <a:buNone/>
              <a:defRPr/>
            </a:pPr>
            <a:endParaRPr lang="en-US" sz="2250" dirty="0" err="1">
              <a:solidFill>
                <a:srgbClr val="404040"/>
              </a:solidFill>
              <a:latin typeface="Arial" pitchFamily="34" charset="0"/>
              <a:ea typeface="ヒラギノ角ゴ Pro W3" pitchFamily="84" charset="-128"/>
              <a:cs typeface="+mn-cs"/>
            </a:endParaRPr>
          </a:p>
        </p:txBody>
      </p:sp>
      <p:pic>
        <p:nvPicPr>
          <p:cNvPr id="6" name="Picture 4"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866875"/>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77EE599-DB47-4A1C-8861-94FAB29CD2E6}" type="slidenum">
              <a:rPr lang="en-US" sz="750" smtClean="0">
                <a:solidFill>
                  <a:srgbClr val="0A5496"/>
                </a:solidFill>
              </a:rPr>
              <a:pPr algn="r">
                <a:spcBef>
                  <a:spcPct val="50000"/>
                </a:spcBef>
                <a:defRPr/>
              </a:pPr>
              <a:t>‹#›</a:t>
            </a:fld>
            <a:endParaRPr lang="en-US" sz="750" dirty="0">
              <a:solidFill>
                <a:srgbClr val="0A5496"/>
              </a:solidFill>
            </a:endParaRPr>
          </a:p>
        </p:txBody>
      </p:sp>
      <p:pic>
        <p:nvPicPr>
          <p:cNvPr id="6" name="Picture 3"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pPr lvl="0"/>
            <a:r>
              <a:rPr lang="en-US"/>
              <a:t>Click to edit Master text styles</a:t>
            </a:r>
          </a:p>
        </p:txBody>
      </p:sp>
    </p:spTree>
    <p:extLst>
      <p:ext uri="{BB962C8B-B14F-4D97-AF65-F5344CB8AC3E}">
        <p14:creationId xmlns:p14="http://schemas.microsoft.com/office/powerpoint/2010/main" val="3580249705"/>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42900" y="1923596"/>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altLang="en-US" sz="30000">
                <a:solidFill>
                  <a:srgbClr val="FFFFFF"/>
                </a:solidFill>
                <a:latin typeface="Arial" panose="020B0604020202020204" pitchFamily="34" charset="0"/>
              </a:rPr>
              <a:t>#</a:t>
            </a:r>
          </a:p>
        </p:txBody>
      </p:sp>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1690564-90B7-4329-87BC-0C3B0583B19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4775967"/>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76ABFBB-E9D5-4548-986A-C2A60FFF6A7E}"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9" name="Oval 8"/>
          <p:cNvSpPr>
            <a:spLocks noChangeArrowheads="1"/>
          </p:cNvSpPr>
          <p:nvPr userDrawn="1"/>
        </p:nvSpPr>
        <p:spPr bwMode="auto">
          <a:xfrm>
            <a:off x="8763001" y="3065463"/>
            <a:ext cx="2398713" cy="2398712"/>
          </a:xfrm>
          <a:prstGeom prst="ellipse">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Click to edit Master text styles</a:t>
            </a:r>
          </a:p>
        </p:txBody>
      </p:sp>
    </p:spTree>
    <p:extLst>
      <p:ext uri="{BB962C8B-B14F-4D97-AF65-F5344CB8AC3E}">
        <p14:creationId xmlns:p14="http://schemas.microsoft.com/office/powerpoint/2010/main" val="1006942846"/>
      </p:ext>
    </p:extLst>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CDAC78D-5247-4741-929B-2A45A13F51D9}"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Rectangle 6"/>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2"/>
            <a:ext cx="10758131"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745468078"/>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805A50B-02CF-41DB-801B-7205205B20F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Oval 6"/>
          <p:cNvSpPr>
            <a:spLocks noChangeArrowheads="1"/>
          </p:cNvSpPr>
          <p:nvPr userDrawn="1"/>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1</a:t>
            </a:r>
          </a:p>
        </p:txBody>
      </p:sp>
      <p:sp>
        <p:nvSpPr>
          <p:cNvPr id="9" name="Rectangle 8"/>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143752026"/>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155A304-0EAC-446A-BAC9-2C3CC86CC89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302579125"/>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88D205-086C-455E-BD19-9450AE6D0977}"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676144648"/>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1246E85-6E56-43FF-9AD7-FD46AFA6D613}"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7" name="Oval 6"/>
          <p:cNvSpPr>
            <a:spLocks noChangeArrowheads="1"/>
          </p:cNvSpPr>
          <p:nvPr userDrawn="1"/>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2</a:t>
            </a:r>
          </a:p>
        </p:txBody>
      </p:sp>
      <p:sp>
        <p:nvSpPr>
          <p:cNvPr id="8" name="Oval 7"/>
          <p:cNvSpPr>
            <a:spLocks noChangeArrowheads="1"/>
          </p:cNvSpPr>
          <p:nvPr userDrawn="1"/>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1</a:t>
            </a:r>
          </a:p>
        </p:txBody>
      </p:sp>
      <p:sp>
        <p:nvSpPr>
          <p:cNvPr id="10" name="Oval 9"/>
          <p:cNvSpPr>
            <a:spLocks noChangeArrowheads="1"/>
          </p:cNvSpPr>
          <p:nvPr userDrawn="1"/>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a:solidFill>
                  <a:srgbClr val="FFFFFF"/>
                </a:solidFill>
                <a:latin typeface="Arial" panose="020B0604020202020204" pitchFamily="34" charset="0"/>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2" y="2359152"/>
            <a:ext cx="10019199" cy="3810000"/>
          </a:xfrm>
          <a:prstGeom prst="rect">
            <a:avLst/>
          </a:prstGeom>
        </p:spPr>
        <p:txBody>
          <a:bodyPr/>
          <a:lstStyle>
            <a:lvl1pPr marL="0" indent="0">
              <a:buNone/>
              <a:defRPr/>
            </a:lvl1pPr>
            <a:lvl2pPr marL="515544"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57211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40736335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5ECE4A-2081-439E-BC3E-690DBB48455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712685303"/>
      </p:ext>
    </p:extLst>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9F2317-250C-4CA1-B037-3FA8FD813D2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anchor="ctr"/>
          <a:lstStyle/>
          <a:p>
            <a:pPr algn="ctr" eaLnBrk="1" hangingPunct="1">
              <a:defRPr/>
            </a:pPr>
            <a:r>
              <a:rPr lang="en-US" sz="1350">
                <a:solidFill>
                  <a:prstClr val="white">
                    <a:alpha val="44000"/>
                  </a:prstClr>
                </a:solidFill>
              </a:rPr>
              <a:t>    </a:t>
            </a:r>
          </a:p>
        </p:txBody>
      </p:sp>
    </p:spTree>
    <p:extLst>
      <p:ext uri="{BB962C8B-B14F-4D97-AF65-F5344CB8AC3E}">
        <p14:creationId xmlns:p14="http://schemas.microsoft.com/office/powerpoint/2010/main" val="2089336494"/>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3048426-9341-4761-8C60-C2B4A7433E43}" type="slidenum">
              <a:rPr lang="en-US" sz="750" smtClean="0">
                <a:solidFill>
                  <a:prstClr val="white"/>
                </a:solidFill>
              </a:rPr>
              <a:pPr algn="r">
                <a:spcBef>
                  <a:spcPct val="50000"/>
                </a:spcBef>
                <a:defRPr/>
              </a:pPr>
              <a:t>‹#›</a:t>
            </a:fld>
            <a:endParaRPr lang="en-US" sz="750" dirty="0">
              <a:solidFill>
                <a:prstClr val="white"/>
              </a:solidFill>
            </a:endParaRPr>
          </a:p>
        </p:txBody>
      </p:sp>
    </p:spTree>
    <p:extLst>
      <p:ext uri="{BB962C8B-B14F-4D97-AF65-F5344CB8AC3E}">
        <p14:creationId xmlns:p14="http://schemas.microsoft.com/office/powerpoint/2010/main" val="81916967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924451"/>
      </p:ext>
    </p:extLst>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fld id="{1D90348C-2AA5-4C68-B689-0D5CA7B5D5F8}" type="slidenum">
              <a:rPr lang="en-US"/>
              <a:pPr>
                <a:defRPr/>
              </a:pPr>
              <a:t>‹#›</a:t>
            </a:fld>
            <a:endParaRPr lang="en-US"/>
          </a:p>
        </p:txBody>
      </p:sp>
    </p:spTree>
    <p:extLst>
      <p:ext uri="{BB962C8B-B14F-4D97-AF65-F5344CB8AC3E}">
        <p14:creationId xmlns:p14="http://schemas.microsoft.com/office/powerpoint/2010/main" val="1970192110"/>
      </p:ext>
    </p:extLst>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E793685-6669-4ABA-BB64-26E98E81855B}"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12393937"/>
      </p:ext>
    </p:extLst>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9FC84031-9796-4A80-B637-8C25CC3238C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240930805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B3BCD07-3F47-4234-A39B-CCB836037E85}"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5156767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CBB0FFF-34D1-4F86-9B49-D9B7283F04B1}"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7903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7CFD8B6-C6D9-4E53-A53B-931F446271B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5745775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prstClr val="white"/>
                </a:solidFill>
              </a:rPr>
              <a:pPr algn="r" eaLnBrk="0" fontAlgn="base" hangingPunct="0">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88256637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8890DC81-6E16-430D-AF2C-0BF4D13AD67E}"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103102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2C804EC-A658-4A3F-9EDF-4C67158B987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2416497690"/>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84997979"/>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78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8399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109072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171426081"/>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2316726909"/>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958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02257416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24000500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397347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6940356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35340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221753669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74"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65"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0374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856384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19124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9570321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117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4247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545028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62207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842761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60862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47788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381662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4642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152582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33407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198821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39850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1540211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99914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7621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160549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494057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30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667582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7"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3" tIns="56812" rIns="113623" bIns="56812"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7141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3" y="1362739"/>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88"/>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189" indent="0" algn="ctr">
              <a:buFontTx/>
              <a:buNone/>
              <a:defRPr sz="2400"/>
            </a:lvl2pPr>
            <a:lvl3pPr marL="914377" indent="0" algn="ctr">
              <a:buFontTx/>
              <a:buNone/>
              <a:defRPr sz="2400"/>
            </a:lvl3pPr>
            <a:lvl4pPr marL="1371566" indent="0" algn="ctr">
              <a:buFontTx/>
              <a:buNone/>
              <a:defRPr sz="2400"/>
            </a:lvl4pPr>
            <a:lvl5pPr marL="1828754"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293724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627949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13821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4"/>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1"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114795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3"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61166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86" indent="0">
              <a:buNone/>
              <a:defRPr sz="2400"/>
            </a:lvl2pPr>
            <a:lvl3pPr marL="914354" indent="0">
              <a:buNone/>
              <a:defRPr sz="2400"/>
            </a:lvl3pPr>
            <a:lvl4pPr marL="1371531" indent="0">
              <a:buNone/>
              <a:defRPr sz="2400"/>
            </a:lvl4pPr>
            <a:lvl5pPr marL="1828709"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69578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609"/>
            <a:ext cx="3505200" cy="6247736"/>
          </a:xfrm>
          <a:prstGeom prst="rect">
            <a:avLst/>
          </a:prstGeom>
          <a:noFill/>
        </p:spPr>
        <p:txBody>
          <a:bodyPr wrap="square" rtlCol="0" anchor="b">
            <a:spAutoFit/>
          </a:bodyPr>
          <a:lstStyle/>
          <a:p>
            <a:pPr fontAlgn="base">
              <a:spcBef>
                <a:spcPct val="0"/>
              </a:spcBef>
              <a:spcAft>
                <a:spcPct val="0"/>
              </a:spcAft>
            </a:pPr>
            <a:r>
              <a:rPr lang="en-US" sz="39999"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126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21761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3"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891" marR="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86" indent="0">
              <a:buNone/>
              <a:defRPr sz="1800">
                <a:solidFill>
                  <a:schemeClr val="bg1"/>
                </a:solidFill>
                <a:latin typeface="Arial" panose="020B0604020202020204" pitchFamily="34" charset="0"/>
                <a:cs typeface="Arial" panose="020B0604020202020204" pitchFamily="34" charset="0"/>
              </a:defRPr>
            </a:lvl2pPr>
            <a:lvl3pPr marL="914354" indent="0">
              <a:buNone/>
              <a:defRPr sz="1800">
                <a:solidFill>
                  <a:schemeClr val="bg1"/>
                </a:solidFill>
                <a:latin typeface="Arial" panose="020B0604020202020204" pitchFamily="34" charset="0"/>
                <a:cs typeface="Arial" panose="020B0604020202020204" pitchFamily="34" charset="0"/>
              </a:defRPr>
            </a:lvl3pPr>
            <a:lvl4pPr marL="1371531" indent="0">
              <a:buNone/>
              <a:defRPr sz="1800">
                <a:solidFill>
                  <a:schemeClr val="bg1"/>
                </a:solidFill>
                <a:latin typeface="Arial" panose="020B0604020202020204" pitchFamily="34" charset="0"/>
                <a:cs typeface="Arial" panose="020B0604020202020204" pitchFamily="34" charset="0"/>
              </a:defRPr>
            </a:lvl4pPr>
            <a:lvl5pPr marL="1828709"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06015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6"/>
            <a:ext cx="10758131" cy="2813289"/>
          </a:xfrm>
          <a:prstGeom prst="rect">
            <a:avLst/>
          </a:prstGeom>
        </p:spPr>
        <p:txBody>
          <a:bodyPr/>
          <a:lstStyle>
            <a:lvl1pPr marL="342900" marR="0" indent="-342900" algn="l" defTabSz="914377"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9732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462102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38242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71696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5" y="2359152"/>
            <a:ext cx="10019199" cy="3810000"/>
          </a:xfrm>
          <a:prstGeom prst="rect">
            <a:avLst/>
          </a:prstGeom>
        </p:spPr>
        <p:txBody>
          <a:bodyPr/>
          <a:lstStyle>
            <a:lvl1pPr marL="0" indent="0">
              <a:lnSpc>
                <a:spcPts val="2880"/>
              </a:lnSpc>
              <a:spcBef>
                <a:spcPts val="0"/>
              </a:spcBef>
              <a:spcAft>
                <a:spcPts val="3000"/>
              </a:spcAft>
              <a:buNone/>
              <a:defRPr/>
            </a:lvl1pPr>
            <a:lvl2pPr marL="687375"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377"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25597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86" indent="0">
              <a:buNone/>
              <a:defRPr sz="1800">
                <a:solidFill>
                  <a:schemeClr val="accent6">
                    <a:lumMod val="50000"/>
                    <a:lumOff val="50000"/>
                  </a:schemeClr>
                </a:solidFill>
              </a:defRPr>
            </a:lvl2pPr>
            <a:lvl3pPr marL="914354" indent="0">
              <a:buNone/>
              <a:defRPr sz="1800">
                <a:solidFill>
                  <a:schemeClr val="accent6">
                    <a:lumMod val="50000"/>
                    <a:lumOff val="50000"/>
                  </a:schemeClr>
                </a:solidFill>
              </a:defRPr>
            </a:lvl3pPr>
            <a:lvl4pPr marL="1371531" indent="0">
              <a:buNone/>
              <a:defRPr sz="1800">
                <a:solidFill>
                  <a:schemeClr val="accent6">
                    <a:lumMod val="50000"/>
                    <a:lumOff val="50000"/>
                  </a:schemeClr>
                </a:solidFill>
              </a:defRPr>
            </a:lvl4pPr>
            <a:lvl5pPr marL="1828709"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8477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sz="1800">
                <a:solidFill>
                  <a:prstClr val="white">
                    <a:alpha val="44000"/>
                  </a:prstClr>
                </a:solidFill>
              </a:rPr>
              <a:t>    </a:t>
            </a:r>
          </a:p>
        </p:txBody>
      </p:sp>
    </p:spTree>
    <p:extLst>
      <p:ext uri="{BB962C8B-B14F-4D97-AF65-F5344CB8AC3E}">
        <p14:creationId xmlns:p14="http://schemas.microsoft.com/office/powerpoint/2010/main" val="2076603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185571F-128D-403F-A5AC-9B2D181A2507}"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818176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3B1ECD9-77B6-4637-B331-1603F7405D89}"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4413304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02700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5218F9C-FAF6-4A74-B6A9-8F73390C649A}"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7417206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4A8965F-6A9D-42D6-A089-F023E18AA7E5}"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47982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AADB0859-19AD-46EE-BD66-6034B101BDF2}"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2224648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D040F75B-A147-4DB7-BFE0-A7FA3FE81F4B}"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2991155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50199A-5985-46AE-8513-D2248DF0B08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361086514"/>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35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9730600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328393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286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LCI_PPT_template_blank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ctrTitle"/>
          </p:nvPr>
        </p:nvSpPr>
        <p:spPr>
          <a:xfrm>
            <a:off x="914400" y="2590800"/>
            <a:ext cx="10363200" cy="1009650"/>
          </a:xfrm>
        </p:spPr>
        <p:txBody>
          <a:bodyPr/>
          <a:lstStyle>
            <a:lvl1pPr algn="ctr">
              <a:defRPr sz="3000" b="1">
                <a:solidFill>
                  <a:srgbClr val="FFFFFF"/>
                </a:solidFill>
                <a:latin typeface="ヒラギノ角ゴ Pro W3" pitchFamily="1" charset="-128"/>
              </a:defRPr>
            </a:lvl1pPr>
          </a:lstStyle>
          <a:p>
            <a:r>
              <a:rPr lang="en-US"/>
              <a:t>Click to edit Master title style</a:t>
            </a:r>
          </a:p>
        </p:txBody>
      </p:sp>
      <p:sp>
        <p:nvSpPr>
          <p:cNvPr id="128004" name="Rectangle 4"/>
          <p:cNvSpPr>
            <a:spLocks noGrp="1" noChangeArrowheads="1"/>
          </p:cNvSpPr>
          <p:nvPr>
            <p:ph type="subTitle" idx="1"/>
          </p:nvPr>
        </p:nvSpPr>
        <p:spPr>
          <a:xfrm>
            <a:off x="1828800" y="3581400"/>
            <a:ext cx="8534400" cy="1752600"/>
          </a:xfrm>
        </p:spPr>
        <p:txBody>
          <a:bodyPr/>
          <a:lstStyle>
            <a:lvl1pPr algn="ctr">
              <a:defRPr sz="2250" b="0">
                <a:solidFill>
                  <a:srgbClr val="FFFFFF"/>
                </a:solidFill>
              </a:defRPr>
            </a:lvl1pPr>
          </a:lstStyle>
          <a:p>
            <a:r>
              <a:rPr lang="en-US"/>
              <a:t>Click to edit Master subtitle style</a:t>
            </a:r>
          </a:p>
        </p:txBody>
      </p:sp>
    </p:spTree>
    <p:extLst>
      <p:ext uri="{BB962C8B-B14F-4D97-AF65-F5344CB8AC3E}">
        <p14:creationId xmlns:p14="http://schemas.microsoft.com/office/powerpoint/2010/main" val="3329886835"/>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0038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981201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34418796"/>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284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9880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438950"/>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6485"/>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52475454"/>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75380399"/>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72812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53116"/>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8" descr="LCI_PPT_template_blank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406400" y="2693991"/>
            <a:ext cx="11379200" cy="1470025"/>
          </a:xfrm>
        </p:spPr>
        <p:txBody>
          <a:bodyPr/>
          <a:lstStyle>
            <a:lvl1pPr algn="ctr">
              <a:defRPr sz="2250">
                <a:solidFill>
                  <a:srgbClr val="FED00B"/>
                </a:solidFill>
                <a:latin typeface="ヒラギノ角ゴ Pro W3" pitchFamily="1" charset="-128"/>
              </a:defRPr>
            </a:lvl1pPr>
          </a:lstStyle>
          <a:p>
            <a:r>
              <a:rPr lang="en-US"/>
              <a:t>Click to edit Master title style</a:t>
            </a:r>
          </a:p>
        </p:txBody>
      </p:sp>
    </p:spTree>
    <p:extLst>
      <p:ext uri="{BB962C8B-B14F-4D97-AF65-F5344CB8AC3E}">
        <p14:creationId xmlns:p14="http://schemas.microsoft.com/office/powerpoint/2010/main" val="251920058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58790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3696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1053547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529718"/>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737614"/>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3952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2687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444692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8918673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75164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590800"/>
            <a:ext cx="2667000" cy="3429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590800"/>
            <a:ext cx="7797800" cy="342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4762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2259182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587391441"/>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59544"/>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47129730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10301" y="1600200"/>
            <a:ext cx="2533651"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47153" y="1600200"/>
            <a:ext cx="2533649"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52272"/>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9862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074308"/>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94917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5907231"/>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494906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3437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15.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10.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11.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3.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heme" Target="../theme/theme14.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7.xml"/><Relationship Id="rId7"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0.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0.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0.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36304971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LIONS_PPT_TEMPLATE_V1-02.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3"/>
          <p:cNvSpPr>
            <a:spLocks noGrp="1" noChangeArrowheads="1"/>
          </p:cNvSpPr>
          <p:nvPr>
            <p:ph type="body" idx="1"/>
          </p:nvPr>
        </p:nvSpPr>
        <p:spPr bwMode="auto">
          <a:xfrm>
            <a:off x="406400" y="762000"/>
            <a:ext cx="1137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9"/>
          <p:cNvSpPr txBox="1">
            <a:spLocks noChangeArrowheads="1"/>
          </p:cNvSpPr>
          <p:nvPr/>
        </p:nvSpPr>
        <p:spPr bwMode="auto">
          <a:xfrm>
            <a:off x="11430000" y="6419959"/>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90E1642-62C2-438A-9A89-DF942B594889}" type="slidenum">
              <a:rPr lang="en-US" altLang="en-US" sz="750">
                <a:solidFill>
                  <a:srgbClr val="00338D"/>
                </a:solidFill>
              </a:rPr>
              <a:pPr algn="r">
                <a:spcBef>
                  <a:spcPct val="50000"/>
                </a:spcBef>
                <a:defRPr/>
              </a:pPr>
              <a:t>‹#›</a:t>
            </a:fld>
            <a:endParaRPr lang="en-US" altLang="en-US" sz="750" dirty="0">
              <a:solidFill>
                <a:srgbClr val="00338D"/>
              </a:solidFill>
            </a:endParaRPr>
          </a:p>
        </p:txBody>
      </p:sp>
    </p:spTree>
    <p:extLst>
      <p:ext uri="{BB962C8B-B14F-4D97-AF65-F5344CB8AC3E}">
        <p14:creationId xmlns:p14="http://schemas.microsoft.com/office/powerpoint/2010/main" val="417896169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Lst>
  <p:transition spd="slow"/>
  <p:hf hdr="0" ftr="0" dt="0"/>
  <p:txStyles>
    <p:titleStyle>
      <a:lvl1pPr algn="l" rtl="0" eaLnBrk="1" fontAlgn="base" hangingPunct="1">
        <a:spcBef>
          <a:spcPct val="0"/>
        </a:spcBef>
        <a:spcAft>
          <a:spcPct val="0"/>
        </a:spcAft>
        <a:defRPr sz="21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anose="020B0604020202020204" pitchFamily="34" charset="0"/>
        <a:buChar char="•"/>
        <a:defRPr sz="19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Wingdings" panose="05000000000000000000" pitchFamily="2" charset="2"/>
        <a:buChar char="§"/>
        <a:defRPr sz="1650">
          <a:solidFill>
            <a:schemeClr val="tx1"/>
          </a:solidFill>
          <a:latin typeface="+mn-lt"/>
          <a:ea typeface="ヒラギノ角ゴ Pro W3" charset="0"/>
          <a:cs typeface="ヒラギノ角ゴ Pro W3"/>
        </a:defRPr>
      </a:lvl2pPr>
      <a:lvl3pPr marL="858441" indent="-172641"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ヒラギノ角ゴ Pro W3" charset="0"/>
          <a:cs typeface="ヒラギノ角ゴ Pro W3"/>
        </a:defRPr>
      </a:lvl3pPr>
      <a:lvl4pPr marL="1198960" indent="-170260"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4241" indent="-172641"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DAE0AD5-2E2E-4814-B813-8F44489A4C58}" type="slidenum">
              <a:rPr lang="en-US" sz="563" smtClean="0">
                <a:solidFill>
                  <a:srgbClr val="00338D"/>
                </a:solidFill>
              </a:rPr>
              <a:pPr algn="r">
                <a:spcBef>
                  <a:spcPct val="50000"/>
                </a:spcBef>
                <a:defRPr/>
              </a:pPr>
              <a:t>‹#›</a:t>
            </a:fld>
            <a:endParaRPr lang="en-US" sz="563" dirty="0">
              <a:solidFill>
                <a:srgbClr val="00338D"/>
              </a:solidFill>
            </a:endParaRPr>
          </a:p>
        </p:txBody>
      </p:sp>
    </p:spTree>
    <p:extLst>
      <p:ext uri="{BB962C8B-B14F-4D97-AF65-F5344CB8AC3E}">
        <p14:creationId xmlns:p14="http://schemas.microsoft.com/office/powerpoint/2010/main" val="343589752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0947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59"/>
            <a:ext cx="558800" cy="207749"/>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5D7648C-CD8C-4487-84E9-7C479C2525F4}" type="slidenum">
              <a:rPr lang="en-US" sz="750" smtClean="0">
                <a:solidFill>
                  <a:srgbClr val="00338D"/>
                </a:solidFill>
                <a:cs typeface="+mn-cs"/>
              </a:rPr>
              <a:pPr algn="r">
                <a:spcBef>
                  <a:spcPct val="50000"/>
                </a:spcBef>
                <a:defRPr/>
              </a:pPr>
              <a:t>‹#›</a:t>
            </a:fld>
            <a:endParaRPr lang="en-US" sz="750" dirty="0">
              <a:solidFill>
                <a:srgbClr val="00338D"/>
              </a:solidFill>
              <a:cs typeface="+mn-cs"/>
            </a:endParaRPr>
          </a:p>
        </p:txBody>
      </p:sp>
    </p:spTree>
    <p:extLst>
      <p:ext uri="{BB962C8B-B14F-4D97-AF65-F5344CB8AC3E}">
        <p14:creationId xmlns:p14="http://schemas.microsoft.com/office/powerpoint/2010/main" val="112524003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1" r:id="rId18"/>
  </p:sldLayoutIdLst>
  <p:transition spd="slow"/>
  <p:hf hdr="0" ftr="0" dt="0"/>
  <p:txStyles>
    <p:titleStyle>
      <a:lvl1pPr algn="ctr" rtl="0" eaLnBrk="1" fontAlgn="base" hangingPunct="1">
        <a:lnSpc>
          <a:spcPct val="90000"/>
        </a:lnSpc>
        <a:spcBef>
          <a:spcPct val="0"/>
        </a:spcBef>
        <a:spcAft>
          <a:spcPct val="0"/>
        </a:spcAft>
        <a:defRPr sz="300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1450" indent="-171450" algn="l" rtl="0" eaLnBrk="1" fontAlgn="base" hangingPunct="1">
        <a:spcBef>
          <a:spcPct val="200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charset="0"/>
          <a:cs typeface="Arial" panose="020B0604020202020204" pitchFamily="34" charset="0"/>
        </a:defRPr>
      </a:lvl1pPr>
      <a:lvl2pPr marL="558404" indent="-169069"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7250" indent="-171450"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7769" indent="-169069"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3050" indent="-171450"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0A97F71-4074-4915-B539-DA1F00C94D01}"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83445612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4040" r:id="rId8"/>
    <p:sldLayoutId id="2147484051" r:id="rId9"/>
    <p:sldLayoutId id="2147484052"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3552130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46"/>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1760822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6312501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4053" r:id="rId17"/>
    <p:sldLayoutId id="2147484054" r:id="rId18"/>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32"/>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0301361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78" algn="l" rtl="0" eaLnBrk="1" fontAlgn="base" hangingPunct="1">
        <a:spcBef>
          <a:spcPct val="0"/>
        </a:spcBef>
        <a:spcAft>
          <a:spcPct val="0"/>
        </a:spcAft>
        <a:defRPr sz="2400">
          <a:solidFill>
            <a:schemeClr val="tx2"/>
          </a:solidFill>
          <a:latin typeface="Arial" charset="0"/>
        </a:defRPr>
      </a:lvl6pPr>
      <a:lvl7pPr marL="914354" algn="l" rtl="0" eaLnBrk="1" fontAlgn="base" hangingPunct="1">
        <a:spcBef>
          <a:spcPct val="0"/>
        </a:spcBef>
        <a:spcAft>
          <a:spcPct val="0"/>
        </a:spcAft>
        <a:defRPr sz="2400">
          <a:solidFill>
            <a:schemeClr val="tx2"/>
          </a:solidFill>
          <a:latin typeface="Arial" charset="0"/>
        </a:defRPr>
      </a:lvl7pPr>
      <a:lvl8pPr marL="1371532" algn="l" rtl="0" eaLnBrk="1" fontAlgn="base" hangingPunct="1">
        <a:spcBef>
          <a:spcPct val="0"/>
        </a:spcBef>
        <a:spcAft>
          <a:spcPct val="0"/>
        </a:spcAft>
        <a:defRPr sz="2400">
          <a:solidFill>
            <a:schemeClr val="tx2"/>
          </a:solidFill>
          <a:latin typeface="Arial" charset="0"/>
        </a:defRPr>
      </a:lvl8pPr>
      <a:lvl9pPr marL="1828709" algn="l" rtl="0" eaLnBrk="1" fontAlgn="base" hangingPunct="1">
        <a:spcBef>
          <a:spcPct val="0"/>
        </a:spcBef>
        <a:spcAft>
          <a:spcPct val="0"/>
        </a:spcAft>
        <a:defRPr sz="2400">
          <a:solidFill>
            <a:schemeClr val="tx2"/>
          </a:solidFill>
          <a:latin typeface="Arial" charset="0"/>
        </a:defRPr>
      </a:lvl9pPr>
    </p:titleStyle>
    <p:bodyStyle>
      <a:lvl1pPr marL="230177" indent="-230177"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088" indent="-227002"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30" indent="-230177"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33" indent="-227002"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886" indent="-230177"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886" algn="l" rtl="0" eaLnBrk="1" fontAlgn="base" hangingPunct="1">
        <a:spcBef>
          <a:spcPct val="20000"/>
        </a:spcBef>
        <a:spcAft>
          <a:spcPct val="0"/>
        </a:spcAft>
        <a:buChar char="»"/>
        <a:defRPr sz="2400">
          <a:solidFill>
            <a:schemeClr val="tx1"/>
          </a:solidFill>
          <a:latin typeface="+mn-lt"/>
        </a:defRPr>
      </a:lvl6pPr>
      <a:lvl7pPr marL="2743062" algn="l" rtl="0" eaLnBrk="1" fontAlgn="base" hangingPunct="1">
        <a:spcBef>
          <a:spcPct val="20000"/>
        </a:spcBef>
        <a:spcAft>
          <a:spcPct val="0"/>
        </a:spcAft>
        <a:buChar char="»"/>
        <a:defRPr sz="2400">
          <a:solidFill>
            <a:schemeClr val="tx1"/>
          </a:solidFill>
          <a:latin typeface="+mn-lt"/>
        </a:defRPr>
      </a:lvl7pPr>
      <a:lvl8pPr marL="3200240" algn="l" rtl="0" eaLnBrk="1" fontAlgn="base" hangingPunct="1">
        <a:spcBef>
          <a:spcPct val="20000"/>
        </a:spcBef>
        <a:spcAft>
          <a:spcPct val="0"/>
        </a:spcAft>
        <a:buChar char="»"/>
        <a:defRPr sz="2400">
          <a:solidFill>
            <a:schemeClr val="tx1"/>
          </a:solidFill>
          <a:latin typeface="+mn-lt"/>
        </a:defRPr>
      </a:lvl8pPr>
      <a:lvl9pPr marL="3657418"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C48971F-7F01-4C89-80C0-5171ADD66EC0}"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6518643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1" descr="LCI_PPT_template_blank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812800" y="1600200"/>
            <a:ext cx="1066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2" name="Text Box 8"/>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671627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2100">
          <a:solidFill>
            <a:schemeClr val="tx1"/>
          </a:solidFill>
          <a:latin typeface="+mn-lt"/>
        </a:defRPr>
      </a:lvl3pPr>
      <a:lvl4pPr marL="1025129" indent="3572" algn="l" rtl="0" eaLnBrk="1" fontAlgn="base" hangingPunct="1">
        <a:spcBef>
          <a:spcPct val="20000"/>
        </a:spcBef>
        <a:spcAft>
          <a:spcPct val="0"/>
        </a:spcAft>
        <a:buChar char="–"/>
        <a:defRPr sz="1800">
          <a:solidFill>
            <a:schemeClr val="tx1"/>
          </a:solidFill>
          <a:latin typeface="+mn-lt"/>
        </a:defRPr>
      </a:lvl4pPr>
      <a:lvl5pPr marL="1371600" algn="l" rtl="0" eaLnBrk="1" fontAlgn="base" hangingPunct="1">
        <a:spcBef>
          <a:spcPct val="20000"/>
        </a:spcBef>
        <a:spcAft>
          <a:spcPct val="0"/>
        </a:spcAft>
        <a:buChar char="»"/>
        <a:defRPr sz="1800">
          <a:solidFill>
            <a:schemeClr val="tx1"/>
          </a:solidFill>
          <a:latin typeface="+mn-lt"/>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6" descr="LCI_PPT_template_blank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2"/>
          <p:cNvSpPr>
            <a:spLocks noGrp="1" noChangeArrowheads="1"/>
          </p:cNvSpPr>
          <p:nvPr>
            <p:ph type="title"/>
          </p:nvPr>
        </p:nvSpPr>
        <p:spPr bwMode="auto">
          <a:xfrm>
            <a:off x="812800" y="2590800"/>
            <a:ext cx="10668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13"/>
          <p:cNvSpPr>
            <a:spLocks noGrp="1" noChangeArrowheads="1"/>
          </p:cNvSpPr>
          <p:nvPr>
            <p:ph type="body" idx="1"/>
          </p:nvPr>
        </p:nvSpPr>
        <p:spPr bwMode="auto">
          <a:xfrm>
            <a:off x="812800" y="3048000"/>
            <a:ext cx="1066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38" name="Text Box 14"/>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787736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1800">
          <a:solidFill>
            <a:schemeClr val="tx1"/>
          </a:solidFill>
          <a:latin typeface="+mn-lt"/>
        </a:defRPr>
      </a:lvl3pPr>
      <a:lvl4pPr marL="1025129" indent="3572"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5" descr="LCI_PPT_template_blank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12"/>
          <p:cNvSpPr>
            <a:spLocks noGrp="1" noChangeArrowheads="1"/>
          </p:cNvSpPr>
          <p:nvPr>
            <p:ph type="body" idx="1"/>
          </p:nvPr>
        </p:nvSpPr>
        <p:spPr bwMode="auto">
          <a:xfrm>
            <a:off x="6210301" y="1600200"/>
            <a:ext cx="527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301" name="Text Box 13"/>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00976837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8854" indent="-5954" algn="l" rtl="0" eaLnBrk="1" fontAlgn="base" hangingPunct="1">
        <a:spcBef>
          <a:spcPct val="20000"/>
        </a:spcBef>
        <a:spcAft>
          <a:spcPct val="0"/>
        </a:spcAft>
        <a:defRPr sz="2100">
          <a:solidFill>
            <a:schemeClr val="tx1"/>
          </a:solidFill>
          <a:latin typeface="+mn-lt"/>
        </a:defRPr>
      </a:lvl2pPr>
      <a:lvl3pPr marL="685800" algn="l" rtl="0" eaLnBrk="1" fontAlgn="base" hangingPunct="1">
        <a:spcBef>
          <a:spcPct val="20000"/>
        </a:spcBef>
        <a:spcAft>
          <a:spcPct val="0"/>
        </a:spcAft>
        <a:buChar char="•"/>
        <a:defRPr sz="1800">
          <a:solidFill>
            <a:schemeClr val="tx1"/>
          </a:solidFill>
          <a:latin typeface="+mn-lt"/>
        </a:defRPr>
      </a:lvl3pPr>
      <a:lvl4pPr marL="1034654" indent="-5954"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6608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slow"/>
  <p:hf hdr="0" ftr="0" dt="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itchFamily="34" charset="0"/>
        </a:defRPr>
      </a:lvl2pPr>
      <a:lvl3pPr algn="ctr" rtl="0" eaLnBrk="1" fontAlgn="base" hangingPunct="1">
        <a:spcBef>
          <a:spcPct val="0"/>
        </a:spcBef>
        <a:spcAft>
          <a:spcPct val="0"/>
        </a:spcAft>
        <a:defRPr sz="3300">
          <a:solidFill>
            <a:schemeClr val="tx2"/>
          </a:solidFill>
          <a:latin typeface="Arial" pitchFamily="34" charset="0"/>
        </a:defRPr>
      </a:lvl3pPr>
      <a:lvl4pPr algn="ctr" rtl="0" eaLnBrk="1" fontAlgn="base" hangingPunct="1">
        <a:spcBef>
          <a:spcPct val="0"/>
        </a:spcBef>
        <a:spcAft>
          <a:spcPct val="0"/>
        </a:spcAft>
        <a:defRPr sz="3300">
          <a:solidFill>
            <a:schemeClr val="tx2"/>
          </a:solidFill>
          <a:latin typeface="Arial" pitchFamily="34" charset="0"/>
        </a:defRPr>
      </a:lvl4pPr>
      <a:lvl5pPr algn="ctr" rtl="0" eaLnBrk="1" fontAlgn="base" hangingPunct="1">
        <a:spcBef>
          <a:spcPct val="0"/>
        </a:spcBef>
        <a:spcAft>
          <a:spcPct val="0"/>
        </a:spcAft>
        <a:defRPr sz="3300">
          <a:solidFill>
            <a:schemeClr val="tx2"/>
          </a:solidFill>
          <a:latin typeface="Arial" pitchFamily="34" charset="0"/>
        </a:defRPr>
      </a:lvl5pPr>
      <a:lvl6pPr marL="342900" algn="ctr" rtl="0" eaLnBrk="1" fontAlgn="base" hangingPunct="1">
        <a:spcBef>
          <a:spcPct val="0"/>
        </a:spcBef>
        <a:spcAft>
          <a:spcPct val="0"/>
        </a:spcAft>
        <a:defRPr sz="3300">
          <a:solidFill>
            <a:schemeClr val="tx2"/>
          </a:solidFill>
          <a:latin typeface="Arial" pitchFamily="34" charset="0"/>
        </a:defRPr>
      </a:lvl6pPr>
      <a:lvl7pPr marL="685800" algn="ctr" rtl="0" eaLnBrk="1" fontAlgn="base" hangingPunct="1">
        <a:spcBef>
          <a:spcPct val="0"/>
        </a:spcBef>
        <a:spcAft>
          <a:spcPct val="0"/>
        </a:spcAft>
        <a:defRPr sz="3300">
          <a:solidFill>
            <a:schemeClr val="tx2"/>
          </a:solidFill>
          <a:latin typeface="Arial" pitchFamily="34" charset="0"/>
        </a:defRPr>
      </a:lvl7pPr>
      <a:lvl8pPr marL="1028700" algn="ctr" rtl="0" eaLnBrk="1" fontAlgn="base" hangingPunct="1">
        <a:spcBef>
          <a:spcPct val="0"/>
        </a:spcBef>
        <a:spcAft>
          <a:spcPct val="0"/>
        </a:spcAft>
        <a:defRPr sz="3300">
          <a:solidFill>
            <a:schemeClr val="tx2"/>
          </a:solidFill>
          <a:latin typeface="Arial" pitchFamily="34" charset="0"/>
        </a:defRPr>
      </a:lvl8pPr>
      <a:lvl9pPr marL="1371600" algn="ctr" rtl="0" eaLnBrk="1" fontAlgn="base" hangingPunct="1">
        <a:spcBef>
          <a:spcPct val="0"/>
        </a:spcBef>
        <a:spcAft>
          <a:spcPct val="0"/>
        </a:spcAft>
        <a:defRPr sz="3300">
          <a:solidFill>
            <a:schemeClr val="tx2"/>
          </a:solidFill>
          <a:latin typeface="Arial"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73.xml"/><Relationship Id="rId5" Type="http://schemas.openxmlformats.org/officeDocument/2006/relationships/image" Target="../media/image2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3.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73.xml"/><Relationship Id="rId4" Type="http://schemas.openxmlformats.org/officeDocument/2006/relationships/hyperlink" Target="https://myapps.lionsclub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7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73.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3.xml"/><Relationship Id="rId5" Type="http://schemas.openxmlformats.org/officeDocument/2006/relationships/image" Target="../media/image36.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73.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73.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73.xm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17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74.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17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74.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73.xml"/><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hyperlink" Target="https://lionshelp.zendesk.com/hc/en-us/articles/360052859953" TargetMode="External"/><Relationship Id="rId3" Type="http://schemas.openxmlformats.org/officeDocument/2006/relationships/image" Target="../media/image30.png"/><Relationship Id="rId7" Type="http://schemas.openxmlformats.org/officeDocument/2006/relationships/hyperlink" Target="https://lionshelp.zendesk.com/hc/en-us/categories/360002949274" TargetMode="External"/><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hyperlink" Target="https://lionshelp.zendesk.com/hc/en-us/articles/1500004465122" TargetMode="External"/><Relationship Id="rId5" Type="http://schemas.openxmlformats.org/officeDocument/2006/relationships/hyperlink" Target="https://lionshelp.zendesk.com/hc/en-us/sections/360007672594" TargetMode="External"/><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emf"/><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52.jpg"/><Relationship Id="rId11" Type="http://schemas.openxmlformats.org/officeDocument/2006/relationships/image" Target="../media/image57.pn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pn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7.emf"/><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56.jp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31.svg"/></Relationships>
</file>

<file path=ppt/slides/_rels/slide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31.svg"/></Relationships>
</file>

<file path=ppt/slides/_rels/slide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31.svg"/></Relationships>
</file>

<file path=ppt/slides/_rels/slide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2.xml"/><Relationship Id="rId1" Type="http://schemas.openxmlformats.org/officeDocument/2006/relationships/slideLayout" Target="../slideLayouts/slideLayout40.xml"/><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3.xml"/><Relationship Id="rId1" Type="http://schemas.openxmlformats.org/officeDocument/2006/relationships/slideLayout" Target="../slideLayouts/slideLayout40.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hyperlink" Target="mailto:certifiedguidinglions@lionsclubs.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hyperlink" Target="mailto:certifiedguidinglions@lionclubs.org" TargetMode="External"/><Relationship Id="rId2" Type="http://schemas.openxmlformats.org/officeDocument/2006/relationships/notesSlide" Target="../notesSlides/notesSlide6.xml"/><Relationship Id="rId1" Type="http://schemas.openxmlformats.org/officeDocument/2006/relationships/slideLayout" Target="../slideLayouts/slideLayout173.xml"/><Relationship Id="rId5" Type="http://schemas.openxmlformats.org/officeDocument/2006/relationships/image" Target="../media/image28.png"/><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7.em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7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4400" y="371604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1999" y="2440808"/>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Certified Guiding </a:t>
            </a:r>
          </a:p>
          <a:p>
            <a:r>
              <a:rPr lang="en-US" kern="0" dirty="0"/>
              <a:t>Lion Program</a:t>
            </a:r>
          </a:p>
        </p:txBody>
      </p:sp>
      <p:sp>
        <p:nvSpPr>
          <p:cNvPr id="5" name="Subhead">
            <a:extLst>
              <a:ext uri="{FF2B5EF4-FFF2-40B4-BE49-F238E27FC236}">
                <a16:creationId xmlns:a16="http://schemas.microsoft.com/office/drawing/2014/main" id="{A54FE701-D332-5FAA-D1DE-ADE62B36D3C5}"/>
              </a:ext>
            </a:extLst>
          </p:cNvPr>
          <p:cNvSpPr txBox="1">
            <a:spLocks/>
          </p:cNvSpPr>
          <p:nvPr/>
        </p:nvSpPr>
        <p:spPr>
          <a:xfrm>
            <a:off x="762000" y="3942854"/>
            <a:ext cx="4077855" cy="130988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Empowerment is the </a:t>
            </a:r>
          </a:p>
          <a:p>
            <a:r>
              <a:rPr lang="en-US" kern="0" dirty="0"/>
              <a:t>key to success!</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417703FC-F3AA-4B80-BF4F-83D782C0F9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6131" y="1169880"/>
            <a:ext cx="3819677" cy="49431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439765" y="196837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726014" y="1231407"/>
            <a:ext cx="11138564" cy="64008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000" kern="0" dirty="0">
                <a:solidFill>
                  <a:srgbClr val="00338D"/>
                </a:solidFill>
                <a:latin typeface="Arial" panose="020B0604020202020204" pitchFamily="34" charset="0"/>
                <a:cs typeface="Arial" panose="020B0604020202020204" pitchFamily="34" charset="0"/>
              </a:rPr>
              <a:t>Section I: Skills of a Successful Guiding Lion</a:t>
            </a: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TextBox 3">
            <a:extLst>
              <a:ext uri="{FF2B5EF4-FFF2-40B4-BE49-F238E27FC236}">
                <a16:creationId xmlns:a16="http://schemas.microsoft.com/office/drawing/2014/main" id="{03AEF851-B269-3FD8-C88C-F61D72853FD2}"/>
              </a:ext>
            </a:extLst>
          </p:cNvPr>
          <p:cNvSpPr txBox="1"/>
          <p:nvPr/>
        </p:nvSpPr>
        <p:spPr>
          <a:xfrm>
            <a:off x="2675795" y="2450230"/>
            <a:ext cx="7239000" cy="400110"/>
          </a:xfrm>
          <a:prstGeom prst="rect">
            <a:avLst/>
          </a:prstGeom>
          <a:noFill/>
        </p:spPr>
        <p:txBody>
          <a:bodyPr wrap="square" rtlCol="0">
            <a:spAutoFit/>
          </a:bodyPr>
          <a:lstStyle/>
          <a:p>
            <a:pPr algn="ctr"/>
            <a:r>
              <a:rPr lang="en-US" sz="2000" i="1" dirty="0">
                <a:solidFill>
                  <a:srgbClr val="002060"/>
                </a:solidFill>
                <a:latin typeface="Arial" panose="020B0604020202020204" pitchFamily="34" charset="0"/>
                <a:cs typeface="Arial" panose="020B0604020202020204" pitchFamily="34" charset="0"/>
              </a:rPr>
              <a:t>The most important skill of a Guiding Lion…</a:t>
            </a:r>
          </a:p>
        </p:txBody>
      </p:sp>
      <p:sp>
        <p:nvSpPr>
          <p:cNvPr id="6" name="Rectangle 5">
            <a:extLst>
              <a:ext uri="{FF2B5EF4-FFF2-40B4-BE49-F238E27FC236}">
                <a16:creationId xmlns:a16="http://schemas.microsoft.com/office/drawing/2014/main" id="{DDB13C19-2175-5449-AC85-E525BB76F0F9}"/>
              </a:ext>
            </a:extLst>
          </p:cNvPr>
          <p:cNvSpPr/>
          <p:nvPr/>
        </p:nvSpPr>
        <p:spPr>
          <a:xfrm>
            <a:off x="4377142" y="3619416"/>
            <a:ext cx="3836307" cy="707886"/>
          </a:xfrm>
          <a:prstGeom prst="rect">
            <a:avLst/>
          </a:prstGeom>
        </p:spPr>
        <p:txBody>
          <a:bodyPr wrap="none">
            <a:spAutoFit/>
          </a:bodyPr>
          <a:lstStyle/>
          <a:p>
            <a:pPr algn="ctr"/>
            <a:r>
              <a:rPr lang="en-US" sz="4000" b="1" dirty="0">
                <a:solidFill>
                  <a:srgbClr val="002060"/>
                </a:solidFill>
                <a:latin typeface="Arial" panose="020B0604020202020204" pitchFamily="34" charset="0"/>
                <a:cs typeface="Arial" panose="020B0604020202020204" pitchFamily="34" charset="0"/>
              </a:rPr>
              <a:t>Commitment!!!</a:t>
            </a:r>
          </a:p>
        </p:txBody>
      </p:sp>
      <p:sp>
        <p:nvSpPr>
          <p:cNvPr id="7" name="TextBox 6">
            <a:extLst>
              <a:ext uri="{FF2B5EF4-FFF2-40B4-BE49-F238E27FC236}">
                <a16:creationId xmlns:a16="http://schemas.microsoft.com/office/drawing/2014/main" id="{FADF0E17-2D08-B431-E7CB-E819211448AE}"/>
              </a:ext>
            </a:extLst>
          </p:cNvPr>
          <p:cNvSpPr txBox="1"/>
          <p:nvPr/>
        </p:nvSpPr>
        <p:spPr>
          <a:xfrm>
            <a:off x="1950098" y="5385062"/>
            <a:ext cx="8976049" cy="1015663"/>
          </a:xfrm>
          <a:prstGeom prst="rect">
            <a:avLst/>
          </a:prstGeom>
          <a:solidFill>
            <a:srgbClr val="002060"/>
          </a:solidFill>
          <a:ln w="28575">
            <a:solidFill>
              <a:srgbClr val="EBB700"/>
            </a:solidFill>
          </a:ln>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The Measure of Success. </a:t>
            </a:r>
            <a:r>
              <a:rPr lang="en-US" sz="2000" dirty="0">
                <a:solidFill>
                  <a:schemeClr val="bg1"/>
                </a:solidFill>
                <a:latin typeface="Arial" panose="020B0604020202020204" pitchFamily="34" charset="0"/>
                <a:cs typeface="Arial" panose="020B0604020202020204" pitchFamily="34" charset="0"/>
              </a:rPr>
              <a:t>The ultimate goal for the guiding Lion is to make the club independent and self-reliant.  The Guiding Lion is only successful when they are no longer needed by the club. </a:t>
            </a:r>
          </a:p>
        </p:txBody>
      </p:sp>
    </p:spTree>
    <p:extLst>
      <p:ext uri="{BB962C8B-B14F-4D97-AF65-F5344CB8AC3E}">
        <p14:creationId xmlns:p14="http://schemas.microsoft.com/office/powerpoint/2010/main" val="410887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704945" y="315754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5" y="1023884"/>
            <a:ext cx="4541521" cy="18052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latin typeface="Arial" panose="020B0604020202020204" pitchFamily="34" charset="0"/>
                <a:cs typeface="Arial" panose="020B0604020202020204" pitchFamily="34" charset="0"/>
              </a:rPr>
              <a:t>Self Assessment of Guiding Lion Skills </a:t>
            </a:r>
          </a:p>
        </p:txBody>
      </p:sp>
      <p:sp>
        <p:nvSpPr>
          <p:cNvPr id="5" name="TextBox 4">
            <a:extLst>
              <a:ext uri="{FF2B5EF4-FFF2-40B4-BE49-F238E27FC236}">
                <a16:creationId xmlns:a16="http://schemas.microsoft.com/office/drawing/2014/main" id="{CA9F5658-3D97-89B5-C1B7-ADE7C69385FE}"/>
              </a:ext>
            </a:extLst>
          </p:cNvPr>
          <p:cNvSpPr txBox="1"/>
          <p:nvPr/>
        </p:nvSpPr>
        <p:spPr>
          <a:xfrm>
            <a:off x="417284" y="2325160"/>
            <a:ext cx="3371914" cy="2677656"/>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Summarize the skills that you believe are important to the success of a Guiding Lion.</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1 – Page 7</a:t>
            </a:r>
            <a:endParaRPr lang="en-US" altLang="en-US" sz="3200" i="1" dirty="0">
              <a:solidFill>
                <a:schemeClr val="bg1"/>
              </a:solidFill>
              <a:latin typeface="Arial" panose="020B0604020202020204" pitchFamily="34" charset="0"/>
              <a:cs typeface="Arial" panose="020B0604020202020204" pitchFamily="34" charset="0"/>
            </a:endParaRPr>
          </a:p>
          <a:p>
            <a:endParaRPr lang="en-US" sz="3000" dirty="0" err="1"/>
          </a:p>
        </p:txBody>
      </p:sp>
      <p:sp>
        <p:nvSpPr>
          <p:cNvPr id="8" name="TextBox 7">
            <a:extLst>
              <a:ext uri="{FF2B5EF4-FFF2-40B4-BE49-F238E27FC236}">
                <a16:creationId xmlns:a16="http://schemas.microsoft.com/office/drawing/2014/main" id="{553DC84D-D15D-363E-C224-0EDA23CDBF57}"/>
              </a:ext>
            </a:extLst>
          </p:cNvPr>
          <p:cNvSpPr txBox="1"/>
          <p:nvPr/>
        </p:nvSpPr>
        <p:spPr>
          <a:xfrm>
            <a:off x="5486036" y="3732469"/>
            <a:ext cx="5533417" cy="2222147"/>
          </a:xfrm>
          <a:prstGeom prst="rect">
            <a:avLst/>
          </a:prstGeom>
          <a:noFill/>
        </p:spPr>
        <p:txBody>
          <a:bodyPr wrap="square" rtlCol="0">
            <a:spAutoFit/>
          </a:bodyPr>
          <a:lstStyle/>
          <a:p>
            <a:pPr>
              <a:lnSpc>
                <a:spcPct val="114000"/>
              </a:lnSpc>
              <a:spcAft>
                <a:spcPts val="600"/>
              </a:spcAft>
            </a:pPr>
            <a:r>
              <a:rPr lang="en-US" altLang="en-US" sz="2000" dirty="0">
                <a:solidFill>
                  <a:srgbClr val="002060"/>
                </a:solidFill>
                <a:latin typeface="Arial" panose="020B0604020202020204" pitchFamily="34" charset="0"/>
                <a:cs typeface="Arial" panose="020B0604020202020204" pitchFamily="34" charset="0"/>
              </a:rPr>
              <a:t>Which characteristics do you feel you already possess and which ones do you feel you would like to develop further?</a:t>
            </a:r>
          </a:p>
          <a:p>
            <a:pPr>
              <a:spcBef>
                <a:spcPct val="50000"/>
              </a:spcBef>
            </a:pPr>
            <a:endParaRPr lang="en-US" altLang="en-US" sz="2000" dirty="0">
              <a:solidFill>
                <a:srgbClr val="002060"/>
              </a:solidFill>
              <a:latin typeface="Arial" panose="020B0604020202020204" pitchFamily="34" charset="0"/>
              <a:cs typeface="Arial" panose="020B0604020202020204" pitchFamily="34" charset="0"/>
            </a:endParaRPr>
          </a:p>
          <a:p>
            <a:pPr>
              <a:spcBef>
                <a:spcPct val="50000"/>
              </a:spcBef>
            </a:pPr>
            <a:r>
              <a:rPr lang="en-US" altLang="en-US" sz="2000" dirty="0">
                <a:solidFill>
                  <a:srgbClr val="002060"/>
                </a:solidFill>
                <a:latin typeface="Arial" panose="020B0604020202020204" pitchFamily="34" charset="0"/>
                <a:cs typeface="Arial" panose="020B0604020202020204" pitchFamily="34" charset="0"/>
              </a:rPr>
              <a:t>How can you improve these skills? </a:t>
            </a:r>
          </a:p>
        </p:txBody>
      </p:sp>
    </p:spTree>
    <p:extLst>
      <p:ext uri="{BB962C8B-B14F-4D97-AF65-F5344CB8AC3E}">
        <p14:creationId xmlns:p14="http://schemas.microsoft.com/office/powerpoint/2010/main" val="158209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Section 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Getting Off to a Good Start</a:t>
            </a:r>
          </a:p>
          <a:p>
            <a:r>
              <a:rPr lang="en-US" sz="2400" b="0" i="1" kern="0" dirty="0">
                <a:latin typeface="Arial" charset="0"/>
                <a:ea typeface="Arial" charset="0"/>
                <a:cs typeface="Arial" charset="0"/>
              </a:rPr>
              <a:t>Become an Information Expert!</a:t>
            </a:r>
          </a:p>
        </p:txBody>
      </p:sp>
    </p:spTree>
    <p:extLst>
      <p:ext uri="{BB962C8B-B14F-4D97-AF65-F5344CB8AC3E}">
        <p14:creationId xmlns:p14="http://schemas.microsoft.com/office/powerpoint/2010/main" val="242153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308926"/>
            <a:ext cx="4608893" cy="148413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rgbClr val="00338D"/>
                </a:solidFill>
                <a:latin typeface="Arial" charset="0"/>
                <a:ea typeface="Arial" charset="0"/>
                <a:cs typeface="Arial" charset="0"/>
              </a:rPr>
              <a:t>Section II: Getting Off to a Good Start</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823038" y="-51910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6" name="TextBox 5">
            <a:extLst>
              <a:ext uri="{FF2B5EF4-FFF2-40B4-BE49-F238E27FC236}">
                <a16:creationId xmlns:a16="http://schemas.microsoft.com/office/drawing/2014/main" id="{9E26ABE8-CBB2-3D48-ED16-8FE821CD7C57}"/>
              </a:ext>
            </a:extLst>
          </p:cNvPr>
          <p:cNvSpPr txBox="1"/>
          <p:nvPr/>
        </p:nvSpPr>
        <p:spPr>
          <a:xfrm>
            <a:off x="8769220" y="1676869"/>
            <a:ext cx="2930252" cy="3046988"/>
          </a:xfrm>
          <a:prstGeom prst="rect">
            <a:avLst/>
          </a:prstGeom>
          <a:noFill/>
        </p:spPr>
        <p:txBody>
          <a:bodyPr wrap="square" rtlCol="0">
            <a:spAutoFit/>
          </a:bodyPr>
          <a:lstStyle/>
          <a:p>
            <a:pPr fontAlgn="base">
              <a:spcBef>
                <a:spcPct val="0"/>
              </a:spcBef>
              <a:spcAft>
                <a:spcPct val="0"/>
              </a:spcAft>
            </a:pPr>
            <a:r>
              <a:rPr lang="en-US" sz="2400" i="1" dirty="0">
                <a:solidFill>
                  <a:schemeClr val="bg1"/>
                </a:solidFill>
                <a:latin typeface="Arial" panose="020B0604020202020204" pitchFamily="34" charset="0"/>
                <a:ea typeface="Segoe UI" panose="020B0502040204020203" pitchFamily="34" charset="0"/>
                <a:cs typeface="Arial" panose="020B0604020202020204" pitchFamily="34" charset="0"/>
              </a:rPr>
              <a:t>Even seasoned</a:t>
            </a:r>
          </a:p>
          <a:p>
            <a:pPr fontAlgn="base">
              <a:spcBef>
                <a:spcPct val="0"/>
              </a:spcBef>
              <a:spcAft>
                <a:spcPct val="0"/>
              </a:spcAft>
            </a:pPr>
            <a:r>
              <a:rPr lang="en-US" sz="2400" i="1" dirty="0">
                <a:solidFill>
                  <a:schemeClr val="bg1"/>
                </a:solidFill>
                <a:latin typeface="Arial" panose="020B0604020202020204" pitchFamily="34" charset="0"/>
                <a:ea typeface="Segoe UI" panose="020B0502040204020203" pitchFamily="34" charset="0"/>
                <a:cs typeface="Arial" panose="020B0604020202020204" pitchFamily="34" charset="0"/>
              </a:rPr>
              <a:t>and knowledgeable Lions find it challenging to stay current with the latest policies, support materials and initiatives.  </a:t>
            </a:r>
          </a:p>
        </p:txBody>
      </p:sp>
      <p:sp>
        <p:nvSpPr>
          <p:cNvPr id="7" name="TextBox 6">
            <a:extLst>
              <a:ext uri="{FF2B5EF4-FFF2-40B4-BE49-F238E27FC236}">
                <a16:creationId xmlns:a16="http://schemas.microsoft.com/office/drawing/2014/main" id="{DEB8EC0D-4A44-9D86-609B-E1E8D942667D}"/>
              </a:ext>
            </a:extLst>
          </p:cNvPr>
          <p:cNvSpPr txBox="1"/>
          <p:nvPr/>
        </p:nvSpPr>
        <p:spPr>
          <a:xfrm>
            <a:off x="935774" y="3006242"/>
            <a:ext cx="4793222" cy="2800767"/>
          </a:xfrm>
          <a:prstGeom prst="rect">
            <a:avLst/>
          </a:prstGeom>
          <a:noFill/>
        </p:spPr>
        <p:txBody>
          <a:bodyPr wrap="square" rtlCol="0">
            <a:spAutoFit/>
          </a:bodyPr>
          <a:lstStyle/>
          <a:p>
            <a:pPr>
              <a:spcBef>
                <a:spcPct val="0"/>
              </a:spcBef>
              <a:tabLst>
                <a:tab pos="1200150" algn="l"/>
              </a:tabLst>
            </a:pPr>
            <a:r>
              <a:rPr lang="en-US" sz="2000" dirty="0">
                <a:solidFill>
                  <a:srgbClr val="002060"/>
                </a:solidFill>
                <a:latin typeface="Arial" panose="020B0604020202020204" pitchFamily="34" charset="0"/>
                <a:cs typeface="Arial" panose="020B0604020202020204" pitchFamily="34" charset="0"/>
              </a:rPr>
              <a:t>Log into your Lions Portal </a:t>
            </a:r>
            <a:endParaRPr lang="en-US" sz="2000" strike="sngStrike" dirty="0">
              <a:solidFill>
                <a:srgbClr val="002060"/>
              </a:solidFill>
              <a:latin typeface="Arial" panose="020B0604020202020204" pitchFamily="34" charset="0"/>
              <a:cs typeface="Arial" panose="020B0604020202020204" pitchFamily="34" charset="0"/>
            </a:endParaRPr>
          </a:p>
          <a:p>
            <a:pPr lvl="0">
              <a:spcBef>
                <a:spcPct val="0"/>
              </a:spcBef>
              <a:tabLst>
                <a:tab pos="1200150" algn="l"/>
              </a:tabLst>
            </a:pPr>
            <a:endParaRPr lang="en-US" alt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en-US" sz="2000" dirty="0">
                <a:solidFill>
                  <a:srgbClr val="002060"/>
                </a:solidFill>
                <a:latin typeface="Arial" panose="020B0604020202020204" pitchFamily="34" charset="0"/>
                <a:cs typeface="Arial" panose="020B0604020202020204" pitchFamily="34" charset="0"/>
              </a:rPr>
              <a:t>Disable pop-up blockers.</a:t>
            </a:r>
          </a:p>
          <a:p>
            <a:pPr>
              <a:spcBef>
                <a:spcPct val="0"/>
              </a:spcBef>
              <a:tabLst>
                <a:tab pos="1200150" algn="l"/>
              </a:tabLst>
            </a:pPr>
            <a:endParaRPr 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en-US" sz="2000" dirty="0">
                <a:solidFill>
                  <a:srgbClr val="002060"/>
                </a:solidFill>
                <a:latin typeface="Arial" panose="020B0604020202020204" pitchFamily="34" charset="0"/>
                <a:cs typeface="Arial" panose="020B0604020202020204" pitchFamily="34" charset="0"/>
              </a:rPr>
              <a:t>Review tutorial of how to set up an account.</a:t>
            </a:r>
          </a:p>
          <a:p>
            <a:pPr>
              <a:spcBef>
                <a:spcPct val="0"/>
              </a:spcBef>
              <a:tabLst>
                <a:tab pos="1200150" algn="l"/>
              </a:tabLst>
            </a:pPr>
            <a:endParaRPr lang="en-US" sz="2000" dirty="0">
              <a:solidFill>
                <a:srgbClr val="002060"/>
              </a:solidFill>
              <a:latin typeface="Arial" panose="020B0604020202020204" pitchFamily="34" charset="0"/>
              <a:cs typeface="Arial" panose="020B0604020202020204" pitchFamily="34" charset="0"/>
            </a:endParaRPr>
          </a:p>
          <a:p>
            <a:pPr>
              <a:spcBef>
                <a:spcPct val="0"/>
              </a:spcBef>
              <a:tabLst>
                <a:tab pos="1200150" algn="l"/>
              </a:tabLst>
            </a:pPr>
            <a:r>
              <a:rPr lang="en-US" sz="2000" dirty="0">
                <a:solidFill>
                  <a:srgbClr val="002060"/>
                </a:solidFill>
                <a:latin typeface="Arial" panose="020B0604020202020204" pitchFamily="34" charset="0"/>
                <a:cs typeface="Arial" panose="020B0604020202020204" pitchFamily="34" charset="0"/>
              </a:rPr>
              <a:t>Review frequently asked questions.</a:t>
            </a:r>
            <a:endParaRPr lang="en-US" altLang="en-US" sz="2000" dirty="0">
              <a:solidFill>
                <a:srgbClr val="002060"/>
              </a:solidFill>
              <a:latin typeface="Arial" panose="020B0604020202020204" pitchFamily="34" charset="0"/>
              <a:cs typeface="Arial" panose="020B0604020202020204" pitchFamily="34" charset="0"/>
            </a:endParaRPr>
          </a:p>
          <a:p>
            <a:pPr>
              <a:tabLst>
                <a:tab pos="1200150" algn="l"/>
              </a:tabLst>
            </a:pPr>
            <a:endParaRPr lang="en-US" altLang="en-US" sz="1600" dirty="0">
              <a:solidFill>
                <a:srgbClr val="54565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A7A8020-A4E1-F9AE-F567-640414308CB2}"/>
              </a:ext>
            </a:extLst>
          </p:cNvPr>
          <p:cNvSpPr txBox="1"/>
          <p:nvPr/>
        </p:nvSpPr>
        <p:spPr>
          <a:xfrm>
            <a:off x="1744824" y="2118049"/>
            <a:ext cx="2771192" cy="400110"/>
          </a:xfrm>
          <a:prstGeom prst="rect">
            <a:avLst/>
          </a:prstGeom>
          <a:noFill/>
        </p:spPr>
        <p:txBody>
          <a:bodyPr wrap="square" rtlCol="0">
            <a:spAutoFit/>
          </a:bodyPr>
          <a:lstStyle/>
          <a:p>
            <a:r>
              <a:rPr lang="en-US" sz="2000"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Lions Learning Center</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67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en-US" altLang="en-US" sz="3600" dirty="0">
                <a:solidFill>
                  <a:schemeClr val="bg1"/>
                </a:solidFill>
                <a:latin typeface="Arial" panose="020B0604020202020204" pitchFamily="34" charset="0"/>
                <a:ea typeface="+mn-ea"/>
                <a:cs typeface="Arial" panose="020B0604020202020204" pitchFamily="34" charset="0"/>
              </a:rPr>
              <a:t>Section II: Getting Off to a Good Start</a:t>
            </a:r>
            <a:endParaRPr lang="en-US" sz="3600" kern="0" dirty="0">
              <a:solidFill>
                <a:schemeClr val="bg1"/>
              </a:solidFill>
              <a:latin typeface="Arial" panose="020B0604020202020204" pitchFamily="34" charset="0"/>
              <a:ea typeface="+mn-ea"/>
              <a:cs typeface="Arial" panose="020B0604020202020204" pitchFamily="34" charset="0"/>
            </a:endParaRP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2571014" y="1734502"/>
            <a:ext cx="7332467" cy="54430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en-US" sz="2000" b="1" i="1" dirty="0">
                <a:solidFill>
                  <a:srgbClr val="EBB700"/>
                </a:solidFill>
                <a:latin typeface="Arial" panose="020B0604020202020204" pitchFamily="34" charset="0"/>
                <a:ea typeface="+mn-ea"/>
                <a:cs typeface="Arial" panose="020B0604020202020204" pitchFamily="34" charset="0"/>
              </a:rPr>
              <a:t>Look in the Course Catalog to find Club Officer Training</a:t>
            </a:r>
          </a:p>
        </p:txBody>
      </p:sp>
      <p:grpSp>
        <p:nvGrpSpPr>
          <p:cNvPr id="14" name="Group 13">
            <a:extLst>
              <a:ext uri="{FF2B5EF4-FFF2-40B4-BE49-F238E27FC236}">
                <a16:creationId xmlns:a16="http://schemas.microsoft.com/office/drawing/2014/main" id="{E1D5F842-86BB-7F36-C9E7-CD851D75A6CC}"/>
              </a:ext>
            </a:extLst>
          </p:cNvPr>
          <p:cNvGrpSpPr/>
          <p:nvPr/>
        </p:nvGrpSpPr>
        <p:grpSpPr>
          <a:xfrm>
            <a:off x="511823" y="3715944"/>
            <a:ext cx="2823417" cy="1508105"/>
            <a:chOff x="129330" y="1077179"/>
            <a:chExt cx="2823417" cy="1508105"/>
          </a:xfrm>
        </p:grpSpPr>
        <p:sp>
          <p:nvSpPr>
            <p:cNvPr id="15" name="TextBox 14">
              <a:extLst>
                <a:ext uri="{FF2B5EF4-FFF2-40B4-BE49-F238E27FC236}">
                  <a16:creationId xmlns:a16="http://schemas.microsoft.com/office/drawing/2014/main" id="{9E98714E-D490-54AA-B925-03F4F227F6B6}"/>
                </a:ext>
              </a:extLst>
            </p:cNvPr>
            <p:cNvSpPr txBox="1"/>
            <p:nvPr/>
          </p:nvSpPr>
          <p:spPr>
            <a:xfrm>
              <a:off x="129330" y="1077179"/>
              <a:ext cx="2823417" cy="1508105"/>
            </a:xfrm>
            <a:prstGeom prst="rect">
              <a:avLst/>
            </a:prstGeom>
            <a:solidFill>
              <a:srgbClr val="B8000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Club President Responsibilities</a:t>
              </a:r>
            </a:p>
            <a:p>
              <a:endParaRPr lang="en-US" sz="2400" b="1" dirty="0">
                <a:solidFill>
                  <a:schemeClr val="bg1"/>
                </a:solidFill>
                <a:latin typeface="Calibri Light" panose="020F0302020204030204" pitchFamily="34" charset="0"/>
                <a:cs typeface="Calibri Light" panose="020F0302020204030204" pitchFamily="34" charset="0"/>
              </a:endParaRPr>
            </a:p>
            <a:p>
              <a:r>
                <a:rPr lang="en-US" sz="1200" b="1" dirty="0">
                  <a:solidFill>
                    <a:schemeClr val="bg1"/>
                  </a:solidFill>
                  <a:latin typeface="Calibri Light" panose="020F0302020204030204" pitchFamily="34" charset="0"/>
                  <a:cs typeface="Calibri Light" panose="020F0302020204030204" pitchFamily="34" charset="0"/>
                </a:rPr>
                <a:t>		</a:t>
              </a:r>
              <a:r>
                <a:rPr lang="en-US" sz="1000" b="1" dirty="0">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16" name="Rectangle: Rounded Corners 15">
              <a:extLst>
                <a:ext uri="{FF2B5EF4-FFF2-40B4-BE49-F238E27FC236}">
                  <a16:creationId xmlns:a16="http://schemas.microsoft.com/office/drawing/2014/main" id="{841AEEA4-A70F-BF6A-DBC3-872850717740}"/>
                </a:ext>
              </a:extLst>
            </p:cNvPr>
            <p:cNvSpPr/>
            <p:nvPr/>
          </p:nvSpPr>
          <p:spPr bwMode="auto">
            <a:xfrm>
              <a:off x="254898" y="2178244"/>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Start Course</a:t>
              </a:r>
            </a:p>
          </p:txBody>
        </p:sp>
        <p:pic>
          <p:nvPicPr>
            <p:cNvPr id="17" name="Picture 16">
              <a:extLst>
                <a:ext uri="{FF2B5EF4-FFF2-40B4-BE49-F238E27FC236}">
                  <a16:creationId xmlns:a16="http://schemas.microsoft.com/office/drawing/2014/main" id="{DCD02F25-6FBC-4B00-8817-5772ACBE17DC}"/>
                </a:ext>
              </a:extLst>
            </p:cNvPr>
            <p:cNvPicPr>
              <a:picLocks noChangeAspect="1"/>
            </p:cNvPicPr>
            <p:nvPr/>
          </p:nvPicPr>
          <p:blipFill>
            <a:blip r:embed="rId4"/>
            <a:stretch>
              <a:fillRect/>
            </a:stretch>
          </p:blipFill>
          <p:spPr>
            <a:xfrm>
              <a:off x="2536437" y="2247955"/>
              <a:ext cx="171474" cy="171474"/>
            </a:xfrm>
            <a:prstGeom prst="rect">
              <a:avLst/>
            </a:prstGeom>
          </p:spPr>
        </p:pic>
      </p:grpSp>
      <p:grpSp>
        <p:nvGrpSpPr>
          <p:cNvPr id="18" name="Group 17">
            <a:extLst>
              <a:ext uri="{FF2B5EF4-FFF2-40B4-BE49-F238E27FC236}">
                <a16:creationId xmlns:a16="http://schemas.microsoft.com/office/drawing/2014/main" id="{ACE983CC-F142-9246-C375-9010CD71C2B5}"/>
              </a:ext>
            </a:extLst>
          </p:cNvPr>
          <p:cNvGrpSpPr/>
          <p:nvPr/>
        </p:nvGrpSpPr>
        <p:grpSpPr>
          <a:xfrm>
            <a:off x="4648106" y="2513070"/>
            <a:ext cx="2823417" cy="1477328"/>
            <a:chOff x="441794" y="268439"/>
            <a:chExt cx="2823417" cy="1477328"/>
          </a:xfrm>
        </p:grpSpPr>
        <p:grpSp>
          <p:nvGrpSpPr>
            <p:cNvPr id="19" name="Group 18">
              <a:extLst>
                <a:ext uri="{FF2B5EF4-FFF2-40B4-BE49-F238E27FC236}">
                  <a16:creationId xmlns:a16="http://schemas.microsoft.com/office/drawing/2014/main" id="{26E0C8B8-8A46-4CAA-66C9-BA347B4E9A7E}"/>
                </a:ext>
              </a:extLst>
            </p:cNvPr>
            <p:cNvGrpSpPr/>
            <p:nvPr/>
          </p:nvGrpSpPr>
          <p:grpSpPr>
            <a:xfrm>
              <a:off x="441794" y="268439"/>
              <a:ext cx="2823417" cy="1477328"/>
              <a:chOff x="194791" y="648964"/>
              <a:chExt cx="2823417" cy="1477328"/>
            </a:xfrm>
          </p:grpSpPr>
          <p:sp>
            <p:nvSpPr>
              <p:cNvPr id="21" name="TextBox 20">
                <a:extLst>
                  <a:ext uri="{FF2B5EF4-FFF2-40B4-BE49-F238E27FC236}">
                    <a16:creationId xmlns:a16="http://schemas.microsoft.com/office/drawing/2014/main" id="{FC8029A7-BF7C-142D-A936-AA7163A16849}"/>
                  </a:ext>
                </a:extLst>
              </p:cNvPr>
              <p:cNvSpPr txBox="1"/>
              <p:nvPr/>
            </p:nvSpPr>
            <p:spPr>
              <a:xfrm>
                <a:off x="194791" y="648964"/>
                <a:ext cx="2823417" cy="1477328"/>
              </a:xfrm>
              <a:prstGeom prst="rect">
                <a:avLst/>
              </a:prstGeom>
              <a:solidFill>
                <a:srgbClr val="164F52"/>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Club Officer Training</a:t>
                </a:r>
              </a:p>
              <a:p>
                <a:endParaRPr lang="en-US" b="1" dirty="0">
                  <a:solidFill>
                    <a:schemeClr val="bg1"/>
                  </a:solidFill>
                  <a:latin typeface="Arial" panose="020B0604020202020204" pitchFamily="34" charset="0"/>
                  <a:cs typeface="Arial" panose="020B0604020202020204" pitchFamily="34" charset="0"/>
                </a:endParaRPr>
              </a:p>
              <a:p>
                <a:r>
                  <a:rPr lang="en-US" sz="1200" b="1" dirty="0">
                    <a:solidFill>
                      <a:schemeClr val="bg1"/>
                    </a:solidFill>
                    <a:latin typeface="Calibri Light" panose="020F0302020204030204" pitchFamily="34" charset="0"/>
                    <a:cs typeface="Calibri Light" panose="020F0302020204030204" pitchFamily="34" charset="0"/>
                  </a:rPr>
                  <a:t>		</a:t>
                </a:r>
              </a:p>
              <a:p>
                <a:r>
                  <a:rPr lang="en-US" sz="1200" b="1" dirty="0">
                    <a:solidFill>
                      <a:schemeClr val="bg1"/>
                    </a:solidFill>
                    <a:latin typeface="Calibri Light" panose="020F0302020204030204" pitchFamily="34" charset="0"/>
                    <a:cs typeface="Calibri Light" panose="020F0302020204030204" pitchFamily="34" charset="0"/>
                  </a:rPr>
                  <a:t>		</a:t>
                </a:r>
                <a:r>
                  <a:rPr lang="en-US" sz="1000" b="1" dirty="0">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22" name="Rectangle: Rounded Corners 21">
                <a:extLst>
                  <a:ext uri="{FF2B5EF4-FFF2-40B4-BE49-F238E27FC236}">
                    <a16:creationId xmlns:a16="http://schemas.microsoft.com/office/drawing/2014/main" id="{431549E3-C943-07AC-2751-34D50B38E9D3}"/>
                  </a:ext>
                </a:extLst>
              </p:cNvPr>
              <p:cNvSpPr/>
              <p:nvPr/>
            </p:nvSpPr>
            <p:spPr bwMode="auto">
              <a:xfrm>
                <a:off x="328604" y="1606573"/>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Start Course</a:t>
                </a:r>
              </a:p>
            </p:txBody>
          </p:sp>
        </p:grpSp>
        <p:pic>
          <p:nvPicPr>
            <p:cNvPr id="20" name="Picture 19">
              <a:extLst>
                <a:ext uri="{FF2B5EF4-FFF2-40B4-BE49-F238E27FC236}">
                  <a16:creationId xmlns:a16="http://schemas.microsoft.com/office/drawing/2014/main" id="{EC62293E-6B52-045F-B944-975C5119C09C}"/>
                </a:ext>
              </a:extLst>
            </p:cNvPr>
            <p:cNvPicPr>
              <a:picLocks noChangeAspect="1"/>
            </p:cNvPicPr>
            <p:nvPr/>
          </p:nvPicPr>
          <p:blipFill>
            <a:blip r:embed="rId5"/>
            <a:stretch>
              <a:fillRect/>
            </a:stretch>
          </p:blipFill>
          <p:spPr>
            <a:xfrm>
              <a:off x="2800890" y="1276384"/>
              <a:ext cx="142895" cy="161948"/>
            </a:xfrm>
            <a:prstGeom prst="rect">
              <a:avLst/>
            </a:prstGeom>
          </p:spPr>
        </p:pic>
      </p:grpSp>
      <p:grpSp>
        <p:nvGrpSpPr>
          <p:cNvPr id="23" name="Group 22">
            <a:extLst>
              <a:ext uri="{FF2B5EF4-FFF2-40B4-BE49-F238E27FC236}">
                <a16:creationId xmlns:a16="http://schemas.microsoft.com/office/drawing/2014/main" id="{A2C082CA-01AC-F79F-D9E2-4E26F41FB7E8}"/>
              </a:ext>
            </a:extLst>
          </p:cNvPr>
          <p:cNvGrpSpPr/>
          <p:nvPr/>
        </p:nvGrpSpPr>
        <p:grpSpPr>
          <a:xfrm>
            <a:off x="4758933" y="5058194"/>
            <a:ext cx="2823417" cy="1508105"/>
            <a:chOff x="1246711" y="5026062"/>
            <a:chExt cx="2823417" cy="1508105"/>
          </a:xfrm>
        </p:grpSpPr>
        <p:sp>
          <p:nvSpPr>
            <p:cNvPr id="24" name="TextBox 23">
              <a:extLst>
                <a:ext uri="{FF2B5EF4-FFF2-40B4-BE49-F238E27FC236}">
                  <a16:creationId xmlns:a16="http://schemas.microsoft.com/office/drawing/2014/main" id="{8F13A646-3E1B-DDF8-01C1-8BDD37B70DEE}"/>
                </a:ext>
              </a:extLst>
            </p:cNvPr>
            <p:cNvSpPr txBox="1"/>
            <p:nvPr/>
          </p:nvSpPr>
          <p:spPr>
            <a:xfrm>
              <a:off x="1246711" y="5026062"/>
              <a:ext cx="2823417" cy="1508105"/>
            </a:xfrm>
            <a:prstGeom prst="rect">
              <a:avLst/>
            </a:prstGeom>
            <a:solidFill>
              <a:srgbClr val="E6AF0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Club Secretary Responsibilities</a:t>
              </a:r>
            </a:p>
            <a:p>
              <a:endParaRPr lang="en-US" sz="2400" b="1" dirty="0">
                <a:solidFill>
                  <a:schemeClr val="bg1"/>
                </a:solidFill>
                <a:latin typeface="Arial" panose="020B0604020202020204" pitchFamily="34" charset="0"/>
                <a:cs typeface="Arial" panose="020B0604020202020204" pitchFamily="34" charset="0"/>
              </a:endParaRPr>
            </a:p>
            <a:p>
              <a:r>
                <a:rPr lang="en-US" sz="1200" b="1" dirty="0">
                  <a:solidFill>
                    <a:schemeClr val="bg1"/>
                  </a:solidFill>
                  <a:latin typeface="Calibri Light" panose="020F0302020204030204" pitchFamily="34" charset="0"/>
                  <a:cs typeface="Calibri Light" panose="020F0302020204030204" pitchFamily="34" charset="0"/>
                </a:rPr>
                <a:t>		</a:t>
              </a:r>
              <a:r>
                <a:rPr lang="en-US" sz="1000" b="1" dirty="0">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25" name="Rectangle: Rounded Corners 24">
              <a:extLst>
                <a:ext uri="{FF2B5EF4-FFF2-40B4-BE49-F238E27FC236}">
                  <a16:creationId xmlns:a16="http://schemas.microsoft.com/office/drawing/2014/main" id="{73A853EC-C859-9377-4725-24B3C3BACC8A}"/>
                </a:ext>
              </a:extLst>
            </p:cNvPr>
            <p:cNvSpPr/>
            <p:nvPr/>
          </p:nvSpPr>
          <p:spPr bwMode="auto">
            <a:xfrm>
              <a:off x="1433123" y="6113212"/>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Start Course</a:t>
              </a:r>
            </a:p>
          </p:txBody>
        </p:sp>
        <p:pic>
          <p:nvPicPr>
            <p:cNvPr id="26" name="Picture 25">
              <a:extLst>
                <a:ext uri="{FF2B5EF4-FFF2-40B4-BE49-F238E27FC236}">
                  <a16:creationId xmlns:a16="http://schemas.microsoft.com/office/drawing/2014/main" id="{3EC42317-FDBC-10A0-064D-8844066DD650}"/>
                </a:ext>
              </a:extLst>
            </p:cNvPr>
            <p:cNvPicPr>
              <a:picLocks noChangeAspect="1"/>
            </p:cNvPicPr>
            <p:nvPr/>
          </p:nvPicPr>
          <p:blipFill>
            <a:blip r:embed="rId6"/>
            <a:stretch>
              <a:fillRect/>
            </a:stretch>
          </p:blipFill>
          <p:spPr>
            <a:xfrm>
              <a:off x="3561664" y="6347897"/>
              <a:ext cx="152421" cy="152421"/>
            </a:xfrm>
            <a:prstGeom prst="rect">
              <a:avLst/>
            </a:prstGeom>
          </p:spPr>
        </p:pic>
      </p:grpSp>
      <p:grpSp>
        <p:nvGrpSpPr>
          <p:cNvPr id="27" name="Group 26">
            <a:extLst>
              <a:ext uri="{FF2B5EF4-FFF2-40B4-BE49-F238E27FC236}">
                <a16:creationId xmlns:a16="http://schemas.microsoft.com/office/drawing/2014/main" id="{068C78FB-6D23-4D85-EAAF-7F80F29056EF}"/>
              </a:ext>
            </a:extLst>
          </p:cNvPr>
          <p:cNvGrpSpPr/>
          <p:nvPr/>
        </p:nvGrpSpPr>
        <p:grpSpPr>
          <a:xfrm>
            <a:off x="8784389" y="3970623"/>
            <a:ext cx="2823417" cy="1508105"/>
            <a:chOff x="9017592" y="1658017"/>
            <a:chExt cx="2823417" cy="1508105"/>
          </a:xfrm>
        </p:grpSpPr>
        <p:grpSp>
          <p:nvGrpSpPr>
            <p:cNvPr id="28" name="Group 27">
              <a:extLst>
                <a:ext uri="{FF2B5EF4-FFF2-40B4-BE49-F238E27FC236}">
                  <a16:creationId xmlns:a16="http://schemas.microsoft.com/office/drawing/2014/main" id="{B7DC4B02-32B9-DC99-7AD7-7BD72AD27990}"/>
                </a:ext>
              </a:extLst>
            </p:cNvPr>
            <p:cNvGrpSpPr/>
            <p:nvPr/>
          </p:nvGrpSpPr>
          <p:grpSpPr>
            <a:xfrm>
              <a:off x="9017592" y="1658017"/>
              <a:ext cx="2823417" cy="1508105"/>
              <a:chOff x="129330" y="1077179"/>
              <a:chExt cx="2823417" cy="1508105"/>
            </a:xfrm>
            <a:solidFill>
              <a:srgbClr val="13B9B5"/>
            </a:solidFill>
          </p:grpSpPr>
          <p:sp>
            <p:nvSpPr>
              <p:cNvPr id="30" name="TextBox 29">
                <a:extLst>
                  <a:ext uri="{FF2B5EF4-FFF2-40B4-BE49-F238E27FC236}">
                    <a16:creationId xmlns:a16="http://schemas.microsoft.com/office/drawing/2014/main" id="{A9A4CCFB-35FE-1C6D-2B4C-248B59816EFC}"/>
                  </a:ext>
                </a:extLst>
              </p:cNvPr>
              <p:cNvSpPr txBox="1"/>
              <p:nvPr/>
            </p:nvSpPr>
            <p:spPr>
              <a:xfrm>
                <a:off x="129330" y="1077179"/>
                <a:ext cx="2823417" cy="1508105"/>
              </a:xfrm>
              <a:prstGeom prst="rect">
                <a:avLst/>
              </a:prstGeom>
              <a:solidFill>
                <a:srgbClr val="11ABA7"/>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Club Treasurer Responsibilities</a:t>
                </a:r>
              </a:p>
              <a:p>
                <a:endParaRPr lang="en-US" sz="2400" b="1" dirty="0">
                  <a:solidFill>
                    <a:schemeClr val="bg1"/>
                  </a:solidFill>
                  <a:latin typeface="Calibri Light" panose="020F0302020204030204" pitchFamily="34" charset="0"/>
                  <a:cs typeface="Calibri Light" panose="020F0302020204030204" pitchFamily="34" charset="0"/>
                </a:endParaRPr>
              </a:p>
              <a:p>
                <a:r>
                  <a:rPr lang="en-US" sz="1200" b="1" dirty="0">
                    <a:solidFill>
                      <a:schemeClr val="bg1"/>
                    </a:solidFill>
                    <a:latin typeface="Calibri Light" panose="020F0302020204030204" pitchFamily="34" charset="0"/>
                    <a:cs typeface="Calibri Light" panose="020F0302020204030204" pitchFamily="34" charset="0"/>
                  </a:rPr>
                  <a:t>		</a:t>
                </a:r>
                <a:r>
                  <a:rPr lang="en-US" sz="1000" b="1" dirty="0">
                    <a:solidFill>
                      <a:schemeClr val="bg1"/>
                    </a:solidFill>
                    <a:latin typeface="Arial" panose="020B0604020202020204" pitchFamily="34" charset="0"/>
                    <a:cs typeface="Arial" panose="020B0604020202020204" pitchFamily="34" charset="0"/>
                  </a:rPr>
                  <a:t>DETAILS</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31" name="Rectangle: Rounded Corners 30">
                <a:extLst>
                  <a:ext uri="{FF2B5EF4-FFF2-40B4-BE49-F238E27FC236}">
                    <a16:creationId xmlns:a16="http://schemas.microsoft.com/office/drawing/2014/main" id="{21CCC476-1690-2CBA-F20F-BFF25EE4294A}"/>
                  </a:ext>
                </a:extLst>
              </p:cNvPr>
              <p:cNvSpPr/>
              <p:nvPr/>
            </p:nvSpPr>
            <p:spPr bwMode="auto">
              <a:xfrm>
                <a:off x="254898" y="2178244"/>
                <a:ext cx="1225296" cy="31089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1200" b="0" i="0" u="none" strike="noStrike" cap="none" normalizeH="0" dirty="0">
                    <a:ln>
                      <a:noFill/>
                    </a:ln>
                    <a:solidFill>
                      <a:srgbClr val="404040"/>
                    </a:solidFill>
                    <a:effectLst/>
                    <a:latin typeface="Arial" panose="020B0604020202020204" pitchFamily="34" charset="0"/>
                    <a:ea typeface="ヒラギノ角ゴ Pro W3" pitchFamily="84" charset="-128"/>
                    <a:cs typeface="Arial" panose="020B0604020202020204" pitchFamily="34" charset="0"/>
                  </a:rPr>
                  <a:t>Start Course</a:t>
                </a:r>
              </a:p>
            </p:txBody>
          </p:sp>
        </p:grpSp>
        <p:pic>
          <p:nvPicPr>
            <p:cNvPr id="29" name="Picture 28">
              <a:extLst>
                <a:ext uri="{FF2B5EF4-FFF2-40B4-BE49-F238E27FC236}">
                  <a16:creationId xmlns:a16="http://schemas.microsoft.com/office/drawing/2014/main" id="{52DBD776-8F1B-9F51-FBC3-4DBE77425B54}"/>
                </a:ext>
              </a:extLst>
            </p:cNvPr>
            <p:cNvPicPr>
              <a:picLocks noChangeAspect="1"/>
            </p:cNvPicPr>
            <p:nvPr/>
          </p:nvPicPr>
          <p:blipFill>
            <a:blip r:embed="rId7"/>
            <a:stretch>
              <a:fillRect/>
            </a:stretch>
          </p:blipFill>
          <p:spPr>
            <a:xfrm>
              <a:off x="11394146" y="2819266"/>
              <a:ext cx="142895" cy="190527"/>
            </a:xfrm>
            <a:prstGeom prst="rect">
              <a:avLst/>
            </a:prstGeom>
            <a:solidFill>
              <a:schemeClr val="accent5">
                <a:lumMod val="75000"/>
              </a:schemeClr>
            </a:solidFill>
          </p:spPr>
        </p:pic>
      </p:grpSp>
    </p:spTree>
    <p:extLst>
      <p:ext uri="{BB962C8B-B14F-4D97-AF65-F5344CB8AC3E}">
        <p14:creationId xmlns:p14="http://schemas.microsoft.com/office/powerpoint/2010/main" val="138058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889894" y="294469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5" y="1023884"/>
            <a:ext cx="4720359" cy="18052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latin typeface="Arial" panose="020B0604020202020204" pitchFamily="34" charset="0"/>
                <a:cs typeface="Arial" panose="020B0604020202020204" pitchFamily="34" charset="0"/>
              </a:rPr>
              <a:t>Identify Key Concepts of Club Officer Training </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2 – Page 9</a:t>
            </a:r>
            <a:endParaRPr lang="en-US" altLang="en-US" sz="3200" i="1" dirty="0">
              <a:solidFill>
                <a:schemeClr val="bg1"/>
              </a:solidFill>
              <a:latin typeface="Arial" panose="020B0604020202020204" pitchFamily="34" charset="0"/>
              <a:cs typeface="Arial" panose="020B0604020202020204" pitchFamily="34" charset="0"/>
            </a:endParaRPr>
          </a:p>
          <a:p>
            <a:endParaRPr lang="en-US" sz="3000" dirty="0" err="1"/>
          </a:p>
        </p:txBody>
      </p:sp>
      <p:sp>
        <p:nvSpPr>
          <p:cNvPr id="10" name="TextBox 9">
            <a:extLst>
              <a:ext uri="{FF2B5EF4-FFF2-40B4-BE49-F238E27FC236}">
                <a16:creationId xmlns:a16="http://schemas.microsoft.com/office/drawing/2014/main" id="{E7623954-E047-8716-B87A-F48154685632}"/>
              </a:ext>
            </a:extLst>
          </p:cNvPr>
          <p:cNvSpPr txBox="1"/>
          <p:nvPr/>
        </p:nvSpPr>
        <p:spPr>
          <a:xfrm>
            <a:off x="562144" y="1926485"/>
            <a:ext cx="3371914" cy="2677656"/>
          </a:xfrm>
          <a:prstGeom prst="rect">
            <a:avLst/>
          </a:prstGeom>
          <a:noFill/>
        </p:spPr>
        <p:txBody>
          <a:bodyPr wrap="square" rtlCol="0">
            <a:spAutoFit/>
          </a:bodyPr>
          <a:lstStyle/>
          <a:p>
            <a:pPr>
              <a:spcBef>
                <a:spcPct val="50000"/>
              </a:spcBef>
            </a:pPr>
            <a:r>
              <a:rPr lang="en-US" altLang="en-US" sz="2400" i="1" dirty="0">
                <a:solidFill>
                  <a:srgbClr val="EBB700"/>
                </a:solidFill>
                <a:latin typeface="Arial" panose="020B0604020202020204" pitchFamily="34" charset="0"/>
                <a:ea typeface="Segoe UI" panose="020B0502040204020203" pitchFamily="34" charset="0"/>
                <a:cs typeface="Arial" panose="020B0604020202020204" pitchFamily="34" charset="0"/>
              </a:rPr>
              <a:t>After reviewing the courses, determine at least three items or concepts that you believe would be the most valuable to the new club officers. </a:t>
            </a:r>
            <a:endParaRPr lang="en-US" altLang="en-US" sz="2400" i="1" dirty="0">
              <a:solidFill>
                <a:srgbClr val="00338D"/>
              </a:solidFill>
              <a:latin typeface="Arial" panose="020B0604020202020204" pitchFamily="34" charset="0"/>
              <a:ea typeface="Segoe UI" panose="020B050204020402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C2E849FE-D529-EA53-D0D0-E2CD9DCE4531}"/>
              </a:ext>
            </a:extLst>
          </p:cNvPr>
          <p:cNvSpPr txBox="1"/>
          <p:nvPr/>
        </p:nvSpPr>
        <p:spPr>
          <a:xfrm>
            <a:off x="5242161" y="3429000"/>
            <a:ext cx="5917390" cy="2369880"/>
          </a:xfrm>
          <a:prstGeom prst="rect">
            <a:avLst/>
          </a:prstGeom>
          <a:noFill/>
        </p:spPr>
        <p:txBody>
          <a:bodyPr wrap="square" rtlCol="0">
            <a:spAutoFit/>
          </a:bodyPr>
          <a:lstStyle/>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en-US" altLang="en-US" dirty="0">
                <a:solidFill>
                  <a:srgbClr val="002060"/>
                </a:solidFill>
                <a:latin typeface="Arial" panose="020B0604020202020204" pitchFamily="34" charset="0"/>
                <a:cs typeface="Arial" panose="020B0604020202020204" pitchFamily="34" charset="0"/>
              </a:rPr>
              <a:t>What is the most important information to share with the club president? </a:t>
            </a:r>
          </a:p>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en-US" altLang="en-US" dirty="0">
                <a:solidFill>
                  <a:srgbClr val="002060"/>
                </a:solidFill>
                <a:latin typeface="Arial" panose="020B0604020202020204" pitchFamily="34" charset="0"/>
                <a:cs typeface="Arial" panose="020B0604020202020204" pitchFamily="34" charset="0"/>
              </a:rPr>
              <a:t>What is the most important information to share with the club secretary? </a:t>
            </a:r>
          </a:p>
          <a:p>
            <a:pPr>
              <a:spcAft>
                <a:spcPts val="600"/>
              </a:spcAft>
            </a:pPr>
            <a:endParaRPr lang="en-US" altLang="en-US" sz="2000" dirty="0">
              <a:solidFill>
                <a:srgbClr val="54565A"/>
              </a:solidFill>
              <a:latin typeface="HelveticaNeueLT Std"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67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469779" y="189885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164820" y="361411"/>
            <a:ext cx="4720359" cy="135647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District and </a:t>
            </a:r>
          </a:p>
          <a:p>
            <a:r>
              <a:rPr lang="en-US" sz="3200" kern="0" dirty="0">
                <a:solidFill>
                  <a:srgbClr val="00338D"/>
                </a:solidFill>
                <a:latin typeface="Arial" panose="020B0604020202020204" pitchFamily="34" charset="0"/>
                <a:cs typeface="Arial" panose="020B0604020202020204" pitchFamily="34" charset="0"/>
              </a:rPr>
              <a:t>Multiple District Training Resources</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3 – Page 10</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654802" y="2090172"/>
            <a:ext cx="2774196" cy="2677656"/>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List the training resources available at the district and multiple district level. </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pic>
        <p:nvPicPr>
          <p:cNvPr id="8" name="Picture 7">
            <a:extLst>
              <a:ext uri="{FF2B5EF4-FFF2-40B4-BE49-F238E27FC236}">
                <a16:creationId xmlns:a16="http://schemas.microsoft.com/office/drawing/2014/main" id="{0E5E2081-EABD-F4F2-E8FC-4099737D4240}"/>
              </a:ext>
            </a:extLst>
          </p:cNvPr>
          <p:cNvPicPr>
            <a:picLocks noChangeAspect="1"/>
          </p:cNvPicPr>
          <p:nvPr/>
        </p:nvPicPr>
        <p:blipFill>
          <a:blip r:embed="rId5"/>
          <a:stretch>
            <a:fillRect/>
          </a:stretch>
        </p:blipFill>
        <p:spPr>
          <a:xfrm>
            <a:off x="6979254" y="2401233"/>
            <a:ext cx="3307745" cy="3999492"/>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28116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Section 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Getting Off to a Good Start</a:t>
            </a:r>
          </a:p>
          <a:p>
            <a:r>
              <a:rPr lang="en-US" sz="2400" b="0" i="1" kern="0" dirty="0">
                <a:latin typeface="Arial" charset="0"/>
                <a:ea typeface="Arial" charset="0"/>
                <a:cs typeface="Arial" charset="0"/>
              </a:rPr>
              <a:t>Resources for effective club operations</a:t>
            </a:r>
          </a:p>
        </p:txBody>
      </p:sp>
      <p:sp>
        <p:nvSpPr>
          <p:cNvPr id="2" name="Text Placeholder 18">
            <a:extLst>
              <a:ext uri="{FF2B5EF4-FFF2-40B4-BE49-F238E27FC236}">
                <a16:creationId xmlns:a16="http://schemas.microsoft.com/office/drawing/2014/main" id="{01F972B8-F74F-1E20-78B0-CE959D35FD04}"/>
              </a:ext>
            </a:extLst>
          </p:cNvPr>
          <p:cNvSpPr txBox="1">
            <a:spLocks/>
          </p:cNvSpPr>
          <p:nvPr/>
        </p:nvSpPr>
        <p:spPr>
          <a:xfrm>
            <a:off x="2573332" y="51066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0" i="1" kern="0" dirty="0">
                <a:solidFill>
                  <a:schemeClr val="accent1"/>
                </a:solidFill>
                <a:latin typeface="Arial" charset="0"/>
                <a:ea typeface="Arial" charset="0"/>
                <a:cs typeface="Arial" charset="0"/>
              </a:rPr>
              <a:t>Be the resources that knows the resources</a:t>
            </a:r>
          </a:p>
        </p:txBody>
      </p:sp>
    </p:spTree>
    <p:extLst>
      <p:ext uri="{BB962C8B-B14F-4D97-AF65-F5344CB8AC3E}">
        <p14:creationId xmlns:p14="http://schemas.microsoft.com/office/powerpoint/2010/main" val="350205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cxnSp>
        <p:nvCxnSpPr>
          <p:cNvPr id="53" name="Straight Connector 52">
            <a:extLst>
              <a:ext uri="{FF2B5EF4-FFF2-40B4-BE49-F238E27FC236}">
                <a16:creationId xmlns:a16="http://schemas.microsoft.com/office/drawing/2014/main" id="{943F34B8-3763-CC0F-675E-12C21A273D4F}"/>
              </a:ext>
            </a:extLst>
          </p:cNvPr>
          <p:cNvCxnSpPr/>
          <p:nvPr/>
        </p:nvCxnSpPr>
        <p:spPr bwMode="auto">
          <a:xfrm flipH="1">
            <a:off x="7655826" y="3243279"/>
            <a:ext cx="26445" cy="1601932"/>
          </a:xfrm>
          <a:prstGeom prst="line">
            <a:avLst/>
          </a:prstGeom>
          <a:solidFill>
            <a:srgbClr val="FFFFFF"/>
          </a:solidFill>
          <a:ln w="15875" cap="flat" cmpd="sng" algn="ctr">
            <a:solidFill>
              <a:srgbClr val="0A5496"/>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99839BB6-BC74-EF24-483A-7E6F792778BD}"/>
              </a:ext>
            </a:extLst>
          </p:cNvPr>
          <p:cNvCxnSpPr>
            <a:endCxn id="83" idx="0"/>
          </p:cNvCxnSpPr>
          <p:nvPr/>
        </p:nvCxnSpPr>
        <p:spPr bwMode="auto">
          <a:xfrm flipH="1">
            <a:off x="5233682" y="3243979"/>
            <a:ext cx="10328" cy="2803543"/>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55" name="Rounded Rectangle 11">
            <a:extLst>
              <a:ext uri="{FF2B5EF4-FFF2-40B4-BE49-F238E27FC236}">
                <a16:creationId xmlns:a16="http://schemas.microsoft.com/office/drawing/2014/main" id="{22AE41DD-07A1-0E1A-FE6E-ACC6FF2821E8}"/>
              </a:ext>
            </a:extLst>
          </p:cNvPr>
          <p:cNvSpPr>
            <a:spLocks/>
          </p:cNvSpPr>
          <p:nvPr/>
        </p:nvSpPr>
        <p:spPr bwMode="auto">
          <a:xfrm>
            <a:off x="4900803" y="4155720"/>
            <a:ext cx="762415" cy="630027"/>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Treasurer</a:t>
            </a:r>
          </a:p>
        </p:txBody>
      </p:sp>
      <p:sp>
        <p:nvSpPr>
          <p:cNvPr id="56" name="Title 3">
            <a:extLst>
              <a:ext uri="{FF2B5EF4-FFF2-40B4-BE49-F238E27FC236}">
                <a16:creationId xmlns:a16="http://schemas.microsoft.com/office/drawing/2014/main" id="{72363978-45A9-87D2-2955-CA81EC399572}"/>
              </a:ext>
            </a:extLst>
          </p:cNvPr>
          <p:cNvSpPr txBox="1">
            <a:spLocks/>
          </p:cNvSpPr>
          <p:nvPr/>
        </p:nvSpPr>
        <p:spPr>
          <a:xfrm>
            <a:off x="1822414" y="947924"/>
            <a:ext cx="5823562" cy="605964"/>
          </a:xfrm>
          <a:prstGeom prst="rect">
            <a:avLst/>
          </a:prstGeom>
        </p:spPr>
        <p:txBody>
          <a:bodyPr/>
          <a:lst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a:lstStyle>
          <a:p>
            <a:pPr algn="l"/>
            <a:r>
              <a:rPr lang="en-US" sz="3200" b="1" kern="0" dirty="0">
                <a:solidFill>
                  <a:srgbClr val="00338D"/>
                </a:solidFill>
              </a:rPr>
              <a:t>Standard Club Structure</a:t>
            </a:r>
          </a:p>
        </p:txBody>
      </p:sp>
      <p:sp>
        <p:nvSpPr>
          <p:cNvPr id="57" name="TextBox 56">
            <a:extLst>
              <a:ext uri="{FF2B5EF4-FFF2-40B4-BE49-F238E27FC236}">
                <a16:creationId xmlns:a16="http://schemas.microsoft.com/office/drawing/2014/main" id="{32078DEF-4D29-4E85-F969-98FFCD14AB67}"/>
              </a:ext>
            </a:extLst>
          </p:cNvPr>
          <p:cNvSpPr txBox="1"/>
          <p:nvPr/>
        </p:nvSpPr>
        <p:spPr>
          <a:xfrm>
            <a:off x="2285421" y="2944148"/>
            <a:ext cx="1532283" cy="307777"/>
          </a:xfrm>
          <a:prstGeom prst="rect">
            <a:avLst/>
          </a:prstGeom>
          <a:noFill/>
          <a:ln w="15875">
            <a:noFill/>
          </a:ln>
        </p:spPr>
        <p:txBody>
          <a:bodyPr wrap="square" rtlCol="0">
            <a:spAutoFit/>
          </a:bodyPr>
          <a:lstStyle/>
          <a:p>
            <a:r>
              <a:rPr lang="en-US" sz="1400" b="1" dirty="0">
                <a:solidFill>
                  <a:srgbClr val="00338D"/>
                </a:solidFill>
                <a:latin typeface="Calibri Light" panose="020F0302020204030204" pitchFamily="34" charset="0"/>
                <a:cs typeface="Calibri Light" panose="020F0302020204030204" pitchFamily="34" charset="0"/>
              </a:rPr>
              <a:t>Club Officers</a:t>
            </a:r>
          </a:p>
        </p:txBody>
      </p:sp>
      <p:sp>
        <p:nvSpPr>
          <p:cNvPr id="58" name="TextBox 57">
            <a:extLst>
              <a:ext uri="{FF2B5EF4-FFF2-40B4-BE49-F238E27FC236}">
                <a16:creationId xmlns:a16="http://schemas.microsoft.com/office/drawing/2014/main" id="{49164CD5-3A54-1092-F6F0-10F82BA1F018}"/>
              </a:ext>
            </a:extLst>
          </p:cNvPr>
          <p:cNvSpPr txBox="1"/>
          <p:nvPr/>
        </p:nvSpPr>
        <p:spPr>
          <a:xfrm>
            <a:off x="1762708" y="1785047"/>
            <a:ext cx="1744503" cy="307777"/>
          </a:xfrm>
          <a:prstGeom prst="rect">
            <a:avLst/>
          </a:prstGeom>
          <a:noFill/>
        </p:spPr>
        <p:txBody>
          <a:bodyPr wrap="square" rtlCol="0">
            <a:spAutoFit/>
          </a:bodyPr>
          <a:lstStyle/>
          <a:p>
            <a:r>
              <a:rPr lang="en-US" sz="1400" b="1" dirty="0">
                <a:solidFill>
                  <a:srgbClr val="00338D"/>
                </a:solidFill>
                <a:latin typeface="Arial" panose="020B0604020202020204" pitchFamily="34" charset="0"/>
                <a:cs typeface="Arial" panose="020B0604020202020204" pitchFamily="34" charset="0"/>
              </a:rPr>
              <a:t>Board of Directors</a:t>
            </a:r>
          </a:p>
        </p:txBody>
      </p:sp>
      <p:cxnSp>
        <p:nvCxnSpPr>
          <p:cNvPr id="59" name="Straight Connector 58">
            <a:extLst>
              <a:ext uri="{FF2B5EF4-FFF2-40B4-BE49-F238E27FC236}">
                <a16:creationId xmlns:a16="http://schemas.microsoft.com/office/drawing/2014/main" id="{C5DF9B6F-EFE1-6A0E-0C9E-CC9377C1BFEB}"/>
              </a:ext>
            </a:extLst>
          </p:cNvPr>
          <p:cNvCxnSpPr/>
          <p:nvPr/>
        </p:nvCxnSpPr>
        <p:spPr bwMode="auto">
          <a:xfrm>
            <a:off x="2435190" y="3236564"/>
            <a:ext cx="7304187" cy="1343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3D2D74A-8A55-71AB-2C6C-21499EE5FF8D}"/>
              </a:ext>
            </a:extLst>
          </p:cNvPr>
          <p:cNvCxnSpPr/>
          <p:nvPr/>
        </p:nvCxnSpPr>
        <p:spPr bwMode="auto">
          <a:xfrm>
            <a:off x="1762701" y="5755864"/>
            <a:ext cx="1551300" cy="17196"/>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ACB07812-BD9C-69D3-A5B8-6427933DAEEB}"/>
              </a:ext>
            </a:extLst>
          </p:cNvPr>
          <p:cNvCxnSpPr>
            <a:cxnSpLocks/>
          </p:cNvCxnSpPr>
          <p:nvPr/>
        </p:nvCxnSpPr>
        <p:spPr bwMode="auto">
          <a:xfrm flipH="1">
            <a:off x="1807457" y="2129990"/>
            <a:ext cx="14957" cy="3625874"/>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AA401926-2955-D2DE-2C4E-FED186A6A736}"/>
              </a:ext>
            </a:extLst>
          </p:cNvPr>
          <p:cNvCxnSpPr/>
          <p:nvPr/>
        </p:nvCxnSpPr>
        <p:spPr bwMode="auto">
          <a:xfrm>
            <a:off x="1822421" y="2147186"/>
            <a:ext cx="6872001" cy="2129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63" name="Rounded Rectangle 22">
            <a:extLst>
              <a:ext uri="{FF2B5EF4-FFF2-40B4-BE49-F238E27FC236}">
                <a16:creationId xmlns:a16="http://schemas.microsoft.com/office/drawing/2014/main" id="{359A5C50-20ED-D6B3-47A4-E0D0DE7824F4}"/>
              </a:ext>
            </a:extLst>
          </p:cNvPr>
          <p:cNvSpPr/>
          <p:nvPr/>
        </p:nvSpPr>
        <p:spPr bwMode="auto">
          <a:xfrm>
            <a:off x="3594610" y="1620657"/>
            <a:ext cx="3671027" cy="1167887"/>
          </a:xfrm>
          <a:prstGeom prst="roundRect">
            <a:avLst/>
          </a:prstGeom>
          <a:solidFill>
            <a:srgbClr val="55565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2">
              <a:tabLst>
                <a:tab pos="1654133" algn="ctr"/>
                <a:tab pos="3208258" algn="r"/>
              </a:tabLst>
            </a:pPr>
            <a:r>
              <a:rPr lang="en-US" sz="1000" dirty="0">
                <a:solidFill>
                  <a:srgbClr val="404040"/>
                </a:solidFill>
                <a:ea typeface="ヒラギノ角ゴ Pro W3" pitchFamily="84" charset="-128"/>
              </a:rPr>
              <a:t>	</a:t>
            </a: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All Club Officers	</a:t>
            </a:r>
          </a:p>
          <a:p>
            <a:pPr marL="0" lvl="2">
              <a:tabLst>
                <a:tab pos="1654133" algn="ctr"/>
                <a:tab pos="3208258" algn="r"/>
              </a:tabLst>
            </a:pP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	</a:t>
            </a:r>
          </a:p>
          <a:p>
            <a:pPr marL="0" lvl="2">
              <a:tabLst>
                <a:tab pos="3208258" algn="r"/>
              </a:tabLst>
            </a:pP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Program Coordinator	Lion Tamer (optional)</a:t>
            </a:r>
          </a:p>
          <a:p>
            <a:pPr>
              <a:tabLst>
                <a:tab pos="3200320" algn="r"/>
              </a:tabLst>
            </a:pP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Branch President 	Tail Twister (optional)</a:t>
            </a:r>
          </a:p>
          <a:p>
            <a:pPr>
              <a:tabLst>
                <a:tab pos="3200320" algn="r"/>
              </a:tabLst>
            </a:pP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	Safety Officer (optional)</a:t>
            </a:r>
          </a:p>
          <a:p>
            <a:pPr algn="ctr">
              <a:tabLst>
                <a:tab pos="3200320" algn="r"/>
              </a:tabLst>
            </a:pP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Other elected directors and/or chairpersons</a:t>
            </a:r>
            <a:endParaRPr lang="en-US" sz="3000" dirty="0">
              <a:solidFill>
                <a:schemeClr val="bg1"/>
              </a:solidFill>
              <a:latin typeface="Arial" panose="020B0604020202020204" pitchFamily="34" charset="0"/>
              <a:ea typeface="ヒラギノ角ゴ Pro W3" pitchFamily="84" charset="-128"/>
              <a:cs typeface="Arial" panose="020B0604020202020204" pitchFamily="34" charset="0"/>
            </a:endParaRPr>
          </a:p>
        </p:txBody>
      </p:sp>
      <p:sp>
        <p:nvSpPr>
          <p:cNvPr id="64" name="TextBox 63">
            <a:extLst>
              <a:ext uri="{FF2B5EF4-FFF2-40B4-BE49-F238E27FC236}">
                <a16:creationId xmlns:a16="http://schemas.microsoft.com/office/drawing/2014/main" id="{D56E1DE0-AB34-8F53-23D6-C666E4B178E2}"/>
              </a:ext>
            </a:extLst>
          </p:cNvPr>
          <p:cNvSpPr txBox="1"/>
          <p:nvPr/>
        </p:nvSpPr>
        <p:spPr>
          <a:xfrm>
            <a:off x="8679394" y="1988171"/>
            <a:ext cx="1870033" cy="954107"/>
          </a:xfrm>
          <a:prstGeom prst="rect">
            <a:avLst/>
          </a:prstGeom>
          <a:noFill/>
          <a:ln w="15875">
            <a:noFill/>
          </a:ln>
        </p:spPr>
        <p:txBody>
          <a:bodyPr wrap="square" rtlCol="0">
            <a:spAutoFit/>
          </a:bodyPr>
          <a:lstStyle/>
          <a:p>
            <a:pPr algn="ctr"/>
            <a:r>
              <a:rPr lang="en-US" sz="1400" b="1" dirty="0">
                <a:solidFill>
                  <a:srgbClr val="00338D"/>
                </a:solidFill>
                <a:latin typeface="Arial" panose="020B0604020202020204" pitchFamily="34" charset="0"/>
                <a:cs typeface="Arial" panose="020B0604020202020204" pitchFamily="34" charset="0"/>
              </a:rPr>
              <a:t>Club Officers Leading the</a:t>
            </a:r>
          </a:p>
          <a:p>
            <a:pPr algn="ctr"/>
            <a:r>
              <a:rPr lang="en-US" sz="1400" b="1" dirty="0">
                <a:solidFill>
                  <a:srgbClr val="00338D"/>
                </a:solidFill>
                <a:latin typeface="Arial" panose="020B0604020202020204" pitchFamily="34" charset="0"/>
                <a:cs typeface="Arial" panose="020B0604020202020204" pitchFamily="34" charset="0"/>
              </a:rPr>
              <a:t>Global Action Team</a:t>
            </a:r>
          </a:p>
          <a:p>
            <a:endParaRPr lang="en-US" sz="1400" b="1" dirty="0">
              <a:solidFill>
                <a:schemeClr val="accent1">
                  <a:lumMod val="75000"/>
                </a:schemeClr>
              </a:solidFill>
            </a:endParaRPr>
          </a:p>
        </p:txBody>
      </p:sp>
      <p:cxnSp>
        <p:nvCxnSpPr>
          <p:cNvPr id="65" name="Straight Connector 64">
            <a:extLst>
              <a:ext uri="{FF2B5EF4-FFF2-40B4-BE49-F238E27FC236}">
                <a16:creationId xmlns:a16="http://schemas.microsoft.com/office/drawing/2014/main" id="{C40E8101-DE59-F13C-AECE-B390410C2280}"/>
              </a:ext>
            </a:extLst>
          </p:cNvPr>
          <p:cNvCxnSpPr>
            <a:endCxn id="66" idx="2"/>
          </p:cNvCxnSpPr>
          <p:nvPr/>
        </p:nvCxnSpPr>
        <p:spPr bwMode="auto">
          <a:xfrm flipH="1">
            <a:off x="3306639" y="5755864"/>
            <a:ext cx="7363" cy="925060"/>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sp>
        <p:nvSpPr>
          <p:cNvPr id="66" name="Rounded Rectangle 30">
            <a:extLst>
              <a:ext uri="{FF2B5EF4-FFF2-40B4-BE49-F238E27FC236}">
                <a16:creationId xmlns:a16="http://schemas.microsoft.com/office/drawing/2014/main" id="{29890BA2-FCD0-285A-2DFD-6E1F291C4A17}"/>
              </a:ext>
            </a:extLst>
          </p:cNvPr>
          <p:cNvSpPr/>
          <p:nvPr/>
        </p:nvSpPr>
        <p:spPr bwMode="auto">
          <a:xfrm>
            <a:off x="2834237" y="6040844"/>
            <a:ext cx="944803" cy="64008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Information</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Technology</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cxnSp>
        <p:nvCxnSpPr>
          <p:cNvPr id="67" name="Straight Connector 66">
            <a:extLst>
              <a:ext uri="{FF2B5EF4-FFF2-40B4-BE49-F238E27FC236}">
                <a16:creationId xmlns:a16="http://schemas.microsoft.com/office/drawing/2014/main" id="{203FE232-69C8-AD97-736C-0AFFC05801C3}"/>
              </a:ext>
            </a:extLst>
          </p:cNvPr>
          <p:cNvCxnSpPr/>
          <p:nvPr/>
        </p:nvCxnSpPr>
        <p:spPr bwMode="auto">
          <a:xfrm flipH="1">
            <a:off x="4379021" y="3234636"/>
            <a:ext cx="17026" cy="141033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20109185-F0F5-7FEE-C5B3-6BBCEFFE8B50}"/>
              </a:ext>
            </a:extLst>
          </p:cNvPr>
          <p:cNvCxnSpPr/>
          <p:nvPr/>
        </p:nvCxnSpPr>
        <p:spPr bwMode="auto">
          <a:xfrm flipH="1">
            <a:off x="3482223" y="3246209"/>
            <a:ext cx="24993" cy="149227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9C01482-C10B-9B15-BC5E-91C457E6C311}"/>
              </a:ext>
            </a:extLst>
          </p:cNvPr>
          <p:cNvCxnSpPr/>
          <p:nvPr/>
        </p:nvCxnSpPr>
        <p:spPr bwMode="auto">
          <a:xfrm>
            <a:off x="6372405" y="3243984"/>
            <a:ext cx="4296" cy="2961435"/>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0" name="Rounded Rectangle 18">
            <a:extLst>
              <a:ext uri="{FF2B5EF4-FFF2-40B4-BE49-F238E27FC236}">
                <a16:creationId xmlns:a16="http://schemas.microsoft.com/office/drawing/2014/main" id="{0A2DD231-710F-1A9C-0046-7F115CA95617}"/>
              </a:ext>
            </a:extLst>
          </p:cNvPr>
          <p:cNvSpPr/>
          <p:nvPr/>
        </p:nvSpPr>
        <p:spPr bwMode="auto">
          <a:xfrm>
            <a:off x="4022435" y="4150282"/>
            <a:ext cx="776871"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Secretary</a:t>
            </a:r>
          </a:p>
        </p:txBody>
      </p:sp>
      <p:cxnSp>
        <p:nvCxnSpPr>
          <p:cNvPr id="71" name="Straight Connector 70">
            <a:extLst>
              <a:ext uri="{FF2B5EF4-FFF2-40B4-BE49-F238E27FC236}">
                <a16:creationId xmlns:a16="http://schemas.microsoft.com/office/drawing/2014/main" id="{68AF129F-A464-1845-C980-0E23208A248E}"/>
              </a:ext>
            </a:extLst>
          </p:cNvPr>
          <p:cNvCxnSpPr>
            <a:cxnSpLocks/>
          </p:cNvCxnSpPr>
          <p:nvPr/>
        </p:nvCxnSpPr>
        <p:spPr bwMode="auto">
          <a:xfrm>
            <a:off x="2437820" y="3237540"/>
            <a:ext cx="0" cy="91274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7382299D-1F46-1DEA-817B-08C89ED30099}"/>
              </a:ext>
            </a:extLst>
          </p:cNvPr>
          <p:cNvCxnSpPr>
            <a:endCxn id="88" idx="0"/>
          </p:cNvCxnSpPr>
          <p:nvPr/>
        </p:nvCxnSpPr>
        <p:spPr bwMode="auto">
          <a:xfrm flipH="1">
            <a:off x="9726474" y="3243984"/>
            <a:ext cx="12904" cy="2768037"/>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3" name="Rounded Rectangle 14">
            <a:extLst>
              <a:ext uri="{FF2B5EF4-FFF2-40B4-BE49-F238E27FC236}">
                <a16:creationId xmlns:a16="http://schemas.microsoft.com/office/drawing/2014/main" id="{1C9D175A-7133-FC81-C9C0-7789E29DD48F}"/>
              </a:ext>
            </a:extLst>
          </p:cNvPr>
          <p:cNvSpPr/>
          <p:nvPr/>
        </p:nvSpPr>
        <p:spPr bwMode="auto">
          <a:xfrm>
            <a:off x="5757001" y="4139395"/>
            <a:ext cx="1253989" cy="650189"/>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Marketing</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 Chairperson</a:t>
            </a:r>
          </a:p>
        </p:txBody>
      </p:sp>
      <p:sp>
        <p:nvSpPr>
          <p:cNvPr id="74" name="Rounded Rectangle 39">
            <a:extLst>
              <a:ext uri="{FF2B5EF4-FFF2-40B4-BE49-F238E27FC236}">
                <a16:creationId xmlns:a16="http://schemas.microsoft.com/office/drawing/2014/main" id="{7A3C1603-1E08-68E7-835A-6B444CBB7D4F}"/>
              </a:ext>
            </a:extLst>
          </p:cNvPr>
          <p:cNvSpPr/>
          <p:nvPr/>
        </p:nvSpPr>
        <p:spPr bwMode="auto">
          <a:xfrm>
            <a:off x="7214618" y="3956283"/>
            <a:ext cx="869699" cy="103718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First </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Vice </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 President</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(Leadership</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Chairperson)</a:t>
            </a:r>
          </a:p>
        </p:txBody>
      </p:sp>
      <p:sp>
        <p:nvSpPr>
          <p:cNvPr id="75" name="Rounded Rectangle 15">
            <a:extLst>
              <a:ext uri="{FF2B5EF4-FFF2-40B4-BE49-F238E27FC236}">
                <a16:creationId xmlns:a16="http://schemas.microsoft.com/office/drawing/2014/main" id="{76BB0A58-2A28-3829-A0C9-34AECDBB739E}"/>
              </a:ext>
            </a:extLst>
          </p:cNvPr>
          <p:cNvSpPr/>
          <p:nvPr/>
        </p:nvSpPr>
        <p:spPr bwMode="auto">
          <a:xfrm>
            <a:off x="9284225" y="3983458"/>
            <a:ext cx="914400"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endParaRPr lang="en-US" sz="1051" dirty="0">
              <a:solidFill>
                <a:srgbClr val="404040"/>
              </a:solidFill>
              <a:ea typeface="ヒラギノ角ゴ Pro W3" pitchFamily="84" charset="-128"/>
            </a:endParaRP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Service </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Chairperson</a:t>
            </a:r>
          </a:p>
          <a:p>
            <a:pPr marL="609585" indent="-609585" algn="ctr"/>
            <a:endParaRPr lang="en-US" sz="1200" dirty="0" err="1">
              <a:solidFill>
                <a:srgbClr val="404040"/>
              </a:solidFill>
              <a:ea typeface="ヒラギノ角ゴ Pro W3" pitchFamily="84" charset="-128"/>
            </a:endParaRPr>
          </a:p>
        </p:txBody>
      </p:sp>
      <p:cxnSp>
        <p:nvCxnSpPr>
          <p:cNvPr id="76" name="Straight Connector 75">
            <a:extLst>
              <a:ext uri="{FF2B5EF4-FFF2-40B4-BE49-F238E27FC236}">
                <a16:creationId xmlns:a16="http://schemas.microsoft.com/office/drawing/2014/main" id="{04D1B92C-DBA0-AD4F-A439-D4388C2BBE49}"/>
              </a:ext>
            </a:extLst>
          </p:cNvPr>
          <p:cNvCxnSpPr>
            <a:endCxn id="86" idx="0"/>
          </p:cNvCxnSpPr>
          <p:nvPr/>
        </p:nvCxnSpPr>
        <p:spPr bwMode="auto">
          <a:xfrm>
            <a:off x="8680580" y="2168866"/>
            <a:ext cx="932" cy="386577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7" name="Rounded Rectangle 13">
            <a:extLst>
              <a:ext uri="{FF2B5EF4-FFF2-40B4-BE49-F238E27FC236}">
                <a16:creationId xmlns:a16="http://schemas.microsoft.com/office/drawing/2014/main" id="{512C2DCD-EB86-881D-DDC7-A7E18A78D2F7}"/>
              </a:ext>
            </a:extLst>
          </p:cNvPr>
          <p:cNvSpPr/>
          <p:nvPr/>
        </p:nvSpPr>
        <p:spPr bwMode="auto">
          <a:xfrm>
            <a:off x="8188090" y="3973078"/>
            <a:ext cx="1012665" cy="641772"/>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Membership </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Chairperson</a:t>
            </a:r>
          </a:p>
        </p:txBody>
      </p:sp>
      <p:sp>
        <p:nvSpPr>
          <p:cNvPr id="78" name="Rounded Rectangle 10">
            <a:extLst>
              <a:ext uri="{FF2B5EF4-FFF2-40B4-BE49-F238E27FC236}">
                <a16:creationId xmlns:a16="http://schemas.microsoft.com/office/drawing/2014/main" id="{6FF4E62C-B026-458E-3CC0-260C7B8DC060}"/>
              </a:ext>
            </a:extLst>
          </p:cNvPr>
          <p:cNvSpPr/>
          <p:nvPr/>
        </p:nvSpPr>
        <p:spPr bwMode="auto">
          <a:xfrm>
            <a:off x="1901786" y="4038360"/>
            <a:ext cx="1066800" cy="104199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Immediate </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 Past </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 President</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(LCIF</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Coordinator)</a:t>
            </a:r>
          </a:p>
        </p:txBody>
      </p:sp>
      <p:sp>
        <p:nvSpPr>
          <p:cNvPr id="79" name="Rounded Rectangle 9">
            <a:extLst>
              <a:ext uri="{FF2B5EF4-FFF2-40B4-BE49-F238E27FC236}">
                <a16:creationId xmlns:a16="http://schemas.microsoft.com/office/drawing/2014/main" id="{90026802-2B1D-7497-1F58-62BA5E5C5E72}"/>
              </a:ext>
            </a:extLst>
          </p:cNvPr>
          <p:cNvSpPr/>
          <p:nvPr/>
        </p:nvSpPr>
        <p:spPr bwMode="auto">
          <a:xfrm>
            <a:off x="8006070" y="2930312"/>
            <a:ext cx="1326776" cy="715683"/>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President</a:t>
            </a:r>
          </a:p>
          <a:p>
            <a:pPr marL="609585" indent="-609585" algn="ctr"/>
            <a:r>
              <a:rPr lang="en-US" sz="900" dirty="0">
                <a:solidFill>
                  <a:schemeClr val="bg1"/>
                </a:solidFill>
                <a:latin typeface="Arial" panose="020B0604020202020204" pitchFamily="34" charset="0"/>
                <a:ea typeface="ヒラギノ角ゴ Pro W3" pitchFamily="84" charset="-128"/>
                <a:cs typeface="Arial" panose="020B0604020202020204" pitchFamily="34" charset="0"/>
              </a:rPr>
              <a:t>(Global Action Team</a:t>
            </a:r>
          </a:p>
          <a:p>
            <a:pPr marL="609585" indent="-609585" algn="ctr"/>
            <a:r>
              <a:rPr lang="en-US" sz="900" dirty="0">
                <a:solidFill>
                  <a:schemeClr val="bg1"/>
                </a:solidFill>
                <a:latin typeface="Arial" panose="020B0604020202020204" pitchFamily="34" charset="0"/>
                <a:ea typeface="ヒラギノ角ゴ Pro W3" pitchFamily="84" charset="-128"/>
                <a:cs typeface="Arial" panose="020B0604020202020204" pitchFamily="34" charset="0"/>
              </a:rPr>
              <a:t> Chairperson)</a:t>
            </a:r>
          </a:p>
        </p:txBody>
      </p:sp>
      <p:sp>
        <p:nvSpPr>
          <p:cNvPr id="80" name="Rounded Rectangle 90">
            <a:extLst>
              <a:ext uri="{FF2B5EF4-FFF2-40B4-BE49-F238E27FC236}">
                <a16:creationId xmlns:a16="http://schemas.microsoft.com/office/drawing/2014/main" id="{7147CA76-2EE6-A378-BE89-B7CB45C95A68}"/>
              </a:ext>
            </a:extLst>
          </p:cNvPr>
          <p:cNvSpPr/>
          <p:nvPr/>
        </p:nvSpPr>
        <p:spPr bwMode="auto">
          <a:xfrm>
            <a:off x="7092372" y="2842582"/>
            <a:ext cx="3284237" cy="2398144"/>
          </a:xfrm>
          <a:prstGeom prst="roundRect">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endParaRPr lang="en-US" sz="3000" dirty="0" err="1">
              <a:solidFill>
                <a:srgbClr val="404040"/>
              </a:solidFill>
              <a:ea typeface="ヒラギノ角ゴ Pro W3" pitchFamily="84" charset="-128"/>
            </a:endParaRPr>
          </a:p>
        </p:txBody>
      </p:sp>
      <p:pic>
        <p:nvPicPr>
          <p:cNvPr id="81" name="Picture 80" descr="http://www.lionsclubs.org/cs-assets/_files/images/logos/lionlogo_2c.jpg">
            <a:extLst>
              <a:ext uri="{FF2B5EF4-FFF2-40B4-BE49-F238E27FC236}">
                <a16:creationId xmlns:a16="http://schemas.microsoft.com/office/drawing/2014/main" id="{6A4E298E-D8F1-90BF-D856-F4CF3D1934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4225" y="868679"/>
            <a:ext cx="731196" cy="692284"/>
          </a:xfrm>
          <a:prstGeom prst="rect">
            <a:avLst/>
          </a:prstGeom>
          <a:noFill/>
          <a:ln>
            <a:noFill/>
          </a:ln>
        </p:spPr>
      </p:pic>
      <p:grpSp>
        <p:nvGrpSpPr>
          <p:cNvPr id="82" name="Group 81">
            <a:extLst>
              <a:ext uri="{FF2B5EF4-FFF2-40B4-BE49-F238E27FC236}">
                <a16:creationId xmlns:a16="http://schemas.microsoft.com/office/drawing/2014/main" id="{0E6D0FFE-AA81-B9D9-F314-256ECD6F0322}"/>
              </a:ext>
            </a:extLst>
          </p:cNvPr>
          <p:cNvGrpSpPr/>
          <p:nvPr/>
        </p:nvGrpSpPr>
        <p:grpSpPr>
          <a:xfrm>
            <a:off x="1872607" y="6012021"/>
            <a:ext cx="8309015" cy="671497"/>
            <a:chOff x="347498" y="4852237"/>
            <a:chExt cx="8309015" cy="671497"/>
          </a:xfrm>
        </p:grpSpPr>
        <p:sp>
          <p:nvSpPr>
            <p:cNvPr id="83" name="Rounded Rectangle 25">
              <a:extLst>
                <a:ext uri="{FF2B5EF4-FFF2-40B4-BE49-F238E27FC236}">
                  <a16:creationId xmlns:a16="http://schemas.microsoft.com/office/drawing/2014/main" id="{15BA51A7-7F06-4023-189F-6E1E1AA0D5D4}"/>
                </a:ext>
              </a:extLst>
            </p:cNvPr>
            <p:cNvSpPr/>
            <p:nvPr/>
          </p:nvSpPr>
          <p:spPr bwMode="auto">
            <a:xfrm>
              <a:off x="3259580" y="4887738"/>
              <a:ext cx="897987" cy="603797"/>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Finance </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Committee</a:t>
              </a:r>
            </a:p>
            <a:p>
              <a:pPr marL="609585" indent="-609585" algn="ctr"/>
              <a:endParaRPr lang="en-US" sz="1000" dirty="0" err="1">
                <a:solidFill>
                  <a:srgbClr val="404040"/>
                </a:solidFill>
                <a:ea typeface="ヒラギノ角ゴ Pro W3" pitchFamily="84" charset="-128"/>
              </a:endParaRPr>
            </a:p>
          </p:txBody>
        </p:sp>
        <p:sp>
          <p:nvSpPr>
            <p:cNvPr id="84" name="Rounded Rectangle 26">
              <a:extLst>
                <a:ext uri="{FF2B5EF4-FFF2-40B4-BE49-F238E27FC236}">
                  <a16:creationId xmlns:a16="http://schemas.microsoft.com/office/drawing/2014/main" id="{3CE49DAF-D3CD-AFD0-B42C-79F8A34234AB}"/>
                </a:ext>
              </a:extLst>
            </p:cNvPr>
            <p:cNvSpPr/>
            <p:nvPr/>
          </p:nvSpPr>
          <p:spPr bwMode="auto">
            <a:xfrm>
              <a:off x="347498" y="4883654"/>
              <a:ext cx="915675" cy="640080"/>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Constitution </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 &amp; By-Laws</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5" name="Rounded Rectangle 27">
              <a:extLst>
                <a:ext uri="{FF2B5EF4-FFF2-40B4-BE49-F238E27FC236}">
                  <a16:creationId xmlns:a16="http://schemas.microsoft.com/office/drawing/2014/main" id="{A59F0F32-4BA7-5433-8481-F4409C359586}"/>
                </a:ext>
              </a:extLst>
            </p:cNvPr>
            <p:cNvSpPr/>
            <p:nvPr/>
          </p:nvSpPr>
          <p:spPr bwMode="auto">
            <a:xfrm>
              <a:off x="4321620" y="4881740"/>
              <a:ext cx="1194735" cy="61579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Marketing </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6" name="Rounded Rectangle 46">
              <a:extLst>
                <a:ext uri="{FF2B5EF4-FFF2-40B4-BE49-F238E27FC236}">
                  <a16:creationId xmlns:a16="http://schemas.microsoft.com/office/drawing/2014/main" id="{D06B093F-6A21-3C5B-9659-11909E6C4203}"/>
                </a:ext>
              </a:extLst>
            </p:cNvPr>
            <p:cNvSpPr/>
            <p:nvPr/>
          </p:nvSpPr>
          <p:spPr bwMode="auto">
            <a:xfrm>
              <a:off x="6666100" y="4874861"/>
              <a:ext cx="980608" cy="579372"/>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Membership</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7" name="Rounded Rectangle 52">
              <a:extLst>
                <a:ext uri="{FF2B5EF4-FFF2-40B4-BE49-F238E27FC236}">
                  <a16:creationId xmlns:a16="http://schemas.microsoft.com/office/drawing/2014/main" id="{8F78C8BB-96E6-BE95-1D1C-31C5E4EAC958}"/>
                </a:ext>
              </a:extLst>
            </p:cNvPr>
            <p:cNvSpPr>
              <a:spLocks/>
            </p:cNvSpPr>
            <p:nvPr/>
          </p:nvSpPr>
          <p:spPr bwMode="auto">
            <a:xfrm>
              <a:off x="5646781" y="4872833"/>
              <a:ext cx="912427" cy="609793"/>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Leadership</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Committee</a:t>
              </a:r>
            </a:p>
          </p:txBody>
        </p:sp>
        <p:sp>
          <p:nvSpPr>
            <p:cNvPr id="88" name="Rounded Rectangle 55">
              <a:extLst>
                <a:ext uri="{FF2B5EF4-FFF2-40B4-BE49-F238E27FC236}">
                  <a16:creationId xmlns:a16="http://schemas.microsoft.com/office/drawing/2014/main" id="{A2AE35F6-9BFC-7E64-9F55-C6034FAB7CFA}"/>
                </a:ext>
              </a:extLst>
            </p:cNvPr>
            <p:cNvSpPr/>
            <p:nvPr/>
          </p:nvSpPr>
          <p:spPr bwMode="auto">
            <a:xfrm>
              <a:off x="7746218" y="4852237"/>
              <a:ext cx="910295" cy="60815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Service </a:t>
              </a:r>
            </a:p>
            <a:p>
              <a:pPr marL="609585" indent="-609585" algn="ctr"/>
              <a:r>
                <a:rPr lang="en-US" sz="1000" dirty="0">
                  <a:solidFill>
                    <a:schemeClr val="bg1"/>
                  </a:solidFill>
                  <a:latin typeface="Arial" panose="020B0604020202020204" pitchFamily="34" charset="0"/>
                  <a:ea typeface="ヒラギノ角ゴ Pro W3" pitchFamily="84" charset="-128"/>
                  <a:cs typeface="Arial" panose="020B0604020202020204" pitchFamily="34" charset="0"/>
                </a:rPr>
                <a:t>Committee</a:t>
              </a:r>
            </a:p>
            <a:p>
              <a:pPr marL="609585" indent="-609585" algn="ctr"/>
              <a:endParaRPr lang="en-US" sz="1000" dirty="0">
                <a:solidFill>
                  <a:srgbClr val="404040"/>
                </a:solidFill>
                <a:ea typeface="ヒラギノ角ゴ Pro W3" pitchFamily="84" charset="-128"/>
              </a:endParaRPr>
            </a:p>
          </p:txBody>
        </p:sp>
      </p:grpSp>
      <p:cxnSp>
        <p:nvCxnSpPr>
          <p:cNvPr id="89" name="Straight Connector 88">
            <a:extLst>
              <a:ext uri="{FF2B5EF4-FFF2-40B4-BE49-F238E27FC236}">
                <a16:creationId xmlns:a16="http://schemas.microsoft.com/office/drawing/2014/main" id="{3D7593C8-FC6A-3409-6904-96F6BADC535B}"/>
              </a:ext>
            </a:extLst>
          </p:cNvPr>
          <p:cNvCxnSpPr>
            <a:endCxn id="84" idx="0"/>
          </p:cNvCxnSpPr>
          <p:nvPr/>
        </p:nvCxnSpPr>
        <p:spPr bwMode="auto">
          <a:xfrm flipH="1">
            <a:off x="2330444" y="5762819"/>
            <a:ext cx="9154" cy="280618"/>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grpSp>
        <p:nvGrpSpPr>
          <p:cNvPr id="90" name="Group 89">
            <a:extLst>
              <a:ext uri="{FF2B5EF4-FFF2-40B4-BE49-F238E27FC236}">
                <a16:creationId xmlns:a16="http://schemas.microsoft.com/office/drawing/2014/main" id="{31E53372-6A2A-6FE5-9F94-0F23D58C6246}"/>
              </a:ext>
            </a:extLst>
          </p:cNvPr>
          <p:cNvGrpSpPr/>
          <p:nvPr/>
        </p:nvGrpSpPr>
        <p:grpSpPr>
          <a:xfrm flipH="1">
            <a:off x="6157709" y="3569673"/>
            <a:ext cx="909148" cy="580609"/>
            <a:chOff x="9031482" y="2559196"/>
            <a:chExt cx="864006" cy="476582"/>
          </a:xfrm>
        </p:grpSpPr>
        <p:cxnSp>
          <p:nvCxnSpPr>
            <p:cNvPr id="91" name="Straight Connector 90">
              <a:extLst>
                <a:ext uri="{FF2B5EF4-FFF2-40B4-BE49-F238E27FC236}">
                  <a16:creationId xmlns:a16="http://schemas.microsoft.com/office/drawing/2014/main" id="{94157EC7-8E33-FC6A-2850-C4B77785F50D}"/>
                </a:ext>
              </a:extLst>
            </p:cNvPr>
            <p:cNvCxnSpPr>
              <a:cxnSpLocks/>
            </p:cNvCxnSpPr>
            <p:nvPr/>
          </p:nvCxnSpPr>
          <p:spPr bwMode="auto">
            <a:xfrm>
              <a:off x="9031482" y="2559196"/>
              <a:ext cx="203759" cy="0"/>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4E767420-B373-02BB-46B4-2B09F9675B7F}"/>
                </a:ext>
              </a:extLst>
            </p:cNvPr>
            <p:cNvCxnSpPr>
              <a:cxnSpLocks/>
            </p:cNvCxnSpPr>
            <p:nvPr/>
          </p:nvCxnSpPr>
          <p:spPr bwMode="auto">
            <a:xfrm>
              <a:off x="9252718" y="2579330"/>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FE7A723-62CE-C3D2-ECE3-258BAE07C521}"/>
                </a:ext>
              </a:extLst>
            </p:cNvPr>
            <p:cNvCxnSpPr>
              <a:cxnSpLocks/>
            </p:cNvCxnSpPr>
            <p:nvPr/>
          </p:nvCxnSpPr>
          <p:spPr bwMode="auto">
            <a:xfrm>
              <a:off x="9415418" y="2694856"/>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D1A5517-EE85-BB76-FB1F-59E34C5CFC10}"/>
                </a:ext>
              </a:extLst>
            </p:cNvPr>
            <p:cNvCxnSpPr>
              <a:cxnSpLocks/>
            </p:cNvCxnSpPr>
            <p:nvPr/>
          </p:nvCxnSpPr>
          <p:spPr bwMode="auto">
            <a:xfrm>
              <a:off x="9568058" y="2807679"/>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633FCAAE-8435-762D-DE51-BEC0A84B9AFE}"/>
                </a:ext>
              </a:extLst>
            </p:cNvPr>
            <p:cNvCxnSpPr>
              <a:cxnSpLocks/>
            </p:cNvCxnSpPr>
            <p:nvPr/>
          </p:nvCxnSpPr>
          <p:spPr bwMode="auto">
            <a:xfrm>
              <a:off x="9724011" y="2905920"/>
              <a:ext cx="171477" cy="129858"/>
            </a:xfrm>
            <a:prstGeom prst="line">
              <a:avLst/>
            </a:prstGeom>
            <a:solidFill>
              <a:srgbClr val="FFFFFF"/>
            </a:solidFill>
            <a:ln w="28575" cap="flat" cmpd="sng" algn="ctr">
              <a:solidFill>
                <a:srgbClr val="FF0000"/>
              </a:solidFill>
              <a:prstDash val="solid"/>
              <a:round/>
              <a:headEnd type="none" w="med" len="med"/>
              <a:tailEnd type="none" w="med" len="med"/>
            </a:ln>
            <a:effectLst/>
          </p:spPr>
        </p:cxnSp>
      </p:grpSp>
      <p:sp>
        <p:nvSpPr>
          <p:cNvPr id="96" name="Rounded Rectangle 47">
            <a:extLst>
              <a:ext uri="{FF2B5EF4-FFF2-40B4-BE49-F238E27FC236}">
                <a16:creationId xmlns:a16="http://schemas.microsoft.com/office/drawing/2014/main" id="{8FD83102-8716-6880-ACA0-FC01531A35F8}"/>
              </a:ext>
            </a:extLst>
          </p:cNvPr>
          <p:cNvSpPr/>
          <p:nvPr/>
        </p:nvSpPr>
        <p:spPr bwMode="auto">
          <a:xfrm>
            <a:off x="3032847" y="4174513"/>
            <a:ext cx="850219"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Second</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Vice </a:t>
            </a:r>
          </a:p>
          <a:p>
            <a:pPr marL="609585" indent="-609585" algn="ctr"/>
            <a:r>
              <a:rPr lang="en-US" sz="1051" dirty="0">
                <a:solidFill>
                  <a:schemeClr val="bg1"/>
                </a:solidFill>
                <a:latin typeface="Arial" panose="020B0604020202020204" pitchFamily="34" charset="0"/>
                <a:ea typeface="ヒラギノ角ゴ Pro W3" pitchFamily="84" charset="-128"/>
                <a:cs typeface="Arial" panose="020B0604020202020204" pitchFamily="34" charset="0"/>
              </a:rPr>
              <a:t> President</a:t>
            </a:r>
          </a:p>
        </p:txBody>
      </p:sp>
      <p:sp>
        <p:nvSpPr>
          <p:cNvPr id="97" name="TextBox 96">
            <a:extLst>
              <a:ext uri="{FF2B5EF4-FFF2-40B4-BE49-F238E27FC236}">
                <a16:creationId xmlns:a16="http://schemas.microsoft.com/office/drawing/2014/main" id="{14411AD4-3047-1BF2-5C4B-ED0740E3A8EE}"/>
              </a:ext>
            </a:extLst>
          </p:cNvPr>
          <p:cNvSpPr txBox="1"/>
          <p:nvPr/>
        </p:nvSpPr>
        <p:spPr>
          <a:xfrm>
            <a:off x="754213" y="6573202"/>
            <a:ext cx="1718431" cy="215444"/>
          </a:xfrm>
          <a:prstGeom prst="rect">
            <a:avLst/>
          </a:prstGeom>
          <a:noFill/>
        </p:spPr>
        <p:txBody>
          <a:bodyPr wrap="square" rtlCol="0">
            <a:spAutoFit/>
          </a:bodyPr>
          <a:lstStyle/>
          <a:p>
            <a:r>
              <a:rPr lang="en-US" sz="800" dirty="0">
                <a:latin typeface="Calibri Light" panose="020F0302020204030204" pitchFamily="34" charset="0"/>
                <a:cs typeface="Calibri Light" panose="020F0302020204030204" pitchFamily="34" charset="0"/>
              </a:rPr>
              <a:t>DA-MCS.EN 4/2022</a:t>
            </a:r>
          </a:p>
        </p:txBody>
      </p:sp>
    </p:spTree>
    <p:extLst>
      <p:ext uri="{BB962C8B-B14F-4D97-AF65-F5344CB8AC3E}">
        <p14:creationId xmlns:p14="http://schemas.microsoft.com/office/powerpoint/2010/main" val="110581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477635" y="756065"/>
            <a:ext cx="4572000"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000" b="1" kern="0" dirty="0">
                <a:solidFill>
                  <a:schemeClr val="bg1"/>
                </a:solidFill>
                <a:latin typeface="Arial" charset="0"/>
                <a:ea typeface="Arial" charset="0"/>
                <a:cs typeface="Arial" charset="0"/>
              </a:rPr>
              <a:t>Standard Club Constitution &amp; By-Laws</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2" name="Rectangle 11">
            <a:extLst>
              <a:ext uri="{FF2B5EF4-FFF2-40B4-BE49-F238E27FC236}">
                <a16:creationId xmlns:a16="http://schemas.microsoft.com/office/drawing/2014/main" id="{37CB9478-3923-F6BE-3C47-B177086DD8EA}"/>
              </a:ext>
            </a:extLst>
          </p:cNvPr>
          <p:cNvSpPr/>
          <p:nvPr/>
        </p:nvSpPr>
        <p:spPr>
          <a:xfrm>
            <a:off x="6563235" y="3140668"/>
            <a:ext cx="5486400" cy="2582887"/>
          </a:xfrm>
          <a:prstGeom prst="rect">
            <a:avLst/>
          </a:prstGeom>
        </p:spPr>
        <p:txBody>
          <a:bodyPr wrap="square">
            <a:spAutoFit/>
          </a:bodyPr>
          <a:lstStyle/>
          <a:p>
            <a:pPr>
              <a:lnSpc>
                <a:spcPct val="114000"/>
              </a:lnSpc>
            </a:pPr>
            <a:r>
              <a:rPr lang="en-US" sz="2400" dirty="0">
                <a:solidFill>
                  <a:schemeClr val="bg1"/>
                </a:solidFill>
                <a:latin typeface="Arial" panose="020B0604020202020204" pitchFamily="34" charset="0"/>
                <a:cs typeface="Arial" panose="020B0604020202020204" pitchFamily="34" charset="0"/>
              </a:rPr>
              <a:t>Defines officers, directors and committee chairpersons positions</a:t>
            </a:r>
          </a:p>
          <a:p>
            <a:pPr>
              <a:lnSpc>
                <a:spcPct val="114000"/>
              </a:lnSpc>
            </a:pPr>
            <a:endParaRPr lang="en-US" sz="2400" dirty="0">
              <a:solidFill>
                <a:schemeClr val="bg1"/>
              </a:solidFill>
              <a:latin typeface="Arial" panose="020B0604020202020204" pitchFamily="34" charset="0"/>
              <a:cs typeface="Arial" panose="020B0604020202020204" pitchFamily="34" charset="0"/>
            </a:endParaRPr>
          </a:p>
          <a:p>
            <a:pPr>
              <a:lnSpc>
                <a:spcPct val="114000"/>
              </a:lnSpc>
            </a:pPr>
            <a:r>
              <a:rPr lang="en-US" sz="2400" dirty="0">
                <a:solidFill>
                  <a:schemeClr val="bg1"/>
                </a:solidFill>
                <a:latin typeface="Arial" panose="020B0604020202020204" pitchFamily="34" charset="0"/>
                <a:cs typeface="Arial" panose="020B0604020202020204" pitchFamily="34" charset="0"/>
              </a:rPr>
              <a:t>Committees’ roles</a:t>
            </a:r>
          </a:p>
          <a:p>
            <a:pPr>
              <a:lnSpc>
                <a:spcPct val="114000"/>
              </a:lnSpc>
            </a:pPr>
            <a:endParaRPr lang="en-US" sz="2400" dirty="0">
              <a:solidFill>
                <a:schemeClr val="bg1"/>
              </a:solidFill>
              <a:latin typeface="Arial" panose="020B0604020202020204" pitchFamily="34" charset="0"/>
              <a:cs typeface="Arial" panose="020B0604020202020204" pitchFamily="34" charset="0"/>
            </a:endParaRPr>
          </a:p>
          <a:p>
            <a:pPr>
              <a:lnSpc>
                <a:spcPct val="114000"/>
              </a:lnSpc>
            </a:pPr>
            <a:r>
              <a:rPr lang="en-US" sz="2400" dirty="0">
                <a:solidFill>
                  <a:schemeClr val="bg1"/>
                </a:solidFill>
                <a:latin typeface="Arial" panose="020B0604020202020204" pitchFamily="34" charset="0"/>
                <a:cs typeface="Arial" panose="020B0604020202020204" pitchFamily="34" charset="0"/>
              </a:rPr>
              <a:t>Defines model club structure</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Revised Standard Club Constitution and By-Laws</a:t>
            </a:r>
          </a:p>
        </p:txBody>
      </p:sp>
    </p:spTree>
    <p:extLst>
      <p:ext uri="{BB962C8B-B14F-4D97-AF65-F5344CB8AC3E}">
        <p14:creationId xmlns:p14="http://schemas.microsoft.com/office/powerpoint/2010/main" val="202329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gradFill>
            <a:gsLst>
              <a:gs pos="0">
                <a:srgbClr val="7A2582"/>
              </a:gs>
              <a:gs pos="98000">
                <a:srgbClr val="00338D"/>
              </a:gs>
            </a:gsLst>
            <a:lin ang="186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solidFill>
            <a:schemeClr val="bg1"/>
          </a:solidFill>
          <a:ln w="793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2" name="Rectangle 31">
            <a:extLst>
              <a:ext uri="{FF2B5EF4-FFF2-40B4-BE49-F238E27FC236}">
                <a16:creationId xmlns:a16="http://schemas.microsoft.com/office/drawing/2014/main" id="{4796FF7E-BD4A-524F-B602-27D1923168A2}"/>
              </a:ext>
            </a:extLst>
          </p:cNvPr>
          <p:cNvSpPr/>
          <p:nvPr/>
        </p:nvSpPr>
        <p:spPr>
          <a:xfrm>
            <a:off x="0" y="1332774"/>
            <a:ext cx="457200" cy="37029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700088" y="1210012"/>
            <a:ext cx="6629400" cy="61582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Welcome!</a:t>
            </a:r>
          </a:p>
        </p:txBody>
      </p:sp>
      <p:sp>
        <p:nvSpPr>
          <p:cNvPr id="3" name="Page Number - Blue">
            <a:extLst>
              <a:ext uri="{FF2B5EF4-FFF2-40B4-BE49-F238E27FC236}">
                <a16:creationId xmlns:a16="http://schemas.microsoft.com/office/drawing/2014/main" id="{B8A3E208-AE10-4CCA-E796-90CF3F8FA91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4" name="Picture 3">
            <a:extLst>
              <a:ext uri="{FF2B5EF4-FFF2-40B4-BE49-F238E27FC236}">
                <a16:creationId xmlns:a16="http://schemas.microsoft.com/office/drawing/2014/main" id="{D4A84562-CBDD-52A6-9995-C19F72B619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09654" y="5561044"/>
            <a:ext cx="725146" cy="688889"/>
          </a:xfrm>
          <a:prstGeom prst="rect">
            <a:avLst/>
          </a:prstGeom>
        </p:spPr>
      </p:pic>
      <p:sp>
        <p:nvSpPr>
          <p:cNvPr id="2" name="Rectangle 1">
            <a:extLst>
              <a:ext uri="{FF2B5EF4-FFF2-40B4-BE49-F238E27FC236}">
                <a16:creationId xmlns:a16="http://schemas.microsoft.com/office/drawing/2014/main" id="{B5A2A6B7-B49E-B851-D266-D5D2DE02F286}"/>
              </a:ext>
            </a:extLst>
          </p:cNvPr>
          <p:cNvSpPr/>
          <p:nvPr/>
        </p:nvSpPr>
        <p:spPr>
          <a:xfrm>
            <a:off x="546097" y="2799122"/>
            <a:ext cx="4213190" cy="3571683"/>
          </a:xfrm>
          <a:prstGeom prst="rect">
            <a:avLst/>
          </a:prstGeom>
        </p:spPr>
        <p:txBody>
          <a:bodyPr wrap="square">
            <a:spAutoFit/>
          </a:bodyPr>
          <a:lstStyle/>
          <a:p>
            <a:pPr>
              <a:lnSpc>
                <a:spcPct val="114000"/>
              </a:lnSpc>
            </a:pPr>
            <a:r>
              <a:rPr lang="en-US" sz="2000" dirty="0">
                <a:solidFill>
                  <a:schemeClr val="bg1"/>
                </a:solidFill>
                <a:latin typeface="Arial" panose="020B0604020202020204" pitchFamily="34" charset="0"/>
                <a:cs typeface="Arial" panose="020B0604020202020204" pitchFamily="34" charset="0"/>
              </a:rPr>
              <a:t>Announcements</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Breaks</a:t>
            </a:r>
          </a:p>
          <a:p>
            <a:pPr marL="342900" indent="-342900">
              <a:lnSpc>
                <a:spcPct val="114000"/>
              </a:lnSpc>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Meals</a:t>
            </a:r>
          </a:p>
          <a:p>
            <a:pPr marL="342900" indent="-342900">
              <a:lnSpc>
                <a:spcPct val="114000"/>
              </a:lnSpc>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lnSpc>
                <a:spcPct val="114000"/>
              </a:lnSpc>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Restrooms</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en-US" sz="2000" dirty="0">
                <a:solidFill>
                  <a:schemeClr val="bg1"/>
                </a:solidFill>
                <a:latin typeface="Arial" panose="020B0604020202020204" pitchFamily="34" charset="0"/>
                <a:cs typeface="Arial" panose="020B0604020202020204" pitchFamily="34" charset="0"/>
              </a:rPr>
              <a:t>For small groups, share expectations of training</a:t>
            </a:r>
          </a:p>
        </p:txBody>
      </p:sp>
      <p:sp>
        <p:nvSpPr>
          <p:cNvPr id="5" name="Rectangle 4">
            <a:extLst>
              <a:ext uri="{FF2B5EF4-FFF2-40B4-BE49-F238E27FC236}">
                <a16:creationId xmlns:a16="http://schemas.microsoft.com/office/drawing/2014/main" id="{6E048537-81F3-DF2C-6EC5-36F2C82E4439}"/>
              </a:ext>
            </a:extLst>
          </p:cNvPr>
          <p:cNvSpPr/>
          <p:nvPr/>
        </p:nvSpPr>
        <p:spPr>
          <a:xfrm>
            <a:off x="700088" y="1944325"/>
            <a:ext cx="5803349" cy="413896"/>
          </a:xfrm>
          <a:prstGeom prst="rect">
            <a:avLst/>
          </a:prstGeom>
        </p:spPr>
        <p:txBody>
          <a:bodyPr wrap="square">
            <a:spAutoFit/>
          </a:bodyPr>
          <a:lstStyle/>
          <a:p>
            <a:pPr>
              <a:lnSpc>
                <a:spcPct val="114000"/>
              </a:lnSpc>
            </a:pPr>
            <a:r>
              <a:rPr lang="en-US" sz="2000" dirty="0">
                <a:solidFill>
                  <a:schemeClr val="bg1"/>
                </a:solidFill>
                <a:latin typeface="Arial" panose="020B0604020202020204" pitchFamily="34" charset="0"/>
                <a:cs typeface="Arial" panose="020B0604020202020204" pitchFamily="34" charset="0"/>
              </a:rPr>
              <a:t>Introduction of participants and special guests</a:t>
            </a:r>
          </a:p>
        </p:txBody>
      </p:sp>
      <p:pic>
        <p:nvPicPr>
          <p:cNvPr id="6" name="Picture 5" descr="Graphical user interface, website&#10;&#10;Description automatically generated">
            <a:extLst>
              <a:ext uri="{FF2B5EF4-FFF2-40B4-BE49-F238E27FC236}">
                <a16:creationId xmlns:a16="http://schemas.microsoft.com/office/drawing/2014/main" id="{C98DC783-EE26-9C13-AAEC-195EF1E13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2346" y="1466072"/>
            <a:ext cx="3164297" cy="40949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67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04560" y="2845798"/>
            <a:ext cx="5631680" cy="258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rgbClr val="002060"/>
                </a:solidFill>
                <a:latin typeface="Arial"/>
                <a:ea typeface="ヒラギノ角ゴ Pro W3"/>
                <a:cs typeface="Arial"/>
              </a:rPr>
              <a:t>Club President/Vice President</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rgbClr val="002060"/>
                </a:solidFill>
                <a:latin typeface="Arial"/>
                <a:ea typeface="ヒラギノ角ゴ Pro W3"/>
                <a:cs typeface="Arial"/>
              </a:rPr>
              <a:t>Club Secretary</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rgbClr val="002060"/>
                </a:solidFill>
                <a:latin typeface="Arial"/>
                <a:ea typeface="ヒラギノ角ゴ Pro W3"/>
                <a:cs typeface="Arial"/>
              </a:rPr>
              <a:t>Club Treasurer</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rgbClr val="002060"/>
                </a:solidFill>
                <a:latin typeface="Arial"/>
                <a:ea typeface="ヒラギノ角ゴ Pro W3"/>
                <a:cs typeface="Arial"/>
              </a:rPr>
              <a:t>Club Membership Chairperson</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rgbClr val="002060"/>
                </a:solidFill>
                <a:latin typeface="Arial"/>
                <a:ea typeface="ヒラギノ角ゴ Pro W3"/>
                <a:cs typeface="Arial"/>
              </a:rPr>
              <a:t>Club Service Chairperson</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rgbClr val="002060"/>
                </a:solidFill>
                <a:latin typeface="Arial"/>
                <a:ea typeface="ヒラギノ角ゴ Pro W3"/>
                <a:cs typeface="Arial"/>
              </a:rPr>
              <a:t>Club Marketing Chairperson Guide</a:t>
            </a:r>
          </a:p>
        </p:txBody>
      </p:sp>
      <p:sp>
        <p:nvSpPr>
          <p:cNvPr id="21" name="Yellow Bar">
            <a:extLst>
              <a:ext uri="{FF2B5EF4-FFF2-40B4-BE49-F238E27FC236}">
                <a16:creationId xmlns:a16="http://schemas.microsoft.com/office/drawing/2014/main" id="{D07A8B0A-D3D8-9D4E-A499-3A2D7DBFA208}"/>
              </a:ext>
            </a:extLst>
          </p:cNvPr>
          <p:cNvSpPr/>
          <p:nvPr/>
        </p:nvSpPr>
        <p:spPr>
          <a:xfrm>
            <a:off x="1094792" y="21752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897558" y="1389403"/>
            <a:ext cx="5097380"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rgbClr val="00338D"/>
                </a:solidFill>
                <a:latin typeface="Arial"/>
                <a:cs typeface="Arial"/>
              </a:rPr>
              <a:t>Club Officer e-Books</a:t>
            </a:r>
            <a:br>
              <a:rPr lang="en-US" sz="2400" kern="0" dirty="0">
                <a:solidFill>
                  <a:srgbClr val="00338D"/>
                </a:solidFill>
                <a:latin typeface="Arial"/>
                <a:cs typeface="Arial"/>
              </a:rPr>
            </a:br>
            <a:endParaRPr lang="en-US" sz="2400" b="0" i="1" dirty="0">
              <a:solidFill>
                <a:srgbClr val="545459"/>
              </a:solidFill>
              <a:latin typeface="Arial"/>
              <a:cs typeface="Arial"/>
            </a:endParaRP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5" name="Picture 4">
            <a:extLst>
              <a:ext uri="{FF2B5EF4-FFF2-40B4-BE49-F238E27FC236}">
                <a16:creationId xmlns:a16="http://schemas.microsoft.com/office/drawing/2014/main" id="{63E2B1E0-6F1D-115B-85BB-80D697950F86}"/>
              </a:ext>
            </a:extLst>
          </p:cNvPr>
          <p:cNvPicPr>
            <a:picLocks noChangeAspect="1"/>
          </p:cNvPicPr>
          <p:nvPr/>
        </p:nvPicPr>
        <p:blipFill>
          <a:blip r:embed="rId4"/>
          <a:stretch>
            <a:fillRect/>
          </a:stretch>
        </p:blipFill>
        <p:spPr>
          <a:xfrm>
            <a:off x="7010400" y="1341578"/>
            <a:ext cx="3878048" cy="5059147"/>
          </a:xfrm>
          <a:prstGeom prst="rect">
            <a:avLst/>
          </a:prstGeom>
          <a:ln w="22225">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182729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600" kern="0" dirty="0">
                <a:solidFill>
                  <a:srgbClr val="00338D"/>
                </a:solidFill>
              </a:rPr>
              <a:t>Improving Club Quality Programs</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C3FA0B33-2605-45D1-610A-1D618CFBA525}"/>
              </a:ext>
            </a:extLst>
          </p:cNvPr>
          <p:cNvPicPr>
            <a:picLocks noChangeAspect="1"/>
          </p:cNvPicPr>
          <p:nvPr/>
        </p:nvPicPr>
        <p:blipFill>
          <a:blip r:embed="rId3"/>
          <a:stretch>
            <a:fillRect/>
          </a:stretch>
        </p:blipFill>
        <p:spPr>
          <a:xfrm>
            <a:off x="8434875" y="1961769"/>
            <a:ext cx="2611087" cy="3378608"/>
          </a:xfrm>
          <a:prstGeom prst="rect">
            <a:avLst/>
          </a:prstGeom>
          <a:ln w="25400">
            <a:solidFill>
              <a:srgbClr val="002060"/>
            </a:solidFill>
          </a:ln>
          <a:effectLst>
            <a:outerShdw blurRad="63500" sx="102000" sy="102000" algn="ctr" rotWithShape="0">
              <a:srgbClr val="002060">
                <a:alpha val="40000"/>
              </a:srgbClr>
            </a:outerShdw>
          </a:effectLst>
        </p:spPr>
      </p:pic>
      <p:pic>
        <p:nvPicPr>
          <p:cNvPr id="11" name="Picture 10">
            <a:extLst>
              <a:ext uri="{FF2B5EF4-FFF2-40B4-BE49-F238E27FC236}">
                <a16:creationId xmlns:a16="http://schemas.microsoft.com/office/drawing/2014/main" id="{514C2897-F91D-513C-8DA4-560C6CF4E753}"/>
              </a:ext>
            </a:extLst>
          </p:cNvPr>
          <p:cNvPicPr>
            <a:picLocks noChangeAspect="1"/>
          </p:cNvPicPr>
          <p:nvPr/>
        </p:nvPicPr>
        <p:blipFill>
          <a:blip r:embed="rId4"/>
          <a:stretch>
            <a:fillRect/>
          </a:stretch>
        </p:blipFill>
        <p:spPr>
          <a:xfrm>
            <a:off x="4764661" y="2090084"/>
            <a:ext cx="2655409" cy="3378608"/>
          </a:xfrm>
          <a:prstGeom prst="rect">
            <a:avLst/>
          </a:prstGeom>
          <a:ln w="25400">
            <a:solidFill>
              <a:srgbClr val="002060"/>
            </a:solidFill>
          </a:ln>
          <a:effectLst>
            <a:outerShdw blurRad="63500" sx="102000" sy="102000" algn="ctr" rotWithShape="0">
              <a:srgbClr val="002060">
                <a:alpha val="40000"/>
              </a:srgbClr>
            </a:outerShdw>
          </a:effectLst>
        </p:spPr>
      </p:pic>
      <p:pic>
        <p:nvPicPr>
          <p:cNvPr id="13" name="Picture 12">
            <a:extLst>
              <a:ext uri="{FF2B5EF4-FFF2-40B4-BE49-F238E27FC236}">
                <a16:creationId xmlns:a16="http://schemas.microsoft.com/office/drawing/2014/main" id="{5E54D863-2526-CDC0-2E4F-30EF6F4BFE6E}"/>
              </a:ext>
            </a:extLst>
          </p:cNvPr>
          <p:cNvPicPr>
            <a:picLocks noChangeAspect="1"/>
          </p:cNvPicPr>
          <p:nvPr/>
        </p:nvPicPr>
        <p:blipFill>
          <a:blip r:embed="rId5"/>
          <a:stretch>
            <a:fillRect/>
          </a:stretch>
        </p:blipFill>
        <p:spPr>
          <a:xfrm>
            <a:off x="896223" y="2014039"/>
            <a:ext cx="2655410" cy="3454653"/>
          </a:xfrm>
          <a:prstGeom prst="rect">
            <a:avLst/>
          </a:prstGeom>
          <a:ln w="25400">
            <a:solidFill>
              <a:srgbClr val="002060"/>
            </a:solidFill>
          </a:ln>
          <a:effectLst>
            <a:outerShdw blurRad="63500" sx="102000" sy="102000" algn="ctr" rotWithShape="0">
              <a:srgbClr val="002060">
                <a:alpha val="40000"/>
              </a:srgbClr>
            </a:outerShdw>
          </a:effectLst>
        </p:spPr>
      </p:pic>
      <p:sp>
        <p:nvSpPr>
          <p:cNvPr id="2" name="TextBox 1">
            <a:extLst>
              <a:ext uri="{FF2B5EF4-FFF2-40B4-BE49-F238E27FC236}">
                <a16:creationId xmlns:a16="http://schemas.microsoft.com/office/drawing/2014/main" id="{505EB4A8-B435-BDAA-25D2-AD5D3CDB859A}"/>
              </a:ext>
            </a:extLst>
          </p:cNvPr>
          <p:cNvSpPr txBox="1"/>
          <p:nvPr/>
        </p:nvSpPr>
        <p:spPr>
          <a:xfrm>
            <a:off x="1089925" y="5742111"/>
            <a:ext cx="2330974" cy="461665"/>
          </a:xfrm>
          <a:prstGeom prst="rect">
            <a:avLst/>
          </a:prstGeom>
          <a:solidFill>
            <a:schemeClr val="accent1"/>
          </a:solidFill>
        </p:spPr>
        <p:txBody>
          <a:bodyPr wrap="square" rtlCol="0">
            <a:spAutoFit/>
          </a:bodyPr>
          <a:lstStyle/>
          <a:p>
            <a:pPr algn="ctr"/>
            <a:r>
              <a:rPr lang="en-US" sz="2400" dirty="0">
                <a:solidFill>
                  <a:srgbClr val="002060"/>
                </a:solidFill>
                <a:latin typeface="Arial" panose="020B0604020202020204" pitchFamily="34" charset="0"/>
                <a:cs typeface="Arial" panose="020B0604020202020204" pitchFamily="34" charset="0"/>
              </a:rPr>
              <a:t>The Big Picture</a:t>
            </a:r>
          </a:p>
        </p:txBody>
      </p:sp>
      <p:sp>
        <p:nvSpPr>
          <p:cNvPr id="3" name="TextBox 2">
            <a:extLst>
              <a:ext uri="{FF2B5EF4-FFF2-40B4-BE49-F238E27FC236}">
                <a16:creationId xmlns:a16="http://schemas.microsoft.com/office/drawing/2014/main" id="{97E6BE05-2B0C-A447-B7B2-8A86B6666720}"/>
              </a:ext>
            </a:extLst>
          </p:cNvPr>
          <p:cNvSpPr txBox="1"/>
          <p:nvPr/>
        </p:nvSpPr>
        <p:spPr>
          <a:xfrm>
            <a:off x="4890045" y="5742110"/>
            <a:ext cx="2530025" cy="461665"/>
          </a:xfrm>
          <a:prstGeom prst="rect">
            <a:avLst/>
          </a:prstGeom>
          <a:solidFill>
            <a:schemeClr val="accent1"/>
          </a:solidFill>
        </p:spPr>
        <p:txBody>
          <a:bodyPr wrap="square" rtlCol="0">
            <a:spAutoFit/>
          </a:bodyPr>
          <a:lstStyle/>
          <a:p>
            <a:pPr algn="ctr"/>
            <a:r>
              <a:rPr lang="en-US" sz="2400" dirty="0">
                <a:solidFill>
                  <a:srgbClr val="002060"/>
                </a:solidFill>
                <a:latin typeface="Arial" panose="020B0604020202020204" pitchFamily="34" charset="0"/>
                <a:cs typeface="Arial" panose="020B0604020202020204" pitchFamily="34" charset="0"/>
              </a:rPr>
              <a:t>The Annual Plan</a:t>
            </a:r>
          </a:p>
        </p:txBody>
      </p:sp>
      <p:sp>
        <p:nvSpPr>
          <p:cNvPr id="4" name="TextBox 3">
            <a:extLst>
              <a:ext uri="{FF2B5EF4-FFF2-40B4-BE49-F238E27FC236}">
                <a16:creationId xmlns:a16="http://schemas.microsoft.com/office/drawing/2014/main" id="{79BE17DC-CD8A-98C5-CD6E-665A4492CC6A}"/>
              </a:ext>
            </a:extLst>
          </p:cNvPr>
          <p:cNvSpPr txBox="1"/>
          <p:nvPr/>
        </p:nvSpPr>
        <p:spPr>
          <a:xfrm>
            <a:off x="8789436" y="5742110"/>
            <a:ext cx="2410107" cy="461665"/>
          </a:xfrm>
          <a:prstGeom prst="rect">
            <a:avLst/>
          </a:prstGeom>
          <a:solidFill>
            <a:schemeClr val="accent1"/>
          </a:solidFill>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Great Meetings!</a:t>
            </a:r>
          </a:p>
        </p:txBody>
      </p:sp>
    </p:spTree>
    <p:extLst>
      <p:ext uri="{BB962C8B-B14F-4D97-AF65-F5344CB8AC3E}">
        <p14:creationId xmlns:p14="http://schemas.microsoft.com/office/powerpoint/2010/main" val="263459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en-US" sz="1800" spc="10" dirty="0">
                <a:solidFill>
                  <a:schemeClr val="bg1"/>
                </a:solidFill>
                <a:latin typeface="Arial"/>
                <a:ea typeface="ヒラギノ角ゴ Pro W3"/>
                <a:cs typeface="Arial"/>
              </a:rPr>
              <a:t>Criteria has these areas of focus: </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Membership</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Service</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Leadership &amp; Organizational Excellence</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Marketing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Club Excellence Award</a:t>
            </a:r>
            <a:endParaRPr lang="en-US" sz="2400" b="0" i="1" dirty="0">
              <a:solidFill>
                <a:schemeClr val="bg1"/>
              </a:solidFill>
              <a:latin typeface="Arial"/>
              <a:cs typeface="Arial"/>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466208" y="1372424"/>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sz="2800" b="0" i="1" kern="0" dirty="0">
                <a:solidFill>
                  <a:schemeClr val="bg1"/>
                </a:solidFill>
                <a:latin typeface="Arial"/>
                <a:cs typeface="Arial"/>
              </a:rPr>
              <a:t>Road Map to Success</a:t>
            </a:r>
            <a:endParaRPr lang="en-US" sz="2800" b="0" i="1" dirty="0">
              <a:solidFill>
                <a:schemeClr val="bg1"/>
              </a:solidFill>
              <a:latin typeface="Arial"/>
              <a:cs typeface="Arial"/>
            </a:endParaRPr>
          </a:p>
        </p:txBody>
      </p:sp>
      <p:sp>
        <p:nvSpPr>
          <p:cNvPr id="8" name="TextBox 7">
            <a:extLst>
              <a:ext uri="{FF2B5EF4-FFF2-40B4-BE49-F238E27FC236}">
                <a16:creationId xmlns:a16="http://schemas.microsoft.com/office/drawing/2014/main" id="{F6DD0E7E-2C8B-45B2-607F-F0D9DC4C35F6}"/>
              </a:ext>
            </a:extLst>
          </p:cNvPr>
          <p:cNvSpPr txBox="1"/>
          <p:nvPr/>
        </p:nvSpPr>
        <p:spPr>
          <a:xfrm>
            <a:off x="1948543" y="6257042"/>
            <a:ext cx="8294913" cy="369332"/>
          </a:xfrm>
          <a:prstGeom prst="rect">
            <a:avLst/>
          </a:prstGeom>
          <a:noFill/>
        </p:spPr>
        <p:txBody>
          <a:bodyPr wrap="square">
            <a:spAutoFit/>
          </a:bodyPr>
          <a:lstStyle/>
          <a:p>
            <a:r>
              <a:rPr lang="en-US" dirty="0">
                <a:solidFill>
                  <a:schemeClr val="accent1"/>
                </a:solidFill>
                <a:latin typeface="Arial" panose="020B0604020202020204" pitchFamily="34" charset="0"/>
                <a:cs typeface="Arial" panose="020B0604020202020204" pitchFamily="34" charset="0"/>
              </a:rPr>
              <a:t>This award may be achieved every year – it is a great goal for every club to set!</a:t>
            </a:r>
          </a:p>
        </p:txBody>
      </p:sp>
    </p:spTree>
    <p:extLst>
      <p:ext uri="{BB962C8B-B14F-4D97-AF65-F5344CB8AC3E}">
        <p14:creationId xmlns:p14="http://schemas.microsoft.com/office/powerpoint/2010/main" val="155669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600" kern="0" dirty="0">
                <a:solidFill>
                  <a:srgbClr val="00338D"/>
                </a:solidFill>
              </a:rPr>
              <a:t>New Members and Charter Night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1BD2179C-70C3-EA28-20AC-7C0F95401BE3}"/>
              </a:ext>
            </a:extLst>
          </p:cNvPr>
          <p:cNvPicPr>
            <a:picLocks noChangeAspect="1"/>
          </p:cNvPicPr>
          <p:nvPr/>
        </p:nvPicPr>
        <p:blipFill>
          <a:blip r:embed="rId3"/>
          <a:stretch>
            <a:fillRect/>
          </a:stretch>
        </p:blipFill>
        <p:spPr>
          <a:xfrm>
            <a:off x="1689271" y="1925503"/>
            <a:ext cx="3325057" cy="423867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B0B382A-E2A0-75DE-DA0C-89AA76F7F1CF}"/>
              </a:ext>
            </a:extLst>
          </p:cNvPr>
          <p:cNvPicPr>
            <a:picLocks noChangeAspect="1"/>
          </p:cNvPicPr>
          <p:nvPr/>
        </p:nvPicPr>
        <p:blipFill>
          <a:blip r:embed="rId4"/>
          <a:stretch>
            <a:fillRect/>
          </a:stretch>
        </p:blipFill>
        <p:spPr>
          <a:xfrm>
            <a:off x="6843016" y="1925503"/>
            <a:ext cx="3325057" cy="42969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381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494195" y="1227694"/>
            <a:ext cx="3406764" cy="109628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Resources for </a:t>
            </a:r>
          </a:p>
          <a:p>
            <a:r>
              <a:rPr lang="en-US" sz="3200" kern="0" dirty="0">
                <a:solidFill>
                  <a:srgbClr val="00338D"/>
                </a:solidFill>
                <a:latin typeface="Arial" panose="020B0604020202020204" pitchFamily="34" charset="0"/>
                <a:cs typeface="Arial" panose="020B0604020202020204" pitchFamily="34" charset="0"/>
              </a:rPr>
              <a:t>Club Operations</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4 – Page 11</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9"/>
            <a:ext cx="3372531" cy="2677656"/>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Determine the Value of the Club Management Resources webpage in the Resource Center</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10" name="TextBox 9">
            <a:extLst>
              <a:ext uri="{FF2B5EF4-FFF2-40B4-BE49-F238E27FC236}">
                <a16:creationId xmlns:a16="http://schemas.microsoft.com/office/drawing/2014/main" id="{96692448-EDE6-ACFF-ABD2-56AD0136F961}"/>
              </a:ext>
            </a:extLst>
          </p:cNvPr>
          <p:cNvSpPr txBox="1"/>
          <p:nvPr/>
        </p:nvSpPr>
        <p:spPr>
          <a:xfrm>
            <a:off x="6202965" y="2911132"/>
            <a:ext cx="4639207" cy="1705587"/>
          </a:xfrm>
          <a:prstGeom prst="rect">
            <a:avLst/>
          </a:prstGeom>
          <a:noFill/>
        </p:spPr>
        <p:txBody>
          <a:bodyPr wrap="square" rtlCol="0">
            <a:spAutoFit/>
          </a:bodyPr>
          <a:lstStyle/>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en-US" altLang="en-US" dirty="0">
                <a:solidFill>
                  <a:srgbClr val="002060"/>
                </a:solidFill>
                <a:latin typeface="Arial" panose="020B0604020202020204" pitchFamily="34" charset="0"/>
                <a:cs typeface="Arial" panose="020B0604020202020204" pitchFamily="34" charset="0"/>
              </a:rPr>
              <a:t>What were the top three items that you feel are useful to promote excellence in club management?</a:t>
            </a:r>
          </a:p>
          <a:p>
            <a:pPr>
              <a:spcAft>
                <a:spcPts val="600"/>
              </a:spcAft>
            </a:pPr>
            <a:endParaRPr lang="en-US" altLang="en-US" sz="2000" dirty="0">
              <a:solidFill>
                <a:srgbClr val="54565A"/>
              </a:solidFill>
              <a:latin typeface="HelveticaNeueLT Std"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22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4865647" y="876086"/>
            <a:ext cx="2743200"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en-US" altLang="en-US" sz="3600" dirty="0">
                <a:solidFill>
                  <a:schemeClr val="bg1"/>
                </a:solidFill>
                <a:latin typeface="Arial" panose="020B0604020202020204" pitchFamily="34" charset="0"/>
                <a:ea typeface="+mn-ea"/>
                <a:cs typeface="Arial" panose="020B0604020202020204" pitchFamily="34" charset="0"/>
              </a:rPr>
              <a:t>Lions Portal</a:t>
            </a:r>
            <a:endParaRPr lang="en-US" sz="3600" kern="0" dirty="0">
              <a:solidFill>
                <a:schemeClr val="bg1"/>
              </a:solidFill>
              <a:latin typeface="Arial" panose="020B0604020202020204" pitchFamily="34" charset="0"/>
              <a:ea typeface="+mn-ea"/>
              <a:cs typeface="Arial" panose="020B0604020202020204" pitchFamily="34" charset="0"/>
            </a:endParaRP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1356294" y="1736814"/>
            <a:ext cx="9713166" cy="47900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en-US" sz="2000" b="1" i="1" dirty="0">
                <a:solidFill>
                  <a:srgbClr val="EBB700"/>
                </a:solidFill>
                <a:latin typeface="Arial" panose="020B0604020202020204" pitchFamily="34" charset="0"/>
                <a:ea typeface="+mn-ea"/>
                <a:cs typeface="Arial" panose="020B0604020202020204" pitchFamily="34" charset="0"/>
              </a:rPr>
              <a:t>Lions Portal is the place for club officers to manage their clubs efficiently</a:t>
            </a:r>
          </a:p>
        </p:txBody>
      </p:sp>
      <p:sp>
        <p:nvSpPr>
          <p:cNvPr id="5" name="Freeform 14">
            <a:extLst>
              <a:ext uri="{FF2B5EF4-FFF2-40B4-BE49-F238E27FC236}">
                <a16:creationId xmlns:a16="http://schemas.microsoft.com/office/drawing/2014/main" id="{0A1276FE-65AB-16B4-71BE-5F35CA61940A}"/>
              </a:ext>
            </a:extLst>
          </p:cNvPr>
          <p:cNvSpPr/>
          <p:nvPr/>
        </p:nvSpPr>
        <p:spPr>
          <a:xfrm>
            <a:off x="1164488"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en-US" sz="2000" b="1" dirty="0">
                <a:solidFill>
                  <a:srgbClr val="002060"/>
                </a:solidFill>
                <a:latin typeface="Arial" panose="020B0604020202020204" pitchFamily="34" charset="0"/>
                <a:cs typeface="Arial" panose="020B0604020202020204" pitchFamily="34" charset="0"/>
              </a:rPr>
              <a:t>Manage club roster changes; additions, drops, transfers</a:t>
            </a:r>
          </a:p>
        </p:txBody>
      </p:sp>
      <p:sp>
        <p:nvSpPr>
          <p:cNvPr id="8" name="Freeform 15">
            <a:extLst>
              <a:ext uri="{FF2B5EF4-FFF2-40B4-BE49-F238E27FC236}">
                <a16:creationId xmlns:a16="http://schemas.microsoft.com/office/drawing/2014/main" id="{4254C19B-3509-D770-C874-948FDB1AC2EA}"/>
              </a:ext>
            </a:extLst>
          </p:cNvPr>
          <p:cNvSpPr/>
          <p:nvPr/>
        </p:nvSpPr>
        <p:spPr>
          <a:xfrm>
            <a:off x="4653525"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en-US" sz="2000" b="1" dirty="0">
                <a:solidFill>
                  <a:srgbClr val="002060"/>
                </a:solidFill>
                <a:latin typeface="Arial" panose="020B0604020202020204" pitchFamily="34" charset="0"/>
                <a:cs typeface="Arial" panose="020B0604020202020204" pitchFamily="34" charset="0"/>
              </a:rPr>
              <a:t>Easily update member contact information </a:t>
            </a:r>
          </a:p>
        </p:txBody>
      </p:sp>
      <p:sp>
        <p:nvSpPr>
          <p:cNvPr id="11" name="Freeform 16">
            <a:extLst>
              <a:ext uri="{FF2B5EF4-FFF2-40B4-BE49-F238E27FC236}">
                <a16:creationId xmlns:a16="http://schemas.microsoft.com/office/drawing/2014/main" id="{52E254F3-A54A-E2E0-5D68-DDCE7CB22634}"/>
              </a:ext>
            </a:extLst>
          </p:cNvPr>
          <p:cNvSpPr/>
          <p:nvPr/>
        </p:nvSpPr>
        <p:spPr>
          <a:xfrm>
            <a:off x="8142562" y="4711126"/>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en-US" sz="2000" b="1" dirty="0">
                <a:solidFill>
                  <a:srgbClr val="002060"/>
                </a:solidFill>
                <a:latin typeface="Arial" panose="020B0604020202020204" pitchFamily="34" charset="0"/>
                <a:cs typeface="Arial" panose="020B0604020202020204" pitchFamily="34" charset="0"/>
              </a:rPr>
              <a:t>Report </a:t>
            </a:r>
          </a:p>
          <a:p>
            <a:pPr algn="ctr"/>
            <a:r>
              <a:rPr lang="en-US" sz="2000" b="1" dirty="0">
                <a:solidFill>
                  <a:srgbClr val="002060"/>
                </a:solidFill>
                <a:latin typeface="Arial" panose="020B0604020202020204" pitchFamily="34" charset="0"/>
                <a:cs typeface="Arial" panose="020B0604020202020204" pitchFamily="34" charset="0"/>
              </a:rPr>
              <a:t>service activities thru The Lions Portal</a:t>
            </a:r>
          </a:p>
        </p:txBody>
      </p:sp>
      <p:sp>
        <p:nvSpPr>
          <p:cNvPr id="12" name="Freeform 17">
            <a:extLst>
              <a:ext uri="{FF2B5EF4-FFF2-40B4-BE49-F238E27FC236}">
                <a16:creationId xmlns:a16="http://schemas.microsoft.com/office/drawing/2014/main" id="{73F3AC1D-716F-AD69-8E93-09C886EE899C}"/>
              </a:ext>
            </a:extLst>
          </p:cNvPr>
          <p:cNvSpPr/>
          <p:nvPr/>
        </p:nvSpPr>
        <p:spPr>
          <a:xfrm>
            <a:off x="8142562"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en-US" sz="2000" b="1" dirty="0">
                <a:solidFill>
                  <a:srgbClr val="002060"/>
                </a:solidFill>
                <a:latin typeface="Arial" panose="020B0604020202020204" pitchFamily="34" charset="0"/>
                <a:cs typeface="Arial" panose="020B0604020202020204" pitchFamily="34" charset="0"/>
              </a:rPr>
              <a:t>Create mailing lists for communicating and invoicing dues</a:t>
            </a:r>
          </a:p>
        </p:txBody>
      </p:sp>
      <p:sp>
        <p:nvSpPr>
          <p:cNvPr id="32" name="Freeform 18">
            <a:extLst>
              <a:ext uri="{FF2B5EF4-FFF2-40B4-BE49-F238E27FC236}">
                <a16:creationId xmlns:a16="http://schemas.microsoft.com/office/drawing/2014/main" id="{4CFC9602-63D6-EA2F-1BA2-3DC432B1F72A}"/>
              </a:ext>
            </a:extLst>
          </p:cNvPr>
          <p:cNvSpPr/>
          <p:nvPr/>
        </p:nvSpPr>
        <p:spPr>
          <a:xfrm>
            <a:off x="1164488"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en-US" sz="2000" b="1" dirty="0">
                <a:solidFill>
                  <a:srgbClr val="002060"/>
                </a:solidFill>
                <a:latin typeface="Arial" panose="020B0604020202020204" pitchFamily="34" charset="0"/>
                <a:cs typeface="Arial" panose="020B0604020202020204" pitchFamily="34" charset="0"/>
              </a:rPr>
              <a:t>Print club rosters </a:t>
            </a:r>
          </a:p>
        </p:txBody>
      </p:sp>
      <p:sp>
        <p:nvSpPr>
          <p:cNvPr id="33" name="Freeform 19">
            <a:extLst>
              <a:ext uri="{FF2B5EF4-FFF2-40B4-BE49-F238E27FC236}">
                <a16:creationId xmlns:a16="http://schemas.microsoft.com/office/drawing/2014/main" id="{EF8AA4B7-D0CC-329F-F386-57534586254D}"/>
              </a:ext>
            </a:extLst>
          </p:cNvPr>
          <p:cNvSpPr/>
          <p:nvPr/>
        </p:nvSpPr>
        <p:spPr>
          <a:xfrm>
            <a:off x="4653525"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en-US" sz="2000" b="1" dirty="0">
                <a:solidFill>
                  <a:srgbClr val="002060"/>
                </a:solidFill>
                <a:latin typeface="Arial" panose="020B0604020202020204" pitchFamily="34" charset="0"/>
                <a:cs typeface="Arial" panose="020B0604020202020204" pitchFamily="34" charset="0"/>
              </a:rPr>
              <a:t>View and </a:t>
            </a:r>
          </a:p>
          <a:p>
            <a:pPr algn="ctr"/>
            <a:r>
              <a:rPr lang="en-US" sz="2000" b="1" dirty="0">
                <a:solidFill>
                  <a:srgbClr val="002060"/>
                </a:solidFill>
                <a:latin typeface="Arial" panose="020B0604020202020204" pitchFamily="34" charset="0"/>
                <a:cs typeface="Arial" panose="020B0604020202020204" pitchFamily="34" charset="0"/>
              </a:rPr>
              <a:t>pay club statements</a:t>
            </a:r>
          </a:p>
        </p:txBody>
      </p:sp>
    </p:spTree>
    <p:extLst>
      <p:ext uri="{BB962C8B-B14F-4D97-AF65-F5344CB8AC3E}">
        <p14:creationId xmlns:p14="http://schemas.microsoft.com/office/powerpoint/2010/main" val="760762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821617" y="1497742"/>
            <a:ext cx="2619338" cy="55445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Lions Portal</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5 – Page 12</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9"/>
            <a:ext cx="3372531" cy="954107"/>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Get Familiar with the Lions Portal</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8" name="TextBox 7">
            <a:extLst>
              <a:ext uri="{FF2B5EF4-FFF2-40B4-BE49-F238E27FC236}">
                <a16:creationId xmlns:a16="http://schemas.microsoft.com/office/drawing/2014/main" id="{4D96BCE7-1E91-0568-6772-32392167FA59}"/>
              </a:ext>
            </a:extLst>
          </p:cNvPr>
          <p:cNvSpPr txBox="1"/>
          <p:nvPr/>
        </p:nvSpPr>
        <p:spPr>
          <a:xfrm>
            <a:off x="5912570" y="2982738"/>
            <a:ext cx="4899174" cy="2585323"/>
          </a:xfrm>
          <a:prstGeom prst="rect">
            <a:avLst/>
          </a:prstGeom>
          <a:noFill/>
          <a:ln w="12700">
            <a:solidFill>
              <a:srgbClr val="00338D"/>
            </a:solidFill>
          </a:ln>
        </p:spPr>
        <p:txBody>
          <a:bodyPr wrap="square" rtlCol="0">
            <a:spAutoFit/>
          </a:bodyPr>
          <a:lstStyle/>
          <a:p>
            <a:pPr lvl="0"/>
            <a:r>
              <a:rPr lang="en-US" altLang="en-US" b="1" i="1" dirty="0">
                <a:latin typeface="Arial" panose="020B0604020202020204" pitchFamily="34" charset="0"/>
                <a:cs typeface="Arial" panose="020B0604020202020204" pitchFamily="34" charset="0"/>
              </a:rPr>
              <a:t>Review the Frequently Asked Questions</a:t>
            </a:r>
          </a:p>
          <a:p>
            <a:pPr lvl="0"/>
            <a:endParaRPr lang="en-US" altLang="en-US" dirty="0">
              <a:latin typeface="Arial" panose="020B0604020202020204" pitchFamily="34" charset="0"/>
              <a:cs typeface="Arial" panose="020B0604020202020204" pitchFamily="34" charset="0"/>
            </a:endParaRPr>
          </a:p>
          <a:p>
            <a:pPr lvl="0"/>
            <a:r>
              <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5"/>
              </a:rPr>
              <a:t>Registration</a:t>
            </a:r>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endParaRPr lang="en-US" dirty="0">
              <a:solidFill>
                <a:schemeClr val="accent6">
                  <a:lumMod val="75000"/>
                  <a:lumOff val="25000"/>
                </a:schemeClr>
              </a:solidFill>
              <a:latin typeface="Arial" panose="020B0604020202020204" pitchFamily="34" charset="0"/>
              <a:cs typeface="Arial" panose="020B0604020202020204" pitchFamily="34" charset="0"/>
            </a:endParaRPr>
          </a:p>
          <a:p>
            <a:pPr lvl="0"/>
            <a:r>
              <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6"/>
              </a:rPr>
              <a:t>Managing your Club Officers</a:t>
            </a:r>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r>
              <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7"/>
              </a:rPr>
              <a:t>Managing your Club Roster</a:t>
            </a:r>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a:p>
            <a:pPr lvl="0"/>
            <a:r>
              <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hlinkClick r:id="rId8"/>
              </a:rPr>
              <a:t>Managing your club’s Financial Statement</a:t>
            </a:r>
            <a:endParaRPr lang="en-US" dirty="0">
              <a:ln w="19050">
                <a:solidFill>
                  <a:srgbClr val="00338D"/>
                </a:solidFill>
              </a:ln>
              <a:solidFill>
                <a:schemeClr val="accent6">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2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Section III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Develop a Club Officer Mentor Team</a:t>
            </a:r>
            <a:endParaRPr lang="en-US" sz="2400" b="0" i="1" kern="0" dirty="0">
              <a:latin typeface="Arial" charset="0"/>
              <a:ea typeface="Arial" charset="0"/>
              <a:cs typeface="Arial" charset="0"/>
            </a:endParaRPr>
          </a:p>
        </p:txBody>
      </p:sp>
    </p:spTree>
    <p:extLst>
      <p:ext uri="{BB962C8B-B14F-4D97-AF65-F5344CB8AC3E}">
        <p14:creationId xmlns:p14="http://schemas.microsoft.com/office/powerpoint/2010/main" val="40984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3" name="Body Copy">
            <a:extLst>
              <a:ext uri="{FF2B5EF4-FFF2-40B4-BE49-F238E27FC236}">
                <a16:creationId xmlns:a16="http://schemas.microsoft.com/office/drawing/2014/main" id="{B266A953-DE7C-FBAD-0B24-3826BD2B921C}"/>
              </a:ext>
            </a:extLst>
          </p:cNvPr>
          <p:cNvSpPr txBox="1">
            <a:spLocks/>
          </p:cNvSpPr>
          <p:nvPr/>
        </p:nvSpPr>
        <p:spPr>
          <a:xfrm>
            <a:off x="2295330" y="2473770"/>
            <a:ext cx="8434874" cy="324180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2400" i="1" kern="0" dirty="0">
                <a:solidFill>
                  <a:schemeClr val="bg1"/>
                </a:solidFill>
              </a:rPr>
              <a:t>Expand the support for the club by establishing</a:t>
            </a:r>
          </a:p>
          <a:p>
            <a:pPr algn="ctr"/>
            <a:endParaRPr lang="en-US" sz="2400" i="1" kern="0" dirty="0">
              <a:solidFill>
                <a:schemeClr val="bg1"/>
              </a:solidFill>
            </a:endParaRPr>
          </a:p>
          <a:p>
            <a:pPr algn="ctr"/>
            <a:r>
              <a:rPr lang="en-US" sz="2400" i="1" kern="0" dirty="0">
                <a:solidFill>
                  <a:schemeClr val="bg1"/>
                </a:solidFill>
              </a:rPr>
              <a:t>a Club Officer Mentor Team</a:t>
            </a:r>
          </a:p>
          <a:p>
            <a:pPr algn="ctr"/>
            <a:endParaRPr lang="en-US" sz="2400" i="1" kern="0" dirty="0">
              <a:solidFill>
                <a:schemeClr val="bg1"/>
              </a:solidFill>
            </a:endParaRPr>
          </a:p>
          <a:p>
            <a:pPr algn="ctr"/>
            <a:r>
              <a:rPr lang="en-US" sz="2400" i="1" kern="0" dirty="0">
                <a:solidFill>
                  <a:schemeClr val="bg1"/>
                </a:solidFill>
              </a:rPr>
              <a:t>to ensure the club has the support and guidance needed to</a:t>
            </a:r>
          </a:p>
          <a:p>
            <a:pPr algn="ctr"/>
            <a:endParaRPr lang="en-US" sz="2400" i="1" kern="0" dirty="0">
              <a:solidFill>
                <a:schemeClr val="bg1"/>
              </a:solidFill>
            </a:endParaRPr>
          </a:p>
          <a:p>
            <a:pPr algn="ctr"/>
            <a:r>
              <a:rPr lang="en-US" sz="2400" i="1" kern="0" dirty="0">
                <a:solidFill>
                  <a:schemeClr val="bg1"/>
                </a:solidFill>
              </a:rPr>
              <a:t>be successful</a:t>
            </a: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763237"/>
            <a:ext cx="8816531" cy="602665"/>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Arial" panose="020B0604020202020204" pitchFamily="34" charset="0"/>
                <a:cs typeface="Arial" panose="020B0604020202020204" pitchFamily="34" charset="0"/>
              </a:rPr>
              <a:t>Section III: Develop a Club Officer Mentor Team</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9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6727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12704" y="121673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666653"/>
            <a:ext cx="9264400" cy="699249"/>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Section III: Develop a Club Officer Mentor Team</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29</a:t>
            </a:fld>
            <a:endParaRPr lang="en-US" sz="1000" dirty="0">
              <a:solidFill>
                <a:srgbClr val="00338D"/>
              </a:solidFill>
            </a:endParaRPr>
          </a:p>
        </p:txBody>
      </p:sp>
      <p:pic>
        <p:nvPicPr>
          <p:cNvPr id="9" name="Picture 8">
            <a:extLst>
              <a:ext uri="{FF2B5EF4-FFF2-40B4-BE49-F238E27FC236}">
                <a16:creationId xmlns:a16="http://schemas.microsoft.com/office/drawing/2014/main" id="{4F27322B-0798-582A-5A94-A396405F0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264019"/>
            <a:ext cx="2592235" cy="543283"/>
          </a:xfrm>
          <a:prstGeom prst="rect">
            <a:avLst/>
          </a:prstGeom>
        </p:spPr>
      </p:pic>
      <p:grpSp>
        <p:nvGrpSpPr>
          <p:cNvPr id="3" name="Group 2">
            <a:extLst>
              <a:ext uri="{FF2B5EF4-FFF2-40B4-BE49-F238E27FC236}">
                <a16:creationId xmlns:a16="http://schemas.microsoft.com/office/drawing/2014/main" id="{A525AF9B-91D2-A90C-2C88-61EE48116F6C}"/>
              </a:ext>
            </a:extLst>
          </p:cNvPr>
          <p:cNvGrpSpPr/>
          <p:nvPr/>
        </p:nvGrpSpPr>
        <p:grpSpPr>
          <a:xfrm>
            <a:off x="527722" y="1643416"/>
            <a:ext cx="11470154" cy="4306994"/>
            <a:chOff x="611697" y="2005240"/>
            <a:chExt cx="11470154" cy="4306994"/>
          </a:xfrm>
        </p:grpSpPr>
        <p:sp>
          <p:nvSpPr>
            <p:cNvPr id="20" name="Content Placeholder 5">
              <a:extLst>
                <a:ext uri="{FF2B5EF4-FFF2-40B4-BE49-F238E27FC236}">
                  <a16:creationId xmlns:a16="http://schemas.microsoft.com/office/drawing/2014/main" id="{952F3C59-2FD9-1828-F73F-FD8B34168DB3}"/>
                </a:ext>
              </a:extLst>
            </p:cNvPr>
            <p:cNvSpPr txBox="1">
              <a:spLocks/>
            </p:cNvSpPr>
            <p:nvPr/>
          </p:nvSpPr>
          <p:spPr>
            <a:xfrm>
              <a:off x="6157653" y="4194731"/>
              <a:ext cx="3780640" cy="2117503"/>
            </a:xfrm>
            <a:prstGeom prst="rect">
              <a:avLst/>
            </a:prstGeom>
            <a:noFill/>
            <a:ln w="9525" cap="flat" cmpd="sng" algn="ctr">
              <a:solidFill>
                <a:srgbClr val="EBB700"/>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0" indent="0" algn="r">
                <a:buNone/>
              </a:pPr>
              <a:r>
                <a:rPr lang="en-US" altLang="en-US" sz="1600" b="1" u="sng" dirty="0">
                  <a:solidFill>
                    <a:srgbClr val="002060"/>
                  </a:solidFill>
                  <a:latin typeface="Arial" panose="020B0604020202020204" pitchFamily="34" charset="0"/>
                  <a:cs typeface="Arial" panose="020B0604020202020204" pitchFamily="34" charset="0"/>
                </a:rPr>
                <a:t>Club Officer Mentors</a:t>
              </a:r>
            </a:p>
            <a:p>
              <a:pPr marL="0" indent="0" algn="r">
                <a:buNone/>
              </a:pPr>
              <a:endParaRPr lang="en-US" altLang="en-US" sz="1600" dirty="0">
                <a:solidFill>
                  <a:srgbClr val="002060"/>
                </a:solidFill>
                <a:latin typeface="Arial" panose="020B0604020202020204" pitchFamily="34" charset="0"/>
                <a:cs typeface="Arial" panose="020B0604020202020204" pitchFamily="34" charset="0"/>
              </a:endParaRPr>
            </a:p>
            <a:p>
              <a:pPr marL="0" indent="0" algn="r">
                <a:buNone/>
              </a:pPr>
              <a:r>
                <a:rPr lang="en-US" altLang="en-US" sz="1400" dirty="0">
                  <a:solidFill>
                    <a:srgbClr val="002060"/>
                  </a:solidFill>
                  <a:latin typeface="Arial" panose="020B0604020202020204" pitchFamily="34" charset="0"/>
                  <a:cs typeface="Arial" panose="020B0604020202020204" pitchFamily="34" charset="0"/>
                </a:rPr>
                <a:t>Matching the officers with </a:t>
              </a:r>
            </a:p>
            <a:p>
              <a:pPr marL="0" indent="0" algn="r">
                <a:buNone/>
              </a:pPr>
              <a:r>
                <a:rPr lang="en-US" altLang="en-US" sz="1400" dirty="0">
                  <a:solidFill>
                    <a:srgbClr val="002060"/>
                  </a:solidFill>
                  <a:latin typeface="Arial" panose="020B0604020202020204" pitchFamily="34" charset="0"/>
                  <a:cs typeface="Arial" panose="020B0604020202020204" pitchFamily="34" charset="0"/>
                </a:rPr>
                <a:t>knowledgeable and experienced </a:t>
              </a:r>
            </a:p>
            <a:p>
              <a:pPr marL="0" indent="0" algn="r">
                <a:buNone/>
              </a:pPr>
              <a:r>
                <a:rPr lang="en-US" altLang="en-US" sz="1400" dirty="0">
                  <a:solidFill>
                    <a:srgbClr val="002060"/>
                  </a:solidFill>
                  <a:latin typeface="Arial" panose="020B0604020202020204" pitchFamily="34" charset="0"/>
                  <a:cs typeface="Arial" panose="020B0604020202020204" pitchFamily="34" charset="0"/>
                </a:rPr>
                <a:t>club officers from another club will provide very practical support.  Be aware of the latest tools and information.</a:t>
              </a:r>
            </a:p>
            <a:p>
              <a:pPr marL="0" indent="0" algn="r">
                <a:buNone/>
              </a:pPr>
              <a:endParaRPr lang="en-US" altLang="en-US" sz="1500" dirty="0">
                <a:solidFill>
                  <a:schemeClr val="bg1"/>
                </a:solidFill>
                <a:latin typeface="+mj-lt"/>
                <a:cs typeface="Arial" panose="020B0604020202020204" pitchFamily="34" charset="0"/>
              </a:endParaRPr>
            </a:p>
          </p:txBody>
        </p:sp>
        <p:sp>
          <p:nvSpPr>
            <p:cNvPr id="21" name="Rectangle 20">
              <a:extLst>
                <a:ext uri="{FF2B5EF4-FFF2-40B4-BE49-F238E27FC236}">
                  <a16:creationId xmlns:a16="http://schemas.microsoft.com/office/drawing/2014/main" id="{36CBBFC9-20D1-ED67-3E5E-34EB952045CD}"/>
                </a:ext>
              </a:extLst>
            </p:cNvPr>
            <p:cNvSpPr/>
            <p:nvPr/>
          </p:nvSpPr>
          <p:spPr>
            <a:xfrm>
              <a:off x="6168558" y="2005240"/>
              <a:ext cx="3780640" cy="1938992"/>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lgn="r"/>
              <a:r>
                <a:rPr lang="en-US" altLang="en-US" sz="1600" b="1" u="sng" dirty="0">
                  <a:solidFill>
                    <a:srgbClr val="002060"/>
                  </a:solidFill>
                  <a:latin typeface="Arial" panose="020B0604020202020204" pitchFamily="34" charset="0"/>
                  <a:cs typeface="Arial" panose="020B0604020202020204" pitchFamily="34" charset="0"/>
                </a:rPr>
                <a:t>Two Certified Guiding Lions </a:t>
              </a:r>
            </a:p>
            <a:p>
              <a:pPr lvl="0" algn="r"/>
              <a:endParaRPr lang="en-US" altLang="en-US" b="1" u="sng" dirty="0">
                <a:solidFill>
                  <a:srgbClr val="002060"/>
                </a:solidFill>
                <a:latin typeface="Arial" panose="020B0604020202020204" pitchFamily="34" charset="0"/>
                <a:cs typeface="Arial" panose="020B0604020202020204" pitchFamily="34" charset="0"/>
              </a:endParaRPr>
            </a:p>
            <a:p>
              <a:pPr lvl="0" algn="r"/>
              <a:r>
                <a:rPr lang="en-US" altLang="en-US" sz="1400" dirty="0">
                  <a:solidFill>
                    <a:srgbClr val="002060"/>
                  </a:solidFill>
                  <a:latin typeface="Arial" panose="020B0604020202020204" pitchFamily="34" charset="0"/>
                  <a:cs typeface="Arial" panose="020B0604020202020204" pitchFamily="34" charset="0"/>
                </a:rPr>
                <a:t>Providing two key leaders allows them to share the work load. </a:t>
              </a:r>
            </a:p>
            <a:p>
              <a:pPr lvl="0" algn="r"/>
              <a:r>
                <a:rPr lang="en-US" altLang="en-US" sz="1400" dirty="0">
                  <a:solidFill>
                    <a:srgbClr val="002060"/>
                  </a:solidFill>
                  <a:latin typeface="Arial" panose="020B0604020202020204" pitchFamily="34" charset="0"/>
                  <a:cs typeface="Arial" panose="020B0604020202020204" pitchFamily="34" charset="0"/>
                </a:rPr>
                <a:t>One Guiding Lion should </a:t>
              </a:r>
            </a:p>
            <a:p>
              <a:pPr lvl="0" algn="r"/>
              <a:r>
                <a:rPr lang="en-US" altLang="en-US" sz="1400" dirty="0">
                  <a:solidFill>
                    <a:srgbClr val="002060"/>
                  </a:solidFill>
                  <a:latin typeface="Arial" panose="020B0604020202020204" pitchFamily="34" charset="0"/>
                  <a:cs typeface="Arial" panose="020B0604020202020204" pitchFamily="34" charset="0"/>
                </a:rPr>
                <a:t>attend each meeting and </a:t>
              </a:r>
            </a:p>
            <a:p>
              <a:pPr lvl="0" algn="r"/>
              <a:r>
                <a:rPr lang="en-US" altLang="en-US" sz="1400" dirty="0">
                  <a:solidFill>
                    <a:srgbClr val="002060"/>
                  </a:solidFill>
                  <a:latin typeface="Arial" panose="020B0604020202020204" pitchFamily="34" charset="0"/>
                  <a:cs typeface="Arial" panose="020B0604020202020204" pitchFamily="34" charset="0"/>
                </a:rPr>
                <a:t>be available for questions. </a:t>
              </a:r>
            </a:p>
            <a:p>
              <a:pPr algn="r">
                <a:spcAft>
                  <a:spcPts val="600"/>
                </a:spcAft>
              </a:pPr>
              <a:endParaRPr lang="en-US" altLang="en-US" sz="1600" dirty="0">
                <a:solidFill>
                  <a:schemeClr val="bg1"/>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615EFDE9-6302-AF56-A232-476A12A2A5EB}"/>
                </a:ext>
              </a:extLst>
            </p:cNvPr>
            <p:cNvSpPr txBox="1"/>
            <p:nvPr/>
          </p:nvSpPr>
          <p:spPr>
            <a:xfrm>
              <a:off x="2255696" y="2005240"/>
              <a:ext cx="3808772" cy="2000548"/>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r>
                <a:rPr lang="en-US" altLang="en-US" sz="1600" b="1" u="sng" dirty="0">
                  <a:solidFill>
                    <a:srgbClr val="002060"/>
                  </a:solidFill>
                  <a:latin typeface="Arial" panose="020B0604020202020204" pitchFamily="34" charset="0"/>
                  <a:cs typeface="Arial" panose="020B0604020202020204" pitchFamily="34" charset="0"/>
                </a:rPr>
                <a:t>Zone Chairperson </a:t>
              </a:r>
            </a:p>
            <a:p>
              <a:pPr lvl="0"/>
              <a:endParaRPr lang="en-US" altLang="en-US" b="1" dirty="0">
                <a:solidFill>
                  <a:srgbClr val="002060"/>
                </a:solidFill>
                <a:latin typeface="Arial" panose="020B0604020202020204" pitchFamily="34" charset="0"/>
                <a:cs typeface="Arial" panose="020B0604020202020204" pitchFamily="34" charset="0"/>
              </a:endParaRPr>
            </a:p>
            <a:p>
              <a:pPr lvl="0"/>
              <a:r>
                <a:rPr lang="en-US" altLang="en-US" sz="1400" dirty="0">
                  <a:solidFill>
                    <a:srgbClr val="002060"/>
                  </a:solidFill>
                  <a:latin typeface="Arial" panose="020B0604020202020204" pitchFamily="34" charset="0"/>
                  <a:cs typeface="Arial" panose="020B0604020202020204" pitchFamily="34" charset="0"/>
                </a:rPr>
                <a:t>Includes the club officers </a:t>
              </a:r>
            </a:p>
            <a:p>
              <a:pPr lvl="0"/>
              <a:r>
                <a:rPr lang="en-US" altLang="en-US" sz="1400" dirty="0">
                  <a:solidFill>
                    <a:srgbClr val="002060"/>
                  </a:solidFill>
                  <a:latin typeface="Arial" panose="020B0604020202020204" pitchFamily="34" charset="0"/>
                  <a:cs typeface="Arial" panose="020B0604020202020204" pitchFamily="34" charset="0"/>
                </a:rPr>
                <a:t>in the training and </a:t>
              </a:r>
            </a:p>
            <a:p>
              <a:pPr lvl="0"/>
              <a:r>
                <a:rPr lang="en-US" altLang="en-US" sz="1400" dirty="0">
                  <a:solidFill>
                    <a:srgbClr val="002060"/>
                  </a:solidFill>
                  <a:latin typeface="Arial" panose="020B0604020202020204" pitchFamily="34" charset="0"/>
                  <a:cs typeface="Arial" panose="020B0604020202020204" pitchFamily="34" charset="0"/>
                </a:rPr>
                <a:t>events hosted </a:t>
              </a:r>
            </a:p>
            <a:p>
              <a:pPr lvl="0"/>
              <a:r>
                <a:rPr lang="en-US" altLang="en-US" sz="1400" dirty="0">
                  <a:solidFill>
                    <a:srgbClr val="002060"/>
                  </a:solidFill>
                  <a:latin typeface="Arial" panose="020B0604020202020204" pitchFamily="34" charset="0"/>
                  <a:cs typeface="Arial" panose="020B0604020202020204" pitchFamily="34" charset="0"/>
                </a:rPr>
                <a:t>by the zone.</a:t>
              </a:r>
            </a:p>
            <a:p>
              <a:pPr lvl="0"/>
              <a:r>
                <a:rPr lang="en-US" altLang="en-US" sz="1600" dirty="0">
                  <a:solidFill>
                    <a:schemeClr val="bg1"/>
                  </a:solidFill>
                  <a:latin typeface="Arial" panose="020B0604020202020204" pitchFamily="34" charset="0"/>
                  <a:cs typeface="Arial" panose="020B0604020202020204" pitchFamily="34" charset="0"/>
                </a:rPr>
                <a:t>  </a:t>
              </a:r>
              <a:endParaRPr lang="en-US" sz="1600" dirty="0">
                <a:solidFill>
                  <a:schemeClr val="bg1"/>
                </a:solidFill>
                <a:latin typeface="Arial" panose="020B0604020202020204" pitchFamily="34" charset="0"/>
                <a:cs typeface="Arial" panose="020B0604020202020204" pitchFamily="34" charset="0"/>
              </a:endParaRPr>
            </a:p>
            <a:p>
              <a:pPr marL="111125" lvl="1">
                <a:defRPr/>
              </a:pPr>
              <a:endParaRPr lang="en-US" altLang="en-US" dirty="0">
                <a:solidFill>
                  <a:schemeClr val="bg1"/>
                </a:solidFill>
                <a:latin typeface="Arial" panose="020B0604020202020204" pitchFamily="34" charset="0"/>
                <a:cs typeface="Arial" panose="020B0604020202020204" pitchFamily="34" charset="0"/>
              </a:endParaRPr>
            </a:p>
          </p:txBody>
        </p:sp>
        <p:sp>
          <p:nvSpPr>
            <p:cNvPr id="23" name="Content Placeholder 5">
              <a:extLst>
                <a:ext uri="{FF2B5EF4-FFF2-40B4-BE49-F238E27FC236}">
                  <a16:creationId xmlns:a16="http://schemas.microsoft.com/office/drawing/2014/main" id="{7F27C370-BC6C-7F3B-29BE-82EA38ED2E17}"/>
                </a:ext>
              </a:extLst>
            </p:cNvPr>
            <p:cNvSpPr txBox="1">
              <a:spLocks/>
            </p:cNvSpPr>
            <p:nvPr/>
          </p:nvSpPr>
          <p:spPr bwMode="auto">
            <a:xfrm>
              <a:off x="2266601" y="4194731"/>
              <a:ext cx="3797867" cy="2092881"/>
            </a:xfrm>
            <a:prstGeom prst="rect">
              <a:avLst/>
            </a:prstGeom>
            <a:noFill/>
            <a:ln>
              <a:solidFill>
                <a:srgbClr val="EBB700"/>
              </a:solidFill>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defPPr>
                <a:defRPr lang="en-US"/>
              </a:defPPr>
              <a:lvl2pPr marL="111125" lvl="1">
                <a:defRPr sz="1400" b="1" u="sng">
                  <a:solidFill>
                    <a:prstClr val="black"/>
                  </a:solidFill>
                  <a:latin typeface="Calibri Light" panose="020F0302020204030204" pitchFamily="34" charset="0"/>
                </a:defRPr>
              </a:lvl2pPr>
            </a:lstStyle>
            <a:p>
              <a:r>
                <a:rPr lang="en-US" altLang="en-US" sz="1600" b="1" u="sng" dirty="0">
                  <a:solidFill>
                    <a:srgbClr val="002060"/>
                  </a:solidFill>
                  <a:latin typeface="Arial" panose="020B0604020202020204" pitchFamily="34" charset="0"/>
                  <a:cs typeface="Arial" panose="020B0604020202020204" pitchFamily="34" charset="0"/>
                </a:rPr>
                <a:t>District Governor Team </a:t>
              </a:r>
            </a:p>
            <a:p>
              <a:endParaRPr lang="en-US" altLang="en-US" b="1" u="sng" dirty="0">
                <a:solidFill>
                  <a:srgbClr val="002060"/>
                </a:solidFill>
                <a:latin typeface="Arial" panose="020B0604020202020204" pitchFamily="34" charset="0"/>
                <a:cs typeface="Arial" panose="020B0604020202020204" pitchFamily="34" charset="0"/>
              </a:endParaRPr>
            </a:p>
            <a:p>
              <a:r>
                <a:rPr lang="en-US" altLang="en-US" sz="1400" dirty="0">
                  <a:solidFill>
                    <a:srgbClr val="002060"/>
                  </a:solidFill>
                  <a:latin typeface="Arial" panose="020B0604020202020204" pitchFamily="34" charset="0"/>
                  <a:cs typeface="Arial" panose="020B0604020202020204" pitchFamily="34" charset="0"/>
                </a:rPr>
                <a:t>Provides district-hosted </a:t>
              </a:r>
            </a:p>
            <a:p>
              <a:r>
                <a:rPr lang="en-US" altLang="en-US" sz="1400" dirty="0">
                  <a:solidFill>
                    <a:srgbClr val="002060"/>
                  </a:solidFill>
                  <a:latin typeface="Arial" panose="020B0604020202020204" pitchFamily="34" charset="0"/>
                  <a:cs typeface="Arial" panose="020B0604020202020204" pitchFamily="34" charset="0"/>
                </a:rPr>
                <a:t>training at the earliest </a:t>
              </a:r>
            </a:p>
            <a:p>
              <a:r>
                <a:rPr lang="en-US" altLang="en-US" sz="1400" dirty="0">
                  <a:solidFill>
                    <a:srgbClr val="002060"/>
                  </a:solidFill>
                  <a:latin typeface="Arial" panose="020B0604020202020204" pitchFamily="34" charset="0"/>
                  <a:cs typeface="Arial" panose="020B0604020202020204" pitchFamily="34" charset="0"/>
                </a:rPr>
                <a:t>opportunity available.</a:t>
              </a:r>
            </a:p>
            <a:p>
              <a:endParaRPr lang="en-US" altLang="en-US" dirty="0">
                <a:solidFill>
                  <a:schemeClr val="bg1"/>
                </a:solidFill>
                <a:latin typeface="Arial" panose="020B0604020202020204" pitchFamily="34" charset="0"/>
                <a:cs typeface="Arial" panose="020B0604020202020204" pitchFamily="34" charset="0"/>
              </a:endParaRPr>
            </a:p>
            <a:p>
              <a:endParaRPr lang="en-US" alt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Calibri Light" panose="020F0302020204030204" pitchFamily="34" charset="0"/>
              </a:endParaRPr>
            </a:p>
          </p:txBody>
        </p:sp>
        <p:grpSp>
          <p:nvGrpSpPr>
            <p:cNvPr id="24" name="Group 23">
              <a:extLst>
                <a:ext uri="{FF2B5EF4-FFF2-40B4-BE49-F238E27FC236}">
                  <a16:creationId xmlns:a16="http://schemas.microsoft.com/office/drawing/2014/main" id="{34BCFC6A-8520-E05E-E03C-AC542478110F}"/>
                </a:ext>
              </a:extLst>
            </p:cNvPr>
            <p:cNvGrpSpPr>
              <a:grpSpLocks noChangeAspect="1"/>
            </p:cNvGrpSpPr>
            <p:nvPr/>
          </p:nvGrpSpPr>
          <p:grpSpPr>
            <a:xfrm>
              <a:off x="5111445" y="3187176"/>
              <a:ext cx="1982004" cy="1860331"/>
              <a:chOff x="2886579" y="2065080"/>
              <a:chExt cx="2105426" cy="2105426"/>
            </a:xfrm>
            <a:solidFill>
              <a:schemeClr val="accent1"/>
            </a:solidFill>
          </p:grpSpPr>
          <p:sp>
            <p:nvSpPr>
              <p:cNvPr id="37" name="Oval 36">
                <a:extLst>
                  <a:ext uri="{FF2B5EF4-FFF2-40B4-BE49-F238E27FC236}">
                    <a16:creationId xmlns:a16="http://schemas.microsoft.com/office/drawing/2014/main" id="{D11E5AF9-3DFB-ED4B-949C-9F9B99CB3B21}"/>
                  </a:ext>
                </a:extLst>
              </p:cNvPr>
              <p:cNvSpPr/>
              <p:nvPr/>
            </p:nvSpPr>
            <p:spPr>
              <a:xfrm>
                <a:off x="2886579" y="2065080"/>
                <a:ext cx="2105426" cy="2105426"/>
              </a:xfrm>
              <a:prstGeom prst="ellipse">
                <a:avLst/>
              </a:prstGeom>
              <a:grpFill/>
              <a:ln>
                <a:solidFill>
                  <a:schemeClr val="tx2"/>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8" name="Oval 4">
                <a:extLst>
                  <a:ext uri="{FF2B5EF4-FFF2-40B4-BE49-F238E27FC236}">
                    <a16:creationId xmlns:a16="http://schemas.microsoft.com/office/drawing/2014/main" id="{4A59518F-3242-8962-B261-4F73B34938DD}"/>
                  </a:ext>
                </a:extLst>
              </p:cNvPr>
              <p:cNvSpPr/>
              <p:nvPr/>
            </p:nvSpPr>
            <p:spPr>
              <a:xfrm>
                <a:off x="3194911" y="2700076"/>
                <a:ext cx="1488762" cy="92757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t" anchorCtr="1">
                <a:noAutofit/>
              </a:bodyPr>
              <a:lstStyle/>
              <a:p>
                <a:pPr algn="ctr">
                  <a:spcBef>
                    <a:spcPct val="0"/>
                  </a:spcBef>
                  <a:defRPr/>
                </a:pPr>
                <a:r>
                  <a:rPr lang="en-US" sz="3600" b="1" dirty="0">
                    <a:solidFill>
                      <a:schemeClr val="tx2"/>
                    </a:solidFill>
                    <a:latin typeface="HelveticaNeueLT Std Lt" panose="020B0403020202020204" pitchFamily="34" charset="0"/>
                  </a:rPr>
                  <a:t>Club</a:t>
                </a:r>
              </a:p>
              <a:p>
                <a:pPr algn="ctr" defTabSz="1244600">
                  <a:lnSpc>
                    <a:spcPct val="90000"/>
                  </a:lnSpc>
                  <a:spcBef>
                    <a:spcPct val="0"/>
                  </a:spcBef>
                  <a:spcAft>
                    <a:spcPct val="35000"/>
                  </a:spcAft>
                </a:pPr>
                <a:endParaRPr lang="en-US" sz="3300" dirty="0"/>
              </a:p>
            </p:txBody>
          </p:sp>
        </p:grpSp>
        <p:pic>
          <p:nvPicPr>
            <p:cNvPr id="25" name="Picture 24">
              <a:extLst>
                <a:ext uri="{FF2B5EF4-FFF2-40B4-BE49-F238E27FC236}">
                  <a16:creationId xmlns:a16="http://schemas.microsoft.com/office/drawing/2014/main" id="{BCDF78AA-CCFE-2D29-C4A1-11F66D53672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3333"/>
            <a:stretch/>
          </p:blipFill>
          <p:spPr>
            <a:xfrm>
              <a:off x="611697" y="2153754"/>
              <a:ext cx="1423408" cy="1632357"/>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6" name="Picture 25">
              <a:extLst>
                <a:ext uri="{FF2B5EF4-FFF2-40B4-BE49-F238E27FC236}">
                  <a16:creationId xmlns:a16="http://schemas.microsoft.com/office/drawing/2014/main" id="{F6EE848D-8EAB-3694-3707-6547CA94A94E}"/>
                </a:ext>
              </a:extLst>
            </p:cNvPr>
            <p:cNvPicPr>
              <a:picLocks noChangeAspect="1"/>
            </p:cNvPicPr>
            <p:nvPr/>
          </p:nvPicPr>
          <p:blipFill rotWithShape="1">
            <a:blip r:embed="rId5">
              <a:extLst>
                <a:ext uri="{28A0092B-C50C-407E-A947-70E740481C1C}">
                  <a14:useLocalDpi xmlns:a14="http://schemas.microsoft.com/office/drawing/2010/main" val="0"/>
                </a:ext>
              </a:extLst>
            </a:blip>
            <a:srcRect l="18411" t="1929" r="27456" b="52588"/>
            <a:stretch/>
          </p:blipFill>
          <p:spPr>
            <a:xfrm>
              <a:off x="670459" y="4336277"/>
              <a:ext cx="1305884" cy="1645920"/>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7" name="Picture 26">
              <a:extLst>
                <a:ext uri="{FF2B5EF4-FFF2-40B4-BE49-F238E27FC236}">
                  <a16:creationId xmlns:a16="http://schemas.microsoft.com/office/drawing/2014/main" id="{C02EF9EA-A92D-9D4E-ECD0-A650B6EA1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740" y="3325175"/>
              <a:ext cx="2537073" cy="1542163"/>
            </a:xfrm>
            <a:prstGeom prst="roundRect">
              <a:avLst>
                <a:gd name="adj" fmla="val 16667"/>
              </a:avLst>
            </a:prstGeom>
            <a:ln>
              <a:solidFill>
                <a:schemeClr val="bg1"/>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A81086F0-4609-4935-1895-BC67562E0FF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9052" r="28421" b="57114"/>
            <a:stretch/>
          </p:blipFill>
          <p:spPr>
            <a:xfrm>
              <a:off x="10309702" y="2286849"/>
              <a:ext cx="1418913" cy="1471583"/>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grpSp>
          <p:nvGrpSpPr>
            <p:cNvPr id="30" name="Group 29">
              <a:extLst>
                <a:ext uri="{FF2B5EF4-FFF2-40B4-BE49-F238E27FC236}">
                  <a16:creationId xmlns:a16="http://schemas.microsoft.com/office/drawing/2014/main" id="{2EB31475-A536-DFE8-C69B-B0AD144BA27A}"/>
                </a:ext>
              </a:extLst>
            </p:cNvPr>
            <p:cNvGrpSpPr/>
            <p:nvPr/>
          </p:nvGrpSpPr>
          <p:grpSpPr>
            <a:xfrm>
              <a:off x="10044857" y="4324932"/>
              <a:ext cx="2036994" cy="1924812"/>
              <a:chOff x="9102812" y="1479623"/>
              <a:chExt cx="2655909" cy="2813305"/>
            </a:xfrm>
          </p:grpSpPr>
          <p:pic>
            <p:nvPicPr>
              <p:cNvPr id="31" name="Picture 30">
                <a:extLst>
                  <a:ext uri="{FF2B5EF4-FFF2-40B4-BE49-F238E27FC236}">
                    <a16:creationId xmlns:a16="http://schemas.microsoft.com/office/drawing/2014/main" id="{4F3FF59C-383F-23F4-6995-6427D7176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16EA423B-5653-F6A8-3C26-0B4C5AC08C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881C21A1-6983-377D-665E-44D60369A308}"/>
                  </a:ext>
                </a:extLst>
              </p:cNvPr>
              <p:cNvPicPr>
                <a:picLocks noChangeAspect="1"/>
              </p:cNvPicPr>
              <p:nvPr/>
            </p:nvPicPr>
            <p:blipFill rotWithShape="1">
              <a:blip r:embed="rId10">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AFD2F7A4-B475-588D-A627-3C3737F626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CEF901-1712-C6C1-A5F8-27D455EEC9E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DEB9822E-C5B8-0466-002C-D48075EFFA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254111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 name="Background - Solid">
            <a:extLst>
              <a:ext uri="{FF2B5EF4-FFF2-40B4-BE49-F238E27FC236}">
                <a16:creationId xmlns:a16="http://schemas.microsoft.com/office/drawing/2014/main" id="{03FDA3D6-4D6C-FB03-2675-8AFD3951850D}"/>
              </a:ext>
            </a:extLst>
          </p:cNvPr>
          <p:cNvSpPr/>
          <p:nvPr/>
        </p:nvSpPr>
        <p:spPr>
          <a:xfrm>
            <a:off x="0" y="6288394"/>
            <a:ext cx="12188952" cy="569606"/>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C1125842-199D-ED16-FC0D-AFBEFD70D88F}"/>
              </a:ext>
            </a:extLst>
          </p:cNvPr>
          <p:cNvSpPr/>
          <p:nvPr/>
        </p:nvSpPr>
        <p:spPr>
          <a:xfrm>
            <a:off x="0" y="-5444"/>
            <a:ext cx="10058399" cy="6869151"/>
          </a:xfrm>
          <a:custGeom>
            <a:avLst/>
            <a:gdLst>
              <a:gd name="connsiteX0" fmla="*/ 0 w 10042071"/>
              <a:gd name="connsiteY0" fmla="*/ 0 h 6858000"/>
              <a:gd name="connsiteX1" fmla="*/ 9724590 w 10042071"/>
              <a:gd name="connsiteY1" fmla="*/ 0 h 6858000"/>
              <a:gd name="connsiteX2" fmla="*/ 9724590 w 10042071"/>
              <a:gd name="connsiteY2" fmla="*/ 1 h 6858000"/>
              <a:gd name="connsiteX3" fmla="*/ 10042071 w 10042071"/>
              <a:gd name="connsiteY3" fmla="*/ 1 h 6858000"/>
              <a:gd name="connsiteX4" fmla="*/ 6082601 w 10042071"/>
              <a:gd name="connsiteY4" fmla="*/ 6858000 h 6858000"/>
              <a:gd name="connsiteX5" fmla="*/ 0 w 10042071"/>
              <a:gd name="connsiteY5" fmla="*/ 6858000 h 6858000"/>
              <a:gd name="connsiteX6" fmla="*/ 0 w 10042071"/>
              <a:gd name="connsiteY6" fmla="*/ 6623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2071" h="6858000">
                <a:moveTo>
                  <a:pt x="0" y="0"/>
                </a:moveTo>
                <a:lnTo>
                  <a:pt x="9724590" y="0"/>
                </a:lnTo>
                <a:lnTo>
                  <a:pt x="9724590" y="1"/>
                </a:lnTo>
                <a:lnTo>
                  <a:pt x="10042071" y="1"/>
                </a:lnTo>
                <a:lnTo>
                  <a:pt x="6082601" y="6858000"/>
                </a:lnTo>
                <a:lnTo>
                  <a:pt x="0" y="6858000"/>
                </a:lnTo>
                <a:lnTo>
                  <a:pt x="0" y="66239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46" name="TextBox 145"/>
          <p:cNvSpPr txBox="1"/>
          <p:nvPr/>
        </p:nvSpPr>
        <p:spPr>
          <a:xfrm>
            <a:off x="774764" y="2113345"/>
            <a:ext cx="5709896" cy="323165"/>
          </a:xfrm>
          <a:prstGeom prst="rect">
            <a:avLst/>
          </a:prstGeom>
          <a:noFill/>
        </p:spPr>
        <p:txBody>
          <a:bodyPr wrap="square" rtlCol="0">
            <a:spAutoFit/>
          </a:bodyPr>
          <a:lstStyle/>
          <a:p>
            <a:r>
              <a:rPr lang="en-US" sz="1500" dirty="0">
                <a:solidFill>
                  <a:srgbClr val="002060"/>
                </a:solidFill>
                <a:latin typeface="Arial" charset="0"/>
                <a:ea typeface="Arial" charset="0"/>
                <a:cs typeface="Arial" charset="0"/>
              </a:rPr>
              <a:t>Understand your role as a Guiding Lion </a:t>
            </a:r>
          </a:p>
        </p:txBody>
      </p:sp>
      <p:sp>
        <p:nvSpPr>
          <p:cNvPr id="147" name="TextBox 146"/>
          <p:cNvSpPr txBox="1"/>
          <p:nvPr/>
        </p:nvSpPr>
        <p:spPr>
          <a:xfrm>
            <a:off x="714820" y="2741322"/>
            <a:ext cx="5284763" cy="553998"/>
          </a:xfrm>
          <a:prstGeom prst="rect">
            <a:avLst/>
          </a:prstGeom>
          <a:noFill/>
        </p:spPr>
        <p:txBody>
          <a:bodyPr wrap="square" rtlCol="0">
            <a:spAutoFit/>
          </a:bodyPr>
          <a:lstStyle/>
          <a:p>
            <a:r>
              <a:rPr lang="en-US" sz="1500" dirty="0">
                <a:solidFill>
                  <a:srgbClr val="002060"/>
                </a:solidFill>
                <a:latin typeface="Arial" charset="0"/>
                <a:ea typeface="Arial" charset="0"/>
                <a:cs typeface="Arial" charset="0"/>
              </a:rPr>
              <a:t>Develop a plan to guide the club to become self-sufficient and strong</a:t>
            </a:r>
          </a:p>
        </p:txBody>
      </p:sp>
      <p:sp>
        <p:nvSpPr>
          <p:cNvPr id="148" name="TextBox 147"/>
          <p:cNvSpPr txBox="1"/>
          <p:nvPr/>
        </p:nvSpPr>
        <p:spPr>
          <a:xfrm>
            <a:off x="714821" y="3631935"/>
            <a:ext cx="5085836" cy="323165"/>
          </a:xfrm>
          <a:prstGeom prst="rect">
            <a:avLst/>
          </a:prstGeom>
          <a:noFill/>
        </p:spPr>
        <p:txBody>
          <a:bodyPr wrap="square" rtlCol="0">
            <a:spAutoFit/>
          </a:bodyPr>
          <a:lstStyle/>
          <a:p>
            <a:r>
              <a:rPr lang="en-US" sz="1500" dirty="0">
                <a:solidFill>
                  <a:srgbClr val="002060"/>
                </a:solidFill>
                <a:latin typeface="Arial" charset="0"/>
                <a:ea typeface="Arial" charset="0"/>
                <a:cs typeface="Arial" charset="0"/>
              </a:rPr>
              <a:t>Provide tools to help the club officers manage their club</a:t>
            </a:r>
          </a:p>
        </p:txBody>
      </p:sp>
      <p:sp>
        <p:nvSpPr>
          <p:cNvPr id="30" name="TextBox 29"/>
          <p:cNvSpPr txBox="1"/>
          <p:nvPr/>
        </p:nvSpPr>
        <p:spPr>
          <a:xfrm>
            <a:off x="714821" y="4515139"/>
            <a:ext cx="5085836" cy="553998"/>
          </a:xfrm>
          <a:prstGeom prst="rect">
            <a:avLst/>
          </a:prstGeom>
          <a:noFill/>
        </p:spPr>
        <p:txBody>
          <a:bodyPr wrap="square" rtlCol="0">
            <a:spAutoFit/>
          </a:bodyPr>
          <a:lstStyle/>
          <a:p>
            <a:r>
              <a:rPr lang="en-US" sz="1500" dirty="0">
                <a:solidFill>
                  <a:srgbClr val="002060"/>
                </a:solidFill>
                <a:latin typeface="Arial" charset="0"/>
                <a:ea typeface="Arial" charset="0"/>
                <a:cs typeface="Arial" charset="0"/>
              </a:rPr>
              <a:t>Establish a system to track development over the course of your term</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5114857" cy="8882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Certified Guiding Lion Course Objectives </a:t>
            </a:r>
          </a:p>
        </p:txBody>
      </p:sp>
      <p:grpSp>
        <p:nvGrpSpPr>
          <p:cNvPr id="14" name="Group 13">
            <a:extLst>
              <a:ext uri="{FF2B5EF4-FFF2-40B4-BE49-F238E27FC236}">
                <a16:creationId xmlns:a16="http://schemas.microsoft.com/office/drawing/2014/main" id="{CC05E4EC-07AC-BCF4-5A4B-89E0CA89553A}"/>
              </a:ext>
            </a:extLst>
          </p:cNvPr>
          <p:cNvGrpSpPr/>
          <p:nvPr/>
        </p:nvGrpSpPr>
        <p:grpSpPr>
          <a:xfrm>
            <a:off x="6934200" y="1371600"/>
            <a:ext cx="4257742" cy="4538043"/>
            <a:chOff x="6945768" y="1737252"/>
            <a:chExt cx="4257742" cy="4538043"/>
          </a:xfrm>
        </p:grpSpPr>
        <p:grpSp>
          <p:nvGrpSpPr>
            <p:cNvPr id="15" name="Group 14">
              <a:extLst>
                <a:ext uri="{FF2B5EF4-FFF2-40B4-BE49-F238E27FC236}">
                  <a16:creationId xmlns:a16="http://schemas.microsoft.com/office/drawing/2014/main" id="{A9081243-A981-71EF-CEC9-6ADC11E47E12}"/>
                </a:ext>
              </a:extLst>
            </p:cNvPr>
            <p:cNvGrpSpPr/>
            <p:nvPr/>
          </p:nvGrpSpPr>
          <p:grpSpPr>
            <a:xfrm>
              <a:off x="6945768" y="3997587"/>
              <a:ext cx="4257742" cy="2277708"/>
              <a:chOff x="6945768" y="3997587"/>
              <a:chExt cx="4257742" cy="2277708"/>
            </a:xfrm>
          </p:grpSpPr>
          <p:sp>
            <p:nvSpPr>
              <p:cNvPr id="35" name="Freeform 34">
                <a:extLst>
                  <a:ext uri="{FF2B5EF4-FFF2-40B4-BE49-F238E27FC236}">
                    <a16:creationId xmlns:a16="http://schemas.microsoft.com/office/drawing/2014/main" id="{169DD5C7-3A42-0508-8098-00B3AF3877D4}"/>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A688792D-4AD1-A7A0-67B8-09ACC4F6B30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7" name="Freeform 14">
                <a:extLst>
                  <a:ext uri="{FF2B5EF4-FFF2-40B4-BE49-F238E27FC236}">
                    <a16:creationId xmlns:a16="http://schemas.microsoft.com/office/drawing/2014/main" id="{A68C0F06-017C-4479-4137-D41D0CE60C56}"/>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6" name="Group 15">
              <a:extLst>
                <a:ext uri="{FF2B5EF4-FFF2-40B4-BE49-F238E27FC236}">
                  <a16:creationId xmlns:a16="http://schemas.microsoft.com/office/drawing/2014/main" id="{390D2A42-82AC-3C49-FF80-68B0D7185BA4}"/>
                </a:ext>
              </a:extLst>
            </p:cNvPr>
            <p:cNvGrpSpPr/>
            <p:nvPr/>
          </p:nvGrpSpPr>
          <p:grpSpPr>
            <a:xfrm>
              <a:off x="6945768" y="3244142"/>
              <a:ext cx="4257742" cy="2277708"/>
              <a:chOff x="6945768" y="3997587"/>
              <a:chExt cx="4257742" cy="2277708"/>
            </a:xfrm>
          </p:grpSpPr>
          <p:sp>
            <p:nvSpPr>
              <p:cNvPr id="27" name="Freeform 26">
                <a:extLst>
                  <a:ext uri="{FF2B5EF4-FFF2-40B4-BE49-F238E27FC236}">
                    <a16:creationId xmlns:a16="http://schemas.microsoft.com/office/drawing/2014/main" id="{3035BBAA-4BDB-989C-9A6A-351BD5545FA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8" name="Freeform 13">
                <a:extLst>
                  <a:ext uri="{FF2B5EF4-FFF2-40B4-BE49-F238E27FC236}">
                    <a16:creationId xmlns:a16="http://schemas.microsoft.com/office/drawing/2014/main" id="{0FAD1C21-5F87-9A05-A803-CA398C761C2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1" name="Freeform 14">
                <a:extLst>
                  <a:ext uri="{FF2B5EF4-FFF2-40B4-BE49-F238E27FC236}">
                    <a16:creationId xmlns:a16="http://schemas.microsoft.com/office/drawing/2014/main" id="{5852DEB4-DA31-1F4B-A82E-317FD7E5598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17" name="Group 16">
              <a:extLst>
                <a:ext uri="{FF2B5EF4-FFF2-40B4-BE49-F238E27FC236}">
                  <a16:creationId xmlns:a16="http://schemas.microsoft.com/office/drawing/2014/main" id="{E3031AAE-2F0F-588C-5AB0-EE4D43EE3063}"/>
                </a:ext>
              </a:extLst>
            </p:cNvPr>
            <p:cNvGrpSpPr/>
            <p:nvPr/>
          </p:nvGrpSpPr>
          <p:grpSpPr>
            <a:xfrm>
              <a:off x="6945768" y="2490697"/>
              <a:ext cx="4257742" cy="2277708"/>
              <a:chOff x="6945768" y="3997587"/>
              <a:chExt cx="4257742" cy="2277708"/>
            </a:xfrm>
          </p:grpSpPr>
          <p:sp>
            <p:nvSpPr>
              <p:cNvPr id="24" name="Freeform 23">
                <a:extLst>
                  <a:ext uri="{FF2B5EF4-FFF2-40B4-BE49-F238E27FC236}">
                    <a16:creationId xmlns:a16="http://schemas.microsoft.com/office/drawing/2014/main" id="{CF56D1E3-D496-0092-DB11-FB2603D0533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5" name="Freeform 13">
                <a:extLst>
                  <a:ext uri="{FF2B5EF4-FFF2-40B4-BE49-F238E27FC236}">
                    <a16:creationId xmlns:a16="http://schemas.microsoft.com/office/drawing/2014/main" id="{56E13BAE-292F-3A69-90EF-94F380E01E54}"/>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6" name="Freeform 14">
                <a:extLst>
                  <a:ext uri="{FF2B5EF4-FFF2-40B4-BE49-F238E27FC236}">
                    <a16:creationId xmlns:a16="http://schemas.microsoft.com/office/drawing/2014/main" id="{9B3656DF-EA43-58C5-25E8-148CDD5BD561}"/>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0" name="Group 19">
              <a:extLst>
                <a:ext uri="{FF2B5EF4-FFF2-40B4-BE49-F238E27FC236}">
                  <a16:creationId xmlns:a16="http://schemas.microsoft.com/office/drawing/2014/main" id="{0F467040-95A9-FF8C-1122-CD46343DA183}"/>
                </a:ext>
              </a:extLst>
            </p:cNvPr>
            <p:cNvGrpSpPr/>
            <p:nvPr/>
          </p:nvGrpSpPr>
          <p:grpSpPr>
            <a:xfrm>
              <a:off x="6945768" y="1737252"/>
              <a:ext cx="4257742" cy="2277708"/>
              <a:chOff x="6945768" y="3997587"/>
              <a:chExt cx="4257742" cy="2277708"/>
            </a:xfrm>
          </p:grpSpPr>
          <p:sp>
            <p:nvSpPr>
              <p:cNvPr id="21" name="Freeform 20">
                <a:extLst>
                  <a:ext uri="{FF2B5EF4-FFF2-40B4-BE49-F238E27FC236}">
                    <a16:creationId xmlns:a16="http://schemas.microsoft.com/office/drawing/2014/main" id="{F3F527D8-563D-BEFE-33AD-46C36D26763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2" name="Freeform 13">
                <a:extLst>
                  <a:ext uri="{FF2B5EF4-FFF2-40B4-BE49-F238E27FC236}">
                    <a16:creationId xmlns:a16="http://schemas.microsoft.com/office/drawing/2014/main" id="{093FD8BA-9FE1-8AA7-7EF1-1D8C5CE4BFD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3" name="Freeform 14">
                <a:extLst>
                  <a:ext uri="{FF2B5EF4-FFF2-40B4-BE49-F238E27FC236}">
                    <a16:creationId xmlns:a16="http://schemas.microsoft.com/office/drawing/2014/main" id="{F7FFD319-EE5B-631C-C3C2-AF4E8884DE22}"/>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pic>
        <p:nvPicPr>
          <p:cNvPr id="54" name="Picture 53">
            <a:extLst>
              <a:ext uri="{FF2B5EF4-FFF2-40B4-BE49-F238E27FC236}">
                <a16:creationId xmlns:a16="http://schemas.microsoft.com/office/drawing/2014/main" id="{ECFD6742-4051-9FE8-8158-9949BFF784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900728" y="413948"/>
            <a:ext cx="739156" cy="702199"/>
          </a:xfrm>
          <a:prstGeom prst="rect">
            <a:avLst/>
          </a:prstGeom>
        </p:spPr>
      </p:pic>
    </p:spTree>
    <p:extLst>
      <p:ext uri="{BB962C8B-B14F-4D97-AF65-F5344CB8AC3E}">
        <p14:creationId xmlns:p14="http://schemas.microsoft.com/office/powerpoint/2010/main" val="178558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855499" y="1054763"/>
            <a:ext cx="4292083" cy="96513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Develop a Club Officer Mentor Team</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6 – Page 14-15</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1"/>
            <a:ext cx="3372531" cy="1815882"/>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Identify the individuals who are qualified to serve in the following roles</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10" name="Headline">
            <a:extLst>
              <a:ext uri="{FF2B5EF4-FFF2-40B4-BE49-F238E27FC236}">
                <a16:creationId xmlns:a16="http://schemas.microsoft.com/office/drawing/2014/main" id="{E15AF50E-E89A-C338-E1B0-DE7B913D2A1C}"/>
              </a:ext>
            </a:extLst>
          </p:cNvPr>
          <p:cNvSpPr txBox="1">
            <a:spLocks/>
          </p:cNvSpPr>
          <p:nvPr/>
        </p:nvSpPr>
        <p:spPr>
          <a:xfrm>
            <a:off x="6547589" y="3151457"/>
            <a:ext cx="4907902" cy="226819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800" b="0" kern="0" dirty="0">
                <a:solidFill>
                  <a:srgbClr val="00338D"/>
                </a:solidFill>
                <a:latin typeface="Arial" panose="020B0604020202020204" pitchFamily="34" charset="0"/>
                <a:cs typeface="Arial" panose="020B0604020202020204" pitchFamily="34" charset="0"/>
              </a:rPr>
              <a:t>District Support</a:t>
            </a:r>
          </a:p>
          <a:p>
            <a:r>
              <a:rPr lang="en-US" sz="2800" b="0" kern="0" dirty="0">
                <a:solidFill>
                  <a:srgbClr val="00338D"/>
                </a:solidFill>
                <a:latin typeface="Arial" panose="020B0604020202020204" pitchFamily="34" charset="0"/>
                <a:cs typeface="Arial" panose="020B0604020202020204" pitchFamily="34" charset="0"/>
              </a:rPr>
              <a:t>(page 14)</a:t>
            </a:r>
          </a:p>
          <a:p>
            <a:endParaRPr lang="en-US" sz="2800" b="0" kern="0" dirty="0">
              <a:solidFill>
                <a:srgbClr val="00338D"/>
              </a:solidFill>
              <a:latin typeface="Arial" panose="020B0604020202020204" pitchFamily="34" charset="0"/>
              <a:cs typeface="Arial" panose="020B0604020202020204" pitchFamily="34" charset="0"/>
            </a:endParaRPr>
          </a:p>
          <a:p>
            <a:r>
              <a:rPr lang="en-US" sz="2800" b="0" kern="0" dirty="0">
                <a:solidFill>
                  <a:srgbClr val="00338D"/>
                </a:solidFill>
                <a:latin typeface="Arial" panose="020B0604020202020204" pitchFamily="34" charset="0"/>
                <a:cs typeface="Arial" panose="020B0604020202020204" pitchFamily="34" charset="0"/>
              </a:rPr>
              <a:t>Club Officer Mentors</a:t>
            </a:r>
          </a:p>
          <a:p>
            <a:r>
              <a:rPr lang="en-US" sz="2800" b="0" kern="0" dirty="0">
                <a:solidFill>
                  <a:srgbClr val="00338D"/>
                </a:solidFill>
                <a:latin typeface="Arial" panose="020B0604020202020204" pitchFamily="34" charset="0"/>
                <a:cs typeface="Arial" panose="020B0604020202020204" pitchFamily="34" charset="0"/>
              </a:rPr>
              <a:t>(page 15)</a:t>
            </a:r>
          </a:p>
        </p:txBody>
      </p:sp>
    </p:spTree>
    <p:extLst>
      <p:ext uri="{BB962C8B-B14F-4D97-AF65-F5344CB8AC3E}">
        <p14:creationId xmlns:p14="http://schemas.microsoft.com/office/powerpoint/2010/main" val="190481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914400" y="2514600"/>
            <a:ext cx="5842196"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en-US" sz="6000" b="1" kern="0" dirty="0">
                <a:solidFill>
                  <a:schemeClr val="bg1"/>
                </a:solidFill>
                <a:latin typeface="Arial" charset="0"/>
                <a:ea typeface="Arial" charset="0"/>
                <a:cs typeface="Arial" charset="0"/>
              </a:rPr>
              <a:t>Take a Break!</a:t>
            </a: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Section IV</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Develop Club Officer Training</a:t>
            </a:r>
            <a:endParaRPr lang="en-US" sz="2400" b="0" i="1" kern="0" dirty="0">
              <a:latin typeface="Arial" charset="0"/>
              <a:ea typeface="Arial" charset="0"/>
              <a:cs typeface="Arial" charset="0"/>
            </a:endParaRPr>
          </a:p>
        </p:txBody>
      </p:sp>
    </p:spTree>
    <p:extLst>
      <p:ext uri="{BB962C8B-B14F-4D97-AF65-F5344CB8AC3E}">
        <p14:creationId xmlns:p14="http://schemas.microsoft.com/office/powerpoint/2010/main" val="34757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36450" y="205220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103233" y="1116913"/>
            <a:ext cx="4840366" cy="84214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800" kern="0" dirty="0">
                <a:solidFill>
                  <a:srgbClr val="00338D"/>
                </a:solidFill>
                <a:latin typeface="Arial" panose="020B0604020202020204" pitchFamily="34" charset="0"/>
                <a:cs typeface="Arial" panose="020B0604020202020204" pitchFamily="34" charset="0"/>
              </a:rPr>
              <a:t>Section IV: Design Club </a:t>
            </a:r>
          </a:p>
          <a:p>
            <a:r>
              <a:rPr lang="en-US" sz="2800" kern="0" dirty="0">
                <a:solidFill>
                  <a:srgbClr val="00338D"/>
                </a:solidFill>
                <a:latin typeface="Arial" panose="020B0604020202020204" pitchFamily="34" charset="0"/>
                <a:cs typeface="Arial" panose="020B0604020202020204" pitchFamily="34" charset="0"/>
              </a:rPr>
              <a:t>Officer Training Sessions</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33</a:t>
            </a:fld>
            <a:endParaRPr lang="en-US" sz="1000" dirty="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8182528" y="1978048"/>
            <a:ext cx="3756440" cy="3832326"/>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637210" y="2936609"/>
            <a:ext cx="7293810" cy="2585323"/>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en-US" altLang="en-US" sz="1600" b="0" dirty="0">
                <a:solidFill>
                  <a:srgbClr val="002060"/>
                </a:solidFill>
              </a:rPr>
              <a:t>Training Session One:</a:t>
            </a:r>
            <a:r>
              <a:rPr lang="en-US" altLang="en-US" sz="1600" dirty="0">
                <a:solidFill>
                  <a:srgbClr val="002060"/>
                </a:solidFill>
              </a:rPr>
              <a:t>   Getting Started!</a:t>
            </a:r>
          </a:p>
          <a:p>
            <a:pPr>
              <a:tabLst>
                <a:tab pos="1255713" algn="l"/>
              </a:tabLst>
            </a:pPr>
            <a:r>
              <a:rPr lang="en-US" altLang="en-US" sz="1600" dirty="0">
                <a:solidFill>
                  <a:srgbClr val="002060"/>
                </a:solidFill>
              </a:rPr>
              <a:t> </a:t>
            </a:r>
          </a:p>
          <a:p>
            <a:pPr>
              <a:tabLst>
                <a:tab pos="1255713" algn="l"/>
              </a:tabLst>
            </a:pPr>
            <a:r>
              <a:rPr lang="en-US" altLang="en-US" sz="1600" b="0" dirty="0">
                <a:solidFill>
                  <a:srgbClr val="002060"/>
                </a:solidFill>
              </a:rPr>
              <a:t>Training Session Two:</a:t>
            </a:r>
            <a:r>
              <a:rPr lang="en-US" altLang="en-US" sz="1600" dirty="0">
                <a:solidFill>
                  <a:srgbClr val="002060"/>
                </a:solidFill>
              </a:rPr>
              <a:t>    Club Operations</a:t>
            </a:r>
          </a:p>
          <a:p>
            <a:pPr>
              <a:tabLst>
                <a:tab pos="1255713" algn="l"/>
              </a:tabLst>
            </a:pPr>
            <a:endParaRPr lang="en-US" altLang="en-US" sz="1600" dirty="0">
              <a:solidFill>
                <a:srgbClr val="002060"/>
              </a:solidFill>
            </a:endParaRPr>
          </a:p>
          <a:p>
            <a:pPr>
              <a:tabLst>
                <a:tab pos="1255713" algn="l"/>
              </a:tabLst>
            </a:pPr>
            <a:r>
              <a:rPr lang="en-US" altLang="en-US" sz="1600" b="0" dirty="0">
                <a:solidFill>
                  <a:srgbClr val="002060"/>
                </a:solidFill>
              </a:rPr>
              <a:t>Training Session Three: </a:t>
            </a:r>
            <a:r>
              <a:rPr lang="en-US" altLang="en-US" sz="1600" dirty="0">
                <a:solidFill>
                  <a:srgbClr val="002060"/>
                </a:solidFill>
              </a:rPr>
              <a:t>Hosting Productive and Meaningful Club Events</a:t>
            </a:r>
          </a:p>
          <a:p>
            <a:pPr>
              <a:tabLst>
                <a:tab pos="1255713" algn="l"/>
              </a:tabLst>
            </a:pPr>
            <a:endParaRPr lang="en-US" altLang="en-US" sz="1600" dirty="0">
              <a:solidFill>
                <a:srgbClr val="002060"/>
              </a:solidFill>
            </a:endParaRPr>
          </a:p>
          <a:p>
            <a:pPr>
              <a:tabLst>
                <a:tab pos="1255713" algn="l"/>
              </a:tabLst>
            </a:pPr>
            <a:r>
              <a:rPr lang="en-US" altLang="en-US" sz="1600" b="0" dirty="0">
                <a:solidFill>
                  <a:srgbClr val="002060"/>
                </a:solidFill>
              </a:rPr>
              <a:t>Training Session Four:  </a:t>
            </a:r>
            <a:r>
              <a:rPr lang="en-US" altLang="en-US" sz="1600" dirty="0">
                <a:solidFill>
                  <a:srgbClr val="002060"/>
                </a:solidFill>
              </a:rPr>
              <a:t>The Importance of Recruitment and Retention</a:t>
            </a:r>
          </a:p>
          <a:p>
            <a:pPr>
              <a:tabLst>
                <a:tab pos="1255713" algn="l"/>
              </a:tabLst>
            </a:pPr>
            <a:endParaRPr lang="en-US" altLang="en-US" sz="1600" dirty="0">
              <a:solidFill>
                <a:srgbClr val="002060"/>
              </a:solidFill>
            </a:endParaRPr>
          </a:p>
          <a:p>
            <a:pPr>
              <a:tabLst>
                <a:tab pos="1255713" algn="l"/>
              </a:tabLst>
            </a:pPr>
            <a:r>
              <a:rPr lang="en-US" altLang="en-US" sz="1600" b="0" dirty="0">
                <a:solidFill>
                  <a:srgbClr val="002060"/>
                </a:solidFill>
              </a:rPr>
              <a:t>Training Session Five:</a:t>
            </a:r>
            <a:r>
              <a:rPr lang="en-US" altLang="en-US" sz="1600" dirty="0">
                <a:solidFill>
                  <a:srgbClr val="002060"/>
                </a:solidFill>
              </a:rPr>
              <a:t>  Planning for the Future and Achieving Excellence</a:t>
            </a:r>
          </a:p>
          <a:p>
            <a:pPr>
              <a:tabLst>
                <a:tab pos="1255713" algn="l"/>
              </a:tabLst>
            </a:pPr>
            <a:endParaRPr lang="en-US" altLang="en-US" sz="1800" dirty="0">
              <a:solidFill>
                <a:srgbClr val="002060"/>
              </a:solidFill>
            </a:endParaRPr>
          </a:p>
        </p:txBody>
      </p:sp>
      <p:sp>
        <p:nvSpPr>
          <p:cNvPr id="44" name="Rectangle 43">
            <a:extLst>
              <a:ext uri="{FF2B5EF4-FFF2-40B4-BE49-F238E27FC236}">
                <a16:creationId xmlns:a16="http://schemas.microsoft.com/office/drawing/2014/main" id="{00DF1D3C-41B0-B773-1260-ECDAD08BC3F5}"/>
              </a:ext>
            </a:extLst>
          </p:cNvPr>
          <p:cNvSpPr/>
          <p:nvPr/>
        </p:nvSpPr>
        <p:spPr>
          <a:xfrm>
            <a:off x="3370010" y="6319797"/>
            <a:ext cx="4467704" cy="307777"/>
          </a:xfrm>
          <a:prstGeom prst="rect">
            <a:avLst/>
          </a:prstGeom>
        </p:spPr>
        <p:txBody>
          <a:bodyPr wrap="square">
            <a:spAutoFit/>
          </a:bodyPr>
          <a:lstStyle/>
          <a:p>
            <a:r>
              <a:rPr lang="en-US" altLang="en-US" sz="1400" i="1" dirty="0">
                <a:solidFill>
                  <a:srgbClr val="002060"/>
                </a:solidFill>
                <a:latin typeface="Calibri Light" panose="020F0302020204030204" pitchFamily="34" charset="0"/>
                <a:cs typeface="Calibri Light" panose="020F0302020204030204" pitchFamily="34" charset="0"/>
              </a:rPr>
              <a:t>Each training session should last approximately 60 minutes. </a:t>
            </a:r>
          </a:p>
        </p:txBody>
      </p:sp>
    </p:spTree>
    <p:extLst>
      <p:ext uri="{BB962C8B-B14F-4D97-AF65-F5344CB8AC3E}">
        <p14:creationId xmlns:p14="http://schemas.microsoft.com/office/powerpoint/2010/main" val="272997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376661" cy="37449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Training Session One</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457200" y="2978713"/>
            <a:ext cx="6008914" cy="29928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kern="0" dirty="0">
                <a:solidFill>
                  <a:schemeClr val="bg1"/>
                </a:solidFill>
                <a:latin typeface="Arial" charset="0"/>
                <a:ea typeface="Arial" charset="0"/>
                <a:cs typeface="Arial" charset="0"/>
              </a:rPr>
              <a:t>Introduction to Lions Clubs International and </a:t>
            </a:r>
          </a:p>
          <a:p>
            <a:pPr>
              <a:buSzPct val="120000"/>
            </a:pPr>
            <a:r>
              <a:rPr lang="en-US" kern="0" dirty="0">
                <a:solidFill>
                  <a:schemeClr val="bg1"/>
                </a:solidFill>
                <a:latin typeface="Arial" charset="0"/>
                <a:ea typeface="Arial" charset="0"/>
                <a:cs typeface="Arial" charset="0"/>
              </a:rPr>
              <a:t>Lions Clubs International Foundation</a:t>
            </a:r>
          </a:p>
          <a:p>
            <a:pPr>
              <a:buSzPct val="120000"/>
            </a:pPr>
            <a:endParaRPr lang="en-US" kern="0" dirty="0">
              <a:solidFill>
                <a:schemeClr val="bg1"/>
              </a:solidFill>
              <a:latin typeface="Arial" charset="0"/>
              <a:ea typeface="Arial" charset="0"/>
              <a:cs typeface="Arial" charset="0"/>
            </a:endParaRPr>
          </a:p>
          <a:p>
            <a:pPr>
              <a:buSzPct val="120000"/>
            </a:pPr>
            <a:r>
              <a:rPr lang="en-US" kern="0" dirty="0">
                <a:solidFill>
                  <a:schemeClr val="bg1"/>
                </a:solidFill>
                <a:latin typeface="Arial" charset="0"/>
                <a:ea typeface="Arial" charset="0"/>
                <a:cs typeface="Arial" charset="0"/>
              </a:rPr>
              <a:t>Club Responsibilities</a:t>
            </a:r>
          </a:p>
          <a:p>
            <a:pPr>
              <a:buSzPct val="120000"/>
            </a:pPr>
            <a:endParaRPr lang="en-US" kern="0" dirty="0">
              <a:solidFill>
                <a:schemeClr val="bg1"/>
              </a:solidFill>
              <a:latin typeface="Arial" charset="0"/>
              <a:ea typeface="Arial" charset="0"/>
              <a:cs typeface="Arial" charset="0"/>
            </a:endParaRPr>
          </a:p>
          <a:p>
            <a:pPr>
              <a:buSzPct val="120000"/>
            </a:pPr>
            <a:r>
              <a:rPr lang="en-US" kern="0" dirty="0">
                <a:solidFill>
                  <a:schemeClr val="bg1"/>
                </a:solidFill>
                <a:latin typeface="Arial" charset="0"/>
                <a:ea typeface="Arial" charset="0"/>
                <a:cs typeface="Arial" charset="0"/>
              </a:rPr>
              <a:t>Charter Night Ceremony</a:t>
            </a:r>
          </a:p>
          <a:p>
            <a:pPr>
              <a:buSzPct val="120000"/>
            </a:pPr>
            <a:endParaRPr lang="en-US" kern="0" dirty="0">
              <a:solidFill>
                <a:schemeClr val="bg1"/>
              </a:solidFill>
              <a:latin typeface="Arial" charset="0"/>
              <a:ea typeface="Arial" charset="0"/>
              <a:cs typeface="Arial" charset="0"/>
            </a:endParaRPr>
          </a:p>
          <a:p>
            <a:pPr>
              <a:buSzPct val="120000"/>
            </a:pPr>
            <a:r>
              <a:rPr lang="en-US" kern="0" dirty="0">
                <a:solidFill>
                  <a:schemeClr val="bg1"/>
                </a:solidFill>
                <a:latin typeface="Arial" charset="0"/>
                <a:ea typeface="Arial" charset="0"/>
                <a:cs typeface="Arial" charset="0"/>
              </a:rPr>
              <a:t>Initial meeting with Club Officer Mentor Team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Getting Started!</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33870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375145" y="768943"/>
            <a:ext cx="4893055"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000" b="1" kern="0" dirty="0">
                <a:solidFill>
                  <a:schemeClr val="bg1"/>
                </a:solidFill>
                <a:latin typeface="Arial" charset="0"/>
                <a:ea typeface="Arial" charset="0"/>
                <a:cs typeface="Arial" charset="0"/>
              </a:rPr>
              <a:t>Introduction to </a:t>
            </a:r>
          </a:p>
          <a:p>
            <a:pPr>
              <a:buSzPct val="120000"/>
            </a:pPr>
            <a:r>
              <a:rPr lang="en-US" sz="3000" b="1" kern="0" dirty="0">
                <a:solidFill>
                  <a:schemeClr val="bg1"/>
                </a:solidFill>
                <a:latin typeface="Arial" charset="0"/>
                <a:ea typeface="Arial" charset="0"/>
                <a:cs typeface="Arial" charset="0"/>
              </a:rPr>
              <a:t>Lions Clubs International</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37CB9478-3923-F6BE-3C47-B177086DD8EA}"/>
              </a:ext>
            </a:extLst>
          </p:cNvPr>
          <p:cNvSpPr/>
          <p:nvPr/>
        </p:nvSpPr>
        <p:spPr>
          <a:xfrm>
            <a:off x="6647211" y="2981442"/>
            <a:ext cx="5486400" cy="3571683"/>
          </a:xfrm>
          <a:prstGeom prst="rect">
            <a:avLst/>
          </a:prstGeom>
        </p:spPr>
        <p:txBody>
          <a:bodyPr wrap="square">
            <a:spAutoFit/>
          </a:bodyPr>
          <a:lstStyle/>
          <a:p>
            <a:pPr>
              <a:lnSpc>
                <a:spcPct val="114000"/>
              </a:lnSpc>
            </a:pPr>
            <a:r>
              <a:rPr lang="en-US" sz="2000" dirty="0">
                <a:solidFill>
                  <a:schemeClr val="bg1"/>
                </a:solidFill>
                <a:latin typeface="Arial" panose="020B0604020202020204" pitchFamily="34" charset="0"/>
                <a:cs typeface="Arial" panose="020B0604020202020204" pitchFamily="34" charset="0"/>
              </a:rPr>
              <a:t>Who Lions Are</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en-US" sz="2000" dirty="0">
                <a:solidFill>
                  <a:schemeClr val="bg1"/>
                </a:solidFill>
                <a:latin typeface="Arial" panose="020B0604020202020204" pitchFamily="34" charset="0"/>
                <a:cs typeface="Arial" panose="020B0604020202020204" pitchFamily="34" charset="0"/>
              </a:rPr>
              <a:t>History of Your Club</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en-US" sz="2000" dirty="0">
                <a:solidFill>
                  <a:schemeClr val="bg1"/>
                </a:solidFill>
                <a:latin typeface="Arial" panose="020B0604020202020204" pitchFamily="34" charset="0"/>
                <a:cs typeface="Arial" panose="020B0604020202020204" pitchFamily="34" charset="0"/>
              </a:rPr>
              <a:t>Organizational Structure </a:t>
            </a:r>
          </a:p>
          <a:p>
            <a:pPr>
              <a:lnSpc>
                <a:spcPct val="114000"/>
              </a:lnSpc>
            </a:pPr>
            <a:r>
              <a:rPr lang="en-US" sz="2000" dirty="0">
                <a:solidFill>
                  <a:schemeClr val="bg1"/>
                </a:solidFill>
                <a:latin typeface="Arial" panose="020B0604020202020204" pitchFamily="34" charset="0"/>
                <a:cs typeface="Arial" panose="020B0604020202020204" pitchFamily="34" charset="0"/>
              </a:rPr>
              <a:t>	- District and Multiple District</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en-US" sz="2000" dirty="0">
                <a:solidFill>
                  <a:schemeClr val="bg1"/>
                </a:solidFill>
                <a:latin typeface="Arial" panose="020B0604020202020204" pitchFamily="34" charset="0"/>
                <a:cs typeface="Arial" panose="020B0604020202020204" pitchFamily="34" charset="0"/>
              </a:rPr>
              <a:t>History of Lions Clubs International</a:t>
            </a:r>
          </a:p>
          <a:p>
            <a:pPr>
              <a:lnSpc>
                <a:spcPct val="114000"/>
              </a:lnSpc>
            </a:pPr>
            <a:endParaRPr lang="en-US" sz="2000" dirty="0">
              <a:solidFill>
                <a:schemeClr val="bg1"/>
              </a:solidFill>
              <a:latin typeface="Arial" panose="020B0604020202020204" pitchFamily="34" charset="0"/>
              <a:cs typeface="Arial" panose="020B0604020202020204" pitchFamily="34" charset="0"/>
            </a:endParaRPr>
          </a:p>
          <a:p>
            <a:pPr>
              <a:lnSpc>
                <a:spcPct val="114000"/>
              </a:lnSpc>
            </a:pPr>
            <a:r>
              <a:rPr lang="en-US" sz="2000" dirty="0">
                <a:solidFill>
                  <a:schemeClr val="bg1"/>
                </a:solidFill>
                <a:latin typeface="Arial" panose="020B0604020202020204" pitchFamily="34" charset="0"/>
                <a:cs typeface="Arial" panose="020B0604020202020204" pitchFamily="34" charset="0"/>
              </a:rPr>
              <a:t>Lions International Structure and Organization </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New Member Orientation Guide</a:t>
            </a:r>
          </a:p>
        </p:txBody>
      </p:sp>
      <p:pic>
        <p:nvPicPr>
          <p:cNvPr id="3" name="Picture 2">
            <a:extLst>
              <a:ext uri="{FF2B5EF4-FFF2-40B4-BE49-F238E27FC236}">
                <a16:creationId xmlns:a16="http://schemas.microsoft.com/office/drawing/2014/main" id="{1B54B883-322D-2B81-968A-35C0CD04F550}"/>
              </a:ext>
            </a:extLst>
          </p:cNvPr>
          <p:cNvPicPr>
            <a:picLocks noChangeAspect="1"/>
          </p:cNvPicPr>
          <p:nvPr/>
        </p:nvPicPr>
        <p:blipFill>
          <a:blip r:embed="rId4"/>
          <a:stretch>
            <a:fillRect/>
          </a:stretch>
        </p:blipFill>
        <p:spPr>
          <a:xfrm>
            <a:off x="1328906" y="1155895"/>
            <a:ext cx="3091546" cy="3969546"/>
          </a:xfrm>
          <a:prstGeom prst="rect">
            <a:avLst/>
          </a:prstGeom>
        </p:spPr>
      </p:pic>
    </p:spTree>
    <p:extLst>
      <p:ext uri="{BB962C8B-B14F-4D97-AF65-F5344CB8AC3E}">
        <p14:creationId xmlns:p14="http://schemas.microsoft.com/office/powerpoint/2010/main" val="3525759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Rectangle 6">
            <a:extLst>
              <a:ext uri="{FF2B5EF4-FFF2-40B4-BE49-F238E27FC236}">
                <a16:creationId xmlns:a16="http://schemas.microsoft.com/office/drawing/2014/main" id="{85CBABB5-E23F-94DC-745E-05868AEB59F2}"/>
              </a:ext>
            </a:extLst>
          </p:cNvPr>
          <p:cNvSpPr/>
          <p:nvPr/>
        </p:nvSpPr>
        <p:spPr>
          <a:xfrm>
            <a:off x="2097071" y="983560"/>
            <a:ext cx="9171992" cy="561436"/>
          </a:xfrm>
          <a:prstGeom prst="rect">
            <a:avLst/>
          </a:prstGeom>
        </p:spPr>
        <p:txBody>
          <a:bodyPr wrap="square">
            <a:spAutoFit/>
          </a:bodyPr>
          <a:lstStyle/>
          <a:p>
            <a:pPr>
              <a:lnSpc>
                <a:spcPct val="120000"/>
              </a:lnSpc>
            </a:pPr>
            <a:r>
              <a:rPr lang="en-US" sz="2800" b="1" dirty="0">
                <a:solidFill>
                  <a:schemeClr val="accent1"/>
                </a:solidFill>
                <a:cs typeface="Arial" panose="020B0604020202020204" pitchFamily="34" charset="0"/>
              </a:rPr>
              <a:t>Introduction to Lions Clubs International Foundation </a:t>
            </a:r>
          </a:p>
        </p:txBody>
      </p:sp>
      <p:pic>
        <p:nvPicPr>
          <p:cNvPr id="10" name="Picture 9" descr="A logo with lions heads and a black background&#10;&#10;Description automatically generated">
            <a:extLst>
              <a:ext uri="{FF2B5EF4-FFF2-40B4-BE49-F238E27FC236}">
                <a16:creationId xmlns:a16="http://schemas.microsoft.com/office/drawing/2014/main" id="{C300DF3F-A21F-7051-D59B-F12E7E4DA509}"/>
              </a:ext>
            </a:extLst>
          </p:cNvPr>
          <p:cNvPicPr>
            <a:picLocks noChangeAspect="1"/>
          </p:cNvPicPr>
          <p:nvPr/>
        </p:nvPicPr>
        <p:blipFill>
          <a:blip r:embed="rId4"/>
          <a:stretch>
            <a:fillRect/>
          </a:stretch>
        </p:blipFill>
        <p:spPr>
          <a:xfrm>
            <a:off x="438822" y="2501883"/>
            <a:ext cx="3581400" cy="2727834"/>
          </a:xfrm>
          <a:prstGeom prst="rect">
            <a:avLst/>
          </a:prstGeom>
        </p:spPr>
      </p:pic>
      <p:sp>
        <p:nvSpPr>
          <p:cNvPr id="6" name="TextBox 5">
            <a:extLst>
              <a:ext uri="{FF2B5EF4-FFF2-40B4-BE49-F238E27FC236}">
                <a16:creationId xmlns:a16="http://schemas.microsoft.com/office/drawing/2014/main" id="{F98CF023-E511-3D90-F496-2A58B6AC34C7}"/>
              </a:ext>
            </a:extLst>
          </p:cNvPr>
          <p:cNvSpPr txBox="1"/>
          <p:nvPr/>
        </p:nvSpPr>
        <p:spPr>
          <a:xfrm>
            <a:off x="5031876" y="2012285"/>
            <a:ext cx="6914945" cy="1477328"/>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The mission of LCIF:  To empower Lions clubs, volunteers, and partners to improve health and well-being, strengthen communities, and support those in need through humanitarian services and grants that impact lives globally, and encourage peace and international understanding. </a:t>
            </a:r>
          </a:p>
        </p:txBody>
      </p:sp>
      <p:sp>
        <p:nvSpPr>
          <p:cNvPr id="8" name="TextBox 7">
            <a:extLst>
              <a:ext uri="{FF2B5EF4-FFF2-40B4-BE49-F238E27FC236}">
                <a16:creationId xmlns:a16="http://schemas.microsoft.com/office/drawing/2014/main" id="{8ED9944A-6334-4BE1-3972-E1D3963FAB5B}"/>
              </a:ext>
            </a:extLst>
          </p:cNvPr>
          <p:cNvSpPr txBox="1"/>
          <p:nvPr/>
        </p:nvSpPr>
        <p:spPr>
          <a:xfrm>
            <a:off x="5031876" y="5068989"/>
            <a:ext cx="6826677"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Grant Toolkit: Offers more information about the types of grants LCIF offers and resources to find which grant is right for a club, district, or multiple district for now or in the future. </a:t>
            </a:r>
          </a:p>
        </p:txBody>
      </p:sp>
      <p:sp>
        <p:nvSpPr>
          <p:cNvPr id="9" name="TextBox 8">
            <a:extLst>
              <a:ext uri="{FF2B5EF4-FFF2-40B4-BE49-F238E27FC236}">
                <a16:creationId xmlns:a16="http://schemas.microsoft.com/office/drawing/2014/main" id="{C65601CD-1873-A307-37A8-05A4AAE177F7}"/>
              </a:ext>
            </a:extLst>
          </p:cNvPr>
          <p:cNvSpPr txBox="1"/>
          <p:nvPr/>
        </p:nvSpPr>
        <p:spPr>
          <a:xfrm>
            <a:off x="5105993" y="4062263"/>
            <a:ext cx="530878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LCIF: Stories of Pride – Share stories of service</a:t>
            </a:r>
          </a:p>
        </p:txBody>
      </p:sp>
    </p:spTree>
    <p:extLst>
      <p:ext uri="{BB962C8B-B14F-4D97-AF65-F5344CB8AC3E}">
        <p14:creationId xmlns:p14="http://schemas.microsoft.com/office/powerpoint/2010/main" val="219821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848600" y="717319"/>
            <a:ext cx="4059521"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000" b="1" kern="0" dirty="0">
                <a:solidFill>
                  <a:schemeClr val="bg1"/>
                </a:solidFill>
                <a:latin typeface="Arial" charset="0"/>
                <a:ea typeface="Arial" charset="0"/>
                <a:cs typeface="Arial" charset="0"/>
              </a:rPr>
              <a:t>Understanding Club Responsibilities</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Revised Standard Club Constitution and By-Laws</a:t>
            </a:r>
          </a:p>
        </p:txBody>
      </p:sp>
      <p:sp>
        <p:nvSpPr>
          <p:cNvPr id="3" name="Rectangle 2">
            <a:extLst>
              <a:ext uri="{FF2B5EF4-FFF2-40B4-BE49-F238E27FC236}">
                <a16:creationId xmlns:a16="http://schemas.microsoft.com/office/drawing/2014/main" id="{07CEBB59-4497-049D-D4E7-518F2CE728C0}"/>
              </a:ext>
            </a:extLst>
          </p:cNvPr>
          <p:cNvSpPr/>
          <p:nvPr/>
        </p:nvSpPr>
        <p:spPr>
          <a:xfrm>
            <a:off x="6258729" y="3087925"/>
            <a:ext cx="5758249" cy="3491597"/>
          </a:xfrm>
          <a:prstGeom prst="rect">
            <a:avLst/>
          </a:prstGeom>
        </p:spPr>
        <p:txBody>
          <a:bodyPr wrap="square">
            <a:spAutoFit/>
          </a:bodyPr>
          <a:lstStyle/>
          <a:p>
            <a:pPr>
              <a:lnSpc>
                <a:spcPct val="114000"/>
              </a:lnSpc>
              <a:spcAft>
                <a:spcPts val="600"/>
              </a:spcAft>
            </a:pPr>
            <a:r>
              <a:rPr lang="en-US" altLang="en-US" sz="1600" kern="0" dirty="0">
                <a:solidFill>
                  <a:schemeClr val="bg1"/>
                </a:solidFill>
                <a:latin typeface="Arial" panose="020B0604020202020204" pitchFamily="34" charset="0"/>
                <a:cs typeface="Arial" panose="020B0604020202020204" pitchFamily="34" charset="0"/>
              </a:rPr>
              <a:t>Contains the primary governing guidelines for the club and other helpful information such as:</a:t>
            </a:r>
          </a:p>
          <a:p>
            <a:pPr>
              <a:lnSpc>
                <a:spcPct val="114000"/>
              </a:lnSpc>
              <a:spcAft>
                <a:spcPts val="600"/>
              </a:spcAft>
            </a:pPr>
            <a:endParaRPr lang="en-US" altLang="en-US" sz="1600" kern="0" dirty="0">
              <a:solidFill>
                <a:schemeClr val="bg1"/>
              </a:solidFill>
              <a:latin typeface="Arial" panose="020B0604020202020204" pitchFamily="34" charset="0"/>
              <a:cs typeface="Arial" panose="020B0604020202020204" pitchFamily="34" charset="0"/>
            </a:endParaRPr>
          </a:p>
          <a:p>
            <a:pPr marL="342900" indent="-342900">
              <a:lnSpc>
                <a:spcPct val="114000"/>
              </a:lnSpc>
              <a:spcAft>
                <a:spcPts val="600"/>
              </a:spcAft>
              <a:buFont typeface="Arial" panose="020B0604020202020204" pitchFamily="34" charset="0"/>
              <a:buChar char="•"/>
            </a:pPr>
            <a:r>
              <a:rPr lang="en-US" altLang="en-US" sz="1600" kern="0" dirty="0">
                <a:solidFill>
                  <a:schemeClr val="bg1"/>
                </a:solidFill>
                <a:latin typeface="Arial" panose="020B0604020202020204" pitchFamily="34" charset="0"/>
                <a:cs typeface="Arial" panose="020B0604020202020204" pitchFamily="34" charset="0"/>
              </a:rPr>
              <a:t>Mission statement, slogan, motto, purpose </a:t>
            </a:r>
          </a:p>
          <a:p>
            <a:pPr indent="346075">
              <a:lnSpc>
                <a:spcPct val="114000"/>
              </a:lnSpc>
              <a:spcAft>
                <a:spcPts val="600"/>
              </a:spcAft>
            </a:pPr>
            <a:r>
              <a:rPr lang="en-US" altLang="en-US" sz="1600" kern="0" dirty="0">
                <a:solidFill>
                  <a:schemeClr val="bg1"/>
                </a:solidFill>
                <a:latin typeface="Arial" panose="020B0604020202020204" pitchFamily="34" charset="0"/>
                <a:cs typeface="Arial" panose="020B0604020202020204" pitchFamily="34" charset="0"/>
              </a:rPr>
              <a:t>as well as objects and ethics</a:t>
            </a:r>
          </a:p>
          <a:p>
            <a:pPr marL="342900" indent="-342900">
              <a:lnSpc>
                <a:spcPct val="114000"/>
              </a:lnSpc>
              <a:spcAft>
                <a:spcPts val="600"/>
              </a:spcAft>
              <a:buFont typeface="Arial" panose="020B0604020202020204" pitchFamily="34" charset="0"/>
              <a:buChar char="•"/>
            </a:pPr>
            <a:r>
              <a:rPr lang="en-US" altLang="en-US" sz="1600" kern="0" dirty="0">
                <a:solidFill>
                  <a:schemeClr val="bg1"/>
                </a:solidFill>
                <a:latin typeface="Arial" panose="020B0604020202020204" pitchFamily="34" charset="0"/>
                <a:cs typeface="Arial" panose="020B0604020202020204" pitchFamily="34" charset="0"/>
              </a:rPr>
              <a:t>Type of Memberships</a:t>
            </a:r>
          </a:p>
          <a:p>
            <a:pPr marL="342900" indent="-342900">
              <a:lnSpc>
                <a:spcPct val="114000"/>
              </a:lnSpc>
              <a:spcAft>
                <a:spcPts val="600"/>
              </a:spcAft>
              <a:buFont typeface="Arial" panose="020B0604020202020204" pitchFamily="34" charset="0"/>
              <a:buChar char="•"/>
            </a:pPr>
            <a:r>
              <a:rPr lang="en-US" altLang="en-US" sz="1600" kern="0" dirty="0">
                <a:solidFill>
                  <a:schemeClr val="bg1"/>
                </a:solidFill>
                <a:latin typeface="Arial" panose="020B0604020202020204" pitchFamily="34" charset="0"/>
                <a:cs typeface="Arial" panose="020B0604020202020204" pitchFamily="34" charset="0"/>
              </a:rPr>
              <a:t>Fees and Dues</a:t>
            </a:r>
          </a:p>
          <a:p>
            <a:pPr marL="342900" indent="-342900">
              <a:lnSpc>
                <a:spcPct val="114000"/>
              </a:lnSpc>
              <a:spcAft>
                <a:spcPts val="600"/>
              </a:spcAft>
              <a:buFont typeface="Arial" panose="020B0604020202020204" pitchFamily="34" charset="0"/>
              <a:buChar char="•"/>
            </a:pPr>
            <a:r>
              <a:rPr lang="en-US" altLang="en-US" sz="1600" kern="0" dirty="0">
                <a:solidFill>
                  <a:schemeClr val="bg1"/>
                </a:solidFill>
                <a:latin typeface="Arial" panose="020B0604020202020204" pitchFamily="34" charset="0"/>
                <a:cs typeface="Arial" panose="020B0604020202020204" pitchFamily="34" charset="0"/>
              </a:rPr>
              <a:t>Managing Funds</a:t>
            </a:r>
          </a:p>
          <a:p>
            <a:pPr marL="342900" indent="-342900">
              <a:lnSpc>
                <a:spcPct val="114000"/>
              </a:lnSpc>
              <a:spcAft>
                <a:spcPts val="600"/>
              </a:spcAft>
              <a:buFont typeface="Arial" panose="020B0604020202020204" pitchFamily="34" charset="0"/>
              <a:buChar char="•"/>
            </a:pPr>
            <a:r>
              <a:rPr lang="en-US" altLang="en-US" sz="1600" kern="0" dirty="0">
                <a:solidFill>
                  <a:schemeClr val="bg1"/>
                </a:solidFill>
                <a:latin typeface="Arial" panose="020B0604020202020204" pitchFamily="34" charset="0"/>
                <a:cs typeface="Arial" panose="020B0604020202020204" pitchFamily="34" charset="0"/>
              </a:rPr>
              <a:t>Meetings and Quorums </a:t>
            </a:r>
          </a:p>
          <a:p>
            <a:pPr marL="342900" indent="-342900">
              <a:lnSpc>
                <a:spcPct val="114000"/>
              </a:lnSpc>
              <a:spcAft>
                <a:spcPts val="600"/>
              </a:spcAft>
              <a:buFont typeface="Arial" panose="020B0604020202020204" pitchFamily="34" charset="0"/>
              <a:buChar char="•"/>
            </a:pPr>
            <a:r>
              <a:rPr lang="en-US" altLang="en-US" sz="1600" kern="0" dirty="0">
                <a:solidFill>
                  <a:schemeClr val="bg1"/>
                </a:solidFill>
                <a:latin typeface="Arial" panose="020B0604020202020204" pitchFamily="34" charset="0"/>
                <a:cs typeface="Arial" panose="020B0604020202020204" pitchFamily="34" charset="0"/>
              </a:rPr>
              <a:t>Elections</a:t>
            </a:r>
            <a:endParaRPr lang="en-US" altLang="en-US" sz="1600" i="1"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132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278558" y="1053762"/>
            <a:ext cx="2944512" cy="6234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000" b="1" kern="0" dirty="0">
                <a:solidFill>
                  <a:schemeClr val="bg1"/>
                </a:solidFill>
                <a:latin typeface="Arial" charset="0"/>
                <a:ea typeface="Arial" charset="0"/>
                <a:cs typeface="Arial" charset="0"/>
              </a:rPr>
              <a:t>Charter Night</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Charter Night Planning Guide</a:t>
            </a:r>
          </a:p>
        </p:txBody>
      </p:sp>
      <p:pic>
        <p:nvPicPr>
          <p:cNvPr id="4" name="Picture 3">
            <a:extLst>
              <a:ext uri="{FF2B5EF4-FFF2-40B4-BE49-F238E27FC236}">
                <a16:creationId xmlns:a16="http://schemas.microsoft.com/office/drawing/2014/main" id="{B0DA8A1F-6968-538D-F358-39FC9BAED6B0}"/>
              </a:ext>
            </a:extLst>
          </p:cNvPr>
          <p:cNvPicPr>
            <a:picLocks noChangeAspect="1"/>
          </p:cNvPicPr>
          <p:nvPr/>
        </p:nvPicPr>
        <p:blipFill>
          <a:blip r:embed="rId4"/>
          <a:stretch>
            <a:fillRect/>
          </a:stretch>
        </p:blipFill>
        <p:spPr>
          <a:xfrm>
            <a:off x="968930" y="970384"/>
            <a:ext cx="3440725" cy="440412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A460216D-2123-CEEF-9F52-9F5DC002A90F}"/>
              </a:ext>
            </a:extLst>
          </p:cNvPr>
          <p:cNvSpPr txBox="1"/>
          <p:nvPr/>
        </p:nvSpPr>
        <p:spPr>
          <a:xfrm>
            <a:off x="6273623" y="2951043"/>
            <a:ext cx="5532895" cy="2400657"/>
          </a:xfrm>
          <a:prstGeom prst="rect">
            <a:avLst/>
          </a:prstGeom>
          <a:noFill/>
        </p:spPr>
        <p:txBody>
          <a:bodyPr wrap="square" rtlCol="0">
            <a:spAutoFit/>
          </a:bodyPr>
          <a:lstStyle/>
          <a:p>
            <a:pPr>
              <a:lnSpc>
                <a:spcPct val="150000"/>
              </a:lnSpc>
            </a:pPr>
            <a:r>
              <a:rPr lang="en-US" altLang="en-US" sz="2000" kern="0" dirty="0">
                <a:solidFill>
                  <a:schemeClr val="bg1"/>
                </a:solidFill>
                <a:latin typeface="Arial" panose="020B0604020202020204" pitchFamily="34" charset="0"/>
                <a:cs typeface="Arial" panose="020B0604020202020204" pitchFamily="34" charset="0"/>
              </a:rPr>
              <a:t>Plan the event with the Charter Night checklist</a:t>
            </a:r>
          </a:p>
          <a:p>
            <a:pPr>
              <a:lnSpc>
                <a:spcPct val="150000"/>
              </a:lnSpc>
            </a:pPr>
            <a:endParaRPr lang="en-US" altLang="en-US" sz="2000" kern="0" dirty="0">
              <a:solidFill>
                <a:schemeClr val="bg1"/>
              </a:solidFill>
              <a:latin typeface="Arial" panose="020B0604020202020204" pitchFamily="34" charset="0"/>
              <a:cs typeface="Arial" panose="020B0604020202020204" pitchFamily="34" charset="0"/>
            </a:endParaRPr>
          </a:p>
          <a:p>
            <a:pPr>
              <a:lnSpc>
                <a:spcPct val="150000"/>
              </a:lnSpc>
            </a:pPr>
            <a:r>
              <a:rPr lang="en-US" altLang="en-US" sz="2000" kern="0" dirty="0">
                <a:solidFill>
                  <a:schemeClr val="bg1"/>
                </a:solidFill>
                <a:latin typeface="Arial" panose="020B0604020202020204" pitchFamily="34" charset="0"/>
                <a:cs typeface="Arial" panose="020B0604020202020204" pitchFamily="34" charset="0"/>
              </a:rPr>
              <a:t>Introduction Etiquette</a:t>
            </a:r>
          </a:p>
          <a:p>
            <a:pPr>
              <a:lnSpc>
                <a:spcPct val="150000"/>
              </a:lnSpc>
            </a:pPr>
            <a:endParaRPr lang="en-US" altLang="en-US" sz="2000" kern="0" dirty="0">
              <a:solidFill>
                <a:schemeClr val="bg1"/>
              </a:solidFill>
              <a:latin typeface="Arial" panose="020B0604020202020204" pitchFamily="34" charset="0"/>
              <a:cs typeface="Arial" panose="020B0604020202020204" pitchFamily="34" charset="0"/>
            </a:endParaRPr>
          </a:p>
          <a:p>
            <a:pPr>
              <a:lnSpc>
                <a:spcPct val="150000"/>
              </a:lnSpc>
            </a:pPr>
            <a:r>
              <a:rPr lang="en-US" altLang="en-US" sz="2000" kern="0" dirty="0">
                <a:solidFill>
                  <a:schemeClr val="bg1"/>
                </a:solidFill>
                <a:latin typeface="Arial" panose="020B0604020202020204" pitchFamily="34" charset="0"/>
                <a:cs typeface="Arial" panose="020B0604020202020204" pitchFamily="34" charset="0"/>
              </a:rPr>
              <a:t>Travel Arrangements</a:t>
            </a:r>
          </a:p>
        </p:txBody>
      </p:sp>
      <p:sp>
        <p:nvSpPr>
          <p:cNvPr id="10" name="Rectangle 9">
            <a:extLst>
              <a:ext uri="{FF2B5EF4-FFF2-40B4-BE49-F238E27FC236}">
                <a16:creationId xmlns:a16="http://schemas.microsoft.com/office/drawing/2014/main" id="{2BE554E9-C418-6427-BE91-C8EAC4030021}"/>
              </a:ext>
            </a:extLst>
          </p:cNvPr>
          <p:cNvSpPr/>
          <p:nvPr/>
        </p:nvSpPr>
        <p:spPr>
          <a:xfrm>
            <a:off x="6273622" y="5766725"/>
            <a:ext cx="5703377" cy="646331"/>
          </a:xfrm>
          <a:prstGeom prst="rect">
            <a:avLst/>
          </a:prstGeom>
        </p:spPr>
        <p:txBody>
          <a:bodyPr wrap="square">
            <a:spAutoFit/>
          </a:bodyPr>
          <a:lstStyle/>
          <a:p>
            <a:pPr algn="ctr"/>
            <a:r>
              <a:rPr lang="en-US" altLang="en-US" i="1" kern="0" dirty="0">
                <a:solidFill>
                  <a:schemeClr val="bg1"/>
                </a:solidFill>
                <a:latin typeface="Arial" panose="020B0604020202020204" pitchFamily="34" charset="0"/>
                <a:ea typeface="Segoe UI" panose="020B0502040204020203" pitchFamily="34" charset="0"/>
                <a:cs typeface="Arial" panose="020B0604020202020204" pitchFamily="34" charset="0"/>
              </a:rPr>
              <a:t>The sponsoring club and district should offer assistance to help the new club organize the event. </a:t>
            </a:r>
          </a:p>
        </p:txBody>
      </p:sp>
    </p:spTree>
    <p:extLst>
      <p:ext uri="{BB962C8B-B14F-4D97-AF65-F5344CB8AC3E}">
        <p14:creationId xmlns:p14="http://schemas.microsoft.com/office/powerpoint/2010/main" val="166408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39</a:t>
            </a:fld>
            <a:endParaRPr lang="en-US" sz="1000" dirty="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8"/>
            <a:ext cx="10272721" cy="61846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altLang="en-US" sz="3600" kern="0" dirty="0">
                <a:solidFill>
                  <a:srgbClr val="00338D"/>
                </a:solidFill>
                <a:latin typeface="Arial" panose="020B0604020202020204" pitchFamily="34" charset="0"/>
                <a:cs typeface="Arial" panose="020B0604020202020204" pitchFamily="34" charset="0"/>
              </a:rPr>
              <a:t>Initial Meeting with the Club Officer Mentor Team </a:t>
            </a:r>
          </a:p>
          <a:p>
            <a:endParaRPr lang="en-US" altLang="en-US" sz="1000" kern="0" dirty="0">
              <a:solidFill>
                <a:srgbClr val="FF0000"/>
              </a:solidFill>
              <a:latin typeface="Calibri Light" panose="020F0302020204030204" pitchFamily="34" charset="0"/>
            </a:endParaRPr>
          </a:p>
        </p:txBody>
      </p:sp>
      <p:sp>
        <p:nvSpPr>
          <p:cNvPr id="7" name="TextBox 6">
            <a:extLst>
              <a:ext uri="{FF2B5EF4-FFF2-40B4-BE49-F238E27FC236}">
                <a16:creationId xmlns:a16="http://schemas.microsoft.com/office/drawing/2014/main" id="{97E94A45-1377-8EB7-7801-A4A33685CBC7}"/>
              </a:ext>
            </a:extLst>
          </p:cNvPr>
          <p:cNvSpPr txBox="1"/>
          <p:nvPr/>
        </p:nvSpPr>
        <p:spPr>
          <a:xfrm>
            <a:off x="745171" y="2165423"/>
            <a:ext cx="6872590" cy="4033348"/>
          </a:xfrm>
          <a:prstGeom prst="rect">
            <a:avLst/>
          </a:prstGeom>
          <a:noFill/>
        </p:spPr>
        <p:txBody>
          <a:bodyPr wrap="square" rtlCol="0">
            <a:spAutoFit/>
          </a:bodyPr>
          <a:lstStyle/>
          <a:p>
            <a:pPr lvl="0">
              <a:lnSpc>
                <a:spcPct val="114000"/>
              </a:lnSpc>
              <a:spcAft>
                <a:spcPts val="600"/>
              </a:spcAft>
            </a:pPr>
            <a:r>
              <a:rPr lang="en-US" altLang="en-US" sz="2000" kern="0" dirty="0">
                <a:solidFill>
                  <a:srgbClr val="002060"/>
                </a:solidFill>
                <a:latin typeface="Arial" panose="020B0604020202020204" pitchFamily="34" charset="0"/>
                <a:cs typeface="Arial" panose="020B0604020202020204" pitchFamily="34" charset="0"/>
              </a:rPr>
              <a:t>Introduce the Club Officers to their Club Officer Mentors. </a:t>
            </a:r>
            <a:endParaRPr lang="en-US" sz="2000" kern="0" dirty="0">
              <a:solidFill>
                <a:srgbClr val="002060"/>
              </a:solidFill>
              <a:latin typeface="Arial" panose="020B0604020202020204" pitchFamily="34" charset="0"/>
              <a:cs typeface="Arial" panose="020B0604020202020204" pitchFamily="34" charset="0"/>
            </a:endParaRPr>
          </a:p>
          <a:p>
            <a:pPr indent="-285750">
              <a:lnSpc>
                <a:spcPct val="114000"/>
              </a:lnSpc>
              <a:spcAft>
                <a:spcPts val="600"/>
              </a:spcAft>
              <a:buFont typeface="Arial" panose="020B0604020202020204" pitchFamily="34" charset="0"/>
              <a:buChar char="•"/>
            </a:pPr>
            <a:endParaRPr 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en-US" altLang="en-US" sz="2000" kern="0" dirty="0">
                <a:solidFill>
                  <a:srgbClr val="002060"/>
                </a:solidFill>
                <a:latin typeface="Arial" panose="020B0604020202020204" pitchFamily="34" charset="0"/>
                <a:cs typeface="Arial" panose="020B0604020202020204" pitchFamily="34" charset="0"/>
              </a:rPr>
              <a:t>Each officer should be assigned a Mentor who is currently fulfilling the same officer role.</a:t>
            </a:r>
            <a:endParaRPr lang="en-US" sz="2000" kern="0" dirty="0">
              <a:solidFill>
                <a:srgbClr val="002060"/>
              </a:solidFill>
              <a:latin typeface="Arial" panose="020B0604020202020204" pitchFamily="34" charset="0"/>
              <a:cs typeface="Arial" panose="020B0604020202020204" pitchFamily="34" charset="0"/>
            </a:endParaRPr>
          </a:p>
          <a:p>
            <a:pPr indent="-285750">
              <a:lnSpc>
                <a:spcPct val="114000"/>
              </a:lnSpc>
              <a:spcAft>
                <a:spcPts val="600"/>
              </a:spcAft>
              <a:buFont typeface="Arial" panose="020B0604020202020204" pitchFamily="34" charset="0"/>
              <a:buChar char="•"/>
            </a:pPr>
            <a:endParaRPr 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en-US" altLang="en-US" sz="2000" kern="0" dirty="0">
                <a:solidFill>
                  <a:srgbClr val="002060"/>
                </a:solidFill>
                <a:latin typeface="Arial" panose="020B0604020202020204" pitchFamily="34" charset="0"/>
                <a:cs typeface="Arial" panose="020B0604020202020204" pitchFamily="34" charset="0"/>
              </a:rPr>
              <a:t>The Mentor should be experienced, available and able to communicate/train the new officer effectively. </a:t>
            </a:r>
          </a:p>
          <a:p>
            <a:pPr lvl="0">
              <a:lnSpc>
                <a:spcPct val="114000"/>
              </a:lnSpc>
              <a:spcAft>
                <a:spcPts val="600"/>
              </a:spcAft>
            </a:pPr>
            <a:endParaRPr lang="en-US" altLang="en-US" sz="2000" kern="0" dirty="0">
              <a:solidFill>
                <a:srgbClr val="002060"/>
              </a:solidFill>
              <a:latin typeface="Arial" panose="020B0604020202020204" pitchFamily="34" charset="0"/>
              <a:cs typeface="Arial" panose="020B0604020202020204" pitchFamily="34" charset="0"/>
            </a:endParaRPr>
          </a:p>
          <a:p>
            <a:pPr lvl="0">
              <a:lnSpc>
                <a:spcPct val="114000"/>
              </a:lnSpc>
              <a:spcAft>
                <a:spcPts val="600"/>
              </a:spcAft>
            </a:pPr>
            <a:r>
              <a:rPr lang="en-US" altLang="en-US" sz="2000" kern="0" dirty="0">
                <a:solidFill>
                  <a:srgbClr val="002060"/>
                </a:solidFill>
                <a:latin typeface="Arial" panose="020B0604020202020204" pitchFamily="34" charset="0"/>
                <a:cs typeface="Arial" panose="020B0604020202020204" pitchFamily="34" charset="0"/>
              </a:rPr>
              <a:t>Provide each pair a copy of their respective checklist to review (See Pages 28 – 34).</a:t>
            </a:r>
            <a:endParaRPr lang="en-US" sz="2000" kern="0" dirty="0">
              <a:solidFill>
                <a:srgbClr val="00206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41A8C66-E02D-4B30-D866-01650BE9274F}"/>
              </a:ext>
            </a:extLst>
          </p:cNvPr>
          <p:cNvGrpSpPr/>
          <p:nvPr/>
        </p:nvGrpSpPr>
        <p:grpSpPr>
          <a:xfrm>
            <a:off x="8969154" y="2974317"/>
            <a:ext cx="2655909" cy="2813305"/>
            <a:chOff x="9102812" y="1479623"/>
            <a:chExt cx="2655909" cy="2813305"/>
          </a:xfrm>
        </p:grpSpPr>
        <p:pic>
          <p:nvPicPr>
            <p:cNvPr id="10" name="Picture 9">
              <a:extLst>
                <a:ext uri="{FF2B5EF4-FFF2-40B4-BE49-F238E27FC236}">
                  <a16:creationId xmlns:a16="http://schemas.microsoft.com/office/drawing/2014/main" id="{97E9ABDE-E01A-C4DF-504C-0F3D9A4B1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C708200-7DFE-AB44-7E5D-BFDFE17F0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D23FC1-1273-83FE-1511-D7D487AB0DF0}"/>
                </a:ext>
              </a:extLst>
            </p:cNvPr>
            <p:cNvPicPr>
              <a:picLocks noChangeAspect="1"/>
            </p:cNvPicPr>
            <p:nvPr/>
          </p:nvPicPr>
          <p:blipFill rotWithShape="1">
            <a:blip r:embed="rId6">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0862042-B94C-7CF7-94C3-01DD753AB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77F0484-859D-FB86-9962-A621BFAB9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CD7D3B3-1BB7-7EED-E2BE-696241AF6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2224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Yellow Bar">
            <a:extLst>
              <a:ext uri="{FF2B5EF4-FFF2-40B4-BE49-F238E27FC236}">
                <a16:creationId xmlns:a16="http://schemas.microsoft.com/office/drawing/2014/main" id="{0AEB90EB-4F2F-EC40-8CDF-8BA22917BE30}"/>
              </a:ext>
            </a:extLst>
          </p:cNvPr>
          <p:cNvSpPr/>
          <p:nvPr/>
        </p:nvSpPr>
        <p:spPr>
          <a:xfrm>
            <a:off x="4632198" y="176615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9" name="Headline">
            <a:extLst>
              <a:ext uri="{FF2B5EF4-FFF2-40B4-BE49-F238E27FC236}">
                <a16:creationId xmlns:a16="http://schemas.microsoft.com/office/drawing/2014/main" id="{91957B8B-8885-E867-F079-36829560A478}"/>
              </a:ext>
            </a:extLst>
          </p:cNvPr>
          <p:cNvSpPr txBox="1">
            <a:spLocks/>
          </p:cNvSpPr>
          <p:nvPr/>
        </p:nvSpPr>
        <p:spPr>
          <a:xfrm>
            <a:off x="897558" y="1126075"/>
            <a:ext cx="10521093" cy="5873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chemeClr val="bg1"/>
                </a:solidFill>
                <a:latin typeface="Arial" panose="020B0604020202020204" pitchFamily="34" charset="0"/>
                <a:cs typeface="Arial" panose="020B0604020202020204" pitchFamily="34" charset="0"/>
              </a:rPr>
              <a:t>Six Elements of Club Success</a:t>
            </a:r>
          </a:p>
        </p:txBody>
      </p:sp>
      <p:sp>
        <p:nvSpPr>
          <p:cNvPr id="2" name="Background - Solid">
            <a:extLst>
              <a:ext uri="{FF2B5EF4-FFF2-40B4-BE49-F238E27FC236}">
                <a16:creationId xmlns:a16="http://schemas.microsoft.com/office/drawing/2014/main" id="{EC7E90DB-B1B5-FEBC-30C9-D7ADA059F292}"/>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26C9493D-B927-21D3-4B4F-86EA848474B2}"/>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53A347C5-C612-CD50-3B55-A2859A72DC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TextBox 5">
            <a:extLst>
              <a:ext uri="{FF2B5EF4-FFF2-40B4-BE49-F238E27FC236}">
                <a16:creationId xmlns:a16="http://schemas.microsoft.com/office/drawing/2014/main" id="{DC008C24-E058-C7B4-06D0-A6DCB354D254}"/>
              </a:ext>
            </a:extLst>
          </p:cNvPr>
          <p:cNvSpPr txBox="1"/>
          <p:nvPr/>
        </p:nvSpPr>
        <p:spPr>
          <a:xfrm>
            <a:off x="1110626" y="2389969"/>
            <a:ext cx="10534159" cy="4062651"/>
          </a:xfrm>
          <a:prstGeom prst="rect">
            <a:avLst/>
          </a:prstGeom>
          <a:noFill/>
        </p:spPr>
        <p:txBody>
          <a:bodyPr wrap="square" rtlCol="0">
            <a:spAutoFit/>
          </a:bodyPr>
          <a:lstStyle/>
          <a:p>
            <a:pPr algn="ctr"/>
            <a:endParaRPr lang="en-US" b="1" dirty="0">
              <a:solidFill>
                <a:schemeClr val="bg1"/>
              </a:solidFill>
              <a:latin typeface="Arial" panose="020B0604020202020204" pitchFamily="34" charset="0"/>
              <a:cs typeface="Arial" panose="020B0604020202020204" pitchFamily="34" charset="0"/>
            </a:endParaRPr>
          </a:p>
          <a:p>
            <a:pPr marL="457200" indent="-457200">
              <a:buAutoNum type="arabicPeriod"/>
            </a:pPr>
            <a:r>
              <a:rPr lang="en-US" sz="2000" b="1" dirty="0">
                <a:solidFill>
                  <a:schemeClr val="bg1"/>
                </a:solidFill>
                <a:latin typeface="Arial" panose="020B0604020202020204" pitchFamily="34" charset="0"/>
                <a:cs typeface="Arial" panose="020B0604020202020204" pitchFamily="34" charset="0"/>
              </a:rPr>
              <a:t>The club members have conducted service projects that are meaningful to them.</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2"/>
            </a:pPr>
            <a:r>
              <a:rPr lang="en-US" sz="2000" b="1" dirty="0">
                <a:solidFill>
                  <a:schemeClr val="bg1"/>
                </a:solidFill>
                <a:latin typeface="Arial" panose="020B0604020202020204" pitchFamily="34" charset="0"/>
                <a:cs typeface="Arial" panose="020B0604020202020204" pitchFamily="34" charset="0"/>
              </a:rPr>
              <a:t>The club has achieved a net growth in membership and involves new members in </a:t>
            </a:r>
          </a:p>
          <a:p>
            <a:r>
              <a:rPr lang="en-US" sz="2000" b="1" dirty="0">
                <a:solidFill>
                  <a:schemeClr val="bg1"/>
                </a:solidFill>
                <a:latin typeface="Arial" panose="020B0604020202020204" pitchFamily="34" charset="0"/>
                <a:cs typeface="Arial" panose="020B0604020202020204" pitchFamily="34" charset="0"/>
              </a:rPr>
              <a:t>       activities quickly.</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3"/>
            </a:pPr>
            <a:r>
              <a:rPr lang="en-US" sz="2000" b="1" dirty="0">
                <a:solidFill>
                  <a:schemeClr val="bg1"/>
                </a:solidFill>
                <a:latin typeface="Arial" panose="020B0604020202020204" pitchFamily="34" charset="0"/>
                <a:cs typeface="Arial" panose="020B0604020202020204" pitchFamily="34" charset="0"/>
              </a:rPr>
              <a:t>The club communicates effectively with the members and the public. </a:t>
            </a:r>
          </a:p>
          <a:p>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en-US" sz="2000" b="1" dirty="0">
                <a:solidFill>
                  <a:schemeClr val="bg1"/>
                </a:solidFill>
                <a:latin typeface="Arial" panose="020B0604020202020204" pitchFamily="34" charset="0"/>
                <a:cs typeface="Arial" panose="020B0604020202020204" pitchFamily="34" charset="0"/>
              </a:rPr>
              <a:t>Club events are held regularly and are meaningful and positive.   </a:t>
            </a:r>
          </a:p>
          <a:p>
            <a:pPr marL="457200" indent="-457200">
              <a:buAutoNum type="arabicPeriod" startAt="4"/>
            </a:pPr>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en-US" sz="2000" b="1" dirty="0">
                <a:solidFill>
                  <a:schemeClr val="bg1"/>
                </a:solidFill>
                <a:latin typeface="Arial" panose="020B0604020202020204" pitchFamily="34" charset="0"/>
                <a:cs typeface="Arial" panose="020B0604020202020204" pitchFamily="34" charset="0"/>
              </a:rPr>
              <a:t>Club Officers participate in zone and district leadership training. </a:t>
            </a:r>
          </a:p>
          <a:p>
            <a:pPr marL="457200" indent="-457200">
              <a:buAutoNum type="arabicPeriod" startAt="4"/>
            </a:pPr>
            <a:endParaRPr lang="en-US" sz="2000" b="1" dirty="0">
              <a:solidFill>
                <a:schemeClr val="bg1"/>
              </a:solidFill>
              <a:latin typeface="Arial" panose="020B0604020202020204" pitchFamily="34" charset="0"/>
              <a:cs typeface="Arial" panose="020B0604020202020204" pitchFamily="34" charset="0"/>
            </a:endParaRPr>
          </a:p>
          <a:p>
            <a:pPr marL="457200" indent="-457200">
              <a:buAutoNum type="arabicPeriod" startAt="4"/>
            </a:pPr>
            <a:r>
              <a:rPr lang="en-US" sz="2000" b="1" dirty="0">
                <a:solidFill>
                  <a:schemeClr val="bg1"/>
                </a:solidFill>
                <a:latin typeface="Arial" panose="020B0604020202020204" pitchFamily="34" charset="0"/>
                <a:cs typeface="Arial" panose="020B0604020202020204" pitchFamily="34" charset="0"/>
              </a:rPr>
              <a:t>The club is in good standing and reports regularly.</a:t>
            </a:r>
          </a:p>
        </p:txBody>
      </p:sp>
    </p:spTree>
    <p:extLst>
      <p:ext uri="{BB962C8B-B14F-4D97-AF65-F5344CB8AC3E}">
        <p14:creationId xmlns:p14="http://schemas.microsoft.com/office/powerpoint/2010/main" val="388616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65905" y="1042577"/>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Key Objectives of Training Session One</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7 – Page 18</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1"/>
            <a:ext cx="3372531" cy="1815882"/>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Training Session One is an overview of Lions Clubs International</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5476326" cy="2246769"/>
          </a:xfrm>
          <a:prstGeom prst="rect">
            <a:avLst/>
          </a:prstGeom>
          <a:noFill/>
        </p:spPr>
        <p:txBody>
          <a:bodyPr wrap="square" rtlCol="0">
            <a:spAutoFit/>
          </a:bodyPr>
          <a:lstStyle/>
          <a:p>
            <a:pPr lvl="0"/>
            <a:r>
              <a:rPr lang="en-US" altLang="en-US" sz="2800" dirty="0">
                <a:solidFill>
                  <a:srgbClr val="002060"/>
                </a:solidFill>
                <a:latin typeface="Arial" panose="020B0604020202020204" pitchFamily="34" charset="0"/>
                <a:cs typeface="Arial" panose="020B0604020202020204" pitchFamily="34" charset="0"/>
              </a:rPr>
              <a:t>Why is that important?</a:t>
            </a:r>
            <a:endParaRPr lang="en-US" sz="2800" dirty="0">
              <a:solidFill>
                <a:srgbClr val="002060"/>
              </a:solidFill>
              <a:latin typeface="Arial" panose="020B0604020202020204" pitchFamily="34" charset="0"/>
              <a:cs typeface="Arial" panose="020B0604020202020204" pitchFamily="34" charset="0"/>
            </a:endParaRPr>
          </a:p>
          <a:p>
            <a:endParaRPr lang="en-US" sz="2800" dirty="0">
              <a:solidFill>
                <a:srgbClr val="002060"/>
              </a:solidFill>
              <a:latin typeface="Arial" panose="020B0604020202020204" pitchFamily="34" charset="0"/>
              <a:cs typeface="Arial" panose="020B0604020202020204" pitchFamily="34" charset="0"/>
            </a:endParaRPr>
          </a:p>
          <a:p>
            <a:pPr lvl="0"/>
            <a:r>
              <a:rPr lang="en-US" altLang="en-US" sz="2800" dirty="0">
                <a:solidFill>
                  <a:srgbClr val="002060"/>
                </a:solidFill>
                <a:latin typeface="Arial" panose="020B0604020202020204" pitchFamily="34" charset="0"/>
                <a:cs typeface="Arial" panose="020B0604020202020204" pitchFamily="34" charset="0"/>
              </a:rPr>
              <a:t>What do you consider the three most important objectives of the first training session? </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745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Training Session Two</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41176" y="3429000"/>
            <a:ext cx="5898995" cy="240505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kern="0" dirty="0">
                <a:solidFill>
                  <a:schemeClr val="bg1"/>
                </a:solidFill>
                <a:latin typeface="Arial" charset="0"/>
                <a:ea typeface="Arial" charset="0"/>
                <a:cs typeface="Arial" charset="0"/>
              </a:rPr>
              <a:t>Review the officer roles and initial meeting with Club Officer Mentor Team</a:t>
            </a:r>
          </a:p>
          <a:p>
            <a:pPr>
              <a:buSzPct val="120000"/>
            </a:pPr>
            <a:endParaRPr lang="en-US" kern="0" dirty="0">
              <a:solidFill>
                <a:schemeClr val="bg1"/>
              </a:solidFill>
              <a:latin typeface="Arial" charset="0"/>
              <a:ea typeface="Arial" charset="0"/>
              <a:cs typeface="Arial" charset="0"/>
            </a:endParaRPr>
          </a:p>
          <a:p>
            <a:pPr>
              <a:buSzPct val="120000"/>
            </a:pPr>
            <a:endParaRPr lang="en-US" kern="0" dirty="0">
              <a:solidFill>
                <a:schemeClr val="bg1"/>
              </a:solidFill>
              <a:latin typeface="Arial" charset="0"/>
              <a:ea typeface="Arial" charset="0"/>
              <a:cs typeface="Arial" charset="0"/>
            </a:endParaRPr>
          </a:p>
          <a:p>
            <a:pPr>
              <a:buSzPct val="120000"/>
            </a:pPr>
            <a:r>
              <a:rPr lang="en-US" kern="0" dirty="0">
                <a:solidFill>
                  <a:schemeClr val="bg1"/>
                </a:solidFill>
                <a:latin typeface="Arial" charset="0"/>
                <a:ea typeface="Arial" charset="0"/>
                <a:cs typeface="Arial" charset="0"/>
              </a:rPr>
              <a:t>Stress the concepts of planning, teamwork and communication to the new officers.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Club Operations</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578620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20006" y="708327"/>
            <a:ext cx="3374470" cy="97743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000" b="1" kern="0" dirty="0">
                <a:solidFill>
                  <a:schemeClr val="bg1"/>
                </a:solidFill>
                <a:latin typeface="Arial" charset="0"/>
                <a:ea typeface="Arial" charset="0"/>
                <a:cs typeface="Arial" charset="0"/>
              </a:rPr>
              <a:t>Club Officer Responsibilities</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Club Officer e-Books</a:t>
            </a:r>
          </a:p>
        </p:txBody>
      </p:sp>
      <p:pic>
        <p:nvPicPr>
          <p:cNvPr id="3" name="Picture 2">
            <a:extLst>
              <a:ext uri="{FF2B5EF4-FFF2-40B4-BE49-F238E27FC236}">
                <a16:creationId xmlns:a16="http://schemas.microsoft.com/office/drawing/2014/main" id="{5CB345FD-0E8D-A0A2-F70A-40836E159663}"/>
              </a:ext>
            </a:extLst>
          </p:cNvPr>
          <p:cNvPicPr>
            <a:picLocks noChangeAspect="1"/>
          </p:cNvPicPr>
          <p:nvPr/>
        </p:nvPicPr>
        <p:blipFill>
          <a:blip r:embed="rId4"/>
          <a:stretch>
            <a:fillRect/>
          </a:stretch>
        </p:blipFill>
        <p:spPr>
          <a:xfrm>
            <a:off x="968930" y="871428"/>
            <a:ext cx="3367148" cy="4392647"/>
          </a:xfrm>
          <a:prstGeom prst="rect">
            <a:avLst/>
          </a:prstGeom>
          <a:ln w="22225">
            <a:solidFill>
              <a:srgbClr val="002060"/>
            </a:solidFill>
          </a:ln>
          <a:effectLst>
            <a:outerShdw blurRad="63500" sx="102000" sy="102000" algn="ctr" rotWithShape="0">
              <a:srgbClr val="002060">
                <a:alpha val="40000"/>
              </a:srgbClr>
            </a:outerShdw>
          </a:effectLst>
        </p:spPr>
      </p:pic>
      <p:sp>
        <p:nvSpPr>
          <p:cNvPr id="11" name="TextBox 10">
            <a:extLst>
              <a:ext uri="{FF2B5EF4-FFF2-40B4-BE49-F238E27FC236}">
                <a16:creationId xmlns:a16="http://schemas.microsoft.com/office/drawing/2014/main" id="{CC2DFBA9-4AF7-A163-188E-796B55BC8F2B}"/>
              </a:ext>
            </a:extLst>
          </p:cNvPr>
          <p:cNvSpPr txBox="1"/>
          <p:nvPr/>
        </p:nvSpPr>
        <p:spPr>
          <a:xfrm>
            <a:off x="6193224" y="3447558"/>
            <a:ext cx="5671354" cy="2800767"/>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Highlights the important role of each club officer.</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Note any local adaptations when appropriate.</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Webpages designed for each specific officer.</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Each Mentor should cover the details specific to their position on an on-going basis.</a:t>
            </a:r>
          </a:p>
          <a:p>
            <a:pPr lvl="0"/>
            <a:endParaRPr lang="en-US" sz="1600" b="1" dirty="0">
              <a:solidFill>
                <a:srgbClr val="00338D"/>
              </a:solidFill>
              <a:latin typeface="Arial" charset="0"/>
              <a:ea typeface="Arial" charset="0"/>
              <a:cs typeface="Arial" charset="0"/>
            </a:endParaRPr>
          </a:p>
        </p:txBody>
      </p:sp>
    </p:spTree>
    <p:extLst>
      <p:ext uri="{BB962C8B-B14F-4D97-AF65-F5344CB8AC3E}">
        <p14:creationId xmlns:p14="http://schemas.microsoft.com/office/powerpoint/2010/main" val="3748565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E0454B-4DE2-BD70-9055-BF63274D0B72}"/>
              </a:ext>
            </a:extLst>
          </p:cNvPr>
          <p:cNvSpPr/>
          <p:nvPr/>
        </p:nvSpPr>
        <p:spPr>
          <a:xfrm>
            <a:off x="0" y="0"/>
            <a:ext cx="12192000" cy="6858000"/>
          </a:xfrm>
          <a:prstGeom prst="rect">
            <a:avLst/>
          </a:prstGeom>
          <a:gradFill flip="none" rotWithShape="1">
            <a:gsLst>
              <a:gs pos="100000">
                <a:srgbClr val="7A2582"/>
              </a:gs>
              <a:gs pos="2000">
                <a:srgbClr val="00338D"/>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29" name="Group 28">
            <a:extLst>
              <a:ext uri="{FF2B5EF4-FFF2-40B4-BE49-F238E27FC236}">
                <a16:creationId xmlns:a16="http://schemas.microsoft.com/office/drawing/2014/main" id="{F597BE9A-F3E3-E837-0CDC-D15F2FF5FBBB}"/>
              </a:ext>
            </a:extLst>
          </p:cNvPr>
          <p:cNvGrpSpPr/>
          <p:nvPr/>
        </p:nvGrpSpPr>
        <p:grpSpPr>
          <a:xfrm>
            <a:off x="0" y="-5939"/>
            <a:ext cx="6864419" cy="6858000"/>
            <a:chOff x="-6419" y="0"/>
            <a:chExt cx="6864419" cy="6858000"/>
          </a:xfrm>
        </p:grpSpPr>
        <p:sp>
          <p:nvSpPr>
            <p:cNvPr id="30" name="Graphic 2">
              <a:extLst>
                <a:ext uri="{FF2B5EF4-FFF2-40B4-BE49-F238E27FC236}">
                  <a16:creationId xmlns:a16="http://schemas.microsoft.com/office/drawing/2014/main" id="{73146458-387A-212F-5144-D4A577F1650B}"/>
                </a:ext>
              </a:extLst>
            </p:cNvPr>
            <p:cNvSpPr/>
            <p:nvPr/>
          </p:nvSpPr>
          <p:spPr>
            <a:xfrm>
              <a:off x="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solidFill>
            <a:ln w="7938"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E4BE1180-32E7-AFA0-5837-171707BA7A4A}"/>
                </a:ext>
              </a:extLst>
            </p:cNvPr>
            <p:cNvSpPr/>
            <p:nvPr/>
          </p:nvSpPr>
          <p:spPr>
            <a:xfrm rot="10800000">
              <a:off x="-6419" y="0"/>
              <a:ext cx="6331018" cy="6858000"/>
            </a:xfrm>
            <a:custGeom>
              <a:avLst/>
              <a:gdLst>
                <a:gd name="connsiteX0" fmla="*/ 0 w 3959471"/>
                <a:gd name="connsiteY0" fmla="*/ 6858000 h 6858000"/>
                <a:gd name="connsiteX1" fmla="*/ 3959471 w 3959471"/>
                <a:gd name="connsiteY1" fmla="*/ 0 h 6858000"/>
                <a:gd name="connsiteX2" fmla="*/ 3959471 w 3959471"/>
                <a:gd name="connsiteY2" fmla="*/ 6858000 h 6858000"/>
              </a:gdLst>
              <a:ahLst/>
              <a:cxnLst>
                <a:cxn ang="0">
                  <a:pos x="connsiteX0" y="connsiteY0"/>
                </a:cxn>
                <a:cxn ang="0">
                  <a:pos x="connsiteX1" y="connsiteY1"/>
                </a:cxn>
                <a:cxn ang="0">
                  <a:pos x="connsiteX2" y="connsiteY2"/>
                </a:cxn>
              </a:cxnLst>
              <a:rect l="l" t="t" r="r" b="b"/>
              <a:pathLst>
                <a:path w="3959471" h="6858000">
                  <a:moveTo>
                    <a:pt x="0" y="6858000"/>
                  </a:moveTo>
                  <a:lnTo>
                    <a:pt x="3959471" y="0"/>
                  </a:lnTo>
                  <a:lnTo>
                    <a:pt x="3959471" y="6858000"/>
                  </a:lnTo>
                  <a:close/>
                </a:path>
              </a:pathLst>
            </a:custGeom>
            <a:solidFill>
              <a:srgbClr val="FFFFFF"/>
            </a:solidFill>
            <a:ln w="7938" cap="flat">
              <a:noFill/>
              <a:prstDash val="solid"/>
              <a:miter/>
            </a:ln>
          </p:spPr>
          <p:txBody>
            <a:bodyPr rtlCol="0" anchor="ctr"/>
            <a:lstStyle/>
            <a:p>
              <a:endParaRPr lang="en-US"/>
            </a:p>
          </p:txBody>
        </p:sp>
      </p:gr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sp>
        <p:nvSpPr>
          <p:cNvPr id="32" name="Body Copy">
            <a:extLst>
              <a:ext uri="{FF2B5EF4-FFF2-40B4-BE49-F238E27FC236}">
                <a16:creationId xmlns:a16="http://schemas.microsoft.com/office/drawing/2014/main" id="{B12B31DB-1190-377F-FBBE-84BBE0CE704F}"/>
              </a:ext>
            </a:extLst>
          </p:cNvPr>
          <p:cNvSpPr txBox="1">
            <a:spLocks/>
          </p:cNvSpPr>
          <p:nvPr/>
        </p:nvSpPr>
        <p:spPr>
          <a:xfrm>
            <a:off x="7375403" y="399173"/>
            <a:ext cx="5379679" cy="377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1400" i="1" kern="0" dirty="0">
                <a:solidFill>
                  <a:schemeClr val="bg1"/>
                </a:solidFill>
                <a:latin typeface="Arial" charset="0"/>
                <a:ea typeface="Arial" charset="0"/>
                <a:cs typeface="Arial" charset="0"/>
              </a:rPr>
              <a:t>Resource: Best Practice for Financial Transparency Guide</a:t>
            </a:r>
          </a:p>
        </p:txBody>
      </p:sp>
      <p:sp>
        <p:nvSpPr>
          <p:cNvPr id="38" name="Body Copy">
            <a:extLst>
              <a:ext uri="{FF2B5EF4-FFF2-40B4-BE49-F238E27FC236}">
                <a16:creationId xmlns:a16="http://schemas.microsoft.com/office/drawing/2014/main" id="{F4F2E9CE-FAC7-BF68-B930-D5D9D2EF5274}"/>
              </a:ext>
            </a:extLst>
          </p:cNvPr>
          <p:cNvSpPr txBox="1">
            <a:spLocks/>
          </p:cNvSpPr>
          <p:nvPr/>
        </p:nvSpPr>
        <p:spPr>
          <a:xfrm>
            <a:off x="793709" y="156611"/>
            <a:ext cx="4356789" cy="168927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rgbClr val="00338D"/>
                </a:solidFill>
                <a:latin typeface="Arial" charset="0"/>
                <a:ea typeface="Arial" charset="0"/>
                <a:cs typeface="Arial" charset="0"/>
              </a:rPr>
              <a:t>Best Practice for Financial Transparency</a:t>
            </a:r>
          </a:p>
        </p:txBody>
      </p:sp>
      <p:sp>
        <p:nvSpPr>
          <p:cNvPr id="39" name="Rectangle 38">
            <a:extLst>
              <a:ext uri="{FF2B5EF4-FFF2-40B4-BE49-F238E27FC236}">
                <a16:creationId xmlns:a16="http://schemas.microsoft.com/office/drawing/2014/main" id="{96B5C4DE-C2F0-1527-0799-74EF0946824B}"/>
              </a:ext>
            </a:extLst>
          </p:cNvPr>
          <p:cNvSpPr/>
          <p:nvPr/>
        </p:nvSpPr>
        <p:spPr>
          <a:xfrm rot="5400000" flipH="1">
            <a:off x="2873627" y="-121830"/>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41" name="Group 40">
            <a:extLst>
              <a:ext uri="{FF2B5EF4-FFF2-40B4-BE49-F238E27FC236}">
                <a16:creationId xmlns:a16="http://schemas.microsoft.com/office/drawing/2014/main" id="{6610CC1A-0581-14F5-7155-2E232727A7FD}"/>
              </a:ext>
            </a:extLst>
          </p:cNvPr>
          <p:cNvGrpSpPr/>
          <p:nvPr/>
        </p:nvGrpSpPr>
        <p:grpSpPr>
          <a:xfrm>
            <a:off x="1575540" y="3523274"/>
            <a:ext cx="9523793" cy="2577799"/>
            <a:chOff x="1003366" y="3520922"/>
            <a:chExt cx="9523793" cy="2577799"/>
          </a:xfrm>
        </p:grpSpPr>
        <p:sp>
          <p:nvSpPr>
            <p:cNvPr id="15" name="Oval 14">
              <a:extLst>
                <a:ext uri="{FF2B5EF4-FFF2-40B4-BE49-F238E27FC236}">
                  <a16:creationId xmlns:a16="http://schemas.microsoft.com/office/drawing/2014/main" id="{C917FC6D-ED39-D845-A63B-061B23F7B7D1}"/>
                </a:ext>
              </a:extLst>
            </p:cNvPr>
            <p:cNvSpPr/>
            <p:nvPr/>
          </p:nvSpPr>
          <p:spPr bwMode="auto">
            <a:xfrm>
              <a:off x="1003366" y="3538114"/>
              <a:ext cx="2560607" cy="2560607"/>
            </a:xfrm>
            <a:prstGeom prst="ellipse">
              <a:avLst/>
            </a:prstGeom>
            <a:solidFill>
              <a:srgbClr val="7A26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Financial   </a:t>
              </a:r>
            </a:p>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Reporting</a:t>
              </a:r>
              <a:endParaRPr lang="en-US" sz="1600" dirty="0">
                <a:solidFill>
                  <a:schemeClr val="bg1"/>
                </a:solidFill>
                <a:latin typeface="Arial" panose="020B0604020202020204" pitchFamily="34" charset="0"/>
                <a:ea typeface="Arial" charset="0"/>
                <a:cs typeface="Arial" panose="020B0604020202020204" pitchFamily="34" charset="0"/>
              </a:endParaRPr>
            </a:p>
          </p:txBody>
        </p:sp>
        <p:sp>
          <p:nvSpPr>
            <p:cNvPr id="12" name="Oval 11">
              <a:extLst>
                <a:ext uri="{FF2B5EF4-FFF2-40B4-BE49-F238E27FC236}">
                  <a16:creationId xmlns:a16="http://schemas.microsoft.com/office/drawing/2014/main" id="{DEBFB3DD-AB1A-3B43-9859-33E24E44FB9D}"/>
                </a:ext>
              </a:extLst>
            </p:cNvPr>
            <p:cNvSpPr/>
            <p:nvPr/>
          </p:nvSpPr>
          <p:spPr bwMode="auto">
            <a:xfrm>
              <a:off x="3305050" y="3520923"/>
              <a:ext cx="2560607" cy="2560607"/>
            </a:xfrm>
            <a:prstGeom prst="ellips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Guidelines for </a:t>
              </a:r>
            </a:p>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 Reimbursement</a:t>
              </a:r>
              <a:endParaRPr lang="en-US" sz="1600" dirty="0">
                <a:solidFill>
                  <a:schemeClr val="bg1"/>
                </a:solidFill>
                <a:latin typeface="Arial" panose="020B0604020202020204" pitchFamily="34" charset="0"/>
                <a:ea typeface="Arial" charset="0"/>
                <a:cs typeface="Arial" panose="020B0604020202020204" pitchFamily="34" charset="0"/>
              </a:endParaRPr>
            </a:p>
          </p:txBody>
        </p:sp>
        <p:sp>
          <p:nvSpPr>
            <p:cNvPr id="10" name="Oval 9">
              <a:extLst>
                <a:ext uri="{FF2B5EF4-FFF2-40B4-BE49-F238E27FC236}">
                  <a16:creationId xmlns:a16="http://schemas.microsoft.com/office/drawing/2014/main" id="{9D663DF4-83E2-904A-8703-E0CB46178C8E}"/>
                </a:ext>
              </a:extLst>
            </p:cNvPr>
            <p:cNvSpPr/>
            <p:nvPr/>
          </p:nvSpPr>
          <p:spPr bwMode="auto">
            <a:xfrm>
              <a:off x="5664868" y="3538114"/>
              <a:ext cx="2560607" cy="2560607"/>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Bank Account </a:t>
              </a:r>
            </a:p>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Management</a:t>
              </a:r>
              <a:endParaRPr lang="en-US" sz="1600" dirty="0">
                <a:solidFill>
                  <a:schemeClr val="bg1"/>
                </a:solidFill>
                <a:latin typeface="Arial" panose="020B0604020202020204" pitchFamily="34" charset="0"/>
                <a:ea typeface="Arial" charset="0"/>
                <a:cs typeface="Arial" panose="020B0604020202020204" pitchFamily="34" charset="0"/>
              </a:endParaRPr>
            </a:p>
          </p:txBody>
        </p:sp>
        <p:sp>
          <p:nvSpPr>
            <p:cNvPr id="40" name="Oval 39">
              <a:extLst>
                <a:ext uri="{FF2B5EF4-FFF2-40B4-BE49-F238E27FC236}">
                  <a16:creationId xmlns:a16="http://schemas.microsoft.com/office/drawing/2014/main" id="{1DD2656F-61FD-6A9E-98F8-4AF5E9337AE5}"/>
                </a:ext>
              </a:extLst>
            </p:cNvPr>
            <p:cNvSpPr/>
            <p:nvPr/>
          </p:nvSpPr>
          <p:spPr bwMode="auto">
            <a:xfrm>
              <a:off x="7966552" y="3520922"/>
              <a:ext cx="2560607" cy="2560607"/>
            </a:xfrm>
            <a:prstGeom prst="ellipse">
              <a:avLst/>
            </a:prstGeom>
            <a:solidFill>
              <a:srgbClr val="00338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Year-end </a:t>
              </a:r>
            </a:p>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audits and </a:t>
              </a:r>
            </a:p>
            <a:p>
              <a:pPr marL="609600" indent="-609600" algn="ctr">
                <a:buFont typeface="Helvetica" pitchFamily="84" charset="0"/>
                <a:buNone/>
              </a:pPr>
              <a:r>
                <a:rPr lang="en-US" sz="1600" b="1" dirty="0">
                  <a:solidFill>
                    <a:schemeClr val="bg1"/>
                  </a:solidFill>
                  <a:latin typeface="Arial" panose="020B0604020202020204" pitchFamily="34" charset="0"/>
                  <a:ea typeface="Arial" charset="0"/>
                  <a:cs typeface="Arial" panose="020B0604020202020204" pitchFamily="34" charset="0"/>
                </a:rPr>
                <a:t>reviews</a:t>
              </a:r>
              <a:endParaRPr lang="en-US" sz="1600" dirty="0">
                <a:solidFill>
                  <a:schemeClr val="bg1"/>
                </a:solidFill>
                <a:latin typeface="Arial" panose="020B0604020202020204" pitchFamily="34" charset="0"/>
                <a:ea typeface="Arial" charset="0"/>
                <a:cs typeface="Arial" panose="020B0604020202020204" pitchFamily="34" charset="0"/>
              </a:endParaRPr>
            </a:p>
            <a:p>
              <a:pPr marL="609600" indent="-609600" algn="ctr">
                <a:buFont typeface="Helvetica" pitchFamily="84" charset="0"/>
                <a:buNone/>
              </a:pPr>
              <a:endParaRPr lang="en-US" dirty="0">
                <a:solidFill>
                  <a:schemeClr val="bg1"/>
                </a:solidFill>
                <a:latin typeface="Arial" panose="020B0604020202020204" pitchFamily="34" charset="0"/>
                <a:ea typeface="Arial" charset="0"/>
                <a:cs typeface="Arial" panose="020B0604020202020204" pitchFamily="34" charset="0"/>
              </a:endParaRPr>
            </a:p>
          </p:txBody>
        </p:sp>
      </p:grpSp>
    </p:spTree>
    <p:extLst>
      <p:ext uri="{BB962C8B-B14F-4D97-AF65-F5344CB8AC3E}">
        <p14:creationId xmlns:p14="http://schemas.microsoft.com/office/powerpoint/2010/main" val="35243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94520" y="683618"/>
            <a:ext cx="3365077" cy="973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000" b="1" kern="0" dirty="0">
                <a:solidFill>
                  <a:schemeClr val="bg1"/>
                </a:solidFill>
                <a:latin typeface="Arial" charset="0"/>
                <a:ea typeface="Arial" charset="0"/>
                <a:cs typeface="Arial" charset="0"/>
              </a:rPr>
              <a:t>Planning Service </a:t>
            </a:r>
          </a:p>
          <a:p>
            <a:pPr algn="ctr">
              <a:buSzPct val="120000"/>
            </a:pPr>
            <a:r>
              <a:rPr lang="en-US" sz="3000" b="1" kern="0" dirty="0">
                <a:solidFill>
                  <a:schemeClr val="bg1"/>
                </a:solidFill>
                <a:latin typeface="Arial" charset="0"/>
                <a:ea typeface="Arial" charset="0"/>
                <a:cs typeface="Arial" charset="0"/>
              </a:rPr>
              <a:t>Activities</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Making It Happen!</a:t>
            </a:r>
          </a:p>
        </p:txBody>
      </p:sp>
      <p:pic>
        <p:nvPicPr>
          <p:cNvPr id="4" name="Picture 3">
            <a:extLst>
              <a:ext uri="{FF2B5EF4-FFF2-40B4-BE49-F238E27FC236}">
                <a16:creationId xmlns:a16="http://schemas.microsoft.com/office/drawing/2014/main" id="{EFD8EE21-A58B-D28C-A378-B9536A8E6630}"/>
              </a:ext>
            </a:extLst>
          </p:cNvPr>
          <p:cNvPicPr>
            <a:picLocks noChangeAspect="1"/>
          </p:cNvPicPr>
          <p:nvPr/>
        </p:nvPicPr>
        <p:blipFill>
          <a:blip r:embed="rId4"/>
          <a:stretch>
            <a:fillRect/>
          </a:stretch>
        </p:blipFill>
        <p:spPr>
          <a:xfrm>
            <a:off x="1082351" y="640946"/>
            <a:ext cx="3365076" cy="434310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F1079DA-057D-90DF-56F3-0DA5CBB5CFAA}"/>
              </a:ext>
            </a:extLst>
          </p:cNvPr>
          <p:cNvSpPr txBox="1"/>
          <p:nvPr/>
        </p:nvSpPr>
        <p:spPr>
          <a:xfrm>
            <a:off x="6417896" y="2773889"/>
            <a:ext cx="5671354" cy="3108543"/>
          </a:xfrm>
          <a:prstGeom prst="rect">
            <a:avLst/>
          </a:prstGeom>
          <a:noFill/>
        </p:spPr>
        <p:txBody>
          <a:bodyPr wrap="square" rtlCol="0">
            <a:spAutoFit/>
          </a:bodyPr>
          <a:lstStyle/>
          <a:p>
            <a:pPr lvl="0"/>
            <a:r>
              <a:rPr lang="en-US" altLang="en-US" sz="2000" dirty="0">
                <a:solidFill>
                  <a:schemeClr val="bg1"/>
                </a:solidFill>
                <a:latin typeface="Arial" panose="020B0604020202020204" pitchFamily="34" charset="0"/>
                <a:cs typeface="Arial" panose="020B0604020202020204" pitchFamily="34" charset="0"/>
              </a:rPr>
              <a:t>Step 1: Make a List of Possible Programs</a:t>
            </a:r>
            <a:endParaRPr lang="en-US" sz="2000" dirty="0">
              <a:solidFill>
                <a:schemeClr val="bg1"/>
              </a:solidFill>
              <a:latin typeface="Arial" panose="020B0604020202020204" pitchFamily="34" charset="0"/>
              <a:cs typeface="Arial" panose="020B0604020202020204" pitchFamily="34" charset="0"/>
            </a:endParaRPr>
          </a:p>
          <a:p>
            <a:pPr lvl="0"/>
            <a:endParaRPr lang="en-US" sz="2000" dirty="0">
              <a:solidFill>
                <a:schemeClr val="bg1"/>
              </a:solidFill>
              <a:latin typeface="Arial" panose="020B0604020202020204" pitchFamily="34" charset="0"/>
              <a:cs typeface="Arial" panose="020B0604020202020204" pitchFamily="34" charset="0"/>
            </a:endParaRPr>
          </a:p>
          <a:p>
            <a:pPr lvl="0"/>
            <a:r>
              <a:rPr lang="en-US" altLang="en-US" sz="2000" dirty="0">
                <a:solidFill>
                  <a:schemeClr val="bg1"/>
                </a:solidFill>
                <a:latin typeface="Arial" panose="020B0604020202020204" pitchFamily="34" charset="0"/>
                <a:cs typeface="Arial" panose="020B0604020202020204" pitchFamily="34" charset="0"/>
              </a:rPr>
              <a:t>Step 2: Appoint Task Forces</a:t>
            </a:r>
            <a:endParaRPr lang="en-US" sz="2000" dirty="0">
              <a:solidFill>
                <a:schemeClr val="bg1"/>
              </a:solidFill>
              <a:latin typeface="Arial" panose="020B0604020202020204" pitchFamily="34" charset="0"/>
              <a:cs typeface="Arial" panose="020B0604020202020204" pitchFamily="34" charset="0"/>
            </a:endParaRPr>
          </a:p>
          <a:p>
            <a:pPr lvl="0"/>
            <a:endParaRPr lang="en-US" sz="2000" dirty="0">
              <a:solidFill>
                <a:schemeClr val="bg1"/>
              </a:solidFill>
              <a:latin typeface="Arial" panose="020B0604020202020204" pitchFamily="34" charset="0"/>
              <a:cs typeface="Arial" panose="020B0604020202020204" pitchFamily="34" charset="0"/>
            </a:endParaRPr>
          </a:p>
          <a:p>
            <a:pPr lvl="0">
              <a:defRPr/>
            </a:pPr>
            <a:r>
              <a:rPr lang="en-US" altLang="en-US" sz="2000" dirty="0">
                <a:solidFill>
                  <a:schemeClr val="bg1"/>
                </a:solidFill>
                <a:latin typeface="Arial" panose="020B0604020202020204" pitchFamily="34" charset="0"/>
                <a:cs typeface="Arial" panose="020B0604020202020204" pitchFamily="34" charset="0"/>
              </a:rPr>
              <a:t>Step 3: Conduct Research</a:t>
            </a:r>
            <a:endParaRPr lang="en-US" sz="2000" dirty="0">
              <a:solidFill>
                <a:schemeClr val="bg1"/>
              </a:solidFill>
              <a:latin typeface="Arial" panose="020B0604020202020204" pitchFamily="34" charset="0"/>
              <a:cs typeface="Arial" panose="020B0604020202020204" pitchFamily="34" charset="0"/>
            </a:endParaRPr>
          </a:p>
          <a:p>
            <a:pPr lvl="0"/>
            <a:endParaRPr lang="en-US" sz="2000" dirty="0">
              <a:solidFill>
                <a:schemeClr val="bg1"/>
              </a:solidFill>
              <a:latin typeface="Arial" panose="020B0604020202020204" pitchFamily="34" charset="0"/>
              <a:cs typeface="Arial" panose="020B0604020202020204" pitchFamily="34" charset="0"/>
            </a:endParaRPr>
          </a:p>
          <a:p>
            <a:pPr lvl="0">
              <a:defRPr/>
            </a:pPr>
            <a:r>
              <a:rPr lang="en-US" altLang="en-US" sz="2000" dirty="0">
                <a:solidFill>
                  <a:schemeClr val="bg1"/>
                </a:solidFill>
                <a:latin typeface="Arial" panose="020B0604020202020204" pitchFamily="34" charset="0"/>
                <a:cs typeface="Arial" panose="020B0604020202020204" pitchFamily="34" charset="0"/>
              </a:rPr>
              <a:t>Step 4: Write a Plan</a:t>
            </a:r>
          </a:p>
          <a:p>
            <a:pPr lvl="0">
              <a:defRPr/>
            </a:pPr>
            <a:endParaRPr lang="en-US" sz="2000" dirty="0">
              <a:solidFill>
                <a:schemeClr val="bg1"/>
              </a:solidFill>
              <a:latin typeface="Arial" panose="020B0604020202020204" pitchFamily="34" charset="0"/>
              <a:cs typeface="Arial" panose="020B0604020202020204" pitchFamily="34" charset="0"/>
            </a:endParaRPr>
          </a:p>
          <a:p>
            <a:pPr>
              <a:defRPr/>
            </a:pPr>
            <a:r>
              <a:rPr lang="en-US" altLang="en-US" sz="2000" dirty="0">
                <a:solidFill>
                  <a:schemeClr val="bg1"/>
                </a:solidFill>
                <a:latin typeface="Arial" panose="020B0604020202020204" pitchFamily="34" charset="0"/>
                <a:cs typeface="Arial" panose="020B0604020202020204" pitchFamily="34" charset="0"/>
              </a:rPr>
              <a:t>Step 5: Implement the Plan </a:t>
            </a:r>
            <a:endParaRPr lang="en-US" sz="2000" dirty="0">
              <a:solidFill>
                <a:schemeClr val="bg1"/>
              </a:solidFill>
              <a:latin typeface="Arial" panose="020B0604020202020204" pitchFamily="34" charset="0"/>
              <a:cs typeface="Arial" panose="020B0604020202020204" pitchFamily="34" charset="0"/>
            </a:endParaRPr>
          </a:p>
          <a:p>
            <a:pPr lvl="0"/>
            <a:endParaRPr lang="en-US" sz="1600" b="1" dirty="0">
              <a:solidFill>
                <a:srgbClr val="00338D"/>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BAAE6717-182D-FED8-4EFE-CF339AEF5B02}"/>
              </a:ext>
            </a:extLst>
          </p:cNvPr>
          <p:cNvSpPr/>
          <p:nvPr/>
        </p:nvSpPr>
        <p:spPr>
          <a:xfrm>
            <a:off x="5733785" y="6153015"/>
            <a:ext cx="6593473" cy="400110"/>
          </a:xfrm>
          <a:prstGeom prst="rect">
            <a:avLst/>
          </a:prstGeom>
        </p:spPr>
        <p:txBody>
          <a:bodyPr wrap="none">
            <a:spAutoFit/>
          </a:bodyPr>
          <a:lstStyle/>
          <a:p>
            <a:pPr algn="ctr"/>
            <a:r>
              <a:rPr lang="en-US" altLang="en-US" sz="2000" i="1" kern="0" dirty="0">
                <a:solidFill>
                  <a:schemeClr val="bg1"/>
                </a:solidFill>
                <a:latin typeface="Arial" panose="020B0604020202020204" pitchFamily="34" charset="0"/>
                <a:ea typeface="Segoe UI" panose="020B0502040204020203" pitchFamily="34" charset="0"/>
                <a:cs typeface="Arial" panose="020B0604020202020204" pitchFamily="34" charset="0"/>
              </a:rPr>
              <a:t>Always remember that club projects are a club decision. </a:t>
            </a:r>
          </a:p>
        </p:txBody>
      </p:sp>
    </p:spTree>
    <p:extLst>
      <p:ext uri="{BB962C8B-B14F-4D97-AF65-F5344CB8AC3E}">
        <p14:creationId xmlns:p14="http://schemas.microsoft.com/office/powerpoint/2010/main" val="2759970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65905" y="1042577"/>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Key Objectives of Training Session Two</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8 – Page 20</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738439" y="1782529"/>
            <a:ext cx="3287279" cy="2677656"/>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Training Session Two is more focused on the roles and responsibilities of the club</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4758208" cy="1880852"/>
          </a:xfrm>
          <a:prstGeom prst="rect">
            <a:avLst/>
          </a:prstGeom>
          <a:noFill/>
        </p:spPr>
        <p:txBody>
          <a:bodyPr wrap="square" rtlCol="0">
            <a:spAutoFit/>
          </a:bodyPr>
          <a:lstStyle/>
          <a:p>
            <a:pPr lvl="0"/>
            <a:r>
              <a:rPr lang="en-US" altLang="en-US" sz="2800" dirty="0">
                <a:solidFill>
                  <a:srgbClr val="002060"/>
                </a:solidFill>
                <a:latin typeface="Arial" panose="020B0604020202020204" pitchFamily="34" charset="0"/>
                <a:cs typeface="Arial" panose="020B0604020202020204" pitchFamily="34" charset="0"/>
              </a:rPr>
              <a:t>What do you consider the three most important objectives of the second training session? </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543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Training Session Three</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60683" y="3631562"/>
            <a:ext cx="5898995" cy="14211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kern="0" dirty="0">
                <a:solidFill>
                  <a:schemeClr val="bg1"/>
                </a:solidFill>
                <a:latin typeface="Arial" charset="0"/>
                <a:ea typeface="Arial" charset="0"/>
                <a:cs typeface="Arial" charset="0"/>
              </a:rPr>
              <a:t>Initial meeting with Club Officer Mentor Team</a:t>
            </a:r>
          </a:p>
          <a:p>
            <a:pPr>
              <a:buSzPct val="120000"/>
            </a:pPr>
            <a:endParaRPr lang="en-US" kern="0" dirty="0">
              <a:solidFill>
                <a:schemeClr val="bg1"/>
              </a:solidFill>
              <a:latin typeface="Arial" charset="0"/>
              <a:ea typeface="Arial" charset="0"/>
              <a:cs typeface="Arial" charset="0"/>
            </a:endParaRPr>
          </a:p>
          <a:p>
            <a:pPr>
              <a:buSzPct val="120000"/>
            </a:pPr>
            <a:r>
              <a:rPr lang="en-US" kern="0" dirty="0">
                <a:solidFill>
                  <a:schemeClr val="bg1"/>
                </a:solidFill>
                <a:latin typeface="Arial" charset="0"/>
                <a:ea typeface="Arial" charset="0"/>
                <a:cs typeface="Arial" charset="0"/>
              </a:rPr>
              <a:t>Stress the concepts of planning, teamwork and communication to the new officers</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5898995"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Hosting Productive and Meaningful Meetings</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33366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47</a:t>
            </a:fld>
            <a:endParaRPr lang="en-US" sz="1000" dirty="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8"/>
            <a:ext cx="10272721" cy="61846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altLang="en-US" sz="3600" kern="0" dirty="0">
                <a:solidFill>
                  <a:srgbClr val="00338D"/>
                </a:solidFill>
                <a:latin typeface="Arial" panose="020B0604020202020204" pitchFamily="34" charset="0"/>
                <a:cs typeface="Arial" panose="020B0604020202020204" pitchFamily="34" charset="0"/>
              </a:rPr>
              <a:t>Hosting Productive and Meaningful Meetings</a:t>
            </a:r>
          </a:p>
          <a:p>
            <a:endParaRPr lang="en-US" altLang="en-US" sz="1000" kern="0" dirty="0">
              <a:solidFill>
                <a:srgbClr val="FF0000"/>
              </a:solidFill>
              <a:latin typeface="Calibri Light" panose="020F0302020204030204" pitchFamily="34" charset="0"/>
            </a:endParaRPr>
          </a:p>
        </p:txBody>
      </p:sp>
      <p:sp>
        <p:nvSpPr>
          <p:cNvPr id="16" name="TextBox 15">
            <a:extLst>
              <a:ext uri="{FF2B5EF4-FFF2-40B4-BE49-F238E27FC236}">
                <a16:creationId xmlns:a16="http://schemas.microsoft.com/office/drawing/2014/main" id="{8F810F24-525D-0AC4-546D-F4DFB7A6811A}"/>
              </a:ext>
            </a:extLst>
          </p:cNvPr>
          <p:cNvSpPr txBox="1"/>
          <p:nvPr/>
        </p:nvSpPr>
        <p:spPr>
          <a:xfrm>
            <a:off x="1233871" y="2281528"/>
            <a:ext cx="9722734" cy="400110"/>
          </a:xfrm>
          <a:prstGeom prst="rect">
            <a:avLst/>
          </a:prstGeom>
          <a:noFill/>
        </p:spPr>
        <p:txBody>
          <a:bodyPr wrap="square" rtlCol="0">
            <a:spAutoFit/>
          </a:bodyPr>
          <a:lstStyle/>
          <a:p>
            <a:r>
              <a:rPr lang="en-US" altLang="en-US" sz="2000" i="1" kern="0" dirty="0">
                <a:solidFill>
                  <a:srgbClr val="002060"/>
                </a:solidFill>
                <a:latin typeface="Arial" panose="020B0604020202020204" pitchFamily="34" charset="0"/>
                <a:cs typeface="Arial" panose="020B0604020202020204" pitchFamily="34" charset="0"/>
              </a:rPr>
              <a:t>To encourage attendance, be sure these items meet the needs of your members:</a:t>
            </a:r>
          </a:p>
        </p:txBody>
      </p:sp>
      <p:sp>
        <p:nvSpPr>
          <p:cNvPr id="17" name="Rectangle 16">
            <a:extLst>
              <a:ext uri="{FF2B5EF4-FFF2-40B4-BE49-F238E27FC236}">
                <a16:creationId xmlns:a16="http://schemas.microsoft.com/office/drawing/2014/main" id="{82515E99-4A82-30CE-7599-82DF58F9F108}"/>
              </a:ext>
            </a:extLst>
          </p:cNvPr>
          <p:cNvSpPr/>
          <p:nvPr/>
        </p:nvSpPr>
        <p:spPr>
          <a:xfrm>
            <a:off x="2396313" y="3184590"/>
            <a:ext cx="8171727" cy="3077766"/>
          </a:xfrm>
          <a:prstGeom prst="rect">
            <a:avLst/>
          </a:prstGeom>
        </p:spPr>
        <p:txBody>
          <a:bodyPr wrap="square">
            <a:spAutoFit/>
          </a:bodyPr>
          <a:lstStyle/>
          <a:p>
            <a:pPr marL="857250" lvl="0" indent="-857250">
              <a:lnSpc>
                <a:spcPct val="114000"/>
              </a:lnSpc>
              <a:spcAft>
                <a:spcPts val="2400"/>
              </a:spcAft>
              <a:buFont typeface="Wingdings" panose="05000000000000000000" pitchFamily="2" charset="2"/>
              <a:buChar char="ü"/>
            </a:pPr>
            <a:r>
              <a:rPr lang="en-US" altLang="en-US" sz="2000" dirty="0">
                <a:solidFill>
                  <a:srgbClr val="002060"/>
                </a:solidFill>
                <a:latin typeface="Arial" panose="020B0604020202020204" pitchFamily="34" charset="0"/>
                <a:cs typeface="Arial" panose="020B0604020202020204" pitchFamily="34" charset="0"/>
              </a:rPr>
              <a:t>The meeting date, time and location</a:t>
            </a:r>
          </a:p>
          <a:p>
            <a:pPr marL="857250" indent="-857250">
              <a:lnSpc>
                <a:spcPct val="114000"/>
              </a:lnSpc>
              <a:spcAft>
                <a:spcPts val="2400"/>
              </a:spcAft>
              <a:buFont typeface="Wingdings" panose="05000000000000000000" pitchFamily="2" charset="2"/>
              <a:buChar char="ü"/>
            </a:pPr>
            <a:r>
              <a:rPr lang="en-US" altLang="en-US" sz="2000" dirty="0">
                <a:solidFill>
                  <a:srgbClr val="002060"/>
                </a:solidFill>
                <a:latin typeface="Arial" panose="020B0604020202020204" pitchFamily="34" charset="0"/>
                <a:cs typeface="Arial" panose="020B0604020202020204" pitchFamily="34" charset="0"/>
              </a:rPr>
              <a:t>Send invitations announcing activities </a:t>
            </a:r>
          </a:p>
          <a:p>
            <a:pPr marL="857250" indent="-857250">
              <a:lnSpc>
                <a:spcPct val="114000"/>
              </a:lnSpc>
              <a:spcAft>
                <a:spcPts val="2400"/>
              </a:spcAft>
              <a:buFont typeface="Wingdings" panose="05000000000000000000" pitchFamily="2" charset="2"/>
              <a:buChar char="ü"/>
            </a:pPr>
            <a:r>
              <a:rPr lang="en-US" altLang="en-US" sz="2000" dirty="0">
                <a:solidFill>
                  <a:srgbClr val="002060"/>
                </a:solidFill>
                <a:latin typeface="Arial" panose="020B0604020202020204" pitchFamily="34" charset="0"/>
                <a:cs typeface="Arial" panose="020B0604020202020204" pitchFamily="34" charset="0"/>
              </a:rPr>
              <a:t>Make personal calls to invite current and potential members</a:t>
            </a:r>
          </a:p>
          <a:p>
            <a:pPr marL="857250" indent="-857250">
              <a:lnSpc>
                <a:spcPct val="114000"/>
              </a:lnSpc>
              <a:spcAft>
                <a:spcPts val="2400"/>
              </a:spcAft>
              <a:buFont typeface="Wingdings" panose="05000000000000000000" pitchFamily="2" charset="2"/>
              <a:buChar char="ü"/>
            </a:pPr>
            <a:r>
              <a:rPr lang="en-US" altLang="en-US" sz="2000" dirty="0">
                <a:solidFill>
                  <a:srgbClr val="002060"/>
                </a:solidFill>
                <a:latin typeface="Arial" panose="020B0604020202020204" pitchFamily="34" charset="0"/>
                <a:cs typeface="Arial" panose="020B0604020202020204" pitchFamily="34" charset="0"/>
              </a:rPr>
              <a:t> By inviting interesting and relevant speakers</a:t>
            </a:r>
          </a:p>
          <a:p>
            <a:pPr marL="857250" indent="-857250">
              <a:lnSpc>
                <a:spcPct val="114000"/>
              </a:lnSpc>
              <a:spcAft>
                <a:spcPts val="2400"/>
              </a:spcAft>
              <a:buFont typeface="Wingdings" panose="05000000000000000000" pitchFamily="2" charset="2"/>
              <a:buChar char="ü"/>
            </a:pPr>
            <a:r>
              <a:rPr lang="en-US" altLang="en-US" sz="2000" dirty="0">
                <a:solidFill>
                  <a:srgbClr val="002060"/>
                </a:solidFill>
                <a:latin typeface="Arial" panose="020B0604020202020204" pitchFamily="34" charset="0"/>
                <a:cs typeface="Arial" panose="020B0604020202020204" pitchFamily="34" charset="0"/>
              </a:rPr>
              <a:t>Involve members in projects right away.</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410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94520" y="683618"/>
            <a:ext cx="3365077" cy="973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000" b="1" kern="0" dirty="0">
                <a:solidFill>
                  <a:schemeClr val="bg1"/>
                </a:solidFill>
                <a:latin typeface="Arial" charset="0"/>
                <a:ea typeface="Arial" charset="0"/>
                <a:cs typeface="Arial" charset="0"/>
              </a:rPr>
              <a:t>How to Improve Overall Meetings</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Your Club, Your Way!</a:t>
            </a:r>
          </a:p>
        </p:txBody>
      </p:sp>
      <p:pic>
        <p:nvPicPr>
          <p:cNvPr id="3" name="Picture 2">
            <a:extLst>
              <a:ext uri="{FF2B5EF4-FFF2-40B4-BE49-F238E27FC236}">
                <a16:creationId xmlns:a16="http://schemas.microsoft.com/office/drawing/2014/main" id="{22503C22-454F-AF12-F80F-F0CC24D947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117" y="969484"/>
            <a:ext cx="3184425" cy="4120478"/>
          </a:xfrm>
          <a:prstGeom prst="rect">
            <a:avLst/>
          </a:prstGeom>
          <a:ln>
            <a:solidFill>
              <a:srgbClr val="002060"/>
            </a:solidFill>
          </a:ln>
          <a:effectLst>
            <a:outerShdw blurRad="63500" sx="102000" sy="102000" algn="ctr" rotWithShape="0">
              <a:srgbClr val="002060">
                <a:alpha val="40000"/>
              </a:srgbClr>
            </a:outerShdw>
          </a:effectLst>
        </p:spPr>
      </p:pic>
      <p:sp>
        <p:nvSpPr>
          <p:cNvPr id="11" name="TextBox 10">
            <a:extLst>
              <a:ext uri="{FF2B5EF4-FFF2-40B4-BE49-F238E27FC236}">
                <a16:creationId xmlns:a16="http://schemas.microsoft.com/office/drawing/2014/main" id="{26DF0BAD-7801-C801-D935-D0D39E06DA71}"/>
              </a:ext>
            </a:extLst>
          </p:cNvPr>
          <p:cNvSpPr txBox="1"/>
          <p:nvPr/>
        </p:nvSpPr>
        <p:spPr>
          <a:xfrm>
            <a:off x="6406226" y="3047013"/>
            <a:ext cx="5458352" cy="3416320"/>
          </a:xfrm>
          <a:prstGeom prst="rect">
            <a:avLst/>
          </a:prstGeom>
          <a:noFill/>
        </p:spPr>
        <p:txBody>
          <a:bodyPr wrap="square" rtlCol="0">
            <a:spAutoFit/>
          </a:bodyPr>
          <a:lstStyle/>
          <a:p>
            <a:pPr>
              <a:spcAft>
                <a:spcPts val="1800"/>
              </a:spcAft>
            </a:pPr>
            <a:r>
              <a:rPr lang="en-US" altLang="en-US" dirty="0">
                <a:solidFill>
                  <a:schemeClr val="bg1"/>
                </a:solidFill>
                <a:latin typeface="Arial" panose="020B0604020202020204" pitchFamily="34" charset="0"/>
                <a:cs typeface="Arial" panose="020B0604020202020204" pitchFamily="34" charset="0"/>
              </a:rPr>
              <a:t>Customizing Your Meeting</a:t>
            </a:r>
            <a:endParaRPr lang="en-US" dirty="0">
              <a:solidFill>
                <a:schemeClr val="bg1"/>
              </a:solidFill>
              <a:latin typeface="Arial" panose="020B0604020202020204" pitchFamily="34" charset="0"/>
              <a:cs typeface="Arial" panose="020B0604020202020204" pitchFamily="34" charset="0"/>
            </a:endParaRPr>
          </a:p>
          <a:p>
            <a:pPr>
              <a:spcAft>
                <a:spcPts val="1800"/>
              </a:spcAft>
            </a:pPr>
            <a:r>
              <a:rPr lang="en-US" altLang="en-US" dirty="0">
                <a:solidFill>
                  <a:schemeClr val="bg1"/>
                </a:solidFill>
                <a:latin typeface="Arial" panose="020B0604020202020204" pitchFamily="34" charset="0"/>
                <a:cs typeface="Arial" panose="020B0604020202020204" pitchFamily="34" charset="0"/>
              </a:rPr>
              <a:t>Reinventing Your General Meeting</a:t>
            </a:r>
            <a:endParaRPr lang="en-US" dirty="0">
              <a:solidFill>
                <a:schemeClr val="bg1"/>
              </a:solidFill>
              <a:latin typeface="Arial" panose="020B0604020202020204" pitchFamily="34" charset="0"/>
              <a:cs typeface="Arial" panose="020B0604020202020204" pitchFamily="34" charset="0"/>
            </a:endParaRPr>
          </a:p>
          <a:p>
            <a:pPr>
              <a:spcAft>
                <a:spcPts val="1800"/>
              </a:spcAft>
              <a:defRPr/>
            </a:pPr>
            <a:r>
              <a:rPr lang="en-US" altLang="en-US" dirty="0">
                <a:solidFill>
                  <a:schemeClr val="bg1"/>
                </a:solidFill>
                <a:latin typeface="Arial" panose="020B0604020202020204" pitchFamily="34" charset="0"/>
                <a:cs typeface="Arial" panose="020B0604020202020204" pitchFamily="34" charset="0"/>
              </a:rPr>
              <a:t>Phasing in Change</a:t>
            </a:r>
            <a:endParaRPr lang="en-US" dirty="0">
              <a:solidFill>
                <a:schemeClr val="bg1"/>
              </a:solidFill>
              <a:latin typeface="Arial" panose="020B0604020202020204" pitchFamily="34" charset="0"/>
              <a:cs typeface="Arial" panose="020B0604020202020204" pitchFamily="34" charset="0"/>
            </a:endParaRPr>
          </a:p>
          <a:p>
            <a:pPr>
              <a:spcAft>
                <a:spcPts val="1800"/>
              </a:spcAft>
              <a:defRPr/>
            </a:pPr>
            <a:r>
              <a:rPr lang="en-US" altLang="en-US" dirty="0">
                <a:solidFill>
                  <a:schemeClr val="bg1"/>
                </a:solidFill>
                <a:latin typeface="Arial" panose="020B0604020202020204" pitchFamily="34" charset="0"/>
                <a:cs typeface="Arial" panose="020B0604020202020204" pitchFamily="34" charset="0"/>
              </a:rPr>
              <a:t>Key to Meeting Success</a:t>
            </a:r>
          </a:p>
          <a:p>
            <a:pPr>
              <a:spcAft>
                <a:spcPts val="1800"/>
              </a:spcAft>
              <a:defRPr/>
            </a:pPr>
            <a:r>
              <a:rPr lang="en-US" altLang="en-US" dirty="0">
                <a:solidFill>
                  <a:schemeClr val="bg1"/>
                </a:solidFill>
                <a:latin typeface="Arial" panose="020B0604020202020204" pitchFamily="34" charset="0"/>
                <a:cs typeface="Arial" panose="020B0604020202020204" pitchFamily="34" charset="0"/>
              </a:rPr>
              <a:t>Ideas to Increase Involvement</a:t>
            </a:r>
          </a:p>
          <a:p>
            <a:pPr>
              <a:spcAft>
                <a:spcPts val="1800"/>
              </a:spcAft>
              <a:defRPr/>
            </a:pPr>
            <a:r>
              <a:rPr lang="en-US" altLang="en-US" dirty="0">
                <a:solidFill>
                  <a:schemeClr val="bg1"/>
                </a:solidFill>
                <a:latin typeface="Arial" panose="020B0604020202020204" pitchFamily="34" charset="0"/>
                <a:cs typeface="Arial" panose="020B0604020202020204" pitchFamily="34" charset="0"/>
              </a:rPr>
              <a:t>Club Meeting Program Ideas</a:t>
            </a:r>
          </a:p>
          <a:p>
            <a:pPr>
              <a:spcAft>
                <a:spcPts val="1800"/>
              </a:spcAft>
              <a:defRPr/>
            </a:pPr>
            <a:r>
              <a:rPr lang="en-US" altLang="en-US" dirty="0">
                <a:solidFill>
                  <a:schemeClr val="bg1"/>
                </a:solidFill>
                <a:latin typeface="Arial" panose="020B0604020202020204" pitchFamily="34" charset="0"/>
                <a:cs typeface="Arial" panose="020B0604020202020204" pitchFamily="34" charset="0"/>
              </a:rPr>
              <a:t>Promoting Your Meetings and Events to the Public</a:t>
            </a:r>
          </a:p>
        </p:txBody>
      </p:sp>
    </p:spTree>
    <p:extLst>
      <p:ext uri="{BB962C8B-B14F-4D97-AF65-F5344CB8AC3E}">
        <p14:creationId xmlns:p14="http://schemas.microsoft.com/office/powerpoint/2010/main" val="686521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292826" y="1026624"/>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Productive and Meaningful Meetings</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9 – Page 22</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361444" y="2326699"/>
            <a:ext cx="4365475" cy="1384995"/>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Training Session Three is focused on Productive and Meaningful Meetings</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10" name="TextBox 9">
            <a:extLst>
              <a:ext uri="{FF2B5EF4-FFF2-40B4-BE49-F238E27FC236}">
                <a16:creationId xmlns:a16="http://schemas.microsoft.com/office/drawing/2014/main" id="{BE879508-5DB3-4020-B6A5-7219C6E605BF}"/>
              </a:ext>
            </a:extLst>
          </p:cNvPr>
          <p:cNvSpPr txBox="1"/>
          <p:nvPr/>
        </p:nvSpPr>
        <p:spPr>
          <a:xfrm>
            <a:off x="5772812" y="3063406"/>
            <a:ext cx="5780868" cy="1938992"/>
          </a:xfrm>
          <a:prstGeom prst="rect">
            <a:avLst/>
          </a:prstGeom>
          <a:noFill/>
        </p:spPr>
        <p:txBody>
          <a:bodyPr wrap="square" rtlCol="0">
            <a:spAutoFit/>
          </a:bodyPr>
          <a:lstStyle/>
          <a:p>
            <a:pPr lvl="0"/>
            <a:r>
              <a:rPr lang="en-US" altLang="en-US" sz="2400" dirty="0">
                <a:solidFill>
                  <a:srgbClr val="002060"/>
                </a:solidFill>
                <a:latin typeface="Arial" panose="020B0604020202020204" pitchFamily="34" charset="0"/>
                <a:cs typeface="Arial" panose="020B0604020202020204" pitchFamily="34" charset="0"/>
              </a:rPr>
              <a:t>What elements are key to a positive and productive meeting?</a:t>
            </a:r>
            <a:endParaRPr lang="en-US" sz="2400" dirty="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US" sz="2400" dirty="0">
              <a:solidFill>
                <a:srgbClr val="002060"/>
              </a:solidFill>
              <a:latin typeface="Arial" panose="020B0604020202020204" pitchFamily="34" charset="0"/>
              <a:cs typeface="Arial" panose="020B0604020202020204" pitchFamily="34" charset="0"/>
            </a:endParaRPr>
          </a:p>
          <a:p>
            <a:pPr lvl="0"/>
            <a:r>
              <a:rPr lang="en-US" altLang="en-US" sz="2400" dirty="0">
                <a:solidFill>
                  <a:srgbClr val="002060"/>
                </a:solidFill>
                <a:latin typeface="Arial" panose="020B0604020202020204" pitchFamily="34" charset="0"/>
                <a:cs typeface="Arial" panose="020B0604020202020204" pitchFamily="34" charset="0"/>
              </a:rPr>
              <a:t>What can be done to increase attendance?</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40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45781" y="17697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065912" y="1202068"/>
            <a:ext cx="4557753"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Course Organization</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7056494" y="1440324"/>
            <a:ext cx="4257742" cy="4538043"/>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529658" y="2262391"/>
            <a:ext cx="5739103"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en-US" altLang="en-US" sz="1800" b="0" dirty="0">
                <a:solidFill>
                  <a:srgbClr val="002060"/>
                </a:solidFill>
              </a:rPr>
              <a:t>Section I:</a:t>
            </a:r>
            <a:r>
              <a:rPr lang="en-US" altLang="en-US" sz="1800" dirty="0">
                <a:solidFill>
                  <a:srgbClr val="002060"/>
                </a:solidFill>
              </a:rPr>
              <a:t>  	 Skills of a Successful Guiding Lion</a:t>
            </a:r>
          </a:p>
          <a:p>
            <a:pPr>
              <a:tabLst>
                <a:tab pos="1255713" algn="l"/>
              </a:tabLst>
            </a:pPr>
            <a:r>
              <a:rPr lang="en-US" altLang="en-US" sz="1800" dirty="0">
                <a:solidFill>
                  <a:srgbClr val="002060"/>
                </a:solidFill>
              </a:rPr>
              <a:t> </a:t>
            </a:r>
          </a:p>
          <a:p>
            <a:pPr>
              <a:tabLst>
                <a:tab pos="1828800" algn="l"/>
              </a:tabLst>
            </a:pPr>
            <a:r>
              <a:rPr lang="en-US" altLang="en-US" sz="1800" b="0" dirty="0">
                <a:solidFill>
                  <a:srgbClr val="002060"/>
                </a:solidFill>
              </a:rPr>
              <a:t>Section II:     </a:t>
            </a:r>
            <a:r>
              <a:rPr lang="en-US" altLang="en-US" sz="1800" dirty="0">
                <a:solidFill>
                  <a:srgbClr val="002060"/>
                </a:solidFill>
              </a:rPr>
              <a:t>Getting Off to a Good Start – </a:t>
            </a:r>
          </a:p>
          <a:p>
            <a:pPr>
              <a:tabLst>
                <a:tab pos="1828800" algn="l"/>
              </a:tabLst>
            </a:pPr>
            <a:r>
              <a:rPr lang="en-US" altLang="en-US" sz="1800" dirty="0">
                <a:solidFill>
                  <a:srgbClr val="002060"/>
                </a:solidFill>
              </a:rPr>
              <a:t>                     Become an Information Expert</a:t>
            </a:r>
          </a:p>
          <a:p>
            <a:pPr>
              <a:tabLst>
                <a:tab pos="1255713" algn="l"/>
              </a:tabLst>
            </a:pPr>
            <a:endParaRPr lang="en-US" altLang="en-US" sz="1800" dirty="0">
              <a:solidFill>
                <a:srgbClr val="002060"/>
              </a:solidFill>
            </a:endParaRPr>
          </a:p>
          <a:p>
            <a:pPr>
              <a:tabLst>
                <a:tab pos="1255713" algn="l"/>
              </a:tabLst>
            </a:pPr>
            <a:r>
              <a:rPr lang="en-US" altLang="en-US" sz="1800" b="0" dirty="0">
                <a:solidFill>
                  <a:srgbClr val="002060"/>
                </a:solidFill>
              </a:rPr>
              <a:t>Section III:    </a:t>
            </a:r>
            <a:r>
              <a:rPr lang="en-US" altLang="en-US" sz="1800" dirty="0">
                <a:solidFill>
                  <a:srgbClr val="002060"/>
                </a:solidFill>
              </a:rPr>
              <a:t>Develop a Club Officer Mentor Team</a:t>
            </a:r>
          </a:p>
          <a:p>
            <a:pPr>
              <a:tabLst>
                <a:tab pos="1255713" algn="l"/>
              </a:tabLst>
            </a:pPr>
            <a:r>
              <a:rPr lang="en-US" altLang="en-US" sz="1800" dirty="0">
                <a:solidFill>
                  <a:srgbClr val="002060"/>
                </a:solidFill>
              </a:rPr>
              <a:t> </a:t>
            </a:r>
          </a:p>
          <a:p>
            <a:pPr>
              <a:tabLst>
                <a:tab pos="1255713" algn="l"/>
              </a:tabLst>
            </a:pPr>
            <a:r>
              <a:rPr lang="en-US" altLang="en-US" sz="1800" b="0" dirty="0">
                <a:solidFill>
                  <a:srgbClr val="002060"/>
                </a:solidFill>
              </a:rPr>
              <a:t>Section IV:    </a:t>
            </a:r>
            <a:r>
              <a:rPr lang="en-US" altLang="en-US" sz="1800" dirty="0">
                <a:solidFill>
                  <a:srgbClr val="002060"/>
                </a:solidFill>
              </a:rPr>
              <a:t>Design Club Officer Training</a:t>
            </a:r>
          </a:p>
          <a:p>
            <a:pPr>
              <a:tabLst>
                <a:tab pos="1255713" algn="l"/>
              </a:tabLst>
            </a:pPr>
            <a:r>
              <a:rPr lang="en-US" altLang="en-US" sz="1800" dirty="0">
                <a:solidFill>
                  <a:srgbClr val="002060"/>
                </a:solidFill>
              </a:rPr>
              <a:t>  </a:t>
            </a:r>
          </a:p>
          <a:p>
            <a:pPr>
              <a:tabLst>
                <a:tab pos="1255713" algn="l"/>
              </a:tabLst>
            </a:pPr>
            <a:r>
              <a:rPr lang="en-US" altLang="en-US" sz="1800" b="0" dirty="0">
                <a:solidFill>
                  <a:srgbClr val="002060"/>
                </a:solidFill>
              </a:rPr>
              <a:t>Section V:</a:t>
            </a:r>
            <a:r>
              <a:rPr lang="en-US" altLang="en-US" sz="1800" dirty="0">
                <a:solidFill>
                  <a:srgbClr val="002060"/>
                </a:solidFill>
              </a:rPr>
              <a:t>     Assessing Club Needs</a:t>
            </a:r>
          </a:p>
          <a:p>
            <a:pPr>
              <a:tabLst>
                <a:tab pos="1255713" algn="l"/>
              </a:tabLst>
            </a:pPr>
            <a:r>
              <a:rPr lang="en-US" altLang="en-US" sz="1800" dirty="0">
                <a:solidFill>
                  <a:srgbClr val="002060"/>
                </a:solidFill>
              </a:rPr>
              <a:t>	</a:t>
            </a:r>
          </a:p>
          <a:p>
            <a:pPr>
              <a:tabLst>
                <a:tab pos="1255713" algn="l"/>
              </a:tabLst>
            </a:pPr>
            <a:r>
              <a:rPr lang="en-US" altLang="en-US" sz="1800" b="0" dirty="0">
                <a:solidFill>
                  <a:srgbClr val="002060"/>
                </a:solidFill>
              </a:rPr>
              <a:t>Section VI:   </a:t>
            </a:r>
            <a:r>
              <a:rPr lang="en-US" altLang="en-US" sz="1800" dirty="0">
                <a:solidFill>
                  <a:srgbClr val="002060"/>
                </a:solidFill>
              </a:rPr>
              <a:t>Guiding Lion Resources</a:t>
            </a:r>
          </a:p>
        </p:txBody>
      </p:sp>
      <p:sp>
        <p:nvSpPr>
          <p:cNvPr id="44" name="Rectangle 43">
            <a:extLst>
              <a:ext uri="{FF2B5EF4-FFF2-40B4-BE49-F238E27FC236}">
                <a16:creationId xmlns:a16="http://schemas.microsoft.com/office/drawing/2014/main" id="{00DF1D3C-41B0-B773-1260-ECDAD08BC3F5}"/>
              </a:ext>
            </a:extLst>
          </p:cNvPr>
          <p:cNvSpPr/>
          <p:nvPr/>
        </p:nvSpPr>
        <p:spPr>
          <a:xfrm>
            <a:off x="2063725" y="6360706"/>
            <a:ext cx="7119880" cy="307777"/>
          </a:xfrm>
          <a:prstGeom prst="rect">
            <a:avLst/>
          </a:prstGeom>
        </p:spPr>
        <p:txBody>
          <a:bodyPr wrap="square">
            <a:spAutoFit/>
          </a:bodyPr>
          <a:lstStyle/>
          <a:p>
            <a:r>
              <a:rPr lang="en-US" altLang="en-US" sz="1400" i="1" dirty="0">
                <a:solidFill>
                  <a:srgbClr val="002060"/>
                </a:solidFill>
                <a:latin typeface="Calibri Light" panose="020F0302020204030204" pitchFamily="34" charset="0"/>
                <a:cs typeface="Calibri Light" panose="020F0302020204030204" pitchFamily="34" charset="0"/>
              </a:rPr>
              <a:t>The Certified Guiding Lion training may be completed through self study or in a classroom setting.</a:t>
            </a:r>
          </a:p>
        </p:txBody>
      </p:sp>
    </p:spTree>
    <p:extLst>
      <p:ext uri="{BB962C8B-B14F-4D97-AF65-F5344CB8AC3E}">
        <p14:creationId xmlns:p14="http://schemas.microsoft.com/office/powerpoint/2010/main" val="2805177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Training Session Four</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The Importance of Recruitment and Retention</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C2D95366-ADB6-D583-EB63-819351794CEF}"/>
              </a:ext>
            </a:extLst>
          </p:cNvPr>
          <p:cNvSpPr/>
          <p:nvPr/>
        </p:nvSpPr>
        <p:spPr>
          <a:xfrm>
            <a:off x="113820" y="3156972"/>
            <a:ext cx="7191213" cy="2239844"/>
          </a:xfrm>
          <a:prstGeom prst="rect">
            <a:avLst/>
          </a:prstGeom>
        </p:spPr>
        <p:txBody>
          <a:bodyPr wrap="square">
            <a:spAutoFit/>
          </a:bodyPr>
          <a:lstStyle/>
          <a:p>
            <a:pPr algn="ctr">
              <a:lnSpc>
                <a:spcPct val="150000"/>
              </a:lnSpc>
            </a:pPr>
            <a:r>
              <a:rPr lang="en-US" altLang="en-US" sz="2400" i="1" kern="0" dirty="0">
                <a:solidFill>
                  <a:schemeClr val="bg1"/>
                </a:solidFill>
                <a:latin typeface="Arial" panose="020B0604020202020204" pitchFamily="34" charset="0"/>
                <a:ea typeface="Segoe UI" panose="020B0502040204020203" pitchFamily="34" charset="0"/>
                <a:cs typeface="Arial" panose="020B0604020202020204" pitchFamily="34" charset="0"/>
              </a:rPr>
              <a:t>This section underscores the importance</a:t>
            </a:r>
          </a:p>
          <a:p>
            <a:pPr algn="ctr">
              <a:lnSpc>
                <a:spcPct val="150000"/>
              </a:lnSpc>
            </a:pPr>
            <a:r>
              <a:rPr lang="en-US" altLang="en-US" sz="2400" i="1" kern="0" dirty="0">
                <a:solidFill>
                  <a:schemeClr val="bg1"/>
                </a:solidFill>
                <a:latin typeface="Arial" panose="020B0604020202020204" pitchFamily="34" charset="0"/>
                <a:ea typeface="Segoe UI" panose="020B0502040204020203" pitchFamily="34" charset="0"/>
                <a:cs typeface="Arial" panose="020B0604020202020204" pitchFamily="34" charset="0"/>
              </a:rPr>
              <a:t> of continued club growth and provides an opportunity  to check the progress</a:t>
            </a:r>
          </a:p>
          <a:p>
            <a:pPr algn="ctr">
              <a:lnSpc>
                <a:spcPct val="150000"/>
              </a:lnSpc>
            </a:pPr>
            <a:r>
              <a:rPr lang="en-US" altLang="en-US" sz="2400" i="1" kern="0" dirty="0">
                <a:solidFill>
                  <a:schemeClr val="bg1"/>
                </a:solidFill>
                <a:latin typeface="Arial" panose="020B0604020202020204" pitchFamily="34" charset="0"/>
                <a:ea typeface="Segoe UI" panose="020B0502040204020203" pitchFamily="34" charset="0"/>
                <a:cs typeface="Arial" panose="020B0604020202020204" pitchFamily="34" charset="0"/>
              </a:rPr>
              <a:t> made by the Club Officer Mentor Team.  </a:t>
            </a:r>
          </a:p>
        </p:txBody>
      </p:sp>
    </p:spTree>
    <p:extLst>
      <p:ext uri="{BB962C8B-B14F-4D97-AF65-F5344CB8AC3E}">
        <p14:creationId xmlns:p14="http://schemas.microsoft.com/office/powerpoint/2010/main" val="3940924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20005" y="358804"/>
            <a:ext cx="3475687" cy="132695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800" b="1" kern="0" dirty="0">
                <a:solidFill>
                  <a:schemeClr val="bg1"/>
                </a:solidFill>
                <a:latin typeface="Arial" charset="0"/>
                <a:ea typeface="Arial" charset="0"/>
                <a:cs typeface="Arial" charset="0"/>
              </a:rPr>
              <a:t>The Importance of Recruitment and Retention</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Club Membership Chairperson e-Book</a:t>
            </a:r>
          </a:p>
        </p:txBody>
      </p:sp>
      <p:pic>
        <p:nvPicPr>
          <p:cNvPr id="6" name="Picture 5">
            <a:extLst>
              <a:ext uri="{FF2B5EF4-FFF2-40B4-BE49-F238E27FC236}">
                <a16:creationId xmlns:a16="http://schemas.microsoft.com/office/drawing/2014/main" id="{189929D0-1AF6-DF99-0663-A2EE7D0EBF93}"/>
              </a:ext>
            </a:extLst>
          </p:cNvPr>
          <p:cNvPicPr>
            <a:picLocks noChangeAspect="1"/>
          </p:cNvPicPr>
          <p:nvPr/>
        </p:nvPicPr>
        <p:blipFill>
          <a:blip r:embed="rId4"/>
          <a:stretch>
            <a:fillRect/>
          </a:stretch>
        </p:blipFill>
        <p:spPr>
          <a:xfrm>
            <a:off x="1125668" y="708326"/>
            <a:ext cx="3259045" cy="4247923"/>
          </a:xfrm>
          <a:prstGeom prst="rect">
            <a:avLst/>
          </a:prstGeom>
          <a:ln w="25400">
            <a:solidFill>
              <a:srgbClr val="002060"/>
            </a:solidFill>
          </a:ln>
          <a:effectLst>
            <a:outerShdw blurRad="63500" sx="102000" sy="102000" algn="ctr" rotWithShape="0">
              <a:srgbClr val="002060">
                <a:alpha val="40000"/>
              </a:srgbClr>
            </a:outerShdw>
          </a:effectLst>
        </p:spPr>
      </p:pic>
      <p:sp>
        <p:nvSpPr>
          <p:cNvPr id="10" name="TextBox 9">
            <a:extLst>
              <a:ext uri="{FF2B5EF4-FFF2-40B4-BE49-F238E27FC236}">
                <a16:creationId xmlns:a16="http://schemas.microsoft.com/office/drawing/2014/main" id="{0B89E571-770D-7F6F-900F-245B45F2A552}"/>
              </a:ext>
            </a:extLst>
          </p:cNvPr>
          <p:cNvSpPr txBox="1"/>
          <p:nvPr/>
        </p:nvSpPr>
        <p:spPr>
          <a:xfrm>
            <a:off x="7937551" y="2922850"/>
            <a:ext cx="3447205" cy="3477875"/>
          </a:xfrm>
          <a:prstGeom prst="rect">
            <a:avLst/>
          </a:prstGeom>
          <a:noFill/>
        </p:spPr>
        <p:txBody>
          <a:bodyPr wrap="square" rtlCol="0">
            <a:spAutoFit/>
          </a:bodyPr>
          <a:lstStyle/>
          <a:p>
            <a:r>
              <a:rPr lang="en-US" altLang="en-US" sz="2000" dirty="0">
                <a:solidFill>
                  <a:schemeClr val="bg1"/>
                </a:solidFill>
                <a:latin typeface="Arial" panose="020B0604020202020204" pitchFamily="34" charset="0"/>
                <a:cs typeface="Arial" panose="020B0604020202020204" pitchFamily="34" charset="0"/>
              </a:rPr>
              <a:t>Recruiting New Members</a:t>
            </a: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r>
              <a:rPr lang="en-US" altLang="en-US" sz="2000" dirty="0">
                <a:solidFill>
                  <a:schemeClr val="bg1"/>
                </a:solidFill>
                <a:latin typeface="Arial" panose="020B0604020202020204" pitchFamily="34" charset="0"/>
                <a:cs typeface="Arial" panose="020B0604020202020204" pitchFamily="34" charset="0"/>
              </a:rPr>
              <a:t>Sponsor’s Responsibilities</a:t>
            </a: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pPr>
              <a:defRPr/>
            </a:pPr>
            <a:r>
              <a:rPr lang="en-US" altLang="en-US" sz="2000" dirty="0">
                <a:solidFill>
                  <a:schemeClr val="bg1"/>
                </a:solidFill>
                <a:latin typeface="Arial" panose="020B0604020202020204" pitchFamily="34" charset="0"/>
                <a:cs typeface="Arial" panose="020B0604020202020204" pitchFamily="34" charset="0"/>
              </a:rPr>
              <a:t>Induction Ceremony</a:t>
            </a: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pPr>
              <a:defRPr/>
            </a:pPr>
            <a:r>
              <a:rPr lang="en-US" altLang="en-US" sz="2000" dirty="0">
                <a:solidFill>
                  <a:schemeClr val="bg1"/>
                </a:solidFill>
                <a:latin typeface="Arial" panose="020B0604020202020204" pitchFamily="34" charset="0"/>
                <a:cs typeface="Arial" panose="020B0604020202020204" pitchFamily="34" charset="0"/>
              </a:rPr>
              <a:t>New Member Orientation</a:t>
            </a:r>
            <a:endParaRPr lang="en-US" sz="2000" dirty="0">
              <a:solidFill>
                <a:schemeClr val="bg1"/>
              </a:solidFill>
              <a:latin typeface="Arial" panose="020B0604020202020204" pitchFamily="34" charset="0"/>
              <a:cs typeface="Arial" panose="020B0604020202020204" pitchFamily="34" charset="0"/>
            </a:endParaRPr>
          </a:p>
          <a:p>
            <a:pPr>
              <a:defRPr/>
            </a:pPr>
            <a:endParaRPr lang="en-US" sz="2000" dirty="0">
              <a:solidFill>
                <a:schemeClr val="bg1"/>
              </a:solidFill>
              <a:latin typeface="Arial" panose="020B0604020202020204" pitchFamily="34" charset="0"/>
              <a:cs typeface="Arial" panose="020B0604020202020204" pitchFamily="34" charset="0"/>
            </a:endParaRPr>
          </a:p>
          <a:p>
            <a:pPr>
              <a:defRPr/>
            </a:pPr>
            <a:r>
              <a:rPr lang="en-US" altLang="en-US" sz="2000" dirty="0">
                <a:solidFill>
                  <a:schemeClr val="bg1"/>
                </a:solidFill>
                <a:latin typeface="Arial" panose="020B0604020202020204" pitchFamily="34" charset="0"/>
                <a:cs typeface="Arial" panose="020B0604020202020204" pitchFamily="34" charset="0"/>
              </a:rPr>
              <a:t>Membership Awards</a:t>
            </a:r>
          </a:p>
          <a:p>
            <a:pPr>
              <a:defRPr/>
            </a:pPr>
            <a:endParaRPr lang="en-US" altLang="en-US" sz="2000" dirty="0">
              <a:solidFill>
                <a:schemeClr val="bg1"/>
              </a:solidFill>
              <a:latin typeface="Arial" panose="020B0604020202020204" pitchFamily="34" charset="0"/>
              <a:cs typeface="Arial" panose="020B0604020202020204" pitchFamily="34" charset="0"/>
            </a:endParaRPr>
          </a:p>
          <a:p>
            <a:pPr>
              <a:defRPr/>
            </a:pPr>
            <a:r>
              <a:rPr lang="en-US" altLang="en-US" sz="2000" dirty="0">
                <a:solidFill>
                  <a:schemeClr val="bg1"/>
                </a:solidFill>
                <a:latin typeface="Arial" panose="020B0604020202020204" pitchFamily="34" charset="0"/>
                <a:cs typeface="Arial" panose="020B0604020202020204" pitchFamily="34" charset="0"/>
              </a:rPr>
              <a:t>Involvement </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1474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400732" y="1011641"/>
            <a:ext cx="3733352" cy="103424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Creating a </a:t>
            </a:r>
          </a:p>
          <a:p>
            <a:r>
              <a:rPr lang="en-US" sz="3200" kern="0" dirty="0">
                <a:solidFill>
                  <a:srgbClr val="00338D"/>
                </a:solidFill>
                <a:latin typeface="Arial" panose="020B0604020202020204" pitchFamily="34" charset="0"/>
                <a:cs typeface="Arial" panose="020B0604020202020204" pitchFamily="34" charset="0"/>
              </a:rPr>
              <a:t>Membership Plan</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en-US" sz="3200" b="1" kern="0" dirty="0">
                <a:solidFill>
                  <a:schemeClr val="bg1"/>
                </a:solidFill>
                <a:latin typeface="Arial" panose="020B0604020202020204" pitchFamily="34" charset="0"/>
                <a:ea typeface="Arial" charset="0"/>
                <a:cs typeface="Arial" panose="020B0604020202020204" pitchFamily="34" charset="0"/>
              </a:rPr>
              <a:t>Exercise 10 – Page 24</a:t>
            </a:r>
            <a:endParaRPr lang="en-US" altLang="en-US" sz="3200"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1CCFE0-DBDC-892D-5696-39053078EB62}"/>
              </a:ext>
            </a:extLst>
          </p:cNvPr>
          <p:cNvSpPr txBox="1"/>
          <p:nvPr/>
        </p:nvSpPr>
        <p:spPr>
          <a:xfrm>
            <a:off x="431756" y="1908058"/>
            <a:ext cx="4365475" cy="1815882"/>
          </a:xfrm>
          <a:prstGeom prst="rect">
            <a:avLst/>
          </a:prstGeom>
          <a:noFill/>
        </p:spPr>
        <p:txBody>
          <a:bodyPr wrap="square" rtlCol="0">
            <a:spAutoFit/>
          </a:bodyPr>
          <a:lstStyle/>
          <a:p>
            <a:pPr>
              <a:spcAft>
                <a:spcPts val="1800"/>
              </a:spcAft>
            </a:pPr>
            <a:r>
              <a:rPr lang="en-US" altLang="en-US" sz="2800" i="1" dirty="0">
                <a:solidFill>
                  <a:srgbClr val="EBB700"/>
                </a:solidFill>
                <a:latin typeface="Arial" panose="020B0604020202020204" pitchFamily="34" charset="0"/>
                <a:ea typeface="Segoe UI" panose="020B0502040204020203" pitchFamily="34" charset="0"/>
                <a:cs typeface="Arial" panose="020B0604020202020204" pitchFamily="34" charset="0"/>
              </a:rPr>
              <a:t>Initiate an ongoing membership recruiting plan and confirm club officer development</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sp>
        <p:nvSpPr>
          <p:cNvPr id="8" name="TextBox 7">
            <a:extLst>
              <a:ext uri="{FF2B5EF4-FFF2-40B4-BE49-F238E27FC236}">
                <a16:creationId xmlns:a16="http://schemas.microsoft.com/office/drawing/2014/main" id="{CDB16483-25B7-691D-6EBB-091613B7C795}"/>
              </a:ext>
            </a:extLst>
          </p:cNvPr>
          <p:cNvSpPr txBox="1"/>
          <p:nvPr/>
        </p:nvSpPr>
        <p:spPr>
          <a:xfrm>
            <a:off x="5228987" y="3118261"/>
            <a:ext cx="6612364" cy="1972015"/>
          </a:xfrm>
          <a:prstGeom prst="rect">
            <a:avLst/>
          </a:prstGeom>
          <a:noFill/>
        </p:spPr>
        <p:txBody>
          <a:bodyPr wrap="square" rtlCol="0">
            <a:spAutoFit/>
          </a:bodyPr>
          <a:lstStyle/>
          <a:p>
            <a:pPr marL="58738" algn="ctr">
              <a:lnSpc>
                <a:spcPct val="114000"/>
              </a:lnSpc>
              <a:spcAft>
                <a:spcPts val="600"/>
              </a:spcAft>
            </a:pPr>
            <a:r>
              <a:rPr lang="en-US" altLang="en-US" sz="2400" dirty="0">
                <a:solidFill>
                  <a:srgbClr val="002060"/>
                </a:solidFill>
                <a:latin typeface="Arial" panose="020B0604020202020204" pitchFamily="34" charset="0"/>
                <a:cs typeface="Arial" panose="020B0604020202020204" pitchFamily="34" charset="0"/>
              </a:rPr>
              <a:t>Describe successful ideas for </a:t>
            </a:r>
          </a:p>
          <a:p>
            <a:pPr marL="58738" algn="ctr">
              <a:lnSpc>
                <a:spcPct val="114000"/>
              </a:lnSpc>
              <a:spcAft>
                <a:spcPts val="600"/>
              </a:spcAft>
            </a:pPr>
            <a:r>
              <a:rPr lang="en-US" altLang="en-US" sz="2400" dirty="0">
                <a:solidFill>
                  <a:srgbClr val="002060"/>
                </a:solidFill>
                <a:latin typeface="Arial" panose="020B0604020202020204" pitchFamily="34" charset="0"/>
                <a:cs typeface="Arial" panose="020B0604020202020204" pitchFamily="34" charset="0"/>
              </a:rPr>
              <a:t>recruiting new members </a:t>
            </a:r>
          </a:p>
          <a:p>
            <a:pPr marL="58738" algn="ctr">
              <a:lnSpc>
                <a:spcPct val="114000"/>
              </a:lnSpc>
              <a:spcAft>
                <a:spcPts val="600"/>
              </a:spcAft>
            </a:pPr>
            <a:r>
              <a:rPr lang="en-US" altLang="en-US" sz="2400" dirty="0">
                <a:solidFill>
                  <a:srgbClr val="002060"/>
                </a:solidFill>
                <a:latin typeface="Arial" panose="020B0604020202020204" pitchFamily="34" charset="0"/>
                <a:cs typeface="Arial" panose="020B0604020202020204" pitchFamily="34" charset="0"/>
              </a:rPr>
              <a:t>that could be shared </a:t>
            </a:r>
          </a:p>
          <a:p>
            <a:pPr marL="58738" algn="ctr">
              <a:lnSpc>
                <a:spcPct val="114000"/>
              </a:lnSpc>
              <a:spcAft>
                <a:spcPts val="600"/>
              </a:spcAft>
            </a:pPr>
            <a:r>
              <a:rPr lang="en-US" altLang="en-US" sz="2400" dirty="0">
                <a:solidFill>
                  <a:srgbClr val="002060"/>
                </a:solidFill>
                <a:latin typeface="Arial" panose="020B0604020202020204" pitchFamily="34" charset="0"/>
                <a:cs typeface="Arial" panose="020B0604020202020204" pitchFamily="34" charset="0"/>
              </a:rPr>
              <a:t>with new club officers. </a:t>
            </a:r>
          </a:p>
        </p:txBody>
      </p:sp>
    </p:spTree>
    <p:extLst>
      <p:ext uri="{BB962C8B-B14F-4D97-AF65-F5344CB8AC3E}">
        <p14:creationId xmlns:p14="http://schemas.microsoft.com/office/powerpoint/2010/main" val="240149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Training Session Five</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chemeClr val="bg1"/>
                </a:solidFill>
                <a:latin typeface="Arial" charset="0"/>
                <a:ea typeface="Arial" charset="0"/>
                <a:cs typeface="Arial" charset="0"/>
              </a:rPr>
              <a:t>Planning for the Future </a:t>
            </a:r>
          </a:p>
          <a:p>
            <a:pPr>
              <a:buSzPct val="120000"/>
            </a:pPr>
            <a:r>
              <a:rPr lang="en-US" sz="3600" b="1" kern="0" dirty="0">
                <a:solidFill>
                  <a:schemeClr val="bg1"/>
                </a:solidFill>
                <a:latin typeface="Arial" charset="0"/>
                <a:ea typeface="Arial" charset="0"/>
                <a:cs typeface="Arial" charset="0"/>
              </a:rPr>
              <a:t>and Achieving Excellence</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1638A342-57AA-EB19-83D9-18DE6C3B525F}"/>
              </a:ext>
            </a:extLst>
          </p:cNvPr>
          <p:cNvSpPr/>
          <p:nvPr/>
        </p:nvSpPr>
        <p:spPr>
          <a:xfrm>
            <a:off x="30644" y="3064639"/>
            <a:ext cx="6995369" cy="2585323"/>
          </a:xfrm>
          <a:prstGeom prst="rect">
            <a:avLst/>
          </a:prstGeom>
        </p:spPr>
        <p:txBody>
          <a:bodyPr wrap="square">
            <a:spAutoFit/>
          </a:bodyPr>
          <a:lstStyle/>
          <a:p>
            <a:pPr algn="ctr"/>
            <a:r>
              <a:rPr lang="en-US" altLang="en-US" i="1" kern="0" dirty="0">
                <a:solidFill>
                  <a:schemeClr val="bg1"/>
                </a:solidFill>
                <a:latin typeface="Arial" panose="020B0604020202020204" pitchFamily="34" charset="0"/>
                <a:cs typeface="Arial" panose="020B0604020202020204" pitchFamily="34" charset="0"/>
              </a:rPr>
              <a:t>Review the need for ongoing planning and development.  </a:t>
            </a:r>
          </a:p>
          <a:p>
            <a:pPr algn="ctr"/>
            <a:endParaRPr lang="en-US" altLang="en-US" i="1" kern="0" dirty="0">
              <a:solidFill>
                <a:schemeClr val="bg1"/>
              </a:solidFill>
              <a:latin typeface="Arial" panose="020B0604020202020204" pitchFamily="34" charset="0"/>
              <a:cs typeface="Arial" panose="020B0604020202020204" pitchFamily="34" charset="0"/>
            </a:endParaRPr>
          </a:p>
          <a:p>
            <a:pPr algn="ctr"/>
            <a:r>
              <a:rPr lang="en-US" altLang="en-US" i="1" kern="0" dirty="0">
                <a:solidFill>
                  <a:schemeClr val="bg1"/>
                </a:solidFill>
                <a:latin typeface="Arial" panose="020B0604020202020204" pitchFamily="34" charset="0"/>
                <a:cs typeface="Arial" panose="020B0604020202020204" pitchFamily="34" charset="0"/>
              </a:rPr>
              <a:t>This should take place after the club has operated </a:t>
            </a:r>
          </a:p>
          <a:p>
            <a:pPr algn="ctr"/>
            <a:endParaRPr lang="en-US" altLang="en-US" i="1" kern="0" dirty="0">
              <a:solidFill>
                <a:schemeClr val="bg1"/>
              </a:solidFill>
              <a:latin typeface="Arial" panose="020B0604020202020204" pitchFamily="34" charset="0"/>
              <a:cs typeface="Arial" panose="020B0604020202020204" pitchFamily="34" charset="0"/>
            </a:endParaRPr>
          </a:p>
          <a:p>
            <a:pPr algn="ctr"/>
            <a:r>
              <a:rPr lang="en-US" altLang="en-US" i="1" kern="0" dirty="0">
                <a:solidFill>
                  <a:schemeClr val="bg1"/>
                </a:solidFill>
                <a:latin typeface="Arial" panose="020B0604020202020204" pitchFamily="34" charset="0"/>
                <a:cs typeface="Arial" panose="020B0604020202020204" pitchFamily="34" charset="0"/>
              </a:rPr>
              <a:t>for a few months and before new club officers </a:t>
            </a:r>
          </a:p>
          <a:p>
            <a:pPr algn="ctr"/>
            <a:endParaRPr lang="en-US" altLang="en-US" i="1" kern="0" dirty="0">
              <a:solidFill>
                <a:schemeClr val="bg1"/>
              </a:solidFill>
              <a:latin typeface="Arial" panose="020B0604020202020204" pitchFamily="34" charset="0"/>
              <a:cs typeface="Arial" panose="020B0604020202020204" pitchFamily="34" charset="0"/>
            </a:endParaRPr>
          </a:p>
          <a:p>
            <a:pPr algn="ctr"/>
            <a:r>
              <a:rPr lang="en-US" altLang="en-US" i="1" kern="0" dirty="0">
                <a:solidFill>
                  <a:schemeClr val="bg1"/>
                </a:solidFill>
                <a:latin typeface="Arial" panose="020B0604020202020204" pitchFamily="34" charset="0"/>
                <a:cs typeface="Arial" panose="020B0604020202020204" pitchFamily="34" charset="0"/>
              </a:rPr>
              <a:t>take office for the next fiscal year.  </a:t>
            </a:r>
          </a:p>
          <a:p>
            <a:pPr algn="ctr"/>
            <a:endParaRPr lang="en-US" altLang="en-US" i="1" kern="0" dirty="0">
              <a:solidFill>
                <a:schemeClr val="bg1"/>
              </a:solidFill>
              <a:latin typeface="Arial" panose="020B0604020202020204" pitchFamily="34" charset="0"/>
              <a:cs typeface="Arial" panose="020B0604020202020204" pitchFamily="34" charset="0"/>
            </a:endParaRPr>
          </a:p>
          <a:p>
            <a:pPr algn="ctr"/>
            <a:r>
              <a:rPr lang="en-US" altLang="en-US" i="1" kern="0" dirty="0">
                <a:solidFill>
                  <a:schemeClr val="bg1"/>
                </a:solidFill>
                <a:latin typeface="Arial" panose="020B0604020202020204" pitchFamily="34" charset="0"/>
                <a:cs typeface="Arial" panose="020B0604020202020204" pitchFamily="34" charset="0"/>
              </a:rPr>
              <a:t>Encourage planning and continued club development </a:t>
            </a:r>
          </a:p>
        </p:txBody>
      </p:sp>
    </p:spTree>
    <p:extLst>
      <p:ext uri="{BB962C8B-B14F-4D97-AF65-F5344CB8AC3E}">
        <p14:creationId xmlns:p14="http://schemas.microsoft.com/office/powerpoint/2010/main" val="3800863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800" b="1" kern="0" dirty="0">
                <a:solidFill>
                  <a:schemeClr val="bg1"/>
                </a:solidFill>
                <a:latin typeface="Arial" charset="0"/>
                <a:ea typeface="Arial" charset="0"/>
                <a:cs typeface="Arial" charset="0"/>
              </a:rPr>
              <a:t>Planning for the Future and Achieving Club Excellence</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495841"/>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Plan for Your Club’s Success </a:t>
            </a:r>
          </a:p>
          <a:p>
            <a:pPr>
              <a:lnSpc>
                <a:spcPct val="114000"/>
              </a:lnSpc>
            </a:pPr>
            <a:r>
              <a:rPr lang="en-US" sz="1200" i="1" dirty="0">
                <a:solidFill>
                  <a:schemeClr val="bg1"/>
                </a:solidFill>
                <a:latin typeface="Arial" panose="020B0604020202020204" pitchFamily="34" charset="0"/>
                <a:cs typeface="Arial" panose="020B0604020202020204" pitchFamily="34" charset="0"/>
              </a:rPr>
              <a:t>                (Global Membership Approach)</a:t>
            </a:r>
          </a:p>
        </p:txBody>
      </p:sp>
      <p:pic>
        <p:nvPicPr>
          <p:cNvPr id="3" name="Picture 2">
            <a:extLst>
              <a:ext uri="{FF2B5EF4-FFF2-40B4-BE49-F238E27FC236}">
                <a16:creationId xmlns:a16="http://schemas.microsoft.com/office/drawing/2014/main" id="{4E351A05-BA29-8FB9-B222-B8E354B78DBB}"/>
              </a:ext>
            </a:extLst>
          </p:cNvPr>
          <p:cNvPicPr>
            <a:picLocks noChangeAspect="1"/>
          </p:cNvPicPr>
          <p:nvPr/>
        </p:nvPicPr>
        <p:blipFill>
          <a:blip r:embed="rId4"/>
          <a:stretch>
            <a:fillRect/>
          </a:stretch>
        </p:blipFill>
        <p:spPr>
          <a:xfrm>
            <a:off x="1129272" y="793102"/>
            <a:ext cx="3204279" cy="4175591"/>
          </a:xfrm>
          <a:prstGeom prst="rect">
            <a:avLst/>
          </a:prstGeom>
          <a:effectLst>
            <a:outerShdw blurRad="63500" sx="102000" sy="102000" algn="ctr" rotWithShape="0">
              <a:srgbClr val="002060">
                <a:alpha val="40000"/>
              </a:srgbClr>
            </a:outerShdw>
          </a:effectLst>
        </p:spPr>
      </p:pic>
      <p:sp>
        <p:nvSpPr>
          <p:cNvPr id="4" name="TextBox 3">
            <a:extLst>
              <a:ext uri="{FF2B5EF4-FFF2-40B4-BE49-F238E27FC236}">
                <a16:creationId xmlns:a16="http://schemas.microsoft.com/office/drawing/2014/main" id="{2440B8AA-40E4-94D3-AACB-99E21143FBBC}"/>
              </a:ext>
            </a:extLst>
          </p:cNvPr>
          <p:cNvSpPr txBox="1"/>
          <p:nvPr/>
        </p:nvSpPr>
        <p:spPr>
          <a:xfrm>
            <a:off x="6951372" y="3769980"/>
            <a:ext cx="4842685" cy="2554545"/>
          </a:xfrm>
          <a:prstGeom prst="rect">
            <a:avLst/>
          </a:prstGeom>
          <a:noFill/>
        </p:spPr>
        <p:txBody>
          <a:bodyPr wrap="square" rtlCol="0">
            <a:spAutoFit/>
          </a:bodyPr>
          <a:lstStyle/>
          <a:p>
            <a:r>
              <a:rPr lang="en-US" altLang="en-US" sz="2000" kern="0" dirty="0">
                <a:solidFill>
                  <a:schemeClr val="bg1"/>
                </a:solidFill>
                <a:latin typeface="Arial" panose="020B0604020202020204" pitchFamily="34" charset="0"/>
                <a:cs typeface="Arial" panose="020B0604020202020204" pitchFamily="34" charset="0"/>
              </a:rPr>
              <a:t>Discover your Club’s Strengths</a:t>
            </a:r>
          </a:p>
          <a:p>
            <a:endParaRPr lang="en-US" altLang="en-US" sz="2000" kern="0" dirty="0">
              <a:solidFill>
                <a:schemeClr val="bg1"/>
              </a:solidFill>
              <a:latin typeface="Arial" panose="020B0604020202020204" pitchFamily="34" charset="0"/>
              <a:cs typeface="Arial" panose="020B0604020202020204" pitchFamily="34" charset="0"/>
            </a:endParaRPr>
          </a:p>
          <a:p>
            <a:r>
              <a:rPr lang="en-US" altLang="en-US" sz="2000" kern="0" dirty="0">
                <a:solidFill>
                  <a:schemeClr val="bg1"/>
                </a:solidFill>
                <a:latin typeface="Arial" panose="020B0604020202020204" pitchFamily="34" charset="0"/>
                <a:cs typeface="Arial" panose="020B0604020202020204" pitchFamily="34" charset="0"/>
              </a:rPr>
              <a:t>SWOT Analysis</a:t>
            </a:r>
          </a:p>
          <a:p>
            <a:endParaRPr lang="en-US" altLang="en-US" sz="2000" kern="0" dirty="0">
              <a:solidFill>
                <a:schemeClr val="bg1"/>
              </a:solidFill>
              <a:latin typeface="Arial" panose="020B0604020202020204" pitchFamily="34" charset="0"/>
              <a:cs typeface="Arial" panose="020B0604020202020204" pitchFamily="34" charset="0"/>
            </a:endParaRPr>
          </a:p>
          <a:p>
            <a:r>
              <a:rPr lang="en-US" altLang="en-US" sz="2000" kern="0" dirty="0">
                <a:solidFill>
                  <a:schemeClr val="bg1"/>
                </a:solidFill>
                <a:latin typeface="Arial" panose="020B0604020202020204" pitchFamily="34" charset="0"/>
                <a:cs typeface="Arial" panose="020B0604020202020204" pitchFamily="34" charset="0"/>
              </a:rPr>
              <a:t>Smart Goals </a:t>
            </a:r>
          </a:p>
          <a:p>
            <a:endParaRPr lang="en-US" altLang="en-US" sz="2000" kern="0" dirty="0">
              <a:solidFill>
                <a:schemeClr val="bg1"/>
              </a:solidFill>
              <a:latin typeface="Arial" panose="020B0604020202020204" pitchFamily="34" charset="0"/>
              <a:cs typeface="Arial" panose="020B0604020202020204" pitchFamily="34" charset="0"/>
            </a:endParaRPr>
          </a:p>
          <a:p>
            <a:r>
              <a:rPr lang="en-US" altLang="en-US" sz="2000" kern="0" dirty="0">
                <a:solidFill>
                  <a:schemeClr val="bg1"/>
                </a:solidFill>
                <a:latin typeface="Arial" panose="020B0604020202020204" pitchFamily="34" charset="0"/>
                <a:cs typeface="Arial" panose="020B0604020202020204" pitchFamily="34" charset="0"/>
              </a:rPr>
              <a:t>Action Plans to Build a Team, Build a Vision, Build a Plan &amp; Build Success</a:t>
            </a:r>
          </a:p>
        </p:txBody>
      </p:sp>
    </p:spTree>
    <p:extLst>
      <p:ext uri="{BB962C8B-B14F-4D97-AF65-F5344CB8AC3E}">
        <p14:creationId xmlns:p14="http://schemas.microsoft.com/office/powerpoint/2010/main" val="633859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800" b="1" kern="0" dirty="0">
                <a:solidFill>
                  <a:schemeClr val="bg1"/>
                </a:solidFill>
                <a:latin typeface="Arial" charset="0"/>
                <a:ea typeface="Arial" charset="0"/>
                <a:cs typeface="Arial" charset="0"/>
              </a:rPr>
              <a:t>Planning for the Future and Achieving Club Excellence</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Club Quality Initiative</a:t>
            </a:r>
          </a:p>
        </p:txBody>
      </p:sp>
      <p:pic>
        <p:nvPicPr>
          <p:cNvPr id="6" name="Picture 5">
            <a:extLst>
              <a:ext uri="{FF2B5EF4-FFF2-40B4-BE49-F238E27FC236}">
                <a16:creationId xmlns:a16="http://schemas.microsoft.com/office/drawing/2014/main" id="{A8C1636C-64D5-9A59-F774-7403FADEB0A5}"/>
              </a:ext>
            </a:extLst>
          </p:cNvPr>
          <p:cNvPicPr>
            <a:picLocks noChangeAspect="1"/>
          </p:cNvPicPr>
          <p:nvPr/>
        </p:nvPicPr>
        <p:blipFill>
          <a:blip r:embed="rId4"/>
          <a:stretch>
            <a:fillRect/>
          </a:stretch>
        </p:blipFill>
        <p:spPr>
          <a:xfrm>
            <a:off x="873508" y="578325"/>
            <a:ext cx="3468928" cy="4468927"/>
          </a:xfrm>
          <a:prstGeom prst="rect">
            <a:avLst/>
          </a:prstGeom>
          <a:effectLst>
            <a:outerShdw blurRad="63500" sx="102000" sy="102000" algn="ctr" rotWithShape="0">
              <a:srgbClr val="002060">
                <a:alpha val="40000"/>
              </a:srgbClr>
            </a:outerShdw>
          </a:effectLst>
        </p:spPr>
      </p:pic>
      <p:sp>
        <p:nvSpPr>
          <p:cNvPr id="10" name="TextBox 9">
            <a:extLst>
              <a:ext uri="{FF2B5EF4-FFF2-40B4-BE49-F238E27FC236}">
                <a16:creationId xmlns:a16="http://schemas.microsoft.com/office/drawing/2014/main" id="{062E3571-82D4-C56A-0AEE-20FF15E51380}"/>
              </a:ext>
            </a:extLst>
          </p:cNvPr>
          <p:cNvSpPr txBox="1"/>
          <p:nvPr/>
        </p:nvSpPr>
        <p:spPr>
          <a:xfrm>
            <a:off x="6688486" y="4074817"/>
            <a:ext cx="5328492" cy="2554545"/>
          </a:xfrm>
          <a:prstGeom prst="rect">
            <a:avLst/>
          </a:prstGeom>
          <a:noFill/>
        </p:spPr>
        <p:txBody>
          <a:bodyPr wrap="square" rtlCol="0">
            <a:spAutoFit/>
          </a:bodyPr>
          <a:lstStyle/>
          <a:p>
            <a:pPr marL="1149350" lvl="1" indent="-692150"/>
            <a:r>
              <a:rPr lang="en-US" altLang="en-US" sz="1600" dirty="0">
                <a:solidFill>
                  <a:schemeClr val="bg1"/>
                </a:solidFill>
                <a:latin typeface="Arial" panose="020B0604020202020204" pitchFamily="34" charset="0"/>
                <a:cs typeface="Arial" panose="020B0604020202020204" pitchFamily="34" charset="0"/>
              </a:rPr>
              <a:t>Step 1: Understanding the Process</a:t>
            </a:r>
            <a:endParaRPr lang="en-US" sz="1600" dirty="0">
              <a:solidFill>
                <a:schemeClr val="bg1"/>
              </a:solidFill>
              <a:latin typeface="Arial" panose="020B0604020202020204" pitchFamily="34" charset="0"/>
              <a:cs typeface="Arial" panose="020B0604020202020204" pitchFamily="34" charset="0"/>
            </a:endParaRPr>
          </a:p>
          <a:p>
            <a:pPr lvl="0">
              <a:buChar char="•"/>
            </a:pPr>
            <a:endParaRPr lang="en-US" sz="1600" dirty="0">
              <a:solidFill>
                <a:schemeClr val="bg1"/>
              </a:solidFill>
              <a:latin typeface="Arial" panose="020B0604020202020204" pitchFamily="34" charset="0"/>
              <a:cs typeface="Arial" panose="020B0604020202020204" pitchFamily="34" charset="0"/>
            </a:endParaRPr>
          </a:p>
          <a:p>
            <a:pPr lvl="1"/>
            <a:r>
              <a:rPr lang="en-US" altLang="en-US" sz="1600" dirty="0">
                <a:solidFill>
                  <a:schemeClr val="bg1"/>
                </a:solidFill>
                <a:latin typeface="Arial" panose="020B0604020202020204" pitchFamily="34" charset="0"/>
                <a:cs typeface="Arial" panose="020B0604020202020204" pitchFamily="34" charset="0"/>
              </a:rPr>
              <a:t>Step 2: Determine the need for change Using </a:t>
            </a:r>
          </a:p>
          <a:p>
            <a:pPr lvl="1"/>
            <a:r>
              <a:rPr lang="en-US" altLang="en-US" sz="1600" dirty="0">
                <a:solidFill>
                  <a:schemeClr val="bg1"/>
                </a:solidFill>
                <a:latin typeface="Arial" panose="020B0604020202020204" pitchFamily="34" charset="0"/>
                <a:cs typeface="Arial" panose="020B0604020202020204" pitchFamily="34" charset="0"/>
              </a:rPr>
              <a:t>            Critical Assessments</a:t>
            </a:r>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1"/>
            <a:r>
              <a:rPr lang="en-US" altLang="en-US" sz="1600" dirty="0">
                <a:solidFill>
                  <a:schemeClr val="bg1"/>
                </a:solidFill>
                <a:latin typeface="Arial" panose="020B0604020202020204" pitchFamily="34" charset="0"/>
                <a:cs typeface="Arial" panose="020B0604020202020204" pitchFamily="34" charset="0"/>
              </a:rPr>
              <a:t>Step 3: Determine the Need for Change</a:t>
            </a:r>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1"/>
            <a:r>
              <a:rPr lang="en-US" altLang="en-US" sz="1600" dirty="0">
                <a:solidFill>
                  <a:schemeClr val="bg1"/>
                </a:solidFill>
                <a:latin typeface="Arial" panose="020B0604020202020204" pitchFamily="34" charset="0"/>
                <a:cs typeface="Arial" panose="020B0604020202020204" pitchFamily="34" charset="0"/>
              </a:rPr>
              <a:t>Step 4: Develop Plans</a:t>
            </a:r>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1"/>
            <a:r>
              <a:rPr lang="en-US" altLang="en-US" sz="1600" dirty="0">
                <a:solidFill>
                  <a:schemeClr val="bg1"/>
                </a:solidFill>
                <a:latin typeface="Arial" panose="020B0604020202020204" pitchFamily="34" charset="0"/>
                <a:cs typeface="Arial" panose="020B0604020202020204" pitchFamily="34" charset="0"/>
              </a:rPr>
              <a:t>Step 5: Implement and Sustain Change</a:t>
            </a:r>
            <a:endParaRPr lang="en-US" sz="16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2E78A35-222B-97BB-8E83-DB3A7691012E}"/>
              </a:ext>
            </a:extLst>
          </p:cNvPr>
          <p:cNvSpPr/>
          <p:nvPr/>
        </p:nvSpPr>
        <p:spPr>
          <a:xfrm>
            <a:off x="5925500" y="3004007"/>
            <a:ext cx="6096000" cy="646331"/>
          </a:xfrm>
          <a:prstGeom prst="rect">
            <a:avLst/>
          </a:prstGeom>
        </p:spPr>
        <p:txBody>
          <a:bodyPr>
            <a:spAutoFit/>
          </a:bodyPr>
          <a:lstStyle/>
          <a:p>
            <a:pPr algn="ctr"/>
            <a:r>
              <a:rPr lang="en-US" altLang="en-US" i="1" kern="0" dirty="0">
                <a:solidFill>
                  <a:schemeClr val="bg1"/>
                </a:solidFill>
                <a:latin typeface="Arial" panose="020B0604020202020204" pitchFamily="34" charset="0"/>
                <a:cs typeface="Arial" panose="020B0604020202020204" pitchFamily="34" charset="0"/>
              </a:rPr>
              <a:t>This process takes approximately four hours </a:t>
            </a:r>
          </a:p>
          <a:p>
            <a:pPr algn="ctr"/>
            <a:r>
              <a:rPr lang="en-US" altLang="en-US" i="1" kern="0" dirty="0">
                <a:solidFill>
                  <a:schemeClr val="bg1"/>
                </a:solidFill>
                <a:latin typeface="Arial" panose="020B0604020202020204" pitchFamily="34" charset="0"/>
                <a:cs typeface="Arial" panose="020B0604020202020204" pitchFamily="34" charset="0"/>
              </a:rPr>
              <a:t>or can be conducted over a series of meetings.  </a:t>
            </a:r>
          </a:p>
        </p:txBody>
      </p:sp>
    </p:spTree>
    <p:extLst>
      <p:ext uri="{BB962C8B-B14F-4D97-AF65-F5344CB8AC3E}">
        <p14:creationId xmlns:p14="http://schemas.microsoft.com/office/powerpoint/2010/main" val="1754484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800" b="1" kern="0" dirty="0">
                <a:solidFill>
                  <a:schemeClr val="bg1"/>
                </a:solidFill>
                <a:latin typeface="Arial" charset="0"/>
                <a:ea typeface="Arial" charset="0"/>
                <a:cs typeface="Arial" charset="0"/>
              </a:rPr>
              <a:t>Planning for the Future and Achieving Club Excellence</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en-US" sz="1200" i="1" dirty="0">
                <a:solidFill>
                  <a:schemeClr val="bg1"/>
                </a:solidFill>
                <a:latin typeface="Arial" panose="020B0604020202020204" pitchFamily="34" charset="0"/>
                <a:cs typeface="Arial" panose="020B0604020202020204" pitchFamily="34" charset="0"/>
              </a:rPr>
              <a:t>Resource: Club Excellence Award</a:t>
            </a:r>
          </a:p>
        </p:txBody>
      </p:sp>
      <p:pic>
        <p:nvPicPr>
          <p:cNvPr id="3" name="Picture 2">
            <a:extLst>
              <a:ext uri="{FF2B5EF4-FFF2-40B4-BE49-F238E27FC236}">
                <a16:creationId xmlns:a16="http://schemas.microsoft.com/office/drawing/2014/main" id="{09F3FA49-ECA0-0BA7-6F47-314A364B7428}"/>
              </a:ext>
            </a:extLst>
          </p:cNvPr>
          <p:cNvPicPr>
            <a:picLocks noChangeAspect="1"/>
          </p:cNvPicPr>
          <p:nvPr/>
        </p:nvPicPr>
        <p:blipFill>
          <a:blip r:embed="rId4"/>
          <a:stretch>
            <a:fillRect/>
          </a:stretch>
        </p:blipFill>
        <p:spPr>
          <a:xfrm>
            <a:off x="757922" y="597134"/>
            <a:ext cx="3582575" cy="4321581"/>
          </a:xfrm>
          <a:prstGeom prst="rect">
            <a:avLst/>
          </a:prstGeom>
        </p:spPr>
      </p:pic>
      <p:sp>
        <p:nvSpPr>
          <p:cNvPr id="4" name="TextBox 3">
            <a:extLst>
              <a:ext uri="{FF2B5EF4-FFF2-40B4-BE49-F238E27FC236}">
                <a16:creationId xmlns:a16="http://schemas.microsoft.com/office/drawing/2014/main" id="{D5C11A17-CB0A-575F-5C37-568AD9B64568}"/>
              </a:ext>
            </a:extLst>
          </p:cNvPr>
          <p:cNvSpPr txBox="1"/>
          <p:nvPr/>
        </p:nvSpPr>
        <p:spPr>
          <a:xfrm>
            <a:off x="6568917" y="3250889"/>
            <a:ext cx="5120639" cy="3170099"/>
          </a:xfrm>
          <a:prstGeom prst="rect">
            <a:avLst/>
          </a:prstGeom>
          <a:noFill/>
        </p:spPr>
        <p:txBody>
          <a:bodyPr wrap="square" rtlCol="0">
            <a:spAutoFit/>
          </a:bodyPr>
          <a:lstStyle/>
          <a:p>
            <a:r>
              <a:rPr lang="en-US" altLang="en-US" sz="2000" i="1" kern="0" dirty="0">
                <a:solidFill>
                  <a:schemeClr val="bg1"/>
                </a:solidFill>
                <a:latin typeface="Arial" panose="020B0604020202020204" pitchFamily="34" charset="0"/>
                <a:cs typeface="Arial" panose="020B0604020202020204" pitchFamily="34" charset="0"/>
              </a:rPr>
              <a:t>Based on outstanding achievements in: </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en-US" altLang="en-US" sz="2000" kern="0" dirty="0">
                <a:solidFill>
                  <a:schemeClr val="bg1"/>
                </a:solidFill>
                <a:latin typeface="Arial" panose="020B0604020202020204" pitchFamily="34" charset="0"/>
                <a:cs typeface="Arial" panose="020B0604020202020204" pitchFamily="34" charset="0"/>
              </a:rPr>
              <a:t>Membership</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en-US" altLang="en-US" sz="2000" kern="0" dirty="0">
                <a:solidFill>
                  <a:schemeClr val="bg1"/>
                </a:solidFill>
                <a:latin typeface="Arial" panose="020B0604020202020204" pitchFamily="34" charset="0"/>
                <a:cs typeface="Arial" panose="020B0604020202020204" pitchFamily="34" charset="0"/>
              </a:rPr>
              <a:t>Service</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en-US" altLang="en-US" sz="2000" kern="0" dirty="0">
                <a:solidFill>
                  <a:schemeClr val="bg1"/>
                </a:solidFill>
                <a:latin typeface="Arial" panose="020B0604020202020204" pitchFamily="34" charset="0"/>
                <a:cs typeface="Arial" panose="020B0604020202020204" pitchFamily="34" charset="0"/>
              </a:rPr>
              <a:t>Leadership &amp; Organizational Excellence</a:t>
            </a:r>
          </a:p>
          <a:p>
            <a:endParaRPr lang="en-US" altLang="en-US" sz="2000" kern="0" dirty="0">
              <a:solidFill>
                <a:schemeClr val="bg1"/>
              </a:solidFill>
              <a:latin typeface="Arial" panose="020B0604020202020204" pitchFamily="34" charset="0"/>
              <a:cs typeface="Arial" panose="020B0604020202020204" pitchFamily="34" charset="0"/>
            </a:endParaRPr>
          </a:p>
          <a:p>
            <a:pPr lvl="1"/>
            <a:r>
              <a:rPr lang="en-US" altLang="en-US" sz="2000" kern="0" dirty="0">
                <a:solidFill>
                  <a:schemeClr val="bg1"/>
                </a:solidFill>
                <a:latin typeface="Arial" panose="020B0604020202020204" pitchFamily="34" charset="0"/>
                <a:cs typeface="Arial" panose="020B0604020202020204" pitchFamily="34" charset="0"/>
              </a:rPr>
              <a:t>Marketing</a:t>
            </a:r>
          </a:p>
        </p:txBody>
      </p:sp>
    </p:spTree>
    <p:extLst>
      <p:ext uri="{BB962C8B-B14F-4D97-AF65-F5344CB8AC3E}">
        <p14:creationId xmlns:p14="http://schemas.microsoft.com/office/powerpoint/2010/main" val="2498661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Section V</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Assessing Club Needs</a:t>
            </a:r>
            <a:endParaRPr lang="en-US" sz="2400" b="0" i="1" kern="0" dirty="0">
              <a:latin typeface="Arial" charset="0"/>
              <a:ea typeface="Arial" charset="0"/>
              <a:cs typeface="Arial" charset="0"/>
            </a:endParaRPr>
          </a:p>
        </p:txBody>
      </p:sp>
    </p:spTree>
    <p:extLst>
      <p:ext uri="{BB962C8B-B14F-4D97-AF65-F5344CB8AC3E}">
        <p14:creationId xmlns:p14="http://schemas.microsoft.com/office/powerpoint/2010/main" val="1801452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58</a:t>
            </a:fld>
            <a:endParaRPr lang="en-US" sz="1000" dirty="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176270"/>
            <a:ext cx="5326098" cy="138284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600" b="1" kern="0" dirty="0">
                <a:solidFill>
                  <a:srgbClr val="00338D"/>
                </a:solidFill>
                <a:latin typeface="Arial" charset="0"/>
                <a:ea typeface="Arial" charset="0"/>
                <a:cs typeface="Arial" charset="0"/>
              </a:rPr>
              <a:t>Section V: </a:t>
            </a:r>
          </a:p>
          <a:p>
            <a:pPr>
              <a:buSzPct val="120000"/>
            </a:pPr>
            <a:r>
              <a:rPr lang="en-US" sz="3600" b="1" kern="0" dirty="0">
                <a:solidFill>
                  <a:srgbClr val="00338D"/>
                </a:solidFill>
                <a:latin typeface="Arial" charset="0"/>
                <a:ea typeface="Arial" charset="0"/>
                <a:cs typeface="Arial" charset="0"/>
              </a:rPr>
              <a:t>Assessing Club Needs</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823038" y="-51910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EDCD7332-CA9C-BB4F-F3D3-CC0CE1FA7FED}"/>
              </a:ext>
            </a:extLst>
          </p:cNvPr>
          <p:cNvSpPr/>
          <p:nvPr/>
        </p:nvSpPr>
        <p:spPr>
          <a:xfrm>
            <a:off x="8437414" y="2318104"/>
            <a:ext cx="3427164" cy="2677656"/>
          </a:xfrm>
          <a:prstGeom prst="rect">
            <a:avLst/>
          </a:prstGeom>
        </p:spPr>
        <p:txBody>
          <a:bodyPr wrap="square">
            <a:spAutoFit/>
          </a:bodyPr>
          <a:lstStyle/>
          <a:p>
            <a:r>
              <a:rPr lang="en-US" altLang="en-US" sz="2800" i="1" kern="0" dirty="0">
                <a:solidFill>
                  <a:schemeClr val="bg1"/>
                </a:solidFill>
                <a:latin typeface="Arial" panose="020B0604020202020204" pitchFamily="34" charset="0"/>
                <a:cs typeface="Arial" panose="020B0604020202020204" pitchFamily="34" charset="0"/>
              </a:rPr>
              <a:t>Using the Club Assessment </a:t>
            </a:r>
          </a:p>
          <a:p>
            <a:r>
              <a:rPr lang="en-US" altLang="en-US" sz="2800" i="1" kern="0" dirty="0">
                <a:solidFill>
                  <a:schemeClr val="bg1"/>
                </a:solidFill>
                <a:latin typeface="Arial" panose="020B0604020202020204" pitchFamily="34" charset="0"/>
                <a:cs typeface="Arial" panose="020B0604020202020204" pitchFamily="34" charset="0"/>
              </a:rPr>
              <a:t>(pages 35 – 39) determine the club’s needs and areas for development.  </a:t>
            </a:r>
          </a:p>
        </p:txBody>
      </p:sp>
      <p:sp>
        <p:nvSpPr>
          <p:cNvPr id="3" name="TextBox 2">
            <a:extLst>
              <a:ext uri="{FF2B5EF4-FFF2-40B4-BE49-F238E27FC236}">
                <a16:creationId xmlns:a16="http://schemas.microsoft.com/office/drawing/2014/main" id="{69AA5B36-610D-A54B-0D99-4E6F13D6DD04}"/>
              </a:ext>
            </a:extLst>
          </p:cNvPr>
          <p:cNvSpPr txBox="1"/>
          <p:nvPr/>
        </p:nvSpPr>
        <p:spPr>
          <a:xfrm>
            <a:off x="1206852" y="2141801"/>
            <a:ext cx="4372603" cy="37805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Understanding Club Responsibilities</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Club Management</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Service Activities</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Marketing</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Lions Clubs International Foundation </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Meetings</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Membership Growth</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District Support</a:t>
            </a:r>
          </a:p>
          <a:p>
            <a:pPr marL="342900" indent="-342900">
              <a:lnSpc>
                <a:spcPct val="150000"/>
              </a:lnSpc>
              <a:buFont typeface="Arial" panose="020B0604020202020204" pitchFamily="34" charset="0"/>
              <a:buChar char="•"/>
            </a:pPr>
            <a:r>
              <a:rPr lang="en-US" altLang="en-US" kern="0" dirty="0">
                <a:solidFill>
                  <a:srgbClr val="002060"/>
                </a:solidFill>
                <a:latin typeface="Arial" panose="020B0604020202020204" pitchFamily="34" charset="0"/>
                <a:cs typeface="Arial" panose="020B0604020202020204" pitchFamily="34" charset="0"/>
              </a:rPr>
              <a:t>Further Leadership Development</a:t>
            </a:r>
            <a:endParaRPr lang="en-US" kern="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540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Section VI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Guiding Lion Resources</a:t>
            </a:r>
            <a:endParaRPr lang="en-US" sz="2400" b="0" i="1" kern="0" dirty="0">
              <a:latin typeface="Arial" charset="0"/>
              <a:ea typeface="Arial" charset="0"/>
              <a:cs typeface="Arial" charset="0"/>
            </a:endParaRPr>
          </a:p>
        </p:txBody>
      </p:sp>
    </p:spTree>
    <p:extLst>
      <p:ext uri="{BB962C8B-B14F-4D97-AF65-F5344CB8AC3E}">
        <p14:creationId xmlns:p14="http://schemas.microsoft.com/office/powerpoint/2010/main" val="185842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3FB6CD1E-B34B-EA93-68C7-C343EE5C2261}"/>
              </a:ext>
            </a:extLst>
          </p:cNvPr>
          <p:cNvSpPr/>
          <p:nvPr/>
        </p:nvSpPr>
        <p:spPr>
          <a:xfrm>
            <a:off x="438822" y="2322175"/>
            <a:ext cx="3778720" cy="2877711"/>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en-US" altLang="en-US" b="1" u="sng" dirty="0">
                <a:solidFill>
                  <a:srgbClr val="FFC000"/>
                </a:solidFill>
                <a:latin typeface="Arial" panose="020B0604020202020204" pitchFamily="34" charset="0"/>
                <a:cs typeface="Arial" panose="020B0604020202020204" pitchFamily="34" charset="0"/>
              </a:rPr>
              <a:t>Club Officer Tools</a:t>
            </a:r>
          </a:p>
          <a:p>
            <a:pPr marL="182880" lvl="1">
              <a:spcAft>
                <a:spcPts val="600"/>
              </a:spcAft>
              <a:defRPr/>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Standard Club Structure </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Standard Club Constitution &amp; By-Laws</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Club President/First Vice President e-Book </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Club Secretary e-Book </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Club Treasurer e-Book </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Club Membership Chairperson e-Book</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Club Service Chairperson e-Book</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Club Marketing Chairperson Guide</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Club Officer Installation</a:t>
            </a:r>
          </a:p>
        </p:txBody>
      </p:sp>
      <p:sp>
        <p:nvSpPr>
          <p:cNvPr id="8" name="TextBox 7">
            <a:extLst>
              <a:ext uri="{FF2B5EF4-FFF2-40B4-BE49-F238E27FC236}">
                <a16:creationId xmlns:a16="http://schemas.microsoft.com/office/drawing/2014/main" id="{B9A38FA7-ACA2-7CA1-5AB1-B68A3FE30451}"/>
              </a:ext>
            </a:extLst>
          </p:cNvPr>
          <p:cNvSpPr txBox="1"/>
          <p:nvPr/>
        </p:nvSpPr>
        <p:spPr>
          <a:xfrm>
            <a:off x="3429149" y="4915075"/>
            <a:ext cx="4021942" cy="1862048"/>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en-US" altLang="en-US" b="1" u="sng" dirty="0">
                <a:solidFill>
                  <a:srgbClr val="FFC000"/>
                </a:solidFill>
                <a:latin typeface="Arial" panose="020B0604020202020204" pitchFamily="34" charset="0"/>
                <a:cs typeface="Arial" panose="020B0604020202020204" pitchFamily="34" charset="0"/>
              </a:rPr>
              <a:t>Participant Guiding Lion Tools</a:t>
            </a:r>
          </a:p>
          <a:p>
            <a:pPr marL="182880" lvl="1">
              <a:spcAft>
                <a:spcPts val="600"/>
              </a:spcAft>
              <a:defRPr/>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Charter Night Planning Guide  </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Certified Guiding Lion Course Workbook </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Certified Guiding Lion Rebuilding Assessment </a:t>
            </a:r>
          </a:p>
          <a:p>
            <a:pPr marL="182880" lvl="1">
              <a:spcAft>
                <a:spcPts val="600"/>
              </a:spcAft>
              <a:defRPr/>
            </a:pPr>
            <a:r>
              <a:rPr lang="en-US" altLang="en-US" sz="1200" dirty="0">
                <a:solidFill>
                  <a:schemeClr val="bg1"/>
                </a:solidFill>
                <a:latin typeface="Arial" panose="020B0604020202020204" pitchFamily="34" charset="0"/>
                <a:cs typeface="Arial" panose="020B0604020202020204" pitchFamily="34" charset="0"/>
              </a:rPr>
              <a:t>Guiding Lion Assignment Form </a:t>
            </a:r>
          </a:p>
          <a:p>
            <a:pPr marL="182880" lvl="1">
              <a:spcAft>
                <a:spcPts val="600"/>
              </a:spcAft>
              <a:defRPr/>
            </a:pPr>
            <a:endParaRPr lang="en-US" altLang="en-US" sz="14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en-US" altLang="en-US" sz="3600" dirty="0">
                <a:solidFill>
                  <a:schemeClr val="bg1"/>
                </a:solidFill>
                <a:latin typeface="Arial" panose="020B0604020202020204" pitchFamily="34" charset="0"/>
                <a:ea typeface="+mn-ea"/>
                <a:cs typeface="Arial" panose="020B0604020202020204" pitchFamily="34" charset="0"/>
              </a:rPr>
              <a:t>Course Materials for Today’s Workshop</a:t>
            </a:r>
            <a:endParaRPr lang="en-US" sz="3600" kern="0" dirty="0">
              <a:solidFill>
                <a:schemeClr val="bg1"/>
              </a:solidFill>
              <a:latin typeface="Arial" panose="020B0604020202020204" pitchFamily="34" charset="0"/>
              <a:ea typeface="+mn-ea"/>
              <a:cs typeface="Arial" panose="020B0604020202020204" pitchFamily="34" charset="0"/>
            </a:endParaRPr>
          </a:p>
        </p:txBody>
      </p:sp>
      <p:sp>
        <p:nvSpPr>
          <p:cNvPr id="11" name="Content Placeholder 5">
            <a:extLst>
              <a:ext uri="{FF2B5EF4-FFF2-40B4-BE49-F238E27FC236}">
                <a16:creationId xmlns:a16="http://schemas.microsoft.com/office/drawing/2014/main" id="{96C668E7-2B75-AE61-C329-AE4797E33FFE}"/>
              </a:ext>
            </a:extLst>
          </p:cNvPr>
          <p:cNvSpPr txBox="1">
            <a:spLocks/>
          </p:cNvSpPr>
          <p:nvPr/>
        </p:nvSpPr>
        <p:spPr>
          <a:xfrm>
            <a:off x="5031342" y="2293679"/>
            <a:ext cx="3704927" cy="1569660"/>
          </a:xfrm>
          <a:prstGeom prst="rect">
            <a:avLst/>
          </a:prstGeom>
          <a:solidFill>
            <a:srgbClr val="0D2240"/>
          </a:solidFill>
          <a:ln w="25400" cap="flat" cmpd="sng" algn="ctr">
            <a:no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111125" lvl="1" indent="0">
              <a:spcBef>
                <a:spcPct val="0"/>
              </a:spcBef>
              <a:buNone/>
              <a:defRPr/>
            </a:pPr>
            <a:r>
              <a:rPr lang="en-US" altLang="en-US" sz="1800" b="1" u="sng" dirty="0">
                <a:solidFill>
                  <a:srgbClr val="FFC000"/>
                </a:solidFill>
                <a:latin typeface="Arial" panose="020B0604020202020204" pitchFamily="34" charset="0"/>
                <a:cs typeface="Arial" panose="020B0604020202020204" pitchFamily="34" charset="0"/>
              </a:rPr>
              <a:t>Club Quality Tools</a:t>
            </a:r>
          </a:p>
          <a:p>
            <a:pPr marL="182880" lvl="1" indent="0">
              <a:spcBef>
                <a:spcPct val="0"/>
              </a:spcBef>
              <a:spcAft>
                <a:spcPts val="600"/>
              </a:spcAft>
              <a:buNone/>
            </a:pPr>
            <a:endParaRPr lang="en-US" altLang="en-US" sz="800" b="1" u="sng" dirty="0">
              <a:solidFill>
                <a:schemeClr val="bg1"/>
              </a:solidFill>
              <a:latin typeface="Arial" panose="020B0604020202020204" pitchFamily="34" charset="0"/>
              <a:cs typeface="Arial" panose="020B0604020202020204" pitchFamily="34" charset="0"/>
            </a:endParaRPr>
          </a:p>
          <a:p>
            <a:pPr marL="182880" lvl="1" indent="0">
              <a:spcBef>
                <a:spcPct val="0"/>
              </a:spcBef>
              <a:spcAft>
                <a:spcPts val="600"/>
              </a:spcAft>
              <a:buNone/>
              <a:defRPr/>
            </a:pPr>
            <a:r>
              <a:rPr lang="en-US" altLang="en-US" dirty="0">
                <a:solidFill>
                  <a:schemeClr val="bg1"/>
                </a:solidFill>
                <a:latin typeface="Arial" panose="020B0604020202020204" pitchFamily="34" charset="0"/>
                <a:cs typeface="Arial" panose="020B0604020202020204" pitchFamily="34" charset="0"/>
              </a:rPr>
              <a:t>Best Practice for Financial Transparency </a:t>
            </a:r>
          </a:p>
          <a:p>
            <a:pPr marL="182880" lvl="1" indent="0">
              <a:spcBef>
                <a:spcPct val="0"/>
              </a:spcBef>
              <a:spcAft>
                <a:spcPts val="600"/>
              </a:spcAft>
              <a:buNone/>
              <a:defRPr/>
            </a:pPr>
            <a:r>
              <a:rPr lang="en-US" altLang="en-US" dirty="0">
                <a:solidFill>
                  <a:schemeClr val="bg1"/>
                </a:solidFill>
                <a:latin typeface="Arial" panose="020B0604020202020204" pitchFamily="34" charset="0"/>
                <a:cs typeface="Arial" panose="020B0604020202020204" pitchFamily="34" charset="0"/>
              </a:rPr>
              <a:t>Plan for Your Club’s Success</a:t>
            </a:r>
          </a:p>
          <a:p>
            <a:pPr marL="182880" lvl="1" indent="0">
              <a:spcBef>
                <a:spcPct val="0"/>
              </a:spcBef>
              <a:spcAft>
                <a:spcPts val="600"/>
              </a:spcAft>
              <a:buNone/>
              <a:defRPr/>
            </a:pPr>
            <a:r>
              <a:rPr lang="en-US" altLang="en-US" dirty="0">
                <a:solidFill>
                  <a:schemeClr val="bg1"/>
                </a:solidFill>
                <a:latin typeface="Arial" panose="020B0604020202020204" pitchFamily="34" charset="0"/>
                <a:cs typeface="Arial" panose="020B0604020202020204" pitchFamily="34" charset="0"/>
              </a:rPr>
              <a:t>Club Quality Initiative </a:t>
            </a:r>
          </a:p>
          <a:p>
            <a:pPr marL="182880" lvl="1" indent="0">
              <a:spcBef>
                <a:spcPct val="0"/>
              </a:spcBef>
              <a:spcAft>
                <a:spcPts val="600"/>
              </a:spcAft>
              <a:buNone/>
              <a:defRPr/>
            </a:pPr>
            <a:r>
              <a:rPr lang="en-US" altLang="en-US" dirty="0">
                <a:solidFill>
                  <a:schemeClr val="bg1"/>
                </a:solidFill>
                <a:latin typeface="Arial" panose="020B0604020202020204" pitchFamily="34" charset="0"/>
                <a:cs typeface="Arial" panose="020B0604020202020204" pitchFamily="34" charset="0"/>
              </a:rPr>
              <a:t>Your Club, Your Way! </a:t>
            </a:r>
            <a:endParaRPr lang="en-US" dirty="0">
              <a:solidFill>
                <a:schemeClr val="bg1"/>
              </a:solidFill>
              <a:latin typeface="Arial" panose="020B0604020202020204" pitchFamily="34" charset="0"/>
              <a:cs typeface="Arial" panose="020B0604020202020204" pitchFamily="34" charset="0"/>
            </a:endParaRPr>
          </a:p>
        </p:txBody>
      </p:sp>
      <p:sp>
        <p:nvSpPr>
          <p:cNvPr id="12" name="Content Placeholder 5">
            <a:extLst>
              <a:ext uri="{FF2B5EF4-FFF2-40B4-BE49-F238E27FC236}">
                <a16:creationId xmlns:a16="http://schemas.microsoft.com/office/drawing/2014/main" id="{AFBD47C2-E4F1-9CB9-DBF2-4037FC5BBBFE}"/>
              </a:ext>
            </a:extLst>
          </p:cNvPr>
          <p:cNvSpPr txBox="1">
            <a:spLocks/>
          </p:cNvSpPr>
          <p:nvPr/>
        </p:nvSpPr>
        <p:spPr bwMode="auto">
          <a:xfrm>
            <a:off x="7516116" y="4092400"/>
            <a:ext cx="4610859" cy="1538883"/>
          </a:xfrm>
          <a:prstGeom prst="rect">
            <a:avLst/>
          </a:prstGeom>
          <a:solidFill>
            <a:srgbClr val="0D2240"/>
          </a:solidFill>
          <a:ln w="25400">
            <a:noFill/>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2pPr marL="111125" lvl="1">
              <a:defRPr sz="1400" b="1" u="sng">
                <a:solidFill>
                  <a:prstClr val="black"/>
                </a:solidFill>
                <a:latin typeface="Calibri Light" panose="020F0302020204030204" pitchFamily="34" charset="0"/>
              </a:defRPr>
            </a:lvl2pPr>
          </a:lstStyle>
          <a:p>
            <a:pPr lvl="1"/>
            <a:r>
              <a:rPr lang="en-US" altLang="en-US" sz="1800" dirty="0">
                <a:solidFill>
                  <a:srgbClr val="FFC000"/>
                </a:solidFill>
                <a:latin typeface="Arial" panose="020B0604020202020204" pitchFamily="34" charset="0"/>
                <a:cs typeface="Arial" panose="020B0604020202020204" pitchFamily="34" charset="0"/>
              </a:rPr>
              <a:t>Club Membership and Project Planning</a:t>
            </a:r>
          </a:p>
          <a:p>
            <a:pPr marL="182880" lvl="1">
              <a:spcAft>
                <a:spcPts val="600"/>
              </a:spcAft>
            </a:pPr>
            <a:endParaRPr lang="en-US" altLang="en-US" sz="800" dirty="0">
              <a:solidFill>
                <a:schemeClr val="bg1"/>
              </a:solidFill>
              <a:latin typeface="Arial" panose="020B0604020202020204" pitchFamily="34" charset="0"/>
              <a:cs typeface="Arial" panose="020B0604020202020204" pitchFamily="34" charset="0"/>
            </a:endParaRPr>
          </a:p>
          <a:p>
            <a:pPr marL="182880" lvl="1">
              <a:spcAft>
                <a:spcPts val="600"/>
              </a:spcAft>
            </a:pPr>
            <a:r>
              <a:rPr lang="en-US" altLang="en-US" sz="1200" b="0" u="none" dirty="0">
                <a:solidFill>
                  <a:schemeClr val="bg1"/>
                </a:solidFill>
                <a:latin typeface="Arial" panose="020B0604020202020204" pitchFamily="34" charset="0"/>
                <a:cs typeface="Arial" panose="020B0604020202020204" pitchFamily="34" charset="0"/>
              </a:rPr>
              <a:t>New Member Orientation Guide </a:t>
            </a:r>
          </a:p>
          <a:p>
            <a:pPr marL="182880" lvl="1">
              <a:spcAft>
                <a:spcPts val="600"/>
              </a:spcAft>
            </a:pPr>
            <a:r>
              <a:rPr lang="en-US" altLang="en-US" sz="1200" b="0" u="none" dirty="0">
                <a:solidFill>
                  <a:schemeClr val="bg1"/>
                </a:solidFill>
                <a:latin typeface="Arial" panose="020B0604020202020204" pitchFamily="34" charset="0"/>
                <a:cs typeface="Arial" panose="020B0604020202020204" pitchFamily="34" charset="0"/>
              </a:rPr>
              <a:t>Lions Community Needs Assessment </a:t>
            </a:r>
          </a:p>
          <a:p>
            <a:pPr marL="182880" lvl="1">
              <a:spcAft>
                <a:spcPts val="600"/>
              </a:spcAft>
            </a:pPr>
            <a:r>
              <a:rPr lang="en-US" altLang="en-US" sz="1200" b="0" u="none" dirty="0">
                <a:solidFill>
                  <a:schemeClr val="bg1"/>
                </a:solidFill>
                <a:latin typeface="Arial" panose="020B0604020202020204" pitchFamily="34" charset="0"/>
                <a:cs typeface="Arial" panose="020B0604020202020204" pitchFamily="34" charset="0"/>
              </a:rPr>
              <a:t>Making it Happen:  Guide to Club Project Development</a:t>
            </a:r>
          </a:p>
          <a:p>
            <a:pPr marL="182880" lvl="1">
              <a:spcAft>
                <a:spcPts val="600"/>
              </a:spcAft>
            </a:pPr>
            <a:r>
              <a:rPr lang="en-US" sz="1200" b="0" u="none" dirty="0">
                <a:solidFill>
                  <a:schemeClr val="bg1"/>
                </a:solidFill>
                <a:latin typeface="Arial" panose="020B0604020202020204" pitchFamily="34" charset="0"/>
                <a:cs typeface="Arial" panose="020B0604020202020204" pitchFamily="34" charset="0"/>
              </a:rPr>
              <a:t>New Member Installation</a:t>
            </a:r>
          </a:p>
        </p:txBody>
      </p:sp>
    </p:spTree>
    <p:extLst>
      <p:ext uri="{BB962C8B-B14F-4D97-AF65-F5344CB8AC3E}">
        <p14:creationId xmlns:p14="http://schemas.microsoft.com/office/powerpoint/2010/main" val="76034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500"/>
                                        <p:tgtEl>
                                          <p:spTgt spid="11"/>
                                        </p:tgtEl>
                                      </p:cBhvr>
                                    </p:animEffect>
                                    <p:anim calcmode="lin" valueType="num">
                                      <p:cBhvr>
                                        <p:cTn id="14" dur="1500" fill="hold"/>
                                        <p:tgtEl>
                                          <p:spTgt spid="11"/>
                                        </p:tgtEl>
                                        <p:attrNameLst>
                                          <p:attrName>ppt_x</p:attrName>
                                        </p:attrNameLst>
                                      </p:cBhvr>
                                      <p:tavLst>
                                        <p:tav tm="0">
                                          <p:val>
                                            <p:strVal val="#ppt_x"/>
                                          </p:val>
                                        </p:tav>
                                        <p:tav tm="100000">
                                          <p:val>
                                            <p:strVal val="#ppt_x"/>
                                          </p:val>
                                        </p:tav>
                                      </p:tavLst>
                                    </p:anim>
                                    <p:anim calcmode="lin" valueType="num">
                                      <p:cBhvr>
                                        <p:cTn id="15" dur="1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500"/>
                                        <p:tgtEl>
                                          <p:spTgt spid="12"/>
                                        </p:tgtEl>
                                      </p:cBhvr>
                                    </p:animEffect>
                                    <p:anim calcmode="lin" valueType="num">
                                      <p:cBhvr>
                                        <p:cTn id="20" dur="1500" fill="hold"/>
                                        <p:tgtEl>
                                          <p:spTgt spid="12"/>
                                        </p:tgtEl>
                                        <p:attrNameLst>
                                          <p:attrName>ppt_x</p:attrName>
                                        </p:attrNameLst>
                                      </p:cBhvr>
                                      <p:tavLst>
                                        <p:tav tm="0">
                                          <p:val>
                                            <p:strVal val="#ppt_x"/>
                                          </p:val>
                                        </p:tav>
                                        <p:tav tm="100000">
                                          <p:val>
                                            <p:strVal val="#ppt_x"/>
                                          </p:val>
                                        </p:tav>
                                      </p:tavLst>
                                    </p:anim>
                                    <p:anim calcmode="lin" valueType="num">
                                      <p:cBhvr>
                                        <p:cTn id="21" dur="1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anim calcmode="lin" valueType="num">
                                      <p:cBhvr>
                                        <p:cTn id="26" dur="1500" fill="hold"/>
                                        <p:tgtEl>
                                          <p:spTgt spid="8"/>
                                        </p:tgtEl>
                                        <p:attrNameLst>
                                          <p:attrName>ppt_x</p:attrName>
                                        </p:attrNameLst>
                                      </p:cBhvr>
                                      <p:tavLst>
                                        <p:tav tm="0">
                                          <p:val>
                                            <p:strVal val="#ppt_x"/>
                                          </p:val>
                                        </p:tav>
                                        <p:tav tm="100000">
                                          <p:val>
                                            <p:strVal val="#ppt_x"/>
                                          </p:val>
                                        </p:tav>
                                      </p:tavLst>
                                    </p:anim>
                                    <p:anim calcmode="lin" valueType="num">
                                      <p:cBhvr>
                                        <p:cTn id="27"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Arial" panose="020B0604020202020204" pitchFamily="34" charset="0"/>
                <a:cs typeface="Arial" panose="020B0604020202020204" pitchFamily="34" charset="0"/>
              </a:rPr>
              <a:t>Assess your club’s health every month</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grpSp>
        <p:nvGrpSpPr>
          <p:cNvPr id="6" name="Group 5">
            <a:extLst>
              <a:ext uri="{FF2B5EF4-FFF2-40B4-BE49-F238E27FC236}">
                <a16:creationId xmlns:a16="http://schemas.microsoft.com/office/drawing/2014/main" id="{6E523BB5-6B8B-23DE-5174-0925A8ED54E4}"/>
              </a:ext>
            </a:extLst>
          </p:cNvPr>
          <p:cNvGrpSpPr/>
          <p:nvPr/>
        </p:nvGrpSpPr>
        <p:grpSpPr>
          <a:xfrm>
            <a:off x="196150" y="1620862"/>
            <a:ext cx="7040062" cy="5008500"/>
            <a:chOff x="351518" y="1124214"/>
            <a:chExt cx="7396402" cy="5212080"/>
          </a:xfrm>
        </p:grpSpPr>
        <p:pic>
          <p:nvPicPr>
            <p:cNvPr id="7" name="Picture 6">
              <a:extLst>
                <a:ext uri="{FF2B5EF4-FFF2-40B4-BE49-F238E27FC236}">
                  <a16:creationId xmlns:a16="http://schemas.microsoft.com/office/drawing/2014/main" id="{2E123ED9-D6AA-B5E7-A638-B9A73FB78045}"/>
                </a:ext>
              </a:extLst>
            </p:cNvPr>
            <p:cNvPicPr>
              <a:picLocks noChangeAspect="1"/>
            </p:cNvPicPr>
            <p:nvPr/>
          </p:nvPicPr>
          <p:blipFill>
            <a:blip r:embed="rId4"/>
            <a:stretch>
              <a:fillRect/>
            </a:stretch>
          </p:blipFill>
          <p:spPr>
            <a:xfrm>
              <a:off x="351518" y="1124214"/>
              <a:ext cx="6772275" cy="5212080"/>
            </a:xfrm>
            <a:prstGeom prst="rect">
              <a:avLst/>
            </a:prstGeom>
          </p:spPr>
        </p:pic>
        <p:sp>
          <p:nvSpPr>
            <p:cNvPr id="8" name="Left Arrow 7">
              <a:extLst>
                <a:ext uri="{FF2B5EF4-FFF2-40B4-BE49-F238E27FC236}">
                  <a16:creationId xmlns:a16="http://schemas.microsoft.com/office/drawing/2014/main" id="{7D19DBF1-2491-9D40-8BB9-FEBC53D4EEF1}"/>
                </a:ext>
              </a:extLst>
            </p:cNvPr>
            <p:cNvSpPr/>
            <p:nvPr/>
          </p:nvSpPr>
          <p:spPr>
            <a:xfrm>
              <a:off x="3761208"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ED99C54-EC95-A1D2-678E-9763E66FF4EE}"/>
                </a:ext>
              </a:extLst>
            </p:cNvPr>
            <p:cNvSpPr txBox="1"/>
            <p:nvPr/>
          </p:nvSpPr>
          <p:spPr>
            <a:xfrm>
              <a:off x="4086047" y="1695928"/>
              <a:ext cx="1554479" cy="492585"/>
            </a:xfrm>
            <a:prstGeom prst="rect">
              <a:avLst/>
            </a:prstGeom>
            <a:noFill/>
          </p:spPr>
          <p:txBody>
            <a:bodyPr wrap="square" rtlCol="0">
              <a:spAutoFit/>
            </a:bodyPr>
            <a:lstStyle/>
            <a:p>
              <a:r>
                <a:rPr lang="en-US" sz="1200" b="1" dirty="0"/>
                <a:t>Net membership</a:t>
              </a:r>
            </a:p>
          </p:txBody>
        </p:sp>
        <p:sp>
          <p:nvSpPr>
            <p:cNvPr id="14" name="Left Arrow 6">
              <a:extLst>
                <a:ext uri="{FF2B5EF4-FFF2-40B4-BE49-F238E27FC236}">
                  <a16:creationId xmlns:a16="http://schemas.microsoft.com/office/drawing/2014/main" id="{B1776141-2382-0D82-CF24-C58088AF21E3}"/>
                </a:ext>
              </a:extLst>
            </p:cNvPr>
            <p:cNvSpPr/>
            <p:nvPr/>
          </p:nvSpPr>
          <p:spPr>
            <a:xfrm>
              <a:off x="5230406"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3841DE1-B591-41CA-EF00-35EF860E9CF8}"/>
                </a:ext>
              </a:extLst>
            </p:cNvPr>
            <p:cNvSpPr txBox="1"/>
            <p:nvPr/>
          </p:nvSpPr>
          <p:spPr>
            <a:xfrm>
              <a:off x="5496843" y="4804963"/>
              <a:ext cx="1523999" cy="276999"/>
            </a:xfrm>
            <a:prstGeom prst="rect">
              <a:avLst/>
            </a:prstGeom>
            <a:noFill/>
          </p:spPr>
          <p:txBody>
            <a:bodyPr wrap="square" rtlCol="0" anchor="b">
              <a:spAutoFit/>
            </a:bodyPr>
            <a:lstStyle/>
            <a:p>
              <a:r>
                <a:rPr lang="en-US" sz="1200" b="1" dirty="0"/>
                <a:t>Officer Rotation</a:t>
              </a:r>
            </a:p>
          </p:txBody>
        </p:sp>
        <p:sp>
          <p:nvSpPr>
            <p:cNvPr id="16" name="Left Arrow 8">
              <a:extLst>
                <a:ext uri="{FF2B5EF4-FFF2-40B4-BE49-F238E27FC236}">
                  <a16:creationId xmlns:a16="http://schemas.microsoft.com/office/drawing/2014/main" id="{EC7C96E7-819A-E8B5-8073-BEB93ADEA4AE}"/>
                </a:ext>
              </a:extLst>
            </p:cNvPr>
            <p:cNvSpPr/>
            <p:nvPr/>
          </p:nvSpPr>
          <p:spPr>
            <a:xfrm>
              <a:off x="6162171" y="2748674"/>
              <a:ext cx="1487082" cy="872369"/>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C62A7B8-3734-6F59-5713-94D11DABDDDD}"/>
                </a:ext>
              </a:extLst>
            </p:cNvPr>
            <p:cNvSpPr txBox="1"/>
            <p:nvPr/>
          </p:nvSpPr>
          <p:spPr>
            <a:xfrm>
              <a:off x="6260839" y="2953720"/>
              <a:ext cx="1487081" cy="492584"/>
            </a:xfrm>
            <a:prstGeom prst="rect">
              <a:avLst/>
            </a:prstGeom>
            <a:noFill/>
          </p:spPr>
          <p:txBody>
            <a:bodyPr wrap="square" rtlCol="0">
              <a:spAutoFit/>
            </a:bodyPr>
            <a:lstStyle/>
            <a:p>
              <a:r>
                <a:rPr lang="en-US" sz="1200" b="1" dirty="0"/>
                <a:t>Service Reporting</a:t>
              </a:r>
            </a:p>
          </p:txBody>
        </p:sp>
        <p:sp>
          <p:nvSpPr>
            <p:cNvPr id="18" name="Left Arrow 10">
              <a:extLst>
                <a:ext uri="{FF2B5EF4-FFF2-40B4-BE49-F238E27FC236}">
                  <a16:creationId xmlns:a16="http://schemas.microsoft.com/office/drawing/2014/main" id="{36FEBAEB-A035-6946-026E-FA963DA63AF5}"/>
                </a:ext>
              </a:extLst>
            </p:cNvPr>
            <p:cNvSpPr/>
            <p:nvPr/>
          </p:nvSpPr>
          <p:spPr>
            <a:xfrm>
              <a:off x="4732697"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7E16C8A-7359-657D-BAC2-E95091B4444F}"/>
                </a:ext>
              </a:extLst>
            </p:cNvPr>
            <p:cNvSpPr txBox="1"/>
            <p:nvPr/>
          </p:nvSpPr>
          <p:spPr>
            <a:xfrm>
              <a:off x="4934998" y="4188273"/>
              <a:ext cx="1577602" cy="276999"/>
            </a:xfrm>
            <a:prstGeom prst="rect">
              <a:avLst/>
            </a:prstGeom>
            <a:noFill/>
          </p:spPr>
          <p:txBody>
            <a:bodyPr wrap="square" rtlCol="0">
              <a:spAutoFit/>
            </a:bodyPr>
            <a:lstStyle/>
            <a:p>
              <a:r>
                <a:rPr lang="en-US" sz="1200" b="1" dirty="0"/>
                <a:t>Reporting History</a:t>
              </a:r>
            </a:p>
          </p:txBody>
        </p:sp>
        <p:sp>
          <p:nvSpPr>
            <p:cNvPr id="20" name="Left Arrow 5">
              <a:extLst>
                <a:ext uri="{FF2B5EF4-FFF2-40B4-BE49-F238E27FC236}">
                  <a16:creationId xmlns:a16="http://schemas.microsoft.com/office/drawing/2014/main" id="{C2010230-19A0-5714-06F6-A669C2C5593F}"/>
                </a:ext>
              </a:extLst>
            </p:cNvPr>
            <p:cNvSpPr/>
            <p:nvPr/>
          </p:nvSpPr>
          <p:spPr>
            <a:xfrm flipV="1">
              <a:off x="2289030"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222EEC8-ACBF-9065-4D66-95EA29DE57B6}"/>
                </a:ext>
              </a:extLst>
            </p:cNvPr>
            <p:cNvSpPr txBox="1"/>
            <p:nvPr/>
          </p:nvSpPr>
          <p:spPr>
            <a:xfrm>
              <a:off x="2522130" y="5605823"/>
              <a:ext cx="1143000" cy="276999"/>
            </a:xfrm>
            <a:prstGeom prst="rect">
              <a:avLst/>
            </a:prstGeom>
            <a:noFill/>
          </p:spPr>
          <p:txBody>
            <a:bodyPr wrap="square" rtlCol="0">
              <a:spAutoFit/>
            </a:bodyPr>
            <a:lstStyle/>
            <a:p>
              <a:r>
                <a:rPr lang="en-US" sz="1200" b="1" dirty="0"/>
                <a:t>Club Status</a:t>
              </a:r>
            </a:p>
          </p:txBody>
        </p:sp>
      </p:grpSp>
      <p:sp>
        <p:nvSpPr>
          <p:cNvPr id="22" name="TextBox 21">
            <a:extLst>
              <a:ext uri="{FF2B5EF4-FFF2-40B4-BE49-F238E27FC236}">
                <a16:creationId xmlns:a16="http://schemas.microsoft.com/office/drawing/2014/main" id="{75F28BCF-A5FC-4410-5BC7-27A108EFBFCC}"/>
              </a:ext>
            </a:extLst>
          </p:cNvPr>
          <p:cNvSpPr txBox="1"/>
          <p:nvPr/>
        </p:nvSpPr>
        <p:spPr>
          <a:xfrm>
            <a:off x="7955828" y="2878834"/>
            <a:ext cx="3982250" cy="390517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Provides a quick look at:</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Net membership Y-T-D</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Service reporting</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Officer rotation</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Membership reporting history</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Current club status </a:t>
            </a:r>
          </a:p>
          <a:p>
            <a:endParaRPr lang="en-US" sz="3000" dirty="0"/>
          </a:p>
        </p:txBody>
      </p:sp>
      <p:sp>
        <p:nvSpPr>
          <p:cNvPr id="23" name="TextBox 22">
            <a:extLst>
              <a:ext uri="{FF2B5EF4-FFF2-40B4-BE49-F238E27FC236}">
                <a16:creationId xmlns:a16="http://schemas.microsoft.com/office/drawing/2014/main" id="{D8A78BF9-D936-D1E6-C24B-544DFEA80996}"/>
              </a:ext>
            </a:extLst>
          </p:cNvPr>
          <p:cNvSpPr txBox="1"/>
          <p:nvPr/>
        </p:nvSpPr>
        <p:spPr>
          <a:xfrm>
            <a:off x="7661672" y="2141982"/>
            <a:ext cx="4202906" cy="369332"/>
          </a:xfrm>
          <a:prstGeom prst="rect">
            <a:avLst/>
          </a:prstGeom>
          <a:noFill/>
        </p:spPr>
        <p:txBody>
          <a:bodyPr wrap="square">
            <a:spAutoFit/>
          </a:bodyPr>
          <a:lstStyle/>
          <a:p>
            <a:r>
              <a:rPr lang="en-US" sz="1800" i="1" dirty="0">
                <a:solidFill>
                  <a:schemeClr val="bg1"/>
                </a:solidFill>
                <a:latin typeface="Arial" panose="020B0604020202020204" pitchFamily="34" charset="0"/>
                <a:cs typeface="Arial" panose="020B0604020202020204" pitchFamily="34" charset="0"/>
              </a:rPr>
              <a:t>Resource: Club Health Assessment</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403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Arial" panose="020B0604020202020204" pitchFamily="34" charset="0"/>
                <a:cs typeface="Arial" panose="020B0604020202020204" pitchFamily="34" charset="0"/>
              </a:rPr>
              <a:t>Club Health Assessment Strategies</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5" name="Picture 4">
            <a:extLst>
              <a:ext uri="{FF2B5EF4-FFF2-40B4-BE49-F238E27FC236}">
                <a16:creationId xmlns:a16="http://schemas.microsoft.com/office/drawing/2014/main" id="{3E1441C8-D7C5-1C8E-8FF0-D502B0015791}"/>
              </a:ext>
            </a:extLst>
          </p:cNvPr>
          <p:cNvPicPr>
            <a:picLocks noChangeAspect="1"/>
          </p:cNvPicPr>
          <p:nvPr/>
        </p:nvPicPr>
        <p:blipFill>
          <a:blip r:embed="rId4"/>
          <a:stretch>
            <a:fillRect/>
          </a:stretch>
        </p:blipFill>
        <p:spPr>
          <a:xfrm>
            <a:off x="172701" y="2087284"/>
            <a:ext cx="5716120" cy="4313441"/>
          </a:xfrm>
          <a:prstGeom prst="rect">
            <a:avLst/>
          </a:prstGeom>
        </p:spPr>
      </p:pic>
      <p:pic>
        <p:nvPicPr>
          <p:cNvPr id="24" name="Picture 23">
            <a:extLst>
              <a:ext uri="{FF2B5EF4-FFF2-40B4-BE49-F238E27FC236}">
                <a16:creationId xmlns:a16="http://schemas.microsoft.com/office/drawing/2014/main" id="{EBAAE6DA-1654-464A-A600-6CCB494CCBC1}"/>
              </a:ext>
            </a:extLst>
          </p:cNvPr>
          <p:cNvPicPr>
            <a:picLocks noChangeAspect="1"/>
          </p:cNvPicPr>
          <p:nvPr/>
        </p:nvPicPr>
        <p:blipFill>
          <a:blip r:embed="rId5"/>
          <a:stretch>
            <a:fillRect/>
          </a:stretch>
        </p:blipFill>
        <p:spPr>
          <a:xfrm>
            <a:off x="6177285" y="2159101"/>
            <a:ext cx="5729825" cy="3882282"/>
          </a:xfrm>
          <a:prstGeom prst="rect">
            <a:avLst/>
          </a:prstGeom>
        </p:spPr>
      </p:pic>
    </p:spTree>
    <p:extLst>
      <p:ext uri="{BB962C8B-B14F-4D97-AF65-F5344CB8AC3E}">
        <p14:creationId xmlns:p14="http://schemas.microsoft.com/office/powerpoint/2010/main" val="1681496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Arial" panose="020B0604020202020204" pitchFamily="34" charset="0"/>
                <a:cs typeface="Arial" panose="020B0604020202020204" pitchFamily="34" charset="0"/>
              </a:rPr>
              <a:t>Troubleshooting Guide for Clubs</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6" name="Picture 5">
            <a:extLst>
              <a:ext uri="{FF2B5EF4-FFF2-40B4-BE49-F238E27FC236}">
                <a16:creationId xmlns:a16="http://schemas.microsoft.com/office/drawing/2014/main" id="{88A11AA5-FBB4-F27D-BD16-A1A76F665351}"/>
              </a:ext>
            </a:extLst>
          </p:cNvPr>
          <p:cNvPicPr>
            <a:picLocks noChangeAspect="1"/>
          </p:cNvPicPr>
          <p:nvPr/>
        </p:nvPicPr>
        <p:blipFill>
          <a:blip r:embed="rId4"/>
          <a:stretch>
            <a:fillRect/>
          </a:stretch>
        </p:blipFill>
        <p:spPr>
          <a:xfrm>
            <a:off x="4720332" y="1526708"/>
            <a:ext cx="4139461" cy="5150626"/>
          </a:xfrm>
          <a:prstGeom prst="rect">
            <a:avLst/>
          </a:prstGeom>
          <a:ln w="28575">
            <a:solidFill>
              <a:schemeClr val="bg1"/>
            </a:solidFill>
          </a:ln>
        </p:spPr>
      </p:pic>
    </p:spTree>
    <p:extLst>
      <p:ext uri="{BB962C8B-B14F-4D97-AF65-F5344CB8AC3E}">
        <p14:creationId xmlns:p14="http://schemas.microsoft.com/office/powerpoint/2010/main" val="3842762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63</a:t>
            </a:fld>
            <a:endParaRPr lang="en-US" sz="1000" dirty="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95162" y="1885004"/>
            <a:ext cx="4145077" cy="6007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595162" y="1274994"/>
            <a:ext cx="10272721" cy="477500"/>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altLang="en-US" sz="3600" kern="0" dirty="0">
                <a:solidFill>
                  <a:srgbClr val="00338D"/>
                </a:solidFill>
                <a:latin typeface="Arial" panose="020B0604020202020204" pitchFamily="34" charset="0"/>
                <a:cs typeface="Arial" panose="020B0604020202020204" pitchFamily="34" charset="0"/>
              </a:rPr>
              <a:t>Section VI: Guiding Lion Resources</a:t>
            </a:r>
          </a:p>
          <a:p>
            <a:endParaRPr lang="en-US" altLang="en-US" sz="1000" kern="0" dirty="0">
              <a:solidFill>
                <a:srgbClr val="FF0000"/>
              </a:solidFill>
              <a:latin typeface="Calibri Light" panose="020F0302020204030204" pitchFamily="34" charset="0"/>
            </a:endParaRPr>
          </a:p>
        </p:txBody>
      </p:sp>
      <p:sp>
        <p:nvSpPr>
          <p:cNvPr id="7" name="TextBox 6">
            <a:extLst>
              <a:ext uri="{FF2B5EF4-FFF2-40B4-BE49-F238E27FC236}">
                <a16:creationId xmlns:a16="http://schemas.microsoft.com/office/drawing/2014/main" id="{95D87484-0016-68F8-18D6-BC6959A334B8}"/>
              </a:ext>
            </a:extLst>
          </p:cNvPr>
          <p:cNvSpPr txBox="1"/>
          <p:nvPr/>
        </p:nvSpPr>
        <p:spPr>
          <a:xfrm>
            <a:off x="442762" y="2720021"/>
            <a:ext cx="2895600" cy="523220"/>
          </a:xfrm>
          <a:prstGeom prst="rect">
            <a:avLst/>
          </a:prstGeom>
          <a:solidFill>
            <a:srgbClr val="002060"/>
          </a:solidFill>
        </p:spPr>
        <p:txBody>
          <a:bodyPr wrap="square" rtlCol="0">
            <a:spAutoFit/>
          </a:bodyPr>
          <a:lstStyle/>
          <a:p>
            <a:pPr fontAlgn="base">
              <a:spcBef>
                <a:spcPct val="0"/>
              </a:spcBef>
              <a:spcAft>
                <a:spcPct val="0"/>
              </a:spcAft>
            </a:pPr>
            <a:r>
              <a:rPr lang="en-US" altLang="en-US" sz="2800" dirty="0">
                <a:solidFill>
                  <a:srgbClr val="EBB700"/>
                </a:solidFill>
                <a:latin typeface="Arial" panose="020B0604020202020204" pitchFamily="34" charset="0"/>
                <a:cs typeface="Arial" panose="020B0604020202020204" pitchFamily="34" charset="0"/>
              </a:rPr>
              <a:t>Quarterly Report</a:t>
            </a:r>
            <a:endParaRPr lang="en-US" sz="2800" b="1" dirty="0">
              <a:solidFill>
                <a:srgbClr val="EBB700"/>
              </a:solidFill>
              <a:latin typeface="Arial" panose="020B0604020202020204" pitchFamily="34" charset="0"/>
              <a:ea typeface="Arial" charset="0"/>
              <a:cs typeface="Arial" panose="020B0604020202020204" pitchFamily="34" charset="0"/>
            </a:endParaRPr>
          </a:p>
        </p:txBody>
      </p:sp>
      <p:sp>
        <p:nvSpPr>
          <p:cNvPr id="8" name="TextBox 7">
            <a:extLst>
              <a:ext uri="{FF2B5EF4-FFF2-40B4-BE49-F238E27FC236}">
                <a16:creationId xmlns:a16="http://schemas.microsoft.com/office/drawing/2014/main" id="{F3C65FE8-9E61-557D-9682-532F06FE7C6E}"/>
              </a:ext>
            </a:extLst>
          </p:cNvPr>
          <p:cNvSpPr txBox="1"/>
          <p:nvPr/>
        </p:nvSpPr>
        <p:spPr>
          <a:xfrm>
            <a:off x="595162" y="4018184"/>
            <a:ext cx="2743200" cy="1323439"/>
          </a:xfrm>
          <a:prstGeom prst="rect">
            <a:avLst/>
          </a:prstGeom>
          <a:noFill/>
        </p:spPr>
        <p:txBody>
          <a:bodyPr wrap="square" rtlCol="0">
            <a:spAutoFit/>
          </a:bodyPr>
          <a:lstStyle/>
          <a:p>
            <a:pPr fontAlgn="base">
              <a:spcBef>
                <a:spcPct val="0"/>
              </a:spcBef>
              <a:spcAft>
                <a:spcPct val="0"/>
              </a:spcAft>
            </a:pPr>
            <a:r>
              <a:rPr lang="en-US" altLang="en-US" sz="2000" dirty="0">
                <a:solidFill>
                  <a:srgbClr val="002060"/>
                </a:solidFill>
                <a:latin typeface="Arial" panose="020B0604020202020204" pitchFamily="34" charset="0"/>
                <a:cs typeface="Arial" panose="020B0604020202020204" pitchFamily="34" charset="0"/>
              </a:rPr>
              <a:t>Provides valuable information to ensure continued development.  </a:t>
            </a:r>
            <a:endParaRPr lang="en-US" sz="2000" dirty="0">
              <a:solidFill>
                <a:srgbClr val="002060"/>
              </a:solidFill>
              <a:latin typeface="Arial" panose="020B0604020202020204" pitchFamily="34" charset="0"/>
              <a:ea typeface="Arial" charset="0"/>
              <a:cs typeface="Arial" panose="020B0604020202020204" pitchFamily="34" charset="0"/>
            </a:endParaRPr>
          </a:p>
        </p:txBody>
      </p:sp>
      <p:sp>
        <p:nvSpPr>
          <p:cNvPr id="10" name="Text Box 2">
            <a:extLst>
              <a:ext uri="{FF2B5EF4-FFF2-40B4-BE49-F238E27FC236}">
                <a16:creationId xmlns:a16="http://schemas.microsoft.com/office/drawing/2014/main" id="{B610B082-2165-C5B8-4457-7FE2841011F9}"/>
              </a:ext>
            </a:extLst>
          </p:cNvPr>
          <p:cNvSpPr txBox="1">
            <a:spLocks noChangeArrowheads="1"/>
          </p:cNvSpPr>
          <p:nvPr/>
        </p:nvSpPr>
        <p:spPr bwMode="auto">
          <a:xfrm>
            <a:off x="7318074" y="4030393"/>
            <a:ext cx="4770120" cy="2000548"/>
          </a:xfrm>
          <a:prstGeom prst="rect">
            <a:avLst/>
          </a:prstGeom>
          <a:noFill/>
          <a:ln>
            <a:noFill/>
          </a:ln>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pPr>
            <a:r>
              <a:rPr lang="en-US" altLang="en-US" sz="2000" b="0" dirty="0">
                <a:solidFill>
                  <a:srgbClr val="002060"/>
                </a:solidFill>
                <a:cs typeface="Arial" panose="020B0604020202020204" pitchFamily="34" charset="0"/>
              </a:rPr>
              <a:t>Lions International is available for assistance by phone: </a:t>
            </a:r>
          </a:p>
          <a:p>
            <a:pPr>
              <a:spcBef>
                <a:spcPct val="0"/>
              </a:spcBef>
            </a:pPr>
            <a:r>
              <a:rPr lang="en-US" altLang="en-US" sz="2000" b="0" dirty="0">
                <a:solidFill>
                  <a:srgbClr val="002060"/>
                </a:solidFill>
                <a:cs typeface="Arial" panose="020B0604020202020204" pitchFamily="34" charset="0"/>
              </a:rPr>
              <a:t>(630) 468-6810 </a:t>
            </a:r>
          </a:p>
          <a:p>
            <a:pPr>
              <a:spcBef>
                <a:spcPct val="0"/>
              </a:spcBef>
            </a:pPr>
            <a:r>
              <a:rPr lang="en-US" altLang="en-US" sz="2000" b="0" dirty="0">
                <a:solidFill>
                  <a:srgbClr val="002060"/>
                </a:solidFill>
                <a:cs typeface="Arial" panose="020B0604020202020204" pitchFamily="34" charset="0"/>
              </a:rPr>
              <a:t>or email: </a:t>
            </a:r>
            <a:r>
              <a:rPr lang="en-US" altLang="en-US" sz="2000" b="0" u="sng" dirty="0">
                <a:solidFill>
                  <a:srgbClr val="002060"/>
                </a:solidFill>
                <a:cs typeface="Arial" panose="020B0604020202020204" pitchFamily="34" charset="0"/>
                <a:hlinkClick r:id="rId4">
                  <a:extLst>
                    <a:ext uri="{A12FA001-AC4F-418D-AE19-62706E023703}">
                      <ahyp:hlinkClr xmlns:ahyp="http://schemas.microsoft.com/office/drawing/2018/hyperlinkcolor" val="tx"/>
                    </a:ext>
                  </a:extLst>
                </a:hlinkClick>
              </a:rPr>
              <a:t>certifiedguidinglions@lionsclubs.org</a:t>
            </a:r>
            <a:endParaRPr lang="en-US" altLang="en-US" sz="2000" b="0" dirty="0">
              <a:solidFill>
                <a:srgbClr val="002060"/>
              </a:solidFill>
              <a:cs typeface="Arial" panose="020B0604020202020204" pitchFamily="34" charset="0"/>
            </a:endParaRPr>
          </a:p>
          <a:p>
            <a:pPr>
              <a:spcBef>
                <a:spcPct val="0"/>
              </a:spcBef>
            </a:pPr>
            <a:r>
              <a:rPr lang="en-US" altLang="en-US" sz="2400" dirty="0">
                <a:solidFill>
                  <a:srgbClr val="002060"/>
                </a:solidFill>
                <a:cs typeface="Arial" panose="020B0604020202020204" pitchFamily="34" charset="0"/>
              </a:rPr>
              <a:t> </a:t>
            </a:r>
          </a:p>
        </p:txBody>
      </p:sp>
      <p:sp>
        <p:nvSpPr>
          <p:cNvPr id="11" name="TextBox 10">
            <a:extLst>
              <a:ext uri="{FF2B5EF4-FFF2-40B4-BE49-F238E27FC236}">
                <a16:creationId xmlns:a16="http://schemas.microsoft.com/office/drawing/2014/main" id="{C3C6361C-7EC9-EC42-2A82-E1E262EF5104}"/>
              </a:ext>
            </a:extLst>
          </p:cNvPr>
          <p:cNvSpPr txBox="1"/>
          <p:nvPr/>
        </p:nvSpPr>
        <p:spPr>
          <a:xfrm>
            <a:off x="7318074" y="2720021"/>
            <a:ext cx="3657582" cy="523220"/>
          </a:xfrm>
          <a:prstGeom prst="rect">
            <a:avLst/>
          </a:prstGeom>
          <a:solidFill>
            <a:srgbClr val="002060"/>
          </a:solidFill>
        </p:spPr>
        <p:txBody>
          <a:bodyPr wrap="square" rtlCol="0">
            <a:spAutoFit/>
          </a:bodyPr>
          <a:lstStyle/>
          <a:p>
            <a:pPr fontAlgn="base">
              <a:spcBef>
                <a:spcPct val="0"/>
              </a:spcBef>
              <a:spcAft>
                <a:spcPct val="0"/>
              </a:spcAft>
            </a:pPr>
            <a:r>
              <a:rPr lang="en-US" altLang="en-US" sz="2800" dirty="0">
                <a:solidFill>
                  <a:srgbClr val="EBB700"/>
                </a:solidFill>
                <a:latin typeface="Arial" panose="020B0604020202020204" pitchFamily="34" charset="0"/>
                <a:cs typeface="Arial" panose="020B0604020202020204" pitchFamily="34" charset="0"/>
              </a:rPr>
              <a:t>Guiding Lion Support</a:t>
            </a:r>
            <a:endParaRPr lang="en-US" sz="2800" dirty="0">
              <a:solidFill>
                <a:srgbClr val="EBB7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684F31F-938B-5A78-6AD1-737BF91CCB97}"/>
              </a:ext>
            </a:extLst>
          </p:cNvPr>
          <p:cNvSpPr txBox="1"/>
          <p:nvPr/>
        </p:nvSpPr>
        <p:spPr>
          <a:xfrm>
            <a:off x="4368689" y="2720021"/>
            <a:ext cx="2185767" cy="523220"/>
          </a:xfrm>
          <a:prstGeom prst="rect">
            <a:avLst/>
          </a:prstGeom>
          <a:solidFill>
            <a:srgbClr val="002060"/>
          </a:solidFill>
        </p:spPr>
        <p:txBody>
          <a:bodyPr wrap="square" rtlCol="0">
            <a:spAutoFit/>
          </a:bodyPr>
          <a:lstStyle/>
          <a:p>
            <a:pPr fontAlgn="base">
              <a:spcBef>
                <a:spcPct val="0"/>
              </a:spcBef>
              <a:spcAft>
                <a:spcPct val="0"/>
              </a:spcAft>
            </a:pPr>
            <a:r>
              <a:rPr lang="en-US" altLang="en-US" sz="2800" dirty="0">
                <a:solidFill>
                  <a:srgbClr val="EBB700"/>
                </a:solidFill>
                <a:latin typeface="Arial" panose="020B0604020202020204" pitchFamily="34" charset="0"/>
                <a:cs typeface="Arial" panose="020B0604020202020204" pitchFamily="34" charset="0"/>
              </a:rPr>
              <a:t>Final Report</a:t>
            </a:r>
            <a:endParaRPr lang="en-US" sz="2800" b="1" dirty="0">
              <a:solidFill>
                <a:srgbClr val="EBB700"/>
              </a:solidFill>
              <a:latin typeface="Arial" panose="020B0604020202020204" pitchFamily="34" charset="0"/>
              <a:ea typeface="Arial" charset="0"/>
              <a:cs typeface="Arial" panose="020B0604020202020204" pitchFamily="34" charset="0"/>
            </a:endParaRPr>
          </a:p>
        </p:txBody>
      </p:sp>
      <p:sp>
        <p:nvSpPr>
          <p:cNvPr id="13" name="TextBox 12">
            <a:extLst>
              <a:ext uri="{FF2B5EF4-FFF2-40B4-BE49-F238E27FC236}">
                <a16:creationId xmlns:a16="http://schemas.microsoft.com/office/drawing/2014/main" id="{974CD09A-9465-6FB7-CF15-1653CD5BACB4}"/>
              </a:ext>
            </a:extLst>
          </p:cNvPr>
          <p:cNvSpPr txBox="1"/>
          <p:nvPr/>
        </p:nvSpPr>
        <p:spPr>
          <a:xfrm>
            <a:off x="4203582" y="4018184"/>
            <a:ext cx="2743200" cy="1631216"/>
          </a:xfrm>
          <a:prstGeom prst="rect">
            <a:avLst/>
          </a:prstGeom>
          <a:noFill/>
        </p:spPr>
        <p:txBody>
          <a:bodyPr wrap="square" rtlCol="0">
            <a:spAutoFit/>
          </a:bodyPr>
          <a:lstStyle/>
          <a:p>
            <a:pPr fontAlgn="base">
              <a:spcBef>
                <a:spcPct val="0"/>
              </a:spcBef>
              <a:spcAft>
                <a:spcPct val="0"/>
              </a:spcAft>
            </a:pPr>
            <a:r>
              <a:rPr lang="en-US" altLang="en-US" sz="2000" dirty="0">
                <a:solidFill>
                  <a:srgbClr val="002060"/>
                </a:solidFill>
                <a:latin typeface="Arial" panose="020B0604020202020204" pitchFamily="34" charset="0"/>
                <a:cs typeface="Arial" panose="020B0604020202020204" pitchFamily="34" charset="0"/>
              </a:rPr>
              <a:t>At the close of a two-year assignment to a club, submit the Final Report  </a:t>
            </a:r>
          </a:p>
          <a:p>
            <a:pPr fontAlgn="base">
              <a:spcBef>
                <a:spcPct val="0"/>
              </a:spcBef>
              <a:spcAft>
                <a:spcPct val="0"/>
              </a:spcAft>
            </a:pPr>
            <a:r>
              <a:rPr lang="en-US" altLang="en-US" sz="2000" dirty="0">
                <a:solidFill>
                  <a:srgbClr val="002060"/>
                </a:solidFill>
                <a:latin typeface="Arial" panose="020B0604020202020204" pitchFamily="34" charset="0"/>
                <a:cs typeface="Arial" panose="020B0604020202020204" pitchFamily="34" charset="0"/>
              </a:rPr>
              <a:t>(page 46).</a:t>
            </a:r>
            <a:endParaRPr lang="en-US" sz="2000" dirty="0">
              <a:solidFill>
                <a:srgbClr val="002060"/>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86326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613305" y="2563501"/>
            <a:ext cx="7808651" cy="15213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Review, Test and Questions</a:t>
            </a:r>
          </a:p>
        </p:txBody>
      </p:sp>
      <p:sp>
        <p:nvSpPr>
          <p:cNvPr id="11" name="Rectangle 10">
            <a:extLst>
              <a:ext uri="{FF2B5EF4-FFF2-40B4-BE49-F238E27FC236}">
                <a16:creationId xmlns:a16="http://schemas.microsoft.com/office/drawing/2014/main" id="{EBE13CCD-82B0-8141-A54C-7576C8221ACF}"/>
              </a:ext>
            </a:extLst>
          </p:cNvPr>
          <p:cNvSpPr/>
          <p:nvPr/>
        </p:nvSpPr>
        <p:spPr>
          <a:xfrm>
            <a:off x="5450295" y="422173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12452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1"/>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Review and Tests</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358482"/>
            <a:ext cx="4919645" cy="43743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b="1" kern="0" dirty="0">
                <a:solidFill>
                  <a:schemeClr val="bg1"/>
                </a:solidFill>
                <a:latin typeface="Arial" charset="0"/>
                <a:ea typeface="Arial" charset="0"/>
                <a:cs typeface="Arial" charset="0"/>
              </a:rPr>
              <a:t>Test for Certified Guiding Lion</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67992" y="-7778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31B1EB7D-A3A6-98EC-62C8-25548E0E77E3}"/>
              </a:ext>
            </a:extLst>
          </p:cNvPr>
          <p:cNvSpPr/>
          <p:nvPr/>
        </p:nvSpPr>
        <p:spPr>
          <a:xfrm>
            <a:off x="909445" y="2383103"/>
            <a:ext cx="5297390" cy="707886"/>
          </a:xfrm>
          <a:prstGeom prst="rect">
            <a:avLst/>
          </a:prstGeom>
        </p:spPr>
        <p:txBody>
          <a:bodyPr wrap="square">
            <a:spAutoFit/>
          </a:bodyPr>
          <a:lstStyle/>
          <a:p>
            <a:pPr>
              <a:spcBef>
                <a:spcPct val="0"/>
              </a:spcBef>
            </a:pPr>
            <a:r>
              <a:rPr lang="en-US" altLang="en-US" sz="2000" i="1" dirty="0">
                <a:solidFill>
                  <a:schemeClr val="bg1"/>
                </a:solidFill>
                <a:latin typeface="Arial" panose="020B0604020202020204" pitchFamily="34" charset="0"/>
                <a:cs typeface="Arial" panose="020B0604020202020204" pitchFamily="34" charset="0"/>
              </a:rPr>
              <a:t>To be completed upon the conclusion of the Lion taking the course  (page 42-43). </a:t>
            </a:r>
          </a:p>
        </p:txBody>
      </p:sp>
      <p:sp>
        <p:nvSpPr>
          <p:cNvPr id="3" name="Body Copy">
            <a:extLst>
              <a:ext uri="{FF2B5EF4-FFF2-40B4-BE49-F238E27FC236}">
                <a16:creationId xmlns:a16="http://schemas.microsoft.com/office/drawing/2014/main" id="{1CE67E39-9803-23DD-75A0-84C2F27D3B0C}"/>
              </a:ext>
            </a:extLst>
          </p:cNvPr>
          <p:cNvSpPr txBox="1">
            <a:spLocks/>
          </p:cNvSpPr>
          <p:nvPr/>
        </p:nvSpPr>
        <p:spPr>
          <a:xfrm>
            <a:off x="734931" y="3602270"/>
            <a:ext cx="4801122" cy="855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b="1" kern="0" dirty="0">
                <a:solidFill>
                  <a:schemeClr val="bg1"/>
                </a:solidFill>
                <a:latin typeface="Arial" charset="0"/>
                <a:ea typeface="Arial" charset="0"/>
                <a:cs typeface="Arial" charset="0"/>
              </a:rPr>
              <a:t>Certified Guiding Lion </a:t>
            </a:r>
          </a:p>
          <a:p>
            <a:pPr>
              <a:buSzPct val="120000"/>
            </a:pPr>
            <a:r>
              <a:rPr lang="en-US" sz="2400" b="1" kern="0" dirty="0">
                <a:solidFill>
                  <a:schemeClr val="bg1"/>
                </a:solidFill>
                <a:latin typeface="Arial" charset="0"/>
                <a:ea typeface="Arial" charset="0"/>
                <a:cs typeface="Arial" charset="0"/>
              </a:rPr>
              <a:t>Completion Verification Form</a:t>
            </a:r>
          </a:p>
        </p:txBody>
      </p:sp>
      <p:sp>
        <p:nvSpPr>
          <p:cNvPr id="4" name="Rectangle 3">
            <a:extLst>
              <a:ext uri="{FF2B5EF4-FFF2-40B4-BE49-F238E27FC236}">
                <a16:creationId xmlns:a16="http://schemas.microsoft.com/office/drawing/2014/main" id="{7518A3E3-0AD5-B22D-E7FD-CB4801B8DC70}"/>
              </a:ext>
            </a:extLst>
          </p:cNvPr>
          <p:cNvSpPr/>
          <p:nvPr/>
        </p:nvSpPr>
        <p:spPr>
          <a:xfrm rot="5400000" flipH="1">
            <a:off x="2987659" y="252425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Rectangle 7">
            <a:extLst>
              <a:ext uri="{FF2B5EF4-FFF2-40B4-BE49-F238E27FC236}">
                <a16:creationId xmlns:a16="http://schemas.microsoft.com/office/drawing/2014/main" id="{17158930-EDC5-0E64-2E70-590B16811BE1}"/>
              </a:ext>
            </a:extLst>
          </p:cNvPr>
          <p:cNvSpPr/>
          <p:nvPr/>
        </p:nvSpPr>
        <p:spPr>
          <a:xfrm>
            <a:off x="776336" y="4876362"/>
            <a:ext cx="5563608" cy="1631216"/>
          </a:xfrm>
          <a:prstGeom prst="rect">
            <a:avLst/>
          </a:prstGeom>
        </p:spPr>
        <p:txBody>
          <a:bodyPr wrap="square">
            <a:spAutoFit/>
          </a:bodyPr>
          <a:lstStyle/>
          <a:p>
            <a:pPr>
              <a:spcBef>
                <a:spcPct val="0"/>
              </a:spcBef>
            </a:pPr>
            <a:r>
              <a:rPr lang="en-US" altLang="en-US" sz="2000" i="1" dirty="0">
                <a:solidFill>
                  <a:schemeClr val="bg1"/>
                </a:solidFill>
                <a:latin typeface="Arial" panose="020B0604020202020204" pitchFamily="34" charset="0"/>
                <a:cs typeface="Arial" panose="020B0604020202020204" pitchFamily="34" charset="0"/>
              </a:rPr>
              <a:t>Complete this form and the test.  Meet with your district governor, district GLT coordinator or multiple district GLT coordinator to review your answers and discuss areas of further development. (page 44). </a:t>
            </a:r>
          </a:p>
        </p:txBody>
      </p:sp>
    </p:spTree>
    <p:extLst>
      <p:ext uri="{BB962C8B-B14F-4D97-AF65-F5344CB8AC3E}">
        <p14:creationId xmlns:p14="http://schemas.microsoft.com/office/powerpoint/2010/main" val="684064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9665362"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Arial" panose="020B0604020202020204" pitchFamily="34" charset="0"/>
                <a:cs typeface="Arial" panose="020B0604020202020204" pitchFamily="34" charset="0"/>
              </a:rPr>
              <a:t>Presidential Certified Guiding Lion Award</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sp>
        <p:nvSpPr>
          <p:cNvPr id="5" name="Text Box 8">
            <a:extLst>
              <a:ext uri="{FF2B5EF4-FFF2-40B4-BE49-F238E27FC236}">
                <a16:creationId xmlns:a16="http://schemas.microsoft.com/office/drawing/2014/main" id="{63F2A0DD-C0CD-D608-88C9-AF6A9E09D20C}"/>
              </a:ext>
            </a:extLst>
          </p:cNvPr>
          <p:cNvSpPr txBox="1">
            <a:spLocks noChangeArrowheads="1"/>
          </p:cNvSpPr>
          <p:nvPr/>
        </p:nvSpPr>
        <p:spPr bwMode="auto">
          <a:xfrm>
            <a:off x="5696012" y="2972014"/>
            <a:ext cx="475219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pPr>
            <a:r>
              <a:rPr lang="en-US" altLang="en-US" sz="4000" i="1" dirty="0">
                <a:solidFill>
                  <a:schemeClr val="bg1"/>
                </a:solidFill>
                <a:cs typeface="Arial" panose="020B0604020202020204" pitchFamily="34" charset="0"/>
              </a:rPr>
              <a:t>Any Questions?  </a:t>
            </a:r>
          </a:p>
          <a:p>
            <a:pPr algn="ctr" eaLnBrk="1" hangingPunct="1">
              <a:spcBef>
                <a:spcPct val="0"/>
              </a:spcBef>
            </a:pPr>
            <a:endParaRPr lang="en-US" altLang="en-US" sz="4000" i="1" dirty="0">
              <a:solidFill>
                <a:schemeClr val="bg1"/>
              </a:solidFill>
              <a:cs typeface="Arial" panose="020B0604020202020204" pitchFamily="34" charset="0"/>
            </a:endParaRPr>
          </a:p>
          <a:p>
            <a:pPr algn="ctr" eaLnBrk="1" hangingPunct="1">
              <a:spcBef>
                <a:spcPct val="0"/>
              </a:spcBef>
            </a:pPr>
            <a:endParaRPr lang="en-US" altLang="en-US" sz="4000" i="1" dirty="0">
              <a:solidFill>
                <a:schemeClr val="bg1"/>
              </a:solidFill>
              <a:cs typeface="Arial" panose="020B0604020202020204" pitchFamily="34" charset="0"/>
            </a:endParaRPr>
          </a:p>
          <a:p>
            <a:pPr algn="ctr" eaLnBrk="1" hangingPunct="1">
              <a:spcBef>
                <a:spcPct val="0"/>
              </a:spcBef>
            </a:pPr>
            <a:r>
              <a:rPr lang="en-US" altLang="en-US" sz="4000" i="1" dirty="0">
                <a:solidFill>
                  <a:schemeClr val="bg1"/>
                </a:solidFill>
                <a:cs typeface="Arial" panose="020B0604020202020204" pitchFamily="34" charset="0"/>
              </a:rPr>
              <a:t>Thank You!</a:t>
            </a:r>
          </a:p>
        </p:txBody>
      </p:sp>
      <p:pic>
        <p:nvPicPr>
          <p:cNvPr id="7" name="Picture 6">
            <a:extLst>
              <a:ext uri="{FF2B5EF4-FFF2-40B4-BE49-F238E27FC236}">
                <a16:creationId xmlns:a16="http://schemas.microsoft.com/office/drawing/2014/main" id="{7D1F820D-3C6B-157F-AE25-F3ACDD316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277" y="2300573"/>
            <a:ext cx="1391302" cy="3225986"/>
          </a:xfrm>
          <a:prstGeom prst="rect">
            <a:avLst/>
          </a:prstGeom>
        </p:spPr>
      </p:pic>
    </p:spTree>
    <p:extLst>
      <p:ext uri="{BB962C8B-B14F-4D97-AF65-F5344CB8AC3E}">
        <p14:creationId xmlns:p14="http://schemas.microsoft.com/office/powerpoint/2010/main" val="318983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84084" y="2742856"/>
            <a:ext cx="4183880" cy="383690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en-US" sz="1800" spc="10" dirty="0">
                <a:solidFill>
                  <a:srgbClr val="002060"/>
                </a:solidFill>
                <a:latin typeface="Arial"/>
                <a:ea typeface="ヒラギノ角ゴ Pro W3"/>
                <a:cs typeface="Arial"/>
              </a:rPr>
              <a:t>Complete course materials</a:t>
            </a:r>
          </a:p>
          <a:p>
            <a:pPr marR="195580">
              <a:spcBef>
                <a:spcPts val="0"/>
              </a:spcBef>
              <a:spcAft>
                <a:spcPts val="1200"/>
              </a:spcAft>
              <a:tabLst>
                <a:tab pos="144780" algn="l"/>
              </a:tabLst>
              <a:defRPr/>
            </a:pPr>
            <a:endParaRPr lang="en-US" sz="1800" spc="10" dirty="0">
              <a:solidFill>
                <a:srgbClr val="002060"/>
              </a:solidFill>
              <a:latin typeface="Arial"/>
              <a:ea typeface="ヒラギノ角ゴ Pro W3"/>
              <a:cs typeface="Arial"/>
            </a:endParaRPr>
          </a:p>
          <a:p>
            <a:pPr marR="195580">
              <a:spcBef>
                <a:spcPts val="0"/>
              </a:spcBef>
              <a:spcAft>
                <a:spcPts val="1200"/>
              </a:spcAft>
              <a:tabLst>
                <a:tab pos="144780" algn="l"/>
              </a:tabLst>
              <a:defRPr/>
            </a:pPr>
            <a:r>
              <a:rPr lang="en-US" sz="1800" spc="10" dirty="0">
                <a:solidFill>
                  <a:srgbClr val="002060"/>
                </a:solidFill>
                <a:latin typeface="Arial"/>
                <a:ea typeface="ヒラギノ角ゴ Pro W3"/>
                <a:cs typeface="Arial"/>
              </a:rPr>
              <a:t>Complete test and verification form (signed by DG, D/MD GLT Coordinator)</a:t>
            </a:r>
          </a:p>
          <a:p>
            <a:pPr marR="195580">
              <a:spcBef>
                <a:spcPts val="0"/>
              </a:spcBef>
              <a:spcAft>
                <a:spcPts val="1200"/>
              </a:spcAft>
              <a:tabLst>
                <a:tab pos="144780" algn="l"/>
              </a:tabLst>
              <a:defRPr/>
            </a:pPr>
            <a:endParaRPr lang="en-US" sz="1800" spc="10" dirty="0">
              <a:solidFill>
                <a:srgbClr val="002060"/>
              </a:solidFill>
              <a:latin typeface="Arial"/>
              <a:ea typeface="ヒラギノ角ゴ Pro W3"/>
              <a:cs typeface="Arial"/>
            </a:endParaRPr>
          </a:p>
          <a:p>
            <a:pPr marR="195580">
              <a:spcBef>
                <a:spcPts val="0"/>
              </a:spcBef>
              <a:spcAft>
                <a:spcPts val="1200"/>
              </a:spcAft>
              <a:tabLst>
                <a:tab pos="144780" algn="l"/>
              </a:tabLst>
              <a:defRPr/>
            </a:pPr>
            <a:r>
              <a:rPr lang="en-US" sz="1800" spc="10" dirty="0">
                <a:solidFill>
                  <a:srgbClr val="002060"/>
                </a:solidFill>
                <a:latin typeface="Arial"/>
                <a:ea typeface="ヒラギノ角ゴ Pro W3"/>
                <a:cs typeface="Arial"/>
              </a:rPr>
              <a:t>Send verification form to the District &amp; Club Administration Division:</a:t>
            </a:r>
          </a:p>
          <a:p>
            <a:pPr marR="195580">
              <a:spcBef>
                <a:spcPts val="0"/>
              </a:spcBef>
              <a:spcAft>
                <a:spcPts val="1200"/>
              </a:spcAft>
              <a:tabLst>
                <a:tab pos="144780" algn="l"/>
              </a:tabLst>
              <a:defRPr/>
            </a:pPr>
            <a:r>
              <a:rPr lang="en-US" sz="1800" spc="10" dirty="0">
                <a:solidFill>
                  <a:srgbClr val="002060"/>
                </a:solidFill>
                <a:latin typeface="Arial"/>
                <a:ea typeface="ヒラギノ角ゴ Pro W3"/>
                <a:cs typeface="Arial"/>
                <a:hlinkClick r:id="rId3">
                  <a:extLst>
                    <a:ext uri="{A12FA001-AC4F-418D-AE19-62706E023703}">
                      <ahyp:hlinkClr xmlns:ahyp="http://schemas.microsoft.com/office/drawing/2018/hyperlinkcolor" val="tx"/>
                    </a:ext>
                  </a:extLst>
                </a:hlinkClick>
              </a:rPr>
              <a:t>certifiedguidinglions@lionclubs.org</a:t>
            </a:r>
            <a:r>
              <a:rPr lang="en-US" sz="1800" spc="10" dirty="0">
                <a:solidFill>
                  <a:srgbClr val="002060"/>
                </a:solidFill>
                <a:latin typeface="Arial"/>
                <a:ea typeface="ヒラギノ角ゴ Pro W3"/>
                <a:cs typeface="Arial"/>
              </a:rPr>
              <a:t> </a:t>
            </a:r>
          </a:p>
        </p:txBody>
      </p:sp>
      <p:sp>
        <p:nvSpPr>
          <p:cNvPr id="21" name="Yellow Bar">
            <a:extLst>
              <a:ext uri="{FF2B5EF4-FFF2-40B4-BE49-F238E27FC236}">
                <a16:creationId xmlns:a16="http://schemas.microsoft.com/office/drawing/2014/main" id="{D07A8B0A-D3D8-9D4E-A499-3A2D7DBFA208}"/>
              </a:ext>
            </a:extLst>
          </p:cNvPr>
          <p:cNvSpPr/>
          <p:nvPr/>
        </p:nvSpPr>
        <p:spPr>
          <a:xfrm>
            <a:off x="1024315" y="22804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605178" y="1515404"/>
            <a:ext cx="5087529"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rgbClr val="00338D"/>
                </a:solidFill>
                <a:latin typeface="Arial"/>
                <a:cs typeface="Arial"/>
              </a:rPr>
              <a:t>Certification Process</a:t>
            </a:r>
            <a:endParaRPr lang="en-US" sz="2400" b="0" i="1" dirty="0">
              <a:solidFill>
                <a:srgbClr val="545459"/>
              </a:solidFill>
              <a:latin typeface="Arial"/>
              <a:cs typeface="Arial"/>
            </a:endParaRP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4" name="Picture 3">
            <a:extLst>
              <a:ext uri="{FF2B5EF4-FFF2-40B4-BE49-F238E27FC236}">
                <a16:creationId xmlns:a16="http://schemas.microsoft.com/office/drawing/2014/main" id="{C59D3C98-D975-B946-3C6B-A25D4D646A16}"/>
              </a:ext>
            </a:extLst>
          </p:cNvPr>
          <p:cNvPicPr>
            <a:picLocks noChangeAspect="1"/>
          </p:cNvPicPr>
          <p:nvPr/>
        </p:nvPicPr>
        <p:blipFill>
          <a:blip r:embed="rId5"/>
          <a:stretch>
            <a:fillRect/>
          </a:stretch>
        </p:blipFill>
        <p:spPr>
          <a:xfrm>
            <a:off x="6499294" y="2018577"/>
            <a:ext cx="4985590" cy="3876196"/>
          </a:xfrm>
          <a:prstGeom prst="rect">
            <a:avLst/>
          </a:prstGeom>
          <a:effectLst>
            <a:outerShdw blurRad="63500" sx="102000" sy="102000" algn="ctr" rotWithShape="0">
              <a:srgbClr val="002060">
                <a:alpha val="40000"/>
              </a:srgbClr>
            </a:outerShdw>
          </a:effectLst>
          <a:scene3d>
            <a:camera prst="orthographicFront"/>
            <a:lightRig rig="threePt" dir="t"/>
          </a:scene3d>
          <a:sp3d extrusionH="76200" contourW="12700">
            <a:bevelT prst="relaxedInset"/>
            <a:bevelB prst="relaxedInset"/>
            <a:extrusionClr>
              <a:srgbClr val="002060"/>
            </a:extrusionClr>
            <a:contourClr>
              <a:srgbClr val="002060"/>
            </a:contourClr>
          </a:sp3d>
        </p:spPr>
      </p:pic>
    </p:spTree>
    <p:extLst>
      <p:ext uri="{BB962C8B-B14F-4D97-AF65-F5344CB8AC3E}">
        <p14:creationId xmlns:p14="http://schemas.microsoft.com/office/powerpoint/2010/main" val="67468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Section I</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Skills of a Successful Guiding Lion</a:t>
            </a:r>
          </a:p>
          <a:p>
            <a:r>
              <a:rPr lang="en-US" sz="2400" b="0" i="1" kern="0" dirty="0">
                <a:latin typeface="Arial" charset="0"/>
                <a:ea typeface="Arial" charset="0"/>
                <a:cs typeface="Arial" charset="0"/>
              </a:rPr>
              <a:t>Empowerment is the key to success!</a:t>
            </a:r>
          </a:p>
        </p:txBody>
      </p:sp>
    </p:spTree>
    <p:extLst>
      <p:ext uri="{BB962C8B-B14F-4D97-AF65-F5344CB8AC3E}">
        <p14:creationId xmlns:p14="http://schemas.microsoft.com/office/powerpoint/2010/main" val="338835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19C9B031-D5DB-0335-9BC3-0D7BFCEE92F5}"/>
              </a:ext>
            </a:extLst>
          </p:cNvPr>
          <p:cNvSpPr/>
          <p:nvPr/>
        </p:nvSpPr>
        <p:spPr>
          <a:xfrm>
            <a:off x="4724399" y="1611113"/>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96D89494-2A5F-D934-9353-ABC1FA128183}"/>
              </a:ext>
            </a:extLst>
          </p:cNvPr>
          <p:cNvSpPr txBox="1">
            <a:spLocks/>
          </p:cNvSpPr>
          <p:nvPr/>
        </p:nvSpPr>
        <p:spPr>
          <a:xfrm>
            <a:off x="1008434" y="969427"/>
            <a:ext cx="10175131"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altLang="en-US" sz="3600" dirty="0">
                <a:solidFill>
                  <a:schemeClr val="bg1"/>
                </a:solidFill>
                <a:latin typeface="Arial" panose="020B0604020202020204" pitchFamily="34" charset="0"/>
                <a:cs typeface="Arial" panose="020B0604020202020204" pitchFamily="34" charset="0"/>
              </a:rPr>
              <a:t>Section I: Skills of a Successful Guiding Lion</a:t>
            </a:r>
            <a:endParaRPr lang="en-US" sz="3600" kern="0" dirty="0">
              <a:solidFill>
                <a:schemeClr val="bg1"/>
              </a:solidFill>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ABA2E53B-6041-944D-9336-10EB00C598CE}"/>
              </a:ext>
            </a:extLst>
          </p:cNvPr>
          <p:cNvGraphicFramePr>
            <a:graphicFrameLocks noChangeAspect="1"/>
          </p:cNvGraphicFramePr>
          <p:nvPr>
            <p:extLst>
              <p:ext uri="{D42A27DB-BD31-4B8C-83A1-F6EECF244321}">
                <p14:modId xmlns:p14="http://schemas.microsoft.com/office/powerpoint/2010/main" val="2536008818"/>
              </p:ext>
            </p:extLst>
          </p:nvPr>
        </p:nvGraphicFramePr>
        <p:xfrm>
          <a:off x="3256428" y="1840586"/>
          <a:ext cx="5800165" cy="4738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EBB8243C-683A-F139-12B5-8EAFDADDD6BB}"/>
              </a:ext>
            </a:extLst>
          </p:cNvPr>
          <p:cNvGraphicFramePr>
            <a:graphicFrameLocks noChangeAspect="1"/>
          </p:cNvGraphicFramePr>
          <p:nvPr>
            <p:extLst>
              <p:ext uri="{D42A27DB-BD31-4B8C-83A1-F6EECF244321}">
                <p14:modId xmlns:p14="http://schemas.microsoft.com/office/powerpoint/2010/main" val="2959914533"/>
              </p:ext>
            </p:extLst>
          </p:nvPr>
        </p:nvGraphicFramePr>
        <p:xfrm>
          <a:off x="4146175" y="2522770"/>
          <a:ext cx="4020670" cy="32457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TextBox 10">
            <a:extLst>
              <a:ext uri="{FF2B5EF4-FFF2-40B4-BE49-F238E27FC236}">
                <a16:creationId xmlns:a16="http://schemas.microsoft.com/office/drawing/2014/main" id="{437C8555-1796-AB24-075B-C87FACAD2640}"/>
              </a:ext>
            </a:extLst>
          </p:cNvPr>
          <p:cNvSpPr txBox="1"/>
          <p:nvPr/>
        </p:nvSpPr>
        <p:spPr>
          <a:xfrm>
            <a:off x="2536536" y="3999215"/>
            <a:ext cx="7921265" cy="400110"/>
          </a:xfrm>
          <a:prstGeom prst="rect">
            <a:avLst/>
          </a:prstGeom>
          <a:noFill/>
        </p:spPr>
        <p:txBody>
          <a:bodyPr wrap="square" rtlCol="0">
            <a:spAutoFit/>
          </a:bodyPr>
          <a:lstStyle/>
          <a:p>
            <a:pPr algn="ctr"/>
            <a:r>
              <a:rPr lang="en-US" sz="2000" b="1" dirty="0">
                <a:solidFill>
                  <a:srgbClr val="EBB700"/>
                </a:solidFill>
                <a:latin typeface="Arial" panose="020B0604020202020204" pitchFamily="34" charset="0"/>
                <a:cs typeface="Arial" panose="020B0604020202020204" pitchFamily="34" charset="0"/>
              </a:rPr>
              <a:t>Building your skills will help you personally and professionally</a:t>
            </a:r>
            <a:endParaRPr lang="en-US" sz="2000" dirty="0">
              <a:solidFill>
                <a:srgbClr val="EBB7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897945"/>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IONS_MAY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9931</TotalTime>
  <Words>2782</Words>
  <Application>Microsoft Office PowerPoint</Application>
  <PresentationFormat>Widescreen</PresentationFormat>
  <Paragraphs>729</Paragraphs>
  <Slides>66</Slides>
  <Notes>56</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66</vt:i4>
      </vt:variant>
    </vt:vector>
  </HeadingPairs>
  <TitlesOfParts>
    <vt:vector size="98" baseType="lpstr">
      <vt:lpstr>Arial</vt:lpstr>
      <vt:lpstr>Arial Hebrew Scholar</vt:lpstr>
      <vt:lpstr>Calibri</vt:lpstr>
      <vt:lpstr>Calibri Light</vt:lpstr>
      <vt:lpstr>Candara</vt:lpstr>
      <vt:lpstr>Helvetica</vt:lpstr>
      <vt:lpstr>Helvetica Neue</vt:lpstr>
      <vt:lpstr>HelveticaNeueLT Std</vt:lpstr>
      <vt:lpstr>HelveticaNeueLT Std Lt</vt:lpstr>
      <vt:lpstr>Open sans</vt:lpstr>
      <vt:lpstr>Open Sans Regular</vt:lpstr>
      <vt:lpstr>Segoe UI</vt:lpstr>
      <vt:lpstr>Segoe UI Light</vt:lpstr>
      <vt:lpstr>Segoe UI Semibold</vt:lpstr>
      <vt:lpstr>Times New Roman</vt:lpstr>
      <vt:lpstr>Wingdings</vt:lpstr>
      <vt:lpstr>ヒラギノ角ゴ Pro W3</vt:lpstr>
      <vt:lpstr>Blue Page Number</vt:lpstr>
      <vt:lpstr>White Page Number</vt:lpstr>
      <vt:lpstr>3_Blue Page Number</vt:lpstr>
      <vt:lpstr>5_Blue Page Number</vt:lpstr>
      <vt:lpstr>1_White Page Number</vt:lpstr>
      <vt:lpstr>Custom Design</vt:lpstr>
      <vt:lpstr>1_Custom Design</vt:lpstr>
      <vt:lpstr>4_Custom Design</vt:lpstr>
      <vt:lpstr>3_Custom Design</vt:lpstr>
      <vt:lpstr>LIONS_MAY2016_Template</vt:lpstr>
      <vt:lpstr>6_Blue Page Number</vt:lpstr>
      <vt:lpstr>No Page Number</vt:lpstr>
      <vt:lpstr>7_Blue Page Number</vt:lpstr>
      <vt:lpstr>2_White Page Number</vt:lpstr>
      <vt:lpstr>3_White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Laube, Ann</dc:creator>
  <cp:lastModifiedBy>Wielgus, Natalie</cp:lastModifiedBy>
  <cp:revision>310</cp:revision>
  <cp:lastPrinted>2019-10-10T13:20:09Z</cp:lastPrinted>
  <dcterms:created xsi:type="dcterms:W3CDTF">2018-03-09T20:25:47Z</dcterms:created>
  <dcterms:modified xsi:type="dcterms:W3CDTF">2023-08-24T19:23:30Z</dcterms:modified>
</cp:coreProperties>
</file>