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11" r:id="rId2"/>
    <p:sldMasterId id="2147483913" r:id="rId3"/>
  </p:sldMasterIdLst>
  <p:notesMasterIdLst>
    <p:notesMasterId r:id="rId13"/>
  </p:notesMasterIdLst>
  <p:sldIdLst>
    <p:sldId id="257" r:id="rId4"/>
    <p:sldId id="258" r:id="rId5"/>
    <p:sldId id="259" r:id="rId6"/>
    <p:sldId id="261" r:id="rId7"/>
    <p:sldId id="262" r:id="rId8"/>
    <p:sldId id="263" r:id="rId9"/>
    <p:sldId id="271" r:id="rId10"/>
    <p:sldId id="27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15E7C7-466B-F08A-3C19-8C1BBD684CE9}" name="Grace, Khamisi" initials="GK" userId="S::kgrace@lionsclubs.org::609a7397-3773-4306-89d7-963b1a7cb8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3CBD96-551A-4F30-9674-921C378A4747}" v="2" dt="2023-11-08T03:41:48.5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918" autoAdjust="0"/>
  </p:normalViewPr>
  <p:slideViewPr>
    <p:cSldViewPr snapToGrid="0">
      <p:cViewPr varScale="1">
        <p:scale>
          <a:sx n="75" d="100"/>
          <a:sy n="75" d="100"/>
        </p:scale>
        <p:origin x="130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B09E11-AC35-4850-BBFA-59B8A74E1D92}"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lang="en-US"/>
        </a:p>
      </dgm:t>
    </dgm:pt>
    <dgm:pt modelId="{D9466203-6705-42DC-8B7C-2C89AC188D3B}">
      <dgm:prSet custT="1"/>
      <dgm:spPr/>
      <dgm:t>
        <a:bodyPr/>
        <a:lstStyle/>
        <a:p>
          <a:r>
            <a:rPr lang="zh-TW" sz="1600">
              <a:latin typeface="Arial" panose="020B0604020202020204" pitchFamily="34" charset="0"/>
              <a:ea typeface="PMingLiU"/>
              <a:cs typeface="Arial" panose="020B0604020202020204" pitchFamily="34" charset="0"/>
            </a:rPr>
            <a:t>青少獅會員發展主席</a:t>
          </a:r>
        </a:p>
      </dgm:t>
    </dgm:pt>
    <dgm:pt modelId="{589A9CD0-7172-46AF-8432-7CDF2969F9A7}" type="parTrans" cxnId="{60A29906-8BAD-4275-ABE5-EFD9D9DD5730}">
      <dgm:prSet/>
      <dgm:spPr/>
      <dgm:t>
        <a:bodyPr/>
        <a:lstStyle/>
        <a:p>
          <a:endParaRPr lang="en-US" sz="1600"/>
        </a:p>
      </dgm:t>
    </dgm:pt>
    <dgm:pt modelId="{D1E74464-C04B-4EFE-9749-762C9D98F5DD}" type="sibTrans" cxnId="{60A29906-8BAD-4275-ABE5-EFD9D9DD5730}">
      <dgm:prSet/>
      <dgm:spPr/>
      <dgm:t>
        <a:bodyPr/>
        <a:lstStyle/>
        <a:p>
          <a:endParaRPr lang="en-US" sz="1600"/>
        </a:p>
      </dgm:t>
    </dgm:pt>
    <dgm:pt modelId="{3AD68227-C8FD-43B8-A9B5-6E69D6C021F3}">
      <dgm:prSet custT="1"/>
      <dgm:spPr/>
      <dgm:t>
        <a:bodyPr/>
        <a:lstStyle/>
        <a:p>
          <a:r>
            <a:rPr lang="zh-TW" sz="1600">
              <a:latin typeface="Arial" panose="020B0604020202020204" pitchFamily="34" charset="0"/>
              <a:ea typeface="PMingLiU"/>
              <a:cs typeface="Arial" panose="020B0604020202020204" pitchFamily="34" charset="0"/>
            </a:rPr>
            <a:t>青少獅提升课程</a:t>
          </a:r>
        </a:p>
      </dgm:t>
    </dgm:pt>
    <dgm:pt modelId="{D4070539-99A9-409A-8324-6FC4699EB3DB}" type="parTrans" cxnId="{FECBAF9C-058C-4401-A6C6-9F472FA7819F}">
      <dgm:prSet/>
      <dgm:spPr/>
      <dgm:t>
        <a:bodyPr/>
        <a:lstStyle/>
        <a:p>
          <a:endParaRPr lang="en-US" sz="1600"/>
        </a:p>
      </dgm:t>
    </dgm:pt>
    <dgm:pt modelId="{F840ED93-7FCF-433E-A72B-13C813C9E6AA}" type="sibTrans" cxnId="{FECBAF9C-058C-4401-A6C6-9F472FA7819F}">
      <dgm:prSet/>
      <dgm:spPr/>
      <dgm:t>
        <a:bodyPr/>
        <a:lstStyle/>
        <a:p>
          <a:endParaRPr lang="en-US" sz="1600"/>
        </a:p>
      </dgm:t>
    </dgm:pt>
    <dgm:pt modelId="{EC52A279-04F3-4BFD-91CE-458D44250834}">
      <dgm:prSet custT="1"/>
      <dgm:spPr/>
      <dgm:t>
        <a:bodyPr/>
        <a:lstStyle/>
        <a:p>
          <a:r>
            <a:rPr lang="zh-TW" sz="1600">
              <a:latin typeface="Arial" panose="020B0604020202020204" pitchFamily="34" charset="0"/>
              <a:ea typeface="PMingLiU"/>
              <a:cs typeface="Arial" panose="020B0604020202020204" pitchFamily="34" charset="0"/>
            </a:rPr>
            <a:t>潛能獅友領導學院（ELLI）青少獅撥款</a:t>
          </a:r>
        </a:p>
      </dgm:t>
    </dgm:pt>
    <dgm:pt modelId="{A6EE3A8C-90B6-4441-88D4-A2E1D9A7ABA3}" type="parTrans" cxnId="{8C4ED481-94D8-44B0-8D80-1B8617B9B297}">
      <dgm:prSet/>
      <dgm:spPr/>
      <dgm:t>
        <a:bodyPr/>
        <a:lstStyle/>
        <a:p>
          <a:endParaRPr lang="en-US" sz="1600"/>
        </a:p>
      </dgm:t>
    </dgm:pt>
    <dgm:pt modelId="{82C65E7A-CB12-4F06-94A7-C3B2478ED2F2}" type="sibTrans" cxnId="{8C4ED481-94D8-44B0-8D80-1B8617B9B297}">
      <dgm:prSet/>
      <dgm:spPr/>
      <dgm:t>
        <a:bodyPr/>
        <a:lstStyle/>
        <a:p>
          <a:endParaRPr lang="en-US" sz="1600"/>
        </a:p>
      </dgm:t>
    </dgm:pt>
    <dgm:pt modelId="{026240B3-8579-4C13-8FAB-94579BDBDFA3}">
      <dgm:prSet custT="1"/>
      <dgm:spPr/>
      <dgm:t>
        <a:bodyPr/>
        <a:lstStyle/>
        <a:p>
          <a:r>
            <a:rPr lang="zh-TW" sz="1600">
              <a:latin typeface="Arial" panose="020B0604020202020204" pitchFamily="34" charset="0"/>
              <a:ea typeface="PMingLiU"/>
              <a:cs typeface="Arial" panose="020B0604020202020204" pitchFamily="34" charset="0"/>
            </a:rPr>
            <a:t>駐聯合國的青少獅或青獅獅友代表</a:t>
          </a:r>
        </a:p>
        <a:p>
          <a:endParaRPr lang="en-US" sz="1600" dirty="0"/>
        </a:p>
      </dgm:t>
    </dgm:pt>
    <dgm:pt modelId="{D6D0D39B-62D9-430F-9076-3A25042C870E}" type="parTrans" cxnId="{AA20108F-DF19-4AB5-BDE3-4159060107BC}">
      <dgm:prSet/>
      <dgm:spPr/>
      <dgm:t>
        <a:bodyPr/>
        <a:lstStyle/>
        <a:p>
          <a:endParaRPr lang="en-US" sz="1600"/>
        </a:p>
      </dgm:t>
    </dgm:pt>
    <dgm:pt modelId="{8C43B1BF-7C51-435A-9553-A994EE2AD960}" type="sibTrans" cxnId="{AA20108F-DF19-4AB5-BDE3-4159060107BC}">
      <dgm:prSet/>
      <dgm:spPr/>
      <dgm:t>
        <a:bodyPr/>
        <a:lstStyle/>
        <a:p>
          <a:endParaRPr lang="en-US" sz="1600"/>
        </a:p>
      </dgm:t>
    </dgm:pt>
    <dgm:pt modelId="{EBB69B5B-43AB-4E54-841D-B845E552503D}">
      <dgm:prSet custT="1"/>
      <dgm:spPr/>
      <dgm:t>
        <a:bodyPr/>
        <a:lstStyle/>
        <a:p>
          <a:r>
            <a:rPr lang="zh-TW" sz="1600" dirty="0">
              <a:latin typeface="Arial" panose="020B0604020202020204" pitchFamily="34" charset="0"/>
              <a:ea typeface="PMingLiU"/>
              <a:cs typeface="Arial" panose="020B0604020202020204" pitchFamily="34" charset="0"/>
            </a:rPr>
            <a:t>青少獅和獅友協作</a:t>
          </a:r>
          <a:br>
            <a:rPr lang="en-US" altLang="zh-TW" sz="1600" dirty="0">
              <a:latin typeface="Arial" panose="020B0604020202020204" pitchFamily="34" charset="0"/>
              <a:ea typeface="PMingLiU"/>
              <a:cs typeface="Arial" panose="020B0604020202020204" pitchFamily="34" charset="0"/>
            </a:rPr>
          </a:br>
          <a:r>
            <a:rPr lang="zh-TW" sz="1600" dirty="0">
              <a:latin typeface="Arial" panose="020B0604020202020204" pitchFamily="34" charset="0"/>
              <a:ea typeface="PMingLiU"/>
              <a:cs typeface="Arial" panose="020B0604020202020204" pitchFamily="34" charset="0"/>
            </a:rPr>
            <a:t>網頁和資源</a:t>
          </a:r>
        </a:p>
      </dgm:t>
    </dgm:pt>
    <dgm:pt modelId="{491CB255-5DFC-4F63-80A2-D08B499B3827}" type="parTrans" cxnId="{E3162086-6887-456D-BCD3-9E9C2F0B5090}">
      <dgm:prSet/>
      <dgm:spPr/>
      <dgm:t>
        <a:bodyPr/>
        <a:lstStyle/>
        <a:p>
          <a:endParaRPr lang="en-US" sz="1600"/>
        </a:p>
      </dgm:t>
    </dgm:pt>
    <dgm:pt modelId="{03736ED0-269F-456E-87B4-968E53910589}" type="sibTrans" cxnId="{E3162086-6887-456D-BCD3-9E9C2F0B5090}">
      <dgm:prSet/>
      <dgm:spPr/>
      <dgm:t>
        <a:bodyPr/>
        <a:lstStyle/>
        <a:p>
          <a:endParaRPr lang="en-US" sz="1600"/>
        </a:p>
      </dgm:t>
    </dgm:pt>
    <dgm:pt modelId="{28E11251-5E49-4130-B1AE-589BAD9A5747}" type="pres">
      <dgm:prSet presAssocID="{BFB09E11-AC35-4850-BBFA-59B8A74E1D92}" presName="Name0" presStyleCnt="0">
        <dgm:presLayoutVars>
          <dgm:dir/>
          <dgm:resizeHandles val="exact"/>
        </dgm:presLayoutVars>
      </dgm:prSet>
      <dgm:spPr/>
    </dgm:pt>
    <dgm:pt modelId="{B0A8D368-CAEB-4EF4-BF56-AC2693E9FA7C}" type="pres">
      <dgm:prSet presAssocID="{D9466203-6705-42DC-8B7C-2C89AC188D3B}" presName="compNode" presStyleCnt="0"/>
      <dgm:spPr/>
    </dgm:pt>
    <dgm:pt modelId="{7069553D-842E-4D22-8F53-96281C85B253}" type="pres">
      <dgm:prSet presAssocID="{D9466203-6705-42DC-8B7C-2C89AC188D3B}" presName="pict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dgm:spPr>
      <dgm:extLst>
        <a:ext uri="{E40237B7-FDA0-4F09-8148-C483321AD2D9}">
          <dgm14:cNvPr xmlns:dgm14="http://schemas.microsoft.com/office/drawing/2010/diagram" id="0" name="" descr="Business Growth with solid fill"/>
        </a:ext>
      </dgm:extLst>
    </dgm:pt>
    <dgm:pt modelId="{9DF474B7-F126-4CB8-9218-6BB50F2159E1}" type="pres">
      <dgm:prSet presAssocID="{D9466203-6705-42DC-8B7C-2C89AC188D3B}" presName="textRect" presStyleLbl="revTx" presStyleIdx="0" presStyleCnt="5">
        <dgm:presLayoutVars>
          <dgm:bulletEnabled val="1"/>
        </dgm:presLayoutVars>
      </dgm:prSet>
      <dgm:spPr/>
    </dgm:pt>
    <dgm:pt modelId="{3B18F4C4-C4E9-4F17-920E-F9AFB5A27F59}" type="pres">
      <dgm:prSet presAssocID="{D1E74464-C04B-4EFE-9749-762C9D98F5DD}" presName="sibTrans" presStyleLbl="sibTrans2D1" presStyleIdx="0" presStyleCnt="0"/>
      <dgm:spPr/>
    </dgm:pt>
    <dgm:pt modelId="{E64F9E49-0943-47C8-894D-86E51CC00F6F}" type="pres">
      <dgm:prSet presAssocID="{3AD68227-C8FD-43B8-A9B5-6E69D6C021F3}" presName="compNode" presStyleCnt="0"/>
      <dgm:spPr/>
    </dgm:pt>
    <dgm:pt modelId="{006899A1-CADC-4CF6-850B-58528A1B1EE2}" type="pres">
      <dgm:prSet presAssocID="{3AD68227-C8FD-43B8-A9B5-6E69D6C021F3}" presName="pictRect" presStyleLbl="node1" presStyleIdx="1" presStyleCnt="5" custScaleY="101983" custLinFactNeighborX="0" custLinFactNeighborY="312"/>
      <dgm:spPr>
        <a:solidFill>
          <a:schemeClr val="bg1"/>
        </a:solidFill>
      </dgm:spPr>
    </dgm:pt>
    <dgm:pt modelId="{E6A5F090-8B31-439D-94A7-72AA83D954E0}" type="pres">
      <dgm:prSet presAssocID="{3AD68227-C8FD-43B8-A9B5-6E69D6C021F3}" presName="textRect" presStyleLbl="revTx" presStyleIdx="1" presStyleCnt="5">
        <dgm:presLayoutVars>
          <dgm:bulletEnabled val="1"/>
        </dgm:presLayoutVars>
      </dgm:prSet>
      <dgm:spPr/>
    </dgm:pt>
    <dgm:pt modelId="{8B8E95BB-3860-4DBE-BFA7-4C0208906BBC}" type="pres">
      <dgm:prSet presAssocID="{F840ED93-7FCF-433E-A72B-13C813C9E6AA}" presName="sibTrans" presStyleLbl="sibTrans2D1" presStyleIdx="0" presStyleCnt="0"/>
      <dgm:spPr/>
    </dgm:pt>
    <dgm:pt modelId="{92B1491B-AC1C-4D02-8098-7BF5106CAA7D}" type="pres">
      <dgm:prSet presAssocID="{EC52A279-04F3-4BFD-91CE-458D44250834}" presName="compNode" presStyleCnt="0"/>
      <dgm:spPr/>
    </dgm:pt>
    <dgm:pt modelId="{74BD9E97-BF6A-462A-AB78-93972689894A}" type="pres">
      <dgm:prSet presAssocID="{EC52A279-04F3-4BFD-91CE-458D44250834}" presName="pictRect" presStyleLbl="node1" presStyleIdx="2"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dgm:spPr>
      <dgm:extLst>
        <a:ext uri="{E40237B7-FDA0-4F09-8148-C483321AD2D9}">
          <dgm14:cNvPr xmlns:dgm14="http://schemas.microsoft.com/office/drawing/2010/diagram" id="0" name="" descr="Diploma with solid fill"/>
        </a:ext>
      </dgm:extLst>
    </dgm:pt>
    <dgm:pt modelId="{B6D75C21-07CE-48CD-8B5A-BD1807BEA665}" type="pres">
      <dgm:prSet presAssocID="{EC52A279-04F3-4BFD-91CE-458D44250834}" presName="textRect" presStyleLbl="revTx" presStyleIdx="2" presStyleCnt="5">
        <dgm:presLayoutVars>
          <dgm:bulletEnabled val="1"/>
        </dgm:presLayoutVars>
      </dgm:prSet>
      <dgm:spPr/>
    </dgm:pt>
    <dgm:pt modelId="{DC6C1530-DF53-481A-9940-018573B5A670}" type="pres">
      <dgm:prSet presAssocID="{82C65E7A-CB12-4F06-94A7-C3B2478ED2F2}" presName="sibTrans" presStyleLbl="sibTrans2D1" presStyleIdx="0" presStyleCnt="0"/>
      <dgm:spPr/>
    </dgm:pt>
    <dgm:pt modelId="{7060E37A-F60C-4F7A-95BA-CF80F33785AC}" type="pres">
      <dgm:prSet presAssocID="{026240B3-8579-4C13-8FAB-94579BDBDFA3}" presName="compNode" presStyleCnt="0"/>
      <dgm:spPr/>
    </dgm:pt>
    <dgm:pt modelId="{33DF6AC5-EFE3-41B2-B18C-BA4EEC9CAEAC}" type="pres">
      <dgm:prSet presAssocID="{026240B3-8579-4C13-8FAB-94579BDBDFA3}" presName="pictRect" presStyleLbl="node1" presStyleIdx="3" presStyleCnt="5" custScaleX="73835" custScaleY="115393" custLinFactNeighborX="621" custLinFactNeighborY="-299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dgm:spPr>
      <dgm:extLst>
        <a:ext uri="{E40237B7-FDA0-4F09-8148-C483321AD2D9}">
          <dgm14:cNvPr xmlns:dgm14="http://schemas.microsoft.com/office/drawing/2010/diagram" id="0" name="" descr="Lecturer with solid fill"/>
        </a:ext>
      </dgm:extLst>
    </dgm:pt>
    <dgm:pt modelId="{7833A992-664B-42C6-999A-9EC0EAE09A12}" type="pres">
      <dgm:prSet presAssocID="{026240B3-8579-4C13-8FAB-94579BDBDFA3}" presName="textRect" presStyleLbl="revTx" presStyleIdx="3" presStyleCnt="5">
        <dgm:presLayoutVars>
          <dgm:bulletEnabled val="1"/>
        </dgm:presLayoutVars>
      </dgm:prSet>
      <dgm:spPr/>
    </dgm:pt>
    <dgm:pt modelId="{937C0C8A-A81D-446B-AB5C-9A19F4C702FC}" type="pres">
      <dgm:prSet presAssocID="{8C43B1BF-7C51-435A-9553-A994EE2AD960}" presName="sibTrans" presStyleLbl="sibTrans2D1" presStyleIdx="0" presStyleCnt="0"/>
      <dgm:spPr/>
    </dgm:pt>
    <dgm:pt modelId="{562F0E44-2514-49D2-A4A4-B8DF3FDBEDD5}" type="pres">
      <dgm:prSet presAssocID="{EBB69B5B-43AB-4E54-841D-B845E552503D}" presName="compNode" presStyleCnt="0"/>
      <dgm:spPr/>
    </dgm:pt>
    <dgm:pt modelId="{DB142EC8-2FF8-4448-A8C6-142D45483310}" type="pres">
      <dgm:prSet presAssocID="{EBB69B5B-43AB-4E54-841D-B845E552503D}" presName="pictRect" presStyleLbl="node1" presStyleIdx="4" presStyleCnt="5"/>
      <dgm:spPr/>
    </dgm:pt>
    <dgm:pt modelId="{73E7A99B-7CE4-4813-BE22-22A0FA85F1F3}" type="pres">
      <dgm:prSet presAssocID="{EBB69B5B-43AB-4E54-841D-B845E552503D}" presName="textRect" presStyleLbl="revTx" presStyleIdx="4" presStyleCnt="5">
        <dgm:presLayoutVars>
          <dgm:bulletEnabled val="1"/>
        </dgm:presLayoutVars>
      </dgm:prSet>
      <dgm:spPr/>
    </dgm:pt>
  </dgm:ptLst>
  <dgm:cxnLst>
    <dgm:cxn modelId="{F2713505-7BC9-490E-AE39-67ACF3EBA2C8}" type="presOf" srcId="{EC52A279-04F3-4BFD-91CE-458D44250834}" destId="{B6D75C21-07CE-48CD-8B5A-BD1807BEA665}" srcOrd="0" destOrd="0" presId="urn:microsoft.com/office/officeart/2005/8/layout/pList1"/>
    <dgm:cxn modelId="{60A29906-8BAD-4275-ABE5-EFD9D9DD5730}" srcId="{BFB09E11-AC35-4850-BBFA-59B8A74E1D92}" destId="{D9466203-6705-42DC-8B7C-2C89AC188D3B}" srcOrd="0" destOrd="0" parTransId="{589A9CD0-7172-46AF-8432-7CDF2969F9A7}" sibTransId="{D1E74464-C04B-4EFE-9749-762C9D98F5DD}"/>
    <dgm:cxn modelId="{18BFD51A-8CEA-48B4-A525-BD3351387DA7}" type="presOf" srcId="{BFB09E11-AC35-4850-BBFA-59B8A74E1D92}" destId="{28E11251-5E49-4130-B1AE-589BAD9A5747}" srcOrd="0" destOrd="0" presId="urn:microsoft.com/office/officeart/2005/8/layout/pList1"/>
    <dgm:cxn modelId="{AFE9891C-31D4-4F3D-A412-1464C056F08A}" type="presOf" srcId="{D1E74464-C04B-4EFE-9749-762C9D98F5DD}" destId="{3B18F4C4-C4E9-4F17-920E-F9AFB5A27F59}" srcOrd="0" destOrd="0" presId="urn:microsoft.com/office/officeart/2005/8/layout/pList1"/>
    <dgm:cxn modelId="{D7815D33-1CEB-4A43-ADD3-CC22DEFAB982}" type="presOf" srcId="{82C65E7A-CB12-4F06-94A7-C3B2478ED2F2}" destId="{DC6C1530-DF53-481A-9940-018573B5A670}" srcOrd="0" destOrd="0" presId="urn:microsoft.com/office/officeart/2005/8/layout/pList1"/>
    <dgm:cxn modelId="{A74D485B-17CA-42BA-A0C5-F1CC0A7E9072}" type="presOf" srcId="{8C43B1BF-7C51-435A-9553-A994EE2AD960}" destId="{937C0C8A-A81D-446B-AB5C-9A19F4C702FC}" srcOrd="0" destOrd="0" presId="urn:microsoft.com/office/officeart/2005/8/layout/pList1"/>
    <dgm:cxn modelId="{F8EE8443-2F5B-4877-990F-198DA934D46E}" type="presOf" srcId="{3AD68227-C8FD-43B8-A9B5-6E69D6C021F3}" destId="{E6A5F090-8B31-439D-94A7-72AA83D954E0}" srcOrd="0" destOrd="0" presId="urn:microsoft.com/office/officeart/2005/8/layout/pList1"/>
    <dgm:cxn modelId="{4C7D7D59-BEB5-4C25-A5E2-9803AAF1641E}" type="presOf" srcId="{026240B3-8579-4C13-8FAB-94579BDBDFA3}" destId="{7833A992-664B-42C6-999A-9EC0EAE09A12}" srcOrd="0" destOrd="0" presId="urn:microsoft.com/office/officeart/2005/8/layout/pList1"/>
    <dgm:cxn modelId="{8C4ED481-94D8-44B0-8D80-1B8617B9B297}" srcId="{BFB09E11-AC35-4850-BBFA-59B8A74E1D92}" destId="{EC52A279-04F3-4BFD-91CE-458D44250834}" srcOrd="2" destOrd="0" parTransId="{A6EE3A8C-90B6-4441-88D4-A2E1D9A7ABA3}" sibTransId="{82C65E7A-CB12-4F06-94A7-C3B2478ED2F2}"/>
    <dgm:cxn modelId="{E3162086-6887-456D-BCD3-9E9C2F0B5090}" srcId="{BFB09E11-AC35-4850-BBFA-59B8A74E1D92}" destId="{EBB69B5B-43AB-4E54-841D-B845E552503D}" srcOrd="4" destOrd="0" parTransId="{491CB255-5DFC-4F63-80A2-D08B499B3827}" sibTransId="{03736ED0-269F-456E-87B4-968E53910589}"/>
    <dgm:cxn modelId="{AA20108F-DF19-4AB5-BDE3-4159060107BC}" srcId="{BFB09E11-AC35-4850-BBFA-59B8A74E1D92}" destId="{026240B3-8579-4C13-8FAB-94579BDBDFA3}" srcOrd="3" destOrd="0" parTransId="{D6D0D39B-62D9-430F-9076-3A25042C870E}" sibTransId="{8C43B1BF-7C51-435A-9553-A994EE2AD960}"/>
    <dgm:cxn modelId="{FECBAF9C-058C-4401-A6C6-9F472FA7819F}" srcId="{BFB09E11-AC35-4850-BBFA-59B8A74E1D92}" destId="{3AD68227-C8FD-43B8-A9B5-6E69D6C021F3}" srcOrd="1" destOrd="0" parTransId="{D4070539-99A9-409A-8324-6FC4699EB3DB}" sibTransId="{F840ED93-7FCF-433E-A72B-13C813C9E6AA}"/>
    <dgm:cxn modelId="{BC713AB7-D45F-43D6-A4B8-5DBA1C44821C}" type="presOf" srcId="{EBB69B5B-43AB-4E54-841D-B845E552503D}" destId="{73E7A99B-7CE4-4813-BE22-22A0FA85F1F3}" srcOrd="0" destOrd="0" presId="urn:microsoft.com/office/officeart/2005/8/layout/pList1"/>
    <dgm:cxn modelId="{CAF4A7C9-1003-473F-9C2E-1C0864534D93}" type="presOf" srcId="{D9466203-6705-42DC-8B7C-2C89AC188D3B}" destId="{9DF474B7-F126-4CB8-9218-6BB50F2159E1}" srcOrd="0" destOrd="0" presId="urn:microsoft.com/office/officeart/2005/8/layout/pList1"/>
    <dgm:cxn modelId="{36AEFCFB-3E0D-4105-AACA-AFAF631748A9}" type="presOf" srcId="{F840ED93-7FCF-433E-A72B-13C813C9E6AA}" destId="{8B8E95BB-3860-4DBE-BFA7-4C0208906BBC}" srcOrd="0" destOrd="0" presId="urn:microsoft.com/office/officeart/2005/8/layout/pList1"/>
    <dgm:cxn modelId="{055A0795-6059-4080-9F96-6249E21281DF}" type="presParOf" srcId="{28E11251-5E49-4130-B1AE-589BAD9A5747}" destId="{B0A8D368-CAEB-4EF4-BF56-AC2693E9FA7C}" srcOrd="0" destOrd="0" presId="urn:microsoft.com/office/officeart/2005/8/layout/pList1"/>
    <dgm:cxn modelId="{2BDC013C-7F2C-42D6-BDF2-C266F7AEB783}" type="presParOf" srcId="{B0A8D368-CAEB-4EF4-BF56-AC2693E9FA7C}" destId="{7069553D-842E-4D22-8F53-96281C85B253}" srcOrd="0" destOrd="0" presId="urn:microsoft.com/office/officeart/2005/8/layout/pList1"/>
    <dgm:cxn modelId="{387D42C3-2DCA-4B62-B697-77892FB22171}" type="presParOf" srcId="{B0A8D368-CAEB-4EF4-BF56-AC2693E9FA7C}" destId="{9DF474B7-F126-4CB8-9218-6BB50F2159E1}" srcOrd="1" destOrd="0" presId="urn:microsoft.com/office/officeart/2005/8/layout/pList1"/>
    <dgm:cxn modelId="{EA88C396-38CF-46CD-99AC-D5C6519F7068}" type="presParOf" srcId="{28E11251-5E49-4130-B1AE-589BAD9A5747}" destId="{3B18F4C4-C4E9-4F17-920E-F9AFB5A27F59}" srcOrd="1" destOrd="0" presId="urn:microsoft.com/office/officeart/2005/8/layout/pList1"/>
    <dgm:cxn modelId="{FAE30FD7-A0FA-4D5A-B439-55A29A4AC5C2}" type="presParOf" srcId="{28E11251-5E49-4130-B1AE-589BAD9A5747}" destId="{E64F9E49-0943-47C8-894D-86E51CC00F6F}" srcOrd="2" destOrd="0" presId="urn:microsoft.com/office/officeart/2005/8/layout/pList1"/>
    <dgm:cxn modelId="{6897B80A-D39C-4B07-B1EF-6C9D4AE7E9D8}" type="presParOf" srcId="{E64F9E49-0943-47C8-894D-86E51CC00F6F}" destId="{006899A1-CADC-4CF6-850B-58528A1B1EE2}" srcOrd="0" destOrd="0" presId="urn:microsoft.com/office/officeart/2005/8/layout/pList1"/>
    <dgm:cxn modelId="{5680E319-014E-4958-970F-CD81EC87C568}" type="presParOf" srcId="{E64F9E49-0943-47C8-894D-86E51CC00F6F}" destId="{E6A5F090-8B31-439D-94A7-72AA83D954E0}" srcOrd="1" destOrd="0" presId="urn:microsoft.com/office/officeart/2005/8/layout/pList1"/>
    <dgm:cxn modelId="{ACAE7AB6-328C-4F59-A8CD-044B53C854A5}" type="presParOf" srcId="{28E11251-5E49-4130-B1AE-589BAD9A5747}" destId="{8B8E95BB-3860-4DBE-BFA7-4C0208906BBC}" srcOrd="3" destOrd="0" presId="urn:microsoft.com/office/officeart/2005/8/layout/pList1"/>
    <dgm:cxn modelId="{76D9E63D-E1FD-44AF-BD9C-9CD38C16F3CD}" type="presParOf" srcId="{28E11251-5E49-4130-B1AE-589BAD9A5747}" destId="{92B1491B-AC1C-4D02-8098-7BF5106CAA7D}" srcOrd="4" destOrd="0" presId="urn:microsoft.com/office/officeart/2005/8/layout/pList1"/>
    <dgm:cxn modelId="{9CDC7BCE-7CA4-4921-B175-1F7AC970E850}" type="presParOf" srcId="{92B1491B-AC1C-4D02-8098-7BF5106CAA7D}" destId="{74BD9E97-BF6A-462A-AB78-93972689894A}" srcOrd="0" destOrd="0" presId="urn:microsoft.com/office/officeart/2005/8/layout/pList1"/>
    <dgm:cxn modelId="{118F1902-F68E-4BFA-AF38-3FA35E0BBFA5}" type="presParOf" srcId="{92B1491B-AC1C-4D02-8098-7BF5106CAA7D}" destId="{B6D75C21-07CE-48CD-8B5A-BD1807BEA665}" srcOrd="1" destOrd="0" presId="urn:microsoft.com/office/officeart/2005/8/layout/pList1"/>
    <dgm:cxn modelId="{E50F21AF-1CD8-4CF4-94F8-F9E6180EA3EB}" type="presParOf" srcId="{28E11251-5E49-4130-B1AE-589BAD9A5747}" destId="{DC6C1530-DF53-481A-9940-018573B5A670}" srcOrd="5" destOrd="0" presId="urn:microsoft.com/office/officeart/2005/8/layout/pList1"/>
    <dgm:cxn modelId="{F62B7CDF-37CE-4AB3-A2E8-F219FA6966FF}" type="presParOf" srcId="{28E11251-5E49-4130-B1AE-589BAD9A5747}" destId="{7060E37A-F60C-4F7A-95BA-CF80F33785AC}" srcOrd="6" destOrd="0" presId="urn:microsoft.com/office/officeart/2005/8/layout/pList1"/>
    <dgm:cxn modelId="{0E4F1439-E141-4DE4-944F-7E4553B9E7D7}" type="presParOf" srcId="{7060E37A-F60C-4F7A-95BA-CF80F33785AC}" destId="{33DF6AC5-EFE3-41B2-B18C-BA4EEC9CAEAC}" srcOrd="0" destOrd="0" presId="urn:microsoft.com/office/officeart/2005/8/layout/pList1"/>
    <dgm:cxn modelId="{7B666D04-31D3-4234-BFF8-DF8489B2EB2D}" type="presParOf" srcId="{7060E37A-F60C-4F7A-95BA-CF80F33785AC}" destId="{7833A992-664B-42C6-999A-9EC0EAE09A12}" srcOrd="1" destOrd="0" presId="urn:microsoft.com/office/officeart/2005/8/layout/pList1"/>
    <dgm:cxn modelId="{7C201ACE-337E-4999-A1F0-93983EB7D000}" type="presParOf" srcId="{28E11251-5E49-4130-B1AE-589BAD9A5747}" destId="{937C0C8A-A81D-446B-AB5C-9A19F4C702FC}" srcOrd="7" destOrd="0" presId="urn:microsoft.com/office/officeart/2005/8/layout/pList1"/>
    <dgm:cxn modelId="{4848E280-95BD-4C2A-9908-3254C3435741}" type="presParOf" srcId="{28E11251-5E49-4130-B1AE-589BAD9A5747}" destId="{562F0E44-2514-49D2-A4A4-B8DF3FDBEDD5}" srcOrd="8" destOrd="0" presId="urn:microsoft.com/office/officeart/2005/8/layout/pList1"/>
    <dgm:cxn modelId="{4E8A2620-BCE2-4D64-995F-5CC31AC9725F}" type="presParOf" srcId="{562F0E44-2514-49D2-A4A4-B8DF3FDBEDD5}" destId="{DB142EC8-2FF8-4448-A8C6-142D45483310}" srcOrd="0" destOrd="0" presId="urn:microsoft.com/office/officeart/2005/8/layout/pList1"/>
    <dgm:cxn modelId="{62031930-B519-467C-BC5C-B911ED3D06A5}" type="presParOf" srcId="{562F0E44-2514-49D2-A4A4-B8DF3FDBEDD5}" destId="{73E7A99B-7CE4-4813-BE22-22A0FA85F1F3}"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9553D-842E-4D22-8F53-96281C85B253}">
      <dsp:nvSpPr>
        <dsp:cNvPr id="0" name=""/>
        <dsp:cNvSpPr/>
      </dsp:nvSpPr>
      <dsp:spPr>
        <a:xfrm>
          <a:off x="1165272" y="8775"/>
          <a:ext cx="2119201" cy="1460129"/>
        </a:xfrm>
        <a:prstGeom prst="round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F474B7-F126-4CB8-9218-6BB50F2159E1}">
      <dsp:nvSpPr>
        <dsp:cNvPr id="0" name=""/>
        <dsp:cNvSpPr/>
      </dsp:nvSpPr>
      <dsp:spPr>
        <a:xfrm>
          <a:off x="1165272"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zh-TW" altLang="en-US" sz="1600" kern="1200">
              <a:latin typeface="Arial" panose="020B0604020202020204" pitchFamily="34" charset="0"/>
              <a:ea typeface="PMingLiU"/>
              <a:cs typeface="Arial" panose="020B0604020202020204" pitchFamily="34" charset="0"/>
            </a:rPr>
            <a:t>青少獅會員發展主席</a:t>
          </a:r>
        </a:p>
      </dsp:txBody>
      <dsp:txXfrm>
        <a:off x="1165272" y="1468905"/>
        <a:ext cx="2119201" cy="786223"/>
      </dsp:txXfrm>
    </dsp:sp>
    <dsp:sp modelId="{006899A1-CADC-4CF6-850B-58528A1B1EE2}">
      <dsp:nvSpPr>
        <dsp:cNvPr id="0" name=""/>
        <dsp:cNvSpPr/>
      </dsp:nvSpPr>
      <dsp:spPr>
        <a:xfrm>
          <a:off x="3496483" y="6092"/>
          <a:ext cx="2119201" cy="1489084"/>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A5F090-8B31-439D-94A7-72AA83D954E0}">
      <dsp:nvSpPr>
        <dsp:cNvPr id="0" name=""/>
        <dsp:cNvSpPr/>
      </dsp:nvSpPr>
      <dsp:spPr>
        <a:xfrm>
          <a:off x="3496483" y="1476143"/>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zh-TW" altLang="en-US" sz="1600" kern="1200">
              <a:latin typeface="Arial" panose="020B0604020202020204" pitchFamily="34" charset="0"/>
              <a:ea typeface="PMingLiU"/>
              <a:cs typeface="Arial" panose="020B0604020202020204" pitchFamily="34" charset="0"/>
            </a:rPr>
            <a:t>青少獅提升课程</a:t>
          </a:r>
        </a:p>
      </dsp:txBody>
      <dsp:txXfrm>
        <a:off x="3496483" y="1476143"/>
        <a:ext cx="2119201" cy="786223"/>
      </dsp:txXfrm>
    </dsp:sp>
    <dsp:sp modelId="{74BD9E97-BF6A-462A-AB78-93972689894A}">
      <dsp:nvSpPr>
        <dsp:cNvPr id="0" name=""/>
        <dsp:cNvSpPr/>
      </dsp:nvSpPr>
      <dsp:spPr>
        <a:xfrm>
          <a:off x="5827694" y="8775"/>
          <a:ext cx="2119201" cy="1460129"/>
        </a:xfrm>
        <a:prstGeom prst="round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D75C21-07CE-48CD-8B5A-BD1807BEA665}">
      <dsp:nvSpPr>
        <dsp:cNvPr id="0" name=""/>
        <dsp:cNvSpPr/>
      </dsp:nvSpPr>
      <dsp:spPr>
        <a:xfrm>
          <a:off x="5827694"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zh-TW" altLang="en-US" sz="1600" kern="1200">
              <a:latin typeface="Arial" panose="020B0604020202020204" pitchFamily="34" charset="0"/>
              <a:ea typeface="PMingLiU"/>
              <a:cs typeface="Arial" panose="020B0604020202020204" pitchFamily="34" charset="0"/>
            </a:rPr>
            <a:t>潛能獅友領導學院（</a:t>
          </a:r>
          <a:r>
            <a:rPr lang="en-US" altLang="zh-TW" sz="1600" kern="1200">
              <a:latin typeface="Arial" panose="020B0604020202020204" pitchFamily="34" charset="0"/>
              <a:ea typeface="PMingLiU"/>
              <a:cs typeface="Arial" panose="020B0604020202020204" pitchFamily="34" charset="0"/>
            </a:rPr>
            <a:t>ELLI</a:t>
          </a:r>
          <a:r>
            <a:rPr lang="zh-TW" altLang="en-US" sz="1600" kern="1200">
              <a:latin typeface="Arial" panose="020B0604020202020204" pitchFamily="34" charset="0"/>
              <a:ea typeface="PMingLiU"/>
              <a:cs typeface="Arial" panose="020B0604020202020204" pitchFamily="34" charset="0"/>
            </a:rPr>
            <a:t>）青少獅撥款</a:t>
          </a:r>
        </a:p>
      </dsp:txBody>
      <dsp:txXfrm>
        <a:off x="5827694" y="1468905"/>
        <a:ext cx="2119201" cy="786223"/>
      </dsp:txXfrm>
    </dsp:sp>
    <dsp:sp modelId="{33DF6AC5-EFE3-41B2-B18C-BA4EEC9CAEAC}">
      <dsp:nvSpPr>
        <dsp:cNvPr id="0" name=""/>
        <dsp:cNvSpPr/>
      </dsp:nvSpPr>
      <dsp:spPr>
        <a:xfrm>
          <a:off x="2621283" y="2430571"/>
          <a:ext cx="1564712" cy="1684887"/>
        </a:xfrm>
        <a:prstGeom prst="round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33A992-664B-42C6-999A-9EC0EAE09A12}">
      <dsp:nvSpPr>
        <dsp:cNvPr id="0" name=""/>
        <dsp:cNvSpPr/>
      </dsp:nvSpPr>
      <dsp:spPr>
        <a:xfrm>
          <a:off x="2330878" y="4046796"/>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zh-TW" sz="1600" kern="1200">
              <a:latin typeface="Arial" panose="020B0604020202020204" pitchFamily="34" charset="0"/>
              <a:ea typeface="PMingLiU"/>
              <a:cs typeface="Arial" panose="020B0604020202020204" pitchFamily="34" charset="0"/>
            </a:rPr>
            <a:t>駐聯合國的青少獅或青獅獅友代表</a:t>
          </a:r>
        </a:p>
        <a:p>
          <a:pPr marL="0" lvl="0" indent="0" algn="ctr" defTabSz="711200">
            <a:lnSpc>
              <a:spcPct val="90000"/>
            </a:lnSpc>
            <a:spcBef>
              <a:spcPct val="0"/>
            </a:spcBef>
            <a:spcAft>
              <a:spcPct val="35000"/>
            </a:spcAft>
            <a:buNone/>
          </a:pPr>
          <a:endParaRPr lang="en-US" sz="1600" kern="1200" dirty="0"/>
        </a:p>
      </dsp:txBody>
      <dsp:txXfrm>
        <a:off x="2330878" y="4046796"/>
        <a:ext cx="2119201" cy="786223"/>
      </dsp:txXfrm>
    </dsp:sp>
    <dsp:sp modelId="{DB142EC8-2FF8-4448-A8C6-142D45483310}">
      <dsp:nvSpPr>
        <dsp:cNvPr id="0" name=""/>
        <dsp:cNvSpPr/>
      </dsp:nvSpPr>
      <dsp:spPr>
        <a:xfrm>
          <a:off x="4662089" y="2530477"/>
          <a:ext cx="2119201" cy="14601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E7A99B-7CE4-4813-BE22-22A0FA85F1F3}">
      <dsp:nvSpPr>
        <dsp:cNvPr id="0" name=""/>
        <dsp:cNvSpPr/>
      </dsp:nvSpPr>
      <dsp:spPr>
        <a:xfrm>
          <a:off x="4662089" y="3990607"/>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zh-TW" sz="1600" kern="1200" dirty="0">
              <a:latin typeface="Arial" panose="020B0604020202020204" pitchFamily="34" charset="0"/>
              <a:ea typeface="PMingLiU"/>
              <a:cs typeface="Arial" panose="020B0604020202020204" pitchFamily="34" charset="0"/>
            </a:rPr>
            <a:t>青少獅和獅友協作</a:t>
          </a:r>
          <a:br>
            <a:rPr lang="en-US" altLang="zh-TW" sz="1600" kern="1200" dirty="0">
              <a:latin typeface="Arial" panose="020B0604020202020204" pitchFamily="34" charset="0"/>
              <a:ea typeface="PMingLiU"/>
              <a:cs typeface="Arial" panose="020B0604020202020204" pitchFamily="34" charset="0"/>
            </a:rPr>
          </a:br>
          <a:r>
            <a:rPr lang="zh-TW" sz="1600" kern="1200" dirty="0">
              <a:latin typeface="Arial" panose="020B0604020202020204" pitchFamily="34" charset="0"/>
              <a:ea typeface="PMingLiU"/>
              <a:cs typeface="Arial" panose="020B0604020202020204" pitchFamily="34" charset="0"/>
            </a:rPr>
            <a:t>網頁和資源</a:t>
          </a:r>
        </a:p>
      </dsp:txBody>
      <dsp:txXfrm>
        <a:off x="4662089" y="3990607"/>
        <a:ext cx="2119201" cy="786223"/>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12450-CF40-4D19-A7B9-439D3EAC2C4D}" type="datetimeFigureOut">
              <a:rPr lang="en-US" smtClean="0"/>
              <a:t>11/8/2023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258F41-07D5-4F73-BE4E-EEC9FF84DEBB}" type="slidenum">
              <a:rPr lang="en-US" smtClean="0"/>
              <a:t>‹#›</a:t>
            </a:fld>
            <a:endParaRPr lang="en-US" dirty="0"/>
          </a:p>
        </p:txBody>
      </p:sp>
    </p:spTree>
    <p:extLst>
      <p:ext uri="{BB962C8B-B14F-4D97-AF65-F5344CB8AC3E}">
        <p14:creationId xmlns:p14="http://schemas.microsoft.com/office/powerpoint/2010/main" val="4282985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t>青少獅策略計劃代表了國際獅子會為加強青少獅會計劃，並在獅子會大家庭內創造一個支持和歡迎年輕人的環境而做出的集體努力。根據世界各地青少獅和獅友的回饋意見，該計劃確定了旨在建立更好的青少獅會計劃的增強措施和新舉措。 </a:t>
            </a:r>
          </a:p>
        </p:txBody>
      </p:sp>
      <p:sp>
        <p:nvSpPr>
          <p:cNvPr id="4" name="Slide Number Placeholder 3"/>
          <p:cNvSpPr>
            <a:spLocks noGrp="1"/>
          </p:cNvSpPr>
          <p:nvPr>
            <p:ph type="sldNum" sz="quarter" idx="5"/>
          </p:nvPr>
        </p:nvSpPr>
        <p:spPr/>
        <p:txBody>
          <a:bodyPr/>
          <a:lstStyle/>
          <a:p>
            <a:fld id="{2969122F-4C0D-4DB5-9DAD-9B5174DF74F1}" type="slidenum">
              <a:rPr lang="en-US" smtClean="0"/>
              <a:t>1</a:t>
            </a:fld>
            <a:endParaRPr lang="en-US"/>
          </a:p>
        </p:txBody>
      </p:sp>
    </p:spTree>
    <p:extLst>
      <p:ext uri="{BB962C8B-B14F-4D97-AF65-F5344CB8AC3E}">
        <p14:creationId xmlns:p14="http://schemas.microsoft.com/office/powerpoint/2010/main" val="7317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zh-TW" b="0" i="0" u="none" strike="noStrike" cap="none" normalizeH="0" baseline="0" noProof="0">
                <a:ln>
                  <a:noFill/>
                </a:ln>
                <a:effectLst/>
                <a:uLnTx/>
                <a:uFillTx/>
                <a:ea typeface="+mn-ea"/>
              </a:rPr>
              <a:t>青少獅策略計劃的目標是 </a:t>
            </a:r>
            <a:r>
              <a:rPr kumimoji="0" lang="zh-TW" b="1" i="0" u="none" strike="noStrike" cap="none" normalizeH="0" baseline="0" noProof="0">
                <a:ln>
                  <a:noFill/>
                </a:ln>
                <a:effectLst/>
                <a:uLnTx/>
                <a:uFillTx/>
                <a:ea typeface="+mn-ea"/>
              </a:rPr>
              <a:t>成長</a:t>
            </a:r>
            <a:r>
              <a:rPr kumimoji="0" lang="zh-TW" b="0" i="0" u="none" strike="noStrike" cap="none" normalizeH="0" baseline="0" noProof="0">
                <a:ln>
                  <a:noFill/>
                </a:ln>
                <a:effectLst/>
                <a:uLnTx/>
                <a:uFillTx/>
                <a:ea typeface="+mn-ea"/>
              </a:rPr>
              <a:t>。青少獅會會員人數將成長至 </a:t>
            </a:r>
            <a:r>
              <a:rPr kumimoji="0" lang="zh-TW" b="1" i="0" u="none" strike="noStrike" cap="none" normalizeH="0" baseline="0" noProof="0">
                <a:ln>
                  <a:noFill/>
                </a:ln>
                <a:effectLst/>
                <a:uLnTx/>
                <a:uFillTx/>
                <a:ea typeface="ヒラギノ角ゴ Pro W3"/>
              </a:rPr>
              <a:t>二十萬 </a:t>
            </a:r>
            <a:r>
              <a:rPr kumimoji="0" lang="zh-TW" i="0" u="none" strike="noStrike" cap="none" normalizeH="0" baseline="0" noProof="0">
                <a:ln>
                  <a:noFill/>
                </a:ln>
                <a:effectLst/>
                <a:uLnTx/>
                <a:uFillTx/>
              </a:rPr>
              <a:t>位</a:t>
            </a:r>
            <a:r>
              <a:rPr kumimoji="0" lang="zh-TW" b="0" i="0" u="none" strike="noStrike" cap="none" normalizeH="0" baseline="0" noProof="0">
                <a:ln>
                  <a:noFill/>
                </a:ln>
                <a:effectLst/>
                <a:uLnTx/>
                <a:uFillTx/>
                <a:ea typeface="ヒラギノ角ゴ Pro W3"/>
              </a:rPr>
              <a:t>報告的青少獅和 </a:t>
            </a:r>
            <a:r>
              <a:rPr kumimoji="0" lang="zh-TW" b="1" i="0" u="none" strike="noStrike" cap="none" normalizeH="0" baseline="0" noProof="0">
                <a:ln>
                  <a:noFill/>
                </a:ln>
                <a:effectLst/>
                <a:uLnTx/>
                <a:uFillTx/>
                <a:ea typeface="ヒラギノ角ゴ Pro W3"/>
              </a:rPr>
              <a:t>一萬三千 </a:t>
            </a:r>
            <a:r>
              <a:rPr kumimoji="0" lang="zh-TW" b="0" i="0" u="none" strike="noStrike" cap="none" normalizeH="0" baseline="0" noProof="0">
                <a:ln>
                  <a:noFill/>
                </a:ln>
                <a:effectLst/>
                <a:uLnTx/>
                <a:uFillTx/>
                <a:ea typeface="ヒラギノ角ゴ Pro W3"/>
              </a:rPr>
              <a:t> 位報告的青獅獅友。  </a:t>
            </a:r>
          </a:p>
          <a:p>
            <a:endParaRPr 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zh-TW" b="0"/>
              <a:t>國際獅子會啟動此計畫時約有 </a:t>
            </a:r>
            <a:r>
              <a:rPr lang="zh-TW" b="1"/>
              <a:t>十五萬七千五百 </a:t>
            </a:r>
            <a:r>
              <a:rPr lang="zh-TW" b="0"/>
              <a:t>位報告的青少獅和 </a:t>
            </a:r>
            <a:r>
              <a:rPr lang="zh-TW" b="1"/>
              <a:t>四千七百 </a:t>
            </a:r>
            <a:r>
              <a:rPr lang="zh-TW" b="0"/>
              <a:t> 位報告的青獅獅友。因此這一目標的實現，將反映出這兩個領域的令人興奮的成長。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B6E680-ED6E-413E-8541-D88B999777E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438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t>這是該策略計劃的四個重點領域，以及我們為每個領域設定的目標。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820BF2-A1D6-49A9-BD48-C145732690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356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a:bodyPr>
          <a:lstStyle/>
          <a:p>
            <a:r>
              <a:rPr lang="zh-TW" dirty="0"/>
              <a:t>以下是策略計劃（2021-2022）第一年的主要倡議： </a:t>
            </a:r>
          </a:p>
          <a:p>
            <a:endParaRPr lang="en-US" dirty="0"/>
          </a:p>
          <a:p>
            <a:pPr marL="171450" indent="-171450">
              <a:buFont typeface="Arial" panose="020B0604020202020204" pitchFamily="34" charset="0"/>
              <a:buChar char="•"/>
            </a:pPr>
            <a:r>
              <a:rPr lang="zh-TW" dirty="0"/>
              <a:t>在</a:t>
            </a:r>
            <a:r>
              <a:rPr lang="zh-TW" b="1" dirty="0"/>
              <a:t>招募</a:t>
            </a:r>
            <a:r>
              <a:rPr lang="zh-TW" dirty="0"/>
              <a:t>欄目下，新的青少獅會領導力頁面、新的青少獅會自豪感頁面和青少獅的招募影片。如果您還沒看過該影片，它展示了青少獅在世界各地的行動，反映了我們青少獅會的多元化。該影片是一個強大的資源，所有分會都可以利用它來引入新的青少獅會員。 </a:t>
            </a:r>
            <a:br>
              <a:rPr lang="zh-TW" dirty="0"/>
            </a:br>
            <a:endParaRPr lang="zh-TW" dirty="0"/>
          </a:p>
          <a:p>
            <a:pPr marL="171450" indent="-171450">
              <a:buFont typeface="Arial" panose="020B0604020202020204" pitchFamily="34" charset="0"/>
              <a:buChar char="•"/>
            </a:pPr>
            <a:r>
              <a:rPr lang="zh-TW" dirty="0"/>
              <a:t>在</a:t>
            </a:r>
            <a:r>
              <a:rPr lang="zh-TW" b="1" dirty="0"/>
              <a:t>會員體驗中</a:t>
            </a:r>
            <a:r>
              <a:rPr lang="zh-TW" dirty="0"/>
              <a:t>、青少獅區幹部可以在線上報告、有專為青少獅提供的線上學習軌道，以及更多報告資源。 </a:t>
            </a:r>
          </a:p>
          <a:p>
            <a:pPr marL="171450" indent="-171450">
              <a:buFont typeface="Arial" panose="020B0604020202020204" pitchFamily="34" charset="0"/>
              <a:buChar char="•"/>
            </a:pPr>
            <a:endParaRPr lang="en-US" dirty="0">
              <a:cs typeface="Calibri" panose="020F0502020204030204"/>
            </a:endParaRPr>
          </a:p>
          <a:p>
            <a:pPr marL="171450" indent="-171450">
              <a:buFont typeface="Arial" panose="020B0604020202020204" pitchFamily="34" charset="0"/>
              <a:buChar char="•"/>
            </a:pPr>
            <a:r>
              <a:rPr lang="zh-TW" dirty="0"/>
              <a:t>在</a:t>
            </a:r>
            <a:r>
              <a:rPr lang="zh-TW" b="1" dirty="0"/>
              <a:t>轉</a:t>
            </a:r>
            <a:r>
              <a:rPr lang="zh-CN" altLang="en-US" b="1" dirty="0"/>
              <a:t>換</a:t>
            </a:r>
            <a:r>
              <a:rPr lang="zh-TW" b="1" dirty="0"/>
              <a:t>爲</a:t>
            </a:r>
            <a:r>
              <a:rPr lang="zh-CN" altLang="en-US" b="1" dirty="0"/>
              <a:t>獅友</a:t>
            </a:r>
            <a:r>
              <a:rPr lang="zh-TW" dirty="0"/>
              <a:t>過程中，線上報告系統中的領導者追蹤功能得到了改善，並推出了「繼續旅程」的新演示文稿。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defRPr/>
            </a:pPr>
            <a:r>
              <a:rPr lang="zh-TW" dirty="0"/>
              <a:t>在 LCIF 下是 </a:t>
            </a:r>
            <a:r>
              <a:rPr lang="zh-TW" b="1" dirty="0"/>
              <a:t>給青少獅的獅友共捐徽章</a:t>
            </a:r>
            <a:r>
              <a:rPr lang="zh-TW" dirty="0"/>
              <a:t>。這是一位前青獅獅友理事會聯絡員提出的想法，旨在激勵青少獅為我們的基金會做出貢獻。</a:t>
            </a:r>
            <a:r>
              <a:rPr lang="zh-TW" sz="1200" dirty="0">
                <a:solidFill>
                  <a:srgbClr val="55565A"/>
                </a:solidFill>
                <a:latin typeface="Arial"/>
                <a:ea typeface="PMingLiU"/>
                <a:cs typeface="Arial"/>
              </a:rPr>
              <a:t>給青少獅的「獅友共捐」是一項年度計劃，旨在表彰最低捐款</a:t>
            </a:r>
            <a:r>
              <a:rPr lang="zh-TW" sz="1200" b="1" dirty="0">
                <a:solidFill>
                  <a:srgbClr val="55565A"/>
                </a:solidFill>
                <a:latin typeface="Arial"/>
                <a:ea typeface="PMingLiU"/>
                <a:cs typeface="Arial"/>
              </a:rPr>
              <a:t> 20美元</a:t>
            </a:r>
            <a:r>
              <a:rPr lang="zh-TW" sz="1200" dirty="0">
                <a:solidFill>
                  <a:srgbClr val="55565A"/>
                </a:solidFill>
                <a:latin typeface="Arial"/>
                <a:ea typeface="PMingLiU"/>
                <a:cs typeface="Arial"/>
              </a:rPr>
              <a:t>的個人捐助者。向該計劃捐款有助於為撥款計劃提供資金，使青少獅和獅友能夠提供更大規模的服務工作。</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22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a:bodyPr>
          <a:lstStyle/>
          <a:p>
            <a:r>
              <a:rPr lang="zh-TW"/>
              <a:t>在 2022-2023 年度，Lions International 為青少獅幹部提供了目標設定資源，並在LLC 提供了幹部課程。青少獅現在可以在 Learn 平台中記錄他們參與過的現場培訓。派駐聯合國的青少獅或青獅獅友代表已獲得批准，並將於 2023-2024 年度推出；該職位與獅子會駐聯合國代表相同。上一年度本組織創建了多項青少獅轉換成為獅友的資源，並支持了多項特奧會活動。</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91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dirty="0"/>
              <a:t>在第 3 年，理事會批准在分會、區和複合區級別增加「青少獅會員發展主席」職位。此外，還引入並實施了青少獅提升課程和 ELLI 青少獅獎學金。青少獅駐聯合國代表也開始了他們的新角色。還有青少獅和獅子會積極合作網站首次推出，並提供新的資源。 </a:t>
            </a:r>
          </a:p>
        </p:txBody>
      </p:sp>
      <p:sp>
        <p:nvSpPr>
          <p:cNvPr id="4" name="Slide Number Placeholder 3"/>
          <p:cNvSpPr>
            <a:spLocks noGrp="1"/>
          </p:cNvSpPr>
          <p:nvPr>
            <p:ph type="sldNum" sz="quarter" idx="5"/>
          </p:nvPr>
        </p:nvSpPr>
        <p:spPr/>
        <p:txBody>
          <a:bodyPr/>
          <a:lstStyle/>
          <a:p>
            <a:fld id="{F229EE1A-AB6C-4351-B4CA-7A0A2BAC6A1A}" type="slidenum">
              <a:rPr lang="en-US" smtClean="0"/>
              <a:t>6</a:t>
            </a:fld>
            <a:endParaRPr lang="en-US"/>
          </a:p>
        </p:txBody>
      </p:sp>
    </p:spTree>
    <p:extLst>
      <p:ext uri="{BB962C8B-B14F-4D97-AF65-F5344CB8AC3E}">
        <p14:creationId xmlns:p14="http://schemas.microsoft.com/office/powerpoint/2010/main" val="603808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zh-TW" b="0" dirty="0">
                <a:latin typeface="Helvetica"/>
                <a:ea typeface="PMingLiU"/>
                <a:cs typeface="Helvetica"/>
              </a:rPr>
              <a:t>與獅子會的策略計劃一樣，我們正在採取許多措施來確保成功。青少獅策略計劃將在前三年的基礎上再接再厲，在最後兩年強勁結束。在專家（其他青少獅）的幫助下，青少獅在講述個人故事和分會故事時將獲得更多支持。倡導將作爲青少獅的一項重要志業得到强調，並使更多的獅友和青少獅能夠討論青少獅作為獅友大家庭的一員繼續服務的機會。最後，透過</a:t>
            </a:r>
            <a:r>
              <a:rPr lang="zh-TW" dirty="0">
                <a:latin typeface="Calibri"/>
                <a:ea typeface="PMingLiU"/>
                <a:cs typeface="Calibri"/>
              </a:rPr>
              <a:t>與以下國際特奧會</a:t>
            </a:r>
            <a:r>
              <a:rPr lang="zh-TW" dirty="0"/>
              <a:t>之</a:t>
            </a:r>
            <a:r>
              <a:rPr lang="zh-TW" b="0" dirty="0">
                <a:latin typeface="Helvetica"/>
                <a:ea typeface="PMingLiU"/>
                <a:cs typeface="Helvetica"/>
              </a:rPr>
              <a:t>使命</a:t>
            </a:r>
            <a:r>
              <a:rPr lang="zh-TW" dirty="0">
                <a:latin typeface="Helvetica"/>
                <a:ea typeface="PMingLiU"/>
                <a:cs typeface="Helvetica"/>
              </a:rPr>
              <a:t>的關係，青少獅和基金會將比以往任何時候都更加緊密：</a:t>
            </a:r>
            <a:r>
              <a:rPr lang="zh-TW" b="0" dirty="0">
                <a:latin typeface="Helvetica"/>
                <a:ea typeface="PMingLiU"/>
                <a:cs typeface="Helvetica"/>
              </a:rPr>
              <a:t>包容並鼓勵</a:t>
            </a:r>
            <a:r>
              <a:rPr lang="zh-TW" b="0" u="sng" dirty="0">
                <a:latin typeface="Helvetica"/>
                <a:ea typeface="PMingLiU"/>
                <a:cs typeface="Helvetica"/>
              </a:rPr>
              <a:t>獅子探索</a:t>
            </a:r>
            <a:r>
              <a:rPr lang="zh-TW" b="0" dirty="0">
                <a:latin typeface="Helvetica"/>
                <a:ea typeface="PMingLiU"/>
                <a:cs typeface="Helvetica"/>
              </a:rPr>
              <a:t>參與者成為青少獅。</a:t>
            </a:r>
            <a:r>
              <a:rPr lang="zh-TW" dirty="0">
                <a:latin typeface="Helvetica"/>
                <a:ea typeface="PMingLiU"/>
                <a:cs typeface="Helvetica"/>
              </a:rPr>
              <a:t> </a:t>
            </a:r>
          </a:p>
        </p:txBody>
      </p:sp>
    </p:spTree>
    <p:extLst>
      <p:ext uri="{BB962C8B-B14F-4D97-AF65-F5344CB8AC3E}">
        <p14:creationId xmlns:p14="http://schemas.microsoft.com/office/powerpoint/2010/main" val="967305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zh-TW" dirty="0"/>
              <a:t>爲了支持該計劃，您現在可以做以下幾件事。對於青少獅來說， </a:t>
            </a:r>
            <a:r>
              <a:rPr lang="zh-TW" b="1" dirty="0"/>
              <a:t>lionsclubs.org/leopride</a:t>
            </a:r>
            <a:r>
              <a:rPr lang="zh-TW" dirty="0"/>
              <a:t> 網頁是個有趣的開始。在這裡，您可以找到幫助您展現對青少獅會計劃的自豪感的技巧和資源、社交媒體模板和帖子，以及更多參與的方法。 </a:t>
            </a:r>
          </a:p>
          <a:p>
            <a:endParaRPr lang="en-US" dirty="0"/>
          </a:p>
          <a:p>
            <a:r>
              <a:rPr lang="zh-TW" dirty="0"/>
              <a:t>另一個很好的資源是青少獅頁面： </a:t>
            </a:r>
            <a:r>
              <a:rPr lang="zh-TW" b="1" dirty="0"/>
              <a:t>lionsclubs.org/leos</a:t>
            </a:r>
            <a:r>
              <a:rPr lang="zh-TW" dirty="0"/>
              <a:t>。在這裡，您可以了解到有關成立青少獅會、報告青少獅和領導者，以及與青少獅一起服務、學習和慶祝的所有資訊。  </a:t>
            </a:r>
          </a:p>
          <a:p>
            <a:endParaRPr lang="en-US" dirty="0"/>
          </a:p>
          <a:p>
            <a:r>
              <a:rPr lang="zh-TW" dirty="0"/>
              <a:t>請發送電子郵件至 </a:t>
            </a:r>
            <a:r>
              <a:rPr lang="zh-TW" b="1" dirty="0"/>
              <a:t>leo@lionsclubs.org</a:t>
            </a:r>
            <a:r>
              <a:rPr lang="zh-TW" dirty="0"/>
              <a:t>，聯繫年輕獅友及青少獅團隊。</a:t>
            </a:r>
          </a:p>
        </p:txBody>
      </p:sp>
      <p:sp>
        <p:nvSpPr>
          <p:cNvPr id="4" name="Slide Number Placeholder 3"/>
          <p:cNvSpPr>
            <a:spLocks noGrp="1"/>
          </p:cNvSpPr>
          <p:nvPr>
            <p:ph type="sldNum" sz="quarter" idx="5"/>
          </p:nvPr>
        </p:nvSpPr>
        <p:spPr/>
        <p:txBody>
          <a:bodyPr/>
          <a:lstStyle/>
          <a:p>
            <a:fld id="{2969122F-4C0D-4DB5-9DAD-9B5174DF74F1}" type="slidenum">
              <a:rPr lang="en-US" smtClean="0"/>
              <a:pPr/>
              <a:t>8</a:t>
            </a:fld>
            <a:endParaRPr lang="en-US"/>
          </a:p>
        </p:txBody>
      </p:sp>
      <p:sp>
        <p:nvSpPr>
          <p:cNvPr id="7" name="Slide Image Placeholder 6">
            <a:extLst>
              <a:ext uri="{FF2B5EF4-FFF2-40B4-BE49-F238E27FC236}">
                <a16:creationId xmlns:a16="http://schemas.microsoft.com/office/drawing/2014/main" id="{9A656F9B-F8EE-4BB2-9FE9-DDE7521DE23E}"/>
              </a:ext>
            </a:extLst>
          </p:cNvPr>
          <p:cNvSpPr>
            <a:spLocks noGrp="1" noRot="1" noChangeAspect="1"/>
          </p:cNvSpPr>
          <p:nvPr>
            <p:ph type="sldImg"/>
          </p:nvPr>
        </p:nvSpPr>
        <p:spPr/>
      </p:sp>
    </p:spTree>
    <p:extLst>
      <p:ext uri="{BB962C8B-B14F-4D97-AF65-F5344CB8AC3E}">
        <p14:creationId xmlns:p14="http://schemas.microsoft.com/office/powerpoint/2010/main" val="1794241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latin typeface="Avenir"/>
            </a:endParaRPr>
          </a:p>
        </p:txBody>
      </p:sp>
      <p:sp>
        <p:nvSpPr>
          <p:cNvPr id="4" name="Slide Number Placeholder 3"/>
          <p:cNvSpPr>
            <a:spLocks noGrp="1"/>
          </p:cNvSpPr>
          <p:nvPr>
            <p:ph type="sldNum" sz="quarter" idx="5"/>
          </p:nvPr>
        </p:nvSpPr>
        <p:spPr/>
        <p:txBody>
          <a:bodyPr/>
          <a:lstStyle/>
          <a:p>
            <a:fld id="{65F38A34-01B5-8B47-8788-985DCB17BFD7}" type="slidenum">
              <a:rPr lang="en-US" smtClean="0"/>
              <a:t>9</a:t>
            </a:fld>
            <a:endParaRPr lang="en-US"/>
          </a:p>
        </p:txBody>
      </p:sp>
    </p:spTree>
    <p:extLst>
      <p:ext uri="{BB962C8B-B14F-4D97-AF65-F5344CB8AC3E}">
        <p14:creationId xmlns:p14="http://schemas.microsoft.com/office/powerpoint/2010/main" val="34646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MASTER SLIDE -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50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837DF-256F-A343-B154-88A1DBDD4F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8B1E42-6C3B-2746-8C64-210D0510A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8913A37-A294-514D-8DAE-68CF0E182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19B861-6E4E-EE44-A3F7-77F9BAD8C9D9}"/>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6" name="Footer Placeholder 5">
            <a:extLst>
              <a:ext uri="{FF2B5EF4-FFF2-40B4-BE49-F238E27FC236}">
                <a16:creationId xmlns:a16="http://schemas.microsoft.com/office/drawing/2014/main" id="{6E56FDAF-3E9B-1F4F-8373-63E8B70C2F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F70AF8-5509-734F-AE89-EA98A059CCF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13877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2BDE-07E7-C943-9B91-2FD547F4D8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D1B324-EAD5-C047-9C15-89B5642259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7876EA-C6E9-CD44-A3EE-6C56B6E11690}"/>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5" name="Footer Placeholder 4">
            <a:extLst>
              <a:ext uri="{FF2B5EF4-FFF2-40B4-BE49-F238E27FC236}">
                <a16:creationId xmlns:a16="http://schemas.microsoft.com/office/drawing/2014/main" id="{EA1A28F1-EE8E-EB45-A2D4-AB792DAC4B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B8326C-0735-4444-BE26-FAF0EC25C540}"/>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28224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ED0666-33F5-0943-BD99-7A3EF1E46B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1C10D5-A39F-7948-AFED-354F01BE9E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A01D2-BA99-8145-B80C-5539D9710C4E}"/>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5" name="Footer Placeholder 4">
            <a:extLst>
              <a:ext uri="{FF2B5EF4-FFF2-40B4-BE49-F238E27FC236}">
                <a16:creationId xmlns:a16="http://schemas.microsoft.com/office/drawing/2014/main" id="{D4FD065C-1B7C-D24B-8B36-1CBDC51181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1FE787-9E34-794A-BC26-6489E561549C}"/>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149458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0233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No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406400" y="304800"/>
            <a:ext cx="11379200" cy="77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720" numCol="1" anchor="b" anchorCtr="0" compatLnSpc="1">
            <a:prstTxWarp prst="textNoShape">
              <a:avLst/>
            </a:prstTxWarp>
          </a:bodyPr>
          <a:lstStyle>
            <a:lvl1pPr algn="ctr">
              <a:defRPr/>
            </a:lvl1pPr>
          </a:lstStyle>
          <a:p>
            <a:pPr lvl="0"/>
            <a:r>
              <a:rPr lang="en-US" altLang="en-US"/>
              <a:t>Click to edit Master title style</a:t>
            </a:r>
          </a:p>
        </p:txBody>
      </p:sp>
    </p:spTree>
    <p:extLst>
      <p:ext uri="{BB962C8B-B14F-4D97-AF65-F5344CB8AC3E}">
        <p14:creationId xmlns:p14="http://schemas.microsoft.com/office/powerpoint/2010/main" val="3641496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19138A4-B106-5647-9E25-A0B9EA158B40}"/>
              </a:ext>
            </a:extLst>
          </p:cNvPr>
          <p:cNvCxnSpPr/>
          <p:nvPr userDrawn="1"/>
        </p:nvCxnSpPr>
        <p:spPr>
          <a:xfrm>
            <a:off x="762000" y="1219200"/>
            <a:ext cx="2743200" cy="0"/>
          </a:xfrm>
          <a:prstGeom prst="line">
            <a:avLst/>
          </a:prstGeom>
          <a:ln w="76200">
            <a:solidFill>
              <a:srgbClr val="FFD127"/>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E3315EA2-0FCF-964A-B51F-29EF0E9D7770}"/>
              </a:ext>
            </a:extLst>
          </p:cNvPr>
          <p:cNvSpPr>
            <a:spLocks noGrp="1"/>
          </p:cNvSpPr>
          <p:nvPr>
            <p:ph type="title" hasCustomPrompt="1"/>
          </p:nvPr>
        </p:nvSpPr>
        <p:spPr>
          <a:xfrm>
            <a:off x="762001" y="444078"/>
            <a:ext cx="10667998" cy="533400"/>
          </a:xfrm>
          <a:prstGeom prst="rect">
            <a:avLst/>
          </a:prstGeom>
        </p:spPr>
        <p:txBody>
          <a:bodyPr>
            <a:normAutofit/>
          </a:bodyPr>
          <a:lstStyle>
            <a:lvl1pPr algn="l">
              <a:defRPr sz="3600" b="1" i="0" baseline="0">
                <a:solidFill>
                  <a:srgbClr val="095495"/>
                </a:solidFill>
                <a:latin typeface="Helvetica Neue" charset="0"/>
                <a:ea typeface="PMingLiU" charset="0"/>
                <a:cs typeface="Helvetica Neue" charset="0"/>
              </a:defRPr>
            </a:lvl1pPr>
          </a:lstStyle>
          <a:p>
            <a:r>
              <a:rPr lang="en-US"/>
              <a:t>Slide title</a:t>
            </a:r>
          </a:p>
        </p:txBody>
      </p:sp>
      <p:sp>
        <p:nvSpPr>
          <p:cNvPr id="15" name="Content Placeholder 14"/>
          <p:cNvSpPr>
            <a:spLocks noGrp="1"/>
          </p:cNvSpPr>
          <p:nvPr>
            <p:ph sz="quarter" idx="11"/>
          </p:nvPr>
        </p:nvSpPr>
        <p:spPr>
          <a:xfrm>
            <a:off x="761999" y="1752600"/>
            <a:ext cx="10667999" cy="4572000"/>
          </a:xfrm>
          <a:prstGeom prst="rect">
            <a:avLst/>
          </a:prstGeom>
        </p:spPr>
        <p:txBody>
          <a:bodyPr/>
          <a:lstStyle>
            <a:lvl1pPr marL="91440" indent="-91440">
              <a:lnSpc>
                <a:spcPct val="120000"/>
              </a:lnSpc>
              <a:spcBef>
                <a:spcPts val="1200"/>
              </a:spcBef>
              <a:spcAft>
                <a:spcPts val="600"/>
              </a:spcAft>
              <a:buClr>
                <a:schemeClr val="bg1">
                  <a:lumMod val="95000"/>
                </a:schemeClr>
              </a:buClr>
              <a:buFont typeface="Wingdings 3" panose="05040102010807070707" pitchFamily="18" charset="2"/>
              <a:buChar char=""/>
              <a:defRPr sz="2800">
                <a:solidFill>
                  <a:schemeClr val="accent6">
                    <a:lumMod val="50000"/>
                    <a:lumOff val="50000"/>
                  </a:schemeClr>
                </a:solidFill>
                <a:latin typeface="Helvetica" panose="020B0604020202020204" pitchFamily="34" charset="0"/>
                <a:cs typeface="Helvetica" panose="020B0604020202020204" pitchFamily="34" charset="0"/>
              </a:defRPr>
            </a:lvl1pPr>
            <a:lvl2pPr marL="914400" indent="-365760">
              <a:spcBef>
                <a:spcPts val="600"/>
              </a:spcBef>
              <a:spcAft>
                <a:spcPts val="600"/>
              </a:spcAft>
              <a:buClr>
                <a:schemeClr val="accent1"/>
              </a:buClr>
              <a:buFont typeface="Wingdings 3" panose="05040102010807070707" pitchFamily="18" charset="2"/>
              <a:buChar char=""/>
              <a:defRPr lang="en-US" sz="2400" dirty="0" smtClean="0">
                <a:solidFill>
                  <a:schemeClr val="accent6">
                    <a:lumMod val="50000"/>
                    <a:lumOff val="50000"/>
                  </a:schemeClr>
                </a:solidFill>
                <a:latin typeface="Helvetica" panose="020B0604020202020204" pitchFamily="34" charset="0"/>
                <a:ea typeface="PMingLiU" charset="0"/>
                <a:cs typeface="Helvetica" panose="020B0604020202020204" pitchFamily="34" charset="0"/>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632299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C8C5-35F2-214B-81C4-561AA7C596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9E2729-84FA-9E46-BF7A-8083B9CBAD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294C80-77D8-564D-9478-AD83348E549C}"/>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5" name="Footer Placeholder 4">
            <a:extLst>
              <a:ext uri="{FF2B5EF4-FFF2-40B4-BE49-F238E27FC236}">
                <a16:creationId xmlns:a16="http://schemas.microsoft.com/office/drawing/2014/main" id="{C9EDE470-17CC-6447-AF36-C03FA62F3F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47BCC3-757D-D641-AF37-361B171890DB}"/>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31796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07EC2-9D45-B342-8E28-26ED05F0A1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65D1F-6F07-C643-9AB7-C0E3CDCCAC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15C60-7B7B-1547-94ED-BCD190E29703}"/>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5" name="Footer Placeholder 4">
            <a:extLst>
              <a:ext uri="{FF2B5EF4-FFF2-40B4-BE49-F238E27FC236}">
                <a16:creationId xmlns:a16="http://schemas.microsoft.com/office/drawing/2014/main" id="{1A0E4317-7A6D-3141-A4E8-7199E6A5C9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4137C2-13D5-5B41-A648-84E3EAD315E3}"/>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73925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16380-9019-E74F-9359-FC6385B6F5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80C209-16AF-0248-8F91-E07ADB2EA9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D35CE2-C5B2-8D4B-984C-9985F65E5F26}"/>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5" name="Footer Placeholder 4">
            <a:extLst>
              <a:ext uri="{FF2B5EF4-FFF2-40B4-BE49-F238E27FC236}">
                <a16:creationId xmlns:a16="http://schemas.microsoft.com/office/drawing/2014/main" id="{FC794C37-0658-534C-8D80-5E4D3AA191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F4710F-A28E-E24E-9261-73DE2F80EBEE}"/>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23595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DA551-FDF7-3046-B311-32CE763A5C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D955A-CCD1-1B46-93C7-DDB3A79FBC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548B12-9505-1942-B852-317C6E1879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49B55F-B85F-5B4E-8AD1-11B57A384024}"/>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6" name="Footer Placeholder 5">
            <a:extLst>
              <a:ext uri="{FF2B5EF4-FFF2-40B4-BE49-F238E27FC236}">
                <a16:creationId xmlns:a16="http://schemas.microsoft.com/office/drawing/2014/main" id="{D4AA9DA2-3F02-4847-9B84-A7E9571293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34CA89D-B407-0F4E-83D4-6D9F8F23ED51}"/>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682189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E970A-EF45-334A-B022-21CCA7BAC8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8D3514-A6E1-C343-91AD-07C39D251E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9DE74D-6811-A245-AB5D-AE69D1428C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2AB05C-316A-3440-ADD7-71C5DA1F4D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A1000B-8B98-8640-AAB6-484DE653CF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9CA2AB-2713-DF45-974F-0DE11A672663}"/>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8" name="Footer Placeholder 7">
            <a:extLst>
              <a:ext uri="{FF2B5EF4-FFF2-40B4-BE49-F238E27FC236}">
                <a16:creationId xmlns:a16="http://schemas.microsoft.com/office/drawing/2014/main" id="{16C9B27F-852F-EF45-B8CC-C13CAA0D264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840F912-54B9-3943-BC48-FE6EE8DFE3B9}"/>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33105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D7849-E623-0B44-A85B-588B332656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09CAE4-2F15-7A4F-92DE-547E201DED23}"/>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4" name="Footer Placeholder 3">
            <a:extLst>
              <a:ext uri="{FF2B5EF4-FFF2-40B4-BE49-F238E27FC236}">
                <a16:creationId xmlns:a16="http://schemas.microsoft.com/office/drawing/2014/main" id="{D22E8DD2-9623-CB4E-84D8-E8A1CC040EF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5D4860A-7C74-C14D-A213-A000B7D860F7}"/>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44368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B84651-4E43-BD4D-9503-BBCE3C07B062}"/>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3" name="Footer Placeholder 2">
            <a:extLst>
              <a:ext uri="{FF2B5EF4-FFF2-40B4-BE49-F238E27FC236}">
                <a16:creationId xmlns:a16="http://schemas.microsoft.com/office/drawing/2014/main" id="{EA5D2500-67C9-AA41-8033-FF3953DA69E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6EEF91B-6B95-FE46-83E7-CB5B59457352}"/>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71025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5DB7F-395E-224F-8866-6F5105B4CD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5FE369-E3BC-DE4F-B8E4-7098E76AAF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F98899-E281-8140-90B7-DE5A10E1C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4C489-27D7-2C4B-97E2-CE69D9D70487}"/>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6" name="Footer Placeholder 5">
            <a:extLst>
              <a:ext uri="{FF2B5EF4-FFF2-40B4-BE49-F238E27FC236}">
                <a16:creationId xmlns:a16="http://schemas.microsoft.com/office/drawing/2014/main" id="{E361812F-1C31-EE40-B4F2-7F80D3F6EC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E57611-A357-A341-8C6A-77868DA91C2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04608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D375E5-FD70-7E4D-84AA-51CFADE4E3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0D8671-C058-6543-B4EF-2B4A476969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0D3DC-1DCA-9345-B462-9BBD0B2FB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37458-1D5F-B74F-96C6-5F61AAF91F9E}" type="datetimeFigureOut">
              <a:rPr lang="en-US" smtClean="0"/>
              <a:t>11/8/2023</a:t>
            </a:fld>
            <a:endParaRPr lang="en-US" dirty="0"/>
          </a:p>
        </p:txBody>
      </p:sp>
      <p:sp>
        <p:nvSpPr>
          <p:cNvPr id="5" name="Footer Placeholder 4">
            <a:extLst>
              <a:ext uri="{FF2B5EF4-FFF2-40B4-BE49-F238E27FC236}">
                <a16:creationId xmlns:a16="http://schemas.microsoft.com/office/drawing/2014/main" id="{47356110-E806-2647-89B9-7CCF94D2B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72A6DF7-EBBD-1C42-8C4C-92595B161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76CB1-5A59-7D48-A26A-CF055D0E1106}" type="slidenum">
              <a:rPr lang="en-US" smtClean="0"/>
              <a:t>‹#›</a:t>
            </a:fld>
            <a:endParaRPr lang="en-US" dirty="0"/>
          </a:p>
        </p:txBody>
      </p:sp>
    </p:spTree>
    <p:extLst>
      <p:ext uri="{BB962C8B-B14F-4D97-AF65-F5344CB8AC3E}">
        <p14:creationId xmlns:p14="http://schemas.microsoft.com/office/powerpoint/2010/main" val="2433980001"/>
      </p:ext>
    </p:extLst>
  </p:cSld>
  <p:clrMap bg1="lt1" tx1="dk1" bg2="lt2" tx2="dk2" accent1="accent1" accent2="accent2" accent3="accent3" accent4="accent4" accent5="accent5" accent6="accent6" hlink="hlink" folHlink="folHlink"/>
  <p:sldLayoutIdLst>
    <p:sldLayoutId id="2147483716"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2" r:id="rId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4" r:id="rId1"/>
  </p:sldLayoutIdLst>
  <mc:AlternateContent xmlns:mc="http://schemas.openxmlformats.org/markup-compatibility/2006" xmlns:p14="http://schemas.microsoft.com/office/powerpoint/2010/main">
    <mc:Choice Requires="p14">
      <p:transition p14:dur="0" advTm="0"/>
    </mc:Choice>
    <mc:Fallback xmlns="">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1.xml"/><Relationship Id="rId11" Type="http://schemas.openxmlformats.org/officeDocument/2006/relationships/image" Target="../media/image18.png"/><Relationship Id="rId5" Type="http://schemas.openxmlformats.org/officeDocument/2006/relationships/diagramQuickStyle" Target="../diagrams/quickStyle1.xml"/><Relationship Id="rId10" Type="http://schemas.openxmlformats.org/officeDocument/2006/relationships/image" Target="../media/image7.png"/><Relationship Id="rId4" Type="http://schemas.openxmlformats.org/officeDocument/2006/relationships/diagramLayout" Target="../diagrams/layout1.xml"/><Relationship Id="rId9"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image" Target="../media/image3.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556F9008-759B-BF4A-A397-55EB3B46A4E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90046" y="-3"/>
            <a:ext cx="4001954" cy="6888881"/>
          </a:xfrm>
          <a:prstGeom prst="rect">
            <a:avLst/>
          </a:prstGeom>
        </p:spPr>
      </p:pic>
      <p:sp>
        <p:nvSpPr>
          <p:cNvPr id="5" name="Headline">
            <a:extLst>
              <a:ext uri="{FF2B5EF4-FFF2-40B4-BE49-F238E27FC236}">
                <a16:creationId xmlns:a16="http://schemas.microsoft.com/office/drawing/2014/main" id="{4E8520BA-3857-4F45-9F89-B8892B3B592C}"/>
              </a:ext>
            </a:extLst>
          </p:cNvPr>
          <p:cNvSpPr txBox="1">
            <a:spLocks/>
          </p:cNvSpPr>
          <p:nvPr/>
        </p:nvSpPr>
        <p:spPr>
          <a:xfrm>
            <a:off x="762000" y="2721068"/>
            <a:ext cx="7275095" cy="2055086"/>
          </a:xfrm>
          <a:prstGeom prst="rect">
            <a:avLst/>
          </a:prstGeom>
        </p:spPr>
        <p:txBody>
          <a:bodyPr lIns="91440" tIns="45720" rIns="91440" bIns="45720"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zh-TW" sz="3600" b="0" i="0" u="none" strike="noStrike" cap="none" normalizeH="0" baseline="0" noProof="0" dirty="0">
                <a:ln>
                  <a:noFill/>
                </a:ln>
                <a:solidFill>
                  <a:srgbClr val="00AC69"/>
                </a:solidFill>
                <a:effectLst/>
                <a:uLnTx/>
                <a:uFillTx/>
                <a:latin typeface="Arial" panose="020B0604020202020204" pitchFamily="34" charset="0"/>
                <a:ea typeface="PMingLiU" charset="0"/>
                <a:cs typeface="Arial" panose="020B0604020202020204" pitchFamily="34" charset="0"/>
              </a:rPr>
              <a:t>青少獅會</a:t>
            </a:r>
            <a:r>
              <a:rPr kumimoji="0" lang="zh-CN" altLang="en-US" sz="3600" b="0" i="0" u="none" strike="noStrike" cap="none" normalizeH="0" baseline="0" noProof="0" dirty="0">
                <a:ln>
                  <a:noFill/>
                </a:ln>
                <a:solidFill>
                  <a:srgbClr val="00AC69"/>
                </a:solidFill>
                <a:effectLst/>
                <a:uLnTx/>
                <a:uFillTx/>
                <a:latin typeface="Arial" panose="020B0604020202020204" pitchFamily="34" charset="0"/>
                <a:ea typeface="PMingLiU" charset="0"/>
                <a:cs typeface="Arial" panose="020B0604020202020204" pitchFamily="34" charset="0"/>
              </a:rPr>
              <a:t>計劃之</a:t>
            </a:r>
            <a:endParaRPr kumimoji="0" lang="zh-TW" sz="3600" b="0" i="0" u="none" strike="noStrike" cap="none" normalizeH="0" baseline="0" noProof="0" dirty="0">
              <a:ln>
                <a:noFill/>
              </a:ln>
              <a:solidFill>
                <a:srgbClr val="00AC69"/>
              </a:solidFill>
              <a:effectLst/>
              <a:uLnTx/>
              <a:uFillTx/>
              <a:latin typeface="Arial" panose="020B0604020202020204" pitchFamily="34" charset="0"/>
              <a:ea typeface="PMingLiU" charset="0"/>
              <a:cs typeface="Arial" panose="020B0604020202020204" pitchFamily="34" charset="0"/>
            </a:endParaRPr>
          </a:p>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zh-TW" sz="6000" b="1" i="0" u="none" strike="noStrike" cap="none" normalizeH="0" baseline="0" noProof="0" dirty="0">
                <a:ln>
                  <a:noFill/>
                </a:ln>
                <a:solidFill>
                  <a:srgbClr val="55565A"/>
                </a:solidFill>
                <a:effectLst/>
                <a:uLnTx/>
                <a:uFillTx/>
                <a:latin typeface="Arial" panose="020B0604020202020204" pitchFamily="34" charset="0"/>
                <a:ea typeface="PMingLiU" charset="0"/>
                <a:cs typeface="Arial" panose="020B0604020202020204" pitchFamily="34" charset="0"/>
              </a:rPr>
              <a:t>策略計劃</a:t>
            </a:r>
          </a:p>
          <a:p>
            <a:pPr>
              <a:spcBef>
                <a:spcPts val="600"/>
              </a:spcBef>
              <a:defRPr/>
            </a:pPr>
            <a:r>
              <a:rPr lang="zh-TW" sz="2400" dirty="0">
                <a:solidFill>
                  <a:srgbClr val="55565A"/>
                </a:solidFill>
                <a:latin typeface="Arial"/>
                <a:ea typeface="PMingLiU"/>
                <a:cs typeface="Arial"/>
              </a:rPr>
              <a:t>2021-2026</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1</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3" name="Picture 2">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99591" y="251427"/>
            <a:ext cx="2469640" cy="2469640"/>
          </a:xfrm>
          <a:prstGeom prst="rect">
            <a:avLst/>
          </a:prstGeom>
        </p:spPr>
      </p:pic>
      <p:pic>
        <p:nvPicPr>
          <p:cNvPr id="14" name="Picture 13">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pic>
        <p:nvPicPr>
          <p:cNvPr id="20" name="Picture 19">
            <a:extLst>
              <a:ext uri="{FF2B5EF4-FFF2-40B4-BE49-F238E27FC236}">
                <a16:creationId xmlns:a16="http://schemas.microsoft.com/office/drawing/2014/main" id="{500C187D-881A-124B-AD8C-8CCB536CC5D5}"/>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9454476" y="349537"/>
            <a:ext cx="2425700" cy="467929"/>
          </a:xfrm>
          <a:prstGeom prst="rect">
            <a:avLst/>
          </a:prstGeom>
        </p:spPr>
      </p:pic>
    </p:spTree>
    <p:extLst>
      <p:ext uri="{BB962C8B-B14F-4D97-AF65-F5344CB8AC3E}">
        <p14:creationId xmlns:p14="http://schemas.microsoft.com/office/powerpoint/2010/main" val="236114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ckground - Solid">
            <a:extLst>
              <a:ext uri="{FF2B5EF4-FFF2-40B4-BE49-F238E27FC236}">
                <a16:creationId xmlns:a16="http://schemas.microsoft.com/office/drawing/2014/main" id="{056D9397-8354-2540-BA75-4F5FFA8E2948}"/>
              </a:ext>
            </a:extLst>
          </p:cNvPr>
          <p:cNvSpPr/>
          <p:nvPr/>
        </p:nvSpPr>
        <p:spPr>
          <a:xfrm>
            <a:off x="-24467" y="0"/>
            <a:ext cx="12216467"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2</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13" name="Picture 12">
            <a:extLst>
              <a:ext uri="{FF2B5EF4-FFF2-40B4-BE49-F238E27FC236}">
                <a16:creationId xmlns:a16="http://schemas.microsoft.com/office/drawing/2014/main" id="{9D6A6404-0FEA-E14D-B18E-DBF2EA768FB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a:off x="-24467" y="-383650"/>
            <a:ext cx="3241800" cy="7248414"/>
          </a:xfrm>
          <a:prstGeom prst="rect">
            <a:avLst/>
          </a:prstGeom>
        </p:spPr>
      </p:pic>
      <p:sp>
        <p:nvSpPr>
          <p:cNvPr id="15" name="Background - Solid">
            <a:extLst>
              <a:ext uri="{FF2B5EF4-FFF2-40B4-BE49-F238E27FC236}">
                <a16:creationId xmlns:a16="http://schemas.microsoft.com/office/drawing/2014/main" id="{A6801EEA-EA15-4E48-AA33-B09FEAE42630}"/>
              </a:ext>
            </a:extLst>
          </p:cNvPr>
          <p:cNvSpPr/>
          <p:nvPr/>
        </p:nvSpPr>
        <p:spPr>
          <a:xfrm>
            <a:off x="932769" y="842125"/>
            <a:ext cx="10326461" cy="5173746"/>
          </a:xfrm>
          <a:prstGeom prst="rect">
            <a:avLst/>
          </a:prstGeom>
          <a:solidFill>
            <a:schemeClr val="bg1">
              <a:alpha val="93000"/>
            </a:schemeClr>
          </a:solidFill>
          <a:ln>
            <a:noFill/>
          </a:ln>
          <a:effectLst>
            <a:outerShdw blurRad="800100" sx="103000" sy="103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0" tIns="457200" rIns="685800" bIns="457200" rtlCol="0" anchor="t"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zh-TW" sz="3200" b="1" i="0" u="none" strike="noStrike" cap="none" normalizeH="0" baseline="0" noProof="0" dirty="0">
                <a:ln>
                  <a:noFill/>
                </a:ln>
                <a:solidFill>
                  <a:srgbClr val="55565A"/>
                </a:solidFill>
                <a:effectLst/>
                <a:uLnTx/>
                <a:uFillTx/>
                <a:latin typeface="Arial" panose="020B0604020202020204" pitchFamily="34" charset="0"/>
                <a:ea typeface="PMingLiU"/>
                <a:cs typeface="Arial" panose="020B0604020202020204" pitchFamily="34" charset="0"/>
              </a:rPr>
              <a:t>青少獅策略計劃的</a:t>
            </a:r>
            <a:r>
              <a:rPr kumimoji="0" lang="zh-TW" sz="3200" b="1" i="0" u="none" strike="noStrike" cap="none" normalizeH="0" baseline="0" noProof="0" dirty="0">
                <a:ln>
                  <a:noFill/>
                </a:ln>
                <a:solidFill>
                  <a:srgbClr val="00AC69"/>
                </a:solidFill>
                <a:effectLst/>
                <a:uLnTx/>
                <a:uFillTx/>
                <a:latin typeface="Arial" panose="020B0604020202020204" pitchFamily="34" charset="0"/>
                <a:ea typeface="PMingLiU"/>
                <a:cs typeface="Arial" panose="020B0604020202020204" pitchFamily="34" charset="0"/>
              </a:rPr>
              <a:t>目標</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400" b="1" i="0" u="none" strike="noStrike" kern="0" cap="none" spc="0" normalizeH="0" baseline="0" noProof="0" dirty="0">
              <a:ln>
                <a:noFill/>
              </a:ln>
              <a:solidFill>
                <a:srgbClr val="00AC69"/>
              </a:solidFill>
              <a:effectLst/>
              <a:uLnTx/>
              <a:uFillTx/>
              <a:latin typeface="Arial" panose="020B0604020202020204" pitchFamily="34" charset="0"/>
              <a:ea typeface="+mn-ea"/>
              <a:cs typeface="Arial" panose="020B0604020202020204" pitchFamily="34" charset="0"/>
            </a:endParaRPr>
          </a:p>
          <a:p>
            <a:pPr marR="0" lvl="0" indent="0" algn="ctr" defTabSz="914400" rtl="0" eaLnBrk="1" fontAlgn="auto" latinLnBrk="0" hangingPunct="1">
              <a:lnSpc>
                <a:spcPct val="140000"/>
              </a:lnSpc>
              <a:spcBef>
                <a:spcPts val="0"/>
              </a:spcBef>
              <a:spcAft>
                <a:spcPts val="0"/>
              </a:spcAft>
              <a:buClrTx/>
              <a:buSzTx/>
              <a:buFontTx/>
              <a:buNone/>
              <a:tabLst/>
              <a:defRPr/>
            </a:pP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到2026年，透過增加招募和</a:t>
            </a:r>
            <a:r>
              <a:rPr kumimoji="0" lang="zh-CN" altLang="en-US"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轉化會籍</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工作</a:t>
            </a:r>
            <a:r>
              <a:rPr kumimoji="0" lang="zh-CN" altLang="en-US"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以及</a:t>
            </a:r>
            <a:br>
              <a:rPr kumimoji="0" lang="en-US" alt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b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提升的會員體驗，</a:t>
            </a:r>
            <a:r>
              <a:rPr kumimoji="0" lang="zh-CN" altLang="en-US"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報告的</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青少獅會會員</a:t>
            </a:r>
            <a:r>
              <a:rPr kumimoji="0" lang="zh-CN" altLang="en-US"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將</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增加至</a:t>
            </a:r>
            <a:r>
              <a:rPr kumimoji="0" lang="en-US" alt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 </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20</a:t>
            </a:r>
            <a:r>
              <a:rPr kumimoji="0" lang="en-US" alt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0000</a:t>
            </a:r>
            <a:r>
              <a:rPr lang="zh-CN" altLang="en-US" sz="2800" dirty="0">
                <a:solidFill>
                  <a:srgbClr val="424242"/>
                </a:solidFill>
                <a:latin typeface="Arial" panose="020B0604020202020204" pitchFamily="34" charset="0"/>
                <a:ea typeface="PMingLiU"/>
                <a:cs typeface="Arial" panose="020B0604020202020204" pitchFamily="34" charset="0"/>
              </a:rPr>
              <a:t>人</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，而</a:t>
            </a:r>
            <a:r>
              <a:rPr kumimoji="0" lang="zh-CN" altLang="en-US"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報告的青少獅轉</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為獅友的</a:t>
            </a:r>
            <a:r>
              <a:rPr lang="zh-CN" altLang="en-US" sz="2800" dirty="0">
                <a:solidFill>
                  <a:srgbClr val="424242"/>
                </a:solidFill>
                <a:latin typeface="Arial" panose="020B0604020202020204" pitchFamily="34" charset="0"/>
                <a:ea typeface="PMingLiU"/>
                <a:cs typeface="Arial" panose="020B0604020202020204" pitchFamily="34" charset="0"/>
              </a:rPr>
              <a:t>會員將</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增加至13000</a:t>
            </a:r>
            <a:r>
              <a:rPr kumimoji="0" lang="zh-CN" altLang="en-US"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人</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a:t>
            </a:r>
            <a:r>
              <a:rPr kumimoji="0" lang="zh-TW" sz="2800" b="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 </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1" i="0" u="none" strike="noStrike" kern="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2433EEC4-385F-3F4D-A9B7-D9FE43C784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86141" y="5688360"/>
            <a:ext cx="982060" cy="491030"/>
          </a:xfrm>
          <a:prstGeom prst="rect">
            <a:avLst/>
          </a:prstGeom>
        </p:spPr>
      </p:pic>
      <p:pic>
        <p:nvPicPr>
          <p:cNvPr id="9" name="Picture 8">
            <a:extLst>
              <a:ext uri="{FF2B5EF4-FFF2-40B4-BE49-F238E27FC236}">
                <a16:creationId xmlns:a16="http://schemas.microsoft.com/office/drawing/2014/main" id="{CD4F7E07-5D0D-774D-8420-572867E8774F}"/>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0800000">
            <a:off x="11200107" y="2473"/>
            <a:ext cx="991893" cy="1679305"/>
          </a:xfrm>
          <a:prstGeom prst="rect">
            <a:avLst/>
          </a:prstGeom>
        </p:spPr>
      </p:pic>
    </p:spTree>
    <p:extLst>
      <p:ext uri="{BB962C8B-B14F-4D97-AF65-F5344CB8AC3E}">
        <p14:creationId xmlns:p14="http://schemas.microsoft.com/office/powerpoint/2010/main" val="2468325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91819D7C-4A59-8C48-861C-894BCAFE8F7E}"/>
              </a:ext>
            </a:extLst>
          </p:cNvPr>
          <p:cNvPicPr>
            <a:picLocks noChangeAspect="1"/>
          </p:cNvPicPr>
          <p:nvPr/>
        </p:nvPicPr>
        <p:blipFill rotWithShape="1">
          <a:blip r:embed="rId3"/>
          <a:srcRect l="63206" t="30526" r="11064" b="19490"/>
          <a:stretch/>
        </p:blipFill>
        <p:spPr>
          <a:xfrm>
            <a:off x="0" y="1"/>
            <a:ext cx="2353591" cy="7166244"/>
          </a:xfrm>
          <a:prstGeom prst="rect">
            <a:avLst/>
          </a:prstGeom>
        </p:spPr>
      </p:pic>
      <p:pic>
        <p:nvPicPr>
          <p:cNvPr id="19" name="Picture 18">
            <a:extLst>
              <a:ext uri="{FF2B5EF4-FFF2-40B4-BE49-F238E27FC236}">
                <a16:creationId xmlns:a16="http://schemas.microsoft.com/office/drawing/2014/main" id="{76C58F04-54E6-A54E-A92B-2AFFD17C394E}"/>
              </a:ext>
            </a:extLst>
          </p:cNvPr>
          <p:cNvPicPr>
            <a:picLocks noChangeAspect="1"/>
          </p:cNvPicPr>
          <p:nvPr/>
        </p:nvPicPr>
        <p:blipFill rotWithShape="1">
          <a:blip r:embed="rId4"/>
          <a:srcRect l="15744" b="4901"/>
          <a:stretch/>
        </p:blipFill>
        <p:spPr>
          <a:xfrm rot="10800000" flipV="1">
            <a:off x="10958512" y="4769669"/>
            <a:ext cx="1233487" cy="2088331"/>
          </a:xfrm>
          <a:prstGeom prst="rect">
            <a:avLst/>
          </a:prstGeom>
        </p:spPr>
      </p:pic>
      <p:sp>
        <p:nvSpPr>
          <p:cNvPr id="20" name="Page Number - Blue">
            <a:extLst>
              <a:ext uri="{FF2B5EF4-FFF2-40B4-BE49-F238E27FC236}">
                <a16:creationId xmlns:a16="http://schemas.microsoft.com/office/drawing/2014/main" id="{5B79561B-C68A-9748-BD1F-4B43E431BBAE}"/>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000" b="0" i="0" u="none" strike="noStrike" kern="1200" cap="none" spc="0" normalizeH="0" baseline="0" noProof="0" smtClean="0">
                <a:ln>
                  <a:noFill/>
                </a:ln>
                <a:solidFill>
                  <a:srgbClr val="FFFFFF"/>
                </a:solidFill>
                <a:effectLst/>
                <a:uLnTx/>
                <a:uFillTx/>
                <a:latin typeface="Arial" charset="0"/>
                <a:ea typeface="ヒラギノ角ゴ Pro W3" charset="0"/>
              </a:rPr>
              <a:pPr marL="0" marR="0" lvl="0" indent="0" algn="l" defTabSz="914400" rtl="0" eaLnBrk="0" fontAlgn="auto" latinLnBrk="0" hangingPunct="0">
                <a:lnSpc>
                  <a:spcPct val="100000"/>
                </a:lnSpc>
                <a:spcBef>
                  <a:spcPct val="50000"/>
                </a:spcBef>
                <a:spcAft>
                  <a:spcPts val="0"/>
                </a:spcAft>
                <a:buClrTx/>
                <a:buSzTx/>
                <a:buFontTx/>
                <a:buNone/>
                <a:tabLst/>
                <a:defRPr/>
              </a:pPr>
              <a:t>3</a:t>
            </a:fld>
            <a:endParaRPr kumimoji="0" lang="en-US" sz="1000" b="0" i="0" u="none" strike="noStrike" kern="1200" cap="none" spc="0" normalizeH="0" baseline="0" noProof="0">
              <a:ln>
                <a:noFill/>
              </a:ln>
              <a:solidFill>
                <a:srgbClr val="FFFFFF"/>
              </a:solidFill>
              <a:effectLst/>
              <a:uLnTx/>
              <a:uFillTx/>
              <a:latin typeface="Arial" charset="0"/>
              <a:ea typeface="ヒラギノ角ゴ Pro W3" charset="0"/>
            </a:endParaRPr>
          </a:p>
        </p:txBody>
      </p:sp>
      <p:sp>
        <p:nvSpPr>
          <p:cNvPr id="26" name="Body Copy">
            <a:extLst>
              <a:ext uri="{FF2B5EF4-FFF2-40B4-BE49-F238E27FC236}">
                <a16:creationId xmlns:a16="http://schemas.microsoft.com/office/drawing/2014/main" id="{02BE3303-60FA-E441-AD0C-CD7E323F1B26}"/>
              </a:ext>
            </a:extLst>
          </p:cNvPr>
          <p:cNvSpPr txBox="1">
            <a:spLocks/>
          </p:cNvSpPr>
          <p:nvPr/>
        </p:nvSpPr>
        <p:spPr>
          <a:xfrm>
            <a:off x="2678331" y="1390439"/>
            <a:ext cx="7173034" cy="1052958"/>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1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27" name="Body Copy">
            <a:extLst>
              <a:ext uri="{FF2B5EF4-FFF2-40B4-BE49-F238E27FC236}">
                <a16:creationId xmlns:a16="http://schemas.microsoft.com/office/drawing/2014/main" id="{7104D559-75B4-2142-B244-EF77AB107BD9}"/>
              </a:ext>
            </a:extLst>
          </p:cNvPr>
          <p:cNvSpPr txBox="1">
            <a:spLocks/>
          </p:cNvSpPr>
          <p:nvPr/>
        </p:nvSpPr>
        <p:spPr>
          <a:xfrm>
            <a:off x="1827528" y="739820"/>
            <a:ext cx="9492602" cy="837361"/>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zh-TW" sz="3600" b="1" i="0" u="none" strike="noStrike" cap="none" normalizeH="0" baseline="0" noProof="0">
                <a:ln>
                  <a:noFill/>
                </a:ln>
                <a:solidFill>
                  <a:srgbClr val="55565A"/>
                </a:solidFill>
                <a:effectLst/>
                <a:uLnTx/>
                <a:uFillTx/>
                <a:latin typeface="Arial" charset="0"/>
                <a:ea typeface="PMingLiU" charset="0"/>
                <a:cs typeface="Arial" charset="0"/>
              </a:rPr>
              <a:t>綜合方法：目標</a:t>
            </a:r>
          </a:p>
        </p:txBody>
      </p:sp>
      <p:sp>
        <p:nvSpPr>
          <p:cNvPr id="3" name="TextBox 2">
            <a:extLst>
              <a:ext uri="{FF2B5EF4-FFF2-40B4-BE49-F238E27FC236}">
                <a16:creationId xmlns:a16="http://schemas.microsoft.com/office/drawing/2014/main" id="{B474C79F-5017-42F8-A1DF-22BED524D0C3}"/>
              </a:ext>
            </a:extLst>
          </p:cNvPr>
          <p:cNvSpPr txBox="1"/>
          <p:nvPr/>
        </p:nvSpPr>
        <p:spPr>
          <a:xfrm flipH="1">
            <a:off x="2715134" y="1577181"/>
            <a:ext cx="7996300" cy="4008790"/>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buClrTx/>
              <a:buSzTx/>
              <a:buFont typeface="Arial" pitchFamily="34" charset="0"/>
              <a:buNone/>
              <a:tabLst/>
              <a:defRPr/>
            </a:pPr>
            <a:r>
              <a:rPr kumimoji="0" lang="zh-TW" sz="2400" b="1" i="0" u="none" strike="noStrike" cap="none" normalizeH="0" baseline="0" noProof="0" dirty="0">
                <a:ln>
                  <a:noFill/>
                </a:ln>
                <a:solidFill>
                  <a:srgbClr val="00AC69"/>
                </a:solidFill>
                <a:effectLst/>
                <a:uLnTx/>
                <a:uFillTx/>
                <a:latin typeface="Arial"/>
                <a:ea typeface="PMingLiU"/>
                <a:cs typeface="Arial"/>
              </a:rPr>
              <a:t>招募：</a:t>
            </a:r>
            <a:r>
              <a:rPr kumimoji="0" lang="zh-TW" sz="2400" b="0" i="0" u="none" strike="noStrike" cap="none" normalizeH="0" baseline="0" noProof="0" dirty="0">
                <a:ln>
                  <a:noFill/>
                </a:ln>
                <a:solidFill>
                  <a:srgbClr val="424242"/>
                </a:solidFill>
                <a:effectLst/>
                <a:uLnTx/>
                <a:uFillTx/>
                <a:latin typeface="Arial"/>
                <a:ea typeface="PMingLiU"/>
                <a:cs typeface="Arial"/>
              </a:rPr>
              <a:t>為會員配備招募工具，並改善以成長為重點的會員結構</a:t>
            </a:r>
            <a:endParaRPr kumimoji="0" lang="en-US" altLang="zh-TW" sz="2400" b="0" i="0" u="none" strike="noStrike" cap="none" normalizeH="0" baseline="0" noProof="0" dirty="0">
              <a:ln>
                <a:noFill/>
              </a:ln>
              <a:solidFill>
                <a:srgbClr val="424242"/>
              </a:solidFill>
              <a:effectLst/>
              <a:uLnTx/>
              <a:uFillTx/>
              <a:latin typeface="Arial"/>
              <a:ea typeface="PMingLiU"/>
              <a:cs typeface="Arial"/>
            </a:endParaRPr>
          </a:p>
          <a:p>
            <a:pPr marL="0" marR="0" lvl="0" indent="0" algn="l" defTabSz="914400" rtl="0" eaLnBrk="1" fontAlgn="base" latinLnBrk="0" hangingPunct="1">
              <a:lnSpc>
                <a:spcPct val="100000"/>
              </a:lnSpc>
              <a:spcBef>
                <a:spcPts val="0"/>
              </a:spcBef>
              <a:buClrTx/>
              <a:buSzTx/>
              <a:buFont typeface="Arial" pitchFamily="34" charset="0"/>
              <a:buNone/>
              <a:tabLst/>
              <a:defRPr/>
            </a:pPr>
            <a:endParaRPr kumimoji="0" lang="en-US" altLang="zh-TW" sz="2400" b="1" i="0" u="none" strike="noStrike" cap="none" normalizeH="0" baseline="0" noProof="0" dirty="0">
              <a:ln>
                <a:noFill/>
              </a:ln>
              <a:solidFill>
                <a:srgbClr val="00AC69"/>
              </a:solidFill>
              <a:effectLst/>
              <a:uLnTx/>
              <a:uFillTx/>
              <a:latin typeface="Arial"/>
              <a:ea typeface="PMingLiU"/>
              <a:cs typeface="Arial"/>
            </a:endParaRPr>
          </a:p>
          <a:p>
            <a:pPr marL="0" marR="0" lvl="0" indent="0" algn="l" defTabSz="914400" rtl="0" eaLnBrk="1" fontAlgn="base" latinLnBrk="0" hangingPunct="1">
              <a:lnSpc>
                <a:spcPct val="100000"/>
              </a:lnSpc>
              <a:spcBef>
                <a:spcPts val="0"/>
              </a:spcBef>
              <a:spcAft>
                <a:spcPts val="3500"/>
              </a:spcAft>
              <a:buClrTx/>
              <a:buSzTx/>
              <a:buFont typeface="Arial" pitchFamily="34" charset="0"/>
              <a:buNone/>
              <a:tabLst/>
              <a:defRPr/>
            </a:pPr>
            <a:r>
              <a:rPr kumimoji="0" lang="zh-TW" sz="2400" b="1" i="0" u="none" strike="noStrike" cap="none" normalizeH="0" baseline="0" noProof="0" dirty="0">
                <a:ln>
                  <a:noFill/>
                </a:ln>
                <a:solidFill>
                  <a:srgbClr val="00AC69"/>
                </a:solidFill>
                <a:effectLst/>
                <a:uLnTx/>
                <a:uFillTx/>
                <a:latin typeface="Arial"/>
                <a:ea typeface="PMingLiU"/>
                <a:cs typeface="Arial"/>
              </a:rPr>
              <a:t>會員體驗: </a:t>
            </a:r>
            <a:r>
              <a:rPr kumimoji="0" lang="zh-TW" sz="2400" b="0" i="0" u="none" strike="noStrike" cap="none" normalizeH="0" baseline="0" noProof="0" dirty="0">
                <a:ln>
                  <a:noFill/>
                </a:ln>
                <a:solidFill>
                  <a:srgbClr val="424242"/>
                </a:solidFill>
                <a:effectLst/>
                <a:uLnTx/>
                <a:uFillTx/>
                <a:latin typeface="Arial"/>
                <a:ea typeface="PMingLiU"/>
                <a:cs typeface="Arial"/>
              </a:rPr>
              <a:t>透過擴大技能發展的獨特機會，增加青少獅會員的價值 </a:t>
            </a:r>
          </a:p>
          <a:p>
            <a:pPr marL="0" marR="0" lvl="0" indent="0" algn="l" defTabSz="914400" rtl="0" eaLnBrk="1" fontAlgn="base" latinLnBrk="0" hangingPunct="1">
              <a:lnSpc>
                <a:spcPct val="100000"/>
              </a:lnSpc>
              <a:spcBef>
                <a:spcPts val="0"/>
              </a:spcBef>
              <a:spcAft>
                <a:spcPts val="4000"/>
              </a:spcAft>
              <a:buClrTx/>
              <a:buSzTx/>
              <a:buFont typeface="Arial" pitchFamily="34" charset="0"/>
              <a:buNone/>
              <a:tabLst/>
              <a:defRPr/>
            </a:pPr>
            <a:r>
              <a:rPr kumimoji="0" lang="zh-CN" altLang="en-US" sz="2400" b="1" i="0" u="none" strike="noStrike" cap="none" normalizeH="0" baseline="0" noProof="0" dirty="0">
                <a:ln>
                  <a:noFill/>
                </a:ln>
                <a:solidFill>
                  <a:srgbClr val="00AC69"/>
                </a:solidFill>
                <a:effectLst/>
                <a:uLnTx/>
                <a:uFillTx/>
                <a:latin typeface="Arial"/>
                <a:ea typeface="PMingLiU"/>
                <a:cs typeface="Arial"/>
              </a:rPr>
              <a:t>轉換</a:t>
            </a:r>
            <a:r>
              <a:rPr kumimoji="0" lang="zh-TW" sz="2400" b="1" i="0" u="none" strike="noStrike" cap="none" normalizeH="0" baseline="0" noProof="0" dirty="0">
                <a:ln>
                  <a:noFill/>
                </a:ln>
                <a:solidFill>
                  <a:srgbClr val="00AC69"/>
                </a:solidFill>
                <a:effectLst/>
                <a:uLnTx/>
                <a:uFillTx/>
                <a:latin typeface="Arial"/>
                <a:ea typeface="PMingLiU"/>
                <a:cs typeface="Arial"/>
              </a:rPr>
              <a:t>:</a:t>
            </a:r>
            <a:r>
              <a:rPr kumimoji="0" lang="zh-TW" sz="2400" b="0" i="0" u="none" strike="noStrike" cap="none" normalizeH="0" baseline="0" noProof="0" dirty="0">
                <a:ln>
                  <a:noFill/>
                </a:ln>
                <a:solidFill>
                  <a:srgbClr val="424242"/>
                </a:solidFill>
                <a:effectLst/>
                <a:uLnTx/>
                <a:uFillTx/>
                <a:latin typeface="Arial"/>
                <a:ea typeface="PMingLiU"/>
                <a:cs typeface="Arial"/>
              </a:rPr>
              <a:t> 為青少獅提供積極的體驗</a:t>
            </a:r>
            <a:r>
              <a:rPr kumimoji="0" lang="zh-TW" sz="2400" b="0" i="0" u="none" strike="noStrike" cap="none" normalizeH="0" baseline="0" noProof="0">
                <a:ln>
                  <a:noFill/>
                </a:ln>
                <a:solidFill>
                  <a:srgbClr val="424242"/>
                </a:solidFill>
                <a:effectLst/>
                <a:uLnTx/>
                <a:uFillTx/>
                <a:latin typeface="Arial"/>
                <a:ea typeface="PMingLiU"/>
                <a:cs typeface="Arial"/>
              </a:rPr>
              <a:t>和</a:t>
            </a:r>
            <a:r>
              <a:rPr kumimoji="0" lang="zh-CN" altLang="en-US" sz="2400" b="0" i="0" u="none" strike="noStrike" cap="none" normalizeH="0" baseline="0" noProof="0">
                <a:ln>
                  <a:noFill/>
                </a:ln>
                <a:solidFill>
                  <a:srgbClr val="424242"/>
                </a:solidFill>
                <a:effectLst/>
                <a:uLnTx/>
                <a:uFillTx/>
                <a:latin typeface="Arial"/>
                <a:ea typeface="PMingLiU"/>
                <a:cs typeface="Arial"/>
              </a:rPr>
              <a:t>成</a:t>
            </a:r>
            <a:r>
              <a:rPr kumimoji="0" lang="zh-TW" sz="2400" b="0" i="0" u="none" strike="noStrike" cap="none" normalizeH="0" baseline="0" noProof="0">
                <a:ln>
                  <a:noFill/>
                </a:ln>
                <a:solidFill>
                  <a:srgbClr val="424242"/>
                </a:solidFill>
                <a:effectLst/>
                <a:uLnTx/>
                <a:uFillTx/>
                <a:latin typeface="Arial"/>
                <a:ea typeface="PMingLiU"/>
                <a:cs typeface="Arial"/>
              </a:rPr>
              <a:t>為</a:t>
            </a:r>
            <a:r>
              <a:rPr kumimoji="0" lang="zh-TW" sz="2400" b="0" i="0" u="none" strike="noStrike" cap="none" normalizeH="0" baseline="0" noProof="0" dirty="0">
                <a:ln>
                  <a:noFill/>
                </a:ln>
                <a:solidFill>
                  <a:srgbClr val="424242"/>
                </a:solidFill>
                <a:effectLst/>
                <a:uLnTx/>
                <a:uFillTx/>
                <a:latin typeface="Arial"/>
                <a:ea typeface="PMingLiU"/>
                <a:cs typeface="Arial"/>
              </a:rPr>
              <a:t>獅子會員的途徑，並培訓獅友如何促進會籍的</a:t>
            </a:r>
            <a:r>
              <a:rPr kumimoji="0" lang="zh-CN" altLang="en-US" sz="2400" b="0" i="0" u="none" strike="noStrike" cap="none" normalizeH="0" baseline="0" noProof="0" dirty="0">
                <a:ln>
                  <a:noFill/>
                </a:ln>
                <a:solidFill>
                  <a:srgbClr val="424242"/>
                </a:solidFill>
                <a:effectLst/>
                <a:uLnTx/>
                <a:uFillTx/>
                <a:latin typeface="Arial"/>
                <a:ea typeface="PMingLiU"/>
                <a:cs typeface="Arial"/>
              </a:rPr>
              <a:t>轉換</a:t>
            </a:r>
            <a:r>
              <a:rPr kumimoji="0" lang="zh-TW" sz="2400" b="0" i="0" u="none" strike="noStrike" cap="none" normalizeH="0" baseline="0" noProof="0" dirty="0">
                <a:ln>
                  <a:noFill/>
                </a:ln>
                <a:solidFill>
                  <a:srgbClr val="424242"/>
                </a:solidFill>
                <a:effectLst/>
                <a:uLnTx/>
                <a:uFillTx/>
                <a:latin typeface="Arial"/>
                <a:ea typeface="PMingLiU"/>
                <a:cs typeface="Arial"/>
              </a:rPr>
              <a:t>。</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zh-TW" sz="2400" b="1" i="0" u="none" strike="noStrike" cap="none" normalizeH="0" baseline="0" noProof="0" dirty="0">
                <a:ln>
                  <a:noFill/>
                </a:ln>
                <a:solidFill>
                  <a:srgbClr val="00B050"/>
                </a:solidFill>
                <a:effectLst/>
                <a:uLnTx/>
                <a:uFillTx/>
                <a:latin typeface="Arial"/>
                <a:ea typeface="PMingLiU"/>
                <a:cs typeface="Arial"/>
              </a:rPr>
              <a:t>LCIF：</a:t>
            </a:r>
            <a:r>
              <a:rPr kumimoji="0" lang="zh-TW" sz="2400" b="0" i="0" u="none" strike="noStrike" cap="none" normalizeH="0" baseline="0" noProof="0" dirty="0">
                <a:ln>
                  <a:noFill/>
                </a:ln>
                <a:solidFill>
                  <a:srgbClr val="0D2240"/>
                </a:solidFill>
                <a:effectLst/>
                <a:uLnTx/>
                <a:uFillTx/>
                <a:latin typeface="Arial"/>
                <a:ea typeface="PMingLiU"/>
                <a:cs typeface="Arial"/>
              </a:rPr>
              <a:t>加強青少獅與基金會之間的聯繫</a:t>
            </a:r>
          </a:p>
        </p:txBody>
      </p:sp>
      <p:grpSp>
        <p:nvGrpSpPr>
          <p:cNvPr id="2" name="Group 1">
            <a:extLst>
              <a:ext uri="{FF2B5EF4-FFF2-40B4-BE49-F238E27FC236}">
                <a16:creationId xmlns:a16="http://schemas.microsoft.com/office/drawing/2014/main" id="{B312B585-74FD-4565-BD63-52DE129A9481}"/>
              </a:ext>
            </a:extLst>
          </p:cNvPr>
          <p:cNvGrpSpPr/>
          <p:nvPr/>
        </p:nvGrpSpPr>
        <p:grpSpPr>
          <a:xfrm>
            <a:off x="2022407" y="1577181"/>
            <a:ext cx="578262" cy="4040095"/>
            <a:chOff x="2686958" y="2711176"/>
            <a:chExt cx="454395" cy="3444541"/>
          </a:xfrm>
        </p:grpSpPr>
        <p:sp>
          <p:nvSpPr>
            <p:cNvPr id="16" name="Oval 15">
              <a:extLst>
                <a:ext uri="{FF2B5EF4-FFF2-40B4-BE49-F238E27FC236}">
                  <a16:creationId xmlns:a16="http://schemas.microsoft.com/office/drawing/2014/main" id="{E5A7068A-79C3-1D49-AAD1-2D1619C0378E}"/>
                </a:ext>
              </a:extLst>
            </p:cNvPr>
            <p:cNvSpPr/>
            <p:nvPr/>
          </p:nvSpPr>
          <p:spPr bwMode="auto">
            <a:xfrm>
              <a:off x="2686958" y="3750404"/>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zh-TW" sz="2000" b="1" i="0" u="none" strike="noStrike" cap="none" normalizeH="0" baseline="0" noProof="0" dirty="0">
                  <a:ln>
                    <a:noFill/>
                  </a:ln>
                  <a:solidFill>
                    <a:srgbClr val="FFFFFF"/>
                  </a:solidFill>
                  <a:effectLst/>
                  <a:uLnTx/>
                  <a:uFillTx/>
                  <a:latin typeface="Arial" panose="020B0604020202020204" pitchFamily="34" charset="0"/>
                  <a:ea typeface="PMingLiU" pitchFamily="84" charset="-128"/>
                  <a:cs typeface="Arial" panose="020B0604020202020204" pitchFamily="34" charset="0"/>
                </a:rPr>
                <a:t>2</a:t>
              </a:r>
            </a:p>
          </p:txBody>
        </p:sp>
        <p:sp>
          <p:nvSpPr>
            <p:cNvPr id="21" name="Oval 20">
              <a:extLst>
                <a:ext uri="{FF2B5EF4-FFF2-40B4-BE49-F238E27FC236}">
                  <a16:creationId xmlns:a16="http://schemas.microsoft.com/office/drawing/2014/main" id="{96AC9D69-A55A-044F-AB56-6EE8F3A5341D}"/>
                </a:ext>
              </a:extLst>
            </p:cNvPr>
            <p:cNvSpPr/>
            <p:nvPr/>
          </p:nvSpPr>
          <p:spPr bwMode="auto">
            <a:xfrm>
              <a:off x="2686958" y="2711176"/>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zh-TW" sz="2000" b="1" i="0" u="none" strike="noStrike" cap="none" normalizeH="0" baseline="0" noProof="0">
                  <a:ln>
                    <a:noFill/>
                  </a:ln>
                  <a:solidFill>
                    <a:srgbClr val="FFFFFF"/>
                  </a:solidFill>
                  <a:effectLst/>
                  <a:uLnTx/>
                  <a:uFillTx/>
                  <a:latin typeface="Arial" panose="020B0604020202020204" pitchFamily="34" charset="0"/>
                  <a:ea typeface="PMingLiU" pitchFamily="84" charset="-128"/>
                  <a:cs typeface="Arial" panose="020B0604020202020204" pitchFamily="34" charset="0"/>
                </a:rPr>
                <a:t>1</a:t>
              </a:r>
            </a:p>
          </p:txBody>
        </p:sp>
        <p:sp>
          <p:nvSpPr>
            <p:cNvPr id="22" name="Oval 21">
              <a:extLst>
                <a:ext uri="{FF2B5EF4-FFF2-40B4-BE49-F238E27FC236}">
                  <a16:creationId xmlns:a16="http://schemas.microsoft.com/office/drawing/2014/main" id="{CBC33278-D447-A443-AE38-ECCE178CFA54}"/>
                </a:ext>
              </a:extLst>
            </p:cNvPr>
            <p:cNvSpPr/>
            <p:nvPr/>
          </p:nvSpPr>
          <p:spPr bwMode="auto">
            <a:xfrm>
              <a:off x="2686958" y="4789632"/>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zh-TW" sz="2000" b="1" i="0" u="none" strike="noStrike" cap="none" normalizeH="0" baseline="0" noProof="0">
                  <a:ln>
                    <a:noFill/>
                  </a:ln>
                  <a:solidFill>
                    <a:srgbClr val="FFFFFF"/>
                  </a:solidFill>
                  <a:effectLst/>
                  <a:uLnTx/>
                  <a:uFillTx/>
                  <a:latin typeface="Arial" panose="020B0604020202020204" pitchFamily="34" charset="0"/>
                  <a:ea typeface="PMingLiU" pitchFamily="84" charset="-128"/>
                  <a:cs typeface="Arial" panose="020B0604020202020204" pitchFamily="34" charset="0"/>
                </a:rPr>
                <a:t>3</a:t>
              </a:r>
            </a:p>
          </p:txBody>
        </p:sp>
        <p:sp>
          <p:nvSpPr>
            <p:cNvPr id="14" name="Oval 13">
              <a:extLst>
                <a:ext uri="{FF2B5EF4-FFF2-40B4-BE49-F238E27FC236}">
                  <a16:creationId xmlns:a16="http://schemas.microsoft.com/office/drawing/2014/main" id="{8514DC95-917F-4B4B-B181-EEF399818EBD}"/>
                </a:ext>
              </a:extLst>
            </p:cNvPr>
            <p:cNvSpPr/>
            <p:nvPr/>
          </p:nvSpPr>
          <p:spPr bwMode="auto">
            <a:xfrm>
              <a:off x="2690249" y="5704613"/>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zh-TW" sz="2000" b="1" i="0" u="none" strike="noStrike" cap="none" normalizeH="0" baseline="0" noProof="0">
                  <a:ln>
                    <a:noFill/>
                  </a:ln>
                  <a:solidFill>
                    <a:srgbClr val="FFFFFF"/>
                  </a:solidFill>
                  <a:effectLst/>
                  <a:uLnTx/>
                  <a:uFillTx/>
                  <a:latin typeface="Arial" panose="020B0604020202020204" pitchFamily="34" charset="0"/>
                  <a:ea typeface="PMingLiU" pitchFamily="84" charset="-128"/>
                  <a:cs typeface="Arial" panose="020B0604020202020204" pitchFamily="34" charset="0"/>
                </a:rPr>
                <a:t>4</a:t>
              </a:r>
            </a:p>
          </p:txBody>
        </p:sp>
      </p:grpSp>
    </p:spTree>
    <p:extLst>
      <p:ext uri="{BB962C8B-B14F-4D97-AF65-F5344CB8AC3E}">
        <p14:creationId xmlns:p14="http://schemas.microsoft.com/office/powerpoint/2010/main" val="271148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4</a:t>
            </a:fld>
            <a:endParaRPr kumimoji="0" lang="en-US" sz="1600" b="0" i="0" u="none" strike="noStrike" kern="1200" cap="none" spc="0" normalizeH="0" baseline="0" noProof="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zh-TW" sz="3200" b="1" i="0" u="none" strike="noStrike" cap="none" normalizeH="0" baseline="0" noProof="0">
                <a:ln>
                  <a:noFill/>
                </a:ln>
                <a:effectLst/>
                <a:uLnTx/>
                <a:uFillTx/>
                <a:latin typeface="Arial" panose="020B0604020202020204" pitchFamily="34" charset="0"/>
                <a:ea typeface="PMingLiU"/>
                <a:cs typeface="Arial" panose="020B0604020202020204" pitchFamily="34" charset="0"/>
              </a:rPr>
              <a:t>第一年 ─ 關鍵</a:t>
            </a:r>
            <a:r>
              <a:rPr kumimoji="0" lang="zh-TW" sz="3200" b="1" i="0" u="none" strike="noStrike" cap="none" normalizeH="0" baseline="0" noProof="0">
                <a:ln>
                  <a:noFill/>
                </a:ln>
                <a:solidFill>
                  <a:srgbClr val="00AC69"/>
                </a:solidFill>
                <a:effectLst/>
                <a:uLnTx/>
                <a:uFillTx/>
                <a:latin typeface="Arial" panose="020B0604020202020204" pitchFamily="34" charset="0"/>
                <a:ea typeface="PMingLiU"/>
                <a:cs typeface="Arial" panose="020B0604020202020204" pitchFamily="34" charset="0"/>
              </a:rPr>
              <a:t>成就</a:t>
            </a:r>
          </a:p>
        </p:txBody>
      </p:sp>
      <p:pic>
        <p:nvPicPr>
          <p:cNvPr id="3" name="Picture 2" descr="Shape  Description automatically generated">
            <a:extLst>
              <a:ext uri="{FF2B5EF4-FFF2-40B4-BE49-F238E27FC236}">
                <a16:creationId xmlns:a16="http://schemas.microsoft.com/office/drawing/2014/main" id="{805F730E-252C-F20E-EF74-A6D5641EF9D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4" name="Picture 3" descr="Shape  Description automatically generated">
            <a:extLst>
              <a:ext uri="{FF2B5EF4-FFF2-40B4-BE49-F238E27FC236}">
                <a16:creationId xmlns:a16="http://schemas.microsoft.com/office/drawing/2014/main" id="{21DA1709-0254-7A3E-9CC5-341077C9CA2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19" name="Table 19">
            <a:extLst>
              <a:ext uri="{FF2B5EF4-FFF2-40B4-BE49-F238E27FC236}">
                <a16:creationId xmlns:a16="http://schemas.microsoft.com/office/drawing/2014/main" id="{4800D963-4DE2-4B5B-686C-F763D37CEAA1}"/>
              </a:ext>
            </a:extLst>
          </p:cNvPr>
          <p:cNvGraphicFramePr>
            <a:graphicFrameLocks noGrp="1"/>
          </p:cNvGraphicFramePr>
          <p:nvPr>
            <p:extLst>
              <p:ext uri="{D42A27DB-BD31-4B8C-83A1-F6EECF244321}">
                <p14:modId xmlns:p14="http://schemas.microsoft.com/office/powerpoint/2010/main" val="1329091768"/>
              </p:ext>
            </p:extLst>
          </p:nvPr>
        </p:nvGraphicFramePr>
        <p:xfrm>
          <a:off x="1197935" y="1319729"/>
          <a:ext cx="9165265" cy="3932364"/>
        </p:xfrm>
        <a:graphic>
          <a:graphicData uri="http://schemas.openxmlformats.org/drawingml/2006/table">
            <a:tbl>
              <a:tblPr bandRow="1">
                <a:tableStyleId>{5C22544A-7EE6-4342-B048-85BDC9FD1C3A}</a:tableStyleId>
              </a:tblPr>
              <a:tblGrid>
                <a:gridCol w="4406452">
                  <a:extLst>
                    <a:ext uri="{9D8B030D-6E8A-4147-A177-3AD203B41FA5}">
                      <a16:colId xmlns:a16="http://schemas.microsoft.com/office/drawing/2014/main" val="3468921726"/>
                    </a:ext>
                  </a:extLst>
                </a:gridCol>
                <a:gridCol w="4758813">
                  <a:extLst>
                    <a:ext uri="{9D8B030D-6E8A-4147-A177-3AD203B41FA5}">
                      <a16:colId xmlns:a16="http://schemas.microsoft.com/office/drawing/2014/main" val="3735671707"/>
                    </a:ext>
                  </a:extLst>
                </a:gridCol>
              </a:tblGrid>
              <a:tr h="1778864">
                <a:tc>
                  <a:txBody>
                    <a:bodyPr/>
                    <a:lstStyle/>
                    <a:p>
                      <a:r>
                        <a:rPr lang="zh-TW" sz="2400" b="1">
                          <a:solidFill>
                            <a:srgbClr val="424242"/>
                          </a:solidFill>
                          <a:latin typeface="Arial" panose="020B0604020202020204" pitchFamily="34" charset="0"/>
                          <a:ea typeface="PMingLiU"/>
                          <a:cs typeface="Arial" panose="020B0604020202020204" pitchFamily="34" charset="0"/>
                        </a:rPr>
                        <a:t>招募</a:t>
                      </a:r>
                    </a:p>
                    <a:p>
                      <a:pPr marL="285750" indent="-285750">
                        <a:buFont typeface="Arial" panose="020B0604020202020204" pitchFamily="34" charset="0"/>
                        <a:buChar char="•"/>
                      </a:pPr>
                      <a:r>
                        <a:rPr lang="zh-TW" sz="2400">
                          <a:solidFill>
                            <a:srgbClr val="424242"/>
                          </a:solidFill>
                          <a:latin typeface="Arial" panose="020B0604020202020204" pitchFamily="34" charset="0"/>
                          <a:ea typeface="PMingLiU"/>
                          <a:cs typeface="Arial" panose="020B0604020202020204" pitchFamily="34" charset="0"/>
                        </a:rPr>
                        <a:t>青少獅會領導發展的網頁</a:t>
                      </a:r>
                    </a:p>
                    <a:p>
                      <a:pPr marL="285750" indent="-285750">
                        <a:buFont typeface="Arial" panose="020B0604020202020204" pitchFamily="34" charset="0"/>
                        <a:buChar char="•"/>
                      </a:pPr>
                      <a:r>
                        <a:rPr lang="zh-TW" sz="2400">
                          <a:solidFill>
                            <a:srgbClr val="424242"/>
                          </a:solidFill>
                          <a:latin typeface="Arial" panose="020B0604020202020204" pitchFamily="34" charset="0"/>
                          <a:ea typeface="PMingLiU"/>
                          <a:cs typeface="Arial" panose="020B0604020202020204" pitchFamily="34" charset="0"/>
                        </a:rPr>
                        <a:t>青少獅自豪感的網頁</a:t>
                      </a:r>
                    </a:p>
                    <a:p>
                      <a:pPr marL="285750" indent="-285750">
                        <a:buFont typeface="Arial" panose="020B0604020202020204" pitchFamily="34" charset="0"/>
                        <a:buChar char="•"/>
                      </a:pPr>
                      <a:r>
                        <a:rPr lang="zh-TW" sz="2400">
                          <a:solidFill>
                            <a:srgbClr val="424242"/>
                          </a:solidFill>
                          <a:latin typeface="Arial" panose="020B0604020202020204" pitchFamily="34" charset="0"/>
                          <a:ea typeface="PMingLiU"/>
                          <a:cs typeface="Arial" panose="020B0604020202020204" pitchFamily="34" charset="0"/>
                        </a:rPr>
                        <a:t>青少獅招募影片</a:t>
                      </a:r>
                    </a:p>
                  </a:txBody>
                  <a:tcPr/>
                </a:tc>
                <a:tc>
                  <a:txBody>
                    <a:bodyPr/>
                    <a:lstStyle/>
                    <a:p>
                      <a:r>
                        <a:rPr lang="zh-TW" sz="2400" b="1" dirty="0">
                          <a:latin typeface="Arial" panose="020B0604020202020204" pitchFamily="34" charset="0"/>
                          <a:ea typeface="PMingLiU"/>
                          <a:cs typeface="Arial" panose="020B0604020202020204" pitchFamily="34" charset="0"/>
                        </a:rPr>
                        <a:t>會員體驗</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青少獅區幹部的線上報告訪問權限</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青少獅在 LLC 上的進度追蹤</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提交報告的資源</a:t>
                      </a:r>
                    </a:p>
                  </a:txBody>
                  <a:tcPr/>
                </a:tc>
                <a:extLst>
                  <a:ext uri="{0D108BD9-81ED-4DB2-BD59-A6C34878D82A}">
                    <a16:rowId xmlns:a16="http://schemas.microsoft.com/office/drawing/2014/main" val="1761347545"/>
                  </a:ext>
                </a:extLst>
              </a:tr>
              <a:tr h="2012124">
                <a:tc>
                  <a:txBody>
                    <a:bodyPr/>
                    <a:lstStyle/>
                    <a:p>
                      <a:r>
                        <a:rPr lang="zh-CN" altLang="en-US" sz="2400" b="1" dirty="0">
                          <a:solidFill>
                            <a:srgbClr val="424242"/>
                          </a:solidFill>
                          <a:latin typeface="Arial" panose="020B0604020202020204" pitchFamily="34" charset="0"/>
                          <a:ea typeface="PMingLiU"/>
                          <a:cs typeface="Arial" panose="020B0604020202020204" pitchFamily="34" charset="0"/>
                        </a:rPr>
                        <a:t>轉換</a:t>
                      </a:r>
                      <a:endParaRPr lang="zh-TW" sz="2400" b="1" dirty="0">
                        <a:solidFill>
                          <a:srgbClr val="424242"/>
                        </a:solidFill>
                        <a:latin typeface="Arial" panose="020B0604020202020204" pitchFamily="34" charset="0"/>
                        <a:ea typeface="PMingLiU"/>
                        <a:cs typeface="Arial" panose="020B0604020202020204" pitchFamily="34" charset="0"/>
                      </a:endParaRPr>
                    </a:p>
                    <a:p>
                      <a:pPr marL="285750" indent="-285750">
                        <a:buFont typeface="Arial" panose="020B0604020202020204" pitchFamily="34" charset="0"/>
                        <a:buChar char="•"/>
                      </a:pPr>
                      <a:r>
                        <a:rPr lang="zh-TW" sz="2400" dirty="0">
                          <a:solidFill>
                            <a:srgbClr val="424242"/>
                          </a:solidFill>
                          <a:latin typeface="Arial" panose="020B0604020202020204" pitchFamily="34" charset="0"/>
                          <a:ea typeface="PMingLiU"/>
                          <a:cs typeface="Arial" panose="020B0604020202020204" pitchFamily="34" charset="0"/>
                        </a:rPr>
                        <a:t>MyLCI 中的內閣和總監議會聯絡人</a:t>
                      </a:r>
                    </a:p>
                    <a:p>
                      <a:pPr marL="285750" indent="-285750">
                        <a:buFont typeface="Arial" panose="020B0604020202020204" pitchFamily="34" charset="0"/>
                        <a:buChar char="•"/>
                      </a:pPr>
                      <a:r>
                        <a:rPr lang="zh-TW" sz="2400" dirty="0">
                          <a:solidFill>
                            <a:srgbClr val="424242"/>
                          </a:solidFill>
                          <a:latin typeface="Arial" panose="020B0604020202020204" pitchFamily="34" charset="0"/>
                          <a:ea typeface="PMingLiU"/>
                          <a:cs typeface="Arial" panose="020B0604020202020204" pitchFamily="34" charset="0"/>
                        </a:rPr>
                        <a:t>繼續旅程的 PPT </a:t>
                      </a:r>
                      <a:r>
                        <a:rPr lang="zh-CN" altLang="en-US" sz="2400" dirty="0">
                          <a:solidFill>
                            <a:srgbClr val="424242"/>
                          </a:solidFill>
                          <a:latin typeface="Arial" panose="020B0604020202020204" pitchFamily="34" charset="0"/>
                          <a:ea typeface="PMingLiU"/>
                          <a:cs typeface="Arial" panose="020B0604020202020204" pitchFamily="34" charset="0"/>
                        </a:rPr>
                        <a:t>演示文</a:t>
                      </a:r>
                      <a:r>
                        <a:rPr lang="zh-TW" sz="2400" dirty="0">
                          <a:solidFill>
                            <a:srgbClr val="424242"/>
                          </a:solidFill>
                          <a:latin typeface="Arial" panose="020B0604020202020204" pitchFamily="34" charset="0"/>
                          <a:ea typeface="PMingLiU"/>
                          <a:cs typeface="Arial" panose="020B0604020202020204" pitchFamily="34" charset="0"/>
                        </a:rPr>
                        <a:t>稿</a:t>
                      </a:r>
                    </a:p>
                  </a:txBody>
                  <a:tcPr/>
                </a:tc>
                <a:tc>
                  <a:txBody>
                    <a:bodyPr/>
                    <a:lstStyle/>
                    <a:p>
                      <a:r>
                        <a:rPr lang="zh-TW" sz="2400" b="1" dirty="0">
                          <a:latin typeface="Arial" panose="020B0604020202020204" pitchFamily="34" charset="0"/>
                          <a:ea typeface="PMingLiU"/>
                          <a:cs typeface="Arial" panose="020B0604020202020204" pitchFamily="34" charset="0"/>
                        </a:rPr>
                        <a:t>LCIF</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給青少獅的獅友共享徽章</a:t>
                      </a:r>
                    </a:p>
                  </a:txBody>
                  <a:tcPr/>
                </a:tc>
                <a:extLst>
                  <a:ext uri="{0D108BD9-81ED-4DB2-BD59-A6C34878D82A}">
                    <a16:rowId xmlns:a16="http://schemas.microsoft.com/office/drawing/2014/main" val="297988909"/>
                  </a:ext>
                </a:extLst>
              </a:tr>
            </a:tbl>
          </a:graphicData>
        </a:graphic>
      </p:graphicFrame>
    </p:spTree>
    <p:extLst>
      <p:ext uri="{BB962C8B-B14F-4D97-AF65-F5344CB8AC3E}">
        <p14:creationId xmlns:p14="http://schemas.microsoft.com/office/powerpoint/2010/main" val="78109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5</a:t>
            </a:fld>
            <a:endParaRPr kumimoji="0" lang="en-US" sz="1600" b="0" i="0" u="none" strike="noStrike" kern="1200" cap="none" spc="0" normalizeH="0" baseline="0" noProof="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zh-TW" sz="3200" b="1" i="0" u="none" strike="noStrike" cap="none" normalizeH="0" baseline="0" noProof="0">
                <a:ln>
                  <a:noFill/>
                </a:ln>
                <a:effectLst/>
                <a:uLnTx/>
                <a:uFillTx/>
                <a:latin typeface="Arial" panose="020B0604020202020204" pitchFamily="34" charset="0"/>
                <a:ea typeface="PMingLiU"/>
                <a:cs typeface="Arial" panose="020B0604020202020204" pitchFamily="34" charset="0"/>
              </a:rPr>
              <a:t>第二年 ─ 關鍵</a:t>
            </a:r>
            <a:r>
              <a:rPr kumimoji="0" lang="zh-TW" sz="3200" b="1" i="0" u="none" strike="noStrike" cap="none" normalizeH="0" baseline="0" noProof="0">
                <a:ln>
                  <a:noFill/>
                </a:ln>
                <a:solidFill>
                  <a:srgbClr val="00AC69"/>
                </a:solidFill>
                <a:effectLst/>
                <a:uLnTx/>
                <a:uFillTx/>
                <a:latin typeface="Arial" panose="020B0604020202020204" pitchFamily="34" charset="0"/>
                <a:ea typeface="PMingLiU"/>
                <a:cs typeface="Arial" panose="020B0604020202020204" pitchFamily="34" charset="0"/>
              </a:rPr>
              <a:t>成就</a:t>
            </a:r>
          </a:p>
        </p:txBody>
      </p:sp>
      <p:pic>
        <p:nvPicPr>
          <p:cNvPr id="10" name="Picture 9" descr="Shape  Description automatically generated">
            <a:extLst>
              <a:ext uri="{FF2B5EF4-FFF2-40B4-BE49-F238E27FC236}">
                <a16:creationId xmlns:a16="http://schemas.microsoft.com/office/drawing/2014/main" id="{C599B041-5707-2B1F-89D8-3A8FED4D988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18" name="Picture 17" descr="Shape  Description automatically generated">
            <a:extLst>
              <a:ext uri="{FF2B5EF4-FFF2-40B4-BE49-F238E27FC236}">
                <a16:creationId xmlns:a16="http://schemas.microsoft.com/office/drawing/2014/main" id="{28C46634-ECBE-105A-4090-3195C8A1CD14}"/>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9" name="Table 16">
            <a:extLst>
              <a:ext uri="{FF2B5EF4-FFF2-40B4-BE49-F238E27FC236}">
                <a16:creationId xmlns:a16="http://schemas.microsoft.com/office/drawing/2014/main" id="{1C75EB53-F013-5210-B493-9AC2E543013F}"/>
              </a:ext>
            </a:extLst>
          </p:cNvPr>
          <p:cNvGraphicFramePr>
            <a:graphicFrameLocks noGrp="1"/>
          </p:cNvGraphicFramePr>
          <p:nvPr/>
        </p:nvGraphicFramePr>
        <p:xfrm>
          <a:off x="899743" y="1243310"/>
          <a:ext cx="10098680" cy="4206240"/>
        </p:xfrm>
        <a:graphic>
          <a:graphicData uri="http://schemas.openxmlformats.org/drawingml/2006/table">
            <a:tbl>
              <a:tblPr bandRow="1">
                <a:tableStyleId>{5C22544A-7EE6-4342-B048-85BDC9FD1C3A}</a:tableStyleId>
              </a:tblPr>
              <a:tblGrid>
                <a:gridCol w="5049340">
                  <a:extLst>
                    <a:ext uri="{9D8B030D-6E8A-4147-A177-3AD203B41FA5}">
                      <a16:colId xmlns:a16="http://schemas.microsoft.com/office/drawing/2014/main" val="2931977331"/>
                    </a:ext>
                  </a:extLst>
                </a:gridCol>
                <a:gridCol w="5049340">
                  <a:extLst>
                    <a:ext uri="{9D8B030D-6E8A-4147-A177-3AD203B41FA5}">
                      <a16:colId xmlns:a16="http://schemas.microsoft.com/office/drawing/2014/main" val="4108114908"/>
                    </a:ext>
                  </a:extLst>
                </a:gridCol>
              </a:tblGrid>
              <a:tr h="370840">
                <a:tc>
                  <a:txBody>
                    <a:bodyPr/>
                    <a:lstStyle/>
                    <a:p>
                      <a:r>
                        <a:rPr lang="zh-TW" sz="2400" b="1">
                          <a:latin typeface="Arial" panose="020B0604020202020204" pitchFamily="34" charset="0"/>
                          <a:ea typeface="PMingLiU"/>
                          <a:cs typeface="Arial" panose="020B0604020202020204" pitchFamily="34" charset="0"/>
                        </a:rPr>
                        <a:t>招募</a:t>
                      </a:r>
                    </a:p>
                    <a:p>
                      <a:pPr marL="285750" indent="-285750">
                        <a:buFont typeface="Arial" panose="020B0604020202020204" pitchFamily="34" charset="0"/>
                        <a:buChar char="•"/>
                      </a:pPr>
                      <a:r>
                        <a:rPr lang="zh-TW" sz="2400">
                          <a:latin typeface="Arial" panose="020B0604020202020204" pitchFamily="34" charset="0"/>
                          <a:ea typeface="PMingLiU"/>
                          <a:cs typeface="Arial" panose="020B0604020202020204" pitchFamily="34" charset="0"/>
                        </a:rPr>
                        <a:t>青少獅幹部可獲得的目標設定資源</a:t>
                      </a:r>
                    </a:p>
                  </a:txBody>
                  <a:tcPr/>
                </a:tc>
                <a:tc>
                  <a:txBody>
                    <a:bodyPr/>
                    <a:lstStyle/>
                    <a:p>
                      <a:r>
                        <a:rPr lang="zh-TW" sz="2400" b="1">
                          <a:latin typeface="Arial" panose="020B0604020202020204" pitchFamily="34" charset="0"/>
                          <a:ea typeface="PMingLiU"/>
                          <a:cs typeface="Arial" panose="020B0604020202020204" pitchFamily="34" charset="0"/>
                        </a:rPr>
                        <a:t>會員體驗</a:t>
                      </a:r>
                    </a:p>
                    <a:p>
                      <a:pPr marL="285750" indent="-285750">
                        <a:buFont typeface="Arial" panose="020B0604020202020204" pitchFamily="34" charset="0"/>
                        <a:buChar char="•"/>
                      </a:pPr>
                      <a:r>
                        <a:rPr lang="zh-TW" sz="2400">
                          <a:latin typeface="Arial" panose="020B0604020202020204" pitchFamily="34" charset="0"/>
                          <a:ea typeface="PMingLiU"/>
                          <a:cs typeface="Arial" panose="020B0604020202020204" pitchFamily="34" charset="0"/>
                        </a:rPr>
                        <a:t>LLC 中的青少獅幹部課程</a:t>
                      </a:r>
                    </a:p>
                    <a:p>
                      <a:pPr marL="285750" indent="-285750">
                        <a:buFont typeface="Arial" panose="020B0604020202020204" pitchFamily="34" charset="0"/>
                        <a:buChar char="•"/>
                      </a:pPr>
                      <a:r>
                        <a:rPr lang="zh-TW" sz="2400">
                          <a:latin typeface="Arial" panose="020B0604020202020204" pitchFamily="34" charset="0"/>
                          <a:ea typeface="PMingLiU"/>
                          <a:cs typeface="Arial" panose="020B0604020202020204" pitchFamily="34" charset="0"/>
                        </a:rPr>
                        <a:t>LEARN 中的青少獅記錄</a:t>
                      </a:r>
                    </a:p>
                    <a:p>
                      <a:pPr marL="285750" indent="-285750">
                        <a:buFont typeface="Arial" panose="020B0604020202020204" pitchFamily="34" charset="0"/>
                        <a:buChar char="•"/>
                      </a:pPr>
                      <a:r>
                        <a:rPr lang="zh-TW" sz="2400">
                          <a:latin typeface="Arial" panose="020B0604020202020204" pitchFamily="34" charset="0"/>
                          <a:ea typeface="PMingLiU"/>
                          <a:cs typeface="Arial" panose="020B0604020202020204" pitchFamily="34" charset="0"/>
                        </a:rPr>
                        <a:t>已核准了派駐聯合國的青少獅或青獅獅友代表</a:t>
                      </a:r>
                    </a:p>
                  </a:txBody>
                  <a:tcPr/>
                </a:tc>
                <a:extLst>
                  <a:ext uri="{0D108BD9-81ED-4DB2-BD59-A6C34878D82A}">
                    <a16:rowId xmlns:a16="http://schemas.microsoft.com/office/drawing/2014/main" val="129263111"/>
                  </a:ext>
                </a:extLst>
              </a:tr>
              <a:tr h="370840">
                <a:tc>
                  <a:txBody>
                    <a:bodyPr/>
                    <a:lstStyle/>
                    <a:p>
                      <a:r>
                        <a:rPr lang="zh-TW" sz="2400" b="1">
                          <a:latin typeface="Arial" panose="020B0604020202020204" pitchFamily="34" charset="0"/>
                          <a:ea typeface="PMingLiU"/>
                          <a:cs typeface="Arial" panose="020B0604020202020204" pitchFamily="34" charset="0"/>
                        </a:rPr>
                        <a:t>轉換</a:t>
                      </a:r>
                    </a:p>
                    <a:p>
                      <a:pPr marL="285750" indent="-285750">
                        <a:buFont typeface="Arial" panose="020B0604020202020204" pitchFamily="34" charset="0"/>
                        <a:buChar char="•"/>
                      </a:pPr>
                      <a:r>
                        <a:rPr lang="zh-TW" sz="2400">
                          <a:latin typeface="Arial" panose="020B0604020202020204" pitchFamily="34" charset="0"/>
                          <a:ea typeface="PMingLiU"/>
                          <a:cs typeface="Arial" panose="020B0604020202020204" pitchFamily="34" charset="0"/>
                        </a:rPr>
                        <a:t>青獅獅友的最佳實踐指南</a:t>
                      </a:r>
                    </a:p>
                    <a:p>
                      <a:pPr marL="285750" indent="-285750">
                        <a:buFont typeface="Arial" panose="020B0604020202020204" pitchFamily="34" charset="0"/>
                        <a:buChar char="•"/>
                      </a:pPr>
                      <a:r>
                        <a:rPr lang="zh-TW" sz="2400">
                          <a:latin typeface="Arial" panose="020B0604020202020204" pitchFamily="34" charset="0"/>
                          <a:ea typeface="PMingLiU"/>
                          <a:cs typeface="Arial" panose="020B0604020202020204" pitchFamily="34" charset="0"/>
                        </a:rPr>
                        <a:t>給青少獅會幹部的會籍轉換工具箱</a:t>
                      </a:r>
                    </a:p>
                    <a:p>
                      <a:pPr marL="285750" indent="-285750">
                        <a:buFont typeface="Arial" panose="020B0604020202020204" pitchFamily="34" charset="0"/>
                        <a:buChar char="•"/>
                      </a:pPr>
                      <a:r>
                        <a:rPr lang="zh-TW" sz="2400">
                          <a:latin typeface="Arial" panose="020B0604020202020204" pitchFamily="34" charset="0"/>
                          <a:ea typeface="PMingLiU"/>
                          <a:cs typeface="Arial" panose="020B0604020202020204" pitchFamily="34" charset="0"/>
                        </a:rPr>
                        <a:t>將轉換職責和資源提供到網上</a:t>
                      </a:r>
                    </a:p>
                  </a:txBody>
                  <a:tcPr/>
                </a:tc>
                <a:tc>
                  <a:txBody>
                    <a:bodyPr/>
                    <a:lstStyle/>
                    <a:p>
                      <a:r>
                        <a:rPr lang="zh-TW" sz="2400" b="1">
                          <a:latin typeface="Arial" panose="020B0604020202020204" pitchFamily="34" charset="0"/>
                          <a:ea typeface="PMingLiU"/>
                          <a:cs typeface="Arial" panose="020B0604020202020204" pitchFamily="34" charset="0"/>
                        </a:rPr>
                        <a:t>LCIF</a:t>
                      </a:r>
                    </a:p>
                    <a:p>
                      <a:pPr marL="285750" indent="-285750">
                        <a:buFont typeface="Arial" panose="020B0604020202020204" pitchFamily="34" charset="0"/>
                        <a:buChar char="•"/>
                      </a:pPr>
                      <a:r>
                        <a:rPr lang="zh-TW" sz="2400">
                          <a:latin typeface="Arial" panose="020B0604020202020204" pitchFamily="34" charset="0"/>
                          <a:ea typeface="PMingLiU"/>
                          <a:cs typeface="Arial" panose="020B0604020202020204" pitchFamily="34" charset="0"/>
                        </a:rPr>
                        <a:t>特奧會加勒比青年領袖論壇</a:t>
                      </a:r>
                    </a:p>
                    <a:p>
                      <a:pPr marL="285750" indent="-285750">
                        <a:buFont typeface="Arial" panose="020B0604020202020204" pitchFamily="34" charset="0"/>
                        <a:buChar char="•"/>
                      </a:pPr>
                      <a:r>
                        <a:rPr lang="zh-TW" sz="2400">
                          <a:latin typeface="Arial" panose="020B0604020202020204" pitchFamily="34" charset="0"/>
                          <a:ea typeface="PMingLiU"/>
                          <a:cs typeface="Arial" panose="020B0604020202020204" pitchFamily="34" charset="0"/>
                        </a:rPr>
                        <a:t>柏林世界運動會之特奧會全球青年峰會</a:t>
                      </a:r>
                    </a:p>
                    <a:p>
                      <a:pPr marL="285750" indent="-285750">
                        <a:buFont typeface="Arial" panose="020B0604020202020204" pitchFamily="34" charset="0"/>
                        <a:buChar char="•"/>
                      </a:pPr>
                      <a:r>
                        <a:rPr lang="zh-TW" sz="2400">
                          <a:latin typeface="Arial" panose="020B0604020202020204" pitchFamily="34" charset="0"/>
                          <a:ea typeface="PMingLiU"/>
                          <a:cs typeface="Arial" panose="020B0604020202020204" pitchFamily="34" charset="0"/>
                        </a:rPr>
                        <a:t>負責青少獅計畫的新特奧會工作人員聯絡人</a:t>
                      </a:r>
                    </a:p>
                  </a:txBody>
                  <a:tcPr/>
                </a:tc>
                <a:extLst>
                  <a:ext uri="{0D108BD9-81ED-4DB2-BD59-A6C34878D82A}">
                    <a16:rowId xmlns:a16="http://schemas.microsoft.com/office/drawing/2014/main" val="3959496154"/>
                  </a:ext>
                </a:extLst>
              </a:tr>
            </a:tbl>
          </a:graphicData>
        </a:graphic>
      </p:graphicFrame>
    </p:spTree>
    <p:extLst>
      <p:ext uri="{BB962C8B-B14F-4D97-AF65-F5344CB8AC3E}">
        <p14:creationId xmlns:p14="http://schemas.microsoft.com/office/powerpoint/2010/main" val="150615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B4DA66F-E6FB-9853-E3C8-D6004A30BF3F}"/>
              </a:ext>
            </a:extLst>
          </p:cNvPr>
          <p:cNvSpPr txBox="1"/>
          <p:nvPr/>
        </p:nvSpPr>
        <p:spPr>
          <a:xfrm>
            <a:off x="169332" y="357538"/>
            <a:ext cx="8495364" cy="830997"/>
          </a:xfrm>
          <a:prstGeom prst="rect">
            <a:avLst/>
          </a:prstGeom>
          <a:noFill/>
        </p:spPr>
        <p:txBody>
          <a:bodyPr wrap="square" rtlCol="0">
            <a:spAutoFit/>
          </a:bodyPr>
          <a:lstStyle/>
          <a:p>
            <a:r>
              <a:rPr lang="zh-TW" sz="4800" dirty="0">
                <a:solidFill>
                  <a:schemeClr val="bg2">
                    <a:lumMod val="25000"/>
                  </a:schemeClr>
                </a:solidFill>
                <a:latin typeface="Arial Black" panose="020B0A04020102020204" pitchFamily="34" charset="0"/>
                <a:ea typeface="PMingLiU"/>
              </a:rPr>
              <a:t>第</a:t>
            </a:r>
            <a:r>
              <a:rPr lang="zh-CN" altLang="en-US" sz="4800" b="1" dirty="0">
                <a:solidFill>
                  <a:schemeClr val="bg2">
                    <a:lumMod val="25000"/>
                  </a:schemeClr>
                </a:solidFill>
                <a:latin typeface="Arial Black" panose="020B0A04020102020204" pitchFamily="34" charset="0"/>
                <a:ea typeface="PMingLiU"/>
              </a:rPr>
              <a:t>三</a:t>
            </a:r>
            <a:r>
              <a:rPr lang="zh-TW" sz="4800" dirty="0">
                <a:solidFill>
                  <a:schemeClr val="bg2">
                    <a:lumMod val="25000"/>
                  </a:schemeClr>
                </a:solidFill>
                <a:latin typeface="Arial Black" panose="020B0A04020102020204" pitchFamily="34" charset="0"/>
                <a:ea typeface="PMingLiU"/>
              </a:rPr>
              <a:t>年 </a:t>
            </a:r>
            <a:r>
              <a:rPr lang="zh-TW" sz="4800" b="1" dirty="0">
                <a:solidFill>
                  <a:srgbClr val="00B050"/>
                </a:solidFill>
                <a:latin typeface="Arial Black" panose="020B0A04020102020204" pitchFamily="34" charset="0"/>
                <a:ea typeface="PMingLiU"/>
              </a:rPr>
              <a:t>關鍵舉措</a:t>
            </a:r>
          </a:p>
        </p:txBody>
      </p:sp>
      <p:sp>
        <p:nvSpPr>
          <p:cNvPr id="6" name="TextBox 5">
            <a:extLst>
              <a:ext uri="{FF2B5EF4-FFF2-40B4-BE49-F238E27FC236}">
                <a16:creationId xmlns:a16="http://schemas.microsoft.com/office/drawing/2014/main" id="{8BB0A38D-86E3-4B00-39E7-67D663BA14BC}"/>
              </a:ext>
            </a:extLst>
          </p:cNvPr>
          <p:cNvSpPr txBox="1"/>
          <p:nvPr/>
        </p:nvSpPr>
        <p:spPr>
          <a:xfrm flipH="1">
            <a:off x="2517986" y="5300133"/>
            <a:ext cx="2484584" cy="369332"/>
          </a:xfrm>
          <a:prstGeom prst="rect">
            <a:avLst/>
          </a:prstGeom>
          <a:noFill/>
        </p:spPr>
        <p:txBody>
          <a:bodyPr wrap="square" rtlCol="0">
            <a:spAutoFit/>
          </a:bodyPr>
          <a:lstStyle/>
          <a:p>
            <a:endParaRPr lang="en-US" dirty="0"/>
          </a:p>
        </p:txBody>
      </p:sp>
      <p:graphicFrame>
        <p:nvGraphicFramePr>
          <p:cNvPr id="13" name="TextBox 2">
            <a:extLst>
              <a:ext uri="{FF2B5EF4-FFF2-40B4-BE49-F238E27FC236}">
                <a16:creationId xmlns:a16="http://schemas.microsoft.com/office/drawing/2014/main" id="{1F128B85-64B7-406F-4259-DA5E81D29DBB}"/>
              </a:ext>
            </a:extLst>
          </p:cNvPr>
          <p:cNvGraphicFramePr/>
          <p:nvPr>
            <p:extLst>
              <p:ext uri="{D42A27DB-BD31-4B8C-83A1-F6EECF244321}">
                <p14:modId xmlns:p14="http://schemas.microsoft.com/office/powerpoint/2010/main" val="2272230550"/>
              </p:ext>
            </p:extLst>
          </p:nvPr>
        </p:nvGraphicFramePr>
        <p:xfrm>
          <a:off x="286212" y="1555929"/>
          <a:ext cx="9112169" cy="4834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a:extLst>
              <a:ext uri="{FF2B5EF4-FFF2-40B4-BE49-F238E27FC236}">
                <a16:creationId xmlns:a16="http://schemas.microsoft.com/office/drawing/2014/main" id="{1697CC68-BABF-C96F-6EB6-4B1F293F7B05}"/>
              </a:ext>
            </a:extLst>
          </p:cNvPr>
          <p:cNvSpPr txBox="1"/>
          <p:nvPr/>
        </p:nvSpPr>
        <p:spPr>
          <a:xfrm>
            <a:off x="4471038" y="1106902"/>
            <a:ext cx="6118916" cy="646331"/>
          </a:xfrm>
          <a:prstGeom prst="rect">
            <a:avLst/>
          </a:prstGeom>
          <a:noFill/>
        </p:spPr>
        <p:txBody>
          <a:bodyPr wrap="square">
            <a:spAutoFit/>
          </a:bodyPr>
          <a:lstStyle/>
          <a:p>
            <a:endParaRPr lang="en-US" sz="1800" b="0" i="0" u="none" strike="noStrike" baseline="0" dirty="0">
              <a:latin typeface="Times New Roman" panose="02020603050405020304" pitchFamily="18" charset="0"/>
            </a:endParaRPr>
          </a:p>
          <a:p>
            <a:endParaRPr lang="en-US" sz="1800" b="0" i="0" u="none" strike="noStrike" baseline="0" dirty="0">
              <a:latin typeface="Times New Roman" panose="02020603050405020304" pitchFamily="18" charset="0"/>
            </a:endParaRPr>
          </a:p>
        </p:txBody>
      </p:sp>
      <p:pic>
        <p:nvPicPr>
          <p:cNvPr id="25" name="Picture 24">
            <a:extLst>
              <a:ext uri="{FF2B5EF4-FFF2-40B4-BE49-F238E27FC236}">
                <a16:creationId xmlns:a16="http://schemas.microsoft.com/office/drawing/2014/main" id="{1DB59AA4-A3D3-A6CC-33B2-DD1CDCF4D743}"/>
              </a:ext>
            </a:extLst>
          </p:cNvPr>
          <p:cNvPicPr>
            <a:picLocks noChangeAspect="1"/>
          </p:cNvPicPr>
          <p:nvPr/>
        </p:nvPicPr>
        <p:blipFill>
          <a:blip r:embed="rId8"/>
          <a:stretch>
            <a:fillRect/>
          </a:stretch>
        </p:blipFill>
        <p:spPr>
          <a:xfrm>
            <a:off x="4123514" y="1565029"/>
            <a:ext cx="1437564" cy="1483057"/>
          </a:xfrm>
          <a:prstGeom prst="rect">
            <a:avLst/>
          </a:prstGeom>
        </p:spPr>
      </p:pic>
      <p:pic>
        <p:nvPicPr>
          <p:cNvPr id="1026" name="Picture 2" descr="logo, company name">
            <a:extLst>
              <a:ext uri="{FF2B5EF4-FFF2-40B4-BE49-F238E27FC236}">
                <a16:creationId xmlns:a16="http://schemas.microsoft.com/office/drawing/2014/main" id="{B010C5F4-7FDA-5744-BEEA-45229A3DE95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982" y="4096293"/>
            <a:ext cx="1245985" cy="124598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FFD442B5-BE49-5B81-2E94-C4D92E1A2BE6}"/>
              </a:ext>
            </a:extLst>
          </p:cNvPr>
          <p:cNvPicPr>
            <a:picLocks noChangeAspect="1"/>
          </p:cNvPicPr>
          <p:nvPr/>
        </p:nvPicPr>
        <p:blipFill rotWithShape="1">
          <a:blip r:embed="rId10"/>
          <a:srcRect l="63206" t="30526" r="11064" b="19490"/>
          <a:stretch/>
        </p:blipFill>
        <p:spPr>
          <a:xfrm rot="10800000">
            <a:off x="10266740" y="-247650"/>
            <a:ext cx="1925258" cy="7105650"/>
          </a:xfrm>
          <a:prstGeom prst="rect">
            <a:avLst/>
          </a:prstGeom>
        </p:spPr>
      </p:pic>
      <p:pic>
        <p:nvPicPr>
          <p:cNvPr id="4" name="Picture 3">
            <a:extLst>
              <a:ext uri="{FF2B5EF4-FFF2-40B4-BE49-F238E27FC236}">
                <a16:creationId xmlns:a16="http://schemas.microsoft.com/office/drawing/2014/main" id="{46AE25E7-1D64-3BE8-F039-267CA1CC25F2}"/>
              </a:ext>
            </a:extLst>
          </p:cNvPr>
          <p:cNvPicPr>
            <a:picLocks noChangeAspect="1"/>
          </p:cNvPicPr>
          <p:nvPr/>
        </p:nvPicPr>
        <p:blipFill rotWithShape="1">
          <a:blip r:embed="rId11">
            <a:alphaModFix/>
          </a:blip>
          <a:srcRect r="-8" b="152"/>
          <a:stretch/>
        </p:blipFill>
        <p:spPr>
          <a:xfrm>
            <a:off x="9170851" y="2474255"/>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solidFill>
            <a:schemeClr val="bg1">
              <a:lumMod val="75000"/>
            </a:schemeClr>
          </a:solidFill>
          <a:effectLst>
            <a:softEdge rad="0"/>
          </a:effectLst>
        </p:spPr>
      </p:pic>
    </p:spTree>
    <p:extLst>
      <p:ext uri="{BB962C8B-B14F-4D97-AF65-F5344CB8AC3E}">
        <p14:creationId xmlns:p14="http://schemas.microsoft.com/office/powerpoint/2010/main" val="233368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Background - Solid">
            <a:extLst>
              <a:ext uri="{FF2B5EF4-FFF2-40B4-BE49-F238E27FC236}">
                <a16:creationId xmlns:a16="http://schemas.microsoft.com/office/drawing/2014/main" id="{41C1D83A-F4A2-774F-8E54-C1FAE3EFE604}"/>
              </a:ext>
            </a:extLst>
          </p:cNvPr>
          <p:cNvSpPr/>
          <p:nvPr/>
        </p:nvSpPr>
        <p:spPr>
          <a:xfrm>
            <a:off x="10508066" y="0"/>
            <a:ext cx="1683934" cy="6857999"/>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Arial" panose="020B0604020202020204" pitchFamily="34" charset="0"/>
              <a:ea typeface="+mn-ea"/>
              <a:cs typeface="Arial" panose="020B0604020202020204" pitchFamily="34" charset="0"/>
            </a:endParaRPr>
          </a:p>
        </p:txBody>
      </p:sp>
      <p:pic>
        <p:nvPicPr>
          <p:cNvPr id="36" name="Picture 35">
            <a:extLst>
              <a:ext uri="{FF2B5EF4-FFF2-40B4-BE49-F238E27FC236}">
                <a16:creationId xmlns:a16="http://schemas.microsoft.com/office/drawing/2014/main" id="{5986801D-A409-B749-AF55-37779FCA4B3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rot="10800000">
            <a:off x="10508066" y="0"/>
            <a:ext cx="1683934" cy="3765146"/>
          </a:xfrm>
          <a:prstGeom prst="rect">
            <a:avLst/>
          </a:prstGeom>
        </p:spPr>
      </p:pic>
      <p:sp>
        <p:nvSpPr>
          <p:cNvPr id="146" name="TextBox 145"/>
          <p:cNvSpPr txBox="1"/>
          <p:nvPr/>
        </p:nvSpPr>
        <p:spPr>
          <a:xfrm>
            <a:off x="497735" y="948357"/>
            <a:ext cx="6892703" cy="5093702"/>
          </a:xfrm>
          <a:prstGeom prst="rect">
            <a:avLst/>
          </a:prstGeom>
          <a:noFill/>
        </p:spPr>
        <p:txBody>
          <a:bodyPr wrap="square" lIns="91440" tIns="45720" rIns="91440" bIns="45720" rtlCol="0" anchor="t">
            <a:spAutoFit/>
          </a:bodyPr>
          <a:lstStyle/>
          <a:p>
            <a:pPr marL="0" marR="0" lvl="0" indent="0" algn="l" defTabSz="914400" rtl="0" eaLnBrk="1" fontAlgn="auto" latinLnBrk="0" hangingPunct="1">
              <a:spcBef>
                <a:spcPts val="1800"/>
              </a:spcBef>
              <a:spcAft>
                <a:spcPts val="0"/>
              </a:spcAft>
              <a:buClrTx/>
              <a:buSzTx/>
              <a:buFontTx/>
              <a:buNone/>
              <a:tabLst/>
              <a:defRPr/>
            </a:pPr>
            <a:r>
              <a:rPr lang="zh-TW" sz="2400" b="1" dirty="0">
                <a:solidFill>
                  <a:schemeClr val="accent1"/>
                </a:solidFill>
                <a:latin typeface="Arial" panose="020B0604020202020204" pitchFamily="34" charset="0"/>
                <a:ea typeface="PMingLiU"/>
                <a:cs typeface="Arial" panose="020B0604020202020204" pitchFamily="34" charset="0"/>
              </a:rPr>
              <a:t>招募</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zh-TW" sz="1800" b="0" i="0" u="none" strike="noStrike" cap="none" normalizeH="0" baseline="0" noProof="0" dirty="0">
                <a:ln>
                  <a:noFill/>
                </a:ln>
                <a:solidFill>
                  <a:srgbClr val="55565A"/>
                </a:solidFill>
                <a:effectLst/>
                <a:uLnTx/>
                <a:uFillTx/>
                <a:latin typeface="Arial" panose="020B0604020202020204" pitchFamily="34" charset="0"/>
                <a:ea typeface="PMingLiU"/>
                <a:cs typeface="Arial" panose="020B0604020202020204" pitchFamily="34" charset="0"/>
              </a:rPr>
              <a:t>您的青少獅故事</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lang="zh-TW" dirty="0">
                <a:solidFill>
                  <a:srgbClr val="55565A"/>
                </a:solidFill>
                <a:latin typeface="Arial" panose="020B0604020202020204" pitchFamily="34" charset="0"/>
                <a:ea typeface="PMingLiU"/>
                <a:cs typeface="Arial" panose="020B0604020202020204" pitchFamily="34" charset="0"/>
              </a:rPr>
              <a:t>設定目標</a:t>
            </a:r>
          </a:p>
          <a:p>
            <a:pPr marL="0" marR="0" lvl="0" indent="0" algn="l" defTabSz="914400" rtl="0" eaLnBrk="1" fontAlgn="auto" latinLnBrk="0" hangingPunct="1">
              <a:spcBef>
                <a:spcPts val="1800"/>
              </a:spcBef>
              <a:spcAft>
                <a:spcPts val="0"/>
              </a:spcAft>
              <a:buClrTx/>
              <a:buSzTx/>
              <a:buFontTx/>
              <a:buNone/>
              <a:tabLst/>
              <a:defRPr/>
            </a:pPr>
            <a:r>
              <a:rPr lang="zh-TW" sz="2400" b="1" dirty="0">
                <a:solidFill>
                  <a:srgbClr val="FFC000"/>
                </a:solidFill>
                <a:latin typeface="Arial" panose="020B0604020202020204" pitchFamily="34" charset="0"/>
                <a:ea typeface="PMingLiU"/>
                <a:cs typeface="Arial" panose="020B0604020202020204" pitchFamily="34" charset="0"/>
              </a:rPr>
              <a:t>會員體驗</a:t>
            </a:r>
          </a:p>
          <a:p>
            <a:pPr marL="285750" indent="-285750" fontAlgn="auto">
              <a:spcBef>
                <a:spcPts val="600"/>
              </a:spcBef>
              <a:spcAft>
                <a:spcPts val="0"/>
              </a:spcAft>
              <a:buClr>
                <a:srgbClr val="EBB700"/>
              </a:buClr>
              <a:buFont typeface="Wingdings 3" panose="05040102010807070707" pitchFamily="18" charset="2"/>
              <a:buChar char=""/>
              <a:defRPr/>
            </a:pPr>
            <a:r>
              <a:rPr lang="zh-CN" altLang="en-US" dirty="0">
                <a:solidFill>
                  <a:srgbClr val="55565A"/>
                </a:solidFill>
                <a:latin typeface="Arial" panose="020B0604020202020204" pitchFamily="34" charset="0"/>
                <a:ea typeface="PMingLiU"/>
                <a:cs typeface="Arial" panose="020B0604020202020204" pitchFamily="34" charset="0"/>
              </a:rPr>
              <a:t>倡導</a:t>
            </a:r>
            <a:r>
              <a:rPr lang="zh-TW" dirty="0">
                <a:solidFill>
                  <a:srgbClr val="55565A"/>
                </a:solidFill>
                <a:latin typeface="Arial" panose="020B0604020202020204" pitchFamily="34" charset="0"/>
                <a:ea typeface="PMingLiU"/>
                <a:cs typeface="Arial" panose="020B0604020202020204" pitchFamily="34" charset="0"/>
              </a:rPr>
              <a:t>作爲一種服務</a:t>
            </a:r>
          </a:p>
          <a:p>
            <a:pPr marL="285750" indent="-285750" fontAlgn="auto">
              <a:spcBef>
                <a:spcPts val="600"/>
              </a:spcBef>
              <a:spcAft>
                <a:spcPts val="0"/>
              </a:spcAft>
              <a:buClr>
                <a:srgbClr val="EBB700"/>
              </a:buClr>
              <a:buFont typeface="Wingdings 3" panose="05040102010807070707" pitchFamily="18" charset="2"/>
              <a:buChar char=""/>
              <a:defRPr/>
            </a:pPr>
            <a:r>
              <a:rPr lang="zh-TW" dirty="0">
                <a:solidFill>
                  <a:srgbClr val="55565A"/>
                </a:solidFill>
                <a:latin typeface="Arial" panose="020B0604020202020204" pitchFamily="34" charset="0"/>
                <a:ea typeface="PMingLiU"/>
                <a:cs typeface="Arial" panose="020B0604020202020204" pitchFamily="34" charset="0"/>
              </a:rPr>
              <a:t>技能的發展</a:t>
            </a:r>
          </a:p>
          <a:p>
            <a:pPr fontAlgn="auto">
              <a:spcBef>
                <a:spcPts val="1800"/>
              </a:spcBef>
              <a:spcAft>
                <a:spcPts val="0"/>
              </a:spcAft>
              <a:defRPr/>
            </a:pPr>
            <a:r>
              <a:rPr kumimoji="0" lang="zh-TW" sz="2400" b="1" i="0" u="none" strike="noStrike" cap="none" normalizeH="0" baseline="0" noProof="0" dirty="0">
                <a:ln>
                  <a:noFill/>
                </a:ln>
                <a:solidFill>
                  <a:srgbClr val="00B050"/>
                </a:solidFill>
                <a:effectLst/>
                <a:uLnTx/>
                <a:uFillTx/>
                <a:latin typeface="Arial" panose="020B0604020202020204" pitchFamily="34" charset="0"/>
                <a:ea typeface="PMingLiU" charset="0"/>
                <a:cs typeface="Arial" panose="020B0604020202020204" pitchFamily="34" charset="0"/>
              </a:rPr>
              <a:t>轉為獅友</a:t>
            </a:r>
          </a:p>
          <a:p>
            <a:pPr marL="285750" indent="-285750" fontAlgn="auto">
              <a:spcBef>
                <a:spcPts val="600"/>
              </a:spcBef>
              <a:spcAft>
                <a:spcPts val="0"/>
              </a:spcAft>
              <a:buClr>
                <a:srgbClr val="EBB700"/>
              </a:buClr>
              <a:buFont typeface="Wingdings 3" panose="05040102010807070707" pitchFamily="18" charset="2"/>
              <a:buChar char=""/>
              <a:defRPr/>
            </a:pPr>
            <a:r>
              <a:rPr lang="zh-TW" dirty="0">
                <a:solidFill>
                  <a:srgbClr val="55565A"/>
                </a:solidFill>
                <a:latin typeface="Arial" panose="020B0604020202020204" pitchFamily="34" charset="0"/>
                <a:ea typeface="PMingLiU"/>
                <a:cs typeface="Arial" panose="020B0604020202020204" pitchFamily="34" charset="0"/>
              </a:rPr>
              <a:t>為青少獅/青獅獅友內閣和議會聯絡員提供額外的支持</a:t>
            </a:r>
          </a:p>
          <a:p>
            <a:pPr marL="285750" indent="-285750" fontAlgn="auto">
              <a:spcBef>
                <a:spcPts val="600"/>
              </a:spcBef>
              <a:spcAft>
                <a:spcPts val="0"/>
              </a:spcAft>
              <a:buClr>
                <a:srgbClr val="EBB700"/>
              </a:buClr>
              <a:buFont typeface="Wingdings 3" panose="05040102010807070707" pitchFamily="18" charset="2"/>
              <a:buChar char=""/>
              <a:defRPr/>
            </a:pPr>
            <a:r>
              <a:rPr lang="zh-TW" dirty="0">
                <a:solidFill>
                  <a:srgbClr val="55565A"/>
                </a:solidFill>
                <a:latin typeface="Arial" panose="020B0604020202020204" pitchFamily="34" charset="0"/>
                <a:ea typeface="PMingLiU"/>
                <a:cs typeface="Arial" panose="020B0604020202020204" pitchFamily="34" charset="0"/>
              </a:rPr>
              <a:t>增加青少獅和獅友協作資源</a:t>
            </a:r>
          </a:p>
          <a:p>
            <a:pPr marL="0" marR="0" lvl="0" indent="0" algn="l" defTabSz="914400" rtl="0" eaLnBrk="1" fontAlgn="auto" latinLnBrk="0" hangingPunct="1">
              <a:spcBef>
                <a:spcPts val="1200"/>
              </a:spcBef>
              <a:spcAft>
                <a:spcPts val="600"/>
              </a:spcAft>
              <a:buClrTx/>
              <a:buSzTx/>
              <a:buFontTx/>
              <a:buNone/>
              <a:tabLst/>
              <a:defRPr/>
            </a:pPr>
            <a:r>
              <a:rPr lang="zh-TW" sz="2400" b="1" dirty="0">
                <a:solidFill>
                  <a:schemeClr val="bg2">
                    <a:lumMod val="50000"/>
                  </a:schemeClr>
                </a:solidFill>
                <a:latin typeface="Arial" panose="020B0604020202020204" pitchFamily="34" charset="0"/>
                <a:ea typeface="PMingLiU"/>
                <a:cs typeface="Arial" panose="020B0604020202020204" pitchFamily="34" charset="0"/>
              </a:rPr>
              <a:t>與聯合國毒品和犯罪問題辦公室(LCIF)合作</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zh-TW" b="0" i="0" u="none" strike="noStrike" cap="none" normalizeH="0" baseline="0" noProof="0" dirty="0">
                <a:ln>
                  <a:noFill/>
                </a:ln>
                <a:solidFill>
                  <a:srgbClr val="55565A"/>
                </a:solidFill>
                <a:effectLst/>
                <a:uLnTx/>
                <a:uFillTx/>
                <a:latin typeface="Arial" panose="020B0604020202020204" pitchFamily="34" charset="0"/>
                <a:ea typeface="PMingLiU" charset="0"/>
                <a:cs typeface="Arial" panose="020B0604020202020204" pitchFamily="34" charset="0"/>
              </a:rPr>
              <a:t>促進參與特奧會</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zh-TW" b="0" i="0" u="none" strike="noStrike" cap="none" normalizeH="0" baseline="0" noProof="0" dirty="0">
                <a:ln>
                  <a:noFill/>
                </a:ln>
                <a:solidFill>
                  <a:srgbClr val="55565A"/>
                </a:solidFill>
                <a:effectLst/>
                <a:uLnTx/>
                <a:uFillTx/>
                <a:latin typeface="Arial" panose="020B0604020202020204" pitchFamily="34" charset="0"/>
                <a:ea typeface="PMingLiU" charset="0"/>
                <a:cs typeface="Arial" panose="020B0604020202020204" pitchFamily="34" charset="0"/>
              </a:rPr>
              <a:t>增強的</a:t>
            </a:r>
            <a:r>
              <a:rPr kumimoji="0" lang="zh-TW" b="0" i="0" u="sng" strike="noStrike" cap="none" normalizeH="0" baseline="0" noProof="0" dirty="0">
                <a:ln>
                  <a:noFill/>
                </a:ln>
                <a:solidFill>
                  <a:srgbClr val="55565A"/>
                </a:solidFill>
                <a:effectLst/>
                <a:uLnTx/>
                <a:uFillTx/>
                <a:latin typeface="Arial" panose="020B0604020202020204" pitchFamily="34" charset="0"/>
                <a:ea typeface="PMingLiU" charset="0"/>
                <a:cs typeface="Arial" panose="020B0604020202020204" pitchFamily="34" charset="0"/>
              </a:rPr>
              <a:t>獅子探索</a:t>
            </a:r>
            <a:r>
              <a:rPr lang="zh-TW" dirty="0">
                <a:solidFill>
                  <a:srgbClr val="55565A"/>
                </a:solidFill>
                <a:latin typeface="Arial" panose="020B0604020202020204" pitchFamily="34" charset="0"/>
                <a:ea typeface="PMingLiU" charset="0"/>
                <a:cs typeface="Arial" panose="020B0604020202020204" pitchFamily="34" charset="0"/>
              </a:rPr>
              <a:t>的聯繫 </a:t>
            </a:r>
          </a:p>
        </p:txBody>
      </p:sp>
      <p:sp>
        <p:nvSpPr>
          <p:cNvPr id="33" name="Page Number - Blue">
            <a:extLst>
              <a:ext uri="{FF2B5EF4-FFF2-40B4-BE49-F238E27FC236}">
                <a16:creationId xmlns:a16="http://schemas.microsoft.com/office/drawing/2014/main" id="{C921C650-0191-EC45-ABD4-267915C85891}"/>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7</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sp>
        <p:nvSpPr>
          <p:cNvPr id="34" name="Text Placeholder 18">
            <a:extLst>
              <a:ext uri="{FF2B5EF4-FFF2-40B4-BE49-F238E27FC236}">
                <a16:creationId xmlns:a16="http://schemas.microsoft.com/office/drawing/2014/main" id="{2AF7CE42-4B1D-794D-B265-200C9ADAC108}"/>
              </a:ext>
            </a:extLst>
          </p:cNvPr>
          <p:cNvSpPr txBox="1">
            <a:spLocks/>
          </p:cNvSpPr>
          <p:nvPr/>
        </p:nvSpPr>
        <p:spPr>
          <a:xfrm>
            <a:off x="896333" y="134337"/>
            <a:ext cx="6209629" cy="59883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3600" b="1">
                <a:solidFill>
                  <a:srgbClr val="0A5496"/>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zh-TW" sz="4000" b="1" i="0" u="none" strike="noStrike" cap="none" normalizeH="0" noProof="0" dirty="0">
                <a:ln>
                  <a:noFill/>
                </a:ln>
                <a:solidFill>
                  <a:srgbClr val="C00000"/>
                </a:solidFill>
                <a:effectLst/>
                <a:uLnTx/>
                <a:uFillTx/>
                <a:latin typeface="Arial" panose="020B0604020202020204" pitchFamily="34" charset="0"/>
                <a:ea typeface="PMingLiU" charset="0"/>
                <a:cs typeface="Arial" panose="020B0604020202020204" pitchFamily="34" charset="0"/>
              </a:rPr>
              <a:t>強勁</a:t>
            </a:r>
            <a:r>
              <a:rPr kumimoji="0" lang="en-US" altLang="zh-TW" sz="4000" b="1" i="0" u="none" strike="noStrike" cap="none" normalizeH="0" noProof="0" dirty="0">
                <a:ln>
                  <a:noFill/>
                </a:ln>
                <a:solidFill>
                  <a:srgbClr val="C00000"/>
                </a:solidFill>
                <a:effectLst/>
                <a:uLnTx/>
                <a:uFillTx/>
                <a:latin typeface="Arial" panose="020B0604020202020204" pitchFamily="34" charset="0"/>
                <a:ea typeface="PMingLiU" charset="0"/>
                <a:cs typeface="Arial" panose="020B0604020202020204" pitchFamily="34" charset="0"/>
              </a:rPr>
              <a:t> </a:t>
            </a:r>
            <a:r>
              <a:rPr kumimoji="0" lang="zh-CN" altLang="en-US" sz="3200" b="1" i="0" u="none" strike="noStrike" cap="none" normalizeH="0" baseline="0" noProof="0" dirty="0">
                <a:ln>
                  <a:noFill/>
                </a:ln>
                <a:solidFill>
                  <a:srgbClr val="55565A"/>
                </a:solidFill>
                <a:effectLst/>
                <a:uLnTx/>
                <a:uFillTx/>
                <a:latin typeface="Arial" panose="020B0604020202020204" pitchFamily="34" charset="0"/>
                <a:ea typeface="PMingLiU" charset="0"/>
                <a:cs typeface="Arial" panose="020B0604020202020204" pitchFamily="34" charset="0"/>
              </a:rPr>
              <a:t>結束</a:t>
            </a:r>
            <a:endParaRPr kumimoji="0" lang="zh-TW" sz="3200" b="1" i="0" u="none" strike="noStrike" cap="none" normalizeH="0" baseline="0" noProof="0" dirty="0">
              <a:ln>
                <a:noFill/>
              </a:ln>
              <a:solidFill>
                <a:srgbClr val="55565A"/>
              </a:solidFill>
              <a:effectLst/>
              <a:uLnTx/>
              <a:uFillTx/>
              <a:latin typeface="Arial" panose="020B0604020202020204" pitchFamily="34" charset="0"/>
              <a:ea typeface="PMingLiU" charset="0"/>
              <a:cs typeface="Arial" panose="020B0604020202020204" pitchFamily="34" charset="0"/>
            </a:endParaRPr>
          </a:p>
        </p:txBody>
      </p:sp>
      <p:grpSp>
        <p:nvGrpSpPr>
          <p:cNvPr id="3" name="Group 2">
            <a:extLst>
              <a:ext uri="{FF2B5EF4-FFF2-40B4-BE49-F238E27FC236}">
                <a16:creationId xmlns:a16="http://schemas.microsoft.com/office/drawing/2014/main" id="{43AB1A03-8EE9-8C4F-9BE7-9403DF821D06}"/>
              </a:ext>
            </a:extLst>
          </p:cNvPr>
          <p:cNvGrpSpPr/>
          <p:nvPr/>
        </p:nvGrpSpPr>
        <p:grpSpPr>
          <a:xfrm>
            <a:off x="7010400" y="1371600"/>
            <a:ext cx="4257742" cy="4538043"/>
            <a:chOff x="6945768" y="1737252"/>
            <a:chExt cx="4257742" cy="4538043"/>
          </a:xfrm>
        </p:grpSpPr>
        <p:grpSp>
          <p:nvGrpSpPr>
            <p:cNvPr id="2" name="Group 1">
              <a:extLst>
                <a:ext uri="{FF2B5EF4-FFF2-40B4-BE49-F238E27FC236}">
                  <a16:creationId xmlns:a16="http://schemas.microsoft.com/office/drawing/2014/main" id="{FF9B47C0-0C30-8B43-A586-5DE66336365D}"/>
                </a:ext>
              </a:extLst>
            </p:cNvPr>
            <p:cNvGrpSpPr/>
            <p:nvPr/>
          </p:nvGrpSpPr>
          <p:grpSpPr>
            <a:xfrm>
              <a:off x="6945768" y="3997587"/>
              <a:ext cx="4257742" cy="2277708"/>
              <a:chOff x="6945768" y="3997587"/>
              <a:chExt cx="4257742" cy="2277708"/>
            </a:xfrm>
          </p:grpSpPr>
          <p:sp>
            <p:nvSpPr>
              <p:cNvPr id="38" name="Freeform 37">
                <a:extLst>
                  <a:ext uri="{FF2B5EF4-FFF2-40B4-BE49-F238E27FC236}">
                    <a16:creationId xmlns:a16="http://schemas.microsoft.com/office/drawing/2014/main" id="{106EBB87-2AFD-4A43-B0F6-3963B2533C11}"/>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B3B2B1"/>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Freeform 13"/>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 name="Freeform 14"/>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39" name="Group 38">
              <a:extLst>
                <a:ext uri="{FF2B5EF4-FFF2-40B4-BE49-F238E27FC236}">
                  <a16:creationId xmlns:a16="http://schemas.microsoft.com/office/drawing/2014/main" id="{CD673385-38F2-4540-959E-113EACFA54E0}"/>
                </a:ext>
              </a:extLst>
            </p:cNvPr>
            <p:cNvGrpSpPr/>
            <p:nvPr/>
          </p:nvGrpSpPr>
          <p:grpSpPr>
            <a:xfrm>
              <a:off x="6945768" y="3244142"/>
              <a:ext cx="4257742" cy="2277708"/>
              <a:chOff x="6945768" y="3997587"/>
              <a:chExt cx="4257742" cy="2277708"/>
            </a:xfrm>
          </p:grpSpPr>
          <p:sp>
            <p:nvSpPr>
              <p:cNvPr id="40" name="Freeform 39">
                <a:extLst>
                  <a:ext uri="{FF2B5EF4-FFF2-40B4-BE49-F238E27FC236}">
                    <a16:creationId xmlns:a16="http://schemas.microsoft.com/office/drawing/2014/main" id="{8C1570FC-84E2-9847-9D7A-DFE26DAEAD57}"/>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00AC69"/>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1" name="Freeform 13">
                <a:extLst>
                  <a:ext uri="{FF2B5EF4-FFF2-40B4-BE49-F238E27FC236}">
                    <a16:creationId xmlns:a16="http://schemas.microsoft.com/office/drawing/2014/main" id="{C2FCC9F3-7A72-5049-B5F2-56C304616C1E}"/>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2" name="Freeform 14">
                <a:extLst>
                  <a:ext uri="{FF2B5EF4-FFF2-40B4-BE49-F238E27FC236}">
                    <a16:creationId xmlns:a16="http://schemas.microsoft.com/office/drawing/2014/main" id="{68F12A00-594E-6646-9707-8FC51410B53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3" name="Group 42">
              <a:extLst>
                <a:ext uri="{FF2B5EF4-FFF2-40B4-BE49-F238E27FC236}">
                  <a16:creationId xmlns:a16="http://schemas.microsoft.com/office/drawing/2014/main" id="{26767C94-4334-094E-96C5-FF9B2BFEDD04}"/>
                </a:ext>
              </a:extLst>
            </p:cNvPr>
            <p:cNvGrpSpPr/>
            <p:nvPr/>
          </p:nvGrpSpPr>
          <p:grpSpPr>
            <a:xfrm>
              <a:off x="6945768" y="2490697"/>
              <a:ext cx="4257742" cy="2277708"/>
              <a:chOff x="6945768" y="3997587"/>
              <a:chExt cx="4257742" cy="2277708"/>
            </a:xfrm>
          </p:grpSpPr>
          <p:sp>
            <p:nvSpPr>
              <p:cNvPr id="44" name="Freeform 43">
                <a:extLst>
                  <a:ext uri="{FF2B5EF4-FFF2-40B4-BE49-F238E27FC236}">
                    <a16:creationId xmlns:a16="http://schemas.microsoft.com/office/drawing/2014/main" id="{5EBFF429-57B1-8447-9D8B-9908673D28AE}"/>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EBB700"/>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5" name="Freeform 13">
                <a:extLst>
                  <a:ext uri="{FF2B5EF4-FFF2-40B4-BE49-F238E27FC236}">
                    <a16:creationId xmlns:a16="http://schemas.microsoft.com/office/drawing/2014/main" id="{56CC79F1-6782-3149-97AE-ADEAD0D9AD28}"/>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6" name="Freeform 14">
                <a:extLst>
                  <a:ext uri="{FF2B5EF4-FFF2-40B4-BE49-F238E27FC236}">
                    <a16:creationId xmlns:a16="http://schemas.microsoft.com/office/drawing/2014/main" id="{47AB883B-876E-424D-B897-DBCDD2FDA78D}"/>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7" name="Group 46">
              <a:extLst>
                <a:ext uri="{FF2B5EF4-FFF2-40B4-BE49-F238E27FC236}">
                  <a16:creationId xmlns:a16="http://schemas.microsoft.com/office/drawing/2014/main" id="{37273DF5-AE6E-A84A-8D39-D6759542B6E2}"/>
                </a:ext>
              </a:extLst>
            </p:cNvPr>
            <p:cNvGrpSpPr/>
            <p:nvPr/>
          </p:nvGrpSpPr>
          <p:grpSpPr>
            <a:xfrm>
              <a:off x="6945768" y="1737252"/>
              <a:ext cx="4257742" cy="2277708"/>
              <a:chOff x="6945768" y="3997587"/>
              <a:chExt cx="4257742" cy="2277708"/>
            </a:xfrm>
          </p:grpSpPr>
          <p:sp>
            <p:nvSpPr>
              <p:cNvPr id="48" name="Freeform 47">
                <a:extLst>
                  <a:ext uri="{FF2B5EF4-FFF2-40B4-BE49-F238E27FC236}">
                    <a16:creationId xmlns:a16="http://schemas.microsoft.com/office/drawing/2014/main" id="{A20BA6C3-F9B2-D74A-8426-1893CB21D474}"/>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407CCA"/>
              </a:solidFill>
              <a:ln>
                <a:noFill/>
              </a:ln>
              <a:effectLst>
                <a:outerShdw blurRad="546100" sx="102000" sy="102000" algn="ctr" rotWithShape="0">
                  <a:prstClr val="black">
                    <a:alpha val="10000"/>
                  </a:prstClr>
                </a:outerShdw>
              </a:effectLst>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9" name="Freeform 13">
                <a:extLst>
                  <a:ext uri="{FF2B5EF4-FFF2-40B4-BE49-F238E27FC236}">
                    <a16:creationId xmlns:a16="http://schemas.microsoft.com/office/drawing/2014/main" id="{6758776E-7486-494E-AEE5-9B967483D0F3}"/>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0" name="Freeform 14">
                <a:extLst>
                  <a:ext uri="{FF2B5EF4-FFF2-40B4-BE49-F238E27FC236}">
                    <a16:creationId xmlns:a16="http://schemas.microsoft.com/office/drawing/2014/main" id="{DA849E14-A1C5-C84E-9CC2-B7C1B8BE74A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pic>
        <p:nvPicPr>
          <p:cNvPr id="37" name="Picture 36">
            <a:extLst>
              <a:ext uri="{FF2B5EF4-FFF2-40B4-BE49-F238E27FC236}">
                <a16:creationId xmlns:a16="http://schemas.microsoft.com/office/drawing/2014/main" id="{82336C24-D321-7340-8B66-DE7D22D72A7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10800000" flipH="1">
            <a:off x="1" y="-3785"/>
            <a:ext cx="991893" cy="1679305"/>
          </a:xfrm>
          <a:prstGeom prst="rect">
            <a:avLst/>
          </a:prstGeom>
        </p:spPr>
      </p:pic>
    </p:spTree>
    <p:extLst>
      <p:ext uri="{BB962C8B-B14F-4D97-AF65-F5344CB8AC3E}">
        <p14:creationId xmlns:p14="http://schemas.microsoft.com/office/powerpoint/2010/main" val="363266749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hape  Description automatically generated">
            <a:extLst>
              <a:ext uri="{FF2B5EF4-FFF2-40B4-BE49-F238E27FC236}">
                <a16:creationId xmlns:a16="http://schemas.microsoft.com/office/drawing/2014/main" id="{6BBDB391-CE9C-0142-8DEB-76A14B49876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253452" y="-1"/>
            <a:ext cx="1938548" cy="3733801"/>
          </a:xfrm>
          <a:prstGeom prst="rect">
            <a:avLst/>
          </a:prstGeom>
        </p:spPr>
      </p:pic>
      <p:pic>
        <p:nvPicPr>
          <p:cNvPr id="3" name="Picture 2" descr="Logo  Description automatically generated">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39089" y="0"/>
            <a:ext cx="1452911" cy="1452911"/>
          </a:xfrm>
          <a:prstGeom prst="rect">
            <a:avLst/>
          </a:prstGeom>
        </p:spPr>
      </p:pic>
      <p:pic>
        <p:nvPicPr>
          <p:cNvPr id="14" name="Picture 13" descr="Shape  Description automatically generated">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sp>
        <p:nvSpPr>
          <p:cNvPr id="9" name="Body Copy">
            <a:extLst>
              <a:ext uri="{FF2B5EF4-FFF2-40B4-BE49-F238E27FC236}">
                <a16:creationId xmlns:a16="http://schemas.microsoft.com/office/drawing/2014/main" id="{203FD019-E43E-4444-A72A-E629EEF11B73}"/>
              </a:ext>
            </a:extLst>
          </p:cNvPr>
          <p:cNvSpPr txBox="1">
            <a:spLocks/>
          </p:cNvSpPr>
          <p:nvPr/>
        </p:nvSpPr>
        <p:spPr>
          <a:xfrm>
            <a:off x="831160" y="2878147"/>
            <a:ext cx="5671239" cy="2303095"/>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2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10" name="Body Copy">
            <a:extLst>
              <a:ext uri="{FF2B5EF4-FFF2-40B4-BE49-F238E27FC236}">
                <a16:creationId xmlns:a16="http://schemas.microsoft.com/office/drawing/2014/main" id="{C9FC845C-3EEC-6F40-A790-5F0FEAB72A1D}"/>
              </a:ext>
            </a:extLst>
          </p:cNvPr>
          <p:cNvSpPr txBox="1">
            <a:spLocks/>
          </p:cNvSpPr>
          <p:nvPr/>
        </p:nvSpPr>
        <p:spPr>
          <a:xfrm>
            <a:off x="3876540" y="448969"/>
            <a:ext cx="5251717" cy="823293"/>
          </a:xfrm>
          <a:prstGeom prst="rect">
            <a:avLst/>
          </a:prstGeom>
        </p:spPr>
        <p:txBody>
          <a:bodyPr anchor="b" anchorCtr="0"/>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zh-TW" sz="4400" b="1" i="0" u="none" strike="noStrike" cap="none" normalizeH="0" baseline="0" noProof="0" dirty="0">
                <a:ln>
                  <a:noFill/>
                </a:ln>
                <a:solidFill>
                  <a:srgbClr val="00AC69"/>
                </a:solidFill>
                <a:effectLst/>
                <a:uLnTx/>
                <a:uFillTx/>
                <a:latin typeface="Arial" charset="0"/>
                <a:ea typeface="PMingLiU" charset="0"/>
                <a:cs typeface="Arial" charset="0"/>
              </a:rPr>
              <a:t>參與</a:t>
            </a:r>
            <a:r>
              <a:rPr kumimoji="0" lang="zh-TW" sz="4400" b="1" i="0" u="none" strike="noStrike" cap="none" normalizeH="0" baseline="0" noProof="0" dirty="0">
                <a:ln>
                  <a:noFill/>
                </a:ln>
                <a:solidFill>
                  <a:srgbClr val="E7E6E6">
                    <a:lumMod val="10000"/>
                  </a:srgbClr>
                </a:solidFill>
                <a:effectLst/>
                <a:uLnTx/>
                <a:uFillTx/>
                <a:latin typeface="Arial" charset="0"/>
                <a:ea typeface="PMingLiU" charset="0"/>
                <a:cs typeface="Arial" charset="0"/>
              </a:rPr>
              <a:t>其中</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55565A"/>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8</a:t>
            </a:fld>
            <a:endParaRPr kumimoji="0" lang="en-US" sz="1600" b="0" i="0" u="none" strike="noStrike" kern="1200" cap="none" spc="0" normalizeH="0" baseline="0" noProof="0">
              <a:ln>
                <a:noFill/>
              </a:ln>
              <a:solidFill>
                <a:srgbClr val="55565A"/>
              </a:solidFill>
              <a:effectLst/>
              <a:uLnTx/>
              <a:uFillTx/>
              <a:latin typeface="Helvetica" panose="020B0604020202020204" pitchFamily="34" charset="0"/>
              <a:cs typeface="Helvetica" panose="020B0604020202020204" pitchFamily="34" charset="0"/>
            </a:endParaRPr>
          </a:p>
        </p:txBody>
      </p:sp>
      <p:sp>
        <p:nvSpPr>
          <p:cNvPr id="11" name="TextBox 10">
            <a:extLst>
              <a:ext uri="{FF2B5EF4-FFF2-40B4-BE49-F238E27FC236}">
                <a16:creationId xmlns:a16="http://schemas.microsoft.com/office/drawing/2014/main" id="{C9B58B9D-6E38-4DFE-A0B1-556C6EE47BF2}"/>
              </a:ext>
            </a:extLst>
          </p:cNvPr>
          <p:cNvSpPr txBox="1"/>
          <p:nvPr/>
        </p:nvSpPr>
        <p:spPr>
          <a:xfrm flipH="1">
            <a:off x="5852725" y="2148749"/>
            <a:ext cx="6196299" cy="2862322"/>
          </a:xfrm>
          <a:prstGeom prst="rect">
            <a:avLst/>
          </a:prstGeom>
          <a:noFill/>
          <a:ln w="12700">
            <a:noFill/>
          </a:ln>
        </p:spPr>
        <p:txBody>
          <a:bodyPr wrap="square" lIns="91440" tIns="45720" rIns="91440" bIns="45720" rtlCol="0" anchor="t">
            <a:spAutoFit/>
          </a:bodyPr>
          <a:lstStyle/>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zh-TW" sz="2000" b="0" i="0" u="none" strike="noStrike" cap="none" normalizeH="0" baseline="0" noProof="0">
                <a:ln>
                  <a:noFill/>
                </a:ln>
                <a:solidFill>
                  <a:prstClr val="black"/>
                </a:solidFill>
                <a:effectLst/>
                <a:uLnTx/>
                <a:uFillTx/>
                <a:latin typeface="Arial" panose="020B0604020202020204" pitchFamily="34" charset="0"/>
                <a:ea typeface="PMingLiU"/>
                <a:cs typeface="Arial" panose="020B0604020202020204" pitchFamily="34" charset="0"/>
              </a:rPr>
              <a:t>創立一個青少獅會</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zh-TW" sz="2000" b="0" i="0" u="none" strike="noStrike" cap="none" normalizeH="0" baseline="0" noProof="0">
                <a:ln>
                  <a:noFill/>
                </a:ln>
                <a:solidFill>
                  <a:prstClr val="black"/>
                </a:solidFill>
                <a:effectLst/>
                <a:uLnTx/>
                <a:uFillTx/>
                <a:latin typeface="Arial" panose="020B0604020202020204" pitchFamily="34" charset="0"/>
                <a:ea typeface="PMingLiU"/>
                <a:cs typeface="Arial" panose="020B0604020202020204" pitchFamily="34" charset="0"/>
              </a:rPr>
              <a:t>舉辦聯合服務和學習活動</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indent="-342900" fontAlgn="auto">
              <a:spcBef>
                <a:spcPts val="0"/>
              </a:spcBef>
              <a:spcAft>
                <a:spcPts val="0"/>
              </a:spcAft>
              <a:buClr>
                <a:srgbClr val="EBB700"/>
              </a:buClr>
              <a:buFont typeface="Wingdings 3" panose="05040102010807070707" pitchFamily="18" charset="2"/>
              <a:buChar char=""/>
              <a:defRPr/>
            </a:pPr>
            <a:r>
              <a:rPr lang="zh-TW" sz="2000">
                <a:solidFill>
                  <a:prstClr val="black"/>
                </a:solidFill>
                <a:latin typeface="Arial" panose="020B0604020202020204" pitchFamily="34" charset="0"/>
                <a:ea typeface="PMingLiU"/>
                <a:cs typeface="Arial" panose="020B0604020202020204" pitchFamily="34" charset="0"/>
              </a:rPr>
              <a:t>確保有在 Lion Portal（獅子會門戶網站）上報告青少獅會員和幹部名單</a:t>
            </a:r>
          </a:p>
          <a:p>
            <a:pPr marL="342900" indent="-342900" fontAlgn="auto">
              <a:spcBef>
                <a:spcPts val="0"/>
              </a:spcBef>
              <a:spcAft>
                <a:spcPts val="0"/>
              </a:spcAft>
              <a:buClr>
                <a:srgbClr val="EBB700"/>
              </a:buClr>
              <a:buFont typeface="Wingdings 3" panose="05040102010807070707" pitchFamily="18" charset="2"/>
              <a:buChar char=""/>
              <a:defRPr/>
            </a:pPr>
            <a:endParaRPr lang="en-US" sz="2000" dirty="0">
              <a:solidFill>
                <a:prstClr val="black"/>
              </a:solidFill>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zh-TW" sz="2000" b="0" i="0" u="none" strike="noStrike" cap="none" normalizeH="0" baseline="0" noProof="0">
                <a:ln>
                  <a:noFill/>
                </a:ln>
                <a:solidFill>
                  <a:prstClr val="black"/>
                </a:solidFill>
                <a:effectLst/>
                <a:uLnTx/>
                <a:uFillTx/>
                <a:latin typeface="Arial" panose="020B0604020202020204" pitchFamily="34" charset="0"/>
                <a:ea typeface="PMingLiU"/>
                <a:cs typeface="Arial" panose="020B0604020202020204" pitchFamily="34" charset="0"/>
              </a:rPr>
              <a:t>邀請青少獅成為獅友</a:t>
            </a:r>
          </a:p>
          <a:p>
            <a:pPr marR="0" lvl="0" algn="l" defTabSz="914400" rtl="0" eaLnBrk="1" fontAlgn="auto" latinLnBrk="0" hangingPunct="1">
              <a:spcBef>
                <a:spcPts val="0"/>
              </a:spcBef>
              <a:spcAft>
                <a:spcPts val="0"/>
              </a:spcAft>
              <a:buClr>
                <a:srgbClr val="EBB700"/>
              </a:buClr>
              <a:buSzTx/>
              <a:tabLst/>
              <a:defRPr/>
            </a:pPr>
            <a:endParaRPr kumimoji="0" lang="en-US" sz="2000" b="0" i="0" u="none" strike="noStrike" kern="1200" cap="none" spc="0" normalizeH="0" baseline="0" noProof="0" dirty="0">
              <a:ln>
                <a:noFill/>
              </a:ln>
              <a:solidFill>
                <a:prstClr val="black"/>
              </a:solidFill>
              <a:effectLst/>
              <a:uLnTx/>
              <a:uFillTx/>
              <a:ea typeface="+mn-ea"/>
              <a:cs typeface="Arial" panose="020B0604020202020204" pitchFamily="34" charset="0"/>
            </a:endParaRPr>
          </a:p>
        </p:txBody>
      </p:sp>
      <p:sp>
        <p:nvSpPr>
          <p:cNvPr id="12" name="TextBox 11">
            <a:extLst>
              <a:ext uri="{FF2B5EF4-FFF2-40B4-BE49-F238E27FC236}">
                <a16:creationId xmlns:a16="http://schemas.microsoft.com/office/drawing/2014/main" id="{07B74B86-BD5C-468B-B50E-EF58B04CAB96}"/>
              </a:ext>
            </a:extLst>
          </p:cNvPr>
          <p:cNvSpPr txBox="1"/>
          <p:nvPr/>
        </p:nvSpPr>
        <p:spPr>
          <a:xfrm>
            <a:off x="142976" y="2148750"/>
            <a:ext cx="4980968" cy="2862322"/>
          </a:xfrm>
          <a:prstGeom prst="rect">
            <a:avLst/>
          </a:prstGeom>
          <a:solidFill>
            <a:schemeClr val="bg1"/>
          </a:solidFill>
          <a:ln w="12700">
            <a:noFill/>
          </a:ln>
        </p:spPr>
        <p:txBody>
          <a:bodyPr wrap="square" lIns="91440" tIns="45720" rIns="91440" bIns="45720" rtlCol="0" anchor="t">
            <a:spAutoFit/>
          </a:bodyPr>
          <a:lstStyle/>
          <a:p>
            <a:pPr marL="342900" indent="-342900">
              <a:buClr>
                <a:srgbClr val="EBB700"/>
              </a:buClr>
              <a:buFont typeface="Wingdings 3" panose="05040102010807070707" pitchFamily="18" charset="2"/>
              <a:buChar char=""/>
            </a:pPr>
            <a:r>
              <a:rPr lang="zh-TW" sz="2000" dirty="0">
                <a:latin typeface="Arial" panose="020B0604020202020204" pitchFamily="34" charset="0"/>
                <a:ea typeface="PMingLiU"/>
                <a:cs typeface="Arial" panose="020B0604020202020204" pitchFamily="34" charset="0"/>
              </a:rPr>
              <a:t>為貴分會招募新會員</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zh-TW" sz="2000" dirty="0">
                <a:latin typeface="Arial" panose="020B0604020202020204" pitchFamily="34" charset="0"/>
                <a:ea typeface="PMingLiU"/>
                <a:cs typeface="Arial" panose="020B0604020202020204" pitchFamily="34" charset="0"/>
              </a:rPr>
              <a:t>保持最新的會員記錄</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zh-TW" sz="2000" dirty="0">
                <a:latin typeface="Arial" panose="020B0604020202020204" pitchFamily="34" charset="0"/>
                <a:ea typeface="PMingLiU"/>
                <a:cs typeface="Arial" panose="020B0604020202020204" pitchFamily="34" charset="0"/>
              </a:rPr>
              <a:t>邀請獅友與您一起服務</a:t>
            </a:r>
          </a:p>
          <a:p>
            <a:pPr>
              <a:buClr>
                <a:srgbClr val="EBB700"/>
              </a:buCl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zh-TW" sz="2000" dirty="0">
                <a:latin typeface="Arial" panose="020B0604020202020204" pitchFamily="34" charset="0"/>
                <a:ea typeface="PMingLiU"/>
                <a:cs typeface="Arial" panose="020B0604020202020204" pitchFamily="34" charset="0"/>
              </a:rPr>
              <a:t>註冊一個 Lion Account（獅子會帳戶） </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zh-TW" sz="2000" dirty="0">
                <a:latin typeface="Arial" panose="020B0604020202020204" pitchFamily="34" charset="0"/>
                <a:ea typeface="PMingLiU"/>
                <a:cs typeface="Arial" panose="020B0604020202020204" pitchFamily="34" charset="0"/>
              </a:rPr>
              <a:t>查看網頁 </a:t>
            </a:r>
            <a:r>
              <a:rPr lang="zh-TW" sz="2000" b="1" dirty="0">
                <a:solidFill>
                  <a:srgbClr val="00AC69"/>
                </a:solidFill>
                <a:latin typeface="Arial" panose="020B0604020202020204" pitchFamily="34" charset="0"/>
                <a:ea typeface="PMingLiU"/>
                <a:cs typeface="Arial" panose="020B0604020202020204" pitchFamily="34" charset="0"/>
              </a:rPr>
              <a:t>lionsclubs.org/leopride</a:t>
            </a:r>
          </a:p>
        </p:txBody>
      </p:sp>
      <p:sp>
        <p:nvSpPr>
          <p:cNvPr id="15" name="TextBox 14">
            <a:extLst>
              <a:ext uri="{FF2B5EF4-FFF2-40B4-BE49-F238E27FC236}">
                <a16:creationId xmlns:a16="http://schemas.microsoft.com/office/drawing/2014/main" id="{D0FBA0D5-637B-48F7-ACFD-4FAB447767BF}"/>
              </a:ext>
            </a:extLst>
          </p:cNvPr>
          <p:cNvSpPr txBox="1"/>
          <p:nvPr/>
        </p:nvSpPr>
        <p:spPr>
          <a:xfrm>
            <a:off x="831160" y="5649116"/>
            <a:ext cx="10819108" cy="400110"/>
          </a:xfrm>
          <a:prstGeom prst="rect">
            <a:avLst/>
          </a:prstGeom>
          <a:noFill/>
        </p:spPr>
        <p:txBody>
          <a:bodyPr wrap="square" rtlCol="0">
            <a:spAutoFit/>
          </a:bodyPr>
          <a:lstStyle/>
          <a:p>
            <a:r>
              <a:rPr lang="zh-TW" sz="2000" dirty="0">
                <a:solidFill>
                  <a:prstClr val="black"/>
                </a:solidFill>
                <a:latin typeface="Arial" panose="020B0604020202020204" pitchFamily="34" charset="0"/>
                <a:ea typeface="PMingLiU"/>
                <a:cs typeface="Arial" panose="020B0604020202020204" pitchFamily="34" charset="0"/>
              </a:rPr>
              <a:t>要了解更多有關青少獅計劃的更多訊息，請訪問 </a:t>
            </a:r>
            <a:r>
              <a:rPr lang="zh-TW" sz="2000" b="1" dirty="0">
                <a:solidFill>
                  <a:srgbClr val="00AC69"/>
                </a:solidFill>
                <a:latin typeface="Arial" panose="020B0604020202020204" pitchFamily="34" charset="0"/>
                <a:ea typeface="PMingLiU"/>
                <a:cs typeface="Arial" panose="020B0604020202020204" pitchFamily="34" charset="0"/>
              </a:rPr>
              <a:t>lionsclubs.org/leos </a:t>
            </a:r>
            <a:r>
              <a:rPr lang="zh-TW" sz="2000" b="1" dirty="0">
                <a:solidFill>
                  <a:srgbClr val="56565A"/>
                </a:solidFill>
                <a:latin typeface="Arial" panose="020B0604020202020204" pitchFamily="34" charset="0"/>
                <a:ea typeface="PMingLiU"/>
                <a:cs typeface="Arial" panose="020B0604020202020204" pitchFamily="34" charset="0"/>
              </a:rPr>
              <a:t>或發送電子郵件至 leo@lionsclubs.org </a:t>
            </a:r>
          </a:p>
        </p:txBody>
      </p:sp>
      <p:sp>
        <p:nvSpPr>
          <p:cNvPr id="16" name="TextBox 15">
            <a:extLst>
              <a:ext uri="{FF2B5EF4-FFF2-40B4-BE49-F238E27FC236}">
                <a16:creationId xmlns:a16="http://schemas.microsoft.com/office/drawing/2014/main" id="{817CD204-5B44-45EF-9F2E-485DBEC43DBD}"/>
              </a:ext>
            </a:extLst>
          </p:cNvPr>
          <p:cNvSpPr txBox="1"/>
          <p:nvPr/>
        </p:nvSpPr>
        <p:spPr>
          <a:xfrm>
            <a:off x="-337538" y="1476330"/>
            <a:ext cx="4944132" cy="584775"/>
          </a:xfrm>
          <a:prstGeom prst="rect">
            <a:avLst/>
          </a:prstGeom>
          <a:noFill/>
        </p:spPr>
        <p:txBody>
          <a:bodyPr wrap="square" rtlCol="0">
            <a:spAutoFit/>
          </a:bodyPr>
          <a:lstStyle/>
          <a:p>
            <a:pPr algn="ctr"/>
            <a:r>
              <a:rPr lang="zh-TW" sz="3200" b="1">
                <a:solidFill>
                  <a:srgbClr val="407CCA"/>
                </a:solidFill>
                <a:latin typeface="Arial" panose="020B0604020202020204" pitchFamily="34" charset="0"/>
                <a:ea typeface="PMingLiU"/>
                <a:cs typeface="Arial" panose="020B0604020202020204" pitchFamily="34" charset="0"/>
              </a:rPr>
              <a:t>青少獅</a:t>
            </a:r>
          </a:p>
        </p:txBody>
      </p:sp>
      <p:sp>
        <p:nvSpPr>
          <p:cNvPr id="18" name="TextBox 17">
            <a:extLst>
              <a:ext uri="{FF2B5EF4-FFF2-40B4-BE49-F238E27FC236}">
                <a16:creationId xmlns:a16="http://schemas.microsoft.com/office/drawing/2014/main" id="{E0514A75-EDB5-4156-963E-0FF57936E4E9}"/>
              </a:ext>
            </a:extLst>
          </p:cNvPr>
          <p:cNvSpPr txBox="1"/>
          <p:nvPr/>
        </p:nvSpPr>
        <p:spPr>
          <a:xfrm>
            <a:off x="5236426" y="1498661"/>
            <a:ext cx="5534631" cy="584775"/>
          </a:xfrm>
          <a:prstGeom prst="rect">
            <a:avLst/>
          </a:prstGeom>
          <a:noFill/>
        </p:spPr>
        <p:txBody>
          <a:bodyPr wrap="square" rtlCol="0">
            <a:spAutoFit/>
          </a:bodyPr>
          <a:lstStyle/>
          <a:p>
            <a:pPr algn="ctr"/>
            <a:r>
              <a:rPr lang="zh-TW" sz="3200" b="1">
                <a:solidFill>
                  <a:srgbClr val="407CCA"/>
                </a:solidFill>
                <a:latin typeface="Arial" panose="020B0604020202020204" pitchFamily="34" charset="0"/>
                <a:ea typeface="PMingLiU"/>
                <a:cs typeface="Arial" panose="020B0604020202020204" pitchFamily="34" charset="0"/>
              </a:rPr>
              <a:t>獅友</a:t>
            </a:r>
          </a:p>
        </p:txBody>
      </p:sp>
    </p:spTree>
    <p:extLst>
      <p:ext uri="{BB962C8B-B14F-4D97-AF65-F5344CB8AC3E}">
        <p14:creationId xmlns:p14="http://schemas.microsoft.com/office/powerpoint/2010/main" val="3531966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rPr>
              <a:pPr eaLnBrk="0" hangingPunct="0">
                <a:spcBef>
                  <a:spcPct val="50000"/>
                </a:spcBef>
                <a:defRPr/>
              </a:pPr>
              <a:t>9</a:t>
            </a:fld>
            <a:endParaRPr lang="en-US" sz="1000">
              <a:solidFill>
                <a:schemeClr val="bg1"/>
              </a:solidFill>
            </a:endParaRPr>
          </a:p>
        </p:txBody>
      </p:sp>
      <p:pic>
        <p:nvPicPr>
          <p:cNvPr id="8" name="Picture 7">
            <a:extLst>
              <a:ext uri="{FF2B5EF4-FFF2-40B4-BE49-F238E27FC236}">
                <a16:creationId xmlns:a16="http://schemas.microsoft.com/office/drawing/2014/main" id="{53CA8ABF-F451-834E-959B-CB6351D33432}"/>
              </a:ext>
            </a:extLst>
          </p:cNvPr>
          <p:cNvPicPr>
            <a:picLocks noChangeAspect="1"/>
          </p:cNvPicPr>
          <p:nvPr/>
        </p:nvPicPr>
        <p:blipFill rotWithShape="1">
          <a:blip r:embed="rId3"/>
          <a:srcRect l="9873" t="10769" r="64229" b="50895"/>
          <a:stretch/>
        </p:blipFill>
        <p:spPr>
          <a:xfrm>
            <a:off x="10865062" y="0"/>
            <a:ext cx="1326938" cy="2946400"/>
          </a:xfrm>
          <a:prstGeom prst="rect">
            <a:avLst/>
          </a:prstGeom>
        </p:spPr>
      </p:pic>
      <p:sp>
        <p:nvSpPr>
          <p:cNvPr id="10" name="Headline">
            <a:extLst>
              <a:ext uri="{FF2B5EF4-FFF2-40B4-BE49-F238E27FC236}">
                <a16:creationId xmlns:a16="http://schemas.microsoft.com/office/drawing/2014/main" id="{AABAD8D0-5BDB-BC49-AF32-288AED58FC17}"/>
              </a:ext>
            </a:extLst>
          </p:cNvPr>
          <p:cNvSpPr txBox="1">
            <a:spLocks/>
          </p:cNvSpPr>
          <p:nvPr/>
        </p:nvSpPr>
        <p:spPr>
          <a:xfrm>
            <a:off x="3328780" y="2491195"/>
            <a:ext cx="5015495" cy="996749"/>
          </a:xfrm>
          <a:prstGeom prst="rect">
            <a:avLst/>
          </a:prstGeom>
        </p:spPr>
        <p:txBody>
          <a:bodyPr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spcBef>
                <a:spcPts val="0"/>
              </a:spcBef>
            </a:pPr>
            <a:r>
              <a:rPr lang="zh-TW" sz="4800" dirty="0"/>
              <a:t>謝</a:t>
            </a:r>
            <a:r>
              <a:rPr lang="en-US" altLang="zh-TW" sz="4800" dirty="0"/>
              <a:t> </a:t>
            </a:r>
            <a:r>
              <a:rPr lang="zh-TW" sz="4800" dirty="0"/>
              <a:t>謝</a:t>
            </a:r>
          </a:p>
        </p:txBody>
      </p:sp>
      <p:pic>
        <p:nvPicPr>
          <p:cNvPr id="11" name="Picture 10">
            <a:extLst>
              <a:ext uri="{FF2B5EF4-FFF2-40B4-BE49-F238E27FC236}">
                <a16:creationId xmlns:a16="http://schemas.microsoft.com/office/drawing/2014/main" id="{452A85CD-EF90-E24C-ACB9-CEC7C2079ACC}"/>
              </a:ext>
            </a:extLst>
          </p:cNvPr>
          <p:cNvPicPr>
            <a:picLocks noChangeAspect="1"/>
          </p:cNvPicPr>
          <p:nvPr/>
        </p:nvPicPr>
        <p:blipFill>
          <a:blip r:embed="rId4"/>
          <a:stretch>
            <a:fillRect/>
          </a:stretch>
        </p:blipFill>
        <p:spPr>
          <a:xfrm>
            <a:off x="4945830" y="557597"/>
            <a:ext cx="2041919" cy="2041919"/>
          </a:xfrm>
          <a:prstGeom prst="rect">
            <a:avLst/>
          </a:prstGeom>
        </p:spPr>
      </p:pic>
      <p:pic>
        <p:nvPicPr>
          <p:cNvPr id="12" name="Picture 11">
            <a:extLst>
              <a:ext uri="{FF2B5EF4-FFF2-40B4-BE49-F238E27FC236}">
                <a16:creationId xmlns:a16="http://schemas.microsoft.com/office/drawing/2014/main" id="{390468D0-8D40-594B-8081-4D8C4F4EBCA9}"/>
              </a:ext>
            </a:extLst>
          </p:cNvPr>
          <p:cNvPicPr>
            <a:picLocks noChangeAspect="1"/>
          </p:cNvPicPr>
          <p:nvPr/>
        </p:nvPicPr>
        <p:blipFill rotWithShape="1">
          <a:blip r:embed="rId5"/>
          <a:srcRect l="15744" b="4901"/>
          <a:stretch/>
        </p:blipFill>
        <p:spPr>
          <a:xfrm>
            <a:off x="0" y="5178695"/>
            <a:ext cx="991893" cy="1679305"/>
          </a:xfrm>
          <a:prstGeom prst="rect">
            <a:avLst/>
          </a:prstGeom>
        </p:spPr>
      </p:pic>
      <p:sp>
        <p:nvSpPr>
          <p:cNvPr id="13" name="Copyright">
            <a:extLst>
              <a:ext uri="{FF2B5EF4-FFF2-40B4-BE49-F238E27FC236}">
                <a16:creationId xmlns:a16="http://schemas.microsoft.com/office/drawing/2014/main" id="{556327CB-2D25-4048-8888-B14AA8D6B07A}"/>
              </a:ext>
            </a:extLst>
          </p:cNvPr>
          <p:cNvSpPr txBox="1"/>
          <p:nvPr/>
        </p:nvSpPr>
        <p:spPr>
          <a:xfrm>
            <a:off x="3171770" y="6248400"/>
            <a:ext cx="3399810" cy="338554"/>
          </a:xfrm>
          <a:prstGeom prst="rect">
            <a:avLst/>
          </a:prstGeom>
          <a:noFill/>
        </p:spPr>
        <p:txBody>
          <a:bodyPr wrap="square" rtlCol="0">
            <a:spAutoFit/>
          </a:bodyPr>
          <a:lstStyle/>
          <a:p>
            <a:r>
              <a:rPr lang="zh-TW" sz="1600" b="1">
                <a:solidFill>
                  <a:schemeClr val="bg1"/>
                </a:solidFill>
                <a:latin typeface="Arial" panose="020B0604020202020204" pitchFamily="34" charset="0"/>
                <a:ea typeface="PMingLiU"/>
                <a:cs typeface="Arial" panose="020B0604020202020204" pitchFamily="34" charset="0"/>
              </a:rPr>
              <a:t>©2020  國際獅子會</a:t>
            </a:r>
          </a:p>
        </p:txBody>
      </p:sp>
      <p:sp>
        <p:nvSpPr>
          <p:cNvPr id="14" name="Date Lang Code">
            <a:extLst>
              <a:ext uri="{FF2B5EF4-FFF2-40B4-BE49-F238E27FC236}">
                <a16:creationId xmlns:a16="http://schemas.microsoft.com/office/drawing/2014/main" id="{1E0A571F-92D8-DA4E-AC4A-673FE03A1F43}"/>
              </a:ext>
            </a:extLst>
          </p:cNvPr>
          <p:cNvSpPr txBox="1"/>
          <p:nvPr/>
        </p:nvSpPr>
        <p:spPr>
          <a:xfrm>
            <a:off x="6829370" y="6248400"/>
            <a:ext cx="1752600" cy="338554"/>
          </a:xfrm>
          <a:prstGeom prst="rect">
            <a:avLst/>
          </a:prstGeom>
          <a:noFill/>
        </p:spPr>
        <p:txBody>
          <a:bodyPr wrap="square" lIns="91440" tIns="45720" rIns="91440" bIns="45720" rtlCol="0" anchor="t">
            <a:spAutoFit/>
          </a:bodyPr>
          <a:lstStyle/>
          <a:p>
            <a:pPr algn="ctr"/>
            <a:r>
              <a:rPr lang="zh-TW" sz="1600" b="1">
                <a:solidFill>
                  <a:schemeClr val="bg1"/>
                </a:solidFill>
                <a:latin typeface="Arial" panose="020B0604020202020204" pitchFamily="34" charset="0"/>
                <a:ea typeface="PMingLiU"/>
                <a:cs typeface="Arial" panose="020B0604020202020204" pitchFamily="34" charset="0"/>
              </a:rPr>
              <a:t>2023 CH</a:t>
            </a:r>
          </a:p>
        </p:txBody>
      </p:sp>
      <p:sp>
        <p:nvSpPr>
          <p:cNvPr id="4" name="TextBox 3">
            <a:extLst>
              <a:ext uri="{FF2B5EF4-FFF2-40B4-BE49-F238E27FC236}">
                <a16:creationId xmlns:a16="http://schemas.microsoft.com/office/drawing/2014/main" id="{5BBA48F9-03C8-0CA2-B8C8-D7E6FAB7146B}"/>
              </a:ext>
            </a:extLst>
          </p:cNvPr>
          <p:cNvSpPr txBox="1"/>
          <p:nvPr/>
        </p:nvSpPr>
        <p:spPr>
          <a:xfrm>
            <a:off x="3464418" y="4971128"/>
            <a:ext cx="5263163" cy="1077218"/>
          </a:xfrm>
          <a:prstGeom prst="rect">
            <a:avLst/>
          </a:prstGeom>
          <a:noFill/>
        </p:spPr>
        <p:txBody>
          <a:bodyPr wrap="square" lIns="91440" tIns="45720" rIns="91440" bIns="45720" rtlCol="0" anchor="t">
            <a:spAutoFit/>
          </a:bodyPr>
          <a:lstStyle/>
          <a:p>
            <a:pPr algn="ctr"/>
            <a:r>
              <a:rPr lang="zh-TW" sz="2000">
                <a:solidFill>
                  <a:srgbClr val="F2F2F2"/>
                </a:solidFill>
                <a:latin typeface="Arial" panose="020B0604020202020204" pitchFamily="34" charset="0"/>
                <a:ea typeface="PMingLiU"/>
                <a:cs typeface="Arial" panose="020B0604020202020204" pitchFamily="34" charset="0"/>
              </a:rPr>
              <a:t>Leo@lionsclubs.org</a:t>
            </a:r>
          </a:p>
          <a:p>
            <a:pPr algn="ctr"/>
            <a:r>
              <a:rPr lang="zh-TW" sz="2000">
                <a:solidFill>
                  <a:srgbClr val="F2F2F2"/>
                </a:solidFill>
                <a:latin typeface="Arial" panose="020B0604020202020204" pitchFamily="34" charset="0"/>
                <a:ea typeface="PMingLiU"/>
                <a:cs typeface="Arial" panose="020B0604020202020204" pitchFamily="34" charset="0"/>
              </a:rPr>
              <a:t>Lionsclubs.org/leo  </a:t>
            </a:r>
          </a:p>
          <a:p>
            <a:pPr algn="ctr"/>
            <a:r>
              <a:rPr lang="zh-TW" sz="2400" b="1">
                <a:solidFill>
                  <a:schemeClr val="bg1"/>
                </a:solidFill>
                <a:latin typeface="Arial" panose="020B0604020202020204" pitchFamily="34" charset="0"/>
                <a:ea typeface="PMingLiU"/>
                <a:cs typeface="Arial" panose="020B0604020202020204" pitchFamily="34" charset="0"/>
              </a:rPr>
              <a:t>#LoudandProudLeo</a:t>
            </a:r>
          </a:p>
        </p:txBody>
      </p:sp>
    </p:spTree>
    <p:extLst>
      <p:ext uri="{BB962C8B-B14F-4D97-AF65-F5344CB8AC3E}">
        <p14:creationId xmlns:p14="http://schemas.microsoft.com/office/powerpoint/2010/main" val="73567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repeatCount="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anim calcmode="lin" valueType="num">
                                      <p:cBhvr>
                                        <p:cTn id="8" dur="300" fill="hold"/>
                                        <p:tgtEl>
                                          <p:spTgt spid="11"/>
                                        </p:tgtEl>
                                        <p:attrNameLst>
                                          <p:attrName>ppt_x</p:attrName>
                                        </p:attrNameLst>
                                      </p:cBhvr>
                                      <p:tavLst>
                                        <p:tav tm="0">
                                          <p:val>
                                            <p:strVal val="#ppt_x"/>
                                          </p:val>
                                        </p:tav>
                                        <p:tav tm="100000">
                                          <p:val>
                                            <p:strVal val="#ppt_x"/>
                                          </p:val>
                                        </p:tav>
                                      </p:tavLst>
                                    </p:anim>
                                    <p:anim calcmode="lin" valueType="num">
                                      <p:cBhvr>
                                        <p:cTn id="9" dur="3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3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1_Office Theme">
  <a:themeElements>
    <a:clrScheme name="Custom 2">
      <a:dk1>
        <a:srgbClr val="424242"/>
      </a:dk1>
      <a:lt1>
        <a:srgbClr val="FFFFFF"/>
      </a:lt1>
      <a:dk2>
        <a:srgbClr val="0B4680"/>
      </a:dk2>
      <a:lt2>
        <a:srgbClr val="FF5C34"/>
      </a:lt2>
      <a:accent1>
        <a:srgbClr val="407CCA"/>
      </a:accent1>
      <a:accent2>
        <a:srgbClr val="0D2240"/>
      </a:accent2>
      <a:accent3>
        <a:srgbClr val="B3B2B1"/>
      </a:accent3>
      <a:accent4>
        <a:srgbClr val="792682"/>
      </a:accent4>
      <a:accent5>
        <a:srgbClr val="00AC69"/>
      </a:accent5>
      <a:accent6>
        <a:srgbClr val="EBB700"/>
      </a:accent6>
      <a:hlink>
        <a:srgbClr val="FF5C34"/>
      </a:hlink>
      <a:folHlink>
        <a:srgbClr val="000000"/>
      </a:folHlink>
    </a:clrScheme>
    <a:fontScheme name="Office">
      <a:majorFont>
        <a:latin typeface="Calibri Light" panose="020F0302020204030204"/>
        <a:ea typeface="PMingLiU"/>
        <a:cs typeface=""/>
      </a:majorFont>
      <a:minorFont>
        <a:latin typeface="Calibri" panose="020F0502020204030204"/>
        <a:ea typeface="PMingLiU"/>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PMingLiU"/>
        <a:cs typeface=""/>
      </a:majorFont>
      <a:minorFont>
        <a:latin typeface="Calibri" panose="020F0502020204030204"/>
        <a:ea typeface="PMingLiU"/>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PMingLiU"/>
        <a:cs typeface=""/>
      </a:majorFont>
      <a:minorFont>
        <a:latin typeface="Calibri" panose="020F0502020204030204"/>
        <a:ea typeface="PMingLiU"/>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PMingLiU"/>
        <a:cs typeface=""/>
      </a:majorFont>
      <a:minorFont>
        <a:latin typeface="Calibri" panose="020F0502020204030204"/>
        <a:ea typeface="PMingLiU"/>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2379</Words>
  <Application>Microsoft Office PowerPoint</Application>
  <PresentationFormat>Widescreen</PresentationFormat>
  <Paragraphs>127</Paragraphs>
  <Slides>9</Slides>
  <Notes>9</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9</vt:i4>
      </vt:variant>
    </vt:vector>
  </HeadingPairs>
  <TitlesOfParts>
    <vt:vector size="21" baseType="lpstr">
      <vt:lpstr>Arial</vt:lpstr>
      <vt:lpstr>Arial Black</vt:lpstr>
      <vt:lpstr>Avenir</vt:lpstr>
      <vt:lpstr>Calibri</vt:lpstr>
      <vt:lpstr>Calibri Light</vt:lpstr>
      <vt:lpstr>Helvetica</vt:lpstr>
      <vt:lpstr>Helvetica Neue</vt:lpstr>
      <vt:lpstr>Times New Roman</vt:lpstr>
      <vt:lpstr>Wingdings 3</vt:lpstr>
      <vt:lpstr>1_Office Theme</vt:lpstr>
      <vt:lpstr>MASTER SLIDE - BLANK</vt:lpstr>
      <vt:lpstr>MASTER SLIDE - 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Khamisi</dc:creator>
  <cp:lastModifiedBy>Christensen, Ashley</cp:lastModifiedBy>
  <cp:revision>41</cp:revision>
  <dcterms:created xsi:type="dcterms:W3CDTF">2023-08-10T19:35:54Z</dcterms:created>
  <dcterms:modified xsi:type="dcterms:W3CDTF">2023-11-08T16:30:15Z</dcterms:modified>
</cp:coreProperties>
</file>