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11" r:id="rId2"/>
    <p:sldMasterId id="2147483913" r:id="rId3"/>
  </p:sldMasterIdLst>
  <p:notesMasterIdLst>
    <p:notesMasterId r:id="rId13"/>
  </p:notesMasterIdLst>
  <p:sldIdLst>
    <p:sldId id="257" r:id="rId4"/>
    <p:sldId id="258" r:id="rId5"/>
    <p:sldId id="259" r:id="rId6"/>
    <p:sldId id="261" r:id="rId7"/>
    <p:sldId id="262" r:id="rId8"/>
    <p:sldId id="263" r:id="rId9"/>
    <p:sldId id="271" r:id="rId10"/>
    <p:sldId id="27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15E7C7-466B-F08A-3C19-8C1BBD684CE9}" name="Grace, Khamisi" initials="GK" userId="S::kgrace@lionsclubs.org::609a7397-3773-4306-89d7-963b1a7cb8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155543-21DC-44FF-A6E2-479424D46146}" v="11" dt="2023-09-20T19:13:51.067"/>
    <p1510:client id="{340B3B42-F56B-49C1-A09E-480D075ED328}" v="1" dt="2023-10-26T14:07:27.918"/>
    <p1510:client id="{E8581B9C-B9D5-2747-0528-22BD8D3D0AFD}" v="4" dt="2023-08-11T18:51:53.7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54" autoAdjust="0"/>
  </p:normalViewPr>
  <p:slideViewPr>
    <p:cSldViewPr snapToGrid="0">
      <p:cViewPr varScale="1">
        <p:scale>
          <a:sx n="75" d="100"/>
          <a:sy n="75" d="100"/>
        </p:scale>
        <p:origin x="326"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B09E11-AC35-4850-BBFA-59B8A74E1D92}"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lang="en-US"/>
        </a:p>
      </dgm:t>
    </dgm:pt>
    <dgm:pt modelId="{D9466203-6705-42DC-8B7C-2C89AC188D3B}">
      <dgm:prSet custT="1"/>
      <dgm:spPr/>
      <dgm:t>
        <a:bodyPr/>
        <a:lstStyle/>
        <a:p>
          <a:r>
            <a:rPr lang="it-IT" sz="1600">
              <a:latin typeface="Arial" panose="020B0604020202020204" pitchFamily="34" charset="0"/>
              <a:cs typeface="Arial" panose="020B0604020202020204" pitchFamily="34" charset="0"/>
            </a:rPr>
            <a:t>Presidente di comitato soci Leo</a:t>
          </a:r>
        </a:p>
      </dgm:t>
    </dgm:pt>
    <dgm:pt modelId="{589A9CD0-7172-46AF-8432-7CDF2969F9A7}" type="parTrans" cxnId="{60A29906-8BAD-4275-ABE5-EFD9D9DD5730}">
      <dgm:prSet/>
      <dgm:spPr/>
      <dgm:t>
        <a:bodyPr/>
        <a:lstStyle/>
        <a:p>
          <a:endParaRPr lang="en-US" sz="1600"/>
        </a:p>
      </dgm:t>
    </dgm:pt>
    <dgm:pt modelId="{D1E74464-C04B-4EFE-9749-762C9D98F5DD}" type="sibTrans" cxnId="{60A29906-8BAD-4275-ABE5-EFD9D9DD5730}">
      <dgm:prSet/>
      <dgm:spPr/>
      <dgm:t>
        <a:bodyPr/>
        <a:lstStyle/>
        <a:p>
          <a:endParaRPr lang="en-US" sz="1600"/>
        </a:p>
      </dgm:t>
    </dgm:pt>
    <dgm:pt modelId="{3AD68227-C8FD-43B8-A9B5-6E69D6C021F3}">
      <dgm:prSet custT="1"/>
      <dgm:spPr/>
      <dgm:t>
        <a:bodyPr/>
        <a:lstStyle/>
        <a:p>
          <a:r>
            <a:rPr lang="it-IT" sz="1600">
              <a:latin typeface="Arial" panose="020B0604020202020204" pitchFamily="34" charset="0"/>
              <a:cs typeface="Arial" panose="020B0604020202020204" pitchFamily="34" charset="0"/>
            </a:rPr>
            <a:t>Sessioni di sviluppo per i Leo</a:t>
          </a:r>
        </a:p>
      </dgm:t>
    </dgm:pt>
    <dgm:pt modelId="{D4070539-99A9-409A-8324-6FC4699EB3DB}" type="parTrans" cxnId="{FECBAF9C-058C-4401-A6C6-9F472FA7819F}">
      <dgm:prSet/>
      <dgm:spPr/>
      <dgm:t>
        <a:bodyPr/>
        <a:lstStyle/>
        <a:p>
          <a:endParaRPr lang="en-US" sz="1600"/>
        </a:p>
      </dgm:t>
    </dgm:pt>
    <dgm:pt modelId="{F840ED93-7FCF-433E-A72B-13C813C9E6AA}" type="sibTrans" cxnId="{FECBAF9C-058C-4401-A6C6-9F472FA7819F}">
      <dgm:prSet/>
      <dgm:spPr/>
      <dgm:t>
        <a:bodyPr/>
        <a:lstStyle/>
        <a:p>
          <a:endParaRPr lang="en-US" sz="1600"/>
        </a:p>
      </dgm:t>
    </dgm:pt>
    <dgm:pt modelId="{EC52A279-04F3-4BFD-91CE-458D44250834}">
      <dgm:prSet custT="1"/>
      <dgm:spPr/>
      <dgm:t>
        <a:bodyPr/>
        <a:lstStyle/>
        <a:p>
          <a:r>
            <a:rPr lang="it-IT" sz="1600">
              <a:latin typeface="Arial" panose="020B0604020202020204" pitchFamily="34" charset="0"/>
              <a:cs typeface="Arial" panose="020B0604020202020204" pitchFamily="34" charset="0"/>
            </a:rPr>
            <a:t>Contributi per i corsi ELLI per i Leo</a:t>
          </a:r>
        </a:p>
      </dgm:t>
    </dgm:pt>
    <dgm:pt modelId="{A6EE3A8C-90B6-4441-88D4-A2E1D9A7ABA3}" type="parTrans" cxnId="{8C4ED481-94D8-44B0-8D80-1B8617B9B297}">
      <dgm:prSet/>
      <dgm:spPr/>
      <dgm:t>
        <a:bodyPr/>
        <a:lstStyle/>
        <a:p>
          <a:endParaRPr lang="en-US" sz="1600"/>
        </a:p>
      </dgm:t>
    </dgm:pt>
    <dgm:pt modelId="{82C65E7A-CB12-4F06-94A7-C3B2478ED2F2}" type="sibTrans" cxnId="{8C4ED481-94D8-44B0-8D80-1B8617B9B297}">
      <dgm:prSet/>
      <dgm:spPr/>
      <dgm:t>
        <a:bodyPr/>
        <a:lstStyle/>
        <a:p>
          <a:endParaRPr lang="en-US" sz="1600"/>
        </a:p>
      </dgm:t>
    </dgm:pt>
    <dgm:pt modelId="{026240B3-8579-4C13-8FAB-94579BDBDFA3}">
      <dgm:prSet custT="1"/>
      <dgm:spPr/>
      <dgm:t>
        <a:bodyPr/>
        <a:lstStyle/>
        <a:p>
          <a:r>
            <a:rPr lang="it-IT" sz="1600">
              <a:latin typeface="Arial" panose="020B0604020202020204" pitchFamily="34" charset="0"/>
              <a:cs typeface="Arial" panose="020B0604020202020204" pitchFamily="34" charset="0"/>
            </a:rPr>
            <a:t>Rappresentante Leo o Leo-Lions presso le Nazioni Unite</a:t>
          </a:r>
        </a:p>
        <a:p>
          <a:endParaRPr lang="en-US" sz="1600" dirty="0"/>
        </a:p>
      </dgm:t>
    </dgm:pt>
    <dgm:pt modelId="{D6D0D39B-62D9-430F-9076-3A25042C870E}" type="parTrans" cxnId="{AA20108F-DF19-4AB5-BDE3-4159060107BC}">
      <dgm:prSet/>
      <dgm:spPr/>
      <dgm:t>
        <a:bodyPr/>
        <a:lstStyle/>
        <a:p>
          <a:endParaRPr lang="en-US" sz="1600"/>
        </a:p>
      </dgm:t>
    </dgm:pt>
    <dgm:pt modelId="{8C43B1BF-7C51-435A-9553-A994EE2AD960}" type="sibTrans" cxnId="{AA20108F-DF19-4AB5-BDE3-4159060107BC}">
      <dgm:prSet/>
      <dgm:spPr/>
      <dgm:t>
        <a:bodyPr/>
        <a:lstStyle/>
        <a:p>
          <a:endParaRPr lang="en-US" sz="1600"/>
        </a:p>
      </dgm:t>
    </dgm:pt>
    <dgm:pt modelId="{EBB69B5B-43AB-4E54-841D-B845E552503D}">
      <dgm:prSet custT="1"/>
      <dgm:spPr/>
      <dgm:t>
        <a:bodyPr/>
        <a:lstStyle/>
        <a:p>
          <a:r>
            <a:rPr lang="it-IT" sz="1600">
              <a:latin typeface="Arial" panose="020B0604020202020204" pitchFamily="34" charset="0"/>
              <a:cs typeface="Arial" panose="020B0604020202020204" pitchFamily="34" charset="0"/>
            </a:rPr>
            <a:t>Pagina web e risorsa per la collaborazione tra Leo e Lions</a:t>
          </a:r>
        </a:p>
      </dgm:t>
    </dgm:pt>
    <dgm:pt modelId="{491CB255-5DFC-4F63-80A2-D08B499B3827}" type="parTrans" cxnId="{E3162086-6887-456D-BCD3-9E9C2F0B5090}">
      <dgm:prSet/>
      <dgm:spPr/>
      <dgm:t>
        <a:bodyPr/>
        <a:lstStyle/>
        <a:p>
          <a:endParaRPr lang="en-US" sz="1600"/>
        </a:p>
      </dgm:t>
    </dgm:pt>
    <dgm:pt modelId="{03736ED0-269F-456E-87B4-968E53910589}" type="sibTrans" cxnId="{E3162086-6887-456D-BCD3-9E9C2F0B5090}">
      <dgm:prSet/>
      <dgm:spPr/>
      <dgm:t>
        <a:bodyPr/>
        <a:lstStyle/>
        <a:p>
          <a:endParaRPr lang="en-US" sz="1600"/>
        </a:p>
      </dgm:t>
    </dgm:pt>
    <dgm:pt modelId="{28E11251-5E49-4130-B1AE-589BAD9A5747}" type="pres">
      <dgm:prSet presAssocID="{BFB09E11-AC35-4850-BBFA-59B8A74E1D92}" presName="Name0" presStyleCnt="0">
        <dgm:presLayoutVars>
          <dgm:dir/>
          <dgm:resizeHandles val="exact"/>
        </dgm:presLayoutVars>
      </dgm:prSet>
      <dgm:spPr/>
    </dgm:pt>
    <dgm:pt modelId="{B0A8D368-CAEB-4EF4-BF56-AC2693E9FA7C}" type="pres">
      <dgm:prSet presAssocID="{D9466203-6705-42DC-8B7C-2C89AC188D3B}" presName="compNode" presStyleCnt="0"/>
      <dgm:spPr/>
    </dgm:pt>
    <dgm:pt modelId="{7069553D-842E-4D22-8F53-96281C85B253}" type="pres">
      <dgm:prSet presAssocID="{D9466203-6705-42DC-8B7C-2C89AC188D3B}" presName="pict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dgm:spPr>
      <dgm:extLst>
        <a:ext uri="{E40237B7-FDA0-4F09-8148-C483321AD2D9}">
          <dgm14:cNvPr xmlns:dgm14="http://schemas.microsoft.com/office/drawing/2010/diagram" id="0" name="" descr="Business Growth with solid fill"/>
        </a:ext>
      </dgm:extLst>
    </dgm:pt>
    <dgm:pt modelId="{9DF474B7-F126-4CB8-9218-6BB50F2159E1}" type="pres">
      <dgm:prSet presAssocID="{D9466203-6705-42DC-8B7C-2C89AC188D3B}" presName="textRect" presStyleLbl="revTx" presStyleIdx="0" presStyleCnt="5">
        <dgm:presLayoutVars>
          <dgm:bulletEnabled val="1"/>
        </dgm:presLayoutVars>
      </dgm:prSet>
      <dgm:spPr/>
    </dgm:pt>
    <dgm:pt modelId="{3B18F4C4-C4E9-4F17-920E-F9AFB5A27F59}" type="pres">
      <dgm:prSet presAssocID="{D1E74464-C04B-4EFE-9749-762C9D98F5DD}" presName="sibTrans" presStyleLbl="sibTrans2D1" presStyleIdx="0" presStyleCnt="0"/>
      <dgm:spPr/>
    </dgm:pt>
    <dgm:pt modelId="{E64F9E49-0943-47C8-894D-86E51CC00F6F}" type="pres">
      <dgm:prSet presAssocID="{3AD68227-C8FD-43B8-A9B5-6E69D6C021F3}" presName="compNode" presStyleCnt="0"/>
      <dgm:spPr/>
    </dgm:pt>
    <dgm:pt modelId="{006899A1-CADC-4CF6-850B-58528A1B1EE2}" type="pres">
      <dgm:prSet presAssocID="{3AD68227-C8FD-43B8-A9B5-6E69D6C021F3}" presName="pictRect" presStyleLbl="node1" presStyleIdx="1" presStyleCnt="5" custScaleY="101983" custLinFactNeighborX="0" custLinFactNeighborY="312"/>
      <dgm:spPr>
        <a:solidFill>
          <a:schemeClr val="bg1"/>
        </a:solidFill>
      </dgm:spPr>
    </dgm:pt>
    <dgm:pt modelId="{E6A5F090-8B31-439D-94A7-72AA83D954E0}" type="pres">
      <dgm:prSet presAssocID="{3AD68227-C8FD-43B8-A9B5-6E69D6C021F3}" presName="textRect" presStyleLbl="revTx" presStyleIdx="1" presStyleCnt="5">
        <dgm:presLayoutVars>
          <dgm:bulletEnabled val="1"/>
        </dgm:presLayoutVars>
      </dgm:prSet>
      <dgm:spPr/>
    </dgm:pt>
    <dgm:pt modelId="{8B8E95BB-3860-4DBE-BFA7-4C0208906BBC}" type="pres">
      <dgm:prSet presAssocID="{F840ED93-7FCF-433E-A72B-13C813C9E6AA}" presName="sibTrans" presStyleLbl="sibTrans2D1" presStyleIdx="0" presStyleCnt="0"/>
      <dgm:spPr/>
    </dgm:pt>
    <dgm:pt modelId="{92B1491B-AC1C-4D02-8098-7BF5106CAA7D}" type="pres">
      <dgm:prSet presAssocID="{EC52A279-04F3-4BFD-91CE-458D44250834}" presName="compNode" presStyleCnt="0"/>
      <dgm:spPr/>
    </dgm:pt>
    <dgm:pt modelId="{74BD9E97-BF6A-462A-AB78-93972689894A}" type="pres">
      <dgm:prSet presAssocID="{EC52A279-04F3-4BFD-91CE-458D44250834}" presName="pictRect" presStyleLbl="node1" presStyleIdx="2"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dgm:spPr>
      <dgm:extLst>
        <a:ext uri="{E40237B7-FDA0-4F09-8148-C483321AD2D9}">
          <dgm14:cNvPr xmlns:dgm14="http://schemas.microsoft.com/office/drawing/2010/diagram" id="0" name="" descr="Diploma with solid fill"/>
        </a:ext>
      </dgm:extLst>
    </dgm:pt>
    <dgm:pt modelId="{B6D75C21-07CE-48CD-8B5A-BD1807BEA665}" type="pres">
      <dgm:prSet presAssocID="{EC52A279-04F3-4BFD-91CE-458D44250834}" presName="textRect" presStyleLbl="revTx" presStyleIdx="2" presStyleCnt="5">
        <dgm:presLayoutVars>
          <dgm:bulletEnabled val="1"/>
        </dgm:presLayoutVars>
      </dgm:prSet>
      <dgm:spPr/>
    </dgm:pt>
    <dgm:pt modelId="{DC6C1530-DF53-481A-9940-018573B5A670}" type="pres">
      <dgm:prSet presAssocID="{82C65E7A-CB12-4F06-94A7-C3B2478ED2F2}" presName="sibTrans" presStyleLbl="sibTrans2D1" presStyleIdx="0" presStyleCnt="0"/>
      <dgm:spPr/>
    </dgm:pt>
    <dgm:pt modelId="{7060E37A-F60C-4F7A-95BA-CF80F33785AC}" type="pres">
      <dgm:prSet presAssocID="{026240B3-8579-4C13-8FAB-94579BDBDFA3}" presName="compNode" presStyleCnt="0"/>
      <dgm:spPr/>
    </dgm:pt>
    <dgm:pt modelId="{33DF6AC5-EFE3-41B2-B18C-BA4EEC9CAEAC}" type="pres">
      <dgm:prSet presAssocID="{026240B3-8579-4C13-8FAB-94579BDBDFA3}" presName="pictRect" presStyleLbl="node1" presStyleIdx="3" presStyleCnt="5" custScaleX="73835" custScaleY="115393" custLinFactNeighborX="621" custLinFactNeighborY="-299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dgm:spPr>
      <dgm:extLst>
        <a:ext uri="{E40237B7-FDA0-4F09-8148-C483321AD2D9}">
          <dgm14:cNvPr xmlns:dgm14="http://schemas.microsoft.com/office/drawing/2010/diagram" id="0" name="" descr="Lecturer with solid fill"/>
        </a:ext>
      </dgm:extLst>
    </dgm:pt>
    <dgm:pt modelId="{7833A992-664B-42C6-999A-9EC0EAE09A12}" type="pres">
      <dgm:prSet presAssocID="{026240B3-8579-4C13-8FAB-94579BDBDFA3}" presName="textRect" presStyleLbl="revTx" presStyleIdx="3" presStyleCnt="5">
        <dgm:presLayoutVars>
          <dgm:bulletEnabled val="1"/>
        </dgm:presLayoutVars>
      </dgm:prSet>
      <dgm:spPr/>
    </dgm:pt>
    <dgm:pt modelId="{937C0C8A-A81D-446B-AB5C-9A19F4C702FC}" type="pres">
      <dgm:prSet presAssocID="{8C43B1BF-7C51-435A-9553-A994EE2AD960}" presName="sibTrans" presStyleLbl="sibTrans2D1" presStyleIdx="0" presStyleCnt="0"/>
      <dgm:spPr/>
    </dgm:pt>
    <dgm:pt modelId="{562F0E44-2514-49D2-A4A4-B8DF3FDBEDD5}" type="pres">
      <dgm:prSet presAssocID="{EBB69B5B-43AB-4E54-841D-B845E552503D}" presName="compNode" presStyleCnt="0"/>
      <dgm:spPr/>
    </dgm:pt>
    <dgm:pt modelId="{DB142EC8-2FF8-4448-A8C6-142D45483310}" type="pres">
      <dgm:prSet presAssocID="{EBB69B5B-43AB-4E54-841D-B845E552503D}" presName="pictRect" presStyleLbl="node1" presStyleIdx="4" presStyleCnt="5"/>
      <dgm:spPr/>
    </dgm:pt>
    <dgm:pt modelId="{73E7A99B-7CE4-4813-BE22-22A0FA85F1F3}" type="pres">
      <dgm:prSet presAssocID="{EBB69B5B-43AB-4E54-841D-B845E552503D}" presName="textRect" presStyleLbl="revTx" presStyleIdx="4" presStyleCnt="5">
        <dgm:presLayoutVars>
          <dgm:bulletEnabled val="1"/>
        </dgm:presLayoutVars>
      </dgm:prSet>
      <dgm:spPr/>
    </dgm:pt>
  </dgm:ptLst>
  <dgm:cxnLst>
    <dgm:cxn modelId="{F2713505-7BC9-490E-AE39-67ACF3EBA2C8}" type="presOf" srcId="{EC52A279-04F3-4BFD-91CE-458D44250834}" destId="{B6D75C21-07CE-48CD-8B5A-BD1807BEA665}" srcOrd="0" destOrd="0" presId="urn:microsoft.com/office/officeart/2005/8/layout/pList1"/>
    <dgm:cxn modelId="{60A29906-8BAD-4275-ABE5-EFD9D9DD5730}" srcId="{BFB09E11-AC35-4850-BBFA-59B8A74E1D92}" destId="{D9466203-6705-42DC-8B7C-2C89AC188D3B}" srcOrd="0" destOrd="0" parTransId="{589A9CD0-7172-46AF-8432-7CDF2969F9A7}" sibTransId="{D1E74464-C04B-4EFE-9749-762C9D98F5DD}"/>
    <dgm:cxn modelId="{18BFD51A-8CEA-48B4-A525-BD3351387DA7}" type="presOf" srcId="{BFB09E11-AC35-4850-BBFA-59B8A74E1D92}" destId="{28E11251-5E49-4130-B1AE-589BAD9A5747}" srcOrd="0" destOrd="0" presId="urn:microsoft.com/office/officeart/2005/8/layout/pList1"/>
    <dgm:cxn modelId="{AFE9891C-31D4-4F3D-A412-1464C056F08A}" type="presOf" srcId="{D1E74464-C04B-4EFE-9749-762C9D98F5DD}" destId="{3B18F4C4-C4E9-4F17-920E-F9AFB5A27F59}" srcOrd="0" destOrd="0" presId="urn:microsoft.com/office/officeart/2005/8/layout/pList1"/>
    <dgm:cxn modelId="{D7815D33-1CEB-4A43-ADD3-CC22DEFAB982}" type="presOf" srcId="{82C65E7A-CB12-4F06-94A7-C3B2478ED2F2}" destId="{DC6C1530-DF53-481A-9940-018573B5A670}" srcOrd="0" destOrd="0" presId="urn:microsoft.com/office/officeart/2005/8/layout/pList1"/>
    <dgm:cxn modelId="{A74D485B-17CA-42BA-A0C5-F1CC0A7E9072}" type="presOf" srcId="{8C43B1BF-7C51-435A-9553-A994EE2AD960}" destId="{937C0C8A-A81D-446B-AB5C-9A19F4C702FC}" srcOrd="0" destOrd="0" presId="urn:microsoft.com/office/officeart/2005/8/layout/pList1"/>
    <dgm:cxn modelId="{F8EE8443-2F5B-4877-990F-198DA934D46E}" type="presOf" srcId="{3AD68227-C8FD-43B8-A9B5-6E69D6C021F3}" destId="{E6A5F090-8B31-439D-94A7-72AA83D954E0}" srcOrd="0" destOrd="0" presId="urn:microsoft.com/office/officeart/2005/8/layout/pList1"/>
    <dgm:cxn modelId="{4C7D7D59-BEB5-4C25-A5E2-9803AAF1641E}" type="presOf" srcId="{026240B3-8579-4C13-8FAB-94579BDBDFA3}" destId="{7833A992-664B-42C6-999A-9EC0EAE09A12}" srcOrd="0" destOrd="0" presId="urn:microsoft.com/office/officeart/2005/8/layout/pList1"/>
    <dgm:cxn modelId="{8C4ED481-94D8-44B0-8D80-1B8617B9B297}" srcId="{BFB09E11-AC35-4850-BBFA-59B8A74E1D92}" destId="{EC52A279-04F3-4BFD-91CE-458D44250834}" srcOrd="2" destOrd="0" parTransId="{A6EE3A8C-90B6-4441-88D4-A2E1D9A7ABA3}" sibTransId="{82C65E7A-CB12-4F06-94A7-C3B2478ED2F2}"/>
    <dgm:cxn modelId="{E3162086-6887-456D-BCD3-9E9C2F0B5090}" srcId="{BFB09E11-AC35-4850-BBFA-59B8A74E1D92}" destId="{EBB69B5B-43AB-4E54-841D-B845E552503D}" srcOrd="4" destOrd="0" parTransId="{491CB255-5DFC-4F63-80A2-D08B499B3827}" sibTransId="{03736ED0-269F-456E-87B4-968E53910589}"/>
    <dgm:cxn modelId="{AA20108F-DF19-4AB5-BDE3-4159060107BC}" srcId="{BFB09E11-AC35-4850-BBFA-59B8A74E1D92}" destId="{026240B3-8579-4C13-8FAB-94579BDBDFA3}" srcOrd="3" destOrd="0" parTransId="{D6D0D39B-62D9-430F-9076-3A25042C870E}" sibTransId="{8C43B1BF-7C51-435A-9553-A994EE2AD960}"/>
    <dgm:cxn modelId="{FECBAF9C-058C-4401-A6C6-9F472FA7819F}" srcId="{BFB09E11-AC35-4850-BBFA-59B8A74E1D92}" destId="{3AD68227-C8FD-43B8-A9B5-6E69D6C021F3}" srcOrd="1" destOrd="0" parTransId="{D4070539-99A9-409A-8324-6FC4699EB3DB}" sibTransId="{F840ED93-7FCF-433E-A72B-13C813C9E6AA}"/>
    <dgm:cxn modelId="{BC713AB7-D45F-43D6-A4B8-5DBA1C44821C}" type="presOf" srcId="{EBB69B5B-43AB-4E54-841D-B845E552503D}" destId="{73E7A99B-7CE4-4813-BE22-22A0FA85F1F3}" srcOrd="0" destOrd="0" presId="urn:microsoft.com/office/officeart/2005/8/layout/pList1"/>
    <dgm:cxn modelId="{CAF4A7C9-1003-473F-9C2E-1C0864534D93}" type="presOf" srcId="{D9466203-6705-42DC-8B7C-2C89AC188D3B}" destId="{9DF474B7-F126-4CB8-9218-6BB50F2159E1}" srcOrd="0" destOrd="0" presId="urn:microsoft.com/office/officeart/2005/8/layout/pList1"/>
    <dgm:cxn modelId="{36AEFCFB-3E0D-4105-AACA-AFAF631748A9}" type="presOf" srcId="{F840ED93-7FCF-433E-A72B-13C813C9E6AA}" destId="{8B8E95BB-3860-4DBE-BFA7-4C0208906BBC}" srcOrd="0" destOrd="0" presId="urn:microsoft.com/office/officeart/2005/8/layout/pList1"/>
    <dgm:cxn modelId="{055A0795-6059-4080-9F96-6249E21281DF}" type="presParOf" srcId="{28E11251-5E49-4130-B1AE-589BAD9A5747}" destId="{B0A8D368-CAEB-4EF4-BF56-AC2693E9FA7C}" srcOrd="0" destOrd="0" presId="urn:microsoft.com/office/officeart/2005/8/layout/pList1"/>
    <dgm:cxn modelId="{2BDC013C-7F2C-42D6-BDF2-C266F7AEB783}" type="presParOf" srcId="{B0A8D368-CAEB-4EF4-BF56-AC2693E9FA7C}" destId="{7069553D-842E-4D22-8F53-96281C85B253}" srcOrd="0" destOrd="0" presId="urn:microsoft.com/office/officeart/2005/8/layout/pList1"/>
    <dgm:cxn modelId="{387D42C3-2DCA-4B62-B697-77892FB22171}" type="presParOf" srcId="{B0A8D368-CAEB-4EF4-BF56-AC2693E9FA7C}" destId="{9DF474B7-F126-4CB8-9218-6BB50F2159E1}" srcOrd="1" destOrd="0" presId="urn:microsoft.com/office/officeart/2005/8/layout/pList1"/>
    <dgm:cxn modelId="{EA88C396-38CF-46CD-99AC-D5C6519F7068}" type="presParOf" srcId="{28E11251-5E49-4130-B1AE-589BAD9A5747}" destId="{3B18F4C4-C4E9-4F17-920E-F9AFB5A27F59}" srcOrd="1" destOrd="0" presId="urn:microsoft.com/office/officeart/2005/8/layout/pList1"/>
    <dgm:cxn modelId="{FAE30FD7-A0FA-4D5A-B439-55A29A4AC5C2}" type="presParOf" srcId="{28E11251-5E49-4130-B1AE-589BAD9A5747}" destId="{E64F9E49-0943-47C8-894D-86E51CC00F6F}" srcOrd="2" destOrd="0" presId="urn:microsoft.com/office/officeart/2005/8/layout/pList1"/>
    <dgm:cxn modelId="{6897B80A-D39C-4B07-B1EF-6C9D4AE7E9D8}" type="presParOf" srcId="{E64F9E49-0943-47C8-894D-86E51CC00F6F}" destId="{006899A1-CADC-4CF6-850B-58528A1B1EE2}" srcOrd="0" destOrd="0" presId="urn:microsoft.com/office/officeart/2005/8/layout/pList1"/>
    <dgm:cxn modelId="{5680E319-014E-4958-970F-CD81EC87C568}" type="presParOf" srcId="{E64F9E49-0943-47C8-894D-86E51CC00F6F}" destId="{E6A5F090-8B31-439D-94A7-72AA83D954E0}" srcOrd="1" destOrd="0" presId="urn:microsoft.com/office/officeart/2005/8/layout/pList1"/>
    <dgm:cxn modelId="{ACAE7AB6-328C-4F59-A8CD-044B53C854A5}" type="presParOf" srcId="{28E11251-5E49-4130-B1AE-589BAD9A5747}" destId="{8B8E95BB-3860-4DBE-BFA7-4C0208906BBC}" srcOrd="3" destOrd="0" presId="urn:microsoft.com/office/officeart/2005/8/layout/pList1"/>
    <dgm:cxn modelId="{76D9E63D-E1FD-44AF-BD9C-9CD38C16F3CD}" type="presParOf" srcId="{28E11251-5E49-4130-B1AE-589BAD9A5747}" destId="{92B1491B-AC1C-4D02-8098-7BF5106CAA7D}" srcOrd="4" destOrd="0" presId="urn:microsoft.com/office/officeart/2005/8/layout/pList1"/>
    <dgm:cxn modelId="{9CDC7BCE-7CA4-4921-B175-1F7AC970E850}" type="presParOf" srcId="{92B1491B-AC1C-4D02-8098-7BF5106CAA7D}" destId="{74BD9E97-BF6A-462A-AB78-93972689894A}" srcOrd="0" destOrd="0" presId="urn:microsoft.com/office/officeart/2005/8/layout/pList1"/>
    <dgm:cxn modelId="{118F1902-F68E-4BFA-AF38-3FA35E0BBFA5}" type="presParOf" srcId="{92B1491B-AC1C-4D02-8098-7BF5106CAA7D}" destId="{B6D75C21-07CE-48CD-8B5A-BD1807BEA665}" srcOrd="1" destOrd="0" presId="urn:microsoft.com/office/officeart/2005/8/layout/pList1"/>
    <dgm:cxn modelId="{E50F21AF-1CD8-4CF4-94F8-F9E6180EA3EB}" type="presParOf" srcId="{28E11251-5E49-4130-B1AE-589BAD9A5747}" destId="{DC6C1530-DF53-481A-9940-018573B5A670}" srcOrd="5" destOrd="0" presId="urn:microsoft.com/office/officeart/2005/8/layout/pList1"/>
    <dgm:cxn modelId="{F62B7CDF-37CE-4AB3-A2E8-F219FA6966FF}" type="presParOf" srcId="{28E11251-5E49-4130-B1AE-589BAD9A5747}" destId="{7060E37A-F60C-4F7A-95BA-CF80F33785AC}" srcOrd="6" destOrd="0" presId="urn:microsoft.com/office/officeart/2005/8/layout/pList1"/>
    <dgm:cxn modelId="{0E4F1439-E141-4DE4-944F-7E4553B9E7D7}" type="presParOf" srcId="{7060E37A-F60C-4F7A-95BA-CF80F33785AC}" destId="{33DF6AC5-EFE3-41B2-B18C-BA4EEC9CAEAC}" srcOrd="0" destOrd="0" presId="urn:microsoft.com/office/officeart/2005/8/layout/pList1"/>
    <dgm:cxn modelId="{7B666D04-31D3-4234-BFF8-DF8489B2EB2D}" type="presParOf" srcId="{7060E37A-F60C-4F7A-95BA-CF80F33785AC}" destId="{7833A992-664B-42C6-999A-9EC0EAE09A12}" srcOrd="1" destOrd="0" presId="urn:microsoft.com/office/officeart/2005/8/layout/pList1"/>
    <dgm:cxn modelId="{7C201ACE-337E-4999-A1F0-93983EB7D000}" type="presParOf" srcId="{28E11251-5E49-4130-B1AE-589BAD9A5747}" destId="{937C0C8A-A81D-446B-AB5C-9A19F4C702FC}" srcOrd="7" destOrd="0" presId="urn:microsoft.com/office/officeart/2005/8/layout/pList1"/>
    <dgm:cxn modelId="{4848E280-95BD-4C2A-9908-3254C3435741}" type="presParOf" srcId="{28E11251-5E49-4130-B1AE-589BAD9A5747}" destId="{562F0E44-2514-49D2-A4A4-B8DF3FDBEDD5}" srcOrd="8" destOrd="0" presId="urn:microsoft.com/office/officeart/2005/8/layout/pList1"/>
    <dgm:cxn modelId="{4E8A2620-BCE2-4D64-995F-5CC31AC9725F}" type="presParOf" srcId="{562F0E44-2514-49D2-A4A4-B8DF3FDBEDD5}" destId="{DB142EC8-2FF8-4448-A8C6-142D45483310}" srcOrd="0" destOrd="0" presId="urn:microsoft.com/office/officeart/2005/8/layout/pList1"/>
    <dgm:cxn modelId="{62031930-B519-467C-BC5C-B911ED3D06A5}" type="presParOf" srcId="{562F0E44-2514-49D2-A4A4-B8DF3FDBEDD5}" destId="{73E7A99B-7CE4-4813-BE22-22A0FA85F1F3}"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9553D-842E-4D22-8F53-96281C85B253}">
      <dsp:nvSpPr>
        <dsp:cNvPr id="0" name=""/>
        <dsp:cNvSpPr/>
      </dsp:nvSpPr>
      <dsp:spPr>
        <a:xfrm>
          <a:off x="1165272" y="8775"/>
          <a:ext cx="2119201" cy="1460129"/>
        </a:xfrm>
        <a:prstGeom prst="round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F474B7-F126-4CB8-9218-6BB50F2159E1}">
      <dsp:nvSpPr>
        <dsp:cNvPr id="0" name=""/>
        <dsp:cNvSpPr/>
      </dsp:nvSpPr>
      <dsp:spPr>
        <a:xfrm>
          <a:off x="1165272"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it-IT" sz="1600" kern="1200">
              <a:latin typeface="Arial" panose="020B0604020202020204" pitchFamily="34" charset="0"/>
              <a:cs typeface="Arial" panose="020B0604020202020204" pitchFamily="34" charset="0"/>
            </a:rPr>
            <a:t>Presidente di comitato soci Leo</a:t>
          </a:r>
        </a:p>
      </dsp:txBody>
      <dsp:txXfrm>
        <a:off x="1165272" y="1468905"/>
        <a:ext cx="2119201" cy="786223"/>
      </dsp:txXfrm>
    </dsp:sp>
    <dsp:sp modelId="{006899A1-CADC-4CF6-850B-58528A1B1EE2}">
      <dsp:nvSpPr>
        <dsp:cNvPr id="0" name=""/>
        <dsp:cNvSpPr/>
      </dsp:nvSpPr>
      <dsp:spPr>
        <a:xfrm>
          <a:off x="3496483" y="6092"/>
          <a:ext cx="2119201" cy="1489084"/>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A5F090-8B31-439D-94A7-72AA83D954E0}">
      <dsp:nvSpPr>
        <dsp:cNvPr id="0" name=""/>
        <dsp:cNvSpPr/>
      </dsp:nvSpPr>
      <dsp:spPr>
        <a:xfrm>
          <a:off x="3496483" y="1476143"/>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it-IT" sz="1600" kern="1200">
              <a:latin typeface="Arial" panose="020B0604020202020204" pitchFamily="34" charset="0"/>
              <a:cs typeface="Arial" panose="020B0604020202020204" pitchFamily="34" charset="0"/>
            </a:rPr>
            <a:t>Sessioni di sviluppo per i Leo</a:t>
          </a:r>
        </a:p>
      </dsp:txBody>
      <dsp:txXfrm>
        <a:off x="3496483" y="1476143"/>
        <a:ext cx="2119201" cy="786223"/>
      </dsp:txXfrm>
    </dsp:sp>
    <dsp:sp modelId="{74BD9E97-BF6A-462A-AB78-93972689894A}">
      <dsp:nvSpPr>
        <dsp:cNvPr id="0" name=""/>
        <dsp:cNvSpPr/>
      </dsp:nvSpPr>
      <dsp:spPr>
        <a:xfrm>
          <a:off x="5827694" y="8775"/>
          <a:ext cx="2119201" cy="1460129"/>
        </a:xfrm>
        <a:prstGeom prst="round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D75C21-07CE-48CD-8B5A-BD1807BEA665}">
      <dsp:nvSpPr>
        <dsp:cNvPr id="0" name=""/>
        <dsp:cNvSpPr/>
      </dsp:nvSpPr>
      <dsp:spPr>
        <a:xfrm>
          <a:off x="5827694"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it-IT" sz="1600" kern="1200">
              <a:latin typeface="Arial" panose="020B0604020202020204" pitchFamily="34" charset="0"/>
              <a:cs typeface="Arial" panose="020B0604020202020204" pitchFamily="34" charset="0"/>
            </a:rPr>
            <a:t>Contributi per i corsi ELLI per i Leo</a:t>
          </a:r>
        </a:p>
      </dsp:txBody>
      <dsp:txXfrm>
        <a:off x="5827694" y="1468905"/>
        <a:ext cx="2119201" cy="786223"/>
      </dsp:txXfrm>
    </dsp:sp>
    <dsp:sp modelId="{33DF6AC5-EFE3-41B2-B18C-BA4EEC9CAEAC}">
      <dsp:nvSpPr>
        <dsp:cNvPr id="0" name=""/>
        <dsp:cNvSpPr/>
      </dsp:nvSpPr>
      <dsp:spPr>
        <a:xfrm>
          <a:off x="2621283" y="2430571"/>
          <a:ext cx="1564712" cy="1684887"/>
        </a:xfrm>
        <a:prstGeom prst="round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33A992-664B-42C6-999A-9EC0EAE09A12}">
      <dsp:nvSpPr>
        <dsp:cNvPr id="0" name=""/>
        <dsp:cNvSpPr/>
      </dsp:nvSpPr>
      <dsp:spPr>
        <a:xfrm>
          <a:off x="2330878" y="4046796"/>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it-IT" sz="1600" kern="1200">
              <a:latin typeface="Arial" panose="020B0604020202020204" pitchFamily="34" charset="0"/>
              <a:cs typeface="Arial" panose="020B0604020202020204" pitchFamily="34" charset="0"/>
            </a:rPr>
            <a:t>Rappresentante Leo o Leo-Lions presso le Nazioni Unite</a:t>
          </a:r>
        </a:p>
        <a:p>
          <a:pPr marL="0" lvl="0" indent="0" algn="ctr" defTabSz="711200">
            <a:lnSpc>
              <a:spcPct val="90000"/>
            </a:lnSpc>
            <a:spcBef>
              <a:spcPct val="0"/>
            </a:spcBef>
            <a:spcAft>
              <a:spcPct val="35000"/>
            </a:spcAft>
            <a:buNone/>
          </a:pPr>
          <a:endParaRPr lang="en-US" sz="1600" kern="1200" dirty="0"/>
        </a:p>
      </dsp:txBody>
      <dsp:txXfrm>
        <a:off x="2330878" y="4046796"/>
        <a:ext cx="2119201" cy="786223"/>
      </dsp:txXfrm>
    </dsp:sp>
    <dsp:sp modelId="{DB142EC8-2FF8-4448-A8C6-142D45483310}">
      <dsp:nvSpPr>
        <dsp:cNvPr id="0" name=""/>
        <dsp:cNvSpPr/>
      </dsp:nvSpPr>
      <dsp:spPr>
        <a:xfrm>
          <a:off x="4662089" y="2530477"/>
          <a:ext cx="2119201" cy="14601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E7A99B-7CE4-4813-BE22-22A0FA85F1F3}">
      <dsp:nvSpPr>
        <dsp:cNvPr id="0" name=""/>
        <dsp:cNvSpPr/>
      </dsp:nvSpPr>
      <dsp:spPr>
        <a:xfrm>
          <a:off x="4662089" y="3990607"/>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it-IT" sz="1600" kern="1200">
              <a:latin typeface="Arial" panose="020B0604020202020204" pitchFamily="34" charset="0"/>
              <a:cs typeface="Arial" panose="020B0604020202020204" pitchFamily="34" charset="0"/>
            </a:rPr>
            <a:t>Pagina web e risorsa per la collaborazione tra Leo e Lions</a:t>
          </a:r>
        </a:p>
      </dsp:txBody>
      <dsp:txXfrm>
        <a:off x="4662089" y="3990607"/>
        <a:ext cx="2119201" cy="786223"/>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12450-CF40-4D19-A7B9-439D3EAC2C4D}" type="datetimeFigureOut">
              <a:rPr lang="en-US" smtClean="0"/>
              <a:t>11/2/2023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258F41-07D5-4F73-BE4E-EEC9FF84DEBB}" type="slidenum">
              <a:rPr lang="en-US" smtClean="0"/>
              <a:t>‹#›</a:t>
            </a:fld>
            <a:endParaRPr lang="en-US" dirty="0"/>
          </a:p>
        </p:txBody>
      </p:sp>
    </p:spTree>
    <p:extLst>
      <p:ext uri="{BB962C8B-B14F-4D97-AF65-F5344CB8AC3E}">
        <p14:creationId xmlns:p14="http://schemas.microsoft.com/office/powerpoint/2010/main" val="4282985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a:t>Il piano strategico Leo rappresenta gli sforzi collettivi di Lions International per rafforzare il programma Leo Club e creare un ambiente all'interno della famiglia Lions che sia di supporto e di accoglienza per i giovani. Grazie al feedback dei Leo e dei Lions di tutto il mondo, questo piano identifica sia i miglioramenti che le nuove iniziative volte a costruire un programma Leo Club ancora migliore. </a:t>
            </a:r>
          </a:p>
        </p:txBody>
      </p:sp>
      <p:sp>
        <p:nvSpPr>
          <p:cNvPr id="4" name="Slide Number Placeholder 3"/>
          <p:cNvSpPr>
            <a:spLocks noGrp="1"/>
          </p:cNvSpPr>
          <p:nvPr>
            <p:ph type="sldNum" sz="quarter" idx="5"/>
          </p:nvPr>
        </p:nvSpPr>
        <p:spPr/>
        <p:txBody>
          <a:bodyPr/>
          <a:lstStyle/>
          <a:p>
            <a:fld id="{2969122F-4C0D-4DB5-9DAD-9B5174DF74F1}" type="slidenum">
              <a:rPr lang="en-US" smtClean="0"/>
              <a:t>1</a:t>
            </a:fld>
            <a:endParaRPr lang="en-US"/>
          </a:p>
        </p:txBody>
      </p:sp>
    </p:spTree>
    <p:extLst>
      <p:ext uri="{BB962C8B-B14F-4D97-AF65-F5344CB8AC3E}">
        <p14:creationId xmlns:p14="http://schemas.microsoft.com/office/powerpoint/2010/main" val="7317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it-IT" b="0" i="0" u="none" strike="noStrike" cap="none" normalizeH="0" baseline="0" noProof="0" dirty="0">
                <a:ln>
                  <a:noFill/>
                </a:ln>
                <a:effectLst/>
                <a:uLnTx/>
                <a:uFillTx/>
                <a:ea typeface="+mn-ea"/>
              </a:rPr>
              <a:t>L'obiettivo del Piano strategico Leo è la </a:t>
            </a:r>
            <a:r>
              <a:rPr kumimoji="0" lang="it-IT" b="1" i="0" u="none" strike="noStrike" cap="none" normalizeH="0" baseline="0" noProof="0" dirty="0">
                <a:ln>
                  <a:noFill/>
                </a:ln>
                <a:effectLst/>
                <a:uLnTx/>
                <a:uFillTx/>
                <a:ea typeface="+mn-ea"/>
              </a:rPr>
              <a:t>crescita</a:t>
            </a:r>
            <a:r>
              <a:rPr kumimoji="0" lang="it-IT" b="0" i="0" u="none" strike="noStrike" cap="none" normalizeH="0" baseline="0" noProof="0" dirty="0">
                <a:ln>
                  <a:noFill/>
                </a:ln>
                <a:effectLst/>
                <a:uLnTx/>
                <a:uFillTx/>
                <a:ea typeface="+mn-ea"/>
              </a:rPr>
              <a:t>. La membership Leo arriverà a </a:t>
            </a:r>
            <a:r>
              <a:rPr kumimoji="0" lang="it-IT" b="1" i="0" u="none" strike="noStrike" cap="none" normalizeH="0" baseline="0" noProof="0" dirty="0">
                <a:ln>
                  <a:noFill/>
                </a:ln>
                <a:effectLst/>
                <a:uLnTx/>
                <a:uFillTx/>
                <a:ea typeface="ヒラギノ角ゴ Pro W3"/>
              </a:rPr>
              <a:t>duecentomila </a:t>
            </a:r>
            <a:r>
              <a:rPr kumimoji="0" lang="it-IT" b="0" i="0" u="none" strike="noStrike" cap="none" normalizeH="0" baseline="0" noProof="0" dirty="0">
                <a:ln>
                  <a:noFill/>
                </a:ln>
                <a:effectLst/>
                <a:uLnTx/>
                <a:uFillTx/>
                <a:ea typeface="ヒラギノ角ゴ Pro W3"/>
              </a:rPr>
              <a:t>Leo e </a:t>
            </a:r>
            <a:r>
              <a:rPr kumimoji="0" lang="it-IT" b="1" i="0" u="none" strike="noStrike" cap="none" normalizeH="0" baseline="0" noProof="0" dirty="0">
                <a:ln>
                  <a:noFill/>
                </a:ln>
                <a:effectLst/>
                <a:uLnTx/>
                <a:uFillTx/>
                <a:ea typeface="ヒラギノ角ゴ Pro W3"/>
              </a:rPr>
              <a:t>tredicimila </a:t>
            </a:r>
            <a:r>
              <a:rPr kumimoji="0" lang="it-IT" b="0" i="0" u="none" strike="noStrike" cap="none" normalizeH="0" baseline="0" noProof="0" dirty="0">
                <a:ln>
                  <a:noFill/>
                </a:ln>
                <a:effectLst/>
                <a:uLnTx/>
                <a:uFillTx/>
                <a:ea typeface="ヒラギノ角ゴ Pro W3"/>
              </a:rPr>
              <a:t>Leo-Lions segnalati.  </a:t>
            </a:r>
          </a:p>
          <a:p>
            <a:endParaRPr 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it-IT" b="0" dirty="0"/>
              <a:t>Lions International ha avviato il piano con circa </a:t>
            </a:r>
            <a:r>
              <a:rPr lang="it-IT" b="1" dirty="0"/>
              <a:t>157.500 </a:t>
            </a:r>
            <a:r>
              <a:rPr lang="it-IT" b="0" dirty="0"/>
              <a:t>Leo e </a:t>
            </a:r>
            <a:r>
              <a:rPr lang="it-IT" b="1" dirty="0"/>
              <a:t>4.700 </a:t>
            </a:r>
            <a:r>
              <a:rPr lang="it-IT" b="0" dirty="0"/>
              <a:t>Leo-Lions segnalati, quindi il raggiungimento di questo obiettivo rifletterà una crescita entusiasmante in entrambi i casi.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B6E680-ED6E-413E-8541-D88B999777E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438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a:t>Queste sono le quattro aree di interesse del piano strategico e i nostri obiettivi per ciascuna di esse.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820BF2-A1D6-49A9-BD48-C145732690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356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a:bodyPr>
          <a:lstStyle/>
          <a:p>
            <a:r>
              <a:rPr lang="it-IT" dirty="0"/>
              <a:t>Queste sono le principali iniziative del primo anno del Piano strategico (2021-2022): </a:t>
            </a:r>
          </a:p>
          <a:p>
            <a:endParaRPr lang="en-US" dirty="0"/>
          </a:p>
          <a:p>
            <a:pPr marL="171450" indent="-171450">
              <a:buFont typeface="Arial" panose="020B0604020202020204" pitchFamily="34" charset="0"/>
              <a:buChar char="•"/>
            </a:pPr>
            <a:r>
              <a:rPr lang="it-IT" dirty="0"/>
              <a:t>Tra le attività </a:t>
            </a:r>
            <a:r>
              <a:rPr lang="it-IT" b="1" dirty="0"/>
              <a:t>di reclutamento</a:t>
            </a:r>
            <a:r>
              <a:rPr lang="it-IT" dirty="0"/>
              <a:t>, nuove pagine dedicate alla leadership di Leo Club, una nuova pagina dedicata all’orgoglio di club e un video sul reclutamento dei Leo. Se non avete ancora visto il video, esso mostra i Leo in azione in tutto il mondo, riflettendo la diversità dei nostri Leo club. Il video è una risorsa fondamentale che tutti i club potranno utilizzare per attrarre nuovi soci Leo. </a:t>
            </a:r>
            <a:br>
              <a:rPr lang="it-IT" dirty="0"/>
            </a:br>
            <a:endParaRPr lang="it-IT" dirty="0"/>
          </a:p>
          <a:p>
            <a:pPr marL="171450" indent="-171450">
              <a:buFont typeface="Arial" panose="020B0604020202020204" pitchFamily="34" charset="0"/>
              <a:buChar char="•"/>
            </a:pPr>
            <a:r>
              <a:rPr lang="it-IT" dirty="0"/>
              <a:t>Inclusi nell'</a:t>
            </a:r>
            <a:r>
              <a:rPr lang="it-IT" b="1" dirty="0"/>
              <a:t>esperienza associativa</a:t>
            </a:r>
            <a:r>
              <a:rPr lang="it-IT" dirty="0"/>
              <a:t>, l'accesso ai rapporti online per gli officer distrettuali Leo, un percorso di apprendimento online solo per i Leo e ulteriori risorse per i rapporti. </a:t>
            </a:r>
          </a:p>
          <a:p>
            <a:pPr marL="171450" indent="-171450">
              <a:buFont typeface="Arial" panose="020B0604020202020204" pitchFamily="34" charset="0"/>
              <a:buChar char="•"/>
            </a:pPr>
            <a:endParaRPr lang="en-US" dirty="0">
              <a:cs typeface="Calibri" panose="020F0502020204030204"/>
            </a:endParaRPr>
          </a:p>
          <a:p>
            <a:pPr marL="171450" indent="-171450">
              <a:buFont typeface="Arial" panose="020B0604020202020204" pitchFamily="34" charset="0"/>
              <a:buChar char="•"/>
            </a:pPr>
            <a:r>
              <a:rPr lang="it-IT" dirty="0"/>
              <a:t>Nella </a:t>
            </a:r>
            <a:r>
              <a:rPr lang="it-IT" b="1" dirty="0"/>
              <a:t>transizione ai Lions</a:t>
            </a:r>
            <a:r>
              <a:rPr lang="it-IT" dirty="0"/>
              <a:t>, invece, un migliore monitoraggio dei leader nel sistema di reportistica online e una nuova presentazione chiamata "Continuate il viaggio".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defRPr/>
            </a:pPr>
            <a:r>
              <a:rPr lang="it-IT" dirty="0"/>
              <a:t>Nella sezione dedicata alla LCIF vi è il </a:t>
            </a:r>
            <a:r>
              <a:rPr lang="it-IT" b="1" dirty="0"/>
              <a:t>pin Lions Share per i Leo.</a:t>
            </a:r>
            <a:r>
              <a:rPr lang="it-IT" dirty="0"/>
              <a:t> Si tratta di un'idea proposta da uno dei precedenti Board Liaison Leo-Lion per ispirare i Leo a dare il loro contributo alla nostra fondazione. </a:t>
            </a:r>
            <a:r>
              <a:rPr lang="it-IT" sz="1200" dirty="0">
                <a:solidFill>
                  <a:srgbClr val="55565A"/>
                </a:solidFill>
                <a:latin typeface="Arial"/>
                <a:cs typeface="Arial"/>
              </a:rPr>
              <a:t>Lions Share per i Leo è un programma annuale che premia i donatori individuali con una donazione minima di </a:t>
            </a:r>
            <a:r>
              <a:rPr lang="it-IT" sz="1200" b="1" dirty="0">
                <a:solidFill>
                  <a:srgbClr val="55565A"/>
                </a:solidFill>
                <a:latin typeface="Arial"/>
                <a:cs typeface="Arial"/>
              </a:rPr>
              <a:t>20 USD</a:t>
            </a:r>
            <a:r>
              <a:rPr lang="it-IT" sz="1200" dirty="0">
                <a:solidFill>
                  <a:srgbClr val="55565A"/>
                </a:solidFill>
                <a:latin typeface="Arial"/>
                <a:cs typeface="Arial"/>
              </a:rPr>
              <a:t>. Le donazioni a questo programma contribuiscono a fornire fondi per i programmi di contributi che consentono ai Leo e ai Lions di aiutare a più ampio raggio.</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22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a:bodyPr>
          <a:lstStyle/>
          <a:p>
            <a:r>
              <a:rPr lang="it-IT"/>
              <a:t>Nel 2022-2023, Lions International ha fornito risorse per la definizione degli obiettivi per gli officer Leo, oltre a un corso per officer nel Centro di formazione Lions. I Leo possono ora documentare i loro corsi di formazione di persona nella piattaforma Learn. È stata approvata la nomina del rappresentante Leo o Leo-Lion all'ONU, che verrà introdotta nel 2023-2024; questa posizione rispecchia quella del rappresentante Lions all'ONU. Durante lo scorso anno Lionistico sono state create diverse risorse per la transizione da Leo a Lion e l'Associazione ha sostenuto diversi eventi di Special Olympics.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91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a:t>Nel terzo anno, il Consiglio ha approvato l'aggiunta del ruolo di presidente di comitato soci Leo a livello di club, distretto e multidistretto. Sono state introdotte e messe in pratica anche le sessioni di sviluppo per i Leo e la borsa di studio ELLI per i Leo. Anche i Rappresentanti Leo presso le Nazioni Unite hanno iniziato il loro nuovo ruolo. Anche il sito web Collaborazione positiva con i Lions e i Leo è stato inaugurato con nuove risorse. </a:t>
            </a:r>
          </a:p>
        </p:txBody>
      </p:sp>
      <p:sp>
        <p:nvSpPr>
          <p:cNvPr id="4" name="Slide Number Placeholder 3"/>
          <p:cNvSpPr>
            <a:spLocks noGrp="1"/>
          </p:cNvSpPr>
          <p:nvPr>
            <p:ph type="sldNum" sz="quarter" idx="5"/>
          </p:nvPr>
        </p:nvSpPr>
        <p:spPr/>
        <p:txBody>
          <a:bodyPr/>
          <a:lstStyle/>
          <a:p>
            <a:fld id="{F229EE1A-AB6C-4351-B4CA-7A0A2BAC6A1A}" type="slidenum">
              <a:rPr lang="en-US" smtClean="0"/>
              <a:t>6</a:t>
            </a:fld>
            <a:endParaRPr lang="en-US"/>
          </a:p>
        </p:txBody>
      </p:sp>
    </p:spTree>
    <p:extLst>
      <p:ext uri="{BB962C8B-B14F-4D97-AF65-F5344CB8AC3E}">
        <p14:creationId xmlns:p14="http://schemas.microsoft.com/office/powerpoint/2010/main" val="603808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it-IT" b="0" dirty="0">
                <a:latin typeface="Helvetica"/>
                <a:cs typeface="Helvetica"/>
              </a:rPr>
              <a:t>Come per il piano strategico dei Lions, abbiamo molte iniziative in corso per garantire il successo. Il piano strategico Leo terminerà alla grande negli ultimi due anni continuando dallo slancio dei primi tre anni. I Leo riceveranno un sostegno ancora maggiore per raccontare la loro storia personale e quella del loro club con l'aiuto di esperti: altri Leo. L'advocacy sarà evidenziata come una causa importante per i Leo e consentirà a più Lions e Leo di parlare delle opportunità per i Leo di continuare a servire come parte della famiglia Lions. Infine, i Leo e la Fondazione saranno più vicini che mai grazie alla </a:t>
            </a:r>
            <a:r>
              <a:rPr lang="it-IT" dirty="0">
                <a:latin typeface="Helvetica"/>
                <a:cs typeface="Helvetica"/>
              </a:rPr>
              <a:t>loro vicinanza alla </a:t>
            </a:r>
            <a:r>
              <a:rPr lang="it-IT" b="0" dirty="0">
                <a:latin typeface="Helvetica"/>
                <a:cs typeface="Helvetica"/>
              </a:rPr>
              <a:t>missione</a:t>
            </a:r>
            <a:r>
              <a:rPr lang="it-IT" dirty="0"/>
              <a:t> di </a:t>
            </a:r>
            <a:r>
              <a:rPr lang="it-IT" dirty="0">
                <a:latin typeface="Calibri"/>
                <a:cs typeface="Calibri"/>
              </a:rPr>
              <a:t>Special</a:t>
            </a:r>
            <a:r>
              <a:rPr lang="it-IT" dirty="0"/>
              <a:t> </a:t>
            </a:r>
            <a:r>
              <a:rPr lang="it-IT" dirty="0" err="1"/>
              <a:t>Olympics</a:t>
            </a:r>
            <a:r>
              <a:rPr lang="it-IT" dirty="0"/>
              <a:t> International</a:t>
            </a:r>
            <a:r>
              <a:rPr lang="it-IT" dirty="0">
                <a:latin typeface="Helvetica"/>
                <a:cs typeface="Helvetica"/>
              </a:rPr>
              <a:t> :</a:t>
            </a:r>
            <a:r>
              <a:rPr lang="it-IT" b="0" dirty="0">
                <a:latin typeface="Helvetica"/>
                <a:cs typeface="Helvetica"/>
              </a:rPr>
              <a:t> inclusione e incoraggiamento dei partecipanti al Lions Quest per diventare Leo.</a:t>
            </a:r>
            <a:r>
              <a:rPr lang="it-IT" dirty="0">
                <a:latin typeface="Helvetica"/>
                <a:cs typeface="Helvetica"/>
              </a:rPr>
              <a:t> </a:t>
            </a:r>
          </a:p>
        </p:txBody>
      </p:sp>
    </p:spTree>
    <p:extLst>
      <p:ext uri="{BB962C8B-B14F-4D97-AF65-F5344CB8AC3E}">
        <p14:creationId xmlns:p14="http://schemas.microsoft.com/office/powerpoint/2010/main" val="967305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it-IT" dirty="0"/>
              <a:t>Ecco alcune cose che potete fare ora per sostenere il piano. Un divertente punto di partenza per i Leo è il sito </a:t>
            </a:r>
            <a:r>
              <a:rPr lang="it-IT" b="1" dirty="0"/>
              <a:t>lionsclubs.org/</a:t>
            </a:r>
            <a:r>
              <a:rPr lang="it-IT" b="1" dirty="0" err="1"/>
              <a:t>it</a:t>
            </a:r>
            <a:r>
              <a:rPr lang="it-IT" b="1" dirty="0"/>
              <a:t>/</a:t>
            </a:r>
            <a:r>
              <a:rPr lang="it-IT" b="1" dirty="0" err="1"/>
              <a:t>leopride</a:t>
            </a:r>
            <a:r>
              <a:rPr lang="it-IT" b="1" dirty="0"/>
              <a:t>.</a:t>
            </a:r>
            <a:r>
              <a:rPr lang="it-IT" dirty="0"/>
              <a:t> Qui si possono trovare suggerimenti e risorse per mostrare il proprio orgoglio attraverso il programma Leo Club, i modelli e i post per i social media e i suggerimenti per essere più coinvolti. </a:t>
            </a:r>
          </a:p>
          <a:p>
            <a:endParaRPr lang="en-US" dirty="0"/>
          </a:p>
          <a:p>
            <a:r>
              <a:rPr lang="it-IT" dirty="0"/>
              <a:t>Un'altra fantastica risorsa è la pagina dei Leo: </a:t>
            </a:r>
            <a:r>
              <a:rPr lang="it-IT" b="1" dirty="0"/>
              <a:t>lionsclubs.org/</a:t>
            </a:r>
            <a:r>
              <a:rPr lang="it-IT" b="1" dirty="0" err="1"/>
              <a:t>it</a:t>
            </a:r>
            <a:r>
              <a:rPr lang="it-IT" b="1" dirty="0"/>
              <a:t>/</a:t>
            </a:r>
            <a:r>
              <a:rPr lang="it-IT" b="1" dirty="0" err="1"/>
              <a:t>leos</a:t>
            </a:r>
            <a:r>
              <a:rPr lang="it-IT" b="1" dirty="0"/>
              <a:t>.</a:t>
            </a:r>
            <a:r>
              <a:rPr lang="it-IT" dirty="0"/>
              <a:t> Qui ci sono tutte le informazioni su come avviare i Leo club, comunicare i dati dei Leo e dei leader e su come servire, imparare e festeggiare con i Leo.  </a:t>
            </a:r>
          </a:p>
          <a:p>
            <a:endParaRPr lang="en-US" dirty="0"/>
          </a:p>
          <a:p>
            <a:r>
              <a:rPr lang="it-IT" dirty="0"/>
              <a:t>Contattate il team Giovani Lions e Leo inviando un'e-mail a </a:t>
            </a:r>
            <a:r>
              <a:rPr lang="it-IT" b="1" dirty="0"/>
              <a:t>leo@lionsclubs.org.</a:t>
            </a:r>
          </a:p>
        </p:txBody>
      </p:sp>
      <p:sp>
        <p:nvSpPr>
          <p:cNvPr id="4" name="Slide Number Placeholder 3"/>
          <p:cNvSpPr>
            <a:spLocks noGrp="1"/>
          </p:cNvSpPr>
          <p:nvPr>
            <p:ph type="sldNum" sz="quarter" idx="5"/>
          </p:nvPr>
        </p:nvSpPr>
        <p:spPr/>
        <p:txBody>
          <a:bodyPr/>
          <a:lstStyle/>
          <a:p>
            <a:fld id="{2969122F-4C0D-4DB5-9DAD-9B5174DF74F1}" type="slidenum">
              <a:rPr lang="en-US" smtClean="0"/>
              <a:pPr/>
              <a:t>8</a:t>
            </a:fld>
            <a:endParaRPr lang="en-US"/>
          </a:p>
        </p:txBody>
      </p:sp>
      <p:sp>
        <p:nvSpPr>
          <p:cNvPr id="7" name="Slide Image Placeholder 6">
            <a:extLst>
              <a:ext uri="{FF2B5EF4-FFF2-40B4-BE49-F238E27FC236}">
                <a16:creationId xmlns:a16="http://schemas.microsoft.com/office/drawing/2014/main" id="{9A656F9B-F8EE-4BB2-9FE9-DDE7521DE23E}"/>
              </a:ext>
            </a:extLst>
          </p:cNvPr>
          <p:cNvSpPr>
            <a:spLocks noGrp="1" noRot="1" noChangeAspect="1"/>
          </p:cNvSpPr>
          <p:nvPr>
            <p:ph type="sldImg"/>
          </p:nvPr>
        </p:nvSpPr>
        <p:spPr/>
      </p:sp>
    </p:spTree>
    <p:extLst>
      <p:ext uri="{BB962C8B-B14F-4D97-AF65-F5344CB8AC3E}">
        <p14:creationId xmlns:p14="http://schemas.microsoft.com/office/powerpoint/2010/main" val="1794241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latin typeface="Avenir"/>
            </a:endParaRPr>
          </a:p>
        </p:txBody>
      </p:sp>
      <p:sp>
        <p:nvSpPr>
          <p:cNvPr id="4" name="Slide Number Placeholder 3"/>
          <p:cNvSpPr>
            <a:spLocks noGrp="1"/>
          </p:cNvSpPr>
          <p:nvPr>
            <p:ph type="sldNum" sz="quarter" idx="5"/>
          </p:nvPr>
        </p:nvSpPr>
        <p:spPr/>
        <p:txBody>
          <a:bodyPr/>
          <a:lstStyle/>
          <a:p>
            <a:fld id="{65F38A34-01B5-8B47-8788-985DCB17BFD7}" type="slidenum">
              <a:rPr lang="en-US" smtClean="0"/>
              <a:t>9</a:t>
            </a:fld>
            <a:endParaRPr lang="en-US"/>
          </a:p>
        </p:txBody>
      </p:sp>
    </p:spTree>
    <p:extLst>
      <p:ext uri="{BB962C8B-B14F-4D97-AF65-F5344CB8AC3E}">
        <p14:creationId xmlns:p14="http://schemas.microsoft.com/office/powerpoint/2010/main" val="34646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MASTER SLIDE -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50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837DF-256F-A343-B154-88A1DBDD4F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8B1E42-6C3B-2746-8C64-210D0510A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8913A37-A294-514D-8DAE-68CF0E182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19B861-6E4E-EE44-A3F7-77F9BAD8C9D9}"/>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6" name="Footer Placeholder 5">
            <a:extLst>
              <a:ext uri="{FF2B5EF4-FFF2-40B4-BE49-F238E27FC236}">
                <a16:creationId xmlns:a16="http://schemas.microsoft.com/office/drawing/2014/main" id="{6E56FDAF-3E9B-1F4F-8373-63E8B70C2F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F70AF8-5509-734F-AE89-EA98A059CCF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13877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2BDE-07E7-C943-9B91-2FD547F4D8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D1B324-EAD5-C047-9C15-89B5642259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7876EA-C6E9-CD44-A3EE-6C56B6E11690}"/>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5" name="Footer Placeholder 4">
            <a:extLst>
              <a:ext uri="{FF2B5EF4-FFF2-40B4-BE49-F238E27FC236}">
                <a16:creationId xmlns:a16="http://schemas.microsoft.com/office/drawing/2014/main" id="{EA1A28F1-EE8E-EB45-A2D4-AB792DAC4B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B8326C-0735-4444-BE26-FAF0EC25C540}"/>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28224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ED0666-33F5-0943-BD99-7A3EF1E46B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1C10D5-A39F-7948-AFED-354F01BE9E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A01D2-BA99-8145-B80C-5539D9710C4E}"/>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5" name="Footer Placeholder 4">
            <a:extLst>
              <a:ext uri="{FF2B5EF4-FFF2-40B4-BE49-F238E27FC236}">
                <a16:creationId xmlns:a16="http://schemas.microsoft.com/office/drawing/2014/main" id="{D4FD065C-1B7C-D24B-8B36-1CBDC51181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1FE787-9E34-794A-BC26-6489E561549C}"/>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149458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0233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No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406400" y="304800"/>
            <a:ext cx="11379200" cy="77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720" numCol="1" anchor="b" anchorCtr="0" compatLnSpc="1">
            <a:prstTxWarp prst="textNoShape">
              <a:avLst/>
            </a:prstTxWarp>
          </a:bodyPr>
          <a:lstStyle>
            <a:lvl1pPr algn="ctr">
              <a:defRPr/>
            </a:lvl1pPr>
          </a:lstStyle>
          <a:p>
            <a:pPr lvl="0"/>
            <a:r>
              <a:rPr lang="en-US" altLang="en-US"/>
              <a:t>Click to edit Master title style</a:t>
            </a:r>
          </a:p>
        </p:txBody>
      </p:sp>
    </p:spTree>
    <p:extLst>
      <p:ext uri="{BB962C8B-B14F-4D97-AF65-F5344CB8AC3E}">
        <p14:creationId xmlns:p14="http://schemas.microsoft.com/office/powerpoint/2010/main" val="3641496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19138A4-B106-5647-9E25-A0B9EA158B40}"/>
              </a:ext>
            </a:extLst>
          </p:cNvPr>
          <p:cNvCxnSpPr/>
          <p:nvPr userDrawn="1"/>
        </p:nvCxnSpPr>
        <p:spPr>
          <a:xfrm>
            <a:off x="762000" y="1219200"/>
            <a:ext cx="2743200" cy="0"/>
          </a:xfrm>
          <a:prstGeom prst="line">
            <a:avLst/>
          </a:prstGeom>
          <a:ln w="76200">
            <a:solidFill>
              <a:srgbClr val="FFD127"/>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E3315EA2-0FCF-964A-B51F-29EF0E9D7770}"/>
              </a:ext>
            </a:extLst>
          </p:cNvPr>
          <p:cNvSpPr>
            <a:spLocks noGrp="1"/>
          </p:cNvSpPr>
          <p:nvPr>
            <p:ph type="title" hasCustomPrompt="1"/>
          </p:nvPr>
        </p:nvSpPr>
        <p:spPr>
          <a:xfrm>
            <a:off x="762001" y="444078"/>
            <a:ext cx="10667998" cy="533400"/>
          </a:xfrm>
          <a:prstGeom prst="rect">
            <a:avLst/>
          </a:prstGeom>
        </p:spPr>
        <p:txBody>
          <a:bodyPr>
            <a:normAutofit/>
          </a:bodyPr>
          <a:lstStyle>
            <a:lvl1pPr algn="l">
              <a:defRPr sz="3600" b="1" i="0" baseline="0">
                <a:solidFill>
                  <a:srgbClr val="095495"/>
                </a:solidFill>
                <a:latin typeface="Helvetica Neue" charset="0"/>
                <a:ea typeface="Helvetica Neue" charset="0"/>
                <a:cs typeface="Helvetica Neue" charset="0"/>
              </a:defRPr>
            </a:lvl1pPr>
          </a:lstStyle>
          <a:p>
            <a:r>
              <a:rPr lang="en-US"/>
              <a:t>Slide title</a:t>
            </a:r>
          </a:p>
        </p:txBody>
      </p:sp>
      <p:sp>
        <p:nvSpPr>
          <p:cNvPr id="15" name="Content Placeholder 14"/>
          <p:cNvSpPr>
            <a:spLocks noGrp="1"/>
          </p:cNvSpPr>
          <p:nvPr>
            <p:ph sz="quarter" idx="11"/>
          </p:nvPr>
        </p:nvSpPr>
        <p:spPr>
          <a:xfrm>
            <a:off x="761999" y="1752600"/>
            <a:ext cx="10667999" cy="4572000"/>
          </a:xfrm>
          <a:prstGeom prst="rect">
            <a:avLst/>
          </a:prstGeom>
        </p:spPr>
        <p:txBody>
          <a:bodyPr/>
          <a:lstStyle>
            <a:lvl1pPr marL="91440" indent="-91440">
              <a:lnSpc>
                <a:spcPct val="120000"/>
              </a:lnSpc>
              <a:spcBef>
                <a:spcPts val="1200"/>
              </a:spcBef>
              <a:spcAft>
                <a:spcPts val="600"/>
              </a:spcAft>
              <a:buClr>
                <a:schemeClr val="bg1">
                  <a:lumMod val="95000"/>
                </a:schemeClr>
              </a:buClr>
              <a:buFont typeface="Wingdings 3" panose="05040102010807070707" pitchFamily="18" charset="2"/>
              <a:buChar char=""/>
              <a:defRPr sz="2800">
                <a:solidFill>
                  <a:schemeClr val="accent6">
                    <a:lumMod val="50000"/>
                    <a:lumOff val="50000"/>
                  </a:schemeClr>
                </a:solidFill>
                <a:latin typeface="Helvetica" panose="020B0604020202020204" pitchFamily="34" charset="0"/>
                <a:cs typeface="Helvetica" panose="020B0604020202020204" pitchFamily="34" charset="0"/>
              </a:defRPr>
            </a:lvl1pPr>
            <a:lvl2pPr marL="914400" indent="-365760">
              <a:spcBef>
                <a:spcPts val="600"/>
              </a:spcBef>
              <a:spcAft>
                <a:spcPts val="600"/>
              </a:spcAft>
              <a:buClr>
                <a:schemeClr val="accent1"/>
              </a:buClr>
              <a:buFont typeface="Wingdings 3" panose="05040102010807070707" pitchFamily="18" charset="2"/>
              <a:buChar char=""/>
              <a:defRPr lang="en-US" sz="2400" dirty="0" smtClean="0">
                <a:solidFill>
                  <a:schemeClr val="accent6">
                    <a:lumMod val="50000"/>
                    <a:lumOff val="50000"/>
                  </a:schemeClr>
                </a:solidFill>
                <a:latin typeface="Helvetica" panose="020B0604020202020204" pitchFamily="34" charset="0"/>
                <a:ea typeface="ヒラギノ角ゴ Pro W3" charset="0"/>
                <a:cs typeface="Helvetica" panose="020B0604020202020204" pitchFamily="34" charset="0"/>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632299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C8C5-35F2-214B-81C4-561AA7C596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9E2729-84FA-9E46-BF7A-8083B9CBAD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294C80-77D8-564D-9478-AD83348E549C}"/>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5" name="Footer Placeholder 4">
            <a:extLst>
              <a:ext uri="{FF2B5EF4-FFF2-40B4-BE49-F238E27FC236}">
                <a16:creationId xmlns:a16="http://schemas.microsoft.com/office/drawing/2014/main" id="{C9EDE470-17CC-6447-AF36-C03FA62F3F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47BCC3-757D-D641-AF37-361B171890DB}"/>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31796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07EC2-9D45-B342-8E28-26ED05F0A1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65D1F-6F07-C643-9AB7-C0E3CDCCAC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15C60-7B7B-1547-94ED-BCD190E29703}"/>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5" name="Footer Placeholder 4">
            <a:extLst>
              <a:ext uri="{FF2B5EF4-FFF2-40B4-BE49-F238E27FC236}">
                <a16:creationId xmlns:a16="http://schemas.microsoft.com/office/drawing/2014/main" id="{1A0E4317-7A6D-3141-A4E8-7199E6A5C9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4137C2-13D5-5B41-A648-84E3EAD315E3}"/>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73925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16380-9019-E74F-9359-FC6385B6F5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80C209-16AF-0248-8F91-E07ADB2EA9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D35CE2-C5B2-8D4B-984C-9985F65E5F26}"/>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5" name="Footer Placeholder 4">
            <a:extLst>
              <a:ext uri="{FF2B5EF4-FFF2-40B4-BE49-F238E27FC236}">
                <a16:creationId xmlns:a16="http://schemas.microsoft.com/office/drawing/2014/main" id="{FC794C37-0658-534C-8D80-5E4D3AA191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F4710F-A28E-E24E-9261-73DE2F80EBEE}"/>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23595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DA551-FDF7-3046-B311-32CE763A5C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D955A-CCD1-1B46-93C7-DDB3A79FBC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548B12-9505-1942-B852-317C6E1879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49B55F-B85F-5B4E-8AD1-11B57A384024}"/>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6" name="Footer Placeholder 5">
            <a:extLst>
              <a:ext uri="{FF2B5EF4-FFF2-40B4-BE49-F238E27FC236}">
                <a16:creationId xmlns:a16="http://schemas.microsoft.com/office/drawing/2014/main" id="{D4AA9DA2-3F02-4847-9B84-A7E9571293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34CA89D-B407-0F4E-83D4-6D9F8F23ED51}"/>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682189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E970A-EF45-334A-B022-21CCA7BAC8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8D3514-A6E1-C343-91AD-07C39D251E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9DE74D-6811-A245-AB5D-AE69D1428C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2AB05C-316A-3440-ADD7-71C5DA1F4D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A1000B-8B98-8640-AAB6-484DE653CF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9CA2AB-2713-DF45-974F-0DE11A672663}"/>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8" name="Footer Placeholder 7">
            <a:extLst>
              <a:ext uri="{FF2B5EF4-FFF2-40B4-BE49-F238E27FC236}">
                <a16:creationId xmlns:a16="http://schemas.microsoft.com/office/drawing/2014/main" id="{16C9B27F-852F-EF45-B8CC-C13CAA0D264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840F912-54B9-3943-BC48-FE6EE8DFE3B9}"/>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33105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D7849-E623-0B44-A85B-588B332656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09CAE4-2F15-7A4F-92DE-547E201DED23}"/>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4" name="Footer Placeholder 3">
            <a:extLst>
              <a:ext uri="{FF2B5EF4-FFF2-40B4-BE49-F238E27FC236}">
                <a16:creationId xmlns:a16="http://schemas.microsoft.com/office/drawing/2014/main" id="{D22E8DD2-9623-CB4E-84D8-E8A1CC040EF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5D4860A-7C74-C14D-A213-A000B7D860F7}"/>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44368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B84651-4E43-BD4D-9503-BBCE3C07B062}"/>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3" name="Footer Placeholder 2">
            <a:extLst>
              <a:ext uri="{FF2B5EF4-FFF2-40B4-BE49-F238E27FC236}">
                <a16:creationId xmlns:a16="http://schemas.microsoft.com/office/drawing/2014/main" id="{EA5D2500-67C9-AA41-8033-FF3953DA69E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6EEF91B-6B95-FE46-83E7-CB5B59457352}"/>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71025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5DB7F-395E-224F-8866-6F5105B4CD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5FE369-E3BC-DE4F-B8E4-7098E76AAF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F98899-E281-8140-90B7-DE5A10E1C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4C489-27D7-2C4B-97E2-CE69D9D70487}"/>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6" name="Footer Placeholder 5">
            <a:extLst>
              <a:ext uri="{FF2B5EF4-FFF2-40B4-BE49-F238E27FC236}">
                <a16:creationId xmlns:a16="http://schemas.microsoft.com/office/drawing/2014/main" id="{E361812F-1C31-EE40-B4F2-7F80D3F6EC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E57611-A357-A341-8C6A-77868DA91C2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04608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D375E5-FD70-7E4D-84AA-51CFADE4E3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0D8671-C058-6543-B4EF-2B4A476969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0D3DC-1DCA-9345-B462-9BBD0B2FB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37458-1D5F-B74F-96C6-5F61AAF91F9E}" type="datetimeFigureOut">
              <a:rPr lang="en-US" smtClean="0"/>
              <a:t>11/2/2023</a:t>
            </a:fld>
            <a:endParaRPr lang="en-US" dirty="0"/>
          </a:p>
        </p:txBody>
      </p:sp>
      <p:sp>
        <p:nvSpPr>
          <p:cNvPr id="5" name="Footer Placeholder 4">
            <a:extLst>
              <a:ext uri="{FF2B5EF4-FFF2-40B4-BE49-F238E27FC236}">
                <a16:creationId xmlns:a16="http://schemas.microsoft.com/office/drawing/2014/main" id="{47356110-E806-2647-89B9-7CCF94D2B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72A6DF7-EBBD-1C42-8C4C-92595B161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76CB1-5A59-7D48-A26A-CF055D0E1106}" type="slidenum">
              <a:rPr lang="en-US" smtClean="0"/>
              <a:t>‹#›</a:t>
            </a:fld>
            <a:endParaRPr lang="en-US" dirty="0"/>
          </a:p>
        </p:txBody>
      </p:sp>
    </p:spTree>
    <p:extLst>
      <p:ext uri="{BB962C8B-B14F-4D97-AF65-F5344CB8AC3E}">
        <p14:creationId xmlns:p14="http://schemas.microsoft.com/office/powerpoint/2010/main" val="2433980001"/>
      </p:ext>
    </p:extLst>
  </p:cSld>
  <p:clrMap bg1="lt1" tx1="dk1" bg2="lt2" tx2="dk2" accent1="accent1" accent2="accent2" accent3="accent3" accent4="accent4" accent5="accent5" accent6="accent6" hlink="hlink" folHlink="folHlink"/>
  <p:sldLayoutIdLst>
    <p:sldLayoutId id="2147483716"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2" r:id="rId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4" r:id="rId1"/>
  </p:sldLayoutIdLst>
  <mc:AlternateContent xmlns:mc="http://schemas.openxmlformats.org/markup-compatibility/2006" xmlns:p14="http://schemas.microsoft.com/office/powerpoint/2010/main">
    <mc:Choice Requires="p14">
      <p:transition p14:dur="0" advTm="0"/>
    </mc:Choice>
    <mc:Fallback xmlns="">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1.xml"/><Relationship Id="rId11" Type="http://schemas.openxmlformats.org/officeDocument/2006/relationships/image" Target="../media/image18.png"/><Relationship Id="rId5" Type="http://schemas.openxmlformats.org/officeDocument/2006/relationships/diagramQuickStyle" Target="../diagrams/quickStyle1.xml"/><Relationship Id="rId10" Type="http://schemas.openxmlformats.org/officeDocument/2006/relationships/image" Target="../media/image7.png"/><Relationship Id="rId4" Type="http://schemas.openxmlformats.org/officeDocument/2006/relationships/diagramLayout" Target="../diagrams/layout1.xml"/><Relationship Id="rId9"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image" Target="../media/image3.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556F9008-759B-BF4A-A397-55EB3B46A4E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90046" y="-3"/>
            <a:ext cx="4001954" cy="6888881"/>
          </a:xfrm>
          <a:prstGeom prst="rect">
            <a:avLst/>
          </a:prstGeom>
        </p:spPr>
      </p:pic>
      <p:sp>
        <p:nvSpPr>
          <p:cNvPr id="5" name="Headline">
            <a:extLst>
              <a:ext uri="{FF2B5EF4-FFF2-40B4-BE49-F238E27FC236}">
                <a16:creationId xmlns:a16="http://schemas.microsoft.com/office/drawing/2014/main" id="{4E8520BA-3857-4F45-9F89-B8892B3B592C}"/>
              </a:ext>
            </a:extLst>
          </p:cNvPr>
          <p:cNvSpPr txBox="1">
            <a:spLocks/>
          </p:cNvSpPr>
          <p:nvPr/>
        </p:nvSpPr>
        <p:spPr>
          <a:xfrm>
            <a:off x="762000" y="2721068"/>
            <a:ext cx="7275095" cy="2055086"/>
          </a:xfrm>
          <a:prstGeom prst="rect">
            <a:avLst/>
          </a:prstGeom>
        </p:spPr>
        <p:txBody>
          <a:bodyPr lIns="91440" tIns="45720" rIns="91440" bIns="45720"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it-IT" sz="3600" b="0" i="0" u="none" strike="noStrike" cap="none" normalizeH="0" baseline="0" noProof="0">
                <a:ln>
                  <a:noFill/>
                </a:ln>
                <a:solidFill>
                  <a:srgbClr val="00AC69"/>
                </a:solidFill>
                <a:effectLst/>
                <a:uLnTx/>
                <a:uFillTx/>
                <a:latin typeface="Arial" panose="020B0604020202020204" pitchFamily="34" charset="0"/>
                <a:ea typeface="ヒラギノ角ゴ Pro W3" charset="0"/>
                <a:cs typeface="Arial" panose="020B0604020202020204" pitchFamily="34" charset="0"/>
              </a:rPr>
              <a:t>PROGRAMMA LEO CLUB</a:t>
            </a:r>
          </a:p>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it-IT" sz="6000" b="1" i="0" u="none" strike="noStrike" cap="none" normalizeH="0" baseline="0" noProof="0">
                <a:ln>
                  <a:noFill/>
                </a:ln>
                <a:solidFill>
                  <a:srgbClr val="55565A"/>
                </a:solidFill>
                <a:effectLst/>
                <a:uLnTx/>
                <a:uFillTx/>
                <a:latin typeface="Arial" panose="020B0604020202020204" pitchFamily="34" charset="0"/>
                <a:ea typeface="ヒラギノ角ゴ Pro W3" charset="0"/>
                <a:cs typeface="Arial" panose="020B0604020202020204" pitchFamily="34" charset="0"/>
              </a:rPr>
              <a:t>PIANO STRATEGICO</a:t>
            </a:r>
          </a:p>
          <a:p>
            <a:pPr>
              <a:spcBef>
                <a:spcPts val="0"/>
              </a:spcBef>
              <a:defRPr/>
            </a:pPr>
            <a:r>
              <a:rPr lang="it-IT" sz="2400">
                <a:solidFill>
                  <a:srgbClr val="55565A"/>
                </a:solidFill>
                <a:latin typeface="Arial"/>
                <a:ea typeface="ヒラギノ角ゴ Pro W3"/>
                <a:cs typeface="Arial"/>
              </a:rPr>
              <a:t>2021-2026</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1</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3" name="Picture 2">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99591" y="251427"/>
            <a:ext cx="2469640" cy="2469640"/>
          </a:xfrm>
          <a:prstGeom prst="rect">
            <a:avLst/>
          </a:prstGeom>
        </p:spPr>
      </p:pic>
      <p:pic>
        <p:nvPicPr>
          <p:cNvPr id="14" name="Picture 13">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pic>
        <p:nvPicPr>
          <p:cNvPr id="20" name="Picture 19">
            <a:extLst>
              <a:ext uri="{FF2B5EF4-FFF2-40B4-BE49-F238E27FC236}">
                <a16:creationId xmlns:a16="http://schemas.microsoft.com/office/drawing/2014/main" id="{500C187D-881A-124B-AD8C-8CCB536CC5D5}"/>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9454476" y="349537"/>
            <a:ext cx="2425700" cy="467929"/>
          </a:xfrm>
          <a:prstGeom prst="rect">
            <a:avLst/>
          </a:prstGeom>
        </p:spPr>
      </p:pic>
    </p:spTree>
    <p:extLst>
      <p:ext uri="{BB962C8B-B14F-4D97-AF65-F5344CB8AC3E}">
        <p14:creationId xmlns:p14="http://schemas.microsoft.com/office/powerpoint/2010/main" val="236114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ckground - Solid">
            <a:extLst>
              <a:ext uri="{FF2B5EF4-FFF2-40B4-BE49-F238E27FC236}">
                <a16:creationId xmlns:a16="http://schemas.microsoft.com/office/drawing/2014/main" id="{056D9397-8354-2540-BA75-4F5FFA8E2948}"/>
              </a:ext>
            </a:extLst>
          </p:cNvPr>
          <p:cNvSpPr/>
          <p:nvPr/>
        </p:nvSpPr>
        <p:spPr>
          <a:xfrm>
            <a:off x="-24467" y="0"/>
            <a:ext cx="12216467"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2</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13" name="Picture 12">
            <a:extLst>
              <a:ext uri="{FF2B5EF4-FFF2-40B4-BE49-F238E27FC236}">
                <a16:creationId xmlns:a16="http://schemas.microsoft.com/office/drawing/2014/main" id="{9D6A6404-0FEA-E14D-B18E-DBF2EA768FB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a:off x="-24467" y="-383650"/>
            <a:ext cx="3241800" cy="7248414"/>
          </a:xfrm>
          <a:prstGeom prst="rect">
            <a:avLst/>
          </a:prstGeom>
        </p:spPr>
      </p:pic>
      <p:sp>
        <p:nvSpPr>
          <p:cNvPr id="15" name="Background - Solid">
            <a:extLst>
              <a:ext uri="{FF2B5EF4-FFF2-40B4-BE49-F238E27FC236}">
                <a16:creationId xmlns:a16="http://schemas.microsoft.com/office/drawing/2014/main" id="{A6801EEA-EA15-4E48-AA33-B09FEAE42630}"/>
              </a:ext>
            </a:extLst>
          </p:cNvPr>
          <p:cNvSpPr/>
          <p:nvPr/>
        </p:nvSpPr>
        <p:spPr>
          <a:xfrm>
            <a:off x="932769" y="842125"/>
            <a:ext cx="10326461" cy="5173746"/>
          </a:xfrm>
          <a:prstGeom prst="rect">
            <a:avLst/>
          </a:prstGeom>
          <a:solidFill>
            <a:schemeClr val="bg1">
              <a:alpha val="93000"/>
            </a:schemeClr>
          </a:solidFill>
          <a:ln>
            <a:noFill/>
          </a:ln>
          <a:effectLst>
            <a:outerShdw blurRad="800100" sx="103000" sy="103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0" tIns="457200" rIns="685800" bIns="457200" rtlCol="0" anchor="t"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it-IT" sz="3200" b="1" i="0" u="none" strike="noStrike" cap="none" normalizeH="0" baseline="0" noProof="0" dirty="0">
                <a:ln>
                  <a:noFill/>
                </a:ln>
                <a:solidFill>
                  <a:srgbClr val="00AC69"/>
                </a:solidFill>
                <a:effectLst/>
                <a:uLnTx/>
                <a:uFillTx/>
                <a:latin typeface="Arial" panose="020B0604020202020204" pitchFamily="34" charset="0"/>
                <a:ea typeface="+mn-ea"/>
                <a:cs typeface="Arial" panose="020B0604020202020204" pitchFamily="34" charset="0"/>
              </a:rPr>
              <a:t>OBIETTIVO </a:t>
            </a:r>
            <a:r>
              <a:rPr kumimoji="0" lang="it-IT" sz="3200" b="1" i="0" u="none" strike="noStrike" cap="none"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del Piano strategico Leo </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400" b="1" i="0" u="none" strike="noStrike" kern="0" cap="none" spc="0" normalizeH="0" baseline="0" noProof="0" dirty="0">
              <a:ln>
                <a:noFill/>
              </a:ln>
              <a:solidFill>
                <a:srgbClr val="00AC69"/>
              </a:solidFill>
              <a:effectLst/>
              <a:uLnTx/>
              <a:uFillTx/>
              <a:latin typeface="Arial" panose="020B0604020202020204" pitchFamily="34" charset="0"/>
              <a:ea typeface="+mn-ea"/>
              <a:cs typeface="Arial" panose="020B0604020202020204" pitchFamily="34" charset="0"/>
            </a:endParaRPr>
          </a:p>
          <a:p>
            <a:pPr marR="0" lvl="0" indent="0" algn="ctr" defTabSz="914400" rtl="0" eaLnBrk="1" fontAlgn="auto" latinLnBrk="0" hangingPunct="1">
              <a:lnSpc>
                <a:spcPct val="140000"/>
              </a:lnSpc>
              <a:spcBef>
                <a:spcPts val="0"/>
              </a:spcBef>
              <a:spcAft>
                <a:spcPts val="0"/>
              </a:spcAft>
              <a:buClrTx/>
              <a:buSzTx/>
              <a:buFontTx/>
              <a:buNone/>
              <a:tabLst/>
              <a:defRPr/>
            </a:pPr>
            <a:r>
              <a:rPr kumimoji="0" lang="it-IT" sz="2800" b="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Entro</a:t>
            </a:r>
            <a:r>
              <a:rPr kumimoji="0" lang="it-IT" sz="280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 il </a:t>
            </a:r>
            <a:r>
              <a:rPr kumimoji="0" lang="it-IT" sz="2800" b="1"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2026</a:t>
            </a:r>
            <a:r>
              <a:rPr kumimoji="0" lang="it-IT" sz="280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 la membership Leo crescerà raggiungendo i 200.000 soci Leo segnalati e i 13.000 Leo che diventano Lions segnalati, come risultato dell'aumento delle iniziative di reclutamento e di transizione e di una migliore esperienza associativa.</a:t>
            </a:r>
            <a:r>
              <a:rPr kumimoji="0" lang="it-IT" sz="2800" b="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 </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1" i="0" u="none" strike="noStrike" kern="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2433EEC4-385F-3F4D-A9B7-D9FE43C784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86141" y="5688360"/>
            <a:ext cx="982060" cy="491030"/>
          </a:xfrm>
          <a:prstGeom prst="rect">
            <a:avLst/>
          </a:prstGeom>
        </p:spPr>
      </p:pic>
      <p:pic>
        <p:nvPicPr>
          <p:cNvPr id="9" name="Picture 8">
            <a:extLst>
              <a:ext uri="{FF2B5EF4-FFF2-40B4-BE49-F238E27FC236}">
                <a16:creationId xmlns:a16="http://schemas.microsoft.com/office/drawing/2014/main" id="{CD4F7E07-5D0D-774D-8420-572867E8774F}"/>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0800000">
            <a:off x="11200107" y="2473"/>
            <a:ext cx="991893" cy="1679305"/>
          </a:xfrm>
          <a:prstGeom prst="rect">
            <a:avLst/>
          </a:prstGeom>
        </p:spPr>
      </p:pic>
    </p:spTree>
    <p:extLst>
      <p:ext uri="{BB962C8B-B14F-4D97-AF65-F5344CB8AC3E}">
        <p14:creationId xmlns:p14="http://schemas.microsoft.com/office/powerpoint/2010/main" val="2468325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91819D7C-4A59-8C48-861C-894BCAFE8F7E}"/>
              </a:ext>
            </a:extLst>
          </p:cNvPr>
          <p:cNvPicPr>
            <a:picLocks noChangeAspect="1"/>
          </p:cNvPicPr>
          <p:nvPr/>
        </p:nvPicPr>
        <p:blipFill rotWithShape="1">
          <a:blip r:embed="rId3"/>
          <a:srcRect l="63206" t="30526" r="11064" b="19490"/>
          <a:stretch/>
        </p:blipFill>
        <p:spPr>
          <a:xfrm>
            <a:off x="0" y="1"/>
            <a:ext cx="2353591" cy="7166244"/>
          </a:xfrm>
          <a:prstGeom prst="rect">
            <a:avLst/>
          </a:prstGeom>
        </p:spPr>
      </p:pic>
      <p:pic>
        <p:nvPicPr>
          <p:cNvPr id="19" name="Picture 18">
            <a:extLst>
              <a:ext uri="{FF2B5EF4-FFF2-40B4-BE49-F238E27FC236}">
                <a16:creationId xmlns:a16="http://schemas.microsoft.com/office/drawing/2014/main" id="{76C58F04-54E6-A54E-A92B-2AFFD17C394E}"/>
              </a:ext>
            </a:extLst>
          </p:cNvPr>
          <p:cNvPicPr>
            <a:picLocks noChangeAspect="1"/>
          </p:cNvPicPr>
          <p:nvPr/>
        </p:nvPicPr>
        <p:blipFill rotWithShape="1">
          <a:blip r:embed="rId4"/>
          <a:srcRect l="15744" b="4901"/>
          <a:stretch/>
        </p:blipFill>
        <p:spPr>
          <a:xfrm rot="10800000" flipV="1">
            <a:off x="10958512" y="4769669"/>
            <a:ext cx="1233487" cy="2088331"/>
          </a:xfrm>
          <a:prstGeom prst="rect">
            <a:avLst/>
          </a:prstGeom>
        </p:spPr>
      </p:pic>
      <p:sp>
        <p:nvSpPr>
          <p:cNvPr id="20" name="Page Number - Blue">
            <a:extLst>
              <a:ext uri="{FF2B5EF4-FFF2-40B4-BE49-F238E27FC236}">
                <a16:creationId xmlns:a16="http://schemas.microsoft.com/office/drawing/2014/main" id="{5B79561B-C68A-9748-BD1F-4B43E431BBAE}"/>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000" b="0" i="0" u="none" strike="noStrike" kern="1200" cap="none" spc="0" normalizeH="0" baseline="0" noProof="0" smtClean="0">
                <a:ln>
                  <a:noFill/>
                </a:ln>
                <a:solidFill>
                  <a:srgbClr val="FFFFFF"/>
                </a:solidFill>
                <a:effectLst/>
                <a:uLnTx/>
                <a:uFillTx/>
                <a:latin typeface="Arial" charset="0"/>
                <a:ea typeface="ヒラギノ角ゴ Pro W3" charset="0"/>
              </a:rPr>
              <a:pPr marL="0" marR="0" lvl="0" indent="0" algn="l" defTabSz="914400" rtl="0" eaLnBrk="0" fontAlgn="auto" latinLnBrk="0" hangingPunct="0">
                <a:lnSpc>
                  <a:spcPct val="100000"/>
                </a:lnSpc>
                <a:spcBef>
                  <a:spcPct val="50000"/>
                </a:spcBef>
                <a:spcAft>
                  <a:spcPts val="0"/>
                </a:spcAft>
                <a:buClrTx/>
                <a:buSzTx/>
                <a:buFontTx/>
                <a:buNone/>
                <a:tabLst/>
                <a:defRPr/>
              </a:pPr>
              <a:t>3</a:t>
            </a:fld>
            <a:endParaRPr kumimoji="0" lang="en-US" sz="1000" b="0" i="0" u="none" strike="noStrike" kern="1200" cap="none" spc="0" normalizeH="0" baseline="0" noProof="0">
              <a:ln>
                <a:noFill/>
              </a:ln>
              <a:solidFill>
                <a:srgbClr val="FFFFFF"/>
              </a:solidFill>
              <a:effectLst/>
              <a:uLnTx/>
              <a:uFillTx/>
              <a:latin typeface="Arial" charset="0"/>
              <a:ea typeface="ヒラギノ角ゴ Pro W3" charset="0"/>
            </a:endParaRPr>
          </a:p>
        </p:txBody>
      </p:sp>
      <p:sp>
        <p:nvSpPr>
          <p:cNvPr id="26" name="Body Copy">
            <a:extLst>
              <a:ext uri="{FF2B5EF4-FFF2-40B4-BE49-F238E27FC236}">
                <a16:creationId xmlns:a16="http://schemas.microsoft.com/office/drawing/2014/main" id="{02BE3303-60FA-E441-AD0C-CD7E323F1B26}"/>
              </a:ext>
            </a:extLst>
          </p:cNvPr>
          <p:cNvSpPr txBox="1">
            <a:spLocks/>
          </p:cNvSpPr>
          <p:nvPr/>
        </p:nvSpPr>
        <p:spPr>
          <a:xfrm>
            <a:off x="2678331" y="1390439"/>
            <a:ext cx="7173034" cy="1052958"/>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1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27" name="Body Copy">
            <a:extLst>
              <a:ext uri="{FF2B5EF4-FFF2-40B4-BE49-F238E27FC236}">
                <a16:creationId xmlns:a16="http://schemas.microsoft.com/office/drawing/2014/main" id="{7104D559-75B4-2142-B244-EF77AB107BD9}"/>
              </a:ext>
            </a:extLst>
          </p:cNvPr>
          <p:cNvSpPr txBox="1">
            <a:spLocks/>
          </p:cNvSpPr>
          <p:nvPr/>
        </p:nvSpPr>
        <p:spPr>
          <a:xfrm>
            <a:off x="1827528" y="739820"/>
            <a:ext cx="9492602" cy="837361"/>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it-IT" sz="3600" b="1" i="0" u="none" strike="noStrike" cap="none" normalizeH="0" baseline="0" noProof="0" dirty="0">
                <a:ln>
                  <a:noFill/>
                </a:ln>
                <a:solidFill>
                  <a:srgbClr val="55565A"/>
                </a:solidFill>
                <a:effectLst/>
                <a:uLnTx/>
                <a:uFillTx/>
                <a:latin typeface="Arial" charset="0"/>
                <a:ea typeface="Arial" charset="0"/>
                <a:cs typeface="Arial" charset="0"/>
              </a:rPr>
              <a:t>Un approccio completo</a:t>
            </a:r>
            <a:r>
              <a:rPr lang="it-IT" sz="3600" b="1" dirty="0">
                <a:solidFill>
                  <a:srgbClr val="55565A"/>
                </a:solidFill>
                <a:latin typeface="Arial" charset="0"/>
                <a:ea typeface="Arial" charset="0"/>
                <a:cs typeface="Arial" charset="0"/>
              </a:rPr>
              <a:t> – Gli o</a:t>
            </a:r>
            <a:r>
              <a:rPr kumimoji="0" lang="it-IT" sz="3600" b="1" i="0" u="none" strike="noStrike" cap="none" normalizeH="0" baseline="0" noProof="0" dirty="0" err="1">
                <a:ln>
                  <a:noFill/>
                </a:ln>
                <a:solidFill>
                  <a:srgbClr val="55565A"/>
                </a:solidFill>
                <a:effectLst/>
                <a:uLnTx/>
                <a:uFillTx/>
                <a:latin typeface="Arial" charset="0"/>
                <a:ea typeface="Arial" charset="0"/>
                <a:cs typeface="Arial" charset="0"/>
              </a:rPr>
              <a:t>biettivi</a:t>
            </a:r>
            <a:r>
              <a:rPr kumimoji="0" lang="it-IT" sz="3600" b="1" i="0" u="none" strike="noStrike" cap="none" normalizeH="0" baseline="0" noProof="0" dirty="0">
                <a:ln>
                  <a:noFill/>
                </a:ln>
                <a:solidFill>
                  <a:srgbClr val="55565A"/>
                </a:solidFill>
                <a:effectLst/>
                <a:uLnTx/>
                <a:uFillTx/>
                <a:latin typeface="Arial" charset="0"/>
                <a:ea typeface="Arial" charset="0"/>
                <a:cs typeface="Arial" charset="0"/>
              </a:rPr>
              <a:t>:</a:t>
            </a:r>
          </a:p>
        </p:txBody>
      </p:sp>
      <p:sp>
        <p:nvSpPr>
          <p:cNvPr id="3" name="TextBox 2">
            <a:extLst>
              <a:ext uri="{FF2B5EF4-FFF2-40B4-BE49-F238E27FC236}">
                <a16:creationId xmlns:a16="http://schemas.microsoft.com/office/drawing/2014/main" id="{B474C79F-5017-42F8-A1DF-22BED524D0C3}"/>
              </a:ext>
            </a:extLst>
          </p:cNvPr>
          <p:cNvSpPr txBox="1"/>
          <p:nvPr/>
        </p:nvSpPr>
        <p:spPr>
          <a:xfrm flipH="1">
            <a:off x="2715134" y="1577181"/>
            <a:ext cx="8936181" cy="4570482"/>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it-IT" sz="2400" b="1" i="0" u="none" strike="noStrike" cap="none" normalizeH="0" baseline="0" noProof="0" dirty="0">
                <a:ln>
                  <a:noFill/>
                </a:ln>
                <a:solidFill>
                  <a:srgbClr val="00AC69"/>
                </a:solidFill>
                <a:effectLst/>
                <a:uLnTx/>
                <a:uFillTx/>
                <a:latin typeface="Arial"/>
                <a:ea typeface="ヒラギノ角ゴ Pro W3"/>
                <a:cs typeface="Arial"/>
              </a:rPr>
              <a:t>Reclutamento: </a:t>
            </a:r>
            <a:r>
              <a:rPr lang="it-IT" sz="2400" dirty="0">
                <a:solidFill>
                  <a:srgbClr val="424242"/>
                </a:solidFill>
                <a:latin typeface="Arial"/>
                <a:ea typeface="ヒラギノ角ゴ Pro W3"/>
                <a:cs typeface="Arial"/>
              </a:rPr>
              <a:t>d</a:t>
            </a:r>
            <a:r>
              <a:rPr kumimoji="0" lang="it-IT" sz="2400" b="0" i="0" u="none" strike="noStrike" cap="none" normalizeH="0" baseline="0" noProof="0" dirty="0" err="1">
                <a:ln>
                  <a:noFill/>
                </a:ln>
                <a:solidFill>
                  <a:srgbClr val="424242"/>
                </a:solidFill>
                <a:effectLst/>
                <a:uLnTx/>
                <a:uFillTx/>
                <a:latin typeface="Arial"/>
                <a:ea typeface="ヒラギノ角ゴ Pro W3"/>
                <a:cs typeface="Arial"/>
              </a:rPr>
              <a:t>otare</a:t>
            </a:r>
            <a:r>
              <a:rPr kumimoji="0" lang="it-IT" sz="2400" b="0" i="0" u="none" strike="noStrike" cap="none" normalizeH="0" baseline="0" noProof="0" dirty="0">
                <a:ln>
                  <a:noFill/>
                </a:ln>
                <a:solidFill>
                  <a:srgbClr val="424242"/>
                </a:solidFill>
                <a:effectLst/>
                <a:uLnTx/>
                <a:uFillTx/>
                <a:latin typeface="Arial"/>
                <a:ea typeface="ヒラギノ角ゴ Pro W3"/>
                <a:cs typeface="Arial"/>
              </a:rPr>
              <a:t> i soci di strumenti per il reclutamento e migliorare la struttura associativa incentrandola sulla crescita.</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it-IT" sz="2400" b="1" i="0" u="none" strike="noStrike" cap="none" normalizeH="0" baseline="0" noProof="0" dirty="0">
                <a:ln>
                  <a:noFill/>
                </a:ln>
                <a:solidFill>
                  <a:srgbClr val="00AC69"/>
                </a:solidFill>
                <a:effectLst/>
                <a:uLnTx/>
                <a:uFillTx/>
                <a:latin typeface="Arial"/>
                <a:ea typeface="ヒラギノ角ゴ Pro W3"/>
                <a:cs typeface="Arial"/>
              </a:rPr>
              <a:t>Esperienza associativa: </a:t>
            </a:r>
            <a:r>
              <a:rPr lang="it-IT" sz="2400" dirty="0">
                <a:solidFill>
                  <a:srgbClr val="424242"/>
                </a:solidFill>
                <a:latin typeface="Arial"/>
                <a:ea typeface="ヒラギノ角ゴ Pro W3"/>
                <a:cs typeface="Arial"/>
              </a:rPr>
              <a:t>a</a:t>
            </a:r>
            <a:r>
              <a:rPr kumimoji="0" lang="it-IT" sz="2400" b="0" i="0" u="none" strike="noStrike" cap="none" normalizeH="0" baseline="0" noProof="0" dirty="0" err="1">
                <a:ln>
                  <a:noFill/>
                </a:ln>
                <a:solidFill>
                  <a:srgbClr val="424242"/>
                </a:solidFill>
                <a:effectLst/>
                <a:uLnTx/>
                <a:uFillTx/>
                <a:latin typeface="Arial"/>
                <a:ea typeface="ヒラギノ角ゴ Pro W3"/>
                <a:cs typeface="Arial"/>
              </a:rPr>
              <a:t>umentare</a:t>
            </a:r>
            <a:r>
              <a:rPr kumimoji="0" lang="it-IT" sz="2400" b="0" i="0" u="none" strike="noStrike" cap="none" normalizeH="0" baseline="0" noProof="0" dirty="0">
                <a:ln>
                  <a:noFill/>
                </a:ln>
                <a:solidFill>
                  <a:srgbClr val="424242"/>
                </a:solidFill>
                <a:effectLst/>
                <a:uLnTx/>
                <a:uFillTx/>
                <a:latin typeface="Arial"/>
                <a:ea typeface="ヒラギノ角ゴ Pro W3"/>
                <a:cs typeface="Arial"/>
              </a:rPr>
              <a:t> il valore della membership Leo ampliando le opportunità uniche di sviluppo delle competenze.</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it-IT" sz="2400" b="1" i="0" u="none" strike="noStrike" cap="none" normalizeH="0" baseline="0" noProof="0" dirty="0">
                <a:ln>
                  <a:noFill/>
                </a:ln>
                <a:solidFill>
                  <a:srgbClr val="00AC69"/>
                </a:solidFill>
                <a:effectLst/>
                <a:uLnTx/>
                <a:uFillTx/>
                <a:latin typeface="Arial"/>
                <a:ea typeface="ヒラギノ角ゴ Pro W3"/>
                <a:cs typeface="Arial"/>
              </a:rPr>
              <a:t>Transizione:</a:t>
            </a:r>
            <a:r>
              <a:rPr kumimoji="0" lang="it-IT" sz="2400" b="0" i="0" u="none" strike="noStrike" cap="none" normalizeH="0" baseline="0" noProof="0" dirty="0">
                <a:ln>
                  <a:noFill/>
                </a:ln>
                <a:solidFill>
                  <a:srgbClr val="424242"/>
                </a:solidFill>
                <a:effectLst/>
                <a:uLnTx/>
                <a:uFillTx/>
                <a:latin typeface="Arial"/>
                <a:ea typeface="ヒラギノ角ゴ Pro W3"/>
                <a:cs typeface="Arial"/>
              </a:rPr>
              <a:t> offrire ai Leo esperienze positive e un percorso verso l'affiliazione e formare i Lions su come promuovere la transizione.</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it-IT" sz="2400" b="1" i="0" u="none" strike="noStrike" cap="none" normalizeH="0" baseline="0" noProof="0" dirty="0">
                <a:ln>
                  <a:noFill/>
                </a:ln>
                <a:solidFill>
                  <a:srgbClr val="00B050"/>
                </a:solidFill>
                <a:effectLst/>
                <a:uLnTx/>
                <a:uFillTx/>
                <a:latin typeface="Arial"/>
                <a:ea typeface="ヒラギノ角ゴ Pro W3"/>
                <a:cs typeface="Arial"/>
              </a:rPr>
              <a:t>LCIF: </a:t>
            </a:r>
            <a:r>
              <a:rPr lang="it-IT" sz="2400" dirty="0">
                <a:solidFill>
                  <a:srgbClr val="0D2240"/>
                </a:solidFill>
                <a:latin typeface="Arial"/>
                <a:ea typeface="ヒラギノ角ゴ Pro W3"/>
                <a:cs typeface="Arial"/>
              </a:rPr>
              <a:t>r</a:t>
            </a:r>
            <a:r>
              <a:rPr kumimoji="0" lang="it-IT" sz="2400" b="0" i="0" u="none" strike="noStrike" cap="none" normalizeH="0" baseline="0" noProof="0" dirty="0">
                <a:ln>
                  <a:noFill/>
                </a:ln>
                <a:solidFill>
                  <a:srgbClr val="0D2240"/>
                </a:solidFill>
                <a:effectLst/>
                <a:uLnTx/>
                <a:uFillTx/>
                <a:latin typeface="Arial"/>
                <a:ea typeface="ヒラギノ角ゴ Pro W3"/>
                <a:cs typeface="Arial"/>
              </a:rPr>
              <a:t>afforzare il legame tra i Leo e la fondazione.</a:t>
            </a:r>
          </a:p>
        </p:txBody>
      </p:sp>
      <p:grpSp>
        <p:nvGrpSpPr>
          <p:cNvPr id="2" name="Group 1">
            <a:extLst>
              <a:ext uri="{FF2B5EF4-FFF2-40B4-BE49-F238E27FC236}">
                <a16:creationId xmlns:a16="http://schemas.microsoft.com/office/drawing/2014/main" id="{B312B585-74FD-4565-BD63-52DE129A9481}"/>
              </a:ext>
            </a:extLst>
          </p:cNvPr>
          <p:cNvGrpSpPr/>
          <p:nvPr/>
        </p:nvGrpSpPr>
        <p:grpSpPr>
          <a:xfrm>
            <a:off x="2111670" y="1611821"/>
            <a:ext cx="579320" cy="4618515"/>
            <a:chOff x="2686958" y="2711176"/>
            <a:chExt cx="455226" cy="3937696"/>
          </a:xfrm>
        </p:grpSpPr>
        <p:sp>
          <p:nvSpPr>
            <p:cNvPr id="16" name="Oval 15">
              <a:extLst>
                <a:ext uri="{FF2B5EF4-FFF2-40B4-BE49-F238E27FC236}">
                  <a16:creationId xmlns:a16="http://schemas.microsoft.com/office/drawing/2014/main" id="{E5A7068A-79C3-1D49-AAD1-2D1619C0378E}"/>
                </a:ext>
              </a:extLst>
            </p:cNvPr>
            <p:cNvSpPr/>
            <p:nvPr/>
          </p:nvSpPr>
          <p:spPr bwMode="auto">
            <a:xfrm>
              <a:off x="2686958" y="3707068"/>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it-IT" sz="2000" b="1" i="0" u="none" strike="noStrike" cap="none" normalizeH="0" baseline="0" noProof="0" dirty="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2</a:t>
              </a:r>
            </a:p>
          </p:txBody>
        </p:sp>
        <p:sp>
          <p:nvSpPr>
            <p:cNvPr id="21" name="Oval 20">
              <a:extLst>
                <a:ext uri="{FF2B5EF4-FFF2-40B4-BE49-F238E27FC236}">
                  <a16:creationId xmlns:a16="http://schemas.microsoft.com/office/drawing/2014/main" id="{96AC9D69-A55A-044F-AB56-6EE8F3A5341D}"/>
                </a:ext>
              </a:extLst>
            </p:cNvPr>
            <p:cNvSpPr/>
            <p:nvPr/>
          </p:nvSpPr>
          <p:spPr bwMode="auto">
            <a:xfrm>
              <a:off x="2686958" y="2711176"/>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it-IT" sz="2000" b="1" i="0" u="none" strike="noStrike" cap="none" normalizeH="0" baseline="0" noProof="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1</a:t>
              </a:r>
            </a:p>
          </p:txBody>
        </p:sp>
        <p:sp>
          <p:nvSpPr>
            <p:cNvPr id="22" name="Oval 21">
              <a:extLst>
                <a:ext uri="{FF2B5EF4-FFF2-40B4-BE49-F238E27FC236}">
                  <a16:creationId xmlns:a16="http://schemas.microsoft.com/office/drawing/2014/main" id="{CBC33278-D447-A443-AE38-ECCE178CFA54}"/>
                </a:ext>
              </a:extLst>
            </p:cNvPr>
            <p:cNvSpPr/>
            <p:nvPr/>
          </p:nvSpPr>
          <p:spPr bwMode="auto">
            <a:xfrm>
              <a:off x="2691080" y="4952418"/>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it-IT" sz="2000" b="1" i="0" u="none" strike="noStrike" cap="none" normalizeH="0" baseline="0" noProof="0" dirty="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3</a:t>
              </a:r>
            </a:p>
          </p:txBody>
        </p:sp>
        <p:sp>
          <p:nvSpPr>
            <p:cNvPr id="14" name="Oval 13">
              <a:extLst>
                <a:ext uri="{FF2B5EF4-FFF2-40B4-BE49-F238E27FC236}">
                  <a16:creationId xmlns:a16="http://schemas.microsoft.com/office/drawing/2014/main" id="{8514DC95-917F-4B4B-B181-EEF399818EBD}"/>
                </a:ext>
              </a:extLst>
            </p:cNvPr>
            <p:cNvSpPr/>
            <p:nvPr/>
          </p:nvSpPr>
          <p:spPr bwMode="auto">
            <a:xfrm>
              <a:off x="2686958" y="6197768"/>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it-IT" sz="2000" b="1" i="0" u="none" strike="noStrike" cap="none" normalizeH="0" baseline="0" noProof="0" dirty="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4</a:t>
              </a:r>
            </a:p>
          </p:txBody>
        </p:sp>
      </p:grpSp>
    </p:spTree>
    <p:extLst>
      <p:ext uri="{BB962C8B-B14F-4D97-AF65-F5344CB8AC3E}">
        <p14:creationId xmlns:p14="http://schemas.microsoft.com/office/powerpoint/2010/main" val="271148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4</a:t>
            </a:fld>
            <a:endParaRPr kumimoji="0" lang="en-US" sz="1600" b="0" i="0" u="none" strike="noStrike" kern="1200" cap="none" spc="0" normalizeH="0" baseline="0" noProof="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it-IT" sz="3200" b="1" i="0" u="none" strike="noStrike" cap="none" normalizeH="0" baseline="0" noProof="0">
                <a:ln>
                  <a:noFill/>
                </a:ln>
                <a:solidFill>
                  <a:srgbClr val="55565A"/>
                </a:solidFill>
                <a:effectLst/>
                <a:uLnTx/>
                <a:uFillTx/>
                <a:latin typeface="Arial" panose="020B0604020202020204" pitchFamily="34" charset="0"/>
                <a:cs typeface="Arial" panose="020B0604020202020204" pitchFamily="34" charset="0"/>
              </a:rPr>
              <a:t>1</a:t>
            </a:r>
            <a:r>
              <a:rPr kumimoji="0" lang="it-IT" sz="3200" b="1" i="0" u="none" strike="noStrike" cap="none" normalizeH="0" baseline="30000" noProof="0">
                <a:ln>
                  <a:noFill/>
                </a:ln>
                <a:solidFill>
                  <a:srgbClr val="55565A"/>
                </a:solidFill>
                <a:effectLst/>
                <a:uLnTx/>
                <a:uFillTx/>
                <a:latin typeface="Arial" panose="020B0604020202020204" pitchFamily="34" charset="0"/>
                <a:cs typeface="Arial" panose="020B0604020202020204" pitchFamily="34" charset="0"/>
              </a:rPr>
              <a:t>o</a:t>
            </a:r>
            <a:r>
              <a:rPr kumimoji="0" lang="it-IT" sz="3200" b="1" i="0" u="none" strike="noStrike" cap="none" normalizeH="0" baseline="0" noProof="0">
                <a:ln>
                  <a:noFill/>
                </a:ln>
                <a:solidFill>
                  <a:srgbClr val="55565A"/>
                </a:solidFill>
                <a:effectLst/>
                <a:uLnTx/>
                <a:uFillTx/>
                <a:latin typeface="Arial" panose="020B0604020202020204" pitchFamily="34" charset="0"/>
                <a:cs typeface="Arial" panose="020B0604020202020204" pitchFamily="34" charset="0"/>
              </a:rPr>
              <a:t> anno - Principali</a:t>
            </a:r>
            <a:r>
              <a:rPr kumimoji="0" lang="it-IT" sz="3200" b="1" i="0" u="none" strike="noStrike" cap="none" normalizeH="0" baseline="0" noProof="0">
                <a:ln>
                  <a:noFill/>
                </a:ln>
                <a:effectLst/>
                <a:uLnTx/>
                <a:uFillTx/>
                <a:latin typeface="Arial" panose="020B0604020202020204" pitchFamily="34" charset="0"/>
                <a:cs typeface="Arial" panose="020B0604020202020204" pitchFamily="34" charset="0"/>
              </a:rPr>
              <a:t> </a:t>
            </a:r>
            <a:r>
              <a:rPr kumimoji="0" lang="it-IT" sz="3200" b="1" i="0" u="none" strike="noStrike" cap="none" normalizeH="0" baseline="0" noProof="0">
                <a:ln>
                  <a:noFill/>
                </a:ln>
                <a:solidFill>
                  <a:srgbClr val="00AC69"/>
                </a:solidFill>
                <a:effectLst/>
                <a:uLnTx/>
                <a:uFillTx/>
                <a:latin typeface="Arial" panose="020B0604020202020204" pitchFamily="34" charset="0"/>
                <a:cs typeface="Arial" panose="020B0604020202020204" pitchFamily="34" charset="0"/>
              </a:rPr>
              <a:t>RISULTATI</a:t>
            </a:r>
          </a:p>
        </p:txBody>
      </p:sp>
      <p:pic>
        <p:nvPicPr>
          <p:cNvPr id="3" name="Picture 2" descr="Shape&#10;&#10;Description automatically generated">
            <a:extLst>
              <a:ext uri="{FF2B5EF4-FFF2-40B4-BE49-F238E27FC236}">
                <a16:creationId xmlns:a16="http://schemas.microsoft.com/office/drawing/2014/main" id="{805F730E-252C-F20E-EF74-A6D5641EF9D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4" name="Picture 3" descr="Shape&#10;&#10;Description automatically generated">
            <a:extLst>
              <a:ext uri="{FF2B5EF4-FFF2-40B4-BE49-F238E27FC236}">
                <a16:creationId xmlns:a16="http://schemas.microsoft.com/office/drawing/2014/main" id="{21DA1709-0254-7A3E-9CC5-341077C9CA2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19" name="Table 19">
            <a:extLst>
              <a:ext uri="{FF2B5EF4-FFF2-40B4-BE49-F238E27FC236}">
                <a16:creationId xmlns:a16="http://schemas.microsoft.com/office/drawing/2014/main" id="{4800D963-4DE2-4B5B-686C-F763D37CEAA1}"/>
              </a:ext>
            </a:extLst>
          </p:cNvPr>
          <p:cNvGraphicFramePr>
            <a:graphicFrameLocks noGrp="1"/>
          </p:cNvGraphicFramePr>
          <p:nvPr>
            <p:extLst>
              <p:ext uri="{D42A27DB-BD31-4B8C-83A1-F6EECF244321}">
                <p14:modId xmlns:p14="http://schemas.microsoft.com/office/powerpoint/2010/main" val="2892641587"/>
              </p:ext>
            </p:extLst>
          </p:nvPr>
        </p:nvGraphicFramePr>
        <p:xfrm>
          <a:off x="1197935" y="1319729"/>
          <a:ext cx="9654364" cy="4663884"/>
        </p:xfrm>
        <a:graphic>
          <a:graphicData uri="http://schemas.openxmlformats.org/drawingml/2006/table">
            <a:tbl>
              <a:tblPr bandRow="1">
                <a:tableStyleId>{5C22544A-7EE6-4342-B048-85BDC9FD1C3A}</a:tableStyleId>
              </a:tblPr>
              <a:tblGrid>
                <a:gridCol w="4827182">
                  <a:extLst>
                    <a:ext uri="{9D8B030D-6E8A-4147-A177-3AD203B41FA5}">
                      <a16:colId xmlns:a16="http://schemas.microsoft.com/office/drawing/2014/main" val="3468921726"/>
                    </a:ext>
                  </a:extLst>
                </a:gridCol>
                <a:gridCol w="4827182">
                  <a:extLst>
                    <a:ext uri="{9D8B030D-6E8A-4147-A177-3AD203B41FA5}">
                      <a16:colId xmlns:a16="http://schemas.microsoft.com/office/drawing/2014/main" val="3735671707"/>
                    </a:ext>
                  </a:extLst>
                </a:gridCol>
              </a:tblGrid>
              <a:tr h="1778864">
                <a:tc>
                  <a:txBody>
                    <a:bodyPr/>
                    <a:lstStyle/>
                    <a:p>
                      <a:r>
                        <a:rPr lang="it-IT" sz="2400" b="1">
                          <a:solidFill>
                            <a:srgbClr val="424242"/>
                          </a:solidFill>
                          <a:latin typeface="Arial" panose="020B0604020202020204" pitchFamily="34" charset="0"/>
                          <a:cs typeface="Arial" panose="020B0604020202020204" pitchFamily="34" charset="0"/>
                        </a:rPr>
                        <a:t>Reclutamento</a:t>
                      </a:r>
                    </a:p>
                    <a:p>
                      <a:pPr marL="285750" indent="-285750">
                        <a:buFont typeface="Arial" panose="020B0604020202020204" pitchFamily="34" charset="0"/>
                        <a:buChar char="•"/>
                      </a:pPr>
                      <a:r>
                        <a:rPr lang="it-IT" sz="2400">
                          <a:solidFill>
                            <a:srgbClr val="424242"/>
                          </a:solidFill>
                          <a:latin typeface="Arial" panose="020B0604020202020204" pitchFamily="34" charset="0"/>
                          <a:cs typeface="Arial" panose="020B0604020202020204" pitchFamily="34" charset="0"/>
                        </a:rPr>
                        <a:t>Pagine web per la Leadership di Leo club</a:t>
                      </a:r>
                    </a:p>
                    <a:p>
                      <a:pPr marL="285750" indent="-285750">
                        <a:buFont typeface="Arial" panose="020B0604020202020204" pitchFamily="34" charset="0"/>
                        <a:buChar char="•"/>
                      </a:pPr>
                      <a:r>
                        <a:rPr lang="it-IT" sz="2400">
                          <a:solidFill>
                            <a:srgbClr val="424242"/>
                          </a:solidFill>
                          <a:latin typeface="Arial" panose="020B0604020202020204" pitchFamily="34" charset="0"/>
                          <a:cs typeface="Arial" panose="020B0604020202020204" pitchFamily="34" charset="0"/>
                        </a:rPr>
                        <a:t>Pagina web dedicata all’orgoglio Leo</a:t>
                      </a:r>
                    </a:p>
                    <a:p>
                      <a:pPr marL="285750" indent="-285750">
                        <a:buFont typeface="Arial" panose="020B0604020202020204" pitchFamily="34" charset="0"/>
                        <a:buChar char="•"/>
                      </a:pPr>
                      <a:r>
                        <a:rPr lang="it-IT" sz="2400">
                          <a:solidFill>
                            <a:srgbClr val="424242"/>
                          </a:solidFill>
                          <a:latin typeface="Arial" panose="020B0604020202020204" pitchFamily="34" charset="0"/>
                          <a:cs typeface="Arial" panose="020B0604020202020204" pitchFamily="34" charset="0"/>
                        </a:rPr>
                        <a:t>Video per l’immissione dei Leo</a:t>
                      </a:r>
                    </a:p>
                  </a:txBody>
                  <a:tcPr/>
                </a:tc>
                <a:tc>
                  <a:txBody>
                    <a:bodyPr/>
                    <a:lstStyle/>
                    <a:p>
                      <a:r>
                        <a:rPr lang="it-IT" sz="2400" b="1">
                          <a:latin typeface="Arial" panose="020B0604020202020204" pitchFamily="34" charset="0"/>
                          <a:cs typeface="Arial" panose="020B0604020202020204" pitchFamily="34" charset="0"/>
                        </a:rPr>
                        <a:t>Esperienza associativa</a:t>
                      </a:r>
                    </a:p>
                    <a:p>
                      <a:pPr marL="285750" indent="-285750">
                        <a:buFont typeface="Arial" panose="020B0604020202020204" pitchFamily="34" charset="0"/>
                        <a:buChar char="•"/>
                      </a:pPr>
                      <a:r>
                        <a:rPr lang="it-IT" sz="2400">
                          <a:latin typeface="Arial" panose="020B0604020202020204" pitchFamily="34" charset="0"/>
                          <a:cs typeface="Arial" panose="020B0604020202020204" pitchFamily="34" charset="0"/>
                        </a:rPr>
                        <a:t>Accesso ai rapporti online per gli officer distrettuali Leo</a:t>
                      </a:r>
                    </a:p>
                    <a:p>
                      <a:pPr marL="285750" indent="-285750">
                        <a:buFont typeface="Arial" panose="020B0604020202020204" pitchFamily="34" charset="0"/>
                        <a:buChar char="•"/>
                      </a:pPr>
                      <a:r>
                        <a:rPr lang="it-IT" sz="2400">
                          <a:latin typeface="Arial" panose="020B0604020202020204" pitchFamily="34" charset="0"/>
                          <a:cs typeface="Arial" panose="020B0604020202020204" pitchFamily="34" charset="0"/>
                        </a:rPr>
                        <a:t>Percorso per i Leo nel Centro di formazione Lions</a:t>
                      </a:r>
                    </a:p>
                    <a:p>
                      <a:pPr marL="285750" indent="-285750">
                        <a:buFont typeface="Arial" panose="020B0604020202020204" pitchFamily="34" charset="0"/>
                        <a:buChar char="•"/>
                      </a:pPr>
                      <a:r>
                        <a:rPr lang="it-IT" sz="2400">
                          <a:latin typeface="Arial" panose="020B0604020202020204" pitchFamily="34" charset="0"/>
                          <a:cs typeface="Arial" panose="020B0604020202020204" pitchFamily="34" charset="0"/>
                        </a:rPr>
                        <a:t>Risorse per la comunicazione dei dati</a:t>
                      </a:r>
                    </a:p>
                  </a:txBody>
                  <a:tcPr/>
                </a:tc>
                <a:extLst>
                  <a:ext uri="{0D108BD9-81ED-4DB2-BD59-A6C34878D82A}">
                    <a16:rowId xmlns:a16="http://schemas.microsoft.com/office/drawing/2014/main" val="1761347545"/>
                  </a:ext>
                </a:extLst>
              </a:tr>
              <a:tr h="2012124">
                <a:tc>
                  <a:txBody>
                    <a:bodyPr/>
                    <a:lstStyle/>
                    <a:p>
                      <a:r>
                        <a:rPr lang="it-IT" sz="2400" b="1">
                          <a:solidFill>
                            <a:srgbClr val="424242"/>
                          </a:solidFill>
                          <a:latin typeface="Arial" panose="020B0604020202020204" pitchFamily="34" charset="0"/>
                          <a:cs typeface="Arial" panose="020B0604020202020204" pitchFamily="34" charset="0"/>
                        </a:rPr>
                        <a:t>Transizione</a:t>
                      </a:r>
                    </a:p>
                    <a:p>
                      <a:pPr marL="285750" indent="-285750">
                        <a:buFont typeface="Arial" panose="020B0604020202020204" pitchFamily="34" charset="0"/>
                        <a:buChar char="•"/>
                      </a:pPr>
                      <a:r>
                        <a:rPr lang="it-IT" sz="2400">
                          <a:solidFill>
                            <a:srgbClr val="424242"/>
                          </a:solidFill>
                          <a:latin typeface="Arial" panose="020B0604020202020204" pitchFamily="34" charset="0"/>
                          <a:cs typeface="Arial" panose="020B0604020202020204" pitchFamily="34" charset="0"/>
                        </a:rPr>
                        <a:t>I liaison al Gabinetto e al Consiglio su MyLCI</a:t>
                      </a:r>
                    </a:p>
                    <a:p>
                      <a:pPr marL="285750" indent="-285750">
                        <a:buFont typeface="Arial" panose="020B0604020202020204" pitchFamily="34" charset="0"/>
                        <a:buChar char="•"/>
                      </a:pPr>
                      <a:r>
                        <a:rPr lang="it-IT" sz="2400">
                          <a:solidFill>
                            <a:srgbClr val="424242"/>
                          </a:solidFill>
                          <a:latin typeface="Arial" panose="020B0604020202020204" pitchFamily="34" charset="0"/>
                          <a:cs typeface="Arial" panose="020B0604020202020204" pitchFamily="34" charset="0"/>
                        </a:rPr>
                        <a:t>PowerPoint “Continuate il viaggio”</a:t>
                      </a:r>
                    </a:p>
                  </a:txBody>
                  <a:tcPr/>
                </a:tc>
                <a:tc>
                  <a:txBody>
                    <a:bodyPr/>
                    <a:lstStyle/>
                    <a:p>
                      <a:r>
                        <a:rPr lang="it-IT" sz="2400" b="1">
                          <a:latin typeface="Arial" panose="020B0604020202020204" pitchFamily="34" charset="0"/>
                          <a:cs typeface="Arial" panose="020B0604020202020204" pitchFamily="34" charset="0"/>
                        </a:rPr>
                        <a:t>LCIF</a:t>
                      </a:r>
                    </a:p>
                    <a:p>
                      <a:pPr marL="285750" indent="-285750">
                        <a:buFont typeface="Arial" panose="020B0604020202020204" pitchFamily="34" charset="0"/>
                        <a:buChar char="•"/>
                      </a:pPr>
                      <a:r>
                        <a:rPr lang="it-IT" sz="2400">
                          <a:latin typeface="Arial" panose="020B0604020202020204" pitchFamily="34" charset="0"/>
                          <a:cs typeface="Arial" panose="020B0604020202020204" pitchFamily="34" charset="0"/>
                        </a:rPr>
                        <a:t>Pin Lions Share per i Leo</a:t>
                      </a:r>
                    </a:p>
                  </a:txBody>
                  <a:tcPr/>
                </a:tc>
                <a:extLst>
                  <a:ext uri="{0D108BD9-81ED-4DB2-BD59-A6C34878D82A}">
                    <a16:rowId xmlns:a16="http://schemas.microsoft.com/office/drawing/2014/main" val="297988909"/>
                  </a:ext>
                </a:extLst>
              </a:tr>
            </a:tbl>
          </a:graphicData>
        </a:graphic>
      </p:graphicFrame>
    </p:spTree>
    <p:extLst>
      <p:ext uri="{BB962C8B-B14F-4D97-AF65-F5344CB8AC3E}">
        <p14:creationId xmlns:p14="http://schemas.microsoft.com/office/powerpoint/2010/main" val="78109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5</a:t>
            </a:fld>
            <a:endParaRPr kumimoji="0" lang="en-US" sz="1600" b="0" i="0" u="none" strike="noStrike" kern="1200" cap="none" spc="0" normalizeH="0" baseline="0" noProof="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15817" y="175258"/>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it-IT" sz="3200" b="1" i="0" u="none" strike="noStrike" cap="none" normalizeH="0" baseline="0" noProof="0" dirty="0">
                <a:ln>
                  <a:noFill/>
                </a:ln>
                <a:solidFill>
                  <a:srgbClr val="55565A"/>
                </a:solidFill>
                <a:effectLst/>
                <a:uLnTx/>
                <a:uFillTx/>
                <a:latin typeface="Arial" panose="020B0604020202020204" pitchFamily="34" charset="0"/>
                <a:cs typeface="Arial" panose="020B0604020202020204" pitchFamily="34" charset="0"/>
              </a:rPr>
              <a:t>2</a:t>
            </a:r>
            <a:r>
              <a:rPr kumimoji="0" lang="it-IT" sz="3200" b="1" i="0" u="none" strike="noStrike" cap="none" normalizeH="0" baseline="30000" noProof="0" dirty="0">
                <a:ln>
                  <a:noFill/>
                </a:ln>
                <a:solidFill>
                  <a:srgbClr val="55565A"/>
                </a:solidFill>
                <a:effectLst/>
                <a:uLnTx/>
                <a:uFillTx/>
                <a:latin typeface="Arial" panose="020B0604020202020204" pitchFamily="34" charset="0"/>
                <a:cs typeface="Arial" panose="020B0604020202020204" pitchFamily="34" charset="0"/>
              </a:rPr>
              <a:t>o</a:t>
            </a:r>
            <a:r>
              <a:rPr kumimoji="0" lang="it-IT" sz="3200" b="1" i="0" u="none" strike="noStrike" cap="none" normalizeH="0" baseline="0" noProof="0" dirty="0">
                <a:ln>
                  <a:noFill/>
                </a:ln>
                <a:solidFill>
                  <a:srgbClr val="55565A"/>
                </a:solidFill>
                <a:effectLst/>
                <a:uLnTx/>
                <a:uFillTx/>
                <a:latin typeface="Arial" panose="020B0604020202020204" pitchFamily="34" charset="0"/>
                <a:cs typeface="Arial" panose="020B0604020202020204" pitchFamily="34" charset="0"/>
              </a:rPr>
              <a:t> anno - Principali</a:t>
            </a:r>
            <a:r>
              <a:rPr kumimoji="0" lang="it-IT" sz="3200" b="1" i="0" u="none" strike="noStrike" cap="none" normalizeH="0" baseline="0" noProof="0" dirty="0">
                <a:ln>
                  <a:noFill/>
                </a:ln>
                <a:effectLst/>
                <a:uLnTx/>
                <a:uFillTx/>
                <a:latin typeface="Arial" panose="020B0604020202020204" pitchFamily="34" charset="0"/>
                <a:cs typeface="Arial" panose="020B0604020202020204" pitchFamily="34" charset="0"/>
              </a:rPr>
              <a:t> </a:t>
            </a:r>
            <a:r>
              <a:rPr kumimoji="0" lang="it-IT" sz="3200" b="1" i="0" u="none" strike="noStrike" cap="none" normalizeH="0" baseline="0" noProof="0" dirty="0">
                <a:ln>
                  <a:noFill/>
                </a:ln>
                <a:solidFill>
                  <a:srgbClr val="00AC69"/>
                </a:solidFill>
                <a:effectLst/>
                <a:uLnTx/>
                <a:uFillTx/>
                <a:latin typeface="Arial" panose="020B0604020202020204" pitchFamily="34" charset="0"/>
                <a:cs typeface="Arial" panose="020B0604020202020204" pitchFamily="34" charset="0"/>
              </a:rPr>
              <a:t>RISULTATI</a:t>
            </a:r>
          </a:p>
        </p:txBody>
      </p:sp>
      <p:pic>
        <p:nvPicPr>
          <p:cNvPr id="10" name="Picture 9" descr="Shape&#10;&#10;Description automatically generated">
            <a:extLst>
              <a:ext uri="{FF2B5EF4-FFF2-40B4-BE49-F238E27FC236}">
                <a16:creationId xmlns:a16="http://schemas.microsoft.com/office/drawing/2014/main" id="{C599B041-5707-2B1F-89D8-3A8FED4D988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18" name="Picture 17" descr="Shape&#10;&#10;Description automatically generated">
            <a:extLst>
              <a:ext uri="{FF2B5EF4-FFF2-40B4-BE49-F238E27FC236}">
                <a16:creationId xmlns:a16="http://schemas.microsoft.com/office/drawing/2014/main" id="{28C46634-ECBE-105A-4090-3195C8A1CD14}"/>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9" name="Table 16">
            <a:extLst>
              <a:ext uri="{FF2B5EF4-FFF2-40B4-BE49-F238E27FC236}">
                <a16:creationId xmlns:a16="http://schemas.microsoft.com/office/drawing/2014/main" id="{1C75EB53-F013-5210-B493-9AC2E543013F}"/>
              </a:ext>
            </a:extLst>
          </p:cNvPr>
          <p:cNvGraphicFramePr>
            <a:graphicFrameLocks noGrp="1"/>
          </p:cNvGraphicFramePr>
          <p:nvPr>
            <p:extLst>
              <p:ext uri="{D42A27DB-BD31-4B8C-83A1-F6EECF244321}">
                <p14:modId xmlns:p14="http://schemas.microsoft.com/office/powerpoint/2010/main" val="2950631227"/>
              </p:ext>
            </p:extLst>
          </p:nvPr>
        </p:nvGraphicFramePr>
        <p:xfrm>
          <a:off x="991892" y="708657"/>
          <a:ext cx="10098680" cy="6035040"/>
        </p:xfrm>
        <a:graphic>
          <a:graphicData uri="http://schemas.openxmlformats.org/drawingml/2006/table">
            <a:tbl>
              <a:tblPr bandRow="1">
                <a:tableStyleId>{5C22544A-7EE6-4342-B048-85BDC9FD1C3A}</a:tableStyleId>
              </a:tblPr>
              <a:tblGrid>
                <a:gridCol w="5049340">
                  <a:extLst>
                    <a:ext uri="{9D8B030D-6E8A-4147-A177-3AD203B41FA5}">
                      <a16:colId xmlns:a16="http://schemas.microsoft.com/office/drawing/2014/main" val="2931977331"/>
                    </a:ext>
                  </a:extLst>
                </a:gridCol>
                <a:gridCol w="5049340">
                  <a:extLst>
                    <a:ext uri="{9D8B030D-6E8A-4147-A177-3AD203B41FA5}">
                      <a16:colId xmlns:a16="http://schemas.microsoft.com/office/drawing/2014/main" val="4108114908"/>
                    </a:ext>
                  </a:extLst>
                </a:gridCol>
              </a:tblGrid>
              <a:tr h="2284689">
                <a:tc>
                  <a:txBody>
                    <a:bodyPr/>
                    <a:lstStyle/>
                    <a:p>
                      <a:r>
                        <a:rPr lang="it-IT" sz="2400" b="1" dirty="0">
                          <a:latin typeface="Arial" panose="020B0604020202020204" pitchFamily="34" charset="0"/>
                          <a:cs typeface="Arial" panose="020B0604020202020204" pitchFamily="34" charset="0"/>
                        </a:rPr>
                        <a:t>Reclutamento</a:t>
                      </a:r>
                    </a:p>
                    <a:p>
                      <a:pPr marL="285750" indent="-285750">
                        <a:buFont typeface="Arial" panose="020B0604020202020204" pitchFamily="34" charset="0"/>
                        <a:buChar char="•"/>
                      </a:pPr>
                      <a:r>
                        <a:rPr lang="it-IT" sz="2400" dirty="0">
                          <a:latin typeface="Arial" panose="020B0604020202020204" pitchFamily="34" charset="0"/>
                          <a:cs typeface="Arial" panose="020B0604020202020204" pitchFamily="34" charset="0"/>
                        </a:rPr>
                        <a:t>Risorse per la definizione degli obiettivi a disposizione degli officer Leo</a:t>
                      </a:r>
                    </a:p>
                  </a:txBody>
                  <a:tcPr/>
                </a:tc>
                <a:tc>
                  <a:txBody>
                    <a:bodyPr/>
                    <a:lstStyle/>
                    <a:p>
                      <a:r>
                        <a:rPr lang="it-IT" sz="2400" b="1">
                          <a:latin typeface="Arial" panose="020B0604020202020204" pitchFamily="34" charset="0"/>
                          <a:cs typeface="Arial" panose="020B0604020202020204" pitchFamily="34" charset="0"/>
                        </a:rPr>
                        <a:t>Esperienza associativa</a:t>
                      </a:r>
                    </a:p>
                    <a:p>
                      <a:pPr marL="285750" indent="-285750">
                        <a:buFont typeface="Arial" panose="020B0604020202020204" pitchFamily="34" charset="0"/>
                        <a:buChar char="•"/>
                      </a:pPr>
                      <a:r>
                        <a:rPr lang="it-IT" sz="2400">
                          <a:latin typeface="Arial" panose="020B0604020202020204" pitchFamily="34" charset="0"/>
                          <a:cs typeface="Arial" panose="020B0604020202020204" pitchFamily="34" charset="0"/>
                        </a:rPr>
                        <a:t>Corso per officer Leo nel Centro di formazione Lions</a:t>
                      </a:r>
                    </a:p>
                    <a:p>
                      <a:pPr marL="285750" indent="-285750">
                        <a:buFont typeface="Arial" panose="020B0604020202020204" pitchFamily="34" charset="0"/>
                        <a:buChar char="•"/>
                      </a:pPr>
                      <a:r>
                        <a:rPr lang="it-IT" sz="2400">
                          <a:latin typeface="Arial" panose="020B0604020202020204" pitchFamily="34" charset="0"/>
                          <a:cs typeface="Arial" panose="020B0604020202020204" pitchFamily="34" charset="0"/>
                        </a:rPr>
                        <a:t>Gli archivi Leo su LEARN</a:t>
                      </a:r>
                    </a:p>
                    <a:p>
                      <a:pPr marL="285750" indent="-285750">
                        <a:buFont typeface="Arial" panose="020B0604020202020204" pitchFamily="34" charset="0"/>
                        <a:buChar char="•"/>
                      </a:pPr>
                      <a:r>
                        <a:rPr lang="it-IT" sz="2400">
                          <a:latin typeface="Arial" panose="020B0604020202020204" pitchFamily="34" charset="0"/>
                          <a:cs typeface="Arial" panose="020B0604020202020204" pitchFamily="34" charset="0"/>
                        </a:rPr>
                        <a:t>Rappresentante Leo o Leo-Lions presso le Nazioni Unite approvato</a:t>
                      </a:r>
                    </a:p>
                  </a:txBody>
                  <a:tcPr/>
                </a:tc>
                <a:extLst>
                  <a:ext uri="{0D108BD9-81ED-4DB2-BD59-A6C34878D82A}">
                    <a16:rowId xmlns:a16="http://schemas.microsoft.com/office/drawing/2014/main" val="129263111"/>
                  </a:ext>
                </a:extLst>
              </a:tr>
              <a:tr h="3746890">
                <a:tc>
                  <a:txBody>
                    <a:bodyPr/>
                    <a:lstStyle/>
                    <a:p>
                      <a:r>
                        <a:rPr lang="it-IT" sz="2400" b="1">
                          <a:latin typeface="Arial" panose="020B0604020202020204" pitchFamily="34" charset="0"/>
                          <a:cs typeface="Arial" panose="020B0604020202020204" pitchFamily="34" charset="0"/>
                        </a:rPr>
                        <a:t>Transizione</a:t>
                      </a:r>
                    </a:p>
                    <a:p>
                      <a:pPr marL="285750" indent="-285750">
                        <a:buFont typeface="Arial" panose="020B0604020202020204" pitchFamily="34" charset="0"/>
                        <a:buChar char="•"/>
                      </a:pPr>
                      <a:r>
                        <a:rPr lang="it-IT" sz="2400">
                          <a:latin typeface="Arial" panose="020B0604020202020204" pitchFamily="34" charset="0"/>
                          <a:cs typeface="Arial" panose="020B0604020202020204" pitchFamily="34" charset="0"/>
                        </a:rPr>
                        <a:t>Guida alle pratiche migliori per Leo-Lions</a:t>
                      </a:r>
                    </a:p>
                    <a:p>
                      <a:pPr marL="285750" indent="-285750">
                        <a:buFont typeface="Arial" panose="020B0604020202020204" pitchFamily="34" charset="0"/>
                        <a:buChar char="•"/>
                      </a:pPr>
                      <a:r>
                        <a:rPr lang="it-IT" sz="2400">
                          <a:latin typeface="Arial" panose="020B0604020202020204" pitchFamily="34" charset="0"/>
                          <a:cs typeface="Arial" panose="020B0604020202020204" pitchFamily="34" charset="0"/>
                        </a:rPr>
                        <a:t>Toolbox per la transizione per gli officer di club Leo</a:t>
                      </a:r>
                    </a:p>
                    <a:p>
                      <a:pPr marL="285750" indent="-285750">
                        <a:buFont typeface="Arial" panose="020B0604020202020204" pitchFamily="34" charset="0"/>
                        <a:buChar char="•"/>
                      </a:pPr>
                      <a:r>
                        <a:rPr lang="it-IT" sz="2400">
                          <a:latin typeface="Arial" panose="020B0604020202020204" pitchFamily="34" charset="0"/>
                          <a:cs typeface="Arial" panose="020B0604020202020204" pitchFamily="34" charset="0"/>
                        </a:rPr>
                        <a:t>Include le responsabilità e le risorse online per la transizione</a:t>
                      </a:r>
                    </a:p>
                  </a:txBody>
                  <a:tcPr/>
                </a:tc>
                <a:tc>
                  <a:txBody>
                    <a:bodyPr/>
                    <a:lstStyle/>
                    <a:p>
                      <a:r>
                        <a:rPr lang="it-IT" sz="2400" b="1" dirty="0">
                          <a:latin typeface="Arial" panose="020B0604020202020204" pitchFamily="34" charset="0"/>
                          <a:cs typeface="Arial" panose="020B0604020202020204" pitchFamily="34" charset="0"/>
                        </a:rPr>
                        <a:t>LCIF</a:t>
                      </a:r>
                    </a:p>
                    <a:p>
                      <a:pPr marL="285750" indent="-285750">
                        <a:buFont typeface="Arial" panose="020B0604020202020204" pitchFamily="34" charset="0"/>
                        <a:buChar char="•"/>
                      </a:pPr>
                      <a:r>
                        <a:rPr lang="it-IT" sz="2400" dirty="0">
                          <a:latin typeface="Arial" panose="020B0604020202020204" pitchFamily="34" charset="0"/>
                          <a:cs typeface="Arial" panose="020B0604020202020204" pitchFamily="34" charset="0"/>
                        </a:rPr>
                        <a:t>Forum per la Leadership</a:t>
                      </a:r>
                      <a:br>
                        <a:rPr lang="it-IT" sz="2400" dirty="0">
                          <a:latin typeface="Arial" panose="020B0604020202020204" pitchFamily="34" charset="0"/>
                          <a:cs typeface="Arial" panose="020B0604020202020204" pitchFamily="34" charset="0"/>
                        </a:rPr>
                      </a:br>
                      <a:r>
                        <a:rPr lang="it-IT" sz="2400" dirty="0">
                          <a:latin typeface="Arial" panose="020B0604020202020204" pitchFamily="34" charset="0"/>
                          <a:cs typeface="Arial" panose="020B0604020202020204" pitchFamily="34" charset="0"/>
                        </a:rPr>
                        <a:t>della Gioventù dei Caraibi</a:t>
                      </a:r>
                      <a:br>
                        <a:rPr lang="it-IT" sz="2400" dirty="0">
                          <a:latin typeface="Arial" panose="020B0604020202020204" pitchFamily="34" charset="0"/>
                          <a:cs typeface="Arial" panose="020B0604020202020204" pitchFamily="34" charset="0"/>
                        </a:rPr>
                      </a:br>
                      <a:r>
                        <a:rPr lang="it-IT" sz="2400" dirty="0">
                          <a:latin typeface="Arial" panose="020B0604020202020204" pitchFamily="34" charset="0"/>
                          <a:cs typeface="Arial" panose="020B0604020202020204" pitchFamily="34" charset="0"/>
                        </a:rPr>
                        <a:t>con Special </a:t>
                      </a:r>
                      <a:r>
                        <a:rPr lang="it-IT" sz="2400" dirty="0" err="1">
                          <a:latin typeface="Arial" panose="020B0604020202020204" pitchFamily="34" charset="0"/>
                          <a:cs typeface="Arial" panose="020B0604020202020204" pitchFamily="34" charset="0"/>
                        </a:rPr>
                        <a:t>Olympics</a:t>
                      </a:r>
                      <a:r>
                        <a:rPr lang="it-IT" sz="24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it-IT" sz="2400" dirty="0">
                          <a:latin typeface="Arial" panose="020B0604020202020204" pitchFamily="34" charset="0"/>
                          <a:cs typeface="Arial" panose="020B0604020202020204" pitchFamily="34" charset="0"/>
                        </a:rPr>
                        <a:t>Summit giovanile globale ai Giochi mondiali di Berlino</a:t>
                      </a:r>
                      <a:br>
                        <a:rPr lang="it-IT" sz="2400" dirty="0">
                          <a:latin typeface="Arial" panose="020B0604020202020204" pitchFamily="34" charset="0"/>
                          <a:cs typeface="Arial" panose="020B0604020202020204" pitchFamily="34" charset="0"/>
                        </a:rPr>
                      </a:br>
                      <a:r>
                        <a:rPr lang="it-IT" sz="2400" dirty="0">
                          <a:latin typeface="Arial" panose="020B0604020202020204" pitchFamily="34" charset="0"/>
                          <a:cs typeface="Arial" panose="020B0604020202020204" pitchFamily="34" charset="0"/>
                        </a:rPr>
                        <a:t>con Special </a:t>
                      </a:r>
                      <a:r>
                        <a:rPr lang="it-IT" sz="2400" dirty="0" err="1">
                          <a:latin typeface="Arial" panose="020B0604020202020204" pitchFamily="34" charset="0"/>
                          <a:cs typeface="Arial" panose="020B0604020202020204" pitchFamily="34" charset="0"/>
                        </a:rPr>
                        <a:t>Olympics</a:t>
                      </a:r>
                      <a:r>
                        <a:rPr lang="it-IT" sz="24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it-IT" sz="2400" dirty="0">
                          <a:latin typeface="Arial" panose="020B0604020202020204" pitchFamily="34" charset="0"/>
                          <a:cs typeface="Arial" panose="020B0604020202020204" pitchFamily="34" charset="0"/>
                        </a:rPr>
                        <a:t>Nuovo contatto di riferimento con il personale di Special </a:t>
                      </a:r>
                      <a:r>
                        <a:rPr lang="it-IT" sz="2400" dirty="0" err="1">
                          <a:latin typeface="Arial" panose="020B0604020202020204" pitchFamily="34" charset="0"/>
                          <a:cs typeface="Arial" panose="020B0604020202020204" pitchFamily="34" charset="0"/>
                        </a:rPr>
                        <a:t>Olympics</a:t>
                      </a:r>
                      <a:r>
                        <a:rPr lang="it-IT" sz="2400" dirty="0">
                          <a:latin typeface="Arial" panose="020B0604020202020204" pitchFamily="34" charset="0"/>
                          <a:cs typeface="Arial" panose="020B0604020202020204" pitchFamily="34" charset="0"/>
                        </a:rPr>
                        <a:t> per il programma Leo</a:t>
                      </a:r>
                    </a:p>
                  </a:txBody>
                  <a:tcPr/>
                </a:tc>
                <a:extLst>
                  <a:ext uri="{0D108BD9-81ED-4DB2-BD59-A6C34878D82A}">
                    <a16:rowId xmlns:a16="http://schemas.microsoft.com/office/drawing/2014/main" val="3959496154"/>
                  </a:ext>
                </a:extLst>
              </a:tr>
            </a:tbl>
          </a:graphicData>
        </a:graphic>
      </p:graphicFrame>
    </p:spTree>
    <p:extLst>
      <p:ext uri="{BB962C8B-B14F-4D97-AF65-F5344CB8AC3E}">
        <p14:creationId xmlns:p14="http://schemas.microsoft.com/office/powerpoint/2010/main" val="150615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B4DA66F-E6FB-9853-E3C8-D6004A30BF3F}"/>
              </a:ext>
            </a:extLst>
          </p:cNvPr>
          <p:cNvSpPr txBox="1"/>
          <p:nvPr/>
        </p:nvSpPr>
        <p:spPr>
          <a:xfrm>
            <a:off x="169332" y="357538"/>
            <a:ext cx="11468486" cy="830997"/>
          </a:xfrm>
          <a:prstGeom prst="rect">
            <a:avLst/>
          </a:prstGeom>
          <a:noFill/>
        </p:spPr>
        <p:txBody>
          <a:bodyPr wrap="square" rtlCol="0">
            <a:spAutoFit/>
          </a:bodyPr>
          <a:lstStyle/>
          <a:p>
            <a:r>
              <a:rPr lang="it-IT" sz="4800" dirty="0">
                <a:solidFill>
                  <a:schemeClr val="bg2">
                    <a:lumMod val="25000"/>
                  </a:schemeClr>
                </a:solidFill>
                <a:latin typeface="Arial Black" panose="020B0A04020102020204" pitchFamily="34" charset="0"/>
              </a:rPr>
              <a:t>3</a:t>
            </a:r>
            <a:r>
              <a:rPr lang="it-IT" sz="4800" baseline="30000" dirty="0">
                <a:solidFill>
                  <a:schemeClr val="bg2">
                    <a:lumMod val="25000"/>
                  </a:schemeClr>
                </a:solidFill>
                <a:latin typeface="Arial Black" panose="020B0A04020102020204" pitchFamily="34" charset="0"/>
              </a:rPr>
              <a:t>o</a:t>
            </a:r>
            <a:r>
              <a:rPr lang="it-IT" sz="4800" dirty="0">
                <a:solidFill>
                  <a:schemeClr val="bg2">
                    <a:lumMod val="25000"/>
                  </a:schemeClr>
                </a:solidFill>
                <a:latin typeface="Arial Black" panose="020B0A04020102020204" pitchFamily="34" charset="0"/>
              </a:rPr>
              <a:t> anno</a:t>
            </a:r>
            <a:r>
              <a:rPr lang="it-IT" sz="4000" dirty="0"/>
              <a:t> </a:t>
            </a:r>
            <a:r>
              <a:rPr lang="it-IT" sz="4800" b="1" dirty="0">
                <a:solidFill>
                  <a:srgbClr val="00B050"/>
                </a:solidFill>
                <a:latin typeface="Arial Black" panose="020B0A04020102020204" pitchFamily="34" charset="0"/>
              </a:rPr>
              <a:t>Principali Iniziative</a:t>
            </a:r>
          </a:p>
        </p:txBody>
      </p:sp>
      <p:sp>
        <p:nvSpPr>
          <p:cNvPr id="6" name="TextBox 5">
            <a:extLst>
              <a:ext uri="{FF2B5EF4-FFF2-40B4-BE49-F238E27FC236}">
                <a16:creationId xmlns:a16="http://schemas.microsoft.com/office/drawing/2014/main" id="{8BB0A38D-86E3-4B00-39E7-67D663BA14BC}"/>
              </a:ext>
            </a:extLst>
          </p:cNvPr>
          <p:cNvSpPr txBox="1"/>
          <p:nvPr/>
        </p:nvSpPr>
        <p:spPr>
          <a:xfrm flipH="1">
            <a:off x="2517986" y="5300133"/>
            <a:ext cx="2484584" cy="369332"/>
          </a:xfrm>
          <a:prstGeom prst="rect">
            <a:avLst/>
          </a:prstGeom>
          <a:noFill/>
        </p:spPr>
        <p:txBody>
          <a:bodyPr wrap="square" rtlCol="0">
            <a:spAutoFit/>
          </a:bodyPr>
          <a:lstStyle/>
          <a:p>
            <a:endParaRPr lang="en-US" dirty="0"/>
          </a:p>
        </p:txBody>
      </p:sp>
      <p:graphicFrame>
        <p:nvGraphicFramePr>
          <p:cNvPr id="13" name="TextBox 2">
            <a:extLst>
              <a:ext uri="{FF2B5EF4-FFF2-40B4-BE49-F238E27FC236}">
                <a16:creationId xmlns:a16="http://schemas.microsoft.com/office/drawing/2014/main" id="{1F128B85-64B7-406F-4259-DA5E81D29DBB}"/>
              </a:ext>
            </a:extLst>
          </p:cNvPr>
          <p:cNvGraphicFramePr/>
          <p:nvPr>
            <p:extLst>
              <p:ext uri="{D42A27DB-BD31-4B8C-83A1-F6EECF244321}">
                <p14:modId xmlns:p14="http://schemas.microsoft.com/office/powerpoint/2010/main" val="37354906"/>
              </p:ext>
            </p:extLst>
          </p:nvPr>
        </p:nvGraphicFramePr>
        <p:xfrm>
          <a:off x="286212" y="1555929"/>
          <a:ext cx="9112169" cy="4834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a:extLst>
              <a:ext uri="{FF2B5EF4-FFF2-40B4-BE49-F238E27FC236}">
                <a16:creationId xmlns:a16="http://schemas.microsoft.com/office/drawing/2014/main" id="{1697CC68-BABF-C96F-6EB6-4B1F293F7B05}"/>
              </a:ext>
            </a:extLst>
          </p:cNvPr>
          <p:cNvSpPr txBox="1"/>
          <p:nvPr/>
        </p:nvSpPr>
        <p:spPr>
          <a:xfrm>
            <a:off x="4471038" y="1106902"/>
            <a:ext cx="6118916" cy="646331"/>
          </a:xfrm>
          <a:prstGeom prst="rect">
            <a:avLst/>
          </a:prstGeom>
          <a:noFill/>
        </p:spPr>
        <p:txBody>
          <a:bodyPr wrap="square">
            <a:spAutoFit/>
          </a:bodyPr>
          <a:lstStyle/>
          <a:p>
            <a:endParaRPr lang="en-US" sz="1800" b="0" i="0" u="none" strike="noStrike" baseline="0" dirty="0">
              <a:latin typeface="Times New Roman" panose="02020603050405020304" pitchFamily="18" charset="0"/>
            </a:endParaRPr>
          </a:p>
          <a:p>
            <a:endParaRPr lang="en-US" sz="1800" b="0" i="0" u="none" strike="noStrike" baseline="0" dirty="0">
              <a:latin typeface="Times New Roman" panose="02020603050405020304" pitchFamily="18" charset="0"/>
            </a:endParaRPr>
          </a:p>
        </p:txBody>
      </p:sp>
      <p:pic>
        <p:nvPicPr>
          <p:cNvPr id="25" name="Picture 24">
            <a:extLst>
              <a:ext uri="{FF2B5EF4-FFF2-40B4-BE49-F238E27FC236}">
                <a16:creationId xmlns:a16="http://schemas.microsoft.com/office/drawing/2014/main" id="{1DB59AA4-A3D3-A6CC-33B2-DD1CDCF4D743}"/>
              </a:ext>
            </a:extLst>
          </p:cNvPr>
          <p:cNvPicPr>
            <a:picLocks noChangeAspect="1"/>
          </p:cNvPicPr>
          <p:nvPr/>
        </p:nvPicPr>
        <p:blipFill>
          <a:blip r:embed="rId8"/>
          <a:stretch>
            <a:fillRect/>
          </a:stretch>
        </p:blipFill>
        <p:spPr>
          <a:xfrm>
            <a:off x="4123514" y="1565029"/>
            <a:ext cx="1437564" cy="1483057"/>
          </a:xfrm>
          <a:prstGeom prst="rect">
            <a:avLst/>
          </a:prstGeom>
        </p:spPr>
      </p:pic>
      <p:pic>
        <p:nvPicPr>
          <p:cNvPr id="1026" name="Picture 2" descr="logo, company name">
            <a:extLst>
              <a:ext uri="{FF2B5EF4-FFF2-40B4-BE49-F238E27FC236}">
                <a16:creationId xmlns:a16="http://schemas.microsoft.com/office/drawing/2014/main" id="{B010C5F4-7FDA-5744-BEEA-45229A3DE95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982" y="4096293"/>
            <a:ext cx="1245985" cy="124598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FFD442B5-BE49-5B81-2E94-C4D92E1A2BE6}"/>
              </a:ext>
            </a:extLst>
          </p:cNvPr>
          <p:cNvPicPr>
            <a:picLocks noChangeAspect="1"/>
          </p:cNvPicPr>
          <p:nvPr/>
        </p:nvPicPr>
        <p:blipFill rotWithShape="1">
          <a:blip r:embed="rId10"/>
          <a:srcRect l="63206" t="30526" r="11064" b="19490"/>
          <a:stretch/>
        </p:blipFill>
        <p:spPr>
          <a:xfrm rot="10800000">
            <a:off x="10266740" y="-247650"/>
            <a:ext cx="1925258" cy="7105650"/>
          </a:xfrm>
          <a:prstGeom prst="rect">
            <a:avLst/>
          </a:prstGeom>
        </p:spPr>
      </p:pic>
      <p:pic>
        <p:nvPicPr>
          <p:cNvPr id="4" name="Picture 3">
            <a:extLst>
              <a:ext uri="{FF2B5EF4-FFF2-40B4-BE49-F238E27FC236}">
                <a16:creationId xmlns:a16="http://schemas.microsoft.com/office/drawing/2014/main" id="{46AE25E7-1D64-3BE8-F039-267CA1CC25F2}"/>
              </a:ext>
            </a:extLst>
          </p:cNvPr>
          <p:cNvPicPr>
            <a:picLocks noChangeAspect="1"/>
          </p:cNvPicPr>
          <p:nvPr/>
        </p:nvPicPr>
        <p:blipFill rotWithShape="1">
          <a:blip r:embed="rId11">
            <a:alphaModFix/>
          </a:blip>
          <a:srcRect r="-8" b="152"/>
          <a:stretch/>
        </p:blipFill>
        <p:spPr>
          <a:xfrm>
            <a:off x="9170851" y="2474255"/>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solidFill>
            <a:schemeClr val="bg1">
              <a:lumMod val="75000"/>
            </a:schemeClr>
          </a:solidFill>
          <a:effectLst>
            <a:softEdge rad="0"/>
          </a:effectLst>
        </p:spPr>
      </p:pic>
    </p:spTree>
    <p:extLst>
      <p:ext uri="{BB962C8B-B14F-4D97-AF65-F5344CB8AC3E}">
        <p14:creationId xmlns:p14="http://schemas.microsoft.com/office/powerpoint/2010/main" val="233368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Background - Solid">
            <a:extLst>
              <a:ext uri="{FF2B5EF4-FFF2-40B4-BE49-F238E27FC236}">
                <a16:creationId xmlns:a16="http://schemas.microsoft.com/office/drawing/2014/main" id="{41C1D83A-F4A2-774F-8E54-C1FAE3EFE604}"/>
              </a:ext>
            </a:extLst>
          </p:cNvPr>
          <p:cNvSpPr/>
          <p:nvPr/>
        </p:nvSpPr>
        <p:spPr>
          <a:xfrm>
            <a:off x="10508066" y="0"/>
            <a:ext cx="1683934" cy="6857999"/>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Arial" panose="020B0604020202020204" pitchFamily="34" charset="0"/>
              <a:ea typeface="+mn-ea"/>
              <a:cs typeface="Arial" panose="020B0604020202020204" pitchFamily="34" charset="0"/>
            </a:endParaRPr>
          </a:p>
        </p:txBody>
      </p:sp>
      <p:pic>
        <p:nvPicPr>
          <p:cNvPr id="36" name="Picture 35">
            <a:extLst>
              <a:ext uri="{FF2B5EF4-FFF2-40B4-BE49-F238E27FC236}">
                <a16:creationId xmlns:a16="http://schemas.microsoft.com/office/drawing/2014/main" id="{5986801D-A409-B749-AF55-37779FCA4B3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rot="10800000">
            <a:off x="10508066" y="0"/>
            <a:ext cx="1683934" cy="3765146"/>
          </a:xfrm>
          <a:prstGeom prst="rect">
            <a:avLst/>
          </a:prstGeom>
        </p:spPr>
      </p:pic>
      <p:sp>
        <p:nvSpPr>
          <p:cNvPr id="146" name="TextBox 145"/>
          <p:cNvSpPr txBox="1"/>
          <p:nvPr/>
        </p:nvSpPr>
        <p:spPr>
          <a:xfrm>
            <a:off x="289917" y="948357"/>
            <a:ext cx="6892703" cy="5216813"/>
          </a:xfrm>
          <a:prstGeom prst="rect">
            <a:avLst/>
          </a:prstGeom>
          <a:noFill/>
        </p:spPr>
        <p:txBody>
          <a:bodyPr wrap="square" lIns="91440" tIns="45720" rIns="91440" bIns="45720" rtlCol="0" anchor="t">
            <a:spAutoFit/>
          </a:bodyPr>
          <a:lstStyle/>
          <a:p>
            <a:pPr marL="0" marR="0" lvl="0" indent="0" algn="l" defTabSz="914400" rtl="0" eaLnBrk="1" fontAlgn="auto" latinLnBrk="0" hangingPunct="1">
              <a:spcBef>
                <a:spcPts val="1800"/>
              </a:spcBef>
              <a:spcAft>
                <a:spcPts val="0"/>
              </a:spcAft>
              <a:buClrTx/>
              <a:buSzTx/>
              <a:buFontTx/>
              <a:buNone/>
              <a:tabLst/>
              <a:defRPr/>
            </a:pPr>
            <a:r>
              <a:rPr lang="it-IT" sz="2400" b="1" dirty="0">
                <a:solidFill>
                  <a:schemeClr val="accent1"/>
                </a:solidFill>
                <a:latin typeface="Arial" panose="020B0604020202020204" pitchFamily="34" charset="0"/>
                <a:cs typeface="Arial" panose="020B0604020202020204" pitchFamily="34" charset="0"/>
              </a:rPr>
              <a:t>Reclutamento</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it-IT" sz="1800" b="0" i="0" u="none" strike="noStrike" cap="none" normalizeH="0" baseline="0" noProof="0" dirty="0">
                <a:ln>
                  <a:noFill/>
                </a:ln>
                <a:solidFill>
                  <a:srgbClr val="55565A"/>
                </a:solidFill>
                <a:effectLst/>
                <a:uLnTx/>
                <a:uFillTx/>
                <a:latin typeface="Arial" panose="020B0604020202020204" pitchFamily="34" charset="0"/>
                <a:cs typeface="Arial" panose="020B0604020202020204" pitchFamily="34" charset="0"/>
              </a:rPr>
              <a:t>La tua storia Leo</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lang="it-IT" dirty="0">
                <a:solidFill>
                  <a:srgbClr val="55565A"/>
                </a:solidFill>
                <a:latin typeface="Arial" panose="020B0604020202020204" pitchFamily="34" charset="0"/>
                <a:cs typeface="Arial" panose="020B0604020202020204" pitchFamily="34" charset="0"/>
              </a:rPr>
              <a:t>Definizione degli obiettivi</a:t>
            </a:r>
          </a:p>
          <a:p>
            <a:pPr marL="0" marR="0" lvl="0" indent="0" algn="l" defTabSz="914400" rtl="0" eaLnBrk="1" fontAlgn="auto" latinLnBrk="0" hangingPunct="1">
              <a:spcBef>
                <a:spcPts val="1800"/>
              </a:spcBef>
              <a:spcAft>
                <a:spcPts val="0"/>
              </a:spcAft>
              <a:buClrTx/>
              <a:buSzTx/>
              <a:buFontTx/>
              <a:buNone/>
              <a:tabLst/>
              <a:defRPr/>
            </a:pPr>
            <a:r>
              <a:rPr lang="it-IT" sz="2400" b="1" dirty="0">
                <a:solidFill>
                  <a:srgbClr val="FFC000"/>
                </a:solidFill>
                <a:latin typeface="Arial" panose="020B0604020202020204" pitchFamily="34" charset="0"/>
                <a:cs typeface="Arial" panose="020B0604020202020204" pitchFamily="34" charset="0"/>
              </a:rPr>
              <a:t>Esperienza associativa</a:t>
            </a:r>
          </a:p>
          <a:p>
            <a:pPr marL="285750" indent="-285750" fontAlgn="auto">
              <a:spcBef>
                <a:spcPts val="600"/>
              </a:spcBef>
              <a:spcAft>
                <a:spcPts val="0"/>
              </a:spcAft>
              <a:buClr>
                <a:srgbClr val="EBB700"/>
              </a:buClr>
              <a:buFont typeface="Wingdings 3" panose="05040102010807070707" pitchFamily="18" charset="2"/>
              <a:buChar char=""/>
              <a:defRPr/>
            </a:pPr>
            <a:r>
              <a:rPr lang="it-IT" dirty="0">
                <a:solidFill>
                  <a:srgbClr val="55565A"/>
                </a:solidFill>
                <a:latin typeface="Arial" panose="020B0604020202020204" pitchFamily="34" charset="0"/>
                <a:cs typeface="Arial" panose="020B0604020202020204" pitchFamily="34" charset="0"/>
              </a:rPr>
              <a:t>L'advocacy come service</a:t>
            </a:r>
          </a:p>
          <a:p>
            <a:pPr marL="285750" indent="-285750" fontAlgn="auto">
              <a:spcBef>
                <a:spcPts val="600"/>
              </a:spcBef>
              <a:spcAft>
                <a:spcPts val="0"/>
              </a:spcAft>
              <a:buClr>
                <a:srgbClr val="EBB700"/>
              </a:buClr>
              <a:buFont typeface="Wingdings 3" panose="05040102010807070707" pitchFamily="18" charset="2"/>
              <a:buChar char=""/>
              <a:defRPr/>
            </a:pPr>
            <a:r>
              <a:rPr lang="it-IT" dirty="0">
                <a:solidFill>
                  <a:srgbClr val="55565A"/>
                </a:solidFill>
                <a:latin typeface="Arial" panose="020B0604020202020204" pitchFamily="34" charset="0"/>
                <a:cs typeface="Arial" panose="020B0604020202020204" pitchFamily="34" charset="0"/>
              </a:rPr>
              <a:t>Sviluppo delle competenze</a:t>
            </a:r>
          </a:p>
          <a:p>
            <a:pPr fontAlgn="auto">
              <a:spcBef>
                <a:spcPts val="1800"/>
              </a:spcBef>
              <a:spcAft>
                <a:spcPts val="0"/>
              </a:spcAft>
              <a:defRPr/>
            </a:pPr>
            <a:r>
              <a:rPr kumimoji="0" lang="it-IT" sz="2400" b="1" i="0" u="none" strike="noStrike" cap="none" normalizeH="0" baseline="0" noProof="0" dirty="0">
                <a:ln>
                  <a:noFill/>
                </a:ln>
                <a:solidFill>
                  <a:srgbClr val="00B050"/>
                </a:solidFill>
                <a:effectLst/>
                <a:uLnTx/>
                <a:uFillTx/>
                <a:latin typeface="Arial" panose="020B0604020202020204" pitchFamily="34" charset="0"/>
                <a:ea typeface="Arial" charset="0"/>
                <a:cs typeface="Arial" panose="020B0604020202020204" pitchFamily="34" charset="0"/>
              </a:rPr>
              <a:t>Transizione ai Lions</a:t>
            </a:r>
          </a:p>
          <a:p>
            <a:pPr marL="285750" indent="-285750" fontAlgn="auto">
              <a:spcBef>
                <a:spcPts val="600"/>
              </a:spcBef>
              <a:spcAft>
                <a:spcPts val="0"/>
              </a:spcAft>
              <a:buClr>
                <a:srgbClr val="EBB700"/>
              </a:buClr>
              <a:buFont typeface="Wingdings 3" panose="05040102010807070707" pitchFamily="18" charset="2"/>
              <a:buChar char=""/>
              <a:defRPr/>
            </a:pPr>
            <a:r>
              <a:rPr lang="it-IT" dirty="0">
                <a:solidFill>
                  <a:srgbClr val="55565A"/>
                </a:solidFill>
                <a:latin typeface="Arial" panose="020B0604020202020204" pitchFamily="34" charset="0"/>
                <a:ea typeface="ヒラギノ角ゴ Pro W3"/>
                <a:cs typeface="Arial" panose="020B0604020202020204" pitchFamily="34" charset="0"/>
              </a:rPr>
              <a:t>Supporto aggiuntivo per i liaison Leo/Leo-Lions al Gabinetto e al Consiglio</a:t>
            </a:r>
          </a:p>
          <a:p>
            <a:pPr marL="285750" indent="-285750" fontAlgn="auto">
              <a:spcBef>
                <a:spcPts val="600"/>
              </a:spcBef>
              <a:spcAft>
                <a:spcPts val="0"/>
              </a:spcAft>
              <a:buClr>
                <a:srgbClr val="EBB700"/>
              </a:buClr>
              <a:buFont typeface="Wingdings 3" panose="05040102010807070707" pitchFamily="18" charset="2"/>
              <a:buChar char=""/>
              <a:defRPr/>
            </a:pPr>
            <a:r>
              <a:rPr lang="it-IT" dirty="0">
                <a:solidFill>
                  <a:srgbClr val="55565A"/>
                </a:solidFill>
                <a:latin typeface="Arial" panose="020B0604020202020204" pitchFamily="34" charset="0"/>
                <a:ea typeface="ヒラギノ角ゴ Pro W3"/>
                <a:cs typeface="Arial" panose="020B0604020202020204" pitchFamily="34" charset="0"/>
              </a:rPr>
              <a:t>Aumento delle risorse per la collaborazione tra Leo e Lions</a:t>
            </a:r>
          </a:p>
          <a:p>
            <a:pPr marL="0" marR="0" lvl="0" indent="0" algn="l" defTabSz="914400" rtl="0" eaLnBrk="1" fontAlgn="auto" latinLnBrk="0" hangingPunct="1">
              <a:spcBef>
                <a:spcPts val="600"/>
              </a:spcBef>
              <a:spcAft>
                <a:spcPts val="0"/>
              </a:spcAft>
              <a:buClrTx/>
              <a:buSzTx/>
              <a:buFontTx/>
              <a:buNone/>
              <a:tabLst/>
              <a:defRPr/>
            </a:pPr>
            <a:r>
              <a:rPr lang="it-IT" sz="2400" b="1" dirty="0">
                <a:solidFill>
                  <a:schemeClr val="bg2">
                    <a:lumMod val="50000"/>
                  </a:schemeClr>
                </a:solidFill>
                <a:latin typeface="Arial" panose="020B0604020202020204" pitchFamily="34" charset="0"/>
                <a:cs typeface="Arial" panose="020B0604020202020204" pitchFamily="34" charset="0"/>
              </a:rPr>
              <a:t>Collaborazione con la LCIF</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it-IT" b="0" i="0" u="none" strike="noStrike" cap="none" normalizeH="0" baseline="0" noProof="0" dirty="0">
                <a:ln>
                  <a:noFill/>
                </a:ln>
                <a:solidFill>
                  <a:srgbClr val="55565A"/>
                </a:solidFill>
                <a:effectLst/>
                <a:uLnTx/>
                <a:uFillTx/>
                <a:latin typeface="Arial" panose="020B0604020202020204" pitchFamily="34" charset="0"/>
                <a:ea typeface="Arial" charset="0"/>
                <a:cs typeface="Arial" panose="020B0604020202020204" pitchFamily="34" charset="0"/>
              </a:rPr>
              <a:t>Promozione dell'impegno di Special </a:t>
            </a:r>
            <a:r>
              <a:rPr kumimoji="0" lang="it-IT" b="0" i="0" u="none" strike="noStrike" cap="none" normalizeH="0" baseline="0" noProof="0" dirty="0" err="1">
                <a:ln>
                  <a:noFill/>
                </a:ln>
                <a:solidFill>
                  <a:srgbClr val="55565A"/>
                </a:solidFill>
                <a:effectLst/>
                <a:uLnTx/>
                <a:uFillTx/>
                <a:latin typeface="Arial" panose="020B0604020202020204" pitchFamily="34" charset="0"/>
                <a:ea typeface="Arial" charset="0"/>
                <a:cs typeface="Arial" panose="020B0604020202020204" pitchFamily="34" charset="0"/>
              </a:rPr>
              <a:t>Olympics</a:t>
            </a:r>
            <a:endParaRPr kumimoji="0" lang="it-IT" b="0" i="0" u="none" strike="noStrike" cap="none" normalizeH="0" baseline="0" noProof="0" dirty="0">
              <a:ln>
                <a:noFill/>
              </a:ln>
              <a:solidFill>
                <a:srgbClr val="55565A"/>
              </a:solidFill>
              <a:effectLst/>
              <a:uLnTx/>
              <a:uFillTx/>
              <a:latin typeface="Arial" panose="020B0604020202020204" pitchFamily="34" charset="0"/>
              <a:ea typeface="Arial" charset="0"/>
              <a:cs typeface="Arial" panose="020B0604020202020204" pitchFamily="34" charset="0"/>
            </a:endParaRP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lang="it-IT" dirty="0">
                <a:solidFill>
                  <a:srgbClr val="55565A"/>
                </a:solidFill>
                <a:latin typeface="Arial" panose="020B0604020202020204" pitchFamily="34" charset="0"/>
                <a:ea typeface="Arial" charset="0"/>
                <a:cs typeface="Arial" panose="020B0604020202020204" pitchFamily="34" charset="0"/>
              </a:rPr>
              <a:t>Collegamenti </a:t>
            </a:r>
            <a:r>
              <a:rPr kumimoji="0" lang="it-IT" b="0" i="0" u="none" strike="noStrike" cap="none" normalizeH="0" baseline="0" noProof="0" dirty="0">
                <a:ln>
                  <a:noFill/>
                </a:ln>
                <a:solidFill>
                  <a:srgbClr val="55565A"/>
                </a:solidFill>
                <a:effectLst/>
                <a:uLnTx/>
                <a:uFillTx/>
                <a:latin typeface="Arial" panose="020B0604020202020204" pitchFamily="34" charset="0"/>
                <a:ea typeface="Arial" charset="0"/>
                <a:cs typeface="Arial" panose="020B0604020202020204" pitchFamily="34" charset="0"/>
              </a:rPr>
              <a:t>migliorati per Lions Quest </a:t>
            </a:r>
          </a:p>
        </p:txBody>
      </p:sp>
      <p:sp>
        <p:nvSpPr>
          <p:cNvPr id="33" name="Page Number - Blue">
            <a:extLst>
              <a:ext uri="{FF2B5EF4-FFF2-40B4-BE49-F238E27FC236}">
                <a16:creationId xmlns:a16="http://schemas.microsoft.com/office/drawing/2014/main" id="{C921C650-0191-EC45-ABD4-267915C85891}"/>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7</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sp>
        <p:nvSpPr>
          <p:cNvPr id="34" name="Text Placeholder 18">
            <a:extLst>
              <a:ext uri="{FF2B5EF4-FFF2-40B4-BE49-F238E27FC236}">
                <a16:creationId xmlns:a16="http://schemas.microsoft.com/office/drawing/2014/main" id="{2AF7CE42-4B1D-794D-B265-200C9ADAC108}"/>
              </a:ext>
            </a:extLst>
          </p:cNvPr>
          <p:cNvSpPr txBox="1">
            <a:spLocks/>
          </p:cNvSpPr>
          <p:nvPr/>
        </p:nvSpPr>
        <p:spPr>
          <a:xfrm>
            <a:off x="896333" y="134337"/>
            <a:ext cx="6209629" cy="59883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3600" b="1">
                <a:solidFill>
                  <a:srgbClr val="0A5496"/>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it-IT" sz="3200" b="1" i="0" u="none" strike="noStrike" cap="none" normalizeH="0" baseline="0" noProof="0">
                <a:ln>
                  <a:noFill/>
                </a:ln>
                <a:solidFill>
                  <a:srgbClr val="55565A"/>
                </a:solidFill>
                <a:effectLst/>
                <a:uLnTx/>
                <a:uFillTx/>
                <a:latin typeface="Arial" panose="020B0604020202020204" pitchFamily="34" charset="0"/>
                <a:ea typeface="ヒラギノ角ゴ Pro W3" charset="0"/>
                <a:cs typeface="Arial" panose="020B0604020202020204" pitchFamily="34" charset="0"/>
              </a:rPr>
              <a:t>Finale</a:t>
            </a:r>
            <a:r>
              <a:rPr kumimoji="0" lang="it-IT" b="1" i="0" u="none" strike="noStrike" cap="none" normalizeH="0" noProof="0">
                <a:ln>
                  <a:noFill/>
                </a:ln>
                <a:effectLst/>
                <a:uLnTx/>
                <a:uFillTx/>
                <a:latin typeface="Arial" panose="020B0604020202020204" pitchFamily="34" charset="0"/>
                <a:ea typeface="ヒラギノ角ゴ Pro W3" charset="0"/>
                <a:cs typeface="Arial" panose="020B0604020202020204" pitchFamily="34" charset="0"/>
              </a:rPr>
              <a:t> </a:t>
            </a:r>
            <a:r>
              <a:rPr kumimoji="0" lang="it-IT" sz="4000" b="1" i="0" u="none" strike="noStrike" cap="none" normalizeH="0" noProof="0">
                <a:ln>
                  <a:noFill/>
                </a:ln>
                <a:solidFill>
                  <a:srgbClr val="C00000"/>
                </a:solidFill>
                <a:effectLst/>
                <a:uLnTx/>
                <a:uFillTx/>
                <a:latin typeface="Arial" panose="020B0604020202020204" pitchFamily="34" charset="0"/>
                <a:ea typeface="ヒラギノ角ゴ Pro W3" charset="0"/>
                <a:cs typeface="Arial" panose="020B0604020202020204" pitchFamily="34" charset="0"/>
              </a:rPr>
              <a:t>d’effetto</a:t>
            </a:r>
          </a:p>
        </p:txBody>
      </p:sp>
      <p:grpSp>
        <p:nvGrpSpPr>
          <p:cNvPr id="3" name="Group 2">
            <a:extLst>
              <a:ext uri="{FF2B5EF4-FFF2-40B4-BE49-F238E27FC236}">
                <a16:creationId xmlns:a16="http://schemas.microsoft.com/office/drawing/2014/main" id="{43AB1A03-8EE9-8C4F-9BE7-9403DF821D06}"/>
              </a:ext>
            </a:extLst>
          </p:cNvPr>
          <p:cNvGrpSpPr/>
          <p:nvPr/>
        </p:nvGrpSpPr>
        <p:grpSpPr>
          <a:xfrm>
            <a:off x="7010400" y="1371600"/>
            <a:ext cx="4257742" cy="4538043"/>
            <a:chOff x="6945768" y="1737252"/>
            <a:chExt cx="4257742" cy="4538043"/>
          </a:xfrm>
        </p:grpSpPr>
        <p:grpSp>
          <p:nvGrpSpPr>
            <p:cNvPr id="2" name="Group 1">
              <a:extLst>
                <a:ext uri="{FF2B5EF4-FFF2-40B4-BE49-F238E27FC236}">
                  <a16:creationId xmlns:a16="http://schemas.microsoft.com/office/drawing/2014/main" id="{FF9B47C0-0C30-8B43-A586-5DE66336365D}"/>
                </a:ext>
              </a:extLst>
            </p:cNvPr>
            <p:cNvGrpSpPr/>
            <p:nvPr/>
          </p:nvGrpSpPr>
          <p:grpSpPr>
            <a:xfrm>
              <a:off x="6945768" y="3997587"/>
              <a:ext cx="4257742" cy="2277708"/>
              <a:chOff x="6945768" y="3997587"/>
              <a:chExt cx="4257742" cy="2277708"/>
            </a:xfrm>
          </p:grpSpPr>
          <p:sp>
            <p:nvSpPr>
              <p:cNvPr id="38" name="Freeform 37">
                <a:extLst>
                  <a:ext uri="{FF2B5EF4-FFF2-40B4-BE49-F238E27FC236}">
                    <a16:creationId xmlns:a16="http://schemas.microsoft.com/office/drawing/2014/main" id="{106EBB87-2AFD-4A43-B0F6-3963B2533C11}"/>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B3B2B1"/>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Freeform 13"/>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 name="Freeform 14"/>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39" name="Group 38">
              <a:extLst>
                <a:ext uri="{FF2B5EF4-FFF2-40B4-BE49-F238E27FC236}">
                  <a16:creationId xmlns:a16="http://schemas.microsoft.com/office/drawing/2014/main" id="{CD673385-38F2-4540-959E-113EACFA54E0}"/>
                </a:ext>
              </a:extLst>
            </p:cNvPr>
            <p:cNvGrpSpPr/>
            <p:nvPr/>
          </p:nvGrpSpPr>
          <p:grpSpPr>
            <a:xfrm>
              <a:off x="6945768" y="3244142"/>
              <a:ext cx="4257742" cy="2277708"/>
              <a:chOff x="6945768" y="3997587"/>
              <a:chExt cx="4257742" cy="2277708"/>
            </a:xfrm>
          </p:grpSpPr>
          <p:sp>
            <p:nvSpPr>
              <p:cNvPr id="40" name="Freeform 39">
                <a:extLst>
                  <a:ext uri="{FF2B5EF4-FFF2-40B4-BE49-F238E27FC236}">
                    <a16:creationId xmlns:a16="http://schemas.microsoft.com/office/drawing/2014/main" id="{8C1570FC-84E2-9847-9D7A-DFE26DAEAD57}"/>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00AC69"/>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1" name="Freeform 13">
                <a:extLst>
                  <a:ext uri="{FF2B5EF4-FFF2-40B4-BE49-F238E27FC236}">
                    <a16:creationId xmlns:a16="http://schemas.microsoft.com/office/drawing/2014/main" id="{C2FCC9F3-7A72-5049-B5F2-56C304616C1E}"/>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2" name="Freeform 14">
                <a:extLst>
                  <a:ext uri="{FF2B5EF4-FFF2-40B4-BE49-F238E27FC236}">
                    <a16:creationId xmlns:a16="http://schemas.microsoft.com/office/drawing/2014/main" id="{68F12A00-594E-6646-9707-8FC51410B53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3" name="Group 42">
              <a:extLst>
                <a:ext uri="{FF2B5EF4-FFF2-40B4-BE49-F238E27FC236}">
                  <a16:creationId xmlns:a16="http://schemas.microsoft.com/office/drawing/2014/main" id="{26767C94-4334-094E-96C5-FF9B2BFEDD04}"/>
                </a:ext>
              </a:extLst>
            </p:cNvPr>
            <p:cNvGrpSpPr/>
            <p:nvPr/>
          </p:nvGrpSpPr>
          <p:grpSpPr>
            <a:xfrm>
              <a:off x="6945768" y="2490697"/>
              <a:ext cx="4257742" cy="2277708"/>
              <a:chOff x="6945768" y="3997587"/>
              <a:chExt cx="4257742" cy="2277708"/>
            </a:xfrm>
          </p:grpSpPr>
          <p:sp>
            <p:nvSpPr>
              <p:cNvPr id="44" name="Freeform 43">
                <a:extLst>
                  <a:ext uri="{FF2B5EF4-FFF2-40B4-BE49-F238E27FC236}">
                    <a16:creationId xmlns:a16="http://schemas.microsoft.com/office/drawing/2014/main" id="{5EBFF429-57B1-8447-9D8B-9908673D28AE}"/>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EBB700"/>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5" name="Freeform 13">
                <a:extLst>
                  <a:ext uri="{FF2B5EF4-FFF2-40B4-BE49-F238E27FC236}">
                    <a16:creationId xmlns:a16="http://schemas.microsoft.com/office/drawing/2014/main" id="{56CC79F1-6782-3149-97AE-ADEAD0D9AD28}"/>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6" name="Freeform 14">
                <a:extLst>
                  <a:ext uri="{FF2B5EF4-FFF2-40B4-BE49-F238E27FC236}">
                    <a16:creationId xmlns:a16="http://schemas.microsoft.com/office/drawing/2014/main" id="{47AB883B-876E-424D-B897-DBCDD2FDA78D}"/>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7" name="Group 46">
              <a:extLst>
                <a:ext uri="{FF2B5EF4-FFF2-40B4-BE49-F238E27FC236}">
                  <a16:creationId xmlns:a16="http://schemas.microsoft.com/office/drawing/2014/main" id="{37273DF5-AE6E-A84A-8D39-D6759542B6E2}"/>
                </a:ext>
              </a:extLst>
            </p:cNvPr>
            <p:cNvGrpSpPr/>
            <p:nvPr/>
          </p:nvGrpSpPr>
          <p:grpSpPr>
            <a:xfrm>
              <a:off x="6945768" y="1737252"/>
              <a:ext cx="4257742" cy="2277708"/>
              <a:chOff x="6945768" y="3997587"/>
              <a:chExt cx="4257742" cy="2277708"/>
            </a:xfrm>
          </p:grpSpPr>
          <p:sp>
            <p:nvSpPr>
              <p:cNvPr id="48" name="Freeform 47">
                <a:extLst>
                  <a:ext uri="{FF2B5EF4-FFF2-40B4-BE49-F238E27FC236}">
                    <a16:creationId xmlns:a16="http://schemas.microsoft.com/office/drawing/2014/main" id="{A20BA6C3-F9B2-D74A-8426-1893CB21D474}"/>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407CCA"/>
              </a:solidFill>
              <a:ln>
                <a:noFill/>
              </a:ln>
              <a:effectLst>
                <a:outerShdw blurRad="546100" sx="102000" sy="102000" algn="ctr" rotWithShape="0">
                  <a:prstClr val="black">
                    <a:alpha val="10000"/>
                  </a:prstClr>
                </a:outerShdw>
              </a:effectLst>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9" name="Freeform 13">
                <a:extLst>
                  <a:ext uri="{FF2B5EF4-FFF2-40B4-BE49-F238E27FC236}">
                    <a16:creationId xmlns:a16="http://schemas.microsoft.com/office/drawing/2014/main" id="{6758776E-7486-494E-AEE5-9B967483D0F3}"/>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0" name="Freeform 14">
                <a:extLst>
                  <a:ext uri="{FF2B5EF4-FFF2-40B4-BE49-F238E27FC236}">
                    <a16:creationId xmlns:a16="http://schemas.microsoft.com/office/drawing/2014/main" id="{DA849E14-A1C5-C84E-9CC2-B7C1B8BE74A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pic>
        <p:nvPicPr>
          <p:cNvPr id="37" name="Picture 36">
            <a:extLst>
              <a:ext uri="{FF2B5EF4-FFF2-40B4-BE49-F238E27FC236}">
                <a16:creationId xmlns:a16="http://schemas.microsoft.com/office/drawing/2014/main" id="{82336C24-D321-7340-8B66-DE7D22D72A7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10800000" flipH="1">
            <a:off x="1" y="-3785"/>
            <a:ext cx="991893" cy="1679305"/>
          </a:xfrm>
          <a:prstGeom prst="rect">
            <a:avLst/>
          </a:prstGeom>
        </p:spPr>
      </p:pic>
    </p:spTree>
    <p:extLst>
      <p:ext uri="{BB962C8B-B14F-4D97-AF65-F5344CB8AC3E}">
        <p14:creationId xmlns:p14="http://schemas.microsoft.com/office/powerpoint/2010/main" val="363266749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hape&#10;&#10;Description automatically generated">
            <a:extLst>
              <a:ext uri="{FF2B5EF4-FFF2-40B4-BE49-F238E27FC236}">
                <a16:creationId xmlns:a16="http://schemas.microsoft.com/office/drawing/2014/main" id="{6BBDB391-CE9C-0142-8DEB-76A14B49876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253452" y="-1"/>
            <a:ext cx="1938548" cy="3733801"/>
          </a:xfrm>
          <a:prstGeom prst="rect">
            <a:avLst/>
          </a:prstGeom>
        </p:spPr>
      </p:pic>
      <p:pic>
        <p:nvPicPr>
          <p:cNvPr id="3" name="Picture 2" descr="Logo&#10;&#10;Description automatically generated">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39089" y="0"/>
            <a:ext cx="1452911" cy="1452911"/>
          </a:xfrm>
          <a:prstGeom prst="rect">
            <a:avLst/>
          </a:prstGeom>
        </p:spPr>
      </p:pic>
      <p:pic>
        <p:nvPicPr>
          <p:cNvPr id="14" name="Picture 13" descr="Shape&#10;&#10;Description automatically generated">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sp>
        <p:nvSpPr>
          <p:cNvPr id="9" name="Body Copy">
            <a:extLst>
              <a:ext uri="{FF2B5EF4-FFF2-40B4-BE49-F238E27FC236}">
                <a16:creationId xmlns:a16="http://schemas.microsoft.com/office/drawing/2014/main" id="{203FD019-E43E-4444-A72A-E629EEF11B73}"/>
              </a:ext>
            </a:extLst>
          </p:cNvPr>
          <p:cNvSpPr txBox="1">
            <a:spLocks/>
          </p:cNvSpPr>
          <p:nvPr/>
        </p:nvSpPr>
        <p:spPr>
          <a:xfrm>
            <a:off x="831160" y="2878147"/>
            <a:ext cx="5671239" cy="2303095"/>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2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10" name="Body Copy">
            <a:extLst>
              <a:ext uri="{FF2B5EF4-FFF2-40B4-BE49-F238E27FC236}">
                <a16:creationId xmlns:a16="http://schemas.microsoft.com/office/drawing/2014/main" id="{C9FC845C-3EEC-6F40-A790-5F0FEAB72A1D}"/>
              </a:ext>
            </a:extLst>
          </p:cNvPr>
          <p:cNvSpPr txBox="1">
            <a:spLocks/>
          </p:cNvSpPr>
          <p:nvPr/>
        </p:nvSpPr>
        <p:spPr>
          <a:xfrm>
            <a:off x="596365" y="111118"/>
            <a:ext cx="9739126" cy="837361"/>
          </a:xfrm>
          <a:prstGeom prst="rect">
            <a:avLst/>
          </a:prstGeom>
        </p:spPr>
        <p:txBody>
          <a:bodyPr anchor="b" anchorCtr="0"/>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it-IT" sz="4400" b="1" i="0" u="none" strike="noStrike" cap="none" normalizeH="0" baseline="0" noProof="0" dirty="0">
                <a:ln>
                  <a:noFill/>
                </a:ln>
                <a:solidFill>
                  <a:srgbClr val="E7E6E6">
                    <a:lumMod val="10000"/>
                  </a:srgbClr>
                </a:solidFill>
                <a:effectLst/>
                <a:uLnTx/>
                <a:uFillTx/>
                <a:latin typeface="Arial" charset="0"/>
                <a:ea typeface="Arial" charset="0"/>
                <a:cs typeface="Arial" charset="0"/>
              </a:rPr>
              <a:t>PARTECIPATE</a:t>
            </a:r>
            <a:r>
              <a:rPr kumimoji="0" lang="it-IT" sz="4400" b="1" i="0" u="none" strike="noStrike" cap="none" normalizeH="0" baseline="0" noProof="0" dirty="0">
                <a:ln>
                  <a:noFill/>
                </a:ln>
                <a:solidFill>
                  <a:srgbClr val="55565A"/>
                </a:solidFill>
                <a:effectLst/>
                <a:uLnTx/>
                <a:uFillTx/>
                <a:latin typeface="Arial" charset="0"/>
                <a:ea typeface="Arial" charset="0"/>
                <a:cs typeface="Arial" charset="0"/>
              </a:rPr>
              <a:t> </a:t>
            </a:r>
            <a:r>
              <a:rPr kumimoji="0" lang="it-IT" sz="4400" b="1" i="0" u="none" strike="noStrike" cap="none" normalizeH="0" baseline="0" noProof="0" dirty="0">
                <a:ln>
                  <a:noFill/>
                </a:ln>
                <a:solidFill>
                  <a:srgbClr val="00AC69"/>
                </a:solidFill>
                <a:effectLst/>
                <a:uLnTx/>
                <a:uFillTx/>
                <a:latin typeface="Arial" charset="0"/>
                <a:ea typeface="Arial" charset="0"/>
                <a:cs typeface="Arial" charset="0"/>
              </a:rPr>
              <a:t>ANCHE VOI</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55565A"/>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8</a:t>
            </a:fld>
            <a:endParaRPr kumimoji="0" lang="en-US" sz="1600" b="0" i="0" u="none" strike="noStrike" kern="1200" cap="none" spc="0" normalizeH="0" baseline="0" noProof="0">
              <a:ln>
                <a:noFill/>
              </a:ln>
              <a:solidFill>
                <a:srgbClr val="55565A"/>
              </a:solidFill>
              <a:effectLst/>
              <a:uLnTx/>
              <a:uFillTx/>
              <a:latin typeface="Helvetica" panose="020B0604020202020204" pitchFamily="34" charset="0"/>
              <a:cs typeface="Helvetica" panose="020B0604020202020204" pitchFamily="34" charset="0"/>
            </a:endParaRPr>
          </a:p>
        </p:txBody>
      </p:sp>
      <p:sp>
        <p:nvSpPr>
          <p:cNvPr id="11" name="TextBox 10">
            <a:extLst>
              <a:ext uri="{FF2B5EF4-FFF2-40B4-BE49-F238E27FC236}">
                <a16:creationId xmlns:a16="http://schemas.microsoft.com/office/drawing/2014/main" id="{C9B58B9D-6E38-4DFE-A0B1-556C6EE47BF2}"/>
              </a:ext>
            </a:extLst>
          </p:cNvPr>
          <p:cNvSpPr txBox="1"/>
          <p:nvPr/>
        </p:nvSpPr>
        <p:spPr>
          <a:xfrm flipH="1">
            <a:off x="5852725" y="2148749"/>
            <a:ext cx="6196299" cy="2862322"/>
          </a:xfrm>
          <a:prstGeom prst="rect">
            <a:avLst/>
          </a:prstGeom>
          <a:noFill/>
          <a:ln w="12700">
            <a:noFill/>
          </a:ln>
        </p:spPr>
        <p:txBody>
          <a:bodyPr wrap="square" lIns="91440" tIns="45720" rIns="91440" bIns="45720" rtlCol="0" anchor="t">
            <a:spAutoFit/>
          </a:bodyPr>
          <a:lstStyle/>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it-IT" sz="2000" b="0" i="0" u="none" strike="noStrike" cap="none" normalizeH="0" baseline="0" noProof="0">
                <a:ln>
                  <a:noFill/>
                </a:ln>
                <a:solidFill>
                  <a:prstClr val="black"/>
                </a:solidFill>
                <a:effectLst/>
                <a:uLnTx/>
                <a:uFillTx/>
                <a:latin typeface="Arial" panose="020B0604020202020204" pitchFamily="34" charset="0"/>
                <a:cs typeface="Arial" panose="020B0604020202020204" pitchFamily="34" charset="0"/>
              </a:rPr>
              <a:t>Avviate un Leo club</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it-IT" sz="2000" b="0" i="0" u="none" strike="noStrike" cap="none" normalizeH="0" baseline="0" noProof="0">
                <a:ln>
                  <a:noFill/>
                </a:ln>
                <a:solidFill>
                  <a:prstClr val="black"/>
                </a:solidFill>
                <a:effectLst/>
                <a:uLnTx/>
                <a:uFillTx/>
                <a:latin typeface="Arial" panose="020B0604020202020204" pitchFamily="34" charset="0"/>
                <a:cs typeface="Arial" panose="020B0604020202020204" pitchFamily="34" charset="0"/>
              </a:rPr>
              <a:t>Organizzate attività di service e di apprendimento congiunte</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indent="-342900" fontAlgn="auto">
              <a:spcBef>
                <a:spcPts val="0"/>
              </a:spcBef>
              <a:spcAft>
                <a:spcPts val="0"/>
              </a:spcAft>
              <a:buClr>
                <a:srgbClr val="EBB700"/>
              </a:buClr>
              <a:buFont typeface="Wingdings 3" panose="05040102010807070707" pitchFamily="18" charset="2"/>
              <a:buChar char=""/>
              <a:defRPr/>
            </a:pPr>
            <a:r>
              <a:rPr lang="it-IT" sz="2000">
                <a:solidFill>
                  <a:prstClr val="black"/>
                </a:solidFill>
                <a:latin typeface="Arial" panose="020B0604020202020204" pitchFamily="34" charset="0"/>
                <a:cs typeface="Arial" panose="020B0604020202020204" pitchFamily="34" charset="0"/>
              </a:rPr>
              <a:t>Assicuratevi che i dati dei soci e degli officer Leo siano comunicati nel Lion Portal</a:t>
            </a:r>
          </a:p>
          <a:p>
            <a:pPr marL="342900" indent="-342900" fontAlgn="auto">
              <a:spcBef>
                <a:spcPts val="0"/>
              </a:spcBef>
              <a:spcAft>
                <a:spcPts val="0"/>
              </a:spcAft>
              <a:buClr>
                <a:srgbClr val="EBB700"/>
              </a:buClr>
              <a:buFont typeface="Wingdings 3" panose="05040102010807070707" pitchFamily="18" charset="2"/>
              <a:buChar char=""/>
              <a:defRPr/>
            </a:pPr>
            <a:endParaRPr lang="en-US" sz="2000" dirty="0">
              <a:solidFill>
                <a:prstClr val="black"/>
              </a:solidFill>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it-IT" sz="2000" b="0" i="0" u="none" strike="noStrike" cap="none" normalizeH="0" baseline="0" noProof="0">
                <a:ln>
                  <a:noFill/>
                </a:ln>
                <a:solidFill>
                  <a:prstClr val="black"/>
                </a:solidFill>
                <a:effectLst/>
                <a:uLnTx/>
                <a:uFillTx/>
                <a:latin typeface="Arial" panose="020B0604020202020204" pitchFamily="34" charset="0"/>
                <a:cs typeface="Arial" panose="020B0604020202020204" pitchFamily="34" charset="0"/>
              </a:rPr>
              <a:t>Invitate i Leo a diventare Lions</a:t>
            </a:r>
          </a:p>
          <a:p>
            <a:pPr marR="0" lvl="0" algn="l" defTabSz="914400" rtl="0" eaLnBrk="1" fontAlgn="auto" latinLnBrk="0" hangingPunct="1">
              <a:spcBef>
                <a:spcPts val="0"/>
              </a:spcBef>
              <a:spcAft>
                <a:spcPts val="0"/>
              </a:spcAft>
              <a:buClr>
                <a:srgbClr val="EBB700"/>
              </a:buClr>
              <a:buSzTx/>
              <a:tabLst/>
              <a:defRPr/>
            </a:pPr>
            <a:endParaRPr kumimoji="0" lang="en-US" sz="2000" b="0" i="0" u="none" strike="noStrike" kern="1200" cap="none" spc="0" normalizeH="0" baseline="0" noProof="0" dirty="0">
              <a:ln>
                <a:noFill/>
              </a:ln>
              <a:solidFill>
                <a:prstClr val="black"/>
              </a:solidFill>
              <a:effectLst/>
              <a:uLnTx/>
              <a:uFillTx/>
              <a:ea typeface="+mn-ea"/>
              <a:cs typeface="Arial" panose="020B0604020202020204" pitchFamily="34" charset="0"/>
            </a:endParaRPr>
          </a:p>
        </p:txBody>
      </p:sp>
      <p:sp>
        <p:nvSpPr>
          <p:cNvPr id="12" name="TextBox 11">
            <a:extLst>
              <a:ext uri="{FF2B5EF4-FFF2-40B4-BE49-F238E27FC236}">
                <a16:creationId xmlns:a16="http://schemas.microsoft.com/office/drawing/2014/main" id="{07B74B86-BD5C-468B-B50E-EF58B04CAB96}"/>
              </a:ext>
            </a:extLst>
          </p:cNvPr>
          <p:cNvSpPr txBox="1"/>
          <p:nvPr/>
        </p:nvSpPr>
        <p:spPr>
          <a:xfrm>
            <a:off x="142976" y="2148750"/>
            <a:ext cx="4980968" cy="3170099"/>
          </a:xfrm>
          <a:prstGeom prst="rect">
            <a:avLst/>
          </a:prstGeom>
          <a:solidFill>
            <a:schemeClr val="bg1"/>
          </a:solidFill>
          <a:ln w="12700">
            <a:noFill/>
          </a:ln>
        </p:spPr>
        <p:txBody>
          <a:bodyPr wrap="square" lIns="91440" tIns="45720" rIns="91440" bIns="45720" rtlCol="0" anchor="t">
            <a:spAutoFit/>
          </a:bodyPr>
          <a:lstStyle/>
          <a:p>
            <a:pPr marL="342900" indent="-342900">
              <a:buClr>
                <a:srgbClr val="EBB700"/>
              </a:buClr>
              <a:buFont typeface="Wingdings 3" panose="05040102010807070707" pitchFamily="18" charset="2"/>
              <a:buChar char=""/>
            </a:pPr>
            <a:r>
              <a:rPr lang="it-IT" sz="2000" dirty="0">
                <a:latin typeface="Arial" panose="020B0604020202020204" pitchFamily="34" charset="0"/>
                <a:cs typeface="Arial" panose="020B0604020202020204" pitchFamily="34" charset="0"/>
              </a:rPr>
              <a:t>Reclutate nuovi soci per il vostro club</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it-IT" sz="2000" dirty="0">
                <a:latin typeface="Arial" panose="020B0604020202020204" pitchFamily="34" charset="0"/>
                <a:cs typeface="Arial" panose="020B0604020202020204" pitchFamily="34" charset="0"/>
              </a:rPr>
              <a:t>Mantenete aggiornati i registri dei soci</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it-IT" sz="2000" dirty="0">
                <a:latin typeface="Arial" panose="020B0604020202020204" pitchFamily="34" charset="0"/>
                <a:cs typeface="Arial" panose="020B0604020202020204" pitchFamily="34" charset="0"/>
              </a:rPr>
              <a:t>Invitate i Lions a servire con voi</a:t>
            </a:r>
          </a:p>
          <a:p>
            <a:pPr>
              <a:buClr>
                <a:srgbClr val="EBB700"/>
              </a:buCl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it-IT" sz="2000" dirty="0">
                <a:latin typeface="Arial" panose="020B0604020202020204" pitchFamily="34" charset="0"/>
                <a:cs typeface="Arial" panose="020B0604020202020204" pitchFamily="34" charset="0"/>
              </a:rPr>
              <a:t>Create un Lion account </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it-IT" sz="2000" dirty="0">
                <a:latin typeface="Arial" panose="020B0604020202020204" pitchFamily="34" charset="0"/>
                <a:cs typeface="Arial" panose="020B0604020202020204" pitchFamily="34" charset="0"/>
              </a:rPr>
              <a:t>Visitate il sito </a:t>
            </a:r>
            <a:r>
              <a:rPr lang="it-IT" sz="2000" b="1" dirty="0">
                <a:solidFill>
                  <a:srgbClr val="00AC69"/>
                </a:solidFill>
                <a:latin typeface="Arial" panose="020B0604020202020204" pitchFamily="34" charset="0"/>
                <a:cs typeface="Arial" panose="020B0604020202020204" pitchFamily="34" charset="0"/>
              </a:rPr>
              <a:t>lionsclubs.org/</a:t>
            </a:r>
            <a:r>
              <a:rPr lang="it-IT" sz="2000" b="1" dirty="0" err="1">
                <a:solidFill>
                  <a:srgbClr val="00AC69"/>
                </a:solidFill>
                <a:latin typeface="Arial" panose="020B0604020202020204" pitchFamily="34" charset="0"/>
                <a:cs typeface="Arial" panose="020B0604020202020204" pitchFamily="34" charset="0"/>
              </a:rPr>
              <a:t>it</a:t>
            </a:r>
            <a:r>
              <a:rPr lang="it-IT" sz="2000" b="1" dirty="0">
                <a:solidFill>
                  <a:srgbClr val="00AC69"/>
                </a:solidFill>
                <a:latin typeface="Arial" panose="020B0604020202020204" pitchFamily="34" charset="0"/>
                <a:cs typeface="Arial" panose="020B0604020202020204" pitchFamily="34" charset="0"/>
              </a:rPr>
              <a:t>/</a:t>
            </a:r>
            <a:r>
              <a:rPr lang="it-IT" sz="2000" b="1" dirty="0" err="1">
                <a:solidFill>
                  <a:srgbClr val="00AC69"/>
                </a:solidFill>
                <a:latin typeface="Arial" panose="020B0604020202020204" pitchFamily="34" charset="0"/>
                <a:cs typeface="Arial" panose="020B0604020202020204" pitchFamily="34" charset="0"/>
              </a:rPr>
              <a:t>leopride</a:t>
            </a:r>
            <a:endParaRPr lang="it-IT" sz="2000" b="1" dirty="0">
              <a:solidFill>
                <a:srgbClr val="00AC69"/>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D0FBA0D5-637B-48F7-ACFD-4FAB447767BF}"/>
              </a:ext>
            </a:extLst>
          </p:cNvPr>
          <p:cNvSpPr txBox="1"/>
          <p:nvPr/>
        </p:nvSpPr>
        <p:spPr>
          <a:xfrm>
            <a:off x="1092845" y="6111563"/>
            <a:ext cx="10819108" cy="400110"/>
          </a:xfrm>
          <a:prstGeom prst="rect">
            <a:avLst/>
          </a:prstGeom>
          <a:noFill/>
        </p:spPr>
        <p:txBody>
          <a:bodyPr wrap="square" rtlCol="0">
            <a:spAutoFit/>
          </a:bodyPr>
          <a:lstStyle/>
          <a:p>
            <a:r>
              <a:rPr lang="it-IT" sz="2000" dirty="0">
                <a:solidFill>
                  <a:prstClr val="black"/>
                </a:solidFill>
                <a:latin typeface="Arial" panose="020B0604020202020204" pitchFamily="34" charset="0"/>
                <a:cs typeface="Arial" panose="020B0604020202020204" pitchFamily="34" charset="0"/>
              </a:rPr>
              <a:t>Per saperne di più sul programma Leo, visitate </a:t>
            </a:r>
            <a:r>
              <a:rPr lang="it-IT" sz="2000" b="1" dirty="0">
                <a:solidFill>
                  <a:srgbClr val="00AC69"/>
                </a:solidFill>
                <a:latin typeface="Arial" panose="020B0604020202020204" pitchFamily="34" charset="0"/>
                <a:cs typeface="Arial" panose="020B0604020202020204" pitchFamily="34" charset="0"/>
              </a:rPr>
              <a:t>lionsclubs.org/</a:t>
            </a:r>
            <a:r>
              <a:rPr lang="it-IT" sz="2000" b="1" dirty="0" err="1">
                <a:solidFill>
                  <a:srgbClr val="00AC69"/>
                </a:solidFill>
                <a:latin typeface="Arial" panose="020B0604020202020204" pitchFamily="34" charset="0"/>
                <a:cs typeface="Arial" panose="020B0604020202020204" pitchFamily="34" charset="0"/>
              </a:rPr>
              <a:t>it</a:t>
            </a:r>
            <a:r>
              <a:rPr lang="it-IT" sz="2000" b="1" dirty="0">
                <a:solidFill>
                  <a:srgbClr val="00AC69"/>
                </a:solidFill>
                <a:latin typeface="Arial" panose="020B0604020202020204" pitchFamily="34" charset="0"/>
                <a:cs typeface="Arial" panose="020B0604020202020204" pitchFamily="34" charset="0"/>
              </a:rPr>
              <a:t>/</a:t>
            </a:r>
            <a:r>
              <a:rPr lang="it-IT" sz="2000" b="1" dirty="0" err="1">
                <a:solidFill>
                  <a:srgbClr val="00AC69"/>
                </a:solidFill>
                <a:latin typeface="Arial" panose="020B0604020202020204" pitchFamily="34" charset="0"/>
                <a:cs typeface="Arial" panose="020B0604020202020204" pitchFamily="34" charset="0"/>
              </a:rPr>
              <a:t>leos</a:t>
            </a:r>
            <a:r>
              <a:rPr lang="it-IT" sz="2000" b="1" dirty="0">
                <a:solidFill>
                  <a:srgbClr val="00AC69"/>
                </a:solidFill>
                <a:latin typeface="Arial" panose="020B0604020202020204" pitchFamily="34" charset="0"/>
                <a:cs typeface="Arial" panose="020B0604020202020204" pitchFamily="34" charset="0"/>
              </a:rPr>
              <a:t> </a:t>
            </a:r>
            <a:r>
              <a:rPr lang="it-IT" sz="2000" b="1" dirty="0">
                <a:solidFill>
                  <a:srgbClr val="56565A"/>
                </a:solidFill>
                <a:latin typeface="Arial" panose="020B0604020202020204" pitchFamily="34" charset="0"/>
                <a:cs typeface="Arial" panose="020B0604020202020204" pitchFamily="34" charset="0"/>
              </a:rPr>
              <a:t>o inviate un'e-mail a leo@lionsclubs.org </a:t>
            </a:r>
          </a:p>
        </p:txBody>
      </p:sp>
      <p:sp>
        <p:nvSpPr>
          <p:cNvPr id="16" name="TextBox 15">
            <a:extLst>
              <a:ext uri="{FF2B5EF4-FFF2-40B4-BE49-F238E27FC236}">
                <a16:creationId xmlns:a16="http://schemas.microsoft.com/office/drawing/2014/main" id="{817CD204-5B44-45EF-9F2E-485DBEC43DBD}"/>
              </a:ext>
            </a:extLst>
          </p:cNvPr>
          <p:cNvSpPr txBox="1"/>
          <p:nvPr/>
        </p:nvSpPr>
        <p:spPr>
          <a:xfrm>
            <a:off x="-337538" y="1476330"/>
            <a:ext cx="4944132" cy="584775"/>
          </a:xfrm>
          <a:prstGeom prst="rect">
            <a:avLst/>
          </a:prstGeom>
          <a:noFill/>
        </p:spPr>
        <p:txBody>
          <a:bodyPr wrap="square" rtlCol="0">
            <a:spAutoFit/>
          </a:bodyPr>
          <a:lstStyle/>
          <a:p>
            <a:pPr algn="ctr"/>
            <a:r>
              <a:rPr lang="it-IT" sz="3200" b="1">
                <a:solidFill>
                  <a:srgbClr val="407CCA"/>
                </a:solidFill>
                <a:latin typeface="Arial" panose="020B0604020202020204" pitchFamily="34" charset="0"/>
                <a:cs typeface="Arial" panose="020B0604020202020204" pitchFamily="34" charset="0"/>
              </a:rPr>
              <a:t>LEO</a:t>
            </a:r>
          </a:p>
        </p:txBody>
      </p:sp>
      <p:sp>
        <p:nvSpPr>
          <p:cNvPr id="18" name="TextBox 17">
            <a:extLst>
              <a:ext uri="{FF2B5EF4-FFF2-40B4-BE49-F238E27FC236}">
                <a16:creationId xmlns:a16="http://schemas.microsoft.com/office/drawing/2014/main" id="{E0514A75-EDB5-4156-963E-0FF57936E4E9}"/>
              </a:ext>
            </a:extLst>
          </p:cNvPr>
          <p:cNvSpPr txBox="1"/>
          <p:nvPr/>
        </p:nvSpPr>
        <p:spPr>
          <a:xfrm>
            <a:off x="5236426" y="1498661"/>
            <a:ext cx="5534631" cy="584775"/>
          </a:xfrm>
          <a:prstGeom prst="rect">
            <a:avLst/>
          </a:prstGeom>
          <a:noFill/>
        </p:spPr>
        <p:txBody>
          <a:bodyPr wrap="square" rtlCol="0">
            <a:spAutoFit/>
          </a:bodyPr>
          <a:lstStyle/>
          <a:p>
            <a:pPr algn="ctr"/>
            <a:r>
              <a:rPr lang="it-IT" sz="3200" b="1">
                <a:solidFill>
                  <a:srgbClr val="407CCA"/>
                </a:solidFill>
                <a:latin typeface="Arial" panose="020B0604020202020204" pitchFamily="34" charset="0"/>
                <a:cs typeface="Arial" panose="020B0604020202020204" pitchFamily="34" charset="0"/>
              </a:rPr>
              <a:t>LIONS</a:t>
            </a:r>
          </a:p>
        </p:txBody>
      </p:sp>
    </p:spTree>
    <p:extLst>
      <p:ext uri="{BB962C8B-B14F-4D97-AF65-F5344CB8AC3E}">
        <p14:creationId xmlns:p14="http://schemas.microsoft.com/office/powerpoint/2010/main" val="3531966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1" y="0"/>
            <a:ext cx="12192000"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rPr>
              <a:pPr eaLnBrk="0" hangingPunct="0">
                <a:spcBef>
                  <a:spcPct val="50000"/>
                </a:spcBef>
                <a:defRPr/>
              </a:pPr>
              <a:t>9</a:t>
            </a:fld>
            <a:endParaRPr lang="en-US" sz="1000">
              <a:solidFill>
                <a:schemeClr val="bg1"/>
              </a:solidFill>
            </a:endParaRPr>
          </a:p>
        </p:txBody>
      </p:sp>
      <p:pic>
        <p:nvPicPr>
          <p:cNvPr id="8" name="Picture 7">
            <a:extLst>
              <a:ext uri="{FF2B5EF4-FFF2-40B4-BE49-F238E27FC236}">
                <a16:creationId xmlns:a16="http://schemas.microsoft.com/office/drawing/2014/main" id="{53CA8ABF-F451-834E-959B-CB6351D33432}"/>
              </a:ext>
            </a:extLst>
          </p:cNvPr>
          <p:cNvPicPr>
            <a:picLocks noChangeAspect="1"/>
          </p:cNvPicPr>
          <p:nvPr/>
        </p:nvPicPr>
        <p:blipFill rotWithShape="1">
          <a:blip r:embed="rId3"/>
          <a:srcRect l="9873" t="10769" r="64229" b="50895"/>
          <a:stretch/>
        </p:blipFill>
        <p:spPr>
          <a:xfrm>
            <a:off x="10865062" y="0"/>
            <a:ext cx="1326938" cy="2946400"/>
          </a:xfrm>
          <a:prstGeom prst="rect">
            <a:avLst/>
          </a:prstGeom>
        </p:spPr>
      </p:pic>
      <p:sp>
        <p:nvSpPr>
          <p:cNvPr id="10" name="Headline">
            <a:extLst>
              <a:ext uri="{FF2B5EF4-FFF2-40B4-BE49-F238E27FC236}">
                <a16:creationId xmlns:a16="http://schemas.microsoft.com/office/drawing/2014/main" id="{AABAD8D0-5BDB-BC49-AF32-288AED58FC17}"/>
              </a:ext>
            </a:extLst>
          </p:cNvPr>
          <p:cNvSpPr txBox="1">
            <a:spLocks/>
          </p:cNvSpPr>
          <p:nvPr/>
        </p:nvSpPr>
        <p:spPr>
          <a:xfrm>
            <a:off x="3328780" y="2491195"/>
            <a:ext cx="5015495" cy="996749"/>
          </a:xfrm>
          <a:prstGeom prst="rect">
            <a:avLst/>
          </a:prstGeom>
        </p:spPr>
        <p:txBody>
          <a:bodyPr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spcBef>
                <a:spcPts val="0"/>
              </a:spcBef>
            </a:pPr>
            <a:r>
              <a:rPr lang="it-IT" sz="4800" dirty="0"/>
              <a:t>Grazie</a:t>
            </a:r>
          </a:p>
        </p:txBody>
      </p:sp>
      <p:pic>
        <p:nvPicPr>
          <p:cNvPr id="11" name="Picture 10">
            <a:extLst>
              <a:ext uri="{FF2B5EF4-FFF2-40B4-BE49-F238E27FC236}">
                <a16:creationId xmlns:a16="http://schemas.microsoft.com/office/drawing/2014/main" id="{452A85CD-EF90-E24C-ACB9-CEC7C2079ACC}"/>
              </a:ext>
            </a:extLst>
          </p:cNvPr>
          <p:cNvPicPr>
            <a:picLocks noChangeAspect="1"/>
          </p:cNvPicPr>
          <p:nvPr/>
        </p:nvPicPr>
        <p:blipFill>
          <a:blip r:embed="rId4"/>
          <a:stretch>
            <a:fillRect/>
          </a:stretch>
        </p:blipFill>
        <p:spPr>
          <a:xfrm>
            <a:off x="4815567" y="569305"/>
            <a:ext cx="2041919" cy="2041919"/>
          </a:xfrm>
          <a:prstGeom prst="rect">
            <a:avLst/>
          </a:prstGeom>
        </p:spPr>
      </p:pic>
      <p:pic>
        <p:nvPicPr>
          <p:cNvPr id="12" name="Picture 11">
            <a:extLst>
              <a:ext uri="{FF2B5EF4-FFF2-40B4-BE49-F238E27FC236}">
                <a16:creationId xmlns:a16="http://schemas.microsoft.com/office/drawing/2014/main" id="{390468D0-8D40-594B-8081-4D8C4F4EBCA9}"/>
              </a:ext>
            </a:extLst>
          </p:cNvPr>
          <p:cNvPicPr>
            <a:picLocks noChangeAspect="1"/>
          </p:cNvPicPr>
          <p:nvPr/>
        </p:nvPicPr>
        <p:blipFill rotWithShape="1">
          <a:blip r:embed="rId5"/>
          <a:srcRect l="15744" b="4901"/>
          <a:stretch/>
        </p:blipFill>
        <p:spPr>
          <a:xfrm>
            <a:off x="0" y="5178695"/>
            <a:ext cx="991893" cy="1679305"/>
          </a:xfrm>
          <a:prstGeom prst="rect">
            <a:avLst/>
          </a:prstGeom>
        </p:spPr>
      </p:pic>
      <p:sp>
        <p:nvSpPr>
          <p:cNvPr id="13" name="Copyright">
            <a:extLst>
              <a:ext uri="{FF2B5EF4-FFF2-40B4-BE49-F238E27FC236}">
                <a16:creationId xmlns:a16="http://schemas.microsoft.com/office/drawing/2014/main" id="{556327CB-2D25-4048-8888-B14AA8D6B07A}"/>
              </a:ext>
            </a:extLst>
          </p:cNvPr>
          <p:cNvSpPr txBox="1"/>
          <p:nvPr/>
        </p:nvSpPr>
        <p:spPr>
          <a:xfrm>
            <a:off x="3171770" y="6248400"/>
            <a:ext cx="3399810" cy="338554"/>
          </a:xfrm>
          <a:prstGeom prst="rect">
            <a:avLst/>
          </a:prstGeom>
          <a:noFill/>
        </p:spPr>
        <p:txBody>
          <a:bodyPr wrap="square" rtlCol="0">
            <a:spAutoFit/>
          </a:bodyPr>
          <a:lstStyle/>
          <a:p>
            <a:r>
              <a:rPr lang="it-IT" sz="1600" b="1">
                <a:solidFill>
                  <a:schemeClr val="bg1"/>
                </a:solidFill>
                <a:latin typeface="Arial" panose="020B0604020202020204" pitchFamily="34" charset="0"/>
                <a:cs typeface="Arial" panose="020B0604020202020204" pitchFamily="34" charset="0"/>
              </a:rPr>
              <a:t>© 2020 Lions Clubs International</a:t>
            </a:r>
          </a:p>
        </p:txBody>
      </p:sp>
      <p:sp>
        <p:nvSpPr>
          <p:cNvPr id="14" name="Date Lang Code">
            <a:extLst>
              <a:ext uri="{FF2B5EF4-FFF2-40B4-BE49-F238E27FC236}">
                <a16:creationId xmlns:a16="http://schemas.microsoft.com/office/drawing/2014/main" id="{1E0A571F-92D8-DA4E-AC4A-673FE03A1F43}"/>
              </a:ext>
            </a:extLst>
          </p:cNvPr>
          <p:cNvSpPr txBox="1"/>
          <p:nvPr/>
        </p:nvSpPr>
        <p:spPr>
          <a:xfrm>
            <a:off x="6829370" y="6248400"/>
            <a:ext cx="1752600" cy="338554"/>
          </a:xfrm>
          <a:prstGeom prst="rect">
            <a:avLst/>
          </a:prstGeom>
          <a:noFill/>
        </p:spPr>
        <p:txBody>
          <a:bodyPr wrap="square" lIns="91440" tIns="45720" rIns="91440" bIns="45720" rtlCol="0" anchor="t">
            <a:spAutoFit/>
          </a:bodyPr>
          <a:lstStyle/>
          <a:p>
            <a:pPr algn="ctr"/>
            <a:r>
              <a:rPr lang="it-IT" sz="1600" b="1">
                <a:solidFill>
                  <a:schemeClr val="bg1"/>
                </a:solidFill>
                <a:latin typeface="Arial" panose="020B0604020202020204" pitchFamily="34" charset="0"/>
                <a:cs typeface="Arial" panose="020B0604020202020204" pitchFamily="34" charset="0"/>
              </a:rPr>
              <a:t>2023 IT</a:t>
            </a:r>
          </a:p>
        </p:txBody>
      </p:sp>
      <p:sp>
        <p:nvSpPr>
          <p:cNvPr id="4" name="TextBox 3">
            <a:extLst>
              <a:ext uri="{FF2B5EF4-FFF2-40B4-BE49-F238E27FC236}">
                <a16:creationId xmlns:a16="http://schemas.microsoft.com/office/drawing/2014/main" id="{5BBA48F9-03C8-0CA2-B8C8-D7E6FAB7146B}"/>
              </a:ext>
            </a:extLst>
          </p:cNvPr>
          <p:cNvSpPr txBox="1"/>
          <p:nvPr/>
        </p:nvSpPr>
        <p:spPr>
          <a:xfrm>
            <a:off x="3328780" y="4971128"/>
            <a:ext cx="5263163" cy="1077218"/>
          </a:xfrm>
          <a:prstGeom prst="rect">
            <a:avLst/>
          </a:prstGeom>
          <a:noFill/>
        </p:spPr>
        <p:txBody>
          <a:bodyPr wrap="square" lIns="91440" tIns="45720" rIns="91440" bIns="45720" rtlCol="0" anchor="t">
            <a:spAutoFit/>
          </a:bodyPr>
          <a:lstStyle/>
          <a:p>
            <a:pPr algn="ctr"/>
            <a:r>
              <a:rPr lang="it-IT" sz="2000" dirty="0">
                <a:solidFill>
                  <a:srgbClr val="F2F2F2"/>
                </a:solidFill>
                <a:latin typeface="Arial" panose="020B0604020202020204" pitchFamily="34" charset="0"/>
                <a:cs typeface="Arial" panose="020B0604020202020204" pitchFamily="34" charset="0"/>
              </a:rPr>
              <a:t>Leo@lionsclubs.org</a:t>
            </a:r>
          </a:p>
          <a:p>
            <a:pPr algn="ctr"/>
            <a:r>
              <a:rPr lang="it-IT" sz="2000" dirty="0">
                <a:solidFill>
                  <a:srgbClr val="F2F2F2"/>
                </a:solidFill>
                <a:latin typeface="Arial" panose="020B0604020202020204" pitchFamily="34" charset="0"/>
                <a:cs typeface="Arial" panose="020B0604020202020204" pitchFamily="34" charset="0"/>
              </a:rPr>
              <a:t>Lionsclubs.org/</a:t>
            </a:r>
            <a:r>
              <a:rPr lang="it-IT" sz="2000" dirty="0" err="1">
                <a:solidFill>
                  <a:srgbClr val="F2F2F2"/>
                </a:solidFill>
                <a:latin typeface="Arial" panose="020B0604020202020204" pitchFamily="34" charset="0"/>
                <a:cs typeface="Arial" panose="020B0604020202020204" pitchFamily="34" charset="0"/>
              </a:rPr>
              <a:t>it</a:t>
            </a:r>
            <a:r>
              <a:rPr lang="it-IT" sz="2000" dirty="0">
                <a:solidFill>
                  <a:srgbClr val="F2F2F2"/>
                </a:solidFill>
                <a:latin typeface="Arial" panose="020B0604020202020204" pitchFamily="34" charset="0"/>
                <a:cs typeface="Arial" panose="020B0604020202020204" pitchFamily="34" charset="0"/>
              </a:rPr>
              <a:t>/</a:t>
            </a:r>
            <a:r>
              <a:rPr lang="it-IT" sz="2000" dirty="0" err="1">
                <a:solidFill>
                  <a:srgbClr val="F2F2F2"/>
                </a:solidFill>
                <a:latin typeface="Arial" panose="020B0604020202020204" pitchFamily="34" charset="0"/>
                <a:cs typeface="Arial" panose="020B0604020202020204" pitchFamily="34" charset="0"/>
              </a:rPr>
              <a:t>leo</a:t>
            </a:r>
            <a:r>
              <a:rPr lang="it-IT" sz="2000" dirty="0">
                <a:solidFill>
                  <a:srgbClr val="F2F2F2"/>
                </a:solidFill>
                <a:latin typeface="Arial" panose="020B0604020202020204" pitchFamily="34" charset="0"/>
                <a:cs typeface="Arial" panose="020B0604020202020204" pitchFamily="34" charset="0"/>
              </a:rPr>
              <a:t>  </a:t>
            </a:r>
          </a:p>
          <a:p>
            <a:pPr algn="ctr"/>
            <a:r>
              <a:rPr lang="it-IT" sz="2400" b="1" dirty="0">
                <a:solidFill>
                  <a:schemeClr val="bg1"/>
                </a:solidFill>
                <a:latin typeface="Arial" panose="020B0604020202020204" pitchFamily="34" charset="0"/>
                <a:cs typeface="Arial" panose="020B0604020202020204" pitchFamily="34" charset="0"/>
              </a:rPr>
              <a:t>#LoudAndProudLeo</a:t>
            </a:r>
          </a:p>
        </p:txBody>
      </p:sp>
    </p:spTree>
    <p:extLst>
      <p:ext uri="{BB962C8B-B14F-4D97-AF65-F5344CB8AC3E}">
        <p14:creationId xmlns:p14="http://schemas.microsoft.com/office/powerpoint/2010/main" val="73567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repeatCount="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anim calcmode="lin" valueType="num">
                                      <p:cBhvr>
                                        <p:cTn id="8" dur="300" fill="hold"/>
                                        <p:tgtEl>
                                          <p:spTgt spid="11"/>
                                        </p:tgtEl>
                                        <p:attrNameLst>
                                          <p:attrName>ppt_x</p:attrName>
                                        </p:attrNameLst>
                                      </p:cBhvr>
                                      <p:tavLst>
                                        <p:tav tm="0">
                                          <p:val>
                                            <p:strVal val="#ppt_x"/>
                                          </p:val>
                                        </p:tav>
                                        <p:tav tm="100000">
                                          <p:val>
                                            <p:strVal val="#ppt_x"/>
                                          </p:val>
                                        </p:tav>
                                      </p:tavLst>
                                    </p:anim>
                                    <p:anim calcmode="lin" valueType="num">
                                      <p:cBhvr>
                                        <p:cTn id="9" dur="3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3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1_Office Theme">
  <a:themeElements>
    <a:clrScheme name="Custom 2">
      <a:dk1>
        <a:srgbClr val="424242"/>
      </a:dk1>
      <a:lt1>
        <a:srgbClr val="FFFFFF"/>
      </a:lt1>
      <a:dk2>
        <a:srgbClr val="0B4680"/>
      </a:dk2>
      <a:lt2>
        <a:srgbClr val="FF5C34"/>
      </a:lt2>
      <a:accent1>
        <a:srgbClr val="407CCA"/>
      </a:accent1>
      <a:accent2>
        <a:srgbClr val="0D2240"/>
      </a:accent2>
      <a:accent3>
        <a:srgbClr val="B3B2B1"/>
      </a:accent3>
      <a:accent4>
        <a:srgbClr val="792682"/>
      </a:accent4>
      <a:accent5>
        <a:srgbClr val="00AC69"/>
      </a:accent5>
      <a:accent6>
        <a:srgbClr val="EBB700"/>
      </a:accent6>
      <a:hlink>
        <a:srgbClr val="FF5C34"/>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1374</Words>
  <Application>Microsoft Office PowerPoint</Application>
  <PresentationFormat>Widescreen</PresentationFormat>
  <Paragraphs>126</Paragraphs>
  <Slides>9</Slides>
  <Notes>9</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9</vt:i4>
      </vt:variant>
    </vt:vector>
  </HeadingPairs>
  <TitlesOfParts>
    <vt:vector size="21" baseType="lpstr">
      <vt:lpstr>Arial</vt:lpstr>
      <vt:lpstr>Arial Black</vt:lpstr>
      <vt:lpstr>Avenir</vt:lpstr>
      <vt:lpstr>Calibri</vt:lpstr>
      <vt:lpstr>Calibri Light</vt:lpstr>
      <vt:lpstr>Helvetica</vt:lpstr>
      <vt:lpstr>Helvetica Neue</vt:lpstr>
      <vt:lpstr>Times New Roman</vt:lpstr>
      <vt:lpstr>Wingdings 3</vt:lpstr>
      <vt:lpstr>1_Office Theme</vt:lpstr>
      <vt:lpstr>MASTER SLIDE - BLANK</vt:lpstr>
      <vt:lpstr>MASTER SLIDE - 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Khamisi</dc:creator>
  <cp:lastModifiedBy>Christensen, Ashley</cp:lastModifiedBy>
  <cp:revision>42</cp:revision>
  <dcterms:created xsi:type="dcterms:W3CDTF">2023-08-10T19:35:54Z</dcterms:created>
  <dcterms:modified xsi:type="dcterms:W3CDTF">2023-11-02T18:14:49Z</dcterms:modified>
</cp:coreProperties>
</file>