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1137" r:id="rId2"/>
    <p:sldId id="259" r:id="rId3"/>
    <p:sldId id="1114" r:id="rId4"/>
    <p:sldId id="261" r:id="rId5"/>
    <p:sldId id="1156" r:id="rId6"/>
    <p:sldId id="260" r:id="rId7"/>
    <p:sldId id="1151" r:id="rId8"/>
    <p:sldId id="1142" r:id="rId9"/>
    <p:sldId id="1152" r:id="rId10"/>
    <p:sldId id="1153" r:id="rId11"/>
    <p:sldId id="1154" r:id="rId12"/>
    <p:sldId id="1155" r:id="rId13"/>
    <p:sldId id="1157" r:id="rId14"/>
    <p:sldId id="1150" r:id="rId15"/>
    <p:sldId id="114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C2A72-4192-4F17-B2F2-BBC09C95A275}" v="55" dt="2023-04-14T21:37:43.508"/>
    <p1510:client id="{18DE39AF-1D60-42F3-B1CD-8D553104D35D}" v="2" dt="2023-04-17T15:50:35.776"/>
    <p1510:client id="{5944BDE1-D02D-4042-ADB2-90813A784DC6}" v="36" dt="2023-06-14T22:04:52.846"/>
    <p1510:client id="{7A530A79-942B-4863-8010-101673DD60DB}" v="3" dt="2023-04-17T16:04:57.497"/>
    <p1510:client id="{964FE9DE-AB07-4123-8491-C248CEF52F38}" v="29" dt="2023-04-21T18:34:06.690"/>
    <p1510:client id="{E8DA8AB6-29AB-4E2B-ACBA-390B98253AF0}" v="2" dt="2023-04-14T20:04:10.182"/>
  </p1510:revLst>
</p1510:revInfo>
</file>

<file path=ppt/tableStyles.xml><?xml version="1.0" encoding="utf-8"?>
<a:tblStyleLst xmlns:a="http://schemas.openxmlformats.org/drawingml/2006/main" def="{16A299CF-C680-4D44-A448-CC42B6D110BA}">
  <a:tblStyle styleId="{16A299CF-C680-4D44-A448-CC42B6D110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9" autoAdjust="0"/>
  </p:normalViewPr>
  <p:slideViewPr>
    <p:cSldViewPr snapToGrid="0">
      <p:cViewPr varScale="1">
        <p:scale>
          <a:sx n="88" d="100"/>
          <a:sy n="8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webdamdb.com/md_6uJAPGciI5G0.jpg.pdf?v=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e714f982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e714f982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dirty="0">
                <a:solidFill>
                  <a:schemeClr val="accent2"/>
                </a:solidFill>
              </a:rPr>
              <a:t>Fondato nel 1957, il programma Leo Club offre ai giovani opportunità di crescita personale, formazione alla leadership e servizio alla comunità. Il programma mira a incoraggiare i giovani di età compresa tra i 12 e i 30 anni a impegnarsi attivamente in progetti di servizio alla comunità e ad avere un impatto positivo sulle loro comunità locali.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8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+mj-lt"/>
              <a:buAutoNum type="arabicPeriod"/>
            </a:pPr>
            <a:r>
              <a:rPr lang="it-IT" sz="1800" dirty="0">
                <a:latin typeface="Calibri"/>
                <a:cs typeface="Calibri"/>
              </a:rPr>
              <a:t>I Leo club sono sponsorizzati da un Lions club, quindi innanzitutto il Lions club deve decidere di avviare un Leo club. </a:t>
            </a:r>
          </a:p>
          <a:p>
            <a:pPr fontAlgn="base">
              <a:buFont typeface="+mj-lt"/>
              <a:buAutoNum type="arabicPeriod"/>
            </a:pPr>
            <a:r>
              <a:rPr lang="it-IT" sz="1800" dirty="0">
                <a:latin typeface="Calibri"/>
                <a:cs typeface="Calibri"/>
              </a:rPr>
              <a:t>Scegliere l’Advisor Leo- qualcuno che vuole lavorare con i giovani e aiutarli a crescere come leader; deve partecipare a tutte le riunioni e supportare il gruppo</a:t>
            </a:r>
          </a:p>
          <a:p>
            <a:pPr algn="l">
              <a:buAutoNum type="arabicPeriod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Definire la struttura del club - Alfa o Omega, scolastico o comunitario </a:t>
            </a:r>
          </a:p>
          <a:p>
            <a:pPr algn="l" rtl="0" fontAlgn="base">
              <a:buFont typeface="+mj-lt"/>
              <a:buAutoNum type="arabicPeriod"/>
            </a:pPr>
            <a:r>
              <a:rPr lang="it-IT" b="0" i="0" dirty="0">
                <a:solidFill>
                  <a:srgbClr val="000000"/>
                </a:solidFill>
                <a:effectLst/>
              </a:rPr>
              <a:t>Individuare soci Leo potenziali - </a:t>
            </a:r>
            <a:r>
              <a:rPr lang="it-IT" sz="3200" b="0" i="0" dirty="0">
                <a:solidFill>
                  <a:srgbClr val="000000"/>
                </a:solidFill>
                <a:effectLst/>
                <a:latin typeface="HelveticaNeue-Light"/>
              </a:rPr>
              <a:t>Ricercate potenziali Leo nelle scuole, nelle università, nei luoghi di culto, nei gruppi giovanili e tra amici e parenti.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Invitare i potenziali soci a una riunione informativa 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it-IT" i="0" dirty="0">
                <a:effectLst/>
              </a:rPr>
              <a:t>Riunione informativa  - Organizzare una riunione per la costituzione del Leo club per eleggere gli officer del club, discutere di potenziali progetti, accettare lo</a:t>
            </a:r>
            <a:r>
              <a:rPr lang="it-IT" b="1" i="0" u="none" strike="noStrike" dirty="0">
                <a:solidFill>
                  <a:srgbClr val="0A3DAB"/>
                </a:solidFill>
                <a:effectLst/>
                <a:latin typeface="HelveticaNeue-Medium"/>
                <a:hlinkClick r:id="rId3"/>
              </a:rPr>
              <a:t> Statuto e Regolamento di Leo Club</a:t>
            </a:r>
            <a:r>
              <a:rPr lang="it-IT" i="0" dirty="0">
                <a:effectLst/>
              </a:rPr>
              <a:t> e definire giorno, luogo e ora per le riunioni del club.</a:t>
            </a:r>
          </a:p>
          <a:p>
            <a:pPr fontAlgn="base">
              <a:buFont typeface="+mj-lt"/>
              <a:buAutoNum type="arabicPeriod" startAt="5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Compilare la </a:t>
            </a:r>
            <a:r>
              <a:rPr lang="it-IT" sz="1800" dirty="0">
                <a:latin typeface="Calibri"/>
                <a:cs typeface="Calibri"/>
              </a:rPr>
              <a:t>documentazione 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richiesta </a:t>
            </a:r>
            <a:r>
              <a:rPr lang="it-IT" sz="1800" dirty="0">
                <a:latin typeface="Calibri"/>
                <a:cs typeface="Calibri"/>
              </a:rPr>
              <a:t>- I kit organizzativi possono essere ordinati da LCI per supportare la formazione di un nuovo club.  Sul sito sono disponibili anche le richieste di associazione e i moduli per l’organizzazione del club.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Pianificare una cerimonia di investitura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Obblighi finanziari</a:t>
            </a:r>
          </a:p>
        </p:txBody>
      </p:sp>
    </p:spTree>
    <p:extLst>
      <p:ext uri="{BB962C8B-B14F-4D97-AF65-F5344CB8AC3E}">
        <p14:creationId xmlns:p14="http://schemas.microsoft.com/office/powerpoint/2010/main" val="238297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+mj-lt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278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it-IT" dirty="0"/>
              <a:t>Questo video è stato girato da soci Leo di tutto il mondo che hanno raccontato la loro esperienza associativa</a:t>
            </a:r>
          </a:p>
        </p:txBody>
      </p:sp>
    </p:spTree>
    <p:extLst>
      <p:ext uri="{BB962C8B-B14F-4D97-AF65-F5344CB8AC3E}">
        <p14:creationId xmlns:p14="http://schemas.microsoft.com/office/powerpoint/2010/main" val="178001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Leo club sono che accolgono i soci più giovani di Lions Clubs International, le cui idee e azioni sono preziose per promuovere la sua missione. </a:t>
            </a:r>
          </a:p>
        </p:txBody>
      </p:sp>
    </p:spTree>
    <p:extLst>
      <p:ext uri="{BB962C8B-B14F-4D97-AF65-F5344CB8AC3E}">
        <p14:creationId xmlns:p14="http://schemas.microsoft.com/office/powerpoint/2010/main" val="316554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 dirty="0"/>
              <a:t>I Leo hanno un'età compresa fra i 12 e i 30 anni. I Leo club sono sponsorizzati dai Lions club locali tramite Lions Clubs International, l'organizzazione di servizio comunitario più grande al mondo con 1,4 milioni di soci presenti in tutto il mondo. </a:t>
            </a:r>
            <a:br>
              <a:rPr lang="it-IT" sz="1000" dirty="0"/>
            </a:br>
            <a:r>
              <a:rPr lang="it-IT" sz="1000" dirty="0"/>
              <a:t>Il Programma Leo Club è un programma solido da oltre 65 anni e oggi ci sono più di 7.800 Leo club in tutto il mondo. </a:t>
            </a:r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00" dirty="0"/>
              <a:t>I Leo sono giovani che desiderano dare il proprio contributo alla comunità e servire gli altri. </a:t>
            </a:r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383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it-IT" dirty="0"/>
              <a:t>Perché un giovane di età compresa tra i 12 e i 30 anni dovrebbe voler far parte di un Leo club? </a:t>
            </a:r>
          </a:p>
        </p:txBody>
      </p:sp>
    </p:spTree>
    <p:extLst>
      <p:ext uri="{BB962C8B-B14F-4D97-AF65-F5344CB8AC3E}">
        <p14:creationId xmlns:p14="http://schemas.microsoft.com/office/powerpoint/2010/main" val="250239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Arial" panose="020B0604020202020204" pitchFamily="34" charset="0"/>
              <a:buNone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 sono molti modi in cui le persone possono offrire qualcosa alla loro comunità, ma essere un Leo è molto più che un semplice modo di dedicarsi al volontariato.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scelta di fondare un club Leo vi aiuterà a crescere come individui e come leader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Trova il tuo scopo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Entrare a far parte di un Leo club può offrirvi una miriade di opportunità: dallo sviluppo di abilità fondamentali per la vita e dalla possibilità di cambiare in meglio la comunità allo stringere legami duraturi con persone che la pensano come voi. </a:t>
            </a:r>
          </a:p>
          <a:p>
            <a:pPr marL="457200" marR="0" lvl="0" indent="-317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Competenze di leadership: corsi di formazione sulla leadership, incarichi di responsabilità, pianificazione di eventi/progetti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Citazione: Come Leo abbiamo preso le nostre idee e le abbiamo trasformate in realtà. La persone rispettano questo.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Leo sono rimasti sorpresi di quanto sia piacevole servire la comunità. Un Leo ha detto: "Questo era volontariato? Avrei offerto il mio aiuto anche se non fosse stato così divertente". - Leo Club Cutler Orosi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Networking e team-building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Service </a:t>
            </a:r>
          </a:p>
        </p:txBody>
      </p:sp>
    </p:spTree>
    <p:extLst>
      <p:ext uri="{BB962C8B-B14F-4D97-AF65-F5344CB8AC3E}">
        <p14:creationId xmlns:p14="http://schemas.microsoft.com/office/powerpoint/2010/main" val="263374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it-IT" dirty="0"/>
              <a:t>Perché il vostro Lions club dovrebbe fondare un Leo club? </a:t>
            </a:r>
            <a:r>
              <a:rPr lang="it-IT" b="0" i="0" dirty="0">
                <a:solidFill>
                  <a:srgbClr val="000000"/>
                </a:solidFill>
                <a:effectLst/>
                <a:latin typeface="WordVisi_MSFontService"/>
              </a:rPr>
              <a:t>Cosa ottengono i Lions dall’organizzazione di un Leo club?</a:t>
            </a:r>
          </a:p>
        </p:txBody>
      </p:sp>
    </p:spTree>
    <p:extLst>
      <p:ext uri="{BB962C8B-B14F-4D97-AF65-F5344CB8AC3E}">
        <p14:creationId xmlns:p14="http://schemas.microsoft.com/office/powerpoint/2010/main" val="397138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Quando viene fondato un Leo club, i Leo e i Leo Advisor entrano a far parte di una famiglia globale di giovani che vogliono migliorare il mondo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sponsorizzazione di un Leo club offre ai Lions l'opportunità di fare da mentori, responsabilizzare i giovani leader e promuovere l’impegno nel servizio alla comunità, stimolando i soci a rimanere coinvolti!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leader di oggi costruiscono il mondo di domani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Organizzare club Leo offre ai Lions la possibilità di impegnarsi con i giovani della loro comunità. I Leo condividono la vostra passione e investono nel lavoro dei Lions club. Riconoscere i Leo come potenziali futuri Lions è un modo efficace per garantire il futuro dei Lions nella vostra comunità.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Leo Club della KIU [Gocce di speranza]: La preziosa guida dei Lions ha aperto la strada ai Leo per scoprire cosa possono fare per la società e per migliorare le loro competenze di leadership.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Networking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Capacità di leadership: guidare i giovani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Investire nei giovani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Imparare dai giovani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Attirare soci più giovani e le loro famiglie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Raggiungere maggiormente la comunità </a:t>
            </a:r>
          </a:p>
        </p:txBody>
      </p:sp>
    </p:spTree>
    <p:extLst>
      <p:ext uri="{BB962C8B-B14F-4D97-AF65-F5344CB8AC3E}">
        <p14:creationId xmlns:p14="http://schemas.microsoft.com/office/powerpoint/2010/main" val="391857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325100" y="1340075"/>
            <a:ext cx="2650200" cy="1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454075" y="2909450"/>
            <a:ext cx="245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- BLANK">
  <p:cSld name="MASTER SLIDE - BLANK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>
            <a:alphaModFix/>
          </a:blip>
          <a:srcRect l="20139" t="17140" r="42976" b="40534"/>
          <a:stretch/>
        </p:blipFill>
        <p:spPr>
          <a:xfrm>
            <a:off x="6142535" y="-2"/>
            <a:ext cx="3001464" cy="516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090" y="59138"/>
            <a:ext cx="125947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 l="15744" b="4900"/>
          <a:stretch/>
        </p:blipFill>
        <p:spPr>
          <a:xfrm>
            <a:off x="-1" y="3907181"/>
            <a:ext cx="74391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652868" y="4800545"/>
            <a:ext cx="491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onsclubs.org/it/resources-for-members/resource-center/leo-club-leadership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lionsclubs.org/it/resources-for-members/resource-center/leo-club-adviso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onsclubs.org/it/resources-for-members/resource-center/start-a-leo-club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HxfYUNFzlY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-2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200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F9008-759B-BF4A-A397-55EB3B46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0" t="17140" r="42977" b="40535"/>
          <a:stretch/>
        </p:blipFill>
        <p:spPr>
          <a:xfrm>
            <a:off x="6142534" y="-2"/>
            <a:ext cx="3001466" cy="5166661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8520BA-3857-4F45-9F89-B8892B3B592C}"/>
              </a:ext>
            </a:extLst>
          </p:cNvPr>
          <p:cNvSpPr txBox="1">
            <a:spLocks/>
          </p:cNvSpPr>
          <p:nvPr/>
        </p:nvSpPr>
        <p:spPr>
          <a:xfrm>
            <a:off x="1294428" y="1962543"/>
            <a:ext cx="6555141" cy="82841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it-IT" sz="3300" dirty="0">
                <a:solidFill>
                  <a:srgbClr val="55565A"/>
                </a:solidFill>
              </a:rPr>
              <a:t>L’organizzazione</a:t>
            </a:r>
            <a:r>
              <a:rPr lang="it-IT" sz="3200" dirty="0">
                <a:solidFill>
                  <a:srgbClr val="55565A"/>
                </a:solidFill>
              </a:rPr>
              <a:t> di un Leo club</a:t>
            </a: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20" y="1803633"/>
            <a:ext cx="1833087" cy="1833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0C187D-881A-124B-AD8C-8CCB536CC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436557" y="567886"/>
            <a:ext cx="7511505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 il vostro Lions club dovrebbe fondare un 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club</a:t>
            </a:r>
            <a:r>
              <a:rPr lang="it-IT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/>
                <a:cs typeface="Arial"/>
              </a:rPr>
              <a:t>Allargare la famiglia globale Lions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 da mentori e rendere indipendenti giovani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 l'impegno per il servizio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/>
                <a:cs typeface="Arial"/>
              </a:rPr>
              <a:t>Attirare soci più giovani e le loro famiglie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Energizzare e ispirare i propri soci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/>
                <a:cs typeface="Arial"/>
              </a:rPr>
              <a:t>Ottenere partner nel servizio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/>
                <a:cs typeface="Arial"/>
              </a:rPr>
              <a:t>Formare futuri Lions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7516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7343790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it-IT" sz="4500" dirty="0"/>
              <a:t>Cosa fare per organizzare un Leo club?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44134" y="551837"/>
            <a:ext cx="7785112" cy="3792199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Siete pronti a organizzare un 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club</a:t>
            </a:r>
            <a:r>
              <a:rPr lang="it-IT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it-IT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Ecco cosa fare: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Accettare di sponsorizzare un Leo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Scegliere l’Advisor 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Decidere il tipo di club e individuare i potenziali soci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Invitare i potenziali soci a una riunione informativa o a un'attività di servizio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Organizzare un incontro di formazione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Compilare la documentazione richiesta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/>
                <a:cs typeface="Arial"/>
              </a:rPr>
              <a:t>Pagare la quota organizzativa di 100 USD a Lions International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55565A"/>
                </a:solidFill>
                <a:latin typeface="Arial"/>
                <a:cs typeface="Arial"/>
              </a:rPr>
              <a:t>Pianificare una cerimonia di investitura </a:t>
            </a:r>
          </a:p>
        </p:txBody>
      </p:sp>
    </p:spTree>
    <p:extLst>
      <p:ext uri="{BB962C8B-B14F-4D97-AF65-F5344CB8AC3E}">
        <p14:creationId xmlns:p14="http://schemas.microsoft.com/office/powerpoint/2010/main" val="100427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743918" y="318700"/>
            <a:ext cx="6729681" cy="35884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Siete pronti a organizzare un </a:t>
            </a:r>
            <a:r>
              <a:rPr lang="it-IT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club</a:t>
            </a:r>
            <a:r>
              <a:rPr lang="it-IT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it-IT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Utilizzate queste risorse!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Pagina web Organizzare un Leo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Pagina web per l’Advisor 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 all’insediamento degli officer e all’investitura dei nuovi soci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Pagina web per gli Officer di Leo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Brochure e poster per il reclutamento dei 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formativo per i Leo ne Centro di formazione Lions disponibili nel Centro Didattico Lions.</a:t>
            </a:r>
          </a:p>
        </p:txBody>
      </p:sp>
    </p:spTree>
    <p:extLst>
      <p:ext uri="{BB962C8B-B14F-4D97-AF65-F5344CB8AC3E}">
        <p14:creationId xmlns:p14="http://schemas.microsoft.com/office/powerpoint/2010/main" val="397016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8BAAAC-1C2C-1C4C-97E3-EEAFF7557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35B36-2A84-4843-B7CD-C97216D18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6" name="Page Number - White">
            <a:extLst>
              <a:ext uri="{FF2B5EF4-FFF2-40B4-BE49-F238E27FC236}">
                <a16:creationId xmlns:a16="http://schemas.microsoft.com/office/drawing/2014/main" id="{4FC51006-FDCC-E647-BDD4-387B9FA8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2" name="Online Media 1" title="It’s Your Time | Youth &amp; Young Adult Volunteerism | Leo Clubs | :60">
            <a:hlinkClick r:id="" action="ppaction://media"/>
            <a:extLst>
              <a:ext uri="{FF2B5EF4-FFF2-40B4-BE49-F238E27FC236}">
                <a16:creationId xmlns:a16="http://schemas.microsoft.com/office/drawing/2014/main" id="{9B92DC00-6F07-F68E-E60D-B8B7206D8B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5032" y="-1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A8ABF-F451-834E-959B-CB6351D3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3" t="10769" r="64229" b="50895"/>
          <a:stretch/>
        </p:blipFill>
        <p:spPr>
          <a:xfrm>
            <a:off x="8148796" y="0"/>
            <a:ext cx="995204" cy="2209800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AABAD8D0-5BDB-BC49-AF32-288AED58FC17}"/>
              </a:ext>
            </a:extLst>
          </p:cNvPr>
          <p:cNvSpPr txBox="1">
            <a:spLocks/>
          </p:cNvSpPr>
          <p:nvPr/>
        </p:nvSpPr>
        <p:spPr>
          <a:xfrm>
            <a:off x="2691189" y="2825079"/>
            <a:ext cx="3761621" cy="74756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dirty="0"/>
              <a:t>Domande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A85CD-EF90-E24C-ACB9-CEC7C207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79" y="1420637"/>
            <a:ext cx="1531439" cy="1531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468D0-8D40-594B-8081-4D8C4F4EB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3" name="Copyright">
            <a:extLst>
              <a:ext uri="{FF2B5EF4-FFF2-40B4-BE49-F238E27FC236}">
                <a16:creationId xmlns:a16="http://schemas.microsoft.com/office/drawing/2014/main" id="{556327CB-2D25-4048-8888-B14AA8D6B07A}"/>
              </a:ext>
            </a:extLst>
          </p:cNvPr>
          <p:cNvSpPr txBox="1"/>
          <p:nvPr/>
        </p:nvSpPr>
        <p:spPr>
          <a:xfrm>
            <a:off x="2378827" y="4686301"/>
            <a:ext cx="307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© 2020 Lions Clubs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164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662375" y="1568900"/>
            <a:ext cx="4742400" cy="2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Fornire ai giovani nel mondo un’opportunità di sviluppo e contributo, a livello individuale e collettivo, come membri responsabili della comunità locale, nazionale e internazionale.</a:t>
            </a:r>
          </a:p>
        </p:txBody>
      </p:sp>
      <p:sp>
        <p:nvSpPr>
          <p:cNvPr id="126" name="Google Shape;126;p22"/>
          <p:cNvSpPr txBox="1"/>
          <p:nvPr/>
        </p:nvSpPr>
        <p:spPr>
          <a:xfrm>
            <a:off x="1380502" y="424359"/>
            <a:ext cx="43497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t-IT" sz="2800" b="1" dirty="0">
                <a:solidFill>
                  <a:schemeClr val="accent3"/>
                </a:solidFill>
              </a:rPr>
              <a:t>Obiettivi del programma Leo Club</a:t>
            </a: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/>
          <a:srcRect l="9983" r="9983"/>
          <a:stretch/>
        </p:blipFill>
        <p:spPr>
          <a:xfrm>
            <a:off x="5836875" y="1112900"/>
            <a:ext cx="3307131" cy="275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5456321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it-IT" sz="4500" dirty="0"/>
              <a:t>Chi sono i Leo?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3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accent3"/>
                </a:solidFill>
              </a:rPr>
              <a:t>Chi sono i Leo?</a:t>
            </a:r>
          </a:p>
        </p:txBody>
      </p:sp>
      <p:sp>
        <p:nvSpPr>
          <p:cNvPr id="159" name="Google Shape;159;p24"/>
          <p:cNvSpPr txBox="1"/>
          <p:nvPr/>
        </p:nvSpPr>
        <p:spPr>
          <a:xfrm>
            <a:off x="1261226" y="1015939"/>
            <a:ext cx="1926300" cy="1048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accent2"/>
                </a:solidFill>
              </a:rPr>
              <a:t>LEO: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accent2"/>
                </a:solidFill>
              </a:rPr>
              <a:t>L</a:t>
            </a:r>
            <a:r>
              <a:rPr lang="it-IT" dirty="0">
                <a:solidFill>
                  <a:schemeClr val="accent2"/>
                </a:solidFill>
              </a:rPr>
              <a:t>eadership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accent2"/>
                </a:solidFill>
              </a:rPr>
              <a:t>E</a:t>
            </a:r>
            <a:r>
              <a:rPr lang="it-IT" dirty="0">
                <a:solidFill>
                  <a:schemeClr val="accent2"/>
                </a:solidFill>
              </a:rPr>
              <a:t>sperienza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accent2"/>
                </a:solidFill>
              </a:rPr>
              <a:t>O</a:t>
            </a:r>
            <a:r>
              <a:rPr lang="it-IT" dirty="0">
                <a:solidFill>
                  <a:schemeClr val="accent2"/>
                </a:solidFill>
              </a:rPr>
              <a:t>pportunità</a:t>
            </a:r>
          </a:p>
        </p:txBody>
      </p:sp>
      <p:sp>
        <p:nvSpPr>
          <p:cNvPr id="162" name="Google Shape;162;p24"/>
          <p:cNvSpPr txBox="1"/>
          <p:nvPr/>
        </p:nvSpPr>
        <p:spPr>
          <a:xfrm>
            <a:off x="1261226" y="2404721"/>
            <a:ext cx="6282574" cy="130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accent2"/>
                </a:solidFill>
              </a:rPr>
              <a:t>Lions e Leo</a:t>
            </a:r>
          </a:p>
          <a:p>
            <a:r>
              <a:rPr lang="it-IT" dirty="0">
                <a:solidFill>
                  <a:schemeClr val="accent2"/>
                </a:solidFill>
              </a:rPr>
              <a:t>I Leo club sono sponsorizzati dai Lions club locali attraverso Lions International. Il Lions club sponsor può contribuire all'organizzazione, alla supervisione e alla guida del Leo club. I Leo supportano i Lions club con idee creative e agiscono nel ruolo di partner nel servizio. </a:t>
            </a:r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1332725" y="1151106"/>
            <a:ext cx="3633558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800" b="1" i="0" strike="noStrike" cap="none" dirty="0">
                <a:solidFill>
                  <a:schemeClr val="accent2"/>
                </a:solidFill>
              </a:rPr>
              <a:t>Leo Club Alfa</a:t>
            </a:r>
            <a:r>
              <a:rPr lang="it-IT" sz="1800" b="0" i="0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Età 12-18 anni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 club Alfa si concentrano sullo sviluppo individuale e sociale degli adolescenti. </a:t>
            </a:r>
          </a:p>
        </p:txBody>
      </p:sp>
      <p:sp>
        <p:nvSpPr>
          <p:cNvPr id="156" name="Google Shape;156;p24"/>
          <p:cNvSpPr txBox="1"/>
          <p:nvPr/>
        </p:nvSpPr>
        <p:spPr>
          <a:xfrm>
            <a:off x="2582533" y="2412628"/>
            <a:ext cx="3888892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800" b="1" i="0" strike="noStrike" cap="none" dirty="0">
                <a:solidFill>
                  <a:schemeClr val="accent2"/>
                </a:solidFill>
              </a:rPr>
              <a:t>Leo Club Omega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Età 18-30 anni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Questi club si dedicano allo sviluppo personale e professionale dei giovani adulti.</a:t>
            </a:r>
          </a:p>
        </p:txBody>
      </p:sp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accent3"/>
                </a:solidFill>
              </a:rPr>
              <a:t>Chi sono i Leo?</a:t>
            </a:r>
          </a:p>
        </p:txBody>
      </p:sp>
      <p:sp>
        <p:nvSpPr>
          <p:cNvPr id="160" name="Google Shape;160;p24"/>
          <p:cNvSpPr txBox="1"/>
          <p:nvPr/>
        </p:nvSpPr>
        <p:spPr>
          <a:xfrm>
            <a:off x="2582533" y="4023940"/>
            <a:ext cx="2181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it-IT" sz="1200" dirty="0">
                <a:solidFill>
                  <a:schemeClr val="accent2"/>
                </a:solidFill>
              </a:rPr>
              <a:t>Organizzati all’interno di un’istituzione scolastica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it-IT" sz="1200" dirty="0">
                <a:solidFill>
                  <a:schemeClr val="accent2"/>
                </a:solidFill>
              </a:rPr>
              <a:t>Organizzati all’interno della comunità</a:t>
            </a:r>
          </a:p>
        </p:txBody>
      </p:sp>
      <p:sp>
        <p:nvSpPr>
          <p:cNvPr id="161" name="Google Shape;161;p24"/>
          <p:cNvSpPr txBox="1"/>
          <p:nvPr/>
        </p:nvSpPr>
        <p:spPr>
          <a:xfrm>
            <a:off x="2969100" y="3696559"/>
            <a:ext cx="1602900" cy="397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accent2"/>
                </a:solidFill>
              </a:rPr>
              <a:t>Tipi di club</a:t>
            </a: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25" y="809285"/>
            <a:ext cx="1456500" cy="14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442" y="2240079"/>
            <a:ext cx="1456500" cy="145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8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0" y="2787307"/>
            <a:ext cx="9144000" cy="1524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/>
          <p:nvPr/>
        </p:nvSpPr>
        <p:spPr>
          <a:xfrm rot="-5400000">
            <a:off x="137747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/>
          <p:nvPr/>
        </p:nvSpPr>
        <p:spPr>
          <a:xfrm rot="5400000">
            <a:off x="3974010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/>
          <p:nvPr/>
        </p:nvSpPr>
        <p:spPr>
          <a:xfrm rot="-5400000">
            <a:off x="5284849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53298" y="2372269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1957</a:t>
            </a:r>
          </a:p>
        </p:txBody>
      </p:sp>
      <p:sp>
        <p:nvSpPr>
          <p:cNvPr id="137" name="Google Shape;137;p23"/>
          <p:cNvSpPr txBox="1"/>
          <p:nvPr/>
        </p:nvSpPr>
        <p:spPr>
          <a:xfrm>
            <a:off x="2607305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</a:p>
        </p:txBody>
      </p:sp>
      <p:sp>
        <p:nvSpPr>
          <p:cNvPr id="138" name="Google Shape;138;p23"/>
          <p:cNvSpPr/>
          <p:nvPr/>
        </p:nvSpPr>
        <p:spPr>
          <a:xfrm rot="5400000">
            <a:off x="1324497" y="3061507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525958" y="3117322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1967</a:t>
            </a:r>
          </a:p>
        </p:txBody>
      </p:sp>
      <p:sp>
        <p:nvSpPr>
          <p:cNvPr id="140" name="Google Shape;140;p23"/>
          <p:cNvSpPr txBox="1"/>
          <p:nvPr/>
        </p:nvSpPr>
        <p:spPr>
          <a:xfrm>
            <a:off x="4189574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2016</a:t>
            </a:r>
          </a:p>
        </p:txBody>
      </p:sp>
      <p:sp>
        <p:nvSpPr>
          <p:cNvPr id="141" name="Google Shape;141;p23"/>
          <p:cNvSpPr txBox="1"/>
          <p:nvPr/>
        </p:nvSpPr>
        <p:spPr>
          <a:xfrm>
            <a:off x="5500400" y="2287308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2022</a:t>
            </a:r>
          </a:p>
        </p:txBody>
      </p:sp>
      <p:sp>
        <p:nvSpPr>
          <p:cNvPr id="142" name="Google Shape;142;p23"/>
          <p:cNvSpPr txBox="1"/>
          <p:nvPr/>
        </p:nvSpPr>
        <p:spPr>
          <a:xfrm>
            <a:off x="44171" y="3015908"/>
            <a:ext cx="1352698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Il 5 dicembre 1957 viene fondato il primo Leo club nello stato </a:t>
            </a:r>
            <a:r>
              <a:rPr lang="it-IT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americano</a:t>
            </a:r>
            <a:r>
              <a:rPr lang="it-IT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della Pennsylvania.</a:t>
            </a:r>
          </a:p>
        </p:txBody>
      </p:sp>
      <p:sp>
        <p:nvSpPr>
          <p:cNvPr id="143" name="Google Shape;143;p23"/>
          <p:cNvSpPr txBox="1"/>
          <p:nvPr/>
        </p:nvSpPr>
        <p:spPr>
          <a:xfrm>
            <a:off x="5192101" y="3015908"/>
            <a:ext cx="1484734" cy="83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it-IT" sz="1200" dirty="0">
                <a:solidFill>
                  <a:srgbClr val="7F7F7F"/>
                </a:solidFill>
              </a:rPr>
              <a:t>Viene istituita la figura del Liaison Leo o Leo-Lion nel Gabinetto </a:t>
            </a:r>
            <a:r>
              <a:rPr lang="it-IT" sz="1100" dirty="0">
                <a:solidFill>
                  <a:srgbClr val="7F7F7F"/>
                </a:solidFill>
              </a:rPr>
              <a:t>distrettuale</a:t>
            </a:r>
            <a:r>
              <a:rPr lang="it-IT" sz="1200" dirty="0">
                <a:solidFill>
                  <a:srgbClr val="7F7F7F"/>
                </a:solidFill>
              </a:rPr>
              <a:t> e nel Consiglio multidistrettuale</a:t>
            </a:r>
          </a:p>
        </p:txBody>
      </p:sp>
      <p:sp>
        <p:nvSpPr>
          <p:cNvPr id="144" name="Google Shape;144;p23"/>
          <p:cNvSpPr txBox="1"/>
          <p:nvPr/>
        </p:nvSpPr>
        <p:spPr>
          <a:xfrm>
            <a:off x="3747600" y="1196900"/>
            <a:ext cx="164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dirty="0">
                <a:solidFill>
                  <a:srgbClr val="7F7F7F"/>
                </a:solidFill>
              </a:rPr>
              <a:t>È stato istituito un comitato ad hoc sul coinvolgimento dei giovani per determinare le strategie di coinvolgimento dei giovani soci</a:t>
            </a:r>
            <a:r>
              <a:rPr lang="it-IT" sz="12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5" name="Google Shape;145;p23"/>
          <p:cNvSpPr txBox="1"/>
          <p:nvPr/>
        </p:nvSpPr>
        <p:spPr>
          <a:xfrm>
            <a:off x="1206975" y="1636196"/>
            <a:ext cx="1551251" cy="8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Lions Clubs International adotta il Programma Leo Club come programma ufficiale.</a:t>
            </a:r>
            <a:br>
              <a:rPr lang="it-IT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endParaRPr lang="it-IT" sz="11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0" y="0"/>
            <a:ext cx="1290300" cy="11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-50725" y="420500"/>
            <a:ext cx="73614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C04A"/>
              </a:buClr>
              <a:buSzPts val="1400"/>
              <a:buFont typeface="Arial"/>
              <a:buNone/>
            </a:pPr>
            <a:r>
              <a:rPr lang="it-IT" sz="3500" dirty="0">
                <a:solidFill>
                  <a:schemeClr val="accent3"/>
                </a:solidFill>
              </a:rPr>
              <a:t>Storia del programma</a:t>
            </a:r>
            <a:r>
              <a:rPr lang="it-IT" sz="35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Leo</a:t>
            </a:r>
            <a:r>
              <a:rPr lang="it-IT" sz="3500" dirty="0">
                <a:solidFill>
                  <a:schemeClr val="accent3"/>
                </a:solidFill>
              </a:rPr>
              <a:t>Club</a:t>
            </a:r>
          </a:p>
        </p:txBody>
      </p:sp>
      <p:sp>
        <p:nvSpPr>
          <p:cNvPr id="148" name="Google Shape;148;p23"/>
          <p:cNvSpPr/>
          <p:nvPr/>
        </p:nvSpPr>
        <p:spPr>
          <a:xfrm rot="-5400000">
            <a:off x="2547124" y="198955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764387" y="2302369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2008</a:t>
            </a:r>
          </a:p>
        </p:txBody>
      </p:sp>
      <p:sp>
        <p:nvSpPr>
          <p:cNvPr id="150" name="Google Shape;150;p23"/>
          <p:cNvSpPr txBox="1"/>
          <p:nvPr/>
        </p:nvSpPr>
        <p:spPr>
          <a:xfrm>
            <a:off x="2359279" y="3063336"/>
            <a:ext cx="164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 dirty="0">
                <a:solidFill>
                  <a:srgbClr val="7F7F7F"/>
                </a:solidFill>
              </a:rPr>
              <a:t>Vengono definiti i percorsi Alfa e </a:t>
            </a:r>
            <a:r>
              <a:rPr lang="it-IT" sz="1050" dirty="0">
                <a:solidFill>
                  <a:srgbClr val="7F7F7F"/>
                </a:solidFill>
              </a:rPr>
              <a:t>Omega</a:t>
            </a:r>
            <a:r>
              <a:rPr lang="it-IT" sz="1100" dirty="0">
                <a:solidFill>
                  <a:srgbClr val="7F7F7F"/>
                </a:solidFill>
              </a:rPr>
              <a:t> per il Leo e viene aggiornato il logo Leo. Viene approvato il Comitato Consultivo per i Leo Club I primi membri del comitato iniziano il loro incarico durante l'anno sociale 2009-2010.</a:t>
            </a:r>
          </a:p>
        </p:txBody>
      </p:sp>
      <p:sp>
        <p:nvSpPr>
          <p:cNvPr id="2" name="Google Shape;148;p23">
            <a:extLst>
              <a:ext uri="{FF2B5EF4-FFF2-40B4-BE49-F238E27FC236}">
                <a16:creationId xmlns:a16="http://schemas.microsoft.com/office/drawing/2014/main" id="{9809C423-80C0-B3F3-92CA-A7D4A15EF98D}"/>
              </a:ext>
            </a:extLst>
          </p:cNvPr>
          <p:cNvSpPr/>
          <p:nvPr/>
        </p:nvSpPr>
        <p:spPr>
          <a:xfrm rot="5400000">
            <a:off x="6642766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9;p23">
            <a:extLst>
              <a:ext uri="{FF2B5EF4-FFF2-40B4-BE49-F238E27FC236}">
                <a16:creationId xmlns:a16="http://schemas.microsoft.com/office/drawing/2014/main" id="{29971A99-93D5-E306-F271-53110EFE257A}"/>
              </a:ext>
            </a:extLst>
          </p:cNvPr>
          <p:cNvSpPr txBox="1"/>
          <p:nvPr/>
        </p:nvSpPr>
        <p:spPr>
          <a:xfrm>
            <a:off x="6858316" y="3131276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2023</a:t>
            </a:r>
          </a:p>
        </p:txBody>
      </p:sp>
      <p:sp>
        <p:nvSpPr>
          <p:cNvPr id="4" name="Google Shape;150;p23">
            <a:extLst>
              <a:ext uri="{FF2B5EF4-FFF2-40B4-BE49-F238E27FC236}">
                <a16:creationId xmlns:a16="http://schemas.microsoft.com/office/drawing/2014/main" id="{53D853F8-4712-3B97-92E2-1EC96C9F40CF}"/>
              </a:ext>
            </a:extLst>
          </p:cNvPr>
          <p:cNvSpPr txBox="1"/>
          <p:nvPr/>
        </p:nvSpPr>
        <p:spPr>
          <a:xfrm>
            <a:off x="6310415" y="2286936"/>
            <a:ext cx="1462881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Rappresentante Leo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100" dirty="0">
                <a:solidFill>
                  <a:srgbClr val="7F7F7F"/>
                </a:solidFill>
              </a:rPr>
              <a:t>o Leo-Lion all’ONU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15032" y="4287588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5456321" cy="1259479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it-IT" sz="4500" dirty="0">
                <a:latin typeface="Arial"/>
                <a:cs typeface="Arial"/>
              </a:rPr>
              <a:t>Cosa vuol dire essere un Leo?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85421" y="429598"/>
            <a:ext cx="6941333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400" dirty="0">
                <a:solidFill>
                  <a:srgbClr val="55565A"/>
                </a:solidFill>
                <a:latin typeface="Arial"/>
                <a:cs typeface="Arial"/>
              </a:rPr>
              <a:t>Ci sono molti modi in cui le persone possono offrire il loro contributo alla comunità.</a:t>
            </a:r>
            <a:br>
              <a:rPr lang="it-IT" sz="2400" dirty="0">
                <a:solidFill>
                  <a:srgbClr val="55565A"/>
                </a:solidFill>
                <a:latin typeface="Arial"/>
                <a:cs typeface="Arial"/>
              </a:rPr>
            </a:br>
            <a:r>
              <a:rPr lang="it-IT" sz="2400" dirty="0">
                <a:solidFill>
                  <a:srgbClr val="00B050"/>
                </a:solidFill>
                <a:latin typeface="Arial"/>
                <a:cs typeface="Arial"/>
              </a:rPr>
              <a:t>Perché i Leo?</a:t>
            </a:r>
          </a:p>
          <a:p>
            <a:endParaRPr lang="en-US" sz="20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/>
                <a:cs typeface="Arial"/>
              </a:rPr>
              <a:t>Servire la comunità a livello locale e globale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Crescere come individui e come leader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Sviluppare competenze fondamentali per la vita e di leadership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 connessioni che dureranno tutta la vita con persone che condividono gli stessi interessi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Opportunità di creare una rete di contatti (Networking)</a:t>
            </a:r>
          </a:p>
        </p:txBody>
      </p:sp>
    </p:spTree>
    <p:extLst>
      <p:ext uri="{BB962C8B-B14F-4D97-AF65-F5344CB8AC3E}">
        <p14:creationId xmlns:p14="http://schemas.microsoft.com/office/powerpoint/2010/main" val="162894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6471432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it-IT" sz="4500" dirty="0"/>
              <a:t>Perché fondare un Leo club?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o">
      <a:dk1>
        <a:srgbClr val="000000"/>
      </a:dk1>
      <a:lt1>
        <a:srgbClr val="FFFFFF"/>
      </a:lt1>
      <a:dk2>
        <a:srgbClr val="55565A"/>
      </a:dk2>
      <a:lt2>
        <a:srgbClr val="E7E6E6"/>
      </a:lt2>
      <a:accent1>
        <a:srgbClr val="407CCA"/>
      </a:accent1>
      <a:accent2>
        <a:srgbClr val="55565A"/>
      </a:accent2>
      <a:accent3>
        <a:srgbClr val="00AC69"/>
      </a:accent3>
      <a:accent4>
        <a:srgbClr val="EBB700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1368</Words>
  <Application>Microsoft Office PowerPoint</Application>
  <PresentationFormat>On-screen Show (16:9)</PresentationFormat>
  <Paragraphs>125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HelveticaNeue-Light</vt:lpstr>
      <vt:lpstr>HelveticaNeue-Medium</vt:lpstr>
      <vt:lpstr>WordVisi_MSFontService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Storia del programma LeoClub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Christensen, Ashley</dc:creator>
  <cp:lastModifiedBy>Christensen, Ashley</cp:lastModifiedBy>
  <cp:revision>80</cp:revision>
  <dcterms:modified xsi:type="dcterms:W3CDTF">2023-09-01T16:14:28Z</dcterms:modified>
</cp:coreProperties>
</file>