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DB5E7-7558-485E-98B0-B5348649B381}" v="2" dt="2023-08-29T16:56:58.116"/>
    <p1510:client id="{93314ABF-4AC4-48DA-8E87-F91CD487DC41}" v="33" dt="2023-08-23T20:05:11.831"/>
    <p1510:client id="{AC051E21-BA14-447D-A994-C56B2A63B797}" v="2" dt="2023-08-29T21:41:34.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7"/>
    <p:restoredTop sz="71720" autoAdjust="0"/>
  </p:normalViewPr>
  <p:slideViewPr>
    <p:cSldViewPr snapToGrid="0">
      <p:cViewPr varScale="1">
        <p:scale>
          <a:sx n="72" d="100"/>
          <a:sy n="72" d="100"/>
        </p:scale>
        <p:origin x="924" y="5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sv-SE" sz="2100" b="1" dirty="0">
              <a:solidFill>
                <a:schemeClr val="bg1">
                  <a:lumMod val="95000"/>
                </a:schemeClr>
              </a:solidFill>
              <a:latin typeface="Arial" panose="020B0604020202020204" pitchFamily="34" charset="0"/>
              <a:ea typeface="+mn-ea"/>
              <a:cs typeface="Arial" panose="020B0604020202020204" pitchFamily="34" charset="0"/>
            </a:rPr>
            <a:t>Anpassnings-bart utifrån region</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sv-SE" sz="2100" b="1">
              <a:solidFill>
                <a:schemeClr val="bg1"/>
              </a:solidFill>
              <a:latin typeface="Arial" panose="020B0604020202020204" pitchFamily="34" charset="0"/>
              <a:ea typeface="+mn-ea"/>
              <a:cs typeface="Arial" panose="020B0604020202020204" pitchFamily="34" charset="0"/>
            </a:rPr>
            <a:t>Främjar samarbete mellan nätverk</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sv-SE" sz="2100" b="1">
              <a:solidFill>
                <a:schemeClr val="bg1">
                  <a:lumMod val="95000"/>
                </a:schemeClr>
              </a:solidFill>
              <a:latin typeface="Arial" panose="020B0604020202020204" pitchFamily="34" charset="0"/>
              <a:ea typeface="+mn-ea"/>
              <a:cs typeface="Arial" panose="020B0604020202020204" pitchFamily="34" charset="0"/>
            </a:rPr>
            <a:t>Uppmuntrar distrikt och klubbar som presterar på topp</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sv-SE" sz="2100" b="1">
              <a:solidFill>
                <a:schemeClr val="bg1">
                  <a:lumMod val="95000"/>
                </a:schemeClr>
              </a:solidFill>
              <a:latin typeface="Arial" panose="020B0604020202020204" pitchFamily="34" charset="0"/>
              <a:ea typeface="+mn-ea"/>
              <a:cs typeface="Arial" panose="020B0604020202020204" pitchFamily="34" charset="0"/>
            </a:rPr>
            <a:t>Skapar engagemang bland Lions runtom i världen</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Arial" panose="020B0604020202020204" pitchFamily="34" charset="0"/>
            <a:ea typeface="+mn-ea"/>
            <a:cs typeface="Arial" panose="020B0604020202020204" pitchFamily="34" charset="0"/>
          </a:endParaRPr>
        </a:p>
        <a:p>
          <a:pPr>
            <a:buNone/>
          </a:pPr>
          <a:r>
            <a:rPr lang="sv-SE" sz="1500" b="1">
              <a:solidFill>
                <a:schemeClr val="bg1">
                  <a:lumMod val="95000"/>
                </a:schemeClr>
              </a:solidFill>
              <a:latin typeface="Arial" panose="020B0604020202020204" pitchFamily="34" charset="0"/>
              <a:ea typeface="+mn-ea"/>
              <a:cs typeface="Arial" panose="020B0604020202020204" pitchFamily="34" charset="0"/>
            </a:rPr>
            <a:t>Anpassa befintliga program och resurser för att maximera medlemstillväxt.</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Arial" panose="020B0604020202020204" pitchFamily="34" charset="0"/>
            <a:ea typeface="+mn-ea"/>
            <a:cs typeface="Arial" panose="020B0604020202020204" pitchFamily="34" charset="0"/>
          </a:endParaRPr>
        </a:p>
        <a:p>
          <a:pPr>
            <a:buNone/>
          </a:pPr>
          <a:r>
            <a:rPr lang="sv-SE" sz="1500" b="1" dirty="0">
              <a:solidFill>
                <a:schemeClr val="bg1"/>
              </a:solidFill>
              <a:latin typeface="Arial" panose="020B0604020202020204" pitchFamily="34" charset="0"/>
              <a:ea typeface="+mn-ea"/>
              <a:cs typeface="Arial" panose="020B0604020202020204" pitchFamily="34" charset="0"/>
            </a:rPr>
            <a:t>Använd medlemmarnas återkoppling och kunskap för att säkerställa att de tar ansvar, vill delta och skapa resultat. </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sv-SE" sz="1500" b="1">
              <a:solidFill>
                <a:schemeClr val="bg1">
                  <a:lumMod val="95000"/>
                </a:schemeClr>
              </a:solidFill>
              <a:latin typeface="Arial"/>
              <a:ea typeface="+mn-ea"/>
              <a:cs typeface="Arial"/>
            </a:rPr>
            <a:t>Gör Lions varumärke attraktivt för serviceinriktade individer.</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sv-SE" sz="1500" b="1">
              <a:solidFill>
                <a:schemeClr val="bg1">
                  <a:lumMod val="95000"/>
                </a:schemeClr>
              </a:solidFill>
              <a:latin typeface="Arial" panose="020B0604020202020204" pitchFamily="34" charset="0"/>
              <a:ea typeface="+mn-ea"/>
              <a:cs typeface="Arial" panose="020B0604020202020204" pitchFamily="34" charset="0"/>
            </a:rPr>
            <a:t>Se till att varje medlem vet hur man rekryterar en medlem och att varje ledare vet hur man bildar en ny klubb.</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sv-SE" sz="1500" b="1">
              <a:solidFill>
                <a:schemeClr val="bg1">
                  <a:lumMod val="95000"/>
                </a:schemeClr>
              </a:solidFill>
              <a:latin typeface="Arial" panose="020B0604020202020204" pitchFamily="34" charset="0"/>
              <a:ea typeface="+mn-ea"/>
              <a:cs typeface="Arial" panose="020B0604020202020204" pitchFamily="34" charset="0"/>
            </a:rPr>
            <a:t>Ta reda på vad som är viktigt och använd erkänsla för att uppmuntra handling.</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sv-SE" sz="1500" b="1">
              <a:solidFill>
                <a:schemeClr val="bg1">
                  <a:lumMod val="95000"/>
                </a:schemeClr>
              </a:solidFill>
              <a:latin typeface="Arial" panose="020B0604020202020204" pitchFamily="34" charset="0"/>
              <a:ea typeface="+mn-ea"/>
              <a:cs typeface="Arial" panose="020B0604020202020204" pitchFamily="34" charset="0"/>
            </a:rPr>
            <a:t>Förbättra kvalitet och effektivitet bland ledare.</a:t>
          </a:r>
        </a:p>
      </dgm:t>
    </dgm:pt>
    <dgm:pt modelId="{F146FB4A-ACB2-4BBC-958A-42C6A6DF4D5B}" type="par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6A493675-9B3E-44C0-8C16-12BC618B1582}" type="sib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sv-SE" sz="1800" b="1" dirty="0">
              <a:solidFill>
                <a:srgbClr val="EBB700"/>
              </a:solidFill>
              <a:latin typeface="Arial"/>
              <a:ea typeface="+mn-ea"/>
              <a:cs typeface="Arial"/>
            </a:rPr>
            <a:t>Sociala medier</a:t>
          </a:r>
        </a:p>
        <a:p>
          <a:pPr>
            <a:buNone/>
          </a:pPr>
          <a:br>
            <a:rPr lang="sv-SE" sz="1500" b="1" dirty="0">
              <a:solidFill>
                <a:schemeClr val="bg1">
                  <a:lumMod val="95000"/>
                </a:schemeClr>
              </a:solidFill>
              <a:latin typeface="Arial"/>
              <a:ea typeface="+mn-ea"/>
              <a:cs typeface="Arial"/>
            </a:rPr>
          </a:br>
          <a:r>
            <a:rPr lang="sv-SE" sz="1500" b="1" dirty="0">
              <a:solidFill>
                <a:schemeClr val="bg1">
                  <a:lumMod val="95000"/>
                </a:schemeClr>
              </a:solidFill>
              <a:latin typeface="Arial"/>
              <a:ea typeface="+mn-ea"/>
              <a:cs typeface="Arial"/>
            </a:rPr>
            <a:t>Använd sociala medier för att engagera medlemmar och bjuda in allmänheten.</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sv-SE" sz="1800" b="1" dirty="0">
              <a:solidFill>
                <a:srgbClr val="EBB700"/>
              </a:solidFill>
              <a:latin typeface="Arial"/>
              <a:ea typeface="+mn-ea"/>
              <a:cs typeface="Arial"/>
            </a:rPr>
            <a:t>Nyhetsbrev</a:t>
          </a:r>
        </a:p>
        <a:p>
          <a:pPr>
            <a:buNone/>
          </a:pPr>
          <a:br>
            <a:rPr lang="sv-SE" sz="1500" b="1" dirty="0">
              <a:solidFill>
                <a:schemeClr val="bg1"/>
              </a:solidFill>
              <a:latin typeface="Arial"/>
              <a:ea typeface="+mn-ea"/>
              <a:cs typeface="Arial"/>
            </a:rPr>
          </a:br>
          <a:r>
            <a:rPr lang="sv-SE" sz="1500" b="1" dirty="0">
              <a:solidFill>
                <a:schemeClr val="bg1"/>
              </a:solidFill>
              <a:latin typeface="Arial"/>
              <a:ea typeface="+mn-ea"/>
              <a:cs typeface="Arial"/>
            </a:rPr>
            <a:t>Inkludera information och uppdateringar om </a:t>
          </a:r>
          <a:r>
            <a:rPr lang="sv-SE" sz="1500" b="1" i="1" dirty="0">
              <a:solidFill>
                <a:schemeClr val="bg1"/>
              </a:solidFill>
              <a:latin typeface="Arial"/>
              <a:ea typeface="+mn-ea"/>
              <a:cs typeface="Arial"/>
            </a:rPr>
            <a:t>MISSION</a:t>
          </a:r>
          <a:r>
            <a:rPr lang="sv-SE" sz="1500" b="1" dirty="0">
              <a:solidFill>
                <a:schemeClr val="bg1"/>
              </a:solidFill>
              <a:latin typeface="Arial"/>
              <a:ea typeface="+mn-ea"/>
              <a:cs typeface="Arial"/>
            </a:rPr>
            <a:t> 1.5 och hur medlemmar kan engagera sig.</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sv-SE" sz="1800" b="1" dirty="0">
              <a:solidFill>
                <a:srgbClr val="EBB700"/>
              </a:solidFill>
              <a:latin typeface="Arial"/>
              <a:ea typeface="+mn-ea"/>
              <a:cs typeface="Arial"/>
            </a:rPr>
            <a:t>Evenemang</a:t>
          </a:r>
        </a:p>
        <a:p>
          <a:pPr>
            <a:buNone/>
          </a:pPr>
          <a:br>
            <a:rPr lang="sv-SE" sz="1500" b="1" dirty="0">
              <a:solidFill>
                <a:schemeClr val="bg1">
                  <a:lumMod val="95000"/>
                </a:schemeClr>
              </a:solidFill>
              <a:latin typeface="Arial"/>
              <a:ea typeface="+mn-ea"/>
              <a:cs typeface="Arial"/>
            </a:rPr>
          </a:br>
          <a:r>
            <a:rPr lang="sv-SE" sz="1500" b="1" dirty="0">
              <a:solidFill>
                <a:schemeClr val="bg1">
                  <a:lumMod val="95000"/>
                </a:schemeClr>
              </a:solidFill>
              <a:latin typeface="Arial"/>
              <a:ea typeface="+mn-ea"/>
              <a:cs typeface="Arial"/>
            </a:rPr>
            <a:t>Uppmärksamma</a:t>
          </a:r>
          <a:br>
            <a:rPr lang="sv-SE" sz="1500" b="1" dirty="0">
              <a:solidFill>
                <a:schemeClr val="bg1">
                  <a:lumMod val="95000"/>
                </a:schemeClr>
              </a:solidFill>
              <a:latin typeface="Arial"/>
              <a:ea typeface="+mn-ea"/>
              <a:cs typeface="Arial"/>
            </a:rPr>
          </a:br>
          <a:r>
            <a:rPr lang="sv-SE" sz="1500" b="1" i="1" dirty="0">
              <a:solidFill>
                <a:schemeClr val="bg1">
                  <a:lumMod val="95000"/>
                </a:schemeClr>
              </a:solidFill>
              <a:latin typeface="Arial"/>
              <a:ea typeface="+mn-ea"/>
              <a:cs typeface="Arial"/>
            </a:rPr>
            <a:t>MISSION</a:t>
          </a:r>
          <a:r>
            <a:rPr lang="sv-SE" sz="1500" b="1" dirty="0">
              <a:solidFill>
                <a:schemeClr val="bg1">
                  <a:lumMod val="95000"/>
                </a:schemeClr>
              </a:solidFill>
              <a:latin typeface="Arial"/>
              <a:ea typeface="+mn-ea"/>
              <a:cs typeface="Arial"/>
            </a:rPr>
            <a:t> 1.5</a:t>
          </a:r>
          <a:br>
            <a:rPr lang="sv-SE" sz="1500" b="1" dirty="0">
              <a:solidFill>
                <a:schemeClr val="bg1">
                  <a:lumMod val="95000"/>
                </a:schemeClr>
              </a:solidFill>
              <a:latin typeface="Arial"/>
              <a:ea typeface="+mn-ea"/>
              <a:cs typeface="Arial"/>
            </a:rPr>
          </a:br>
          <a:r>
            <a:rPr lang="sv-SE" sz="1500" b="1" dirty="0">
              <a:solidFill>
                <a:schemeClr val="bg1">
                  <a:lumMod val="95000"/>
                </a:schemeClr>
              </a:solidFill>
              <a:latin typeface="Arial"/>
              <a:ea typeface="+mn-ea"/>
              <a:cs typeface="Arial"/>
            </a:rPr>
            <a:t>vid alla större</a:t>
          </a:r>
          <a:br>
            <a:rPr lang="sv-SE" sz="1500" b="1" dirty="0">
              <a:solidFill>
                <a:schemeClr val="bg1">
                  <a:lumMod val="95000"/>
                </a:schemeClr>
              </a:solidFill>
              <a:latin typeface="Arial"/>
              <a:ea typeface="+mn-ea"/>
              <a:cs typeface="Arial"/>
            </a:rPr>
          </a:br>
          <a:r>
            <a:rPr lang="sv-SE" sz="1500" b="1" dirty="0">
              <a:solidFill>
                <a:schemeClr val="bg1">
                  <a:lumMod val="95000"/>
                </a:schemeClr>
              </a:solidFill>
              <a:latin typeface="Arial"/>
              <a:ea typeface="+mn-ea"/>
              <a:cs typeface="Arial"/>
            </a:rPr>
            <a:t>lionevenemang.</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sv-SE" sz="1800" b="1" dirty="0">
              <a:solidFill>
                <a:srgbClr val="EBB700"/>
              </a:solidFill>
              <a:latin typeface="Arial"/>
              <a:ea typeface="+mn-ea"/>
              <a:cs typeface="Arial"/>
            </a:rPr>
            <a:t>Klubbbesök</a:t>
          </a:r>
        </a:p>
        <a:p>
          <a:pPr>
            <a:buNone/>
          </a:pPr>
          <a:br>
            <a:rPr lang="sv-SE" sz="1500" b="1" dirty="0">
              <a:solidFill>
                <a:schemeClr val="bg1">
                  <a:lumMod val="95000"/>
                </a:schemeClr>
              </a:solidFill>
              <a:latin typeface="Arial"/>
              <a:ea typeface="+mn-ea"/>
              <a:cs typeface="Arial"/>
            </a:rPr>
          </a:br>
          <a:r>
            <a:rPr lang="sv-SE" sz="1500" b="1" dirty="0">
              <a:solidFill>
                <a:schemeClr val="bg1">
                  <a:lumMod val="95000"/>
                </a:schemeClr>
              </a:solidFill>
              <a:latin typeface="Arial"/>
              <a:ea typeface="+mn-ea"/>
              <a:cs typeface="Arial"/>
            </a:rPr>
            <a:t>Engagera medlemmar vid klubbesök.</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sv-SE" sz="1800" b="1" dirty="0">
              <a:solidFill>
                <a:srgbClr val="EBB700"/>
              </a:solidFill>
              <a:latin typeface="Arial"/>
              <a:ea typeface="+mn-ea"/>
              <a:cs typeface="Arial"/>
            </a:rPr>
            <a:t>Distriktets och MD:s webbplats</a:t>
          </a:r>
        </a:p>
        <a:p>
          <a:pPr>
            <a:buNone/>
          </a:pPr>
          <a:br>
            <a:rPr lang="sv-SE" b="1" dirty="0">
              <a:latin typeface="Arial"/>
              <a:ea typeface="+mn-ea"/>
              <a:cs typeface="Arial"/>
            </a:rPr>
          </a:br>
          <a:r>
            <a:rPr lang="sv-SE" sz="1500" b="1" dirty="0">
              <a:solidFill>
                <a:schemeClr val="bg1">
                  <a:lumMod val="95000"/>
                </a:schemeClr>
              </a:solidFill>
              <a:latin typeface="Arial"/>
              <a:ea typeface="+mn-ea"/>
              <a:cs typeface="Arial"/>
            </a:rPr>
            <a:t>Se till att</a:t>
          </a:r>
          <a:br>
            <a:rPr lang="sv-SE" sz="1500" b="1" dirty="0">
              <a:solidFill>
                <a:schemeClr val="bg1">
                  <a:lumMod val="95000"/>
                </a:schemeClr>
              </a:solidFill>
              <a:latin typeface="Arial"/>
              <a:ea typeface="+mn-ea"/>
              <a:cs typeface="Arial"/>
            </a:rPr>
          </a:br>
          <a:r>
            <a:rPr lang="sv-SE" sz="1500" b="1" i="1" dirty="0">
              <a:solidFill>
                <a:schemeClr val="bg1">
                  <a:lumMod val="95000"/>
                </a:schemeClr>
              </a:solidFill>
              <a:latin typeface="Arial"/>
              <a:ea typeface="+mn-ea"/>
              <a:cs typeface="Arial"/>
            </a:rPr>
            <a:t>MISSION</a:t>
          </a:r>
          <a:r>
            <a:rPr lang="sv-SE" sz="1500" b="1" dirty="0">
              <a:solidFill>
                <a:schemeClr val="bg1">
                  <a:lumMod val="95000"/>
                </a:schemeClr>
              </a:solidFill>
              <a:latin typeface="Arial"/>
              <a:ea typeface="+mn-ea"/>
              <a:cs typeface="Arial"/>
            </a:rPr>
            <a:t> 1.5 är </a:t>
          </a:r>
          <a:br>
            <a:rPr lang="sv-SE" sz="1500" b="1" dirty="0">
              <a:solidFill>
                <a:schemeClr val="bg1">
                  <a:lumMod val="95000"/>
                </a:schemeClr>
              </a:solidFill>
              <a:latin typeface="Arial"/>
              <a:ea typeface="+mn-ea"/>
              <a:cs typeface="Arial"/>
            </a:rPr>
          </a:br>
          <a:r>
            <a:rPr lang="sv-SE" sz="1500" b="1" dirty="0">
              <a:solidFill>
                <a:schemeClr val="bg1">
                  <a:lumMod val="95000"/>
                </a:schemeClr>
              </a:solidFill>
              <a:latin typeface="Arial"/>
              <a:ea typeface="+mn-ea"/>
              <a:cs typeface="Arial"/>
            </a:rPr>
            <a:t>en nyhet på förstasidan.</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0057"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sv-SE" sz="2100" b="1" kern="1200" dirty="0">
              <a:solidFill>
                <a:schemeClr val="bg1">
                  <a:lumMod val="95000"/>
                </a:schemeClr>
              </a:solidFill>
              <a:latin typeface="Arial" panose="020B0604020202020204" pitchFamily="34" charset="0"/>
              <a:ea typeface="+mn-ea"/>
              <a:cs typeface="Arial" panose="020B0604020202020204" pitchFamily="34" charset="0"/>
            </a:rPr>
            <a:t>Anpassnings-bart utifrån region</a:t>
          </a:r>
        </a:p>
      </dsp:txBody>
      <dsp:txXfrm>
        <a:off x="20057" y="1582242"/>
        <a:ext cx="2183957" cy="1582242"/>
      </dsp:txXfrm>
    </dsp:sp>
    <dsp:sp modelId="{B76C4B37-B3FA-49E3-B823-3B0B21455BCA}">
      <dsp:nvSpPr>
        <dsp:cNvPr id="0" name=""/>
        <dsp:cNvSpPr/>
      </dsp:nvSpPr>
      <dsp:spPr>
        <a:xfrm>
          <a:off x="279429"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51559"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sv-SE" sz="2100" b="1" kern="1200">
              <a:solidFill>
                <a:schemeClr val="bg1"/>
              </a:solidFill>
              <a:latin typeface="Arial" panose="020B0604020202020204" pitchFamily="34" charset="0"/>
              <a:ea typeface="+mn-ea"/>
              <a:cs typeface="Arial" panose="020B0604020202020204" pitchFamily="34" charset="0"/>
            </a:rPr>
            <a:t>Främjar samarbete mellan nätverk</a:t>
          </a:r>
        </a:p>
      </dsp:txBody>
      <dsp:txXfrm>
        <a:off x="2251559" y="1582242"/>
        <a:ext cx="2183957" cy="1582242"/>
      </dsp:txXfrm>
    </dsp:sp>
    <dsp:sp modelId="{3F4D3B3C-E117-49D9-B64E-0EDA6B30B72D}">
      <dsp:nvSpPr>
        <dsp:cNvPr id="0" name=""/>
        <dsp:cNvSpPr/>
      </dsp:nvSpPr>
      <dsp:spPr>
        <a:xfrm>
          <a:off x="2637813"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501035"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sv-SE" sz="2100" b="1" kern="1200">
              <a:solidFill>
                <a:schemeClr val="bg1">
                  <a:lumMod val="95000"/>
                </a:schemeClr>
              </a:solidFill>
              <a:latin typeface="Arial" panose="020B0604020202020204" pitchFamily="34" charset="0"/>
              <a:ea typeface="+mn-ea"/>
              <a:cs typeface="Arial" panose="020B0604020202020204" pitchFamily="34" charset="0"/>
            </a:rPr>
            <a:t>Uppmuntrar distrikt och klubbar som presterar på topp</a:t>
          </a:r>
        </a:p>
      </dsp:txBody>
      <dsp:txXfrm>
        <a:off x="4501035" y="1582242"/>
        <a:ext cx="2183957" cy="1582242"/>
      </dsp:txXfrm>
    </dsp:sp>
    <dsp:sp modelId="{9E2EF102-3A82-4B9A-ACE1-329DA1DD940A}">
      <dsp:nvSpPr>
        <dsp:cNvPr id="0" name=""/>
        <dsp:cNvSpPr/>
      </dsp:nvSpPr>
      <dsp:spPr>
        <a:xfrm>
          <a:off x="4816298"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50511"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sv-SE" sz="2100" b="1" kern="1200">
              <a:solidFill>
                <a:schemeClr val="bg1">
                  <a:lumMod val="95000"/>
                </a:schemeClr>
              </a:solidFill>
              <a:latin typeface="Arial" panose="020B0604020202020204" pitchFamily="34" charset="0"/>
              <a:ea typeface="+mn-ea"/>
              <a:cs typeface="Arial" panose="020B0604020202020204" pitchFamily="34" charset="0"/>
            </a:rPr>
            <a:t>Skapar engagemang bland Lions runtom i världen</a:t>
          </a:r>
        </a:p>
      </dsp:txBody>
      <dsp:txXfrm>
        <a:off x="6750511" y="1582242"/>
        <a:ext cx="2183957" cy="1582242"/>
      </dsp:txXfrm>
    </dsp:sp>
    <dsp:sp modelId="{F3DE2C33-6C45-40E6-A9CF-4412B054AD4B}">
      <dsp:nvSpPr>
        <dsp:cNvPr id="0" name=""/>
        <dsp:cNvSpPr/>
      </dsp:nvSpPr>
      <dsp:spPr>
        <a:xfrm>
          <a:off x="7160119"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68010" y="3176985"/>
          <a:ext cx="8221628"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5010"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sv-SE" sz="1500" b="1" kern="1200">
              <a:solidFill>
                <a:schemeClr val="bg1">
                  <a:lumMod val="95000"/>
                </a:schemeClr>
              </a:solidFill>
              <a:latin typeface="Arial" panose="020B0604020202020204" pitchFamily="34" charset="0"/>
              <a:ea typeface="+mn-ea"/>
              <a:cs typeface="Arial" panose="020B0604020202020204" pitchFamily="34" charset="0"/>
            </a:rPr>
            <a:t>Anpassa befintliga program och resurser för att maximera medlemstillväxt.</a:t>
          </a:r>
        </a:p>
      </dsp:txBody>
      <dsp:txXfrm>
        <a:off x="15010" y="1580284"/>
        <a:ext cx="1807417" cy="1580284"/>
      </dsp:txXfrm>
    </dsp:sp>
    <dsp:sp modelId="{B76C4B37-B3FA-49E3-B823-3B0B21455BCA}">
      <dsp:nvSpPr>
        <dsp:cNvPr id="0" name=""/>
        <dsp:cNvSpPr/>
      </dsp:nvSpPr>
      <dsp:spPr>
        <a:xfrm>
          <a:off x="289688"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1861775"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sv-SE" sz="1500" b="1" kern="1200" dirty="0">
              <a:solidFill>
                <a:schemeClr val="bg1"/>
              </a:solidFill>
              <a:latin typeface="Arial" panose="020B0604020202020204" pitchFamily="34" charset="0"/>
              <a:ea typeface="+mn-ea"/>
              <a:cs typeface="Arial" panose="020B0604020202020204" pitchFamily="34" charset="0"/>
            </a:rPr>
            <a:t>Använd medlemmarnas återkoppling och kunskap för att säkerställa att de tar ansvar, vill delta och skapa resultat. </a:t>
          </a:r>
        </a:p>
      </dsp:txBody>
      <dsp:txXfrm>
        <a:off x="1861775" y="1580284"/>
        <a:ext cx="1807417" cy="1580284"/>
      </dsp:txXfrm>
    </dsp:sp>
    <dsp:sp modelId="{3F4D3B3C-E117-49D9-B64E-0EDA6B30B72D}">
      <dsp:nvSpPr>
        <dsp:cNvPr id="0" name=""/>
        <dsp:cNvSpPr/>
      </dsp:nvSpPr>
      <dsp:spPr>
        <a:xfrm>
          <a:off x="2096639"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372341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sv-SE" sz="1500" b="1" kern="1200">
              <a:solidFill>
                <a:schemeClr val="bg1">
                  <a:lumMod val="95000"/>
                </a:schemeClr>
              </a:solidFill>
              <a:latin typeface="Arial"/>
              <a:ea typeface="+mn-ea"/>
              <a:cs typeface="Arial"/>
            </a:rPr>
            <a:t>Gör Lions varumärke attraktivt för serviceinriktade individer.</a:t>
          </a:r>
        </a:p>
      </dsp:txBody>
      <dsp:txXfrm>
        <a:off x="3723414" y="1580284"/>
        <a:ext cx="1807417" cy="1580284"/>
      </dsp:txXfrm>
    </dsp:sp>
    <dsp:sp modelId="{9E2EF102-3A82-4B9A-ACE1-329DA1DD940A}">
      <dsp:nvSpPr>
        <dsp:cNvPr id="0" name=""/>
        <dsp:cNvSpPr/>
      </dsp:nvSpPr>
      <dsp:spPr>
        <a:xfrm>
          <a:off x="3969329"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558505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sv-SE" sz="1500" b="1" kern="1200">
              <a:solidFill>
                <a:schemeClr val="bg1">
                  <a:lumMod val="95000"/>
                </a:schemeClr>
              </a:solidFill>
              <a:latin typeface="Arial" panose="020B0604020202020204" pitchFamily="34" charset="0"/>
              <a:ea typeface="+mn-ea"/>
              <a:cs typeface="Arial" panose="020B0604020202020204" pitchFamily="34" charset="0"/>
            </a:rPr>
            <a:t>Se till att varje medlem vet hur man rekryterar en medlem och att varje ledare vet hur man bildar en ny klubb.</a:t>
          </a:r>
        </a:p>
      </dsp:txBody>
      <dsp:txXfrm>
        <a:off x="5585054" y="1580284"/>
        <a:ext cx="1807417" cy="1580284"/>
      </dsp:txXfrm>
    </dsp:sp>
    <dsp:sp modelId="{F3DE2C33-6C45-40E6-A9CF-4412B054AD4B}">
      <dsp:nvSpPr>
        <dsp:cNvPr id="0" name=""/>
        <dsp:cNvSpPr/>
      </dsp:nvSpPr>
      <dsp:spPr>
        <a:xfrm>
          <a:off x="5830969"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744669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sv-SE" sz="1500" b="1" kern="1200">
              <a:solidFill>
                <a:schemeClr val="bg1">
                  <a:lumMod val="95000"/>
                </a:schemeClr>
              </a:solidFill>
              <a:latin typeface="Arial" panose="020B0604020202020204" pitchFamily="34" charset="0"/>
              <a:ea typeface="+mn-ea"/>
              <a:cs typeface="Arial" panose="020B0604020202020204" pitchFamily="34" charset="0"/>
            </a:rPr>
            <a:t>Ta reda på vad som är viktigt och använd erkänsla för att uppmuntra handling.</a:t>
          </a:r>
        </a:p>
      </dsp:txBody>
      <dsp:txXfrm>
        <a:off x="7446693" y="1580284"/>
        <a:ext cx="1807417" cy="1580284"/>
      </dsp:txXfrm>
    </dsp:sp>
    <dsp:sp modelId="{280A1B32-09BF-4444-AA68-7C6D4D5FA43C}">
      <dsp:nvSpPr>
        <dsp:cNvPr id="0" name=""/>
        <dsp:cNvSpPr/>
      </dsp:nvSpPr>
      <dsp:spPr>
        <a:xfrm>
          <a:off x="769260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30833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sv-SE" sz="1500" b="1" kern="1200">
              <a:solidFill>
                <a:schemeClr val="bg1">
                  <a:lumMod val="95000"/>
                </a:schemeClr>
              </a:solidFill>
              <a:latin typeface="Arial" panose="020B0604020202020204" pitchFamily="34" charset="0"/>
              <a:ea typeface="+mn-ea"/>
              <a:cs typeface="Arial" panose="020B0604020202020204" pitchFamily="34" charset="0"/>
            </a:rPr>
            <a:t>Förbättra kvalitet och effektivitet bland ledare.</a:t>
          </a:r>
        </a:p>
      </dsp:txBody>
      <dsp:txXfrm>
        <a:off x="9308333" y="1580284"/>
        <a:ext cx="1807417" cy="1580284"/>
      </dsp:txXfrm>
    </dsp:sp>
    <dsp:sp modelId="{B13C9E14-0B1C-47C1-9E85-BFCD6CD10761}">
      <dsp:nvSpPr>
        <dsp:cNvPr id="0" name=""/>
        <dsp:cNvSpPr/>
      </dsp:nvSpPr>
      <dsp:spPr>
        <a:xfrm>
          <a:off x="9605963"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3173055"/>
          <a:ext cx="10226615"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786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EBB700"/>
              </a:solidFill>
              <a:latin typeface="Arial"/>
              <a:ea typeface="+mn-ea"/>
              <a:cs typeface="Arial"/>
            </a:rPr>
            <a:t>Sociala medier</a:t>
          </a:r>
        </a:p>
        <a:p>
          <a:pPr marL="0" lvl="0" indent="0" algn="ctr" defTabSz="800100">
            <a:lnSpc>
              <a:spcPct val="90000"/>
            </a:lnSpc>
            <a:spcBef>
              <a:spcPct val="0"/>
            </a:spcBef>
            <a:spcAft>
              <a:spcPct val="35000"/>
            </a:spcAft>
            <a:buNone/>
          </a:pPr>
          <a:br>
            <a:rPr lang="sv-SE" sz="1500" b="1" kern="1200" dirty="0">
              <a:solidFill>
                <a:schemeClr val="bg1">
                  <a:lumMod val="95000"/>
                </a:schemeClr>
              </a:solidFill>
              <a:latin typeface="Arial"/>
              <a:ea typeface="+mn-ea"/>
              <a:cs typeface="Arial"/>
            </a:rPr>
          </a:br>
          <a:r>
            <a:rPr lang="sv-SE" sz="1500" b="1" kern="1200" dirty="0">
              <a:solidFill>
                <a:schemeClr val="bg1">
                  <a:lumMod val="95000"/>
                </a:schemeClr>
              </a:solidFill>
              <a:latin typeface="Arial"/>
              <a:ea typeface="+mn-ea"/>
              <a:cs typeface="Arial"/>
            </a:rPr>
            <a:t>Använd sociala medier för att engagera medlemmar och bjuda in allmänheten.</a:t>
          </a:r>
        </a:p>
      </dsp:txBody>
      <dsp:txXfrm>
        <a:off x="17867" y="1474688"/>
        <a:ext cx="2171071" cy="1474688"/>
      </dsp:txXfrm>
    </dsp:sp>
    <dsp:sp modelId="{B76C4B37-B3FA-49E3-B823-3B0B21455BCA}">
      <dsp:nvSpPr>
        <dsp:cNvPr id="0" name=""/>
        <dsp:cNvSpPr/>
      </dsp:nvSpPr>
      <dsp:spPr>
        <a:xfrm>
          <a:off x="546849"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36203"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EBB700"/>
              </a:solidFill>
              <a:latin typeface="Arial"/>
              <a:ea typeface="+mn-ea"/>
              <a:cs typeface="Arial"/>
            </a:rPr>
            <a:t>Nyhetsbrev</a:t>
          </a:r>
        </a:p>
        <a:p>
          <a:pPr marL="0" lvl="0" indent="0" algn="ctr" defTabSz="800100">
            <a:lnSpc>
              <a:spcPct val="90000"/>
            </a:lnSpc>
            <a:spcBef>
              <a:spcPct val="0"/>
            </a:spcBef>
            <a:spcAft>
              <a:spcPct val="35000"/>
            </a:spcAft>
            <a:buNone/>
          </a:pPr>
          <a:br>
            <a:rPr lang="sv-SE" sz="1500" b="1" kern="1200" dirty="0">
              <a:solidFill>
                <a:schemeClr val="bg1"/>
              </a:solidFill>
              <a:latin typeface="Arial"/>
              <a:ea typeface="+mn-ea"/>
              <a:cs typeface="Arial"/>
            </a:rPr>
          </a:br>
          <a:r>
            <a:rPr lang="sv-SE" sz="1500" b="1" kern="1200" dirty="0">
              <a:solidFill>
                <a:schemeClr val="bg1"/>
              </a:solidFill>
              <a:latin typeface="Arial"/>
              <a:ea typeface="+mn-ea"/>
              <a:cs typeface="Arial"/>
            </a:rPr>
            <a:t>Inkludera information och uppdateringar om </a:t>
          </a:r>
          <a:r>
            <a:rPr lang="sv-SE" sz="1500" b="1" i="1" kern="1200" dirty="0">
              <a:solidFill>
                <a:schemeClr val="bg1"/>
              </a:solidFill>
              <a:latin typeface="Arial"/>
              <a:ea typeface="+mn-ea"/>
              <a:cs typeface="Arial"/>
            </a:rPr>
            <a:t>MISSION</a:t>
          </a:r>
          <a:r>
            <a:rPr lang="sv-SE" sz="1500" b="1" kern="1200" dirty="0">
              <a:solidFill>
                <a:schemeClr val="bg1"/>
              </a:solidFill>
              <a:latin typeface="Arial"/>
              <a:ea typeface="+mn-ea"/>
              <a:cs typeface="Arial"/>
            </a:rPr>
            <a:t> 1.5 och hur medlemmar kan engagera sig.</a:t>
          </a:r>
        </a:p>
      </dsp:txBody>
      <dsp:txXfrm>
        <a:off x="2236203" y="1474688"/>
        <a:ext cx="2171071" cy="1474688"/>
      </dsp:txXfrm>
    </dsp:sp>
    <dsp:sp modelId="{3F4D3B3C-E117-49D9-B64E-0EDA6B30B72D}">
      <dsp:nvSpPr>
        <dsp:cNvPr id="0" name=""/>
        <dsp:cNvSpPr/>
      </dsp:nvSpPr>
      <dsp:spPr>
        <a:xfrm>
          <a:off x="2697587"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47240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EBB700"/>
              </a:solidFill>
              <a:latin typeface="Arial"/>
              <a:ea typeface="+mn-ea"/>
              <a:cs typeface="Arial"/>
            </a:rPr>
            <a:t>Evenemang</a:t>
          </a:r>
        </a:p>
        <a:p>
          <a:pPr marL="0" lvl="0" indent="0" algn="ctr" defTabSz="800100">
            <a:lnSpc>
              <a:spcPct val="90000"/>
            </a:lnSpc>
            <a:spcBef>
              <a:spcPct val="0"/>
            </a:spcBef>
            <a:spcAft>
              <a:spcPct val="35000"/>
            </a:spcAft>
            <a:buNone/>
          </a:pPr>
          <a:br>
            <a:rPr lang="sv-SE" sz="1500" b="1" kern="1200" dirty="0">
              <a:solidFill>
                <a:schemeClr val="bg1">
                  <a:lumMod val="95000"/>
                </a:schemeClr>
              </a:solidFill>
              <a:latin typeface="Arial"/>
              <a:ea typeface="+mn-ea"/>
              <a:cs typeface="Arial"/>
            </a:rPr>
          </a:br>
          <a:r>
            <a:rPr lang="sv-SE" sz="1500" b="1" kern="1200" dirty="0">
              <a:solidFill>
                <a:schemeClr val="bg1">
                  <a:lumMod val="95000"/>
                </a:schemeClr>
              </a:solidFill>
              <a:latin typeface="Arial"/>
              <a:ea typeface="+mn-ea"/>
              <a:cs typeface="Arial"/>
            </a:rPr>
            <a:t>Uppmärksamma</a:t>
          </a:r>
          <a:br>
            <a:rPr lang="sv-SE" sz="1500" b="1" kern="1200" dirty="0">
              <a:solidFill>
                <a:schemeClr val="bg1">
                  <a:lumMod val="95000"/>
                </a:schemeClr>
              </a:solidFill>
              <a:latin typeface="Arial"/>
              <a:ea typeface="+mn-ea"/>
              <a:cs typeface="Arial"/>
            </a:rPr>
          </a:br>
          <a:r>
            <a:rPr lang="sv-SE" sz="1500" b="1" i="1" kern="1200" dirty="0">
              <a:solidFill>
                <a:schemeClr val="bg1">
                  <a:lumMod val="95000"/>
                </a:schemeClr>
              </a:solidFill>
              <a:latin typeface="Arial"/>
              <a:ea typeface="+mn-ea"/>
              <a:cs typeface="Arial"/>
            </a:rPr>
            <a:t>MISSION</a:t>
          </a:r>
          <a:r>
            <a:rPr lang="sv-SE" sz="1500" b="1" kern="1200" dirty="0">
              <a:solidFill>
                <a:schemeClr val="bg1">
                  <a:lumMod val="95000"/>
                </a:schemeClr>
              </a:solidFill>
              <a:latin typeface="Arial"/>
              <a:ea typeface="+mn-ea"/>
              <a:cs typeface="Arial"/>
            </a:rPr>
            <a:t> 1.5</a:t>
          </a:r>
          <a:br>
            <a:rPr lang="sv-SE" sz="1500" b="1" kern="1200" dirty="0">
              <a:solidFill>
                <a:schemeClr val="bg1">
                  <a:lumMod val="95000"/>
                </a:schemeClr>
              </a:solidFill>
              <a:latin typeface="Arial"/>
              <a:ea typeface="+mn-ea"/>
              <a:cs typeface="Arial"/>
            </a:rPr>
          </a:br>
          <a:r>
            <a:rPr lang="sv-SE" sz="1500" b="1" kern="1200" dirty="0">
              <a:solidFill>
                <a:schemeClr val="bg1">
                  <a:lumMod val="95000"/>
                </a:schemeClr>
              </a:solidFill>
              <a:latin typeface="Arial"/>
              <a:ea typeface="+mn-ea"/>
              <a:cs typeface="Arial"/>
            </a:rPr>
            <a:t>vid alla större</a:t>
          </a:r>
          <a:br>
            <a:rPr lang="sv-SE" sz="1500" b="1" kern="1200" dirty="0">
              <a:solidFill>
                <a:schemeClr val="bg1">
                  <a:lumMod val="95000"/>
                </a:schemeClr>
              </a:solidFill>
              <a:latin typeface="Arial"/>
              <a:ea typeface="+mn-ea"/>
              <a:cs typeface="Arial"/>
            </a:rPr>
          </a:br>
          <a:r>
            <a:rPr lang="sv-SE" sz="1500" b="1" kern="1200" dirty="0">
              <a:solidFill>
                <a:schemeClr val="bg1">
                  <a:lumMod val="95000"/>
                </a:schemeClr>
              </a:solidFill>
              <a:latin typeface="Arial"/>
              <a:ea typeface="+mn-ea"/>
              <a:cs typeface="Arial"/>
            </a:rPr>
            <a:t>lionevenemang.</a:t>
          </a:r>
        </a:p>
      </dsp:txBody>
      <dsp:txXfrm>
        <a:off x="4472407" y="1474688"/>
        <a:ext cx="2171071" cy="1474688"/>
      </dsp:txXfrm>
    </dsp:sp>
    <dsp:sp modelId="{9E2EF102-3A82-4B9A-ACE1-329DA1DD940A}">
      <dsp:nvSpPr>
        <dsp:cNvPr id="0" name=""/>
        <dsp:cNvSpPr/>
      </dsp:nvSpPr>
      <dsp:spPr>
        <a:xfrm>
          <a:off x="4944103"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08610"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EBB700"/>
              </a:solidFill>
              <a:latin typeface="Arial"/>
              <a:ea typeface="+mn-ea"/>
              <a:cs typeface="Arial"/>
            </a:rPr>
            <a:t>Klubbbesök</a:t>
          </a:r>
        </a:p>
        <a:p>
          <a:pPr marL="0" lvl="0" indent="0" algn="ctr" defTabSz="800100">
            <a:lnSpc>
              <a:spcPct val="90000"/>
            </a:lnSpc>
            <a:spcBef>
              <a:spcPct val="0"/>
            </a:spcBef>
            <a:spcAft>
              <a:spcPct val="35000"/>
            </a:spcAft>
            <a:buNone/>
          </a:pPr>
          <a:br>
            <a:rPr lang="sv-SE" sz="1500" b="1" kern="1200" dirty="0">
              <a:solidFill>
                <a:schemeClr val="bg1">
                  <a:lumMod val="95000"/>
                </a:schemeClr>
              </a:solidFill>
              <a:latin typeface="Arial"/>
              <a:ea typeface="+mn-ea"/>
              <a:cs typeface="Arial"/>
            </a:rPr>
          </a:br>
          <a:r>
            <a:rPr lang="sv-SE" sz="1500" b="1" kern="1200" dirty="0">
              <a:solidFill>
                <a:schemeClr val="bg1">
                  <a:lumMod val="95000"/>
                </a:schemeClr>
              </a:solidFill>
              <a:latin typeface="Arial"/>
              <a:ea typeface="+mn-ea"/>
              <a:cs typeface="Arial"/>
            </a:rPr>
            <a:t>Engagera medlemmar vid klubbesök.</a:t>
          </a:r>
        </a:p>
      </dsp:txBody>
      <dsp:txXfrm>
        <a:off x="6708610" y="1474688"/>
        <a:ext cx="2171071" cy="1474688"/>
      </dsp:txXfrm>
    </dsp:sp>
    <dsp:sp modelId="{F3DE2C33-6C45-40E6-A9CF-4412B054AD4B}">
      <dsp:nvSpPr>
        <dsp:cNvPr id="0" name=""/>
        <dsp:cNvSpPr/>
      </dsp:nvSpPr>
      <dsp:spPr>
        <a:xfrm>
          <a:off x="7086046"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944814"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EBB700"/>
              </a:solidFill>
              <a:latin typeface="Arial"/>
              <a:ea typeface="+mn-ea"/>
              <a:cs typeface="Arial"/>
            </a:rPr>
            <a:t>Distriktets och MD:s webbplats</a:t>
          </a:r>
        </a:p>
        <a:p>
          <a:pPr marL="0" lvl="0" indent="0" algn="ctr" defTabSz="800100">
            <a:lnSpc>
              <a:spcPct val="90000"/>
            </a:lnSpc>
            <a:spcBef>
              <a:spcPct val="0"/>
            </a:spcBef>
            <a:spcAft>
              <a:spcPct val="35000"/>
            </a:spcAft>
            <a:buNone/>
          </a:pPr>
          <a:br>
            <a:rPr lang="sv-SE" b="1" kern="1200" dirty="0">
              <a:latin typeface="Arial"/>
              <a:ea typeface="+mn-ea"/>
              <a:cs typeface="Arial"/>
            </a:rPr>
          </a:br>
          <a:r>
            <a:rPr lang="sv-SE" sz="1500" b="1" kern="1200" dirty="0">
              <a:solidFill>
                <a:schemeClr val="bg1">
                  <a:lumMod val="95000"/>
                </a:schemeClr>
              </a:solidFill>
              <a:latin typeface="Arial"/>
              <a:ea typeface="+mn-ea"/>
              <a:cs typeface="Arial"/>
            </a:rPr>
            <a:t>Se till att</a:t>
          </a:r>
          <a:br>
            <a:rPr lang="sv-SE" sz="1500" b="1" kern="1200" dirty="0">
              <a:solidFill>
                <a:schemeClr val="bg1">
                  <a:lumMod val="95000"/>
                </a:schemeClr>
              </a:solidFill>
              <a:latin typeface="Arial"/>
              <a:ea typeface="+mn-ea"/>
              <a:cs typeface="Arial"/>
            </a:rPr>
          </a:br>
          <a:r>
            <a:rPr lang="sv-SE" sz="1500" b="1" i="1" kern="1200" dirty="0">
              <a:solidFill>
                <a:schemeClr val="bg1">
                  <a:lumMod val="95000"/>
                </a:schemeClr>
              </a:solidFill>
              <a:latin typeface="Arial"/>
              <a:ea typeface="+mn-ea"/>
              <a:cs typeface="Arial"/>
            </a:rPr>
            <a:t>MISSION</a:t>
          </a:r>
          <a:r>
            <a:rPr lang="sv-SE" sz="1500" b="1" kern="1200" dirty="0">
              <a:solidFill>
                <a:schemeClr val="bg1">
                  <a:lumMod val="95000"/>
                </a:schemeClr>
              </a:solidFill>
              <a:latin typeface="Arial"/>
              <a:ea typeface="+mn-ea"/>
              <a:cs typeface="Arial"/>
            </a:rPr>
            <a:t> 1.5 är </a:t>
          </a:r>
          <a:br>
            <a:rPr lang="sv-SE" sz="1500" b="1" kern="1200" dirty="0">
              <a:solidFill>
                <a:schemeClr val="bg1">
                  <a:lumMod val="95000"/>
                </a:schemeClr>
              </a:solidFill>
              <a:latin typeface="Arial"/>
              <a:ea typeface="+mn-ea"/>
              <a:cs typeface="Arial"/>
            </a:rPr>
          </a:br>
          <a:r>
            <a:rPr lang="sv-SE" sz="1500" b="1" kern="1200" dirty="0">
              <a:solidFill>
                <a:schemeClr val="bg1">
                  <a:lumMod val="95000"/>
                </a:schemeClr>
              </a:solidFill>
              <a:latin typeface="Arial"/>
              <a:ea typeface="+mn-ea"/>
              <a:cs typeface="Arial"/>
            </a:rPr>
            <a:t>en nyhet på förstasidan.</a:t>
          </a:r>
        </a:p>
      </dsp:txBody>
      <dsp:txXfrm>
        <a:off x="8944814" y="1474688"/>
        <a:ext cx="2171071" cy="1474688"/>
      </dsp:txXfrm>
    </dsp:sp>
    <dsp:sp modelId="{280A1B32-09BF-4444-AA68-7C6D4D5FA43C}">
      <dsp:nvSpPr>
        <dsp:cNvPr id="0" name=""/>
        <dsp:cNvSpPr/>
      </dsp:nvSpPr>
      <dsp:spPr>
        <a:xfrm>
          <a:off x="9333728"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2961028"/>
          <a:ext cx="10226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dirty="0"/>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Tack för att du tar dig tid att lära dig mer om vårt nya globala medlemsinitiativ, </a:t>
            </a:r>
            <a:r>
              <a:rPr lang="sv-SE" i="1" dirty="0"/>
              <a:t>MISSION</a:t>
            </a:r>
            <a:r>
              <a:rPr lang="sv-SE" dirty="0"/>
              <a:t> </a:t>
            </a:r>
            <a:r>
              <a:rPr lang="sv-SE" b="1" dirty="0"/>
              <a:t>1.5.</a:t>
            </a:r>
          </a:p>
          <a:p>
            <a:pPr marL="171450" indent="-171450">
              <a:buFont typeface="Symbol"/>
              <a:buChar char="•"/>
            </a:pPr>
            <a:r>
              <a:rPr lang="sv-SE" dirty="0"/>
              <a:t>Det här är ett utmärkt tillfälle för dig att lära dig mer om vad vi försöker att uppnå, varför vi försöker att uppnå det och varför du är viktig för vår framgång.</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Så hur gör vi det? </a:t>
            </a:r>
          </a:p>
          <a:p>
            <a:pPr marL="285750" indent="-285750">
              <a:buFont typeface="Symbol"/>
              <a:buChar char="•"/>
            </a:pPr>
            <a:r>
              <a:rPr lang="sv-SE" dirty="0"/>
              <a:t>Vi gör det tillsammans, som alltid. </a:t>
            </a:r>
          </a:p>
          <a:p>
            <a:pPr marL="285750" indent="-285750">
              <a:buFont typeface="Symbol"/>
              <a:buChar char="•"/>
            </a:pPr>
            <a:r>
              <a:rPr lang="sv-SE" dirty="0"/>
              <a:t>För vi vet att vi är starkare, och bättre, när vi jobbar tillsammans.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dirty="0"/>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a:t>Vi har pratat om varför detta initiativ är så viktigt. </a:t>
            </a:r>
          </a:p>
          <a:p>
            <a:pPr marL="285750" indent="-285750">
              <a:buFont typeface="Symbol"/>
              <a:buChar char="•"/>
            </a:pPr>
            <a:r>
              <a:rPr lang="sv-SE"/>
              <a:t>Låt oss nu ägna lite tid åt att prata om hur vi framgångsrikt kan implementera detta globala initiativ för att växa.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dirty="0"/>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sv-SE" dirty="0"/>
              <a:t>För att nå framgång vet vi att vi måste:</a:t>
            </a:r>
          </a:p>
          <a:p>
            <a:pPr lvl="1">
              <a:buFont typeface="Courier New"/>
              <a:buChar char="○"/>
            </a:pPr>
            <a:r>
              <a:rPr lang="sv-SE" dirty="0"/>
              <a:t>Regionalisera initiativet så att det fungerar för oss och våra medlemmar.</a:t>
            </a:r>
          </a:p>
          <a:p>
            <a:pPr lvl="1">
              <a:buFont typeface="Courier New"/>
              <a:buChar char="○"/>
            </a:pPr>
            <a:r>
              <a:rPr lang="sv-SE" dirty="0"/>
              <a:t>Samarbeta och använda de nätverk vi har skapat runt om i världen.</a:t>
            </a:r>
          </a:p>
          <a:p>
            <a:pPr lvl="1">
              <a:buFont typeface="Courier New"/>
              <a:buChar char="○"/>
            </a:pPr>
            <a:r>
              <a:rPr lang="sv-SE" dirty="0"/>
              <a:t>Uppmuntra de som presterar på topp och alla lionmedlemmar att engagera sig och vara en del av framgången.</a:t>
            </a:r>
          </a:p>
          <a:p>
            <a:pPr lvl="1">
              <a:buFont typeface="Courier New"/>
              <a:buChar char="○"/>
            </a:pPr>
            <a:r>
              <a:rPr lang="sv-SE" dirty="0"/>
              <a:t>Engagera Lions runtom i världen, alla behöver veta vad detta är och hur vi alla kan dra nytta.</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dirty="0"/>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Det är viktigt att påpeka att detta initiativ har fullt stöd från våra internationella ledare, inklusive våra verkställande tjänstemän.</a:t>
            </a:r>
          </a:p>
          <a:p>
            <a:pPr marL="285750" indent="-285750">
              <a:buFont typeface="Symbol"/>
              <a:buChar char="•"/>
            </a:pPr>
            <a:r>
              <a:rPr lang="sv-SE" dirty="0"/>
              <a:t>Ledare på alla nivåer är engagerade och ansvariga för framgång.</a:t>
            </a:r>
          </a:p>
          <a:p>
            <a:pPr marL="285750" indent="-285750">
              <a:buFont typeface="Symbol"/>
              <a:buChar char="•"/>
            </a:pPr>
            <a:r>
              <a:rPr lang="sv-SE" dirty="0"/>
              <a:t>Här är en översikt av några viktiga roller som våra ledare kommer att inta.</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dirty="0"/>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MISSION 1.5 kommer att drivas av det globala arbetsteamet.</a:t>
            </a:r>
          </a:p>
          <a:p>
            <a:pPr marL="285750" indent="-285750">
              <a:buFont typeface="Symbol"/>
              <a:buChar char="•"/>
            </a:pPr>
            <a:r>
              <a:rPr lang="sv-SE" dirty="0"/>
              <a:t>GAT kommer att driva på engagemanget på klubb- och distriktsnivå, vilket är avgörande för det vi försöker att uppnå. </a:t>
            </a:r>
          </a:p>
          <a:p>
            <a:pPr marL="285750" indent="-285750">
              <a:buFont typeface="Symbol"/>
              <a:buChar char="•"/>
            </a:pPr>
            <a:r>
              <a:rPr lang="sv-SE" dirty="0"/>
              <a:t>Jag vill att du ska titta närmare på roller och ansvar och hur viktiga ledare kommer att leda och bidra till framgång. </a:t>
            </a:r>
          </a:p>
          <a:p>
            <a:pPr marL="285750" indent="-285750">
              <a:buFont typeface="Symbol"/>
              <a:buChar char="•"/>
            </a:pPr>
            <a:r>
              <a:rPr lang="sv-SE" dirty="0"/>
              <a:t>Som ni ser har alla en roll att spela.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dirty="0"/>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Låt oss tala om några av de viktiga strategier som kommer att hjälpa oss att nå målet med MISSION 1.5.</a:t>
            </a:r>
          </a:p>
          <a:p>
            <a:pPr marL="628650" lvl="1" indent="-171450">
              <a:buFont typeface="Courier New"/>
              <a:buChar char="○"/>
            </a:pPr>
            <a:r>
              <a:rPr lang="sv-SE" dirty="0"/>
              <a:t>Du måste förstå MISSION 1.5, främja initiativet och ta ansvar för dess framgång.</a:t>
            </a:r>
          </a:p>
          <a:p>
            <a:pPr marL="628650" lvl="1" indent="-171450">
              <a:buFont typeface="Courier New"/>
              <a:buChar char="○"/>
            </a:pPr>
            <a:r>
              <a:rPr lang="sv-SE" dirty="0"/>
              <a:t>Vi måste alla föregå med gott exempel, det betyder att vi måste inta en personlig roll i att starta klubbar och skapa medlemstillväxt.</a:t>
            </a:r>
          </a:p>
          <a:p>
            <a:pPr marL="628650" lvl="1" indent="-171450">
              <a:buFont typeface="Courier New"/>
              <a:buChar char="○"/>
            </a:pPr>
            <a:r>
              <a:rPr lang="sv-SE" dirty="0"/>
              <a:t>Vi måste alla ta ansvar för våra roller, våra mål och vår framgång.</a:t>
            </a:r>
          </a:p>
          <a:p>
            <a:pPr marL="628650" lvl="1" indent="-171450">
              <a:buFont typeface="Courier New"/>
              <a:buChar char="○"/>
            </a:pPr>
            <a:r>
              <a:rPr lang="sv-SE" dirty="0"/>
              <a:t>Och vi måste vidta åtgärder för att se till att medlemmar och ledare utbildas, att planer genomförs och rapporter granskas så att vi kan tillhandahålla det stöd som behövs.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dirty="0"/>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a:t>Så hur når vi framgång?</a:t>
            </a:r>
          </a:p>
          <a:p>
            <a:pPr marL="628650" lvl="1" indent="-171450">
              <a:buFont typeface="Courier New"/>
              <a:buChar char="○"/>
            </a:pPr>
            <a:r>
              <a:rPr lang="sv-SE"/>
              <a:t>Låt oss använda befintliga program och verktyg som fungerar och anpassa dem efter behov.</a:t>
            </a:r>
          </a:p>
          <a:p>
            <a:pPr marL="628650" lvl="1" indent="-171450">
              <a:buFont typeface="Courier New"/>
              <a:buChar char="○"/>
            </a:pPr>
            <a:r>
              <a:rPr lang="sv-SE"/>
              <a:t>Låt oss använda återkoppling och hjälpa till att anpassa planer och arbetsätt.</a:t>
            </a:r>
          </a:p>
          <a:p>
            <a:pPr marL="628650" lvl="1" indent="-171450">
              <a:buFont typeface="Courier New"/>
              <a:buChar char="○"/>
            </a:pPr>
            <a:r>
              <a:rPr lang="sv-SE"/>
              <a:t>Låt oss alla marknadsföra och rekrytera så att fler kan delta i våra hjälpinsatser.</a:t>
            </a:r>
          </a:p>
          <a:p>
            <a:pPr marL="628650" lvl="1" indent="-171450">
              <a:buFont typeface="Courier New"/>
              <a:buChar char="○"/>
            </a:pPr>
            <a:r>
              <a:rPr lang="sv-SE"/>
              <a:t>Låt oss se till att varje medlem är redo att rekrytera och att ledare vet hur man bildar nya klubbar.</a:t>
            </a:r>
          </a:p>
          <a:p>
            <a:pPr marL="628650" lvl="1" indent="-171450">
              <a:buFont typeface="Courier New"/>
              <a:buChar char="○"/>
            </a:pPr>
            <a:r>
              <a:rPr lang="sv-SE"/>
              <a:t>Använd data och rapporter för att vägleda arbetssätt och visa erkänsla för medlemmar som hjälper oss att nå framgång.</a:t>
            </a:r>
          </a:p>
          <a:p>
            <a:pPr marL="628650" lvl="1" indent="-171450">
              <a:buFont typeface="Courier New"/>
              <a:buChar char="○"/>
            </a:pPr>
            <a:r>
              <a:rPr lang="sv-SE"/>
              <a:t>Slutligen, låt oss fortsätta fokusera på att utveckla fantastiska ledare som kan hjälpa oss att nå våra mål.</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dirty="0"/>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Vi har pratat om roller och strategier, men låt oss titta närmare på hur varje nivå i Lions är viktig i våra insatser för att nå vårt mål med MISSION 1.5.</a:t>
            </a:r>
          </a:p>
          <a:p>
            <a:pPr marL="628650" lvl="1" indent="-171450">
              <a:buFont typeface="Courier New"/>
              <a:buChar char="○"/>
            </a:pPr>
            <a:r>
              <a:rPr lang="sv-SE" dirty="0"/>
              <a:t>Verkställande ledare definierar mål och fastställer strategier.</a:t>
            </a:r>
          </a:p>
          <a:p>
            <a:pPr marL="628650" lvl="1" indent="-171450">
              <a:buFont typeface="Courier New"/>
              <a:buChar char="○"/>
            </a:pPr>
            <a:r>
              <a:rPr lang="sv-SE" dirty="0"/>
              <a:t>Internationella ledare utvecklar mål för varje region i världen.</a:t>
            </a:r>
          </a:p>
          <a:p>
            <a:pPr marL="628650" lvl="1" indent="-171450">
              <a:buFont typeface="Courier New"/>
              <a:buChar char="○"/>
            </a:pPr>
            <a:r>
              <a:rPr lang="sv-SE" dirty="0"/>
              <a:t>Lions International tillhandahåller stöd och resurser.</a:t>
            </a:r>
          </a:p>
          <a:p>
            <a:pPr marL="628650" lvl="1" indent="-171450">
              <a:buFont typeface="Courier New"/>
              <a:buChar char="○"/>
            </a:pPr>
            <a:r>
              <a:rPr lang="sv-SE" dirty="0"/>
              <a:t>Distrikt och klubbar genomför de planer som tagits fram av ledare.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dirty="0"/>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a:t>Vårt mål är att ha 1,5 miljoner medlemmar senast 2027. </a:t>
            </a:r>
          </a:p>
          <a:p>
            <a:pPr marL="285750" indent="-285750">
              <a:buFont typeface="Symbol"/>
              <a:buChar char="•"/>
            </a:pPr>
            <a:r>
              <a:rPr lang="sv-SE"/>
              <a:t>Det kommer att kräva engagemang från varje ledare och varje medlem. </a:t>
            </a:r>
          </a:p>
          <a:p>
            <a:pPr marL="285750" indent="-285750">
              <a:buFont typeface="Symbol"/>
              <a:buChar char="•"/>
            </a:pPr>
            <a:r>
              <a:rPr lang="sv-SE"/>
              <a:t>Det kommer också kräva att vi växer på alla nivåer i Lions.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dirty="0"/>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Varje distrikt måste tillföra nya klubbar.</a:t>
            </a:r>
          </a:p>
          <a:p>
            <a:pPr marL="285750" indent="-285750">
              <a:buFont typeface="Symbol"/>
              <a:buChar char="•"/>
            </a:pPr>
            <a:r>
              <a:rPr lang="sv-SE" dirty="0"/>
              <a:t>Varje klubb måste ta in nya medlemmar.</a:t>
            </a:r>
          </a:p>
          <a:p>
            <a:pPr marL="285750" indent="-285750">
              <a:buFont typeface="Symbol"/>
              <a:buChar char="•"/>
            </a:pPr>
            <a:r>
              <a:rPr lang="sv-SE" dirty="0"/>
              <a:t>Och varje konstitutionellt område måste uppnå positiv nettotillväxt.</a:t>
            </a:r>
          </a:p>
          <a:p>
            <a:pPr marL="285750" indent="-285750">
              <a:buFont typeface="Symbol"/>
              <a:buChar char="•"/>
            </a:pPr>
            <a:r>
              <a:rPr lang="sv-SE" dirty="0"/>
              <a:t>För att lyckas måste vi fokusera på att attrahera medlemmar med mångfald, inklusive kvinnor och yngre medlemmar, som kan föra vår uppgift att hjälpa in i framtiden. </a:t>
            </a:r>
          </a:p>
          <a:p>
            <a:pPr marL="285750" indent="-285750">
              <a:buFont typeface="Symbol"/>
              <a:buChar char="•"/>
            </a:pPr>
            <a:r>
              <a:rPr lang="sv-SE" dirty="0"/>
              <a:t>Som vi nämnde kommer MISSION 1.5 att göra oss starkare på alla nivåer i Lions.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dirty="0"/>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Innan vi talar om strategin för </a:t>
            </a:r>
            <a:r>
              <a:rPr lang="sv-SE" i="1" dirty="0"/>
              <a:t>MISSION</a:t>
            </a:r>
            <a:r>
              <a:rPr lang="sv-SE" dirty="0"/>
              <a:t> </a:t>
            </a:r>
            <a:r>
              <a:rPr lang="sv-SE" b="1" dirty="0"/>
              <a:t>1.5</a:t>
            </a:r>
            <a:r>
              <a:rPr lang="sv-SE" dirty="0"/>
              <a:t>, ska vi tala lite om varför vi tar oss an detta initiativ.</a:t>
            </a:r>
          </a:p>
          <a:p>
            <a:pPr marL="285750" indent="-285750">
              <a:buFont typeface="Symbol"/>
              <a:buChar char="•"/>
            </a:pPr>
            <a:r>
              <a:rPr lang="sv-SE" dirty="0"/>
              <a:t>Som Lions hjälper vi en värld i nöd.</a:t>
            </a:r>
          </a:p>
          <a:p>
            <a:pPr marL="285750" indent="-285750">
              <a:buFont typeface="Symbol"/>
              <a:buChar char="•"/>
            </a:pPr>
            <a:r>
              <a:rPr lang="sv-SE" dirty="0"/>
              <a:t>Vi ser det varje dag, överallt där vi hjälper. </a:t>
            </a:r>
          </a:p>
          <a:p>
            <a:pPr marL="285750" indent="-285750">
              <a:buFont typeface="Symbol"/>
              <a:buChar char="•"/>
            </a:pPr>
            <a:r>
              <a:rPr lang="sv-SE" dirty="0"/>
              <a:t>Men vi måste fortsätta hitta sätt att tillhandahålla ännu mer hjälp till de samhällen vi stödjer och den värld vi hjälper.</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dirty="0"/>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För att nå vårt övergripande mål måste vi nå våra årliga mål. Detta kommer bana väg för 1,5 miljoner medlemmar 2027.</a:t>
            </a:r>
          </a:p>
          <a:p>
            <a:pPr marL="285750" indent="-285750">
              <a:buFont typeface="Symbol"/>
              <a:buChar char="•"/>
            </a:pPr>
            <a:r>
              <a:rPr lang="sv-SE" dirty="0"/>
              <a:t>Detta är våra globala mål för året. </a:t>
            </a:r>
          </a:p>
          <a:p>
            <a:pPr marL="285750" indent="-285750">
              <a:buFont typeface="Symbol"/>
              <a:buChar char="•"/>
            </a:pPr>
            <a:r>
              <a:rPr lang="sv-SE" dirty="0"/>
              <a:t>Och det här är målen för vårt konstitutionella område.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dirty="0"/>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a:t>Vi har pratat mycket om framgång. </a:t>
            </a:r>
          </a:p>
          <a:p>
            <a:pPr marL="285750" indent="-285750">
              <a:buFont typeface="Symbol"/>
              <a:buChar char="•"/>
            </a:pPr>
            <a:r>
              <a:rPr lang="sv-SE"/>
              <a:t>För att nå framgång måste vi använda det som fungerar för oss och våra medlemmar.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dirty="0"/>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Att förbereda våra ledare är avgörande för allt vi gör som Lions, även när det handlar om medlemskap.</a:t>
            </a:r>
          </a:p>
          <a:p>
            <a:pPr marL="285750" indent="-285750">
              <a:buFont typeface="Symbol"/>
              <a:buChar char="•"/>
            </a:pPr>
            <a:r>
              <a:rPr lang="sv-SE" dirty="0"/>
              <a:t>Låt oss se till att ledare använder alla de utbildningsmöjligheter och resurser som finns tillgängliga. </a:t>
            </a:r>
          </a:p>
          <a:p>
            <a:pPr marL="285750" indent="-285750">
              <a:buFont typeface="Symbol"/>
              <a:buChar char="•"/>
            </a:pPr>
            <a:r>
              <a:rPr lang="sv-SE" dirty="0"/>
              <a:t>Utbildning kommer säkerställa att vi har rätt kompetens för att leda och skapa medlemstillväxt.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dirty="0"/>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Vi vet att det krävs engagemang för att växa. Men det kräver också rätt resurser.</a:t>
            </a:r>
          </a:p>
          <a:p>
            <a:pPr marL="285750" indent="-285750">
              <a:buFont typeface="Symbol"/>
              <a:buChar char="•"/>
            </a:pPr>
            <a:r>
              <a:rPr lang="sv-SE" dirty="0"/>
              <a:t>Den globala medlemsfokuseringen tillhandahåller en process och resurser för att </a:t>
            </a:r>
            <a:r>
              <a:rPr lang="sv-SE" u="sng" dirty="0"/>
              <a:t>varje</a:t>
            </a:r>
            <a:r>
              <a:rPr lang="sv-SE" dirty="0"/>
              <a:t> distrikt och klubb ska kunna uppnå tillväxt.</a:t>
            </a:r>
          </a:p>
          <a:p>
            <a:pPr marL="285750" indent="-285750">
              <a:buFont typeface="Symbol"/>
              <a:buChar char="•"/>
            </a:pPr>
            <a:r>
              <a:rPr lang="sv-SE" dirty="0"/>
              <a:t>Den globala medlemsfokuseringen fungerar. </a:t>
            </a:r>
          </a:p>
          <a:p>
            <a:pPr marL="285750" indent="-285750">
              <a:buFont typeface="Symbol"/>
              <a:buChar char="•"/>
            </a:pPr>
            <a:r>
              <a:rPr lang="sv-SE" dirty="0"/>
              <a:t>Den har visat sig vara effektiv över hela världen, så låt oss dra nytta av de verktyg som redan finns tillgängliga.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dirty="0"/>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För att nå våra mål behöver vi en plan.</a:t>
            </a:r>
          </a:p>
          <a:p>
            <a:pPr marL="285750" indent="-285750">
              <a:buFont typeface="Symbol"/>
              <a:buChar char="•"/>
            </a:pPr>
            <a:r>
              <a:rPr lang="sv-SE" dirty="0"/>
              <a:t>Vi måste ta fram en detaljerad plan som fungerar för oss, och vi måste genomföra den.</a:t>
            </a:r>
          </a:p>
          <a:p>
            <a:pPr marL="285750" indent="-285750">
              <a:buFont typeface="Symbol"/>
              <a:buChar char="•"/>
            </a:pPr>
            <a:r>
              <a:rPr lang="sv-SE" dirty="0"/>
              <a:t>MISSION 1.5 går att lära ut, anpassa och är bärkraftig. </a:t>
            </a:r>
          </a:p>
          <a:p>
            <a:pPr marL="285750" indent="-285750">
              <a:buFont typeface="Symbol"/>
              <a:buChar char="•"/>
            </a:pPr>
            <a:r>
              <a:rPr lang="sv-SE" dirty="0"/>
              <a:t>Ordet "bärkraftig" är viktigt. </a:t>
            </a:r>
          </a:p>
          <a:p>
            <a:pPr marL="285750" indent="-285750">
              <a:buFont typeface="Symbol"/>
              <a:buChar char="•"/>
            </a:pPr>
            <a:r>
              <a:rPr lang="sv-SE" dirty="0"/>
              <a:t>Det betyder att arbetet vi gör för MISSION 1.5 inte bara kommer att hjälpa oss att nå vårt mål – det kommer att hjälpa oss att fortsätta växa efter 2027.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dirty="0"/>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Att öka antalet medlemmar ger många fördelar för våra distrikt, våra klubbar och våra samhällen.</a:t>
            </a:r>
          </a:p>
          <a:p>
            <a:pPr marL="285750" indent="-285750">
              <a:buFont typeface="Symbol"/>
              <a:buChar char="•"/>
            </a:pPr>
            <a:r>
              <a:rPr lang="sv-SE" dirty="0"/>
              <a:t>Men vi måste också skapa möjligheter för erkänsla som uppmuntrar medlemmar och ledare att hjälpa oss växa.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dirty="0"/>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Hårt arbete och engagemang bör belönas.</a:t>
            </a:r>
          </a:p>
          <a:p>
            <a:pPr marL="285750" indent="-285750">
              <a:buFont typeface="Symbol"/>
              <a:buChar char="•"/>
            </a:pPr>
            <a:r>
              <a:rPr lang="sv-SE" dirty="0"/>
              <a:t>Om vi ​​vill skapa historia tillsammans måste vi visa erkänsla för medlemmar och ledare som aktivt bidrar till vår tillväxt och framgång.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dirty="0"/>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Därför har vi utvecklat ett speciellt utmärkelseprogram för MISSION 1.5.</a:t>
            </a:r>
          </a:p>
          <a:p>
            <a:pPr marL="285750" indent="-285750">
              <a:buFont typeface="Symbol"/>
              <a:buChar char="•"/>
            </a:pPr>
            <a:r>
              <a:rPr lang="sv-SE" dirty="0"/>
              <a:t>Medlemmar kan erhålla plaketter och nålar, plus speciella presidentmedaljer och utmärkelser när de hjälper till att starta nya klubbar, skapa medlemstillväxt i klubbar och behålla befintliga medlemmar.</a:t>
            </a:r>
          </a:p>
          <a:p>
            <a:pPr marL="285750" indent="-285750">
              <a:buFont typeface="Symbol"/>
              <a:buChar char="•"/>
            </a:pPr>
            <a:r>
              <a:rPr lang="sv-SE" dirty="0"/>
              <a:t>Det finns en särskild webbsida för utmärkelser under MISSION 1.5 så jag uppmuntrar er att utforska alla möjligheter att erhålla erkänsla. Och se till att medlemmarna vet att varje medlem har möjlighet att få erkänsla.</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dirty="0"/>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Nu ska vi tala om kommunikation. </a:t>
            </a:r>
          </a:p>
          <a:p>
            <a:pPr marL="285750" indent="-285750">
              <a:buFont typeface="Symbol"/>
              <a:buChar char="•"/>
            </a:pPr>
            <a:r>
              <a:rPr lang="sv-SE" dirty="0"/>
              <a:t>Kommunikation är helt avgörande för vår framgång.</a:t>
            </a:r>
          </a:p>
          <a:p>
            <a:pPr marL="285750" indent="-285750">
              <a:buFont typeface="Symbol"/>
              <a:buChar char="•"/>
            </a:pPr>
            <a:r>
              <a:rPr lang="sv-SE" dirty="0"/>
              <a:t>Som ledare måste vi kommunicera ofta så att vi kan genomföra våra planer på ett så effektivt sätt som möjligt.</a:t>
            </a:r>
          </a:p>
          <a:p>
            <a:pPr marL="285750" indent="-285750">
              <a:buFont typeface="Symbol"/>
              <a:buChar char="•"/>
            </a:pPr>
            <a:r>
              <a:rPr lang="sv-SE" dirty="0"/>
              <a:t>Kommunikation är också avgörande för att engagera våra medlemmar och klubbar i MISSION 1.5.</a:t>
            </a:r>
          </a:p>
          <a:p>
            <a:pPr marL="285750" indent="-285750">
              <a:buFont typeface="Symbol"/>
              <a:buChar char="•"/>
            </a:pPr>
            <a:r>
              <a:rPr lang="sv-SE" dirty="0"/>
              <a:t>Vi måste alla vara aktiva kommunikatörer för att skapa medvetenhet och engagemang för detta viktiga initiativ.</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dirty="0"/>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Låt oss använda alla våra kanaler för att marknadsföra MISSION 1.5 så att vi kan skapa medvetenhet och engagemang för att öka antalet medlemmar.</a:t>
            </a:r>
          </a:p>
          <a:p>
            <a:pPr marL="628650" lvl="1" indent="-171450">
              <a:buFont typeface="Courier New"/>
              <a:buChar char="○"/>
            </a:pPr>
            <a:r>
              <a:rPr lang="sv-SE" dirty="0"/>
              <a:t>Använd sociala medier för att få kontakt med medlemmar och allmänheten.</a:t>
            </a:r>
          </a:p>
          <a:p>
            <a:pPr marL="628650" lvl="1" indent="-171450">
              <a:buFont typeface="Courier New"/>
              <a:buChar char="○"/>
            </a:pPr>
            <a:r>
              <a:rPr lang="sv-SE" dirty="0"/>
              <a:t>Inkludera information i nyhetsbrev för klubbar och distrikt.</a:t>
            </a:r>
          </a:p>
          <a:p>
            <a:pPr marL="628650" lvl="1" indent="-171450">
              <a:buFont typeface="Courier New"/>
              <a:buChar char="○"/>
            </a:pPr>
            <a:r>
              <a:rPr lang="sv-SE" dirty="0"/>
              <a:t>Tala om MISSION 1.5 vid lionevenemang och klubbbesök.</a:t>
            </a:r>
          </a:p>
          <a:p>
            <a:pPr marL="628650" lvl="1" indent="-171450">
              <a:buFont typeface="Courier New"/>
              <a:buChar char="○"/>
            </a:pPr>
            <a:r>
              <a:rPr lang="sv-SE" dirty="0"/>
              <a:t>Se till att det finns information om initiativet på distriktets och multipeldistriktets webbplats.</a:t>
            </a:r>
          </a:p>
          <a:p>
            <a:pPr marL="171450" indent="-171450">
              <a:buFont typeface="Symbol"/>
              <a:buChar char="•"/>
            </a:pPr>
            <a:r>
              <a:rPr lang="sv-SE" dirty="0"/>
              <a:t>Lions International använder också sina kommunikationskanaler för att förstärka budskapet och initiativet.</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dirty="0"/>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Vårt motto är Vi hjälper, och ingen hjälper som Lions.</a:t>
            </a:r>
          </a:p>
          <a:p>
            <a:pPr marL="285750" indent="-285750">
              <a:buFont typeface="Symbol"/>
              <a:buChar char="•"/>
            </a:pPr>
            <a:r>
              <a:rPr lang="sv-SE" dirty="0"/>
              <a:t>Vi gick med i en klubb och denna härliga organisation för att göra vänlighet till hjälpinsatser. Och tillsammans gör vi skillnad i våra samhällen. </a:t>
            </a:r>
          </a:p>
          <a:p>
            <a:pPr marL="285750" indent="-285750">
              <a:buFont typeface="Symbol"/>
              <a:buChar char="•"/>
            </a:pPr>
            <a:r>
              <a:rPr lang="sv-SE" dirty="0"/>
              <a:t>Men för att få ett större genomslag måste vi växa.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dirty="0"/>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När vi överväger hur vi bäst kommunicerar med medlemmar, här är några budskap som kan vara till hjälp för att berätta om fördelarna med MISSION 1.5 på ett kort men inspirerande sätt.</a:t>
            </a:r>
          </a:p>
          <a:p>
            <a:pPr marL="171450" indent="-171450">
              <a:buFont typeface="Symbol"/>
              <a:buChar char="•"/>
            </a:pPr>
            <a:r>
              <a:rPr lang="sv-SE" dirty="0"/>
              <a:t>Vi måste använda budskap som fungerar bland medlemmarna lokalt så att vi på bästa sätt kan få kontakt med dem och motivera dem att engagera sig.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Lions International har skapat en särskild webbsida för att hjälpa medlemmar att lära sig mer om initiativet och hitta resurser som kan hjälpa dem att göra insatser.</a:t>
            </a:r>
          </a:p>
          <a:p>
            <a:pPr marL="285750" indent="-285750">
              <a:buFont typeface="Symbol"/>
              <a:buChar char="•"/>
            </a:pPr>
            <a:r>
              <a:rPr lang="sv-SE" dirty="0"/>
              <a:t>Detta är en bra sida för medlemmar som vill ta reda på vad MISSION 1.5 handlar om.</a:t>
            </a:r>
          </a:p>
          <a:p>
            <a:pPr marL="285750" indent="-285750">
              <a:buFont typeface="Symbol"/>
              <a:buChar char="•"/>
            </a:pPr>
            <a:r>
              <a:rPr lang="sv-SE" dirty="0"/>
              <a:t>Dela sidan med medlemmar så att de kan lära sig mer – och göra mer – för att hjälpa oss växa.</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dirty="0"/>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Jag vet att alla här vill växa. </a:t>
            </a:r>
          </a:p>
          <a:p>
            <a:pPr marL="285750" indent="-285750">
              <a:buFont typeface="Symbol"/>
              <a:buChar char="•"/>
            </a:pPr>
            <a:r>
              <a:rPr lang="sv-SE" dirty="0"/>
              <a:t>Men hur kommer vi att följa våra framsteg? </a:t>
            </a:r>
          </a:p>
          <a:p>
            <a:pPr marL="285750" indent="-285750">
              <a:buFont typeface="Symbol"/>
              <a:buChar char="•"/>
            </a:pPr>
            <a:r>
              <a:rPr lang="sv-SE" dirty="0"/>
              <a:t>Det finns några viktiga steg vi måste ta för att se till att vi gör framsteg och tar ansvar för våra mål.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dirty="0"/>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Vi måste följa våra framsteg så att vi kan lyfta fram vår framgång.</a:t>
            </a:r>
          </a:p>
          <a:p>
            <a:pPr marL="285750" indent="-285750">
              <a:buFont typeface="Symbol"/>
              <a:buChar char="•"/>
            </a:pPr>
            <a:r>
              <a:rPr lang="sv-SE" dirty="0"/>
              <a:t>Låt oss fira våra prestationer och använda dem för att inspirera andra medlemmar och klubbar att uppnå fantastiska resultat.</a:t>
            </a:r>
          </a:p>
          <a:p>
            <a:endParaRPr lang="en-US" dirty="0"/>
          </a:p>
          <a:p>
            <a:r>
              <a:rPr lang="sv-SE" dirty="0"/>
              <a:t>[Observera att den här bilden kan anpassas för att uppmärksamma individuell-, klubb- eller distriktstillväxt.]</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dirty="0"/>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a:t>Regional rapportering är avgörande för att få en översikt över våra framsteg. </a:t>
            </a:r>
          </a:p>
          <a:p>
            <a:pPr marL="171450" indent="-171450">
              <a:buFont typeface="Symbol"/>
              <a:buChar char="•"/>
            </a:pPr>
            <a:r>
              <a:rPr lang="sv-SE"/>
              <a:t>Det kommer också att hjälpa oss att identifiera framgångar och utmaningar så att vi kan justera vårt tillvägagångssätt vid behov.</a:t>
            </a:r>
          </a:p>
          <a:p>
            <a:pPr marL="171450" indent="-171450">
              <a:buFont typeface="Symbol"/>
              <a:buChar char="•"/>
            </a:pPr>
            <a:r>
              <a:rPr lang="sv-SE"/>
              <a:t>Vi kommer att genomföra månatliga möten med ledare för att granska data och få information om vad som händer på lokal nivå. </a:t>
            </a:r>
          </a:p>
          <a:p>
            <a:pPr marL="628650" lvl="1" indent="-171450">
              <a:buFont typeface="Courier New"/>
              <a:buChar char="○"/>
            </a:pPr>
            <a:r>
              <a:rPr lang="sv-SE"/>
              <a:t>GAT KO-ledare genomför möten med områdesledare.</a:t>
            </a:r>
          </a:p>
          <a:p>
            <a:pPr marL="628650" lvl="1" indent="-171450">
              <a:buFont typeface="Courier New"/>
              <a:buChar char="○"/>
            </a:pPr>
            <a:r>
              <a:rPr lang="sv-SE"/>
              <a:t>Områdesledare genomför möten med GAT i MD och distrikt.</a:t>
            </a:r>
          </a:p>
          <a:p>
            <a:pPr marL="628650" lvl="1" indent="-171450">
              <a:buFont typeface="Courier New"/>
              <a:buChar char="○"/>
            </a:pPr>
            <a:r>
              <a:rPr lang="sv-SE"/>
              <a:t>Distriktsguvernörer genomför möten med 1VDG, distriktets GAT och zon-/regionordförande. </a:t>
            </a:r>
          </a:p>
          <a:p>
            <a:pPr marL="628650" lvl="1" indent="-171450">
              <a:buFont typeface="Courier New"/>
              <a:buChar char="○"/>
            </a:pPr>
            <a:r>
              <a:rPr lang="sv-SE"/>
              <a:t>Zon-/regionordföranden bör också ta sig tid att träffa klubbar.</a:t>
            </a:r>
          </a:p>
          <a:p>
            <a:pPr marL="171450" indent="-171450">
              <a:buFont typeface="Symbol"/>
              <a:buChar char="•"/>
            </a:pPr>
            <a:r>
              <a:rPr lang="sv-SE"/>
              <a:t>För att säkerställa att möten är produktiva måste vi gå igenom saker som:</a:t>
            </a:r>
          </a:p>
          <a:p>
            <a:pPr marL="628650" lvl="1" indent="-171450">
              <a:buFont typeface="Courier New"/>
              <a:buChar char="○"/>
            </a:pPr>
            <a:r>
              <a:rPr lang="sv-SE"/>
              <a:t>Handlingsplaner</a:t>
            </a:r>
          </a:p>
          <a:p>
            <a:pPr marL="628650" lvl="1" indent="-171450">
              <a:buFont typeface="Courier New"/>
              <a:buChar char="○"/>
            </a:pPr>
            <a:r>
              <a:rPr lang="sv-SE"/>
              <a:t>Framsteg mot målen</a:t>
            </a:r>
          </a:p>
          <a:p>
            <a:pPr marL="628650" lvl="1" indent="-171450">
              <a:buFont typeface="Courier New"/>
              <a:buChar char="○"/>
            </a:pPr>
            <a:r>
              <a:rPr lang="sv-SE"/>
              <a:t>Hinder och utmaningar</a:t>
            </a:r>
          </a:p>
          <a:p>
            <a:pPr marL="628650" lvl="1" indent="-171450">
              <a:buFont typeface="Courier New"/>
              <a:buChar char="○"/>
            </a:pPr>
            <a:r>
              <a:rPr lang="sv-SE"/>
              <a:t>Kurskorrigeringar eller nödvändiga justeringar av planer</a:t>
            </a:r>
          </a:p>
          <a:p>
            <a:pPr marL="628650" lvl="1" indent="-171450">
              <a:buFont typeface="Courier New"/>
              <a:buChar char="○"/>
            </a:pPr>
            <a:r>
              <a:rPr lang="sv-SE"/>
              <a:t>Stöd som behövs</a:t>
            </a:r>
          </a:p>
          <a:p>
            <a:pPr marL="171450" indent="-171450">
              <a:buFont typeface="Symbol"/>
              <a:buChar char="•"/>
            </a:pPr>
            <a:r>
              <a:rPr lang="sv-SE"/>
              <a:t>Dessa möten kommer att vara avgörande för att nå våra mål och för att hålla varandra ansvariga.</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dirty="0"/>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Vi kommer också genomföra globala rapportdagar för att hjälpa oss behålla fokus både regionalt </a:t>
            </a:r>
            <a:r>
              <a:rPr lang="sv-SE" u="sng" dirty="0"/>
              <a:t>och</a:t>
            </a:r>
            <a:r>
              <a:rPr lang="sv-SE" dirty="0"/>
              <a:t> globalt.</a:t>
            </a:r>
          </a:p>
          <a:p>
            <a:pPr marL="285750" indent="-285750">
              <a:buFont typeface="Symbol"/>
              <a:buChar char="•"/>
            </a:pPr>
            <a:r>
              <a:rPr lang="sv-SE" dirty="0"/>
              <a:t>Dessa möten kommer att bokas in tre gånger om året så att internationella ledare och Lions Internationals personal kan träffas för att se till att vi ligger rätt till för att nå vårt mål på 1,5 miljoner medlemmar.</a:t>
            </a:r>
          </a:p>
          <a:p>
            <a:pPr marL="285750" indent="-285750">
              <a:buFont typeface="Symbol"/>
              <a:buChar char="•"/>
            </a:pPr>
            <a:r>
              <a:rPr lang="sv-SE" dirty="0"/>
              <a:t>Precis som vid regional rapportering kommer de globala rapportdagarna att fokusera på framsteg, förstå utmaningar och identifiera vilket stöd som behövs samt mål för medlemstillväxt för framtida år.</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dirty="0"/>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a:t>MISSION 1.5 kommer att omdefiniera framtiden för våra hjälpinsatser.</a:t>
            </a:r>
          </a:p>
          <a:p>
            <a:pPr marL="285750" indent="-285750">
              <a:buFont typeface="Symbol"/>
              <a:buChar char="•"/>
            </a:pPr>
            <a:r>
              <a:rPr lang="sv-SE"/>
              <a:t>Det här är en möjlighet att bygga vidare på arvet av hjälpinsatser som vi har byggt upp under de senaste 100 åren.</a:t>
            </a:r>
          </a:p>
          <a:p>
            <a:pPr marL="285750" indent="-285750">
              <a:buFont typeface="Symbol"/>
              <a:buChar char="•"/>
            </a:pPr>
            <a:r>
              <a:rPr lang="sv-SE"/>
              <a:t>Det är en möjlighet att se till att våra klubbar och vår organisation är redo för framtiden. </a:t>
            </a:r>
          </a:p>
          <a:p>
            <a:pPr marL="285750" indent="-285750">
              <a:buFont typeface="Symbol"/>
              <a:buChar char="•"/>
            </a:pPr>
            <a:r>
              <a:rPr lang="sv-SE"/>
              <a:t>Detta är en möjlighet att hjälpa fler människor än någonsin tidigare. </a:t>
            </a:r>
          </a:p>
          <a:p>
            <a:pPr marL="285750" indent="-285750">
              <a:buFont typeface="Symbol"/>
              <a:buChar char="•"/>
            </a:pPr>
            <a:r>
              <a:rPr lang="sv-SE"/>
              <a:t>Men för att göra det måste vi växa.</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dirty="0"/>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Jag vill att vi alla ska komma ihåg följande:</a:t>
            </a:r>
          </a:p>
          <a:p>
            <a:pPr marL="628650" lvl="1" indent="-171450">
              <a:buFont typeface="Courier New"/>
              <a:buChar char="○"/>
            </a:pPr>
            <a:r>
              <a:rPr lang="sv-SE" dirty="0"/>
              <a:t>Tillväxt är avgörande för våra hjälpinsatser och Lions framtid.</a:t>
            </a:r>
          </a:p>
          <a:p>
            <a:pPr marL="628650" lvl="1" indent="-171450">
              <a:buFont typeface="Courier New"/>
              <a:buChar char="○"/>
            </a:pPr>
            <a:r>
              <a:rPr lang="sv-SE" dirty="0"/>
              <a:t>Vi har ett ansvar gentemot varandra och de samhällen vi hjälper.</a:t>
            </a:r>
          </a:p>
          <a:p>
            <a:pPr marL="628650" lvl="1" indent="-171450">
              <a:buFont typeface="Courier New"/>
              <a:buChar char="○"/>
            </a:pPr>
            <a:r>
              <a:rPr lang="sv-SE" dirty="0"/>
              <a:t>Vår framgång beror på oss, och varje lionmedlem. </a:t>
            </a:r>
          </a:p>
          <a:p>
            <a:pPr marL="171450" indent="-171450">
              <a:buFont typeface="Symbol"/>
              <a:buChar char="•"/>
            </a:pPr>
            <a:r>
              <a:rPr lang="sv-SE" dirty="0"/>
              <a:t>Vi får inte glömma varför vi gör detta och hur viktig var och en av er är för vår framgång.</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dirty="0"/>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a:t>Så låt oss behålla fokus på framgång.</a:t>
            </a:r>
          </a:p>
          <a:p>
            <a:pPr marL="285750" indent="-285750">
              <a:buFont typeface="Symbol"/>
              <a:buChar char="•"/>
            </a:pPr>
            <a:r>
              <a:rPr lang="sv-SE"/>
              <a:t>Låt oss göra tillväxt till en prioritet för alla lionmedlemmar.</a:t>
            </a:r>
          </a:p>
          <a:p>
            <a:pPr marL="285750" indent="-285750">
              <a:buFont typeface="Symbol"/>
              <a:buChar char="•"/>
            </a:pPr>
            <a:r>
              <a:rPr lang="sv-SE"/>
              <a:t>Låt oss engagera klubbarna – vi måste lyckas.</a:t>
            </a:r>
          </a:p>
          <a:p>
            <a:pPr marL="285750" indent="-285750">
              <a:buFont typeface="Symbol"/>
              <a:buChar char="•"/>
            </a:pPr>
            <a:r>
              <a:rPr lang="sv-SE"/>
              <a:t>Låt oss genomföra våra planer och arbeta tillsammans för att uppnå våra mål.</a:t>
            </a:r>
          </a:p>
          <a:p>
            <a:pPr marL="285750" indent="-285750">
              <a:buFont typeface="Symbol"/>
              <a:buChar char="•"/>
            </a:pPr>
            <a:r>
              <a:rPr lang="sv-SE"/>
              <a:t>Låt oss kommunicera och samarbeta för bästa resultat.</a:t>
            </a:r>
          </a:p>
          <a:p>
            <a:pPr marL="285750" indent="-285750">
              <a:buFont typeface="Symbol"/>
              <a:buChar char="•"/>
            </a:pPr>
            <a:r>
              <a:rPr lang="sv-SE"/>
              <a:t>Och låt oss visa erkänsla för våra prestationer och de individer som har utfört arbetet!</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dirty="0"/>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Kom ihåg att vi är starkare tillsammans.</a:t>
            </a:r>
          </a:p>
          <a:p>
            <a:pPr marL="285750" indent="-285750">
              <a:buFont typeface="Symbol"/>
              <a:buChar char="•"/>
            </a:pPr>
            <a:r>
              <a:rPr lang="sv-SE" dirty="0"/>
              <a:t>Våra hjälpinsatser är ett löfte till världen. </a:t>
            </a:r>
          </a:p>
          <a:p>
            <a:pPr marL="285750" indent="-285750">
              <a:buFont typeface="Symbol"/>
              <a:buChar char="•"/>
            </a:pPr>
            <a:r>
              <a:rPr lang="sv-SE" dirty="0"/>
              <a:t>Det är ett löfte att göra våra familjer, samhällen och vår värld bättre. </a:t>
            </a:r>
          </a:p>
          <a:p>
            <a:pPr marL="285750" indent="-285750">
              <a:buFont typeface="Symbol"/>
              <a:buChar char="•"/>
            </a:pPr>
            <a:r>
              <a:rPr lang="sv-SE" dirty="0"/>
              <a:t>Och vi gör det genom att hjälpa. Genom att ge.</a:t>
            </a:r>
          </a:p>
          <a:p>
            <a:pPr marL="285750" indent="-285750">
              <a:buFont typeface="Symbol"/>
              <a:buChar char="•"/>
            </a:pPr>
            <a:r>
              <a:rPr lang="sv-SE" dirty="0"/>
              <a:t>Desto mer vi växer, desto mer kan vi ge.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dirty="0"/>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Vi är viktiga för de samhällen vi hjälper. Och vi är viktiga för världen.</a:t>
            </a:r>
          </a:p>
          <a:p>
            <a:pPr marL="171450" indent="-171450">
              <a:buFont typeface="Symbol"/>
              <a:buChar char="•"/>
            </a:pPr>
            <a:r>
              <a:rPr lang="sv-SE" dirty="0"/>
              <a:t>I över hundra år har vi funnits där för att stödja och hjälpa.</a:t>
            </a:r>
          </a:p>
          <a:p>
            <a:pPr marL="171450" indent="-171450">
              <a:buFont typeface="Symbol"/>
              <a:buChar char="•"/>
            </a:pPr>
            <a:r>
              <a:rPr lang="sv-SE" dirty="0"/>
              <a:t>Men behoven i våra samhällen och runtom i världen växer. Så vi måste också växa.</a:t>
            </a:r>
          </a:p>
          <a:p>
            <a:pPr marL="171450" indent="-171450">
              <a:buFont typeface="Symbol"/>
              <a:buChar char="•"/>
            </a:pPr>
            <a:r>
              <a:rPr lang="sv-SE" dirty="0"/>
              <a:t>Det är därför vi lanserar MISSION 1.5.</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MISSION 1.5 är en utmaning för Lions. Det är en utmaning för var och en av oss. </a:t>
            </a:r>
          </a:p>
          <a:p>
            <a:pPr marL="285750" indent="-285750">
              <a:buFont typeface="Symbol"/>
              <a:buChar char="•"/>
            </a:pPr>
            <a:r>
              <a:rPr lang="sv-SE" dirty="0"/>
              <a:t>Det är en utmaning för dig. Och för mig.</a:t>
            </a:r>
          </a:p>
          <a:p>
            <a:pPr marL="285750" indent="-285750">
              <a:buFont typeface="Symbol"/>
              <a:buChar char="•"/>
            </a:pPr>
            <a:r>
              <a:rPr lang="sv-SE" dirty="0"/>
              <a:t>Men ingen utmaning har någonsin varit för stor för Lions.</a:t>
            </a:r>
          </a:p>
          <a:p>
            <a:pPr marL="285750" indent="-285750">
              <a:buFont typeface="Symbol"/>
              <a:buChar char="•"/>
            </a:pPr>
            <a:r>
              <a:rPr lang="sv-SE" dirty="0"/>
              <a:t>Antar du utmaningen?</a:t>
            </a:r>
          </a:p>
          <a:p>
            <a:pPr marL="285750" indent="-285750">
              <a:buFont typeface="Symbol"/>
              <a:buChar char="•"/>
            </a:pPr>
            <a:r>
              <a:rPr lang="sv-SE" dirty="0"/>
              <a:t> [Vänta på svar]</a:t>
            </a:r>
          </a:p>
          <a:p>
            <a:pPr marL="285750" indent="-285750">
              <a:buFont typeface="Symbol"/>
              <a:buChar char="•"/>
            </a:pPr>
            <a:r>
              <a:rPr lang="sv-SE" dirty="0"/>
              <a:t>En gång till – antar </a:t>
            </a:r>
            <a:r>
              <a:rPr lang="sv-SE" u="sng" dirty="0"/>
              <a:t>du</a:t>
            </a:r>
            <a:r>
              <a:rPr lang="sv-SE" dirty="0"/>
              <a:t> utmaningen?</a:t>
            </a:r>
          </a:p>
          <a:p>
            <a:pPr marL="285750" indent="-285750">
              <a:buFont typeface="Symbol"/>
              <a:buChar char="•"/>
            </a:pPr>
            <a:r>
              <a:rPr lang="sv-SE" dirty="0"/>
              <a:t>[Vänta på svar]</a:t>
            </a:r>
          </a:p>
          <a:p>
            <a:pPr marL="285750" indent="-285750">
              <a:buFont typeface="Symbol"/>
              <a:buChar char="•"/>
            </a:pPr>
            <a:r>
              <a:rPr lang="sv-SE" dirty="0"/>
              <a:t>Då deltar du, tillsammans med Lions runt om i världen, i uppgiften att skapa medlemstillväxt.</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dirty="0"/>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[Visa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Jag vill tacka er för att ni deltog idag. Och för att ni tillsammans med medlemmar runt om i världen arbetar för att uppnå 1,5 miljoner medlemmar. </a:t>
            </a:r>
          </a:p>
          <a:p>
            <a:pPr marL="171450" indent="-171450">
              <a:buFont typeface="Symbol"/>
              <a:buChar char="•"/>
            </a:pPr>
            <a:r>
              <a:rPr lang="sv-SE" dirty="0"/>
              <a:t>Var och en av er spelar en viktig roll för framgång. </a:t>
            </a:r>
          </a:p>
          <a:p>
            <a:pPr marL="171450" indent="-171450">
              <a:buFont typeface="Symbol"/>
              <a:buChar char="•"/>
            </a:pPr>
            <a:r>
              <a:rPr lang="sv-SE" dirty="0"/>
              <a:t>När lionmedlemmar och ledare som du arbetar tillsammans, vet jag att vi kommer att uppnå vårt mål i MISSION 1.5 tillsammans. </a:t>
            </a:r>
          </a:p>
          <a:p>
            <a:pPr marL="171450" indent="-171450">
              <a:buFont typeface="Symbol"/>
              <a:buChar char="•"/>
            </a:pPr>
            <a:r>
              <a:rPr lang="sv-SE" dirty="0"/>
              <a:t>Tack!</a:t>
            </a: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sv-SE" dirty="0"/>
              <a:t>MISSION 1.5 är vår strävan att uppnå 1,5 miljoner medlemmar i världen senast 1 juli 2027.</a:t>
            </a:r>
          </a:p>
          <a:p>
            <a:pPr marL="285750" indent="-285750">
              <a:buFont typeface="Symbol"/>
              <a:buChar char="•"/>
            </a:pPr>
            <a:r>
              <a:rPr lang="sv-SE" dirty="0"/>
              <a:t>Detta kommer att hjälpa oss att möta dessa växande behov och hjälpa fler människor än någonsin tidigare.</a:t>
            </a:r>
          </a:p>
          <a:p>
            <a:pPr marL="285750" indent="-285750">
              <a:buFont typeface="Symbol"/>
              <a:buChar char="•"/>
            </a:pPr>
            <a:r>
              <a:rPr lang="sv-SE" dirty="0"/>
              <a:t>Ju mer vi växer, desto mer hjälp kan vi erbjuda.</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dirty="0"/>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Det är sant. Världen behöver Lions som aldrig förr.</a:t>
            </a:r>
          </a:p>
          <a:p>
            <a:pPr marL="171450" indent="-171450">
              <a:buFont typeface="Symbol"/>
              <a:buChar char="•"/>
            </a:pPr>
            <a:r>
              <a:rPr lang="sv-SE" dirty="0"/>
              <a:t>Vi behöver bara se oss omkring i våra samhällen och titta på nyheterna för att förstå att behoven växer och att Lions är viktigare nu än någonsin.</a:t>
            </a:r>
          </a:p>
          <a:p>
            <a:pPr marL="171450" indent="-171450">
              <a:buFont typeface="Symbol"/>
              <a:buChar char="•"/>
            </a:pPr>
            <a:r>
              <a:rPr lang="sv-SE" dirty="0"/>
              <a:t>Låt oss höra från några lionmedlemmar om varför det är viktigt att växa.</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[Visa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sv-SE" dirty="0"/>
              <a:t>Vi har pratat om behovet av att växa.</a:t>
            </a:r>
          </a:p>
          <a:p>
            <a:pPr marL="171450" indent="-171450">
              <a:buFont typeface="Symbol"/>
              <a:buChar char="•"/>
            </a:pPr>
            <a:r>
              <a:rPr lang="sv-SE" dirty="0"/>
              <a:t>Men det är också viktigt att vi pratar om möjligheterna och fördelarna för Lions när vi växer.</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sv-SE"/>
              <a:t>När våra klubbar och distrikt växer är det till fördel för våra medlemmar. Det är även till fördel för våra samhällen. </a:t>
            </a:r>
          </a:p>
          <a:p>
            <a:pPr lvl="1">
              <a:buFont typeface="Courier New" panose="05050102010706020507" pitchFamily="18" charset="2"/>
              <a:buChar char="○"/>
            </a:pPr>
            <a:r>
              <a:rPr lang="sv-SE"/>
              <a:t>Vi ökar våra hjälpinsatser och vår påverkan.</a:t>
            </a:r>
          </a:p>
          <a:p>
            <a:pPr lvl="1">
              <a:buFont typeface="Courier New" panose="05050102010706020507" pitchFamily="18" charset="2"/>
              <a:buChar char="○"/>
            </a:pPr>
            <a:r>
              <a:rPr lang="sv-SE">
                <a:effectLst/>
              </a:rPr>
              <a:t>Vi skapar möjligheter för </a:t>
            </a:r>
            <a:r>
              <a:rPr lang="sv-SE"/>
              <a:t>ett medlemskap med mångfald så att vi kan hjälpa och representera </a:t>
            </a:r>
            <a:r>
              <a:rPr lang="sv-SE">
                <a:effectLst/>
              </a:rPr>
              <a:t>vår </a:t>
            </a:r>
            <a:r>
              <a:rPr lang="sv-SE"/>
              <a:t>samhällen bättre.</a:t>
            </a:r>
          </a:p>
          <a:p>
            <a:pPr lvl="1">
              <a:buFont typeface="Courier New" panose="05050102010706020507" pitchFamily="18" charset="2"/>
              <a:buChar char="○"/>
            </a:pPr>
            <a:r>
              <a:rPr lang="sv-SE">
                <a:effectLst/>
              </a:rPr>
              <a:t>Vi ökar även möjligheten att påverka både lokalt och globalt.</a:t>
            </a:r>
          </a:p>
          <a:p>
            <a:pPr lvl="1">
              <a:buFont typeface="Courier New" panose="05050102010706020507" pitchFamily="18" charset="2"/>
              <a:buChar char="○"/>
            </a:pPr>
            <a:r>
              <a:rPr lang="sv-SE">
                <a:effectLst/>
              </a:rPr>
              <a:t>Vi lär av och växer tillsammans med nya medlemmar i våra klubbar.</a:t>
            </a:r>
          </a:p>
          <a:p>
            <a:pPr lvl="1">
              <a:buFont typeface="Courier New" panose="05050102010706020507" pitchFamily="18" charset="2"/>
              <a:buChar char="○"/>
            </a:pPr>
            <a:r>
              <a:rPr lang="sv-SE"/>
              <a:t>Och vi blir </a:t>
            </a:r>
            <a:r>
              <a:rPr lang="sv-SE">
                <a:effectLst/>
              </a:rPr>
              <a:t>starkare på varje nivå i Lions.</a:t>
            </a:r>
            <a:r>
              <a:rPr lang="sv-SE"/>
              <a:t>   </a:t>
            </a: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5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dirty="0"/>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dirty="0"/>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dirty="0"/>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dirty="0"/>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dirty="0"/>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8000">
                <a:solidFill>
                  <a:srgbClr val="00338D"/>
                </a:solidFill>
                <a:latin typeface="Arial"/>
                <a:ea typeface="ヒラギノ角ゴ Pro W3"/>
                <a:cs typeface="Arial"/>
              </a:rPr>
              <a:t>Vi gör det</a:t>
            </a:r>
          </a:p>
          <a:p>
            <a:pPr>
              <a:spcBef>
                <a:spcPts val="0"/>
              </a:spcBef>
            </a:pPr>
            <a:r>
              <a:rPr lang="sv-SE" sz="8000">
                <a:solidFill>
                  <a:srgbClr val="00338D"/>
                </a:solidFill>
                <a:latin typeface="Arial"/>
                <a:ea typeface="ヒラギノ角ゴ Pro W3"/>
                <a:cs typeface="Arial"/>
              </a:rPr>
              <a:t>tillsammans.</a:t>
            </a:r>
          </a:p>
        </p:txBody>
      </p:sp>
      <p:sp>
        <p:nvSpPr>
          <p:cNvPr id="11" name="Yellow Bar">
            <a:extLst>
              <a:ext uri="{FF2B5EF4-FFF2-40B4-BE49-F238E27FC236}">
                <a16:creationId xmlns:a16="http://schemas.microsoft.com/office/drawing/2014/main" id="{BCFCB363-16BD-4E17-C94E-BFB10B60F73D}"/>
              </a:ext>
            </a:extLst>
          </p:cNvPr>
          <p:cNvSpPr/>
          <p:nvPr/>
        </p:nvSpPr>
        <p:spPr>
          <a:xfrm>
            <a:off x="3450560" y="5131158"/>
            <a:ext cx="5247164" cy="9851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5400" dirty="0">
                <a:solidFill>
                  <a:schemeClr val="bg1"/>
                </a:solidFill>
              </a:rPr>
              <a:t>PLANEN FÖR </a:t>
            </a:r>
            <a:r>
              <a:rPr lang="sv-SE" sz="5400" b="1" i="1" dirty="0">
                <a:solidFill>
                  <a:schemeClr val="bg1"/>
                </a:solidFill>
              </a:rPr>
              <a:t>MISSION</a:t>
            </a:r>
            <a:r>
              <a:rPr lang="sv-SE" sz="5400" dirty="0">
                <a:solidFill>
                  <a:schemeClr val="bg1"/>
                </a:solidFill>
              </a:rPr>
              <a:t> </a:t>
            </a:r>
            <a:r>
              <a:rPr lang="sv-SE" sz="5400" b="1" dirty="0">
                <a:solidFill>
                  <a:schemeClr val="bg1"/>
                </a:solidFill>
              </a:rPr>
              <a:t>1.5</a:t>
            </a: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Du är en del av planen.</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2951335179"/>
              </p:ext>
            </p:extLst>
          </p:nvPr>
        </p:nvGraphicFramePr>
        <p:xfrm>
          <a:off x="1627724" y="2232596"/>
          <a:ext cx="8936553"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sv-SE" sz="4500" b="1">
                <a:solidFill>
                  <a:srgbClr val="00338D"/>
                </a:solidFill>
                <a:latin typeface="Arial"/>
                <a:ea typeface="Arial" charset="0"/>
                <a:cs typeface="Arial"/>
              </a:rPr>
              <a:t>Arbetssätt</a:t>
            </a:r>
          </a:p>
          <a:p>
            <a:pPr algn="ctr">
              <a:buSzPct val="120000"/>
              <a:defRPr/>
            </a:pPr>
            <a:endParaRPr lang="en-US" sz="4500" b="1" kern="0" dirty="0">
              <a:solidFill>
                <a:srgbClr val="00338D"/>
              </a:solidFill>
              <a:latin typeface="Arial"/>
              <a:ea typeface="Arial" charset="0"/>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6042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5000" b="1">
                <a:solidFill>
                  <a:schemeClr val="bg1"/>
                </a:solidFill>
                <a:latin typeface="Arial"/>
                <a:ea typeface="Arial" charset="0"/>
                <a:cs typeface="Arial"/>
              </a:rPr>
              <a:t>Roll och ansvar</a:t>
            </a: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1068265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000" dirty="0">
                <a:solidFill>
                  <a:schemeClr val="bg1"/>
                </a:solidFill>
                <a:latin typeface="Arial"/>
                <a:ea typeface="ヒラギノ角ゴ Pro W3"/>
                <a:cs typeface="Arial"/>
              </a:rPr>
              <a:t>Ett initiativ som leds på Lions högsta nivå.</a:t>
            </a:r>
          </a:p>
          <a:p>
            <a:r>
              <a:rPr lang="sv-SE" sz="2000" i="1" dirty="0">
                <a:solidFill>
                  <a:srgbClr val="EBB700"/>
                </a:solidFill>
                <a:latin typeface="Arial" panose="020B0604020202020204" pitchFamily="34" charset="0"/>
                <a:ea typeface="ヒラギノ角ゴ Pro W3"/>
                <a:cs typeface="Arial" panose="020B0604020202020204" pitchFamily="34" charset="0"/>
              </a:rPr>
              <a:t>Internationella ledare är engagerade och har det övergripande ansvaret för framgång.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2238164945"/>
              </p:ext>
            </p:extLst>
          </p:nvPr>
        </p:nvGraphicFramePr>
        <p:xfrm>
          <a:off x="602592" y="2852416"/>
          <a:ext cx="10580415" cy="3647090"/>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sv-SE" sz="3000" b="1" i="0">
                          <a:solidFill>
                            <a:srgbClr val="EBB700"/>
                          </a:solidFill>
                          <a:latin typeface="Arial" panose="020B0604020202020204" pitchFamily="34" charset="0"/>
                          <a:cs typeface="Arial" panose="020B0604020202020204" pitchFamily="34" charset="0"/>
                        </a:rPr>
                        <a:t>ROLLER</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sz="3000" b="1" i="0">
                          <a:solidFill>
                            <a:schemeClr val="bg1"/>
                          </a:solidFill>
                          <a:latin typeface="Arial" panose="020B0604020202020204" pitchFamily="34" charset="0"/>
                          <a:cs typeface="Arial" panose="020B0604020202020204" pitchFamily="34" charset="0"/>
                        </a:rPr>
                        <a:t>ANSVARSOMRÅDEN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sv-SE" sz="2000" b="1" i="0">
                          <a:solidFill>
                            <a:srgbClr val="EBB700"/>
                          </a:solidFill>
                          <a:latin typeface="Arial"/>
                          <a:cs typeface="Arial"/>
                        </a:rPr>
                        <a:t>Styrkommitté</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dirty="0">
                          <a:solidFill>
                            <a:schemeClr val="bg1"/>
                          </a:solidFill>
                          <a:latin typeface="Arial"/>
                          <a:cs typeface="Arial"/>
                        </a:rPr>
                        <a:t>Verkställande tillsyn av </a:t>
                      </a:r>
                      <a:r>
                        <a:rPr lang="sv-SE" i="1" dirty="0">
                          <a:solidFill>
                            <a:schemeClr val="bg1"/>
                          </a:solidFill>
                          <a:latin typeface="Arial"/>
                          <a:cs typeface="Arial"/>
                        </a:rPr>
                        <a:t>MISSION</a:t>
                      </a:r>
                      <a:r>
                        <a:rPr lang="sv-SE" dirty="0">
                          <a:solidFill>
                            <a:schemeClr val="bg1"/>
                          </a:solidFill>
                          <a:latin typeface="Arial"/>
                          <a:cs typeface="Arial"/>
                        </a:rPr>
                        <a:t> </a:t>
                      </a:r>
                      <a:r>
                        <a:rPr lang="sv-SE" b="1" dirty="0">
                          <a:solidFill>
                            <a:schemeClr val="bg1"/>
                          </a:solidFill>
                          <a:latin typeface="Arial"/>
                          <a:cs typeface="Arial"/>
                        </a:rPr>
                        <a:t>1.5</a:t>
                      </a:r>
                      <a:r>
                        <a:rPr lang="sv-SE" b="0" i="0" dirty="0">
                          <a:solidFill>
                            <a:schemeClr val="bg1"/>
                          </a:solidFill>
                          <a:latin typeface="Arial"/>
                          <a:cs typeface="Arial"/>
                        </a:rPr>
                        <a:t>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sv-SE" sz="2000" b="1" i="0">
                          <a:solidFill>
                            <a:srgbClr val="EBB700"/>
                          </a:solidFill>
                          <a:latin typeface="Arial"/>
                          <a:cs typeface="Arial"/>
                        </a:rPr>
                        <a:t>Verkställande tjänstemän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b="0" i="0" dirty="0">
                          <a:solidFill>
                            <a:schemeClr val="bg1"/>
                          </a:solidFill>
                          <a:latin typeface="Arial" panose="020B0604020202020204" pitchFamily="34" charset="0"/>
                          <a:cs typeface="Arial" panose="020B0604020202020204" pitchFamily="34" charset="0"/>
                        </a:rPr>
                        <a:t>Ingår i styrkommittén och tillhandahåller strategisk ledning för det globala arbetsteamet</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sv-SE" sz="2000" b="1" i="0">
                          <a:solidFill>
                            <a:srgbClr val="EBB700"/>
                          </a:solidFill>
                          <a:latin typeface="Arial"/>
                          <a:cs typeface="Arial"/>
                        </a:rPr>
                        <a:t>Internationella direktorer</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b="0" i="0" dirty="0">
                          <a:solidFill>
                            <a:schemeClr val="bg1"/>
                          </a:solidFill>
                          <a:latin typeface="Arial"/>
                          <a:cs typeface="Arial"/>
                        </a:rPr>
                        <a:t>Driver globalt engagemang och tillhandahåller strategiskt stöd till team i konstitutionella områden, multipeldistrikt och distrikt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sv-SE" sz="2000" b="1" i="0">
                          <a:solidFill>
                            <a:srgbClr val="EBB700"/>
                          </a:solidFill>
                          <a:latin typeface="Arial"/>
                          <a:cs typeface="Arial"/>
                        </a:rPr>
                        <a:t>GAT</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sv-SE" b="0" i="0" dirty="0">
                          <a:solidFill>
                            <a:schemeClr val="bg1"/>
                          </a:solidFill>
                          <a:latin typeface="Arial" panose="020B0604020202020204" pitchFamily="34" charset="0"/>
                          <a:cs typeface="Arial" panose="020B0604020202020204" pitchFamily="34" charset="0"/>
                        </a:rPr>
                        <a:t>Ger strategiskt stöd till KO, MD och distriktsteam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500" b="1" dirty="0">
                <a:solidFill>
                  <a:srgbClr val="0D2240"/>
                </a:solidFill>
              </a:rPr>
              <a:t>Ett initiativ som drivs av GAT</a:t>
            </a:r>
          </a:p>
          <a:p>
            <a:r>
              <a:rPr lang="sv-SE" sz="1400" i="1" dirty="0">
                <a:solidFill>
                  <a:srgbClr val="0D2240"/>
                </a:solidFill>
              </a:rPr>
              <a:t>Det globala arbetsteamet leder arbetet på klubb och distriktsnivå.</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rgbClr val="00338D"/>
                </a:solidFill>
              </a:rPr>
              <a:t>Roll och ansvar</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376493"/>
            <a:ext cx="11251285" cy="4089025"/>
            <a:chOff x="1150637" y="2642461"/>
            <a:chExt cx="11251285" cy="4089025"/>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a:solidFill>
                    <a:schemeClr val="bg1"/>
                  </a:solidFill>
                  <a:latin typeface="Arial" panose="020B0604020202020204" pitchFamily="34" charset="0"/>
                  <a:cs typeface="Arial" panose="020B0604020202020204" pitchFamily="34" charset="0"/>
                </a:rPr>
                <a:t>Distriktsledare</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217756"/>
              <a:ext cx="647539" cy="125366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69"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69"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19" y="2642461"/>
              <a:ext cx="7101503"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19" y="3903716"/>
              <a:ext cx="7101503"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19" y="5164970"/>
              <a:ext cx="7101503"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17" name="TextBox 16">
              <a:extLst>
                <a:ext uri="{FF2B5EF4-FFF2-40B4-BE49-F238E27FC236}">
                  <a16:creationId xmlns:a16="http://schemas.microsoft.com/office/drawing/2014/main" id="{15DE5861-694D-0BA9-1312-A5DE28405CFC}"/>
                </a:ext>
              </a:extLst>
            </p:cNvPr>
            <p:cNvSpPr txBox="1"/>
            <p:nvPr/>
          </p:nvSpPr>
          <p:spPr>
            <a:xfrm>
              <a:off x="7209979" y="2666727"/>
              <a:ext cx="4883305" cy="1169551"/>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Bilda en klubb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Stå fadder för nya medlemmar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Utbilda/följ framgångar i distrikt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Tillhandahålla resurser och stöd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Ansvarig för att uppnå målen för KO/område</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209980" y="3967407"/>
              <a:ext cx="4883304" cy="1169551"/>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Bilda en klubb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Stå fadder för nya medlemmar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Stödja utbildning i distrikt  </a:t>
              </a:r>
              <a:br>
                <a:rPr lang="sv-SE" sz="1200" dirty="0">
                  <a:solidFill>
                    <a:schemeClr val="bg1"/>
                  </a:solidFill>
                  <a:latin typeface="Arial"/>
                  <a:ea typeface="ヒラギノ角ゴ Pro W3"/>
                  <a:cs typeface="Arial"/>
                </a:rPr>
              </a:br>
              <a:endParaRPr lang="sv-SE"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Tillhandahålla resurser</a:t>
              </a:r>
              <a:br>
                <a:rPr lang="sv-SE" sz="1200" dirty="0">
                  <a:solidFill>
                    <a:schemeClr val="bg1"/>
                  </a:solidFill>
                  <a:latin typeface="Arial"/>
                  <a:ea typeface="ヒラギノ角ゴ Pro W3"/>
                  <a:cs typeface="Arial"/>
                </a:rPr>
              </a:br>
              <a:r>
                <a:rPr lang="sv-SE" sz="1200" dirty="0">
                  <a:solidFill>
                    <a:schemeClr val="bg1"/>
                  </a:solidFill>
                  <a:latin typeface="Arial"/>
                  <a:ea typeface="ヒラギノ角ゴ Pro W3"/>
                  <a:cs typeface="Arial"/>
                </a:rPr>
                <a:t>och följa framgång  </a:t>
              </a:r>
            </a:p>
            <a:p>
              <a:pPr marL="285750" indent="-285750">
                <a:spcBef>
                  <a:spcPts val="0"/>
                </a:spcBef>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Ansvarig för</a:t>
              </a:r>
              <a:br>
                <a:rPr lang="sv-SE" sz="1200" dirty="0">
                  <a:solidFill>
                    <a:schemeClr val="bg1"/>
                  </a:solidFill>
                  <a:latin typeface="Arial"/>
                  <a:ea typeface="ヒラギノ角ゴ Pro W3"/>
                  <a:cs typeface="Arial"/>
                </a:rPr>
              </a:br>
              <a:r>
                <a:rPr lang="sv-SE" sz="1200" dirty="0">
                  <a:solidFill>
                    <a:schemeClr val="bg1"/>
                  </a:solidFill>
                  <a:latin typeface="Arial"/>
                  <a:ea typeface="ヒラギノ角ゴ Pro W3"/>
                  <a:cs typeface="Arial"/>
                </a:rPr>
                <a:t>multipeldistriktets mål</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209980" y="5300325"/>
              <a:ext cx="5044504" cy="1431161"/>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Inspirera och främja medlemstillväxt</a:t>
              </a:r>
            </a:p>
            <a:p>
              <a:pPr marL="285750" indent="-285750">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Leda och stödja utbildningsprogrammet för FVDG/DG Elect  </a:t>
              </a:r>
            </a:p>
            <a:p>
              <a:pPr>
                <a:spcAft>
                  <a:spcPts val="600"/>
                </a:spcAft>
                <a:buClr>
                  <a:srgbClr val="EBB700"/>
                </a:buClr>
              </a:pPr>
              <a:endParaRPr lang="en-US" sz="1200" dirty="0">
                <a:solidFill>
                  <a:schemeClr val="bg1"/>
                </a:solidFill>
                <a:latin typeface="Arial"/>
                <a:ea typeface="ヒラギノ角ゴ Pro W3"/>
                <a:cs typeface="Arial"/>
              </a:endParaRPr>
            </a:p>
            <a:p>
              <a:pPr marL="285750" indent="-285750">
                <a:spcAft>
                  <a:spcPts val="600"/>
                </a:spcAft>
                <a:buClr>
                  <a:srgbClr val="EBB700"/>
                </a:buClr>
                <a:buFont typeface="Arial,Sans-Serif" panose="020B0604020202020204" pitchFamily="34" charset="0"/>
                <a:buChar char="•"/>
              </a:pPr>
              <a:r>
                <a:rPr lang="sv-SE" sz="1200" dirty="0">
                  <a:solidFill>
                    <a:schemeClr val="bg1"/>
                  </a:solidFill>
                  <a:latin typeface="Arial"/>
                  <a:ea typeface="ヒラギノ角ゴ Pro W3"/>
                  <a:cs typeface="Arial"/>
                </a:rPr>
                <a:t>Delta aktivt i ledaruppdrag</a:t>
              </a:r>
            </a:p>
            <a:p>
              <a:pPr marL="285750" indent="-285750">
                <a:spcAft>
                  <a:spcPts val="600"/>
                </a:spcAft>
                <a:buClr>
                  <a:srgbClr val="EBB700"/>
                </a:buClr>
                <a:buFont typeface="Arial" panose="020B0604020202020204" pitchFamily="34" charset="0"/>
                <a:buChar char="•"/>
              </a:pPr>
              <a:r>
                <a:rPr lang="sv-SE" sz="1200" dirty="0">
                  <a:solidFill>
                    <a:schemeClr val="bg1"/>
                  </a:solidFill>
                  <a:latin typeface="Arial"/>
                  <a:ea typeface="ヒラギノ角ゴ Pro W3"/>
                  <a:cs typeface="Arial"/>
                </a:rPr>
                <a:t>Vara en mentor för </a:t>
              </a:r>
              <a:r>
                <a:rPr lang="sv-SE" sz="1200" i="1" dirty="0">
                  <a:solidFill>
                    <a:schemeClr val="bg1"/>
                  </a:solidFill>
                  <a:latin typeface="Arial"/>
                  <a:ea typeface="ヒラギノ角ゴ Pro W3"/>
                  <a:cs typeface="Arial"/>
                </a:rPr>
                <a:t>MISSION</a:t>
              </a:r>
              <a:r>
                <a:rPr lang="sv-SE" sz="1200" dirty="0">
                  <a:solidFill>
                    <a:schemeClr val="bg1"/>
                  </a:solidFill>
                  <a:latin typeface="Arial"/>
                  <a:ea typeface="ヒラギノ角ゴ Pro W3"/>
                  <a:cs typeface="Arial"/>
                </a:rPr>
                <a:t> </a:t>
              </a:r>
              <a:r>
                <a:rPr lang="sv-SE" sz="1200" b="1" dirty="0">
                  <a:solidFill>
                    <a:schemeClr val="bg1"/>
                  </a:solidFill>
                  <a:latin typeface="Arial"/>
                  <a:ea typeface="ヒラギノ角ゴ Pro W3"/>
                  <a:cs typeface="Arial"/>
                </a:rPr>
                <a:t>1.5</a:t>
              </a:r>
              <a:r>
                <a:rPr lang="sv-SE" sz="1200" i="1" dirty="0">
                  <a:solidFill>
                    <a:schemeClr val="bg1"/>
                  </a:solidFill>
                  <a:latin typeface="Arial"/>
                  <a:ea typeface="ヒラギノ角ゴ Pro W3"/>
                  <a:cs typeface="Arial"/>
                </a:rPr>
                <a:t> </a:t>
              </a:r>
              <a:r>
                <a:rPr lang="sv-SE" sz="1200" dirty="0">
                  <a:solidFill>
                    <a:schemeClr val="bg1"/>
                  </a:solidFill>
                  <a:latin typeface="Arial"/>
                  <a:ea typeface="ヒラギノ角ゴ Pro W3"/>
                  <a:cs typeface="Arial"/>
                </a:rPr>
                <a:t>och en förespråkare för framgångsrik medlemstillväxt</a:t>
              </a: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454389" y="2903115"/>
              <a:ext cx="3497513"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Arial" panose="020B0604020202020204" pitchFamily="34" charset="0"/>
                  <a:cs typeface="Arial" panose="020B0604020202020204" pitchFamily="34" charset="0"/>
                </a:rPr>
                <a:t>GAT KO &amp;</a:t>
              </a:r>
              <a:br>
                <a:rPr lang="sv-SE" sz="2000" dirty="0">
                  <a:solidFill>
                    <a:schemeClr val="bg1"/>
                  </a:solidFill>
                  <a:latin typeface="Arial" panose="020B0604020202020204" pitchFamily="34" charset="0"/>
                  <a:cs typeface="Arial" panose="020B0604020202020204" pitchFamily="34" charset="0"/>
                </a:rPr>
              </a:br>
              <a:r>
                <a:rPr lang="sv-SE" sz="2000" dirty="0">
                  <a:solidFill>
                    <a:schemeClr val="bg1"/>
                  </a:solidFill>
                  <a:latin typeface="Arial" panose="020B0604020202020204" pitchFamily="34" charset="0"/>
                  <a:cs typeface="Arial" panose="020B0604020202020204" pitchFamily="34" charset="0"/>
                </a:rPr>
                <a:t>och områdes-</a:t>
              </a:r>
            </a:p>
            <a:p>
              <a:r>
                <a:rPr lang="sv-SE" sz="2000" dirty="0">
                  <a:solidFill>
                    <a:schemeClr val="bg1"/>
                  </a:solidFill>
                  <a:latin typeface="Arial" panose="020B0604020202020204" pitchFamily="34" charset="0"/>
                  <a:cs typeface="Arial" panose="020B0604020202020204" pitchFamily="34" charset="0"/>
                </a:rPr>
                <a:t>ledare</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466078" y="4174777"/>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Arial" panose="020B0604020202020204" pitchFamily="34" charset="0"/>
                  <a:cs typeface="Arial" panose="020B0604020202020204" pitchFamily="34" charset="0"/>
                </a:rPr>
                <a:t>Ledare i multipel-distrikt</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a:solidFill>
                    <a:schemeClr val="bg1"/>
                  </a:solidFill>
                  <a:latin typeface="Arial" panose="020B0604020202020204" pitchFamily="34" charset="0"/>
                  <a:cs typeface="Arial" panose="020B0604020202020204" pitchFamily="34" charset="0"/>
                </a:rPr>
                <a:t>Gruppledare</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723549"/>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sv-SE" sz="1600">
                  <a:solidFill>
                    <a:schemeClr val="bg1"/>
                  </a:solidFill>
                  <a:latin typeface="Arial"/>
                  <a:ea typeface="ヒラギノ角ゴ Pro W3"/>
                  <a:cs typeface="Arial"/>
                </a:rPr>
                <a:t>Utbildning och stöd till 1VDG/DG Elect  </a:t>
              </a:r>
            </a:p>
            <a:p>
              <a:pPr marL="285750" indent="-285750">
                <a:spcBef>
                  <a:spcPts val="0"/>
                </a:spcBef>
                <a:spcAft>
                  <a:spcPts val="600"/>
                </a:spcAft>
                <a:buClr>
                  <a:srgbClr val="EBB700"/>
                </a:buClr>
                <a:buFont typeface="Arial" panose="020B0604020202020204" pitchFamily="34" charset="0"/>
                <a:buChar char="•"/>
              </a:pPr>
              <a:r>
                <a:rPr lang="sv-SE" sz="1600">
                  <a:solidFill>
                    <a:schemeClr val="bg1"/>
                  </a:solidFill>
                  <a:latin typeface="Arial"/>
                  <a:ea typeface="ヒラギノ角ゴ Pro W3"/>
                  <a:cs typeface="Arial"/>
                </a:rPr>
                <a:t>Delta i ledaruppdrag  </a:t>
              </a:r>
            </a:p>
            <a:p>
              <a:pPr marL="285750" indent="-285750">
                <a:spcBef>
                  <a:spcPts val="0"/>
                </a:spcBef>
                <a:spcAft>
                  <a:spcPts val="600"/>
                </a:spcAft>
                <a:buClr>
                  <a:srgbClr val="EBB700"/>
                </a:buClr>
                <a:buFont typeface="Arial" panose="020B0604020202020204" pitchFamily="34" charset="0"/>
                <a:buChar char="•"/>
              </a:pPr>
              <a:r>
                <a:rPr lang="sv-SE" sz="1600">
                  <a:solidFill>
                    <a:schemeClr val="bg1"/>
                  </a:solidFill>
                  <a:latin typeface="Arial"/>
                  <a:ea typeface="ヒラギノ角ゴ Pro W3"/>
                  <a:cs typeface="Arial"/>
                </a:rPr>
                <a:t>Vara mentor och främja initiativet</a:t>
              </a: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5000" b="1">
                <a:solidFill>
                  <a:srgbClr val="EBB700"/>
                </a:solidFill>
                <a:latin typeface="Arial"/>
                <a:ea typeface="Arial" charset="0"/>
                <a:cs typeface="Arial"/>
              </a:rPr>
              <a:t>Strategi för </a:t>
            </a:r>
            <a:r>
              <a:rPr lang="sv-SE" sz="5000" b="1" i="1">
                <a:solidFill>
                  <a:schemeClr val="bg1"/>
                </a:solidFill>
                <a:latin typeface="Arial"/>
                <a:ea typeface="Arial" charset="0"/>
                <a:cs typeface="Arial"/>
              </a:rPr>
              <a:t>MISSION</a:t>
            </a:r>
            <a:r>
              <a:rPr lang="sv-SE" sz="5000" b="1">
                <a:solidFill>
                  <a:schemeClr val="bg1"/>
                </a:solidFill>
                <a:latin typeface="Arial"/>
                <a:ea typeface="Arial" charset="0"/>
                <a:cs typeface="Arial"/>
              </a:rPr>
              <a:t> 1.5</a:t>
            </a:r>
            <a:r>
              <a:rPr lang="sv-SE" sz="5000" b="1">
                <a:solidFill>
                  <a:srgbClr val="EBB700"/>
                </a:solidFill>
                <a:latin typeface="Arial"/>
                <a:ea typeface="Arial" charset="0"/>
                <a:cs typeface="Arial"/>
              </a:rPr>
              <a:t> </a:t>
            </a: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sv-SE" sz="2200" b="1" dirty="0">
                <a:solidFill>
                  <a:srgbClr val="F0C300"/>
                </a:solidFill>
                <a:latin typeface="Arial"/>
                <a:ea typeface="ヒラギノ角ゴ Pro W3"/>
                <a:cs typeface="Arial"/>
              </a:rPr>
              <a:t>Förstå </a:t>
            </a:r>
            <a:r>
              <a:rPr lang="sv-SE" sz="2200" b="1" i="1" dirty="0">
                <a:solidFill>
                  <a:srgbClr val="F0C300"/>
                </a:solidFill>
                <a:latin typeface="Arial"/>
                <a:ea typeface="ヒラギノ角ゴ Pro W3"/>
                <a:cs typeface="Arial"/>
              </a:rPr>
              <a:t>MISSION</a:t>
            </a:r>
            <a:r>
              <a:rPr lang="sv-SE" sz="2200" b="1" dirty="0">
                <a:solidFill>
                  <a:srgbClr val="F0C300"/>
                </a:solidFill>
                <a:latin typeface="Arial"/>
                <a:ea typeface="ヒラギノ角ゴ Pro W3"/>
                <a:cs typeface="Arial"/>
              </a:rPr>
              <a:t> 1.5 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Gör ett personligt åtagande att stödja</a:t>
            </a:r>
            <a:br>
              <a:rPr lang="sv-SE" sz="1800" dirty="0">
                <a:solidFill>
                  <a:schemeClr val="bg1"/>
                </a:solidFill>
                <a:latin typeface="Arial"/>
                <a:ea typeface="ヒラギノ角ゴ Pro W3"/>
                <a:cs typeface="Arial"/>
              </a:rPr>
            </a:br>
            <a:r>
              <a:rPr lang="sv-SE" sz="1800" b="1" i="1" dirty="0">
                <a:solidFill>
                  <a:schemeClr val="bg1"/>
                </a:solidFill>
                <a:latin typeface="Arial"/>
                <a:ea typeface="ヒラギノ角ゴ Pro W3"/>
                <a:cs typeface="Arial"/>
              </a:rPr>
              <a:t>MISSION</a:t>
            </a:r>
            <a:r>
              <a:rPr lang="sv-SE" sz="1800" dirty="0">
                <a:solidFill>
                  <a:schemeClr val="bg1"/>
                </a:solidFill>
                <a:latin typeface="Arial"/>
                <a:ea typeface="ヒラギノ角ゴ Pro W3"/>
                <a:cs typeface="Arial"/>
              </a:rPr>
              <a:t> </a:t>
            </a:r>
            <a:r>
              <a:rPr lang="sv-SE" sz="1800" b="1" dirty="0">
                <a:solidFill>
                  <a:schemeClr val="bg1"/>
                </a:solidFill>
                <a:latin typeface="Arial"/>
                <a:ea typeface="ヒラギノ角ゴ Pro W3"/>
                <a:cs typeface="Arial"/>
              </a:rPr>
              <a:t>1.5</a:t>
            </a:r>
            <a:r>
              <a:rPr lang="sv-SE" sz="1800" dirty="0">
                <a:solidFill>
                  <a:schemeClr val="bg1"/>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Förstå roller och ansvar i </a:t>
            </a:r>
            <a:r>
              <a:rPr lang="sv-SE" sz="1800" b="1" i="1" dirty="0">
                <a:solidFill>
                  <a:schemeClr val="bg1"/>
                </a:solidFill>
                <a:latin typeface="Arial"/>
                <a:ea typeface="ヒラギノ角ゴ Pro W3"/>
                <a:cs typeface="Arial"/>
              </a:rPr>
              <a:t>MISSION</a:t>
            </a:r>
            <a:r>
              <a:rPr lang="sv-SE" sz="1800" b="1" dirty="0">
                <a:solidFill>
                  <a:schemeClr val="bg1"/>
                </a:solidFill>
                <a:latin typeface="Arial"/>
                <a:ea typeface="ヒラギノ角ゴ Pro W3"/>
                <a:cs typeface="Arial"/>
              </a:rPr>
              <a:t> 1.5</a:t>
            </a:r>
            <a:r>
              <a:rPr lang="sv-SE" sz="1800" dirty="0">
                <a:solidFill>
                  <a:schemeClr val="bg1"/>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Kommunicera och samarbeta på alla nivåer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sv-SE" sz="2200" b="1" dirty="0">
                <a:solidFill>
                  <a:srgbClr val="F0C300"/>
                </a:solidFill>
                <a:latin typeface="Arial"/>
                <a:ea typeface="ヒラギノ角ゴ Pro W3"/>
                <a:cs typeface="Arial"/>
              </a:rPr>
              <a:t>Föregå med gott exempel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Stå fadder för minst en ny medlem och bilda minst en ny klubb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Motivera, inspirera och stödja Lions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Justera planer vid behov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302066"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sv-SE" sz="2200" b="1" dirty="0">
                <a:solidFill>
                  <a:srgbClr val="F0C300"/>
                </a:solidFill>
                <a:latin typeface="Arial"/>
                <a:ea typeface="ヒラギノ角ゴ Pro W3"/>
                <a:cs typeface="Arial"/>
              </a:rPr>
              <a:t>Ta ansvar</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Ta ansvar för framgången med </a:t>
            </a:r>
            <a:r>
              <a:rPr lang="sv-SE" sz="1800" b="1" i="1" dirty="0">
                <a:solidFill>
                  <a:schemeClr val="bg1"/>
                </a:solidFill>
                <a:latin typeface="Arial"/>
                <a:ea typeface="ヒラギノ角ゴ Pro W3"/>
                <a:cs typeface="Arial"/>
              </a:rPr>
              <a:t>MISSION</a:t>
            </a:r>
            <a:r>
              <a:rPr lang="sv-SE" sz="1800" b="1" dirty="0">
                <a:solidFill>
                  <a:schemeClr val="bg1"/>
                </a:solidFill>
                <a:latin typeface="Arial"/>
                <a:ea typeface="ヒラギノ角ゴ Pro W3"/>
                <a:cs typeface="Arial"/>
              </a:rPr>
              <a:t> 1.5 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Tillhandahålla rapporter och identifiera framgångar och utmaningar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Uppnå målen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sv-SE" sz="2200" b="1" dirty="0">
                <a:solidFill>
                  <a:srgbClr val="F0C300"/>
                </a:solidFill>
                <a:latin typeface="Arial"/>
                <a:ea typeface="ヒラギノ角ゴ Pro W3"/>
                <a:cs typeface="Arial"/>
              </a:rPr>
              <a:t>Gör insatser</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Säkerställ att information, utbildningar och planer för </a:t>
            </a:r>
            <a:r>
              <a:rPr lang="sv-SE" sz="1800" b="1" i="1" dirty="0">
                <a:solidFill>
                  <a:schemeClr val="bg1"/>
                </a:solidFill>
                <a:latin typeface="Arial"/>
                <a:ea typeface="ヒラギノ角ゴ Pro W3"/>
                <a:cs typeface="Arial"/>
              </a:rPr>
              <a:t>MISSION</a:t>
            </a:r>
            <a:r>
              <a:rPr lang="sv-SE" sz="1800" b="1" dirty="0">
                <a:solidFill>
                  <a:schemeClr val="bg1"/>
                </a:solidFill>
                <a:latin typeface="Arial"/>
                <a:ea typeface="ヒラギノ角ゴ Pro W3"/>
                <a:cs typeface="Arial"/>
              </a:rPr>
              <a:t> 1.5</a:t>
            </a:r>
            <a:r>
              <a:rPr lang="sv-SE" sz="1800" dirty="0">
                <a:solidFill>
                  <a:schemeClr val="bg1"/>
                </a:solidFill>
                <a:latin typeface="Arial"/>
                <a:ea typeface="ヒラギノ角ゴ Pro W3"/>
                <a:cs typeface="Arial"/>
              </a:rPr>
              <a:t> implementeras.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Granska rapporter och tillhandahåll strategisk vägledning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Se till att stöd på alla nivåer gynnar både nya och befintliga klubbar</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2557850657"/>
              </p:ext>
            </p:extLst>
          </p:nvPr>
        </p:nvGraphicFramePr>
        <p:xfrm>
          <a:off x="500354" y="2237489"/>
          <a:ext cx="11115886"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400">
                <a:solidFill>
                  <a:srgbClr val="0D2240"/>
                </a:solidFill>
                <a:latin typeface="Arial"/>
                <a:ea typeface="ヒラギノ角ゴ Pro W3"/>
                <a:cs typeface="Arial"/>
              </a:rPr>
              <a:t>Att anpassas utifrån regionala behov</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sv-SE" sz="4500" b="1">
                <a:solidFill>
                  <a:srgbClr val="00338D"/>
                </a:solidFill>
                <a:latin typeface="Arial"/>
                <a:ea typeface="Arial" charset="0"/>
                <a:cs typeface="Arial"/>
              </a:rPr>
              <a:t>6 steg för framgång</a:t>
            </a: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5" name="Graphic 31">
            <a:extLst>
              <a:ext uri="{FF2B5EF4-FFF2-40B4-BE49-F238E27FC236}">
                <a16:creationId xmlns:a16="http://schemas.microsoft.com/office/drawing/2014/main" id="{5386C968-844A-B63C-D52A-4CE00977AD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sv-SE" sz="4500" b="1" dirty="0">
                <a:solidFill>
                  <a:srgbClr val="00338D"/>
                </a:solidFill>
                <a:latin typeface="Arial"/>
                <a:ea typeface="Arial" charset="0"/>
                <a:cs typeface="Arial"/>
              </a:rPr>
              <a:t>Samarbete fungerar</a:t>
            </a: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048131" y="3389400"/>
            <a:ext cx="1724878" cy="1089529"/>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sv-SE" b="1" dirty="0">
                <a:solidFill>
                  <a:schemeClr val="bg1"/>
                </a:solidFill>
                <a:latin typeface="Arial" panose="020B0604020202020204" pitchFamily="34" charset="0"/>
                <a:ea typeface="+mn-ea"/>
                <a:cs typeface="Arial" panose="020B0604020202020204" pitchFamily="34" charset="0"/>
              </a:rPr>
              <a:t>Verkställande ledare fastställer mål och strategi.</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263035" y="3264751"/>
            <a:ext cx="1796552" cy="1338828"/>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sv-SE" b="1" dirty="0">
                <a:solidFill>
                  <a:schemeClr val="bg1"/>
                </a:solidFill>
                <a:latin typeface="Arial" panose="020B0604020202020204" pitchFamily="34" charset="0"/>
                <a:ea typeface="+mn-ea"/>
                <a:cs typeface="Arial" panose="020B0604020202020204" pitchFamily="34" charset="0"/>
              </a:rPr>
              <a:t>Lions International tillhandahåller resurser och stöd.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429007" y="3015452"/>
            <a:ext cx="1432426"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sv-SE" b="1" dirty="0">
                <a:solidFill>
                  <a:schemeClr val="bg1"/>
                </a:solidFill>
                <a:latin typeface="Arial" panose="020B0604020202020204" pitchFamily="34" charset="0"/>
                <a:ea typeface="+mn-ea"/>
                <a:cs typeface="Arial" panose="020B0604020202020204" pitchFamily="34" charset="0"/>
              </a:rPr>
              <a:t>Distrikt och klubbar verkställer planer som utvecklats av ledare.</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314950" y="3281113"/>
            <a:ext cx="2355679" cy="1089529"/>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sv-SE" sz="2400" b="1" dirty="0"/>
              <a:t>MÅLET</a:t>
            </a:r>
            <a:br>
              <a:rPr lang="sv-SE" sz="2400" b="1" dirty="0"/>
            </a:br>
            <a:r>
              <a:rPr lang="sv-SE" sz="2400" b="1" dirty="0"/>
              <a:t>MED MISSION 1.5 ÄR UPPNÅTT!</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114338" y="3514050"/>
            <a:ext cx="1796553" cy="840230"/>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sv-SE" b="1" dirty="0">
                <a:solidFill>
                  <a:schemeClr val="bg1"/>
                </a:solidFill>
                <a:latin typeface="Arial" panose="020B0604020202020204" pitchFamily="34" charset="0"/>
                <a:cs typeface="Arial" panose="020B0604020202020204" pitchFamily="34" charset="0"/>
              </a:rPr>
              <a:t>Internationella ledare utvecklar mål.</a:t>
            </a: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7000">
                <a:solidFill>
                  <a:schemeClr val="bg1"/>
                </a:solidFill>
              </a:rPr>
              <a:t>MÅL</a:t>
            </a: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1,5 miljoner lionmedlemmar den 1 juli 2027.</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5000" b="1" dirty="0">
                <a:solidFill>
                  <a:srgbClr val="EBB700"/>
                </a:solidFill>
                <a:latin typeface="Arial"/>
                <a:ea typeface="Arial" charset="0"/>
                <a:cs typeface="Arial"/>
              </a:rPr>
              <a:t>Mål </a:t>
            </a:r>
            <a:r>
              <a:rPr lang="sv-SE" sz="5000" b="1" dirty="0">
                <a:solidFill>
                  <a:schemeClr val="bg1"/>
                </a:solidFill>
                <a:latin typeface="Arial"/>
                <a:ea typeface="Arial" charset="0"/>
                <a:cs typeface="Arial"/>
              </a:rPr>
              <a:t>för m</a:t>
            </a:r>
            <a:r>
              <a:rPr lang="sv-SE" sz="5000" b="1" i="0" u="none" strike="noStrike" cap="none" normalizeH="0" baseline="0" noProof="0" dirty="0">
                <a:ln>
                  <a:noFill/>
                </a:ln>
                <a:solidFill>
                  <a:schemeClr val="bg1"/>
                </a:solidFill>
                <a:effectLst/>
                <a:uLnTx/>
                <a:uFillTx/>
                <a:latin typeface="Arial"/>
                <a:ea typeface="Arial" charset="0"/>
                <a:cs typeface="Arial"/>
              </a:rPr>
              <a:t>edlemskap</a:t>
            </a:r>
            <a:br>
              <a:rPr lang="sv-SE" sz="5000" b="1" i="0" u="none" strike="noStrike" cap="none" normalizeH="0" baseline="0" noProof="0" dirty="0">
                <a:ln>
                  <a:noFill/>
                </a:ln>
                <a:solidFill>
                  <a:schemeClr val="bg1"/>
                </a:solidFill>
                <a:effectLst/>
                <a:uLnTx/>
                <a:uFillTx/>
                <a:latin typeface="Arial"/>
                <a:ea typeface="Arial" charset="0"/>
                <a:cs typeface="Arial"/>
              </a:rPr>
            </a:br>
            <a:endParaRPr lang="sv-SE" sz="5000" b="1" i="0" u="none" strike="noStrike" cap="none" normalizeH="0" baseline="0" noProof="0" dirty="0">
              <a:ln>
                <a:noFill/>
              </a:ln>
              <a:solidFill>
                <a:srgbClr val="EBB700"/>
              </a:solidFill>
              <a:effectLst/>
              <a:uLnTx/>
              <a:uFillTx/>
              <a:latin typeface="Arial"/>
              <a:ea typeface="Arial" charset="0"/>
              <a:cs typeface="Arial"/>
            </a:endParaRP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1996114"/>
            <a:ext cx="10903155"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500" dirty="0">
                <a:solidFill>
                  <a:schemeClr val="bg1"/>
                </a:solidFill>
                <a:latin typeface="Arial"/>
                <a:ea typeface="ヒラギノ角ゴ Pro W3"/>
                <a:cs typeface="Arial"/>
              </a:rPr>
              <a:t>Lions Clubs International kommer att nå 1,5 miljoner medlemmar globalt den 1 juli 2027.</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sv-SE" sz="2200" dirty="0">
                <a:solidFill>
                  <a:schemeClr val="bg1"/>
                </a:solidFill>
                <a:latin typeface="Arial"/>
                <a:ea typeface="ヒラギノ角ゴ Pro W3"/>
                <a:cs typeface="Arial"/>
              </a:rPr>
              <a:t>Alla distrikt kommer att tillföra nya klubbar. </a:t>
            </a:r>
          </a:p>
          <a:p>
            <a:pPr marL="285750" indent="-285750">
              <a:spcBef>
                <a:spcPts val="0"/>
              </a:spcBef>
              <a:spcAft>
                <a:spcPts val="600"/>
              </a:spcAft>
              <a:buClr>
                <a:srgbClr val="EBB700"/>
              </a:buClr>
              <a:buFont typeface="Arial" panose="020B0604020202020204" pitchFamily="34" charset="0"/>
              <a:buChar char="•"/>
            </a:pPr>
            <a:r>
              <a:rPr lang="sv-SE" sz="2200" dirty="0">
                <a:solidFill>
                  <a:schemeClr val="bg1"/>
                </a:solidFill>
                <a:latin typeface="Arial"/>
                <a:ea typeface="ヒラギノ角ゴ Pro W3"/>
                <a:cs typeface="Arial"/>
              </a:rPr>
              <a:t>Alla klubbar kommer att ta in nya medlemmar.  </a:t>
            </a:r>
          </a:p>
          <a:p>
            <a:pPr marL="285750" indent="-285750">
              <a:spcBef>
                <a:spcPts val="0"/>
              </a:spcBef>
              <a:spcAft>
                <a:spcPts val="600"/>
              </a:spcAft>
              <a:buClr>
                <a:srgbClr val="EBB700"/>
              </a:buClr>
              <a:buFont typeface="Arial" panose="020B0604020202020204" pitchFamily="34" charset="0"/>
              <a:buChar char="•"/>
            </a:pPr>
            <a:r>
              <a:rPr lang="sv-SE" sz="2200" dirty="0">
                <a:solidFill>
                  <a:schemeClr val="bg1"/>
                </a:solidFill>
                <a:latin typeface="Arial"/>
                <a:ea typeface="ヒラギノ角ゴ Pro W3"/>
                <a:cs typeface="Arial"/>
              </a:rPr>
              <a:t>Alla KO kommer att uppnå positiv medlemstillväxt.</a:t>
            </a:r>
          </a:p>
          <a:p>
            <a:endParaRPr lang="en-US" sz="2200" dirty="0">
              <a:solidFill>
                <a:schemeClr val="bg1"/>
              </a:solidFill>
              <a:latin typeface="Arial"/>
              <a:ea typeface="ヒラギノ角ゴ Pro W3"/>
              <a:cs typeface="Arial"/>
            </a:endParaRPr>
          </a:p>
          <a:p>
            <a:pPr>
              <a:spcAft>
                <a:spcPts val="600"/>
              </a:spcAft>
              <a:buClr>
                <a:srgbClr val="EBB700"/>
              </a:buClr>
            </a:pPr>
            <a:r>
              <a:rPr lang="sv-SE" sz="2200" dirty="0">
                <a:solidFill>
                  <a:schemeClr val="bg1"/>
                </a:solidFill>
                <a:latin typeface="Arial"/>
                <a:ea typeface="ヒラギノ角ゴ Pro W3"/>
                <a:cs typeface="Arial"/>
              </a:rPr>
              <a:t>Distrikten bör använda lokala strategier, för att attrahera medlemmar med mångfald samt kvinnor och unga medlemmar.</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7000">
                <a:solidFill>
                  <a:schemeClr val="bg1"/>
                </a:solidFill>
              </a:rPr>
              <a:t>ÖVERSIKT</a:t>
            </a: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Att ge mer till en värld i nöd.</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1638526"/>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8000">
                <a:solidFill>
                  <a:srgbClr val="EBB700"/>
                </a:solidFill>
                <a:latin typeface="Arial"/>
                <a:ea typeface="ヒラギノ角ゴ Pro W3"/>
                <a:cs typeface="Arial"/>
              </a:rPr>
              <a:t>Mål för</a:t>
            </a:r>
            <a:r>
              <a:rPr lang="sv-SE" sz="8000">
                <a:latin typeface="Arial"/>
                <a:ea typeface="ヒラギノ角ゴ Pro W3"/>
                <a:cs typeface="Arial"/>
              </a:rPr>
              <a:t> </a:t>
            </a:r>
            <a:r>
              <a:rPr lang="sv-SE" sz="8000">
                <a:solidFill>
                  <a:schemeClr val="bg1"/>
                </a:solidFill>
                <a:latin typeface="Arial"/>
                <a:ea typeface="ヒラギノ角ゴ Pro W3"/>
                <a:cs typeface="Arial"/>
              </a:rPr>
              <a:t>2023–2024</a:t>
            </a: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400" i="1">
                <a:solidFill>
                  <a:srgbClr val="EBB700"/>
                </a:solidFill>
                <a:latin typeface="Arial" panose="020B0604020202020204" pitchFamily="34" charset="0"/>
                <a:ea typeface="ヒラギノ角ゴ Pro W3"/>
                <a:cs typeface="Arial" panose="020B0604020202020204" pitchFamily="34" charset="0"/>
              </a:rPr>
              <a:t>Målen baseras på 1 juli – 30 juni.</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1603948" y="3280228"/>
            <a:ext cx="4359641"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5000">
                <a:solidFill>
                  <a:schemeClr val="bg1"/>
                </a:solidFill>
                <a:latin typeface="Arial"/>
                <a:ea typeface="ヒラギノ角ゴ Pro W3"/>
                <a:cs typeface="Arial"/>
              </a:rPr>
              <a:t>Globalt mål</a:t>
            </a: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2006005" y="434086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2500" b="0" dirty="0">
                <a:solidFill>
                  <a:schemeClr val="bg1"/>
                </a:solidFill>
                <a:ea typeface="Calibri"/>
              </a:rPr>
              <a:t>xxx nya</a:t>
            </a:r>
            <a:r>
              <a:rPr lang="sv-SE" sz="2500" b="0" dirty="0">
                <a:solidFill>
                  <a:schemeClr val="bg1"/>
                </a:solidFill>
                <a:effectLst/>
                <a:ea typeface="Calibri"/>
              </a:rPr>
              <a:t> medlemmar</a:t>
            </a:r>
            <a:br>
              <a:rPr lang="sv-SE" sz="2500" b="0" dirty="0">
                <a:solidFill>
                  <a:schemeClr val="bg1"/>
                </a:solidFill>
                <a:effectLst/>
                <a:ea typeface="Calibri"/>
              </a:rPr>
            </a:br>
            <a:r>
              <a:rPr lang="sv-SE" sz="2500" b="0" dirty="0">
                <a:solidFill>
                  <a:schemeClr val="bg1"/>
                </a:solidFill>
                <a:ea typeface="Calibri"/>
              </a:rPr>
              <a:t>xxx </a:t>
            </a:r>
            <a:r>
              <a:rPr lang="sv-SE" sz="2500" b="0" dirty="0">
                <a:solidFill>
                  <a:schemeClr val="bg1"/>
                </a:solidFill>
                <a:effectLst/>
                <a:ea typeface="Calibri"/>
              </a:rPr>
              <a:t>nya klubbar</a:t>
            </a:r>
          </a:p>
          <a:p>
            <a:pPr>
              <a:spcBef>
                <a:spcPts val="0"/>
              </a:spcBef>
            </a:pPr>
            <a:r>
              <a:rPr lang="sv-SE" sz="2500" b="0" dirty="0">
                <a:solidFill>
                  <a:schemeClr val="bg1"/>
                </a:solidFill>
                <a:effectLst/>
                <a:ea typeface="Calibri"/>
              </a:rPr>
              <a:t>xxx nettotillväxt </a:t>
            </a: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3280228"/>
            <a:ext cx="503380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5000" dirty="0">
                <a:solidFill>
                  <a:schemeClr val="bg1"/>
                </a:solidFill>
                <a:latin typeface="Arial"/>
                <a:ea typeface="ヒラギノ角ゴ Pro W3"/>
                <a:cs typeface="Arial"/>
              </a:rPr>
              <a:t>Mål för KO XX</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597141" y="433945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2500" b="0" dirty="0">
                <a:solidFill>
                  <a:schemeClr val="bg1"/>
                </a:solidFill>
                <a:ea typeface="Calibri"/>
              </a:rPr>
              <a:t>xxx ny</a:t>
            </a:r>
            <a:r>
              <a:rPr lang="sv-SE" sz="2500" b="0" dirty="0">
                <a:solidFill>
                  <a:schemeClr val="bg1"/>
                </a:solidFill>
                <a:effectLst/>
                <a:ea typeface="Calibri"/>
              </a:rPr>
              <a:t> medlemmar</a:t>
            </a:r>
            <a:br>
              <a:rPr lang="sv-SE" sz="2500" b="0" dirty="0">
                <a:solidFill>
                  <a:schemeClr val="bg1"/>
                </a:solidFill>
                <a:effectLst/>
                <a:ea typeface="Calibri"/>
              </a:rPr>
            </a:br>
            <a:r>
              <a:rPr lang="sv-SE" sz="2500" b="0" dirty="0">
                <a:solidFill>
                  <a:schemeClr val="bg1"/>
                </a:solidFill>
                <a:ea typeface="Calibri"/>
              </a:rPr>
              <a:t>xxx </a:t>
            </a:r>
            <a:r>
              <a:rPr lang="sv-SE" sz="2500" b="0" dirty="0">
                <a:solidFill>
                  <a:schemeClr val="bg1"/>
                </a:solidFill>
                <a:effectLst/>
                <a:ea typeface="Calibri"/>
              </a:rPr>
              <a:t>nya klubbar </a:t>
            </a:r>
            <a:endParaRPr lang="sv-SE" sz="2500" b="0" dirty="0">
              <a:solidFill>
                <a:schemeClr val="bg1"/>
              </a:solidFill>
              <a:ea typeface="Calibri"/>
            </a:endParaRPr>
          </a:p>
          <a:p>
            <a:pPr>
              <a:spcBef>
                <a:spcPts val="0"/>
              </a:spcBef>
            </a:pPr>
            <a:r>
              <a:rPr lang="sv-SE" sz="2500" b="0" dirty="0">
                <a:solidFill>
                  <a:schemeClr val="bg1"/>
                </a:solidFill>
                <a:effectLst/>
                <a:ea typeface="Calibri"/>
              </a:rPr>
              <a:t>xxx nettotillväxt </a:t>
            </a: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238769" y="858773"/>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EAE5A7C6-1B2F-8577-AC2A-5A924A54945C}"/>
              </a:ext>
            </a:extLst>
          </p:cNvPr>
          <p:cNvGrpSpPr/>
          <p:nvPr/>
        </p:nvGrpSpPr>
        <p:grpSpPr>
          <a:xfrm>
            <a:off x="7643091" y="2674874"/>
            <a:ext cx="3208587" cy="307606"/>
            <a:chOff x="4751044" y="2939551"/>
            <a:chExt cx="3208587" cy="307606"/>
          </a:xfrm>
        </p:grpSpPr>
        <p:sp>
          <p:nvSpPr>
            <p:cNvPr id="3" name="Right Arrow 28">
              <a:extLst>
                <a:ext uri="{FF2B5EF4-FFF2-40B4-BE49-F238E27FC236}">
                  <a16:creationId xmlns:a16="http://schemas.microsoft.com/office/drawing/2014/main" id="{9FE2E2BA-FD11-7321-6989-D9B6A75566FD}"/>
                </a:ext>
              </a:extLst>
            </p:cNvPr>
            <p:cNvSpPr/>
            <p:nvPr/>
          </p:nvSpPr>
          <p:spPr bwMode="auto">
            <a:xfrm rot="18900000">
              <a:off x="7413787"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Rectangle 4">
              <a:extLst>
                <a:ext uri="{FF2B5EF4-FFF2-40B4-BE49-F238E27FC236}">
                  <a16:creationId xmlns:a16="http://schemas.microsoft.com/office/drawing/2014/main" id="{93F4852D-A0F3-68D2-64C1-52558640D41D}"/>
                </a:ext>
              </a:extLst>
            </p:cNvPr>
            <p:cNvSpPr/>
            <p:nvPr/>
          </p:nvSpPr>
          <p:spPr>
            <a:xfrm rot="5400000" flipH="1">
              <a:off x="6091917" y="1825780"/>
              <a:ext cx="80504" cy="27622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7000">
                <a:solidFill>
                  <a:schemeClr val="bg1"/>
                </a:solidFill>
              </a:rPr>
              <a:t>VÄGEN TILL FRAMGÅNG</a:t>
            </a: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Använd det som fungerar.</a:t>
            </a: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101044"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457985" y="879426"/>
            <a:ext cx="5831103"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4500" b="1">
                <a:solidFill>
                  <a:schemeClr val="bg1"/>
                </a:solidFill>
                <a:latin typeface="Arial"/>
                <a:ea typeface="Arial" charset="0"/>
                <a:cs typeface="Arial"/>
              </a:rPr>
              <a:t>Träning och utbildning </a:t>
            </a:r>
          </a:p>
        </p:txBody>
      </p:sp>
      <p:sp>
        <p:nvSpPr>
          <p:cNvPr id="12" name="TextBox 11">
            <a:extLst>
              <a:ext uri="{FF2B5EF4-FFF2-40B4-BE49-F238E27FC236}">
                <a16:creationId xmlns:a16="http://schemas.microsoft.com/office/drawing/2014/main" id="{BB15E0A3-0F61-9E5D-15F3-408015C298AC}"/>
              </a:ext>
            </a:extLst>
          </p:cNvPr>
          <p:cNvSpPr txBox="1"/>
          <p:nvPr/>
        </p:nvSpPr>
        <p:spPr>
          <a:xfrm>
            <a:off x="500355" y="2354120"/>
            <a:ext cx="7376820" cy="4785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dirty="0">
                <a:solidFill>
                  <a:schemeClr val="bg1"/>
                </a:solidFill>
                <a:latin typeface="Arial"/>
                <a:ea typeface="ヒラギノ角ゴ Pro W3"/>
                <a:cs typeface="Arial"/>
              </a:rPr>
              <a:t>Utbildning är viktigt för att skapa medlemstillväxt, särskilt för medlemmar i ledarroller. </a:t>
            </a:r>
          </a:p>
          <a:p>
            <a:endParaRPr lang="en-US" sz="2000" dirty="0">
              <a:solidFill>
                <a:schemeClr val="bg1"/>
              </a:solidFill>
              <a:latin typeface="Arial"/>
              <a:ea typeface="ヒラギノ角ゴ Pro W3"/>
              <a:cs typeface="Arial"/>
            </a:endParaRPr>
          </a:p>
          <a:p>
            <a:r>
              <a:rPr lang="sv-SE" sz="2000" i="1" dirty="0">
                <a:solidFill>
                  <a:srgbClr val="EBB700"/>
                </a:solidFill>
                <a:latin typeface="Arial" panose="020B0604020202020204" pitchFamily="34" charset="0"/>
                <a:ea typeface="ヒラギノ角ゴ Pro W3"/>
                <a:cs typeface="Arial" panose="020B0604020202020204" pitchFamily="34" charset="0"/>
              </a:rPr>
              <a:t>Lions uppmuntras att dra nytta av tillgängliga utbildningsmöjligheter som:</a:t>
            </a:r>
          </a:p>
          <a:p>
            <a:endParaRPr lang="en-US" sz="2000" i="1" dirty="0">
              <a:solidFill>
                <a:srgbClr val="EBB700"/>
              </a:solidFill>
              <a:latin typeface="Arial" panose="020B0604020202020204" pitchFamily="34" charset="0"/>
              <a:ea typeface="ヒラギノ角ゴ Pro W3"/>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sv-SE" sz="2000" dirty="0">
                <a:solidFill>
                  <a:schemeClr val="bg1"/>
                </a:solidFill>
                <a:latin typeface="Arial"/>
                <a:ea typeface="ヒラギノ角ゴ Pro W3"/>
                <a:cs typeface="Arial"/>
              </a:rPr>
              <a:t>Uppdaterade presentationer för GAT- ledare </a:t>
            </a:r>
            <a:br>
              <a:rPr lang="sv-SE" sz="2000" dirty="0">
                <a:solidFill>
                  <a:schemeClr val="bg1"/>
                </a:solidFill>
                <a:latin typeface="Arial"/>
                <a:ea typeface="ヒラギノ角ゴ Pro W3"/>
                <a:cs typeface="Arial"/>
              </a:rPr>
            </a:br>
            <a:r>
              <a:rPr lang="sv-SE" sz="2000" dirty="0">
                <a:solidFill>
                  <a:schemeClr val="bg1"/>
                </a:solidFill>
                <a:latin typeface="Arial"/>
                <a:ea typeface="ヒラギノ角ゴ Pro W3"/>
                <a:cs typeface="Arial"/>
              </a:rPr>
              <a:t>i KO/områden </a:t>
            </a:r>
          </a:p>
          <a:p>
            <a:pPr marL="285750" indent="-285750">
              <a:spcBef>
                <a:spcPts val="0"/>
              </a:spcBef>
              <a:spcAft>
                <a:spcPts val="600"/>
              </a:spcAft>
              <a:buClr>
                <a:srgbClr val="EBB700"/>
              </a:buClr>
              <a:buFont typeface="Arial" panose="020B0604020202020204" pitchFamily="34" charset="0"/>
              <a:buChar char="•"/>
            </a:pPr>
            <a:r>
              <a:rPr lang="sv-SE" sz="2000" dirty="0">
                <a:solidFill>
                  <a:schemeClr val="bg1"/>
                </a:solidFill>
                <a:latin typeface="Arial"/>
                <a:ea typeface="ヒラギノ角ゴ Pro W3"/>
                <a:cs typeface="Arial"/>
              </a:rPr>
              <a:t>Regionmöten </a:t>
            </a:r>
          </a:p>
          <a:p>
            <a:pPr marL="285750" indent="-285750">
              <a:spcBef>
                <a:spcPts val="0"/>
              </a:spcBef>
              <a:spcAft>
                <a:spcPts val="600"/>
              </a:spcAft>
              <a:buClr>
                <a:srgbClr val="EBB700"/>
              </a:buClr>
              <a:buFont typeface="Arial" panose="020B0604020202020204" pitchFamily="34" charset="0"/>
              <a:buChar char="•"/>
            </a:pPr>
            <a:r>
              <a:rPr lang="sv-SE" sz="2000" dirty="0">
                <a:solidFill>
                  <a:schemeClr val="bg1"/>
                </a:solidFill>
                <a:latin typeface="Arial"/>
                <a:ea typeface="ヒラギノ角ゴ Pro W3"/>
                <a:cs typeface="Arial"/>
              </a:rPr>
              <a:t>Onlinekurser </a:t>
            </a:r>
          </a:p>
          <a:p>
            <a:pPr marL="285750" indent="-285750">
              <a:spcBef>
                <a:spcPts val="0"/>
              </a:spcBef>
              <a:spcAft>
                <a:spcPts val="600"/>
              </a:spcAft>
              <a:buClr>
                <a:srgbClr val="EBB700"/>
              </a:buClr>
              <a:buFont typeface="Arial" panose="020B0604020202020204" pitchFamily="34" charset="0"/>
              <a:buChar char="•"/>
            </a:pPr>
            <a:r>
              <a:rPr lang="sv-SE" sz="2000" dirty="0">
                <a:solidFill>
                  <a:schemeClr val="bg1"/>
                </a:solidFill>
                <a:latin typeface="Arial"/>
                <a:ea typeface="ヒラギノ角ゴ Pro W3"/>
                <a:cs typeface="Arial"/>
              </a:rPr>
              <a:t>Utbildningar som genomförs av ledare i KO/områden </a:t>
            </a:r>
          </a:p>
          <a:p>
            <a:pPr marL="285750" indent="-285750">
              <a:spcBef>
                <a:spcPts val="0"/>
              </a:spcBef>
              <a:spcAft>
                <a:spcPts val="600"/>
              </a:spcAft>
              <a:buClr>
                <a:srgbClr val="EBB700"/>
              </a:buClr>
              <a:buFont typeface="Arial" panose="020B0604020202020204" pitchFamily="34" charset="0"/>
              <a:buChar char="•"/>
            </a:pPr>
            <a:r>
              <a:rPr lang="sv-SE" sz="2000" dirty="0">
                <a:solidFill>
                  <a:schemeClr val="bg1"/>
                </a:solidFill>
                <a:latin typeface="Arial"/>
                <a:ea typeface="ヒラギノ角ゴ Pro W3"/>
                <a:cs typeface="Arial"/>
              </a:rPr>
              <a:t>Lokalt anpassad utbildning som genomförs av fältspecialister </a:t>
            </a:r>
          </a:p>
          <a:p>
            <a:r>
              <a:rPr lang="sv-SE" sz="2000" i="1" dirty="0">
                <a:solidFill>
                  <a:srgbClr val="EBB700"/>
                </a:solidFill>
                <a:latin typeface="Arial" panose="020B0604020202020204" pitchFamily="34" charset="0"/>
                <a:ea typeface="ヒラギノ角ゴ Pro W3"/>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4500" b="1">
                <a:solidFill>
                  <a:schemeClr val="bg1"/>
                </a:solidFill>
                <a:latin typeface="Arial"/>
                <a:ea typeface="Arial" charset="0"/>
                <a:cs typeface="Arial"/>
              </a:rPr>
              <a:t>Tillgängliga resurser</a:t>
            </a: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200">
                <a:solidFill>
                  <a:schemeClr val="bg1"/>
                </a:solidFill>
                <a:latin typeface="Arial"/>
                <a:ea typeface="ヒラギノ角ゴ Pro W3"/>
                <a:cs typeface="Arial"/>
              </a:rPr>
              <a:t>Den globala medlemsfokuseringen tillhandahåller en process och resurser för att alla distrikt och klubbar ska kunna uppnå medlemstillväxt.  </a:t>
            </a:r>
          </a:p>
          <a:p>
            <a:endParaRPr lang="en-US" sz="2200" dirty="0">
              <a:solidFill>
                <a:schemeClr val="bg1"/>
              </a:solidFill>
              <a:latin typeface="Arial"/>
              <a:ea typeface="ヒラギノ角ゴ Pro W3"/>
              <a:cs typeface="Arial"/>
            </a:endParaRPr>
          </a:p>
          <a:p>
            <a:r>
              <a:rPr lang="sv-SE" sz="2200" b="1" i="1">
                <a:solidFill>
                  <a:srgbClr val="EBB700"/>
                </a:solidFill>
                <a:latin typeface="Arial"/>
                <a:ea typeface="ヒラギノ角ゴ Pro W3"/>
                <a:cs typeface="Arial"/>
              </a:rPr>
              <a:t>Alla verktyg vi behöver finns redan här!</a:t>
            </a:r>
          </a:p>
          <a:p>
            <a:endParaRPr lang="en-US" sz="2200" dirty="0">
              <a:solidFill>
                <a:schemeClr val="bg1"/>
              </a:solidFill>
              <a:latin typeface="Arial"/>
              <a:ea typeface="ヒラギノ角ゴ Pro W3"/>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4000" b="1" u="sng">
                <a:solidFill>
                  <a:schemeClr val="bg1"/>
                </a:solidFill>
                <a:latin typeface="Arial"/>
                <a:ea typeface="ヒラギノ角ゴ Pro W3"/>
                <a:cs typeface="Arial"/>
              </a:rPr>
              <a:t>lionsclubs.org/sv/global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5000" b="1" i="0" u="none" strike="noStrike" cap="none" normalizeH="0" baseline="0" noProof="0">
                <a:ln>
                  <a:noFill/>
                </a:ln>
                <a:solidFill>
                  <a:schemeClr val="bg1"/>
                </a:solidFill>
                <a:effectLst/>
                <a:uLnTx/>
                <a:uFillTx/>
                <a:latin typeface="Arial"/>
                <a:ea typeface="Arial" charset="0"/>
                <a:cs typeface="Arial"/>
              </a:rPr>
              <a:t>Utarbeta en detaljerad plan </a:t>
            </a:r>
          </a:p>
          <a:p>
            <a:pPr>
              <a:buSzPct val="120000"/>
              <a:defRPr/>
            </a:pPr>
            <a:endParaRPr lang="en-US" sz="56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10716238"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200" dirty="0">
                <a:solidFill>
                  <a:schemeClr val="bg1"/>
                </a:solidFill>
                <a:latin typeface="Arial"/>
                <a:ea typeface="ヒラギノ角ゴ Pro W3"/>
                <a:cs typeface="Arial"/>
              </a:rPr>
              <a:t>Tillväxt kommer inte ske av en slump. Det är inte en del av ekvationen som tur är.  </a:t>
            </a:r>
          </a:p>
          <a:p>
            <a:endParaRPr lang="en-US" sz="2200" dirty="0">
              <a:solidFill>
                <a:schemeClr val="bg1"/>
              </a:solidFill>
              <a:latin typeface="Arial"/>
              <a:ea typeface="ヒラギノ角ゴ Pro W3"/>
              <a:cs typeface="Arial"/>
            </a:endParaRPr>
          </a:p>
          <a:p>
            <a:r>
              <a:rPr lang="sv-SE" sz="2200" dirty="0">
                <a:solidFill>
                  <a:schemeClr val="bg1"/>
                </a:solidFill>
                <a:latin typeface="Arial"/>
                <a:ea typeface="ヒラギノ角ゴ Pro W3"/>
                <a:cs typeface="Arial"/>
              </a:rPr>
              <a:t>För att vi ska nå framgång med </a:t>
            </a:r>
            <a:r>
              <a:rPr lang="sv-SE" sz="2200" b="1" i="1" dirty="0">
                <a:solidFill>
                  <a:schemeClr val="bg1"/>
                </a:solidFill>
                <a:latin typeface="Arial"/>
                <a:ea typeface="ヒラギノ角ゴ Pro W3"/>
                <a:cs typeface="Arial"/>
              </a:rPr>
              <a:t>MISSION</a:t>
            </a:r>
            <a:r>
              <a:rPr lang="sv-SE" sz="2200" dirty="0">
                <a:solidFill>
                  <a:schemeClr val="bg1"/>
                </a:solidFill>
                <a:latin typeface="Arial"/>
                <a:ea typeface="ヒラギノ角ゴ Pro W3"/>
                <a:cs typeface="Arial"/>
              </a:rPr>
              <a:t> </a:t>
            </a:r>
            <a:r>
              <a:rPr lang="sv-SE" sz="2200" b="1" dirty="0">
                <a:solidFill>
                  <a:schemeClr val="bg1"/>
                </a:solidFill>
                <a:latin typeface="Arial"/>
                <a:ea typeface="ヒラギノ角ゴ Pro W3"/>
                <a:cs typeface="Arial"/>
              </a:rPr>
              <a:t>1.5</a:t>
            </a:r>
            <a:r>
              <a:rPr lang="sv-SE" sz="2200" dirty="0">
                <a:solidFill>
                  <a:schemeClr val="bg1"/>
                </a:solidFill>
                <a:latin typeface="Arial"/>
                <a:ea typeface="ヒラギノ角ゴ Pro W3"/>
                <a:cs typeface="Arial"/>
              </a:rPr>
              <a:t> måste vi</a:t>
            </a:r>
            <a:r>
              <a:rPr lang="sv-SE" sz="2200" dirty="0">
                <a:latin typeface="Arial"/>
                <a:ea typeface="ヒラギノ角ゴ Pro W3"/>
                <a:cs typeface="Arial"/>
              </a:rPr>
              <a:t> </a:t>
            </a:r>
            <a:r>
              <a:rPr lang="sv-SE" sz="2200" b="1" dirty="0">
                <a:solidFill>
                  <a:srgbClr val="EBB700"/>
                </a:solidFill>
                <a:latin typeface="Arial"/>
                <a:ea typeface="ヒラギノ角ゴ Pro W3"/>
                <a:cs typeface="Arial"/>
              </a:rPr>
              <a:t>UTVECKLA</a:t>
            </a:r>
            <a:r>
              <a:rPr lang="sv-SE" sz="2200" dirty="0">
                <a:latin typeface="Arial"/>
                <a:ea typeface="ヒラギノ角ゴ Pro W3"/>
                <a:cs typeface="Arial"/>
              </a:rPr>
              <a:t> </a:t>
            </a:r>
            <a:r>
              <a:rPr lang="sv-SE" sz="2200" dirty="0">
                <a:solidFill>
                  <a:schemeClr val="bg1"/>
                </a:solidFill>
                <a:latin typeface="Arial"/>
                <a:ea typeface="ヒラギノ角ゴ Pro W3"/>
                <a:cs typeface="Arial"/>
              </a:rPr>
              <a:t>och</a:t>
            </a:r>
            <a:r>
              <a:rPr lang="sv-SE" sz="2200" dirty="0">
                <a:latin typeface="Arial"/>
                <a:ea typeface="ヒラギノ角ゴ Pro W3"/>
                <a:cs typeface="Arial"/>
              </a:rPr>
              <a:t> </a:t>
            </a:r>
            <a:r>
              <a:rPr lang="sv-SE" sz="2200" b="1" dirty="0">
                <a:solidFill>
                  <a:srgbClr val="EBB700"/>
                </a:solidFill>
                <a:latin typeface="Arial"/>
                <a:ea typeface="ヒラギノ角ゴ Pro W3"/>
                <a:cs typeface="Arial"/>
              </a:rPr>
              <a:t>GENOMFÖRA</a:t>
            </a:r>
            <a:r>
              <a:rPr lang="sv-SE" sz="2200" dirty="0">
                <a:latin typeface="Arial"/>
                <a:ea typeface="ヒラギノ角ゴ Pro W3"/>
                <a:cs typeface="Arial"/>
              </a:rPr>
              <a:t> </a:t>
            </a:r>
            <a:r>
              <a:rPr lang="sv-SE" sz="2200" dirty="0">
                <a:solidFill>
                  <a:schemeClr val="bg1"/>
                </a:solidFill>
                <a:latin typeface="Arial"/>
                <a:ea typeface="ヒラギノ角ゴ Pro W3"/>
                <a:cs typeface="Arial"/>
              </a:rPr>
              <a:t>en detaljerad handlingsplan som fungerar i vårt område.  </a:t>
            </a:r>
          </a:p>
          <a:p>
            <a:endParaRPr lang="en-US" sz="2200" dirty="0">
              <a:solidFill>
                <a:schemeClr val="bg1"/>
              </a:solidFill>
              <a:latin typeface="Arial"/>
              <a:ea typeface="ヒラギノ角ゴ Pro W3"/>
              <a:cs typeface="Arial"/>
            </a:endParaRPr>
          </a:p>
          <a:p>
            <a:r>
              <a:rPr lang="sv-SE" sz="2200" dirty="0">
                <a:solidFill>
                  <a:schemeClr val="bg1"/>
                </a:solidFill>
                <a:latin typeface="Arial"/>
                <a:ea typeface="ヒラギノ角ゴ Pro W3"/>
                <a:cs typeface="Arial"/>
              </a:rPr>
              <a:t>Vår plan för </a:t>
            </a:r>
            <a:r>
              <a:rPr lang="sv-SE" sz="2200" b="1" i="1" dirty="0">
                <a:solidFill>
                  <a:schemeClr val="bg1"/>
                </a:solidFill>
                <a:latin typeface="Arial"/>
                <a:ea typeface="ヒラギノ角ゴ Pro W3"/>
                <a:cs typeface="Arial"/>
              </a:rPr>
              <a:t>MISSION</a:t>
            </a:r>
            <a:r>
              <a:rPr lang="sv-SE" sz="2200" b="1" dirty="0">
                <a:solidFill>
                  <a:schemeClr val="bg1"/>
                </a:solidFill>
                <a:latin typeface="Arial"/>
                <a:ea typeface="ヒラギノ角ゴ Pro W3"/>
                <a:cs typeface="Arial"/>
              </a:rPr>
              <a:t> 1.5 </a:t>
            </a:r>
            <a:r>
              <a:rPr lang="sv-SE" sz="2200" dirty="0">
                <a:solidFill>
                  <a:schemeClr val="bg1"/>
                </a:solidFill>
                <a:latin typeface="Arial"/>
                <a:ea typeface="ヒラギノ角ゴ Pro W3"/>
                <a:cs typeface="Arial"/>
              </a:rPr>
              <a:t>kommer att fungera eftersom den:</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sv-SE" sz="2200" dirty="0">
                <a:solidFill>
                  <a:schemeClr val="bg1"/>
                </a:solidFill>
                <a:latin typeface="Arial"/>
                <a:ea typeface="ヒラギノ角ゴ Pro W3"/>
                <a:cs typeface="Arial"/>
              </a:rPr>
              <a:t>Går att lära ut</a:t>
            </a:r>
          </a:p>
          <a:p>
            <a:pPr marL="285750" indent="-285750">
              <a:spcBef>
                <a:spcPts val="0"/>
              </a:spcBef>
              <a:spcAft>
                <a:spcPts val="600"/>
              </a:spcAft>
              <a:buClr>
                <a:srgbClr val="EBB700"/>
              </a:buClr>
              <a:buFont typeface="Arial" panose="020B0604020202020204" pitchFamily="34" charset="0"/>
              <a:buChar char="•"/>
            </a:pPr>
            <a:r>
              <a:rPr lang="sv-SE" sz="2200" dirty="0">
                <a:solidFill>
                  <a:schemeClr val="bg1"/>
                </a:solidFill>
                <a:latin typeface="Arial"/>
                <a:ea typeface="ヒラギノ角ゴ Pro W3"/>
                <a:cs typeface="Arial"/>
              </a:rPr>
              <a:t>Går att anpassa  </a:t>
            </a:r>
          </a:p>
          <a:p>
            <a:pPr marL="285750" indent="-285750">
              <a:spcBef>
                <a:spcPts val="0"/>
              </a:spcBef>
              <a:spcAft>
                <a:spcPts val="600"/>
              </a:spcAft>
              <a:buClr>
                <a:srgbClr val="EBB700"/>
              </a:buClr>
              <a:buFont typeface="Arial" panose="020B0604020202020204" pitchFamily="34" charset="0"/>
              <a:buChar char="•"/>
            </a:pPr>
            <a:r>
              <a:rPr lang="sv-SE" sz="2200" dirty="0">
                <a:solidFill>
                  <a:schemeClr val="bg1"/>
                </a:solidFill>
                <a:latin typeface="Arial"/>
                <a:ea typeface="ヒラギノ角ゴ Pro W3"/>
                <a:cs typeface="Arial"/>
              </a:rPr>
              <a:t>Är bärkraftig</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7000" dirty="0">
                <a:solidFill>
                  <a:schemeClr val="bg1"/>
                </a:solidFill>
              </a:rPr>
              <a:t>UTMÄRKELSER </a:t>
            </a:r>
            <a:br>
              <a:rPr lang="sv-SE" sz="7000" dirty="0">
                <a:solidFill>
                  <a:schemeClr val="bg1"/>
                </a:solidFill>
              </a:rPr>
            </a:br>
            <a:r>
              <a:rPr lang="sv-SE" sz="7000" dirty="0">
                <a:solidFill>
                  <a:schemeClr val="bg1"/>
                </a:solidFill>
              </a:rPr>
              <a:t>OCH ERKÄNSLA</a:t>
            </a: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dirty="0">
                <a:solidFill>
                  <a:schemeClr val="bg1"/>
                </a:solidFill>
                <a:latin typeface="Arial"/>
                <a:ea typeface="ヒラギノ角ゴ Pro W3"/>
                <a:cs typeface="Arial"/>
              </a:rPr>
              <a:t>Incitament till framgång.</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dirty="0">
                <a:solidFill>
                  <a:srgbClr val="FFC000"/>
                </a:solidFill>
                <a:latin typeface="Arial"/>
                <a:ea typeface="ヒラギノ角ゴ Pro W3"/>
                <a:cs typeface="Arial"/>
              </a:rPr>
              <a:t>Ditt engagemang kommer att uppmärksammas.</a:t>
            </a:r>
          </a:p>
          <a:p>
            <a:pPr>
              <a:spcBef>
                <a:spcPts val="1000"/>
              </a:spcBef>
            </a:pPr>
            <a:r>
              <a:rPr lang="sv-SE" sz="2500" i="1" dirty="0">
                <a:solidFill>
                  <a:schemeClr val="bg1"/>
                </a:solidFill>
                <a:latin typeface="Arial"/>
                <a:ea typeface="ヒラギノ角ゴ Pro W3"/>
                <a:cs typeface="Arial"/>
              </a:rPr>
              <a:t>MISSION</a:t>
            </a:r>
            <a:r>
              <a:rPr lang="sv-SE" sz="2500" dirty="0">
                <a:solidFill>
                  <a:schemeClr val="bg1"/>
                </a:solidFill>
                <a:latin typeface="Arial"/>
                <a:ea typeface="ヒラギノ角ゴ Pro W3"/>
                <a:cs typeface="Arial"/>
              </a:rPr>
              <a:t> 1.5 är din chans att skriva historia som lionmedlem.</a:t>
            </a:r>
          </a:p>
          <a:p>
            <a:pPr>
              <a:spcBef>
                <a:spcPts val="1000"/>
              </a:spcBef>
            </a:pPr>
            <a:endParaRPr lang="en-US" sz="2500" kern="0" dirty="0">
              <a:solidFill>
                <a:schemeClr val="bg1"/>
              </a:solidFill>
              <a:latin typeface="Arial"/>
              <a:ea typeface="ヒラギノ角ゴ Pro W3"/>
              <a:cs typeface="Arial"/>
            </a:endParaRPr>
          </a:p>
          <a:p>
            <a:pPr>
              <a:spcBef>
                <a:spcPts val="1000"/>
              </a:spcBef>
            </a:pPr>
            <a:r>
              <a:rPr lang="sv-SE" sz="4500" dirty="0">
                <a:solidFill>
                  <a:srgbClr val="EBB700"/>
                </a:solidFill>
                <a:latin typeface="Arial"/>
                <a:ea typeface="ヒラギノ角ゴ Pro W3"/>
                <a:cs typeface="Arial"/>
              </a:rPr>
              <a:t>Bli en ledare för MISSION 1.5. </a:t>
            </a:r>
            <a:br>
              <a:rPr lang="sv-SE" sz="2500" dirty="0">
                <a:solidFill>
                  <a:schemeClr val="bg1"/>
                </a:solidFill>
                <a:latin typeface="Arial"/>
                <a:ea typeface="ヒラギノ角ゴ Pro W3"/>
                <a:cs typeface="Arial"/>
              </a:rPr>
            </a:br>
            <a:r>
              <a:rPr lang="sv-SE" sz="2500" dirty="0">
                <a:solidFill>
                  <a:schemeClr val="bg1"/>
                </a:solidFill>
                <a:latin typeface="Arial"/>
                <a:ea typeface="ヒラギノ角ゴ Pro W3"/>
                <a:cs typeface="Arial"/>
              </a:rPr>
              <a:t>Kom ihåg varför du ger av din tid. Bidra till framgång och bli belönad.</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867400" y="437655"/>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4800" b="1">
                <a:solidFill>
                  <a:srgbClr val="00338D"/>
                </a:solidFill>
                <a:latin typeface="Arial" charset="0"/>
                <a:ea typeface="Arial" charset="0"/>
                <a:cs typeface="Arial" charset="0"/>
              </a:rPr>
              <a:t>Utmärkelser</a:t>
            </a:r>
          </a:p>
        </p:txBody>
      </p:sp>
      <p:sp>
        <p:nvSpPr>
          <p:cNvPr id="6" name="Rectangle 5">
            <a:extLst>
              <a:ext uri="{FF2B5EF4-FFF2-40B4-BE49-F238E27FC236}">
                <a16:creationId xmlns:a16="http://schemas.microsoft.com/office/drawing/2014/main" id="{E00028EC-30AB-1025-D01E-03E87EF82035}"/>
              </a:ext>
            </a:extLst>
          </p:cNvPr>
          <p:cNvSpPr/>
          <p:nvPr/>
        </p:nvSpPr>
        <p:spPr>
          <a:xfrm rot="5400000" flipH="1">
            <a:off x="8075750" y="-75660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sv-SE" sz="900">
                <a:solidFill>
                  <a:schemeClr val="bg1">
                    <a:alpha val="50215"/>
                  </a:schemeClr>
                </a:solidFill>
                <a:ea typeface="Arial" charset="0"/>
              </a:rPr>
              <a:t>Nål och tygmärke för extension</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sv-SE" sz="900" dirty="0">
                <a:solidFill>
                  <a:schemeClr val="bg1">
                    <a:alpha val="50215"/>
                  </a:schemeClr>
                </a:solidFill>
                <a:ea typeface="Arial" charset="0"/>
              </a:rPr>
              <a:t>Nålar till medlem och fadder</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871056" y="1576818"/>
            <a:ext cx="5132994"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500">
                <a:solidFill>
                  <a:srgbClr val="00338D"/>
                </a:solidFill>
                <a:latin typeface="Helvetica Neue"/>
              </a:rPr>
              <a:t>Hjältar är välkomna.</a:t>
            </a: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905300" y="2296784"/>
            <a:ext cx="5279982"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800" b="1">
                <a:solidFill>
                  <a:srgbClr val="000000"/>
                </a:solidFill>
                <a:latin typeface="Arial"/>
                <a:ea typeface="ヒラギノ角ゴ Pro W3"/>
                <a:cs typeface="Arial"/>
              </a:rPr>
              <a:t>Nya klubbar. </a:t>
            </a:r>
            <a:r>
              <a:rPr lang="sv-SE" sz="2800" b="1">
                <a:solidFill>
                  <a:srgbClr val="EBB700"/>
                </a:solidFill>
                <a:latin typeface="Arial"/>
                <a:ea typeface="ヒラギノ角ゴ Pro W3"/>
                <a:cs typeface="Arial"/>
              </a:rPr>
              <a:t>Nya medlemmar. </a:t>
            </a:r>
          </a:p>
          <a:p>
            <a:r>
              <a:rPr lang="sv-SE" sz="2800" b="1">
                <a:solidFill>
                  <a:srgbClr val="000000"/>
                </a:solidFill>
                <a:latin typeface="Arial"/>
                <a:ea typeface="ヒラギノ角ゴ Pro W3"/>
                <a:cs typeface="Arial"/>
              </a:rPr>
              <a:t>Nettotillväxt. </a:t>
            </a:r>
            <a:r>
              <a:rPr lang="sv-SE" sz="2800" b="1">
                <a:solidFill>
                  <a:srgbClr val="EBB700"/>
                </a:solidFill>
                <a:latin typeface="Arial"/>
                <a:ea typeface="ヒラギノ角ゴ Pro W3"/>
                <a:cs typeface="Arial"/>
              </a:rPr>
              <a:t>Retention. </a:t>
            </a:r>
          </a:p>
          <a:p>
            <a:r>
              <a:rPr lang="sv-SE">
                <a:solidFill>
                  <a:srgbClr val="000000"/>
                </a:solidFill>
                <a:latin typeface="Arial"/>
                <a:ea typeface="ヒラギノ角ゴ Pro W3"/>
                <a:cs typeface="Arial"/>
              </a:rPr>
              <a:t>Allt ovanstående belönas med unika </a:t>
            </a:r>
            <a:r>
              <a:rPr lang="sv-SE" i="1">
                <a:solidFill>
                  <a:srgbClr val="000000"/>
                </a:solidFill>
                <a:latin typeface="Arial"/>
                <a:ea typeface="ヒラギノ角ゴ Pro W3"/>
                <a:cs typeface="Arial"/>
              </a:rPr>
              <a:t>MISSION</a:t>
            </a:r>
            <a:r>
              <a:rPr lang="sv-SE">
                <a:solidFill>
                  <a:srgbClr val="000000"/>
                </a:solidFill>
                <a:latin typeface="Arial"/>
                <a:ea typeface="ヒラギノ角ゴ Pro W3"/>
                <a:cs typeface="Arial"/>
              </a:rPr>
              <a:t> </a:t>
            </a:r>
            <a:r>
              <a:rPr lang="sv-SE" b="1">
                <a:solidFill>
                  <a:srgbClr val="000000"/>
                </a:solidFill>
                <a:latin typeface="Arial"/>
                <a:ea typeface="ヒラギノ角ゴ Pro W3"/>
                <a:cs typeface="Arial"/>
              </a:rPr>
              <a:t>1.5</a:t>
            </a:r>
            <a:r>
              <a:rPr lang="sv-SE">
                <a:solidFill>
                  <a:srgbClr val="000000"/>
                </a:solidFill>
                <a:latin typeface="Arial"/>
                <a:ea typeface="ヒラギノ角ゴ Pro W3"/>
                <a:cs typeface="Arial"/>
              </a:rPr>
              <a:t> plaketter, nålar, presidentmedaljer och utmärkelser till klubbar och medlemmar som presterar på hög nivå. Lär dig mer om hur du kvalificerar!</a:t>
            </a:r>
          </a:p>
          <a:p>
            <a:endParaRPr lang="en-US" sz="1800" kern="0" dirty="0">
              <a:solidFill>
                <a:srgbClr val="000000"/>
              </a:solidFill>
            </a:endParaRPr>
          </a:p>
          <a:p>
            <a:endParaRPr lang="en-US" sz="1800" kern="0" dirty="0">
              <a:solidFill>
                <a:srgbClr val="000000"/>
              </a:solidFill>
            </a:endParaRPr>
          </a:p>
        </p:txBody>
      </p:sp>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4631" y="4967125"/>
            <a:ext cx="1505296" cy="173613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9209716" y="5051433"/>
            <a:ext cx="1615122" cy="19058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1600" dirty="0">
                <a:solidFill>
                  <a:schemeClr val="bg1"/>
                </a:solidFill>
                <a:latin typeface="Arial"/>
                <a:ea typeface="ヒラギノ角ゴ Pro W3"/>
                <a:cs typeface="Arial"/>
              </a:rPr>
              <a:t>SKANNA MIG</a:t>
            </a:r>
          </a:p>
        </p:txBody>
      </p:sp>
      <p:sp>
        <p:nvSpPr>
          <p:cNvPr id="26" name="TextBox 25">
            <a:extLst>
              <a:ext uri="{FF2B5EF4-FFF2-40B4-BE49-F238E27FC236}">
                <a16:creationId xmlns:a16="http://schemas.microsoft.com/office/drawing/2014/main" id="{B132D867-7E40-3C31-70EB-744D89639942}"/>
              </a:ext>
            </a:extLst>
          </p:cNvPr>
          <p:cNvSpPr txBox="1"/>
          <p:nvPr/>
        </p:nvSpPr>
        <p:spPr>
          <a:xfrm>
            <a:off x="5889812" y="5323915"/>
            <a:ext cx="31634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b="1" i="1">
                <a:solidFill>
                  <a:srgbClr val="522D8A"/>
                </a:solidFill>
                <a:latin typeface="Arial"/>
                <a:cs typeface="Arial"/>
              </a:rPr>
              <a:t>Lär dig mer på vår sida om utmärkelser för MISSION 1.5. </a:t>
            </a: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789668" y="5555638"/>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472363" y="5387174"/>
            <a:ext cx="1101391" cy="1113813"/>
          </a:xfrm>
          <a:prstGeom prst="rect">
            <a:avLst/>
          </a:prstGeom>
        </p:spPr>
      </p:pic>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7000">
                <a:solidFill>
                  <a:schemeClr val="bg1"/>
                </a:solidFill>
              </a:rPr>
              <a:t>KOMMUNIKATION</a:t>
            </a: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Få ut information om </a:t>
            </a:r>
            <a:r>
              <a:rPr lang="sv-SE" sz="3500" i="1">
                <a:solidFill>
                  <a:schemeClr val="bg1"/>
                </a:solidFill>
                <a:latin typeface="Arial"/>
                <a:ea typeface="ヒラギノ角ゴ Pro W3"/>
                <a:cs typeface="Arial"/>
              </a:rPr>
              <a:t>MISSION</a:t>
            </a:r>
            <a:r>
              <a:rPr lang="sv-SE" sz="3500">
                <a:solidFill>
                  <a:schemeClr val="bg1"/>
                </a:solidFill>
                <a:latin typeface="Arial"/>
                <a:ea typeface="ヒラギノ角ゴ Pro W3"/>
                <a:cs typeface="Arial"/>
              </a:rPr>
              <a:t> 1.5.</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1049254489"/>
              </p:ext>
            </p:extLst>
          </p:nvPr>
        </p:nvGraphicFramePr>
        <p:xfrm>
          <a:off x="500354" y="2246916"/>
          <a:ext cx="11115886"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400">
                <a:solidFill>
                  <a:srgbClr val="0D2240"/>
                </a:solidFill>
                <a:latin typeface="Arial"/>
                <a:ea typeface="ヒラギノ角ゴ Pro W3"/>
                <a:cs typeface="Arial"/>
              </a:rPr>
              <a:t>Använd alla dina kanaler för att skapa medvetenhet </a:t>
            </a:r>
          </a:p>
          <a:p>
            <a:pPr algn="ctr"/>
            <a:r>
              <a:rPr lang="sv-SE" sz="2400">
                <a:solidFill>
                  <a:srgbClr val="0D2240"/>
                </a:solidFill>
                <a:latin typeface="Arial"/>
                <a:ea typeface="ヒラギノ角ゴ Pro W3"/>
                <a:cs typeface="Arial"/>
              </a:rPr>
              <a:t>och engagemang för </a:t>
            </a:r>
            <a:r>
              <a:rPr lang="sv-SE" sz="2400" b="1" i="1">
                <a:solidFill>
                  <a:srgbClr val="0D2240"/>
                </a:solidFill>
                <a:latin typeface="Arial"/>
                <a:ea typeface="ヒラギノ角ゴ Pro W3"/>
                <a:cs typeface="Arial"/>
              </a:rPr>
              <a:t>MISSION</a:t>
            </a:r>
            <a:r>
              <a:rPr lang="sv-SE" sz="2400" b="1">
                <a:solidFill>
                  <a:srgbClr val="0D2240"/>
                </a:solidFill>
                <a:latin typeface="Arial"/>
                <a:ea typeface="ヒラギノ角ゴ Pro W3"/>
                <a:cs typeface="Arial"/>
              </a:rPr>
              <a:t> 1.5</a:t>
            </a:r>
            <a:r>
              <a:rPr lang="sv-SE" sz="2400">
                <a:solidFill>
                  <a:srgbClr val="0D2240"/>
                </a:solidFill>
                <a:latin typeface="Arial"/>
                <a:ea typeface="ヒラギノ角ゴ Pro W3"/>
                <a:cs typeface="Arial"/>
              </a:rPr>
              <a:t>.</a:t>
            </a: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sv-SE" sz="4500" b="1">
                <a:solidFill>
                  <a:srgbClr val="00338D"/>
                </a:solidFill>
                <a:latin typeface="Arial"/>
                <a:ea typeface="Arial" charset="0"/>
                <a:cs typeface="Arial"/>
              </a:rPr>
              <a:t>Höj volymen.</a:t>
            </a:r>
          </a:p>
        </p:txBody>
      </p:sp>
      <p:sp>
        <p:nvSpPr>
          <p:cNvPr id="47" name="TextBox 46">
            <a:extLst>
              <a:ext uri="{FF2B5EF4-FFF2-40B4-BE49-F238E27FC236}">
                <a16:creationId xmlns:a16="http://schemas.microsoft.com/office/drawing/2014/main" id="{A20BBF3C-3D2F-FC29-AFCF-24A7D3F4935D}"/>
              </a:ext>
            </a:extLst>
          </p:cNvPr>
          <p:cNvSpPr txBox="1"/>
          <p:nvPr/>
        </p:nvSpPr>
        <p:spPr>
          <a:xfrm>
            <a:off x="1016654" y="6129688"/>
            <a:ext cx="101586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600" b="1" dirty="0">
                <a:solidFill>
                  <a:srgbClr val="0D2240"/>
                </a:solidFill>
                <a:latin typeface="Arial"/>
                <a:ea typeface="ヒラギノ角ゴ Pro W3"/>
                <a:cs typeface="Arial"/>
              </a:rPr>
              <a:t>Lions International kommer använda våra kanaler och digitala plattformar</a:t>
            </a:r>
            <a:br>
              <a:rPr lang="sv-SE" sz="1600" b="1" dirty="0">
                <a:solidFill>
                  <a:srgbClr val="0D2240"/>
                </a:solidFill>
                <a:latin typeface="Arial"/>
                <a:ea typeface="ヒラギノ角ゴ Pro W3"/>
                <a:cs typeface="Arial"/>
              </a:rPr>
            </a:br>
            <a:r>
              <a:rPr lang="sv-SE" sz="1600" b="1" dirty="0">
                <a:solidFill>
                  <a:srgbClr val="0D2240"/>
                </a:solidFill>
                <a:latin typeface="Arial"/>
                <a:ea typeface="ヒラギノ角ゴ Pro W3"/>
                <a:cs typeface="Arial"/>
              </a:rPr>
              <a:t> för att sprida budskapet om </a:t>
            </a:r>
            <a:r>
              <a:rPr lang="sv-SE" sz="1600" b="1" i="1" dirty="0">
                <a:solidFill>
                  <a:srgbClr val="0D2240"/>
                </a:solidFill>
                <a:latin typeface="Arial"/>
                <a:ea typeface="ヒラギノ角ゴ Pro W3"/>
                <a:cs typeface="Arial"/>
              </a:rPr>
              <a:t>MISSION</a:t>
            </a:r>
            <a:r>
              <a:rPr lang="sv-SE" sz="1600" b="1" dirty="0">
                <a:solidFill>
                  <a:srgbClr val="0D2240"/>
                </a:solidFill>
                <a:latin typeface="Arial"/>
                <a:ea typeface="ヒラギノ角ゴ Pro W3"/>
                <a:cs typeface="Arial"/>
              </a:rPr>
              <a:t> 1.5</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dirty="0"/>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8000" dirty="0">
                <a:solidFill>
                  <a:srgbClr val="00338D"/>
                </a:solidFill>
                <a:latin typeface="Arial"/>
                <a:ea typeface="ヒラギノ角ゴ Pro W3"/>
                <a:cs typeface="Arial"/>
              </a:rPr>
              <a:t>Vi lever och</a:t>
            </a:r>
          </a:p>
          <a:p>
            <a:pPr>
              <a:spcBef>
                <a:spcPts val="0"/>
              </a:spcBef>
            </a:pPr>
            <a:r>
              <a:rPr lang="sv-SE" sz="8000" dirty="0">
                <a:solidFill>
                  <a:srgbClr val="00338D"/>
                </a:solidFill>
                <a:latin typeface="Arial"/>
                <a:ea typeface="ヒラギノ角ゴ Pro W3"/>
                <a:cs typeface="Arial"/>
              </a:rPr>
              <a:t>växer för att hjälpa.</a:t>
            </a:r>
          </a:p>
        </p:txBody>
      </p:sp>
      <p:sp>
        <p:nvSpPr>
          <p:cNvPr id="11" name="Yellow Bar">
            <a:extLst>
              <a:ext uri="{FF2B5EF4-FFF2-40B4-BE49-F238E27FC236}">
                <a16:creationId xmlns:a16="http://schemas.microsoft.com/office/drawing/2014/main" id="{6DB90AD4-38F0-9834-CAB4-0DFF7BA6EC1D}"/>
              </a:ext>
            </a:extLst>
          </p:cNvPr>
          <p:cNvSpPr/>
          <p:nvPr/>
        </p:nvSpPr>
        <p:spPr>
          <a:xfrm>
            <a:off x="7787557" y="4989128"/>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extLst>
              <p:ext uri="{D42A27DB-BD31-4B8C-83A1-F6EECF244321}">
                <p14:modId xmlns:p14="http://schemas.microsoft.com/office/powerpoint/2010/main" val="2930657732"/>
              </p:ext>
            </p:extLst>
          </p:nvPr>
        </p:nvGraphicFramePr>
        <p:xfrm>
          <a:off x="5142193" y="600812"/>
          <a:ext cx="6897406" cy="6014112"/>
        </p:xfrm>
        <a:graphic>
          <a:graphicData uri="http://schemas.openxmlformats.org/drawingml/2006/table">
            <a:tbl>
              <a:tblPr firstRow="1" bandRow="1">
                <a:noFill/>
                <a:tableStyleId>{5C22544A-7EE6-4342-B048-85BDC9FD1C3A}</a:tableStyleId>
              </a:tblPr>
              <a:tblGrid>
                <a:gridCol w="2945331">
                  <a:extLst>
                    <a:ext uri="{9D8B030D-6E8A-4147-A177-3AD203B41FA5}">
                      <a16:colId xmlns:a16="http://schemas.microsoft.com/office/drawing/2014/main" val="2247576998"/>
                    </a:ext>
                  </a:extLst>
                </a:gridCol>
                <a:gridCol w="3952075">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sv-SE" sz="2000" b="1" dirty="0">
                          <a:solidFill>
                            <a:srgbClr val="F0C300"/>
                          </a:solidFill>
                          <a:effectLst/>
                          <a:latin typeface="Arial"/>
                          <a:ea typeface="Calibri" panose="020F0502020204030204" pitchFamily="34" charset="0"/>
                          <a:cs typeface="Arial"/>
                        </a:rPr>
                        <a:t>VIKTIGA FÖRDELAR</a:t>
                      </a:r>
                    </a:p>
                    <a:p>
                      <a:pPr marL="0" marR="0" lvl="0" algn="l">
                        <a:lnSpc>
                          <a:spcPct val="100000"/>
                        </a:lnSpc>
                        <a:spcBef>
                          <a:spcPts val="0"/>
                        </a:spcBef>
                        <a:spcAft>
                          <a:spcPts val="0"/>
                        </a:spcAft>
                        <a:buNone/>
                      </a:pPr>
                      <a:endParaRPr lang="sv-SE" sz="1800" b="1" dirty="0">
                        <a:solidFill>
                          <a:srgbClr val="F0C300"/>
                        </a:solidFill>
                        <a:effectLst/>
                        <a:latin typeface="Arial"/>
                        <a:ea typeface="Calibri" panose="020F0502020204030204" pitchFamily="34" charset="0"/>
                        <a:cs typeface="Arial"/>
                      </a:endParaRP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sv-SE" sz="2000" b="1" dirty="0">
                          <a:solidFill>
                            <a:srgbClr val="F0C300"/>
                          </a:solidFill>
                          <a:effectLst/>
                          <a:latin typeface="Arial"/>
                          <a:ea typeface="Calibri" panose="020F0502020204030204" pitchFamily="34" charset="0"/>
                          <a:cs typeface="Arial"/>
                        </a:rPr>
                        <a:t>BUDSKAP</a:t>
                      </a:r>
                    </a:p>
                    <a:p>
                      <a:pPr marL="0" marR="0" lvl="0" algn="l">
                        <a:lnSpc>
                          <a:spcPct val="100000"/>
                        </a:lnSpc>
                        <a:spcBef>
                          <a:spcPts val="0"/>
                        </a:spcBef>
                        <a:spcAft>
                          <a:spcPts val="0"/>
                        </a:spcAft>
                        <a:buNone/>
                      </a:pPr>
                      <a:endParaRPr lang="sv-SE" sz="2000" b="1" dirty="0">
                        <a:solidFill>
                          <a:srgbClr val="F0C300"/>
                        </a:solidFill>
                        <a:effectLst/>
                        <a:latin typeface="Arial"/>
                        <a:ea typeface="Calibri" panose="020F0502020204030204" pitchFamily="34" charset="0"/>
                        <a:cs typeface="Arial"/>
                      </a:endParaRP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sv-SE" sz="1400" b="0" i="0" u="none" strike="noStrike" noProof="0" dirty="0">
                          <a:solidFill>
                            <a:srgbClr val="F0C300"/>
                          </a:solidFill>
                          <a:effectLst/>
                          <a:latin typeface="Arial"/>
                        </a:rPr>
                        <a:t>Ökad förmåga</a:t>
                      </a:r>
                      <a:br>
                        <a:rPr lang="sv-SE" sz="1400" b="0" i="0" u="none" strike="noStrike" noProof="0" dirty="0">
                          <a:solidFill>
                            <a:srgbClr val="F0C300"/>
                          </a:solidFill>
                          <a:effectLst/>
                          <a:latin typeface="Arial"/>
                        </a:rPr>
                      </a:br>
                      <a:r>
                        <a:rPr lang="sv-SE" sz="1400" b="0" i="0" u="none" strike="noStrike" noProof="0" dirty="0">
                          <a:solidFill>
                            <a:srgbClr val="F0C300"/>
                          </a:solidFill>
                          <a:effectLst/>
                          <a:latin typeface="Arial"/>
                        </a:rPr>
                        <a:t>till hjälpinsatser</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sv-SE" sz="1400" b="0" noProof="0" dirty="0">
                          <a:solidFill>
                            <a:schemeClr val="bg1"/>
                          </a:solidFill>
                          <a:effectLst/>
                          <a:latin typeface="Arial"/>
                          <a:cs typeface="Arial"/>
                        </a:rPr>
                        <a:t>Ju mer vi växer, desto mer hjälp kan vi erbjuda.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Vänlighet vägleder oss.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Finn dig själv genom att vara osjälvisk.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rtl="0">
                        <a:lnSpc>
                          <a:spcPct val="100000"/>
                        </a:lnSpc>
                        <a:spcBef>
                          <a:spcPts val="0"/>
                        </a:spcBef>
                        <a:spcAft>
                          <a:spcPts val="0"/>
                        </a:spcAf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sv-SE" sz="1400" b="0" i="0" u="none" strike="noStrike" noProof="0" dirty="0">
                          <a:solidFill>
                            <a:srgbClr val="F0C300"/>
                          </a:solidFill>
                          <a:effectLst/>
                          <a:latin typeface="Arial"/>
                        </a:rPr>
                        <a:t>Mer mångfald och inkludering</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sv-SE" sz="1400" b="0" i="0" u="none" strike="noStrike" noProof="0">
                          <a:solidFill>
                            <a:schemeClr val="bg1"/>
                          </a:solidFill>
                          <a:effectLst/>
                          <a:latin typeface="Arial"/>
                        </a:rPr>
                        <a:t>En Lion bor inom oss alla.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Våra klubbar hjälper våra samhällen på sätt vi aldrig skulle kunna på egen hand.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a:solidFill>
                            <a:schemeClr val="bg1"/>
                          </a:solidFill>
                          <a:effectLst/>
                          <a:latin typeface="Arial"/>
                        </a:rPr>
                        <a:t>Du ser ut som en Lion.</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rtl="0">
                        <a:lnSpc>
                          <a:spcPct val="100000"/>
                        </a:lnSpc>
                        <a:spcBef>
                          <a:spcPts val="0"/>
                        </a:spcBef>
                        <a:spcAft>
                          <a:spcPts val="0"/>
                        </a:spcAf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sv-SE" sz="1400" b="0" i="0" u="none" strike="noStrike" noProof="0" dirty="0">
                          <a:solidFill>
                            <a:srgbClr val="F0C300"/>
                          </a:solidFill>
                          <a:effectLst/>
                          <a:latin typeface="Arial"/>
                        </a:rPr>
                        <a:t>Ökad kraft</a:t>
                      </a:r>
                      <a:br>
                        <a:rPr lang="sv-SE" sz="1400" b="0" i="0" u="none" strike="noStrike" noProof="0" dirty="0">
                          <a:solidFill>
                            <a:srgbClr val="F0C300"/>
                          </a:solidFill>
                          <a:effectLst/>
                          <a:latin typeface="Arial"/>
                        </a:rPr>
                      </a:br>
                      <a:r>
                        <a:rPr lang="sv-SE" sz="1400" b="0" i="0" u="none" strike="noStrike" noProof="0" dirty="0">
                          <a:solidFill>
                            <a:srgbClr val="F0C300"/>
                          </a:solidFill>
                          <a:effectLst/>
                          <a:latin typeface="Arial"/>
                        </a:rPr>
                        <a:t>att förändra</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sv-SE" sz="1400" b="0" i="0" u="none" strike="noStrike" noProof="0">
                          <a:solidFill>
                            <a:schemeClr val="bg1"/>
                          </a:solidFill>
                          <a:effectLst/>
                          <a:latin typeface="Arial"/>
                        </a:rPr>
                        <a:t>Lite förändring räcker långt.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Lokala insatser, global förändring.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a:solidFill>
                            <a:schemeClr val="bg1"/>
                          </a:solidFill>
                          <a:effectLst/>
                          <a:latin typeface="Arial"/>
                        </a:rPr>
                        <a:t>De största förändringarna börjar med dig.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rtl="0">
                        <a:lnSpc>
                          <a:spcPct val="100000"/>
                        </a:lnSpc>
                        <a:spcBef>
                          <a:spcPts val="0"/>
                        </a:spcBef>
                        <a:spcAft>
                          <a:spcPts val="0"/>
                        </a:spcAf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sv-SE" sz="1400" b="0" i="0" u="none" strike="noStrike" noProof="0" dirty="0">
                          <a:solidFill>
                            <a:srgbClr val="F0C300"/>
                          </a:solidFill>
                          <a:effectLst/>
                          <a:latin typeface="Arial"/>
                        </a:rPr>
                        <a:t>Bättre medlemsförmåner</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Vi växer inte tillsammans genom att agera själva.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a:solidFill>
                            <a:schemeClr val="bg1"/>
                          </a:solidFill>
                          <a:effectLst/>
                          <a:latin typeface="Arial"/>
                        </a:rPr>
                        <a:t>Starkare tillsammans. Alltid.</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Få ut mer av att ge.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rtl="0">
                        <a:lnSpc>
                          <a:spcPct val="100000"/>
                        </a:lnSpc>
                        <a:spcBef>
                          <a:spcPts val="0"/>
                        </a:spcBef>
                        <a:spcAft>
                          <a:spcPts val="0"/>
                        </a:spcAft>
                        <a:tabLst>
                          <a:tab pos="925195" algn="l"/>
                        </a:tabLst>
                      </a:pPr>
                      <a:endParaRPr lang="en-US" sz="14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4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sv-SE" sz="1400" b="0" i="0" u="none" strike="noStrike" noProof="0" dirty="0">
                          <a:solidFill>
                            <a:srgbClr val="F0C300"/>
                          </a:solidFill>
                          <a:effectLst/>
                          <a:latin typeface="Arial"/>
                        </a:rPr>
                        <a:t>Starkare på varje</a:t>
                      </a:r>
                      <a:br>
                        <a:rPr lang="sv-SE" sz="1400" b="0" i="0" u="none" strike="noStrike" noProof="0" dirty="0">
                          <a:solidFill>
                            <a:srgbClr val="F0C300"/>
                          </a:solidFill>
                          <a:effectLst/>
                          <a:latin typeface="Arial"/>
                        </a:rPr>
                      </a:br>
                      <a:r>
                        <a:rPr lang="sv-SE" sz="1400" b="0" i="0" u="none" strike="noStrike" noProof="0" dirty="0">
                          <a:solidFill>
                            <a:srgbClr val="F0C300"/>
                          </a:solidFill>
                          <a:effectLst/>
                          <a:latin typeface="Arial"/>
                        </a:rPr>
                        <a:t>nivå i Lions</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Hjälpinsatser tillsammans innebär att vi växer oss starkare tillsammans.</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sv-SE" sz="1400" b="0" i="0" u="none" strike="noStrike" noProof="0" dirty="0">
                          <a:solidFill>
                            <a:schemeClr val="bg1"/>
                          </a:solidFill>
                          <a:effectLst/>
                          <a:latin typeface="Arial"/>
                        </a:rPr>
                        <a:t>Lions står tillsammans.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sv-SE" sz="1400" b="0" i="0" u="none" strike="noStrike" noProof="0" dirty="0">
                          <a:solidFill>
                            <a:schemeClr val="bg1"/>
                          </a:solidFill>
                          <a:effectLst/>
                          <a:latin typeface="Arial"/>
                        </a:rPr>
                        <a:t>Alltid är redo att hjälpa.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595591" y="3788929"/>
            <a:ext cx="3307548"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Arial"/>
                <a:cs typeface="Arial"/>
              </a:rPr>
              <a:t>Vi har utvecklat en serie specifika budskap om </a:t>
            </a:r>
            <a:r>
              <a:rPr lang="sv-SE" b="1" i="1">
                <a:solidFill>
                  <a:schemeClr val="bg1"/>
                </a:solidFill>
                <a:latin typeface="Arial"/>
                <a:cs typeface="Arial"/>
              </a:rPr>
              <a:t>MISSION</a:t>
            </a:r>
            <a:r>
              <a:rPr lang="sv-SE" b="1">
                <a:solidFill>
                  <a:schemeClr val="bg1"/>
                </a:solidFill>
                <a:latin typeface="Arial"/>
                <a:cs typeface="Arial"/>
              </a:rPr>
              <a:t> 1.5</a:t>
            </a:r>
            <a:r>
              <a:rPr lang="sv-SE">
                <a:solidFill>
                  <a:schemeClr val="bg1"/>
                </a:solidFill>
                <a:latin typeface="Arial"/>
                <a:cs typeface="Arial"/>
              </a:rPr>
              <a:t> som hjälper till att berätta om initiativets viktiga fördelar.</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598074" y="1694469"/>
            <a:ext cx="4016264"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5000" dirty="0">
                <a:solidFill>
                  <a:schemeClr val="bg1"/>
                </a:solidFill>
                <a:latin typeface="Helvetica Neue"/>
              </a:rPr>
              <a:t>Budskap om </a:t>
            </a:r>
            <a:r>
              <a:rPr lang="sv-SE" sz="5000" i="1" dirty="0">
                <a:solidFill>
                  <a:schemeClr val="bg1"/>
                </a:solidFill>
                <a:latin typeface="Helvetica Neue"/>
              </a:rPr>
              <a:t>MISSION</a:t>
            </a:r>
            <a:r>
              <a:rPr lang="sv-SE" sz="5000" dirty="0">
                <a:solidFill>
                  <a:schemeClr val="bg1"/>
                </a:solidFill>
                <a:latin typeface="Helvetica Neue"/>
              </a:rPr>
              <a:t> 1.5</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972369"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858449" y="752016"/>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914400" y="1550068"/>
            <a:ext cx="6730738"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sv-SE" sz="6000" b="1">
                <a:solidFill>
                  <a:srgbClr val="00338D"/>
                </a:solidFill>
                <a:latin typeface="Arial" charset="0"/>
                <a:ea typeface="Arial" charset="0"/>
                <a:cs typeface="Arial" charset="0"/>
              </a:rPr>
              <a:t>Förstärk</a:t>
            </a:r>
            <a:br>
              <a:rPr lang="sv-SE" sz="6000" b="1">
                <a:solidFill>
                  <a:srgbClr val="00338D"/>
                </a:solidFill>
                <a:latin typeface="Arial" charset="0"/>
                <a:ea typeface="Arial" charset="0"/>
                <a:cs typeface="Arial" charset="0"/>
              </a:rPr>
            </a:br>
            <a:r>
              <a:rPr lang="sv-SE" sz="6000" b="1">
                <a:solidFill>
                  <a:srgbClr val="00338D"/>
                </a:solidFill>
                <a:latin typeface="Arial" charset="0"/>
                <a:ea typeface="Arial" charset="0"/>
                <a:cs typeface="Arial" charset="0"/>
              </a:rPr>
              <a:t>budskapet</a:t>
            </a: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SKANNA MIG</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4013843"/>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sv-SE" sz="2500" dirty="0">
                <a:solidFill>
                  <a:srgbClr val="0D2240"/>
                </a:solidFill>
                <a:latin typeface="Arial"/>
                <a:ea typeface="ヒラギノ角ゴ Pro W3"/>
                <a:cs typeface="Arial"/>
              </a:rPr>
              <a:t>Webbsidan om </a:t>
            </a:r>
            <a:r>
              <a:rPr lang="sv-SE" sz="2500" i="1" dirty="0">
                <a:solidFill>
                  <a:srgbClr val="0D2240"/>
                </a:solidFill>
                <a:latin typeface="Arial"/>
                <a:ea typeface="ヒラギノ角ゴ Pro W3"/>
                <a:cs typeface="Arial"/>
              </a:rPr>
              <a:t>MISSION</a:t>
            </a:r>
            <a:r>
              <a:rPr lang="sv-SE" sz="2500" dirty="0">
                <a:solidFill>
                  <a:srgbClr val="0D2240"/>
                </a:solidFill>
                <a:latin typeface="Arial"/>
                <a:ea typeface="ヒラギノ角ゴ Pro W3"/>
                <a:cs typeface="Arial"/>
              </a:rPr>
              <a:t> 1.5 hjälper Lions att lära sig mer om detta spännande initiativ och få tillgång till de verktyg de behöver.</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282801" y="3293684"/>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dirty="0"/>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8000">
                <a:solidFill>
                  <a:srgbClr val="00338D"/>
                </a:solidFill>
                <a:latin typeface="Arial"/>
                <a:ea typeface="ヒラギノ角ゴ Pro W3"/>
                <a:cs typeface="Arial"/>
              </a:rPr>
              <a:t>Vi kommer att växa.</a:t>
            </a:r>
          </a:p>
        </p:txBody>
      </p:sp>
      <p:sp>
        <p:nvSpPr>
          <p:cNvPr id="11" name="Yellow Bar">
            <a:extLst>
              <a:ext uri="{FF2B5EF4-FFF2-40B4-BE49-F238E27FC236}">
                <a16:creationId xmlns:a16="http://schemas.microsoft.com/office/drawing/2014/main" id="{BE741DEF-73E8-4004-9A7D-56E3691B24B7}"/>
              </a:ext>
            </a:extLst>
          </p:cNvPr>
          <p:cNvSpPr/>
          <p:nvPr/>
        </p:nvSpPr>
        <p:spPr>
          <a:xfrm>
            <a:off x="6651625" y="4009427"/>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44006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2700">
                <a:solidFill>
                  <a:srgbClr val="0D2240"/>
                </a:solidFill>
                <a:latin typeface="Arial"/>
                <a:ea typeface="ヒラギノ角ゴ Pro W3"/>
                <a:cs typeface="Arial"/>
              </a:rPr>
              <a:t>Men hur ska vi berätta det för världen?</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2341930" y="660133"/>
            <a:ext cx="7508140"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000">
                <a:solidFill>
                  <a:srgbClr val="00338D"/>
                </a:solidFill>
              </a:rPr>
              <a:t>Ledande klubbar i </a:t>
            </a:r>
            <a:r>
              <a:rPr lang="sv-SE" sz="4000" i="1">
                <a:solidFill>
                  <a:srgbClr val="00338D"/>
                </a:solidFill>
              </a:rPr>
              <a:t>MISSION</a:t>
            </a:r>
            <a:r>
              <a:rPr lang="sv-SE" sz="4000">
                <a:solidFill>
                  <a:srgbClr val="00338D"/>
                </a:solidFill>
              </a:rPr>
              <a:t> 1.5 just nu</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000">
                <a:solidFill>
                  <a:srgbClr val="0D2240"/>
                </a:solidFill>
                <a:latin typeface="Arial"/>
                <a:ea typeface="ヒラギノ角ゴ Pro W3"/>
                <a:cs typeface="Arial"/>
              </a:rPr>
              <a:t>Klubbar med högst medlemstillväxt</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extLst>
              <p:ext uri="{D42A27DB-BD31-4B8C-83A1-F6EECF244321}">
                <p14:modId xmlns:p14="http://schemas.microsoft.com/office/powerpoint/2010/main" val="1303348382"/>
              </p:ext>
            </p:extLst>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sv-SE" sz="3600" b="1" i="1">
                          <a:solidFill>
                            <a:srgbClr val="EBB700"/>
                          </a:solidFill>
                          <a:latin typeface="Arial" panose="020B0604020202020204" pitchFamily="34" charset="0"/>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dirty="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sz="2800" b="1" i="0">
                          <a:solidFill>
                            <a:srgbClr val="0D2240"/>
                          </a:solidFill>
                          <a:latin typeface="Arial"/>
                          <a:cs typeface="Arial"/>
                        </a:rPr>
                        <a:t>KLUBBNAMN</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sv-SE" sz="3600" b="1" i="1">
                          <a:solidFill>
                            <a:srgbClr val="EBB700"/>
                          </a:solidFill>
                          <a:latin typeface="Arial" panose="020B0604020202020204" pitchFamily="34" charset="0"/>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dirty="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sz="2800" b="1" i="0">
                          <a:solidFill>
                            <a:srgbClr val="0D2240"/>
                          </a:solidFill>
                          <a:latin typeface="Arial"/>
                          <a:cs typeface="Arial"/>
                        </a:rPr>
                        <a:t>KLUBBNAMN </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sv-SE" sz="3600" b="1" i="1">
                          <a:solidFill>
                            <a:srgbClr val="EBB700"/>
                          </a:solidFill>
                          <a:latin typeface="Arial" panose="020B0604020202020204" pitchFamily="34" charset="0"/>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dirty="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sz="2800" b="1" i="0">
                          <a:solidFill>
                            <a:srgbClr val="0D2240"/>
                          </a:solidFill>
                          <a:latin typeface="Arial"/>
                          <a:cs typeface="Arial"/>
                        </a:rPr>
                        <a:t>KLUBBNAMN</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sv-SE" sz="3600" b="1" i="1">
                          <a:solidFill>
                            <a:srgbClr val="EBB700"/>
                          </a:solidFill>
                          <a:latin typeface="Arial" panose="020B0604020202020204" pitchFamily="34" charset="0"/>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dirty="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sz="2800" b="1" i="0">
                          <a:solidFill>
                            <a:srgbClr val="0D2240"/>
                          </a:solidFill>
                          <a:latin typeface="Arial"/>
                          <a:cs typeface="Arial"/>
                        </a:rPr>
                        <a:t>KLUBBNAMN</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sv-SE" sz="3600" b="1" i="1">
                          <a:solidFill>
                            <a:srgbClr val="EBB700"/>
                          </a:solidFill>
                          <a:latin typeface="Arial" panose="020B0604020202020204" pitchFamily="34" charset="0"/>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700" dirty="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sv-SE" sz="2800" b="1" i="0">
                          <a:solidFill>
                            <a:srgbClr val="0D2240"/>
                          </a:solidFill>
                          <a:latin typeface="Arial"/>
                          <a:cs typeface="Arial"/>
                        </a:rPr>
                        <a:t>KLUBBNAMN</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sv-SE" sz="3200">
                <a:solidFill>
                  <a:srgbClr val="00338D"/>
                </a:solidFill>
              </a:rPr>
              <a:t>Regional rapportering</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dirty="0"/>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1094945" y="2025737"/>
            <a:ext cx="4890511"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sv-SE" sz="2300" b="1" u="sng">
                <a:solidFill>
                  <a:srgbClr val="0D2240"/>
                </a:solidFill>
                <a:latin typeface="Arial"/>
                <a:ea typeface="ヒラギノ角ゴ Pro W3"/>
                <a:cs typeface="Arial"/>
              </a:rPr>
              <a:t>Planera månatliga möten</a:t>
            </a:r>
            <a:r>
              <a:rPr lang="sv-SE" sz="2300" b="1">
                <a:solidFill>
                  <a:srgbClr val="0D2240"/>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sv-SE" sz="1600">
                <a:solidFill>
                  <a:srgbClr val="0D2240"/>
                </a:solidFill>
                <a:latin typeface="Arial"/>
                <a:ea typeface="ヒラギノ角ゴ Pro W3"/>
                <a:cs typeface="Arial"/>
              </a:rPr>
              <a:t>GAT konstitutionell områdesledare träffar områdesledare </a:t>
            </a:r>
          </a:p>
          <a:p>
            <a:pPr marL="285750" indent="-285750">
              <a:spcAft>
                <a:spcPts val="600"/>
              </a:spcAft>
              <a:buClr>
                <a:srgbClr val="EBB700"/>
              </a:buClr>
              <a:buFont typeface="Arial" panose="020B0604020202020204" pitchFamily="34" charset="0"/>
              <a:buChar char="•"/>
            </a:pPr>
            <a:r>
              <a:rPr lang="sv-SE" sz="1600">
                <a:solidFill>
                  <a:srgbClr val="0D2240"/>
                </a:solidFill>
                <a:latin typeface="Arial"/>
                <a:ea typeface="ヒラギノ角ゴ Pro W3"/>
                <a:cs typeface="Arial"/>
              </a:rPr>
              <a:t>GAT områdesledare träffar GAT i MD/Distrikt (anpassas regionalt) </a:t>
            </a:r>
          </a:p>
          <a:p>
            <a:pPr marL="804545" lvl="1" indent="-285750">
              <a:spcAft>
                <a:spcPts val="600"/>
              </a:spcAft>
              <a:buClr>
                <a:srgbClr val="EBB700"/>
              </a:buClr>
              <a:buFont typeface="Arial" panose="020B0604020202020204" pitchFamily="34" charset="0"/>
              <a:buChar char="•"/>
            </a:pPr>
            <a:r>
              <a:rPr lang="sv-SE" sz="1600">
                <a:latin typeface="Arial"/>
                <a:ea typeface="ヒラギノ角ゴ Pro W3"/>
                <a:cs typeface="Arial"/>
              </a:rPr>
              <a:t>Gruppledare inbjuds </a:t>
            </a:r>
            <a:r>
              <a:rPr lang="sv-SE" sz="1600">
                <a:solidFill>
                  <a:srgbClr val="0D2240"/>
                </a:solidFill>
                <a:latin typeface="Arial"/>
                <a:ea typeface="ヒラギノ角ゴ Pro W3"/>
                <a:cs typeface="Arial"/>
              </a:rPr>
              <a:t>(med början 2024-2025) </a:t>
            </a:r>
          </a:p>
          <a:p>
            <a:pPr marL="285750" indent="-285750">
              <a:spcAft>
                <a:spcPts val="600"/>
              </a:spcAft>
              <a:buClr>
                <a:srgbClr val="EBB700"/>
              </a:buClr>
              <a:buFont typeface="Arial" panose="020B0604020202020204" pitchFamily="34" charset="0"/>
              <a:buChar char="•"/>
            </a:pPr>
            <a:r>
              <a:rPr lang="sv-SE" sz="1600">
                <a:solidFill>
                  <a:srgbClr val="0D2240"/>
                </a:solidFill>
                <a:latin typeface="Arial"/>
                <a:ea typeface="ヒラギノ角ゴ Pro W3"/>
                <a:cs typeface="Arial"/>
              </a:rPr>
              <a:t>Distriktsguvernör eller samordningslion (om tillämpligt) träffar 1VDG, distriktets GAT och zonordförande/regionordförande.</a:t>
            </a:r>
          </a:p>
          <a:p>
            <a:pPr marL="285750" indent="-285750">
              <a:spcAft>
                <a:spcPts val="600"/>
              </a:spcAft>
              <a:buClr>
                <a:srgbClr val="EBB700"/>
              </a:buClr>
              <a:buFont typeface="Arial" panose="020B0604020202020204" pitchFamily="34" charset="0"/>
              <a:buChar char="•"/>
            </a:pPr>
            <a:r>
              <a:rPr lang="sv-SE" sz="1600">
                <a:solidFill>
                  <a:srgbClr val="0D2240"/>
                </a:solidFill>
                <a:latin typeface="Arial"/>
                <a:ea typeface="ヒラギノ角ゴ Pro W3"/>
                <a:cs typeface="Arial"/>
              </a:rPr>
              <a:t>Beroende på inbokade möten bör zonordförande/regionordförande träffa klubbarna.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sv-SE" sz="2300" b="1" u="sng" dirty="0">
                <a:solidFill>
                  <a:srgbClr val="0D2240"/>
                </a:solidFill>
                <a:latin typeface="Arial"/>
                <a:ea typeface="ヒラギノ角ゴ Pro W3"/>
                <a:cs typeface="Arial"/>
              </a:rPr>
              <a:t>Skapa en dagordning</a:t>
            </a:r>
          </a:p>
          <a:p>
            <a:pPr marL="285750" indent="-285750">
              <a:spcAft>
                <a:spcPts val="600"/>
              </a:spcAft>
              <a:buClr>
                <a:srgbClr val="EBB700"/>
              </a:buClr>
              <a:buFont typeface="Arial" panose="020B0604020202020204" pitchFamily="34" charset="0"/>
              <a:buChar char="•"/>
            </a:pPr>
            <a:r>
              <a:rPr lang="sv-SE" sz="1600" dirty="0">
                <a:solidFill>
                  <a:srgbClr val="0D2240"/>
                </a:solidFill>
                <a:latin typeface="Arial"/>
                <a:ea typeface="ヒラギノ角ゴ Pro W3"/>
                <a:cs typeface="Arial"/>
              </a:rPr>
              <a:t>Gå igenom handlingsplan </a:t>
            </a:r>
          </a:p>
          <a:p>
            <a:pPr marL="285750" indent="-285750">
              <a:spcAft>
                <a:spcPts val="600"/>
              </a:spcAft>
              <a:buClr>
                <a:srgbClr val="EBB700"/>
              </a:buClr>
              <a:buFont typeface="Arial" panose="020B0604020202020204" pitchFamily="34" charset="0"/>
              <a:buChar char="•"/>
            </a:pPr>
            <a:r>
              <a:rPr lang="sv-SE" sz="1600" dirty="0">
                <a:solidFill>
                  <a:srgbClr val="0D2240"/>
                </a:solidFill>
                <a:latin typeface="Arial"/>
                <a:ea typeface="ヒラギノ角ゴ Pro W3"/>
                <a:cs typeface="Arial"/>
              </a:rPr>
              <a:t>Framsteg detta år </a:t>
            </a:r>
          </a:p>
          <a:p>
            <a:pPr marL="285750" indent="-285750">
              <a:spcAft>
                <a:spcPts val="600"/>
              </a:spcAft>
              <a:buClr>
                <a:srgbClr val="EBB700"/>
              </a:buClr>
              <a:buFont typeface="Arial" panose="020B0604020202020204" pitchFamily="34" charset="0"/>
              <a:buChar char="•"/>
            </a:pPr>
            <a:r>
              <a:rPr lang="sv-SE" sz="1600" dirty="0">
                <a:solidFill>
                  <a:srgbClr val="0D2240"/>
                </a:solidFill>
                <a:latin typeface="Arial"/>
                <a:ea typeface="ヒラギノ角ゴ Pro W3"/>
                <a:cs typeface="Arial"/>
              </a:rPr>
              <a:t>Barriärer/Hinder </a:t>
            </a:r>
          </a:p>
          <a:p>
            <a:pPr marL="285750" indent="-285750">
              <a:spcAft>
                <a:spcPts val="600"/>
              </a:spcAft>
              <a:buClr>
                <a:srgbClr val="EBB700"/>
              </a:buClr>
              <a:buFont typeface="Arial" panose="020B0604020202020204" pitchFamily="34" charset="0"/>
              <a:buChar char="•"/>
            </a:pPr>
            <a:r>
              <a:rPr lang="sv-SE" sz="1600" dirty="0">
                <a:solidFill>
                  <a:srgbClr val="0D2240"/>
                </a:solidFill>
                <a:latin typeface="Arial"/>
                <a:ea typeface="ヒラギノ角ゴ Pro W3"/>
                <a:cs typeface="Arial"/>
              </a:rPr>
              <a:t>Kurskorrigeringar </a:t>
            </a:r>
          </a:p>
          <a:p>
            <a:pPr marL="285750" indent="-285750">
              <a:spcAft>
                <a:spcPts val="600"/>
              </a:spcAft>
              <a:buClr>
                <a:srgbClr val="EBB700"/>
              </a:buClr>
              <a:buFont typeface="Arial" panose="020B0604020202020204" pitchFamily="34" charset="0"/>
              <a:buChar char="•"/>
            </a:pPr>
            <a:r>
              <a:rPr lang="sv-SE" sz="1600" dirty="0">
                <a:solidFill>
                  <a:srgbClr val="0D2240"/>
                </a:solidFill>
                <a:latin typeface="Arial"/>
                <a:ea typeface="ヒラギノ角ゴ Pro W3"/>
                <a:cs typeface="Arial"/>
              </a:rPr>
              <a:t>Stöd behövs</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313121" y="708574"/>
            <a:ext cx="4715148"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4500" b="1">
                <a:solidFill>
                  <a:schemeClr val="bg1"/>
                </a:solidFill>
                <a:latin typeface="Arial"/>
                <a:ea typeface="Arial" charset="0"/>
                <a:cs typeface="Arial"/>
              </a:rPr>
              <a:t>Globala</a:t>
            </a:r>
          </a:p>
          <a:p>
            <a:pPr>
              <a:defRPr/>
            </a:pPr>
            <a:r>
              <a:rPr lang="sv-SE" sz="4500" b="1">
                <a:solidFill>
                  <a:schemeClr val="bg1"/>
                </a:solidFill>
                <a:latin typeface="Arial"/>
                <a:ea typeface="Arial" charset="0"/>
                <a:cs typeface="Arial"/>
              </a:rPr>
              <a:t>rapportdagar</a:t>
            </a: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489051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sv-SE" sz="2700" b="1" dirty="0">
                <a:solidFill>
                  <a:srgbClr val="F0C300"/>
                </a:solidFill>
                <a:latin typeface="Arial"/>
                <a:ea typeface="ヒラギノ角ゴ Pro W3"/>
                <a:cs typeface="Arial"/>
              </a:rPr>
              <a:t>Målgrupp</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Styrkommitté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GAT KO-ledare (rapporterar)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GAT områdesledare (observatörer)</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LCI:s personal (observatörer) </a:t>
            </a:r>
          </a:p>
          <a:p>
            <a:pPr marL="285750" indent="-285750">
              <a:spcAft>
                <a:spcPts val="600"/>
              </a:spcAft>
              <a:buClr>
                <a:srgbClr val="EBB700"/>
              </a:buClr>
              <a:buFont typeface="Arial" panose="020B0604020202020204" pitchFamily="34" charset="0"/>
              <a:buChar char="•"/>
            </a:pPr>
            <a:r>
              <a:rPr lang="sv-SE" sz="1800" dirty="0">
                <a:solidFill>
                  <a:schemeClr val="bg1"/>
                </a:solidFill>
                <a:latin typeface="Arial"/>
                <a:ea typeface="ヒラギノ角ゴ Pro W3"/>
                <a:cs typeface="Arial"/>
              </a:rPr>
              <a:t>Gruppledare (observatörer) </a:t>
            </a:r>
          </a:p>
          <a:p>
            <a:pPr>
              <a:spcAft>
                <a:spcPts val="600"/>
              </a:spcAft>
              <a:buClr>
                <a:srgbClr val="EBB700"/>
              </a:buClr>
            </a:pPr>
            <a:r>
              <a:rPr lang="sv-SE" sz="1800" dirty="0">
                <a:solidFill>
                  <a:schemeClr val="bg1"/>
                </a:solidFill>
                <a:latin typeface="Arial"/>
                <a:ea typeface="ヒラギノ角ゴ Pro W3"/>
                <a:cs typeface="Arial"/>
              </a:rPr>
              <a:t>	- För 2024-2025 </a:t>
            </a:r>
          </a:p>
        </p:txBody>
      </p:sp>
      <p:sp>
        <p:nvSpPr>
          <p:cNvPr id="7" name="TextBox 6">
            <a:extLst>
              <a:ext uri="{FF2B5EF4-FFF2-40B4-BE49-F238E27FC236}">
                <a16:creationId xmlns:a16="http://schemas.microsoft.com/office/drawing/2014/main" id="{A474F3F3-AF6D-3F77-3C33-86A15834A0CE}"/>
              </a:ext>
            </a:extLst>
          </p:cNvPr>
          <p:cNvSpPr txBox="1"/>
          <p:nvPr/>
        </p:nvSpPr>
        <p:spPr>
          <a:xfrm>
            <a:off x="1367035" y="3063790"/>
            <a:ext cx="390149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a:solidFill>
                  <a:schemeClr val="bg1"/>
                </a:solidFill>
                <a:latin typeface="Arial"/>
                <a:ea typeface="ヒラギノ角ゴ Pro W3"/>
                <a:cs typeface="Arial"/>
              </a:rPr>
              <a:t>Globala rapportdagar bör bokas in tre gånger per år, en månad innan den internationella styrelsens möten. </a:t>
            </a:r>
          </a:p>
          <a:p>
            <a:endParaRPr lang="en-US" sz="2000" dirty="0">
              <a:solidFill>
                <a:schemeClr val="bg1"/>
              </a:solidFill>
              <a:latin typeface="Arial"/>
              <a:ea typeface="ヒラギノ角ゴ Pro W3"/>
              <a:cs typeface="Arial"/>
            </a:endParaRPr>
          </a:p>
          <a:p>
            <a:r>
              <a:rPr lang="sv-SE" sz="2000">
                <a:solidFill>
                  <a:schemeClr val="bg1"/>
                </a:solidFill>
                <a:latin typeface="Arial"/>
                <a:ea typeface="ヒラギノ角ゴ Pro W3"/>
                <a:cs typeface="Arial"/>
              </a:rPr>
              <a:t>De bör pågå 60 minuter per konstitutionellt område, förutom OSEAL i 30 minuter per region.</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sv-SE" sz="2700" b="1">
                <a:solidFill>
                  <a:srgbClr val="F0C300"/>
                </a:solidFill>
                <a:latin typeface="Arial"/>
                <a:ea typeface="ヒラギノ角ゴ Pro W3"/>
                <a:cs typeface="Arial"/>
              </a:rPr>
              <a:t>Dagordning</a:t>
            </a:r>
          </a:p>
          <a:p>
            <a:pPr marL="285750" indent="-285750">
              <a:spcAft>
                <a:spcPts val="600"/>
              </a:spcAft>
              <a:buClr>
                <a:srgbClr val="EBB700"/>
              </a:buClr>
              <a:buFont typeface="Arial" panose="020B0604020202020204" pitchFamily="34" charset="0"/>
              <a:buChar char="•"/>
            </a:pPr>
            <a:r>
              <a:rPr lang="sv-SE" sz="1800">
                <a:solidFill>
                  <a:schemeClr val="bg1"/>
                </a:solidFill>
                <a:latin typeface="Arial"/>
                <a:ea typeface="ヒラギノ角ゴ Pro W3"/>
                <a:cs typeface="Arial"/>
              </a:rPr>
              <a:t>Årets framsteg på väg mot fastställda mål </a:t>
            </a:r>
          </a:p>
          <a:p>
            <a:pPr marL="285750" indent="-285750">
              <a:spcAft>
                <a:spcPts val="600"/>
              </a:spcAft>
              <a:buClr>
                <a:srgbClr val="EBB700"/>
              </a:buClr>
              <a:buFont typeface="Arial" panose="020B0604020202020204" pitchFamily="34" charset="0"/>
              <a:buChar char="•"/>
            </a:pPr>
            <a:r>
              <a:rPr lang="sv-SE" sz="1800">
                <a:solidFill>
                  <a:schemeClr val="bg1"/>
                </a:solidFill>
                <a:latin typeface="Arial"/>
                <a:ea typeface="ヒラギノ角ゴ Pro W3"/>
                <a:cs typeface="Arial"/>
              </a:rPr>
              <a:t>Barriärer/Hinder </a:t>
            </a:r>
          </a:p>
          <a:p>
            <a:pPr marL="285750" indent="-285750">
              <a:spcAft>
                <a:spcPts val="600"/>
              </a:spcAft>
              <a:buClr>
                <a:srgbClr val="EBB700"/>
              </a:buClr>
              <a:buFont typeface="Arial" panose="020B0604020202020204" pitchFamily="34" charset="0"/>
              <a:buChar char="•"/>
            </a:pPr>
            <a:r>
              <a:rPr lang="sv-SE" sz="1800">
                <a:solidFill>
                  <a:schemeClr val="bg1"/>
                </a:solidFill>
                <a:latin typeface="Arial"/>
                <a:ea typeface="ヒラギノ角ゴ Pro W3"/>
                <a:cs typeface="Arial"/>
              </a:rPr>
              <a:t>Stöd som behövs </a:t>
            </a:r>
          </a:p>
          <a:p>
            <a:pPr marL="285750" indent="-285750">
              <a:spcAft>
                <a:spcPts val="600"/>
              </a:spcAft>
              <a:buClr>
                <a:srgbClr val="EBB700"/>
              </a:buClr>
              <a:buFont typeface="Arial" panose="020B0604020202020204" pitchFamily="34" charset="0"/>
              <a:buChar char="•"/>
            </a:pPr>
            <a:r>
              <a:rPr lang="sv-SE" sz="1800">
                <a:solidFill>
                  <a:schemeClr val="bg1"/>
                </a:solidFill>
                <a:latin typeface="Arial"/>
                <a:ea typeface="ヒラギノ角ゴ Pro W3"/>
                <a:cs typeface="Arial"/>
              </a:rPr>
              <a:t>Målsättning nästa år/Global medlemsfokusering</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238414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7000">
                <a:solidFill>
                  <a:schemeClr val="bg1"/>
                </a:solidFill>
              </a:rPr>
              <a:t>SAMMANFATTNING</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Vi har en möjlighet att omdefiniera </a:t>
            </a:r>
          </a:p>
          <a:p>
            <a:pPr>
              <a:spcBef>
                <a:spcPts val="1000"/>
              </a:spcBef>
            </a:pPr>
            <a:r>
              <a:rPr lang="sv-SE" sz="3500">
                <a:solidFill>
                  <a:srgbClr val="FFC000"/>
                </a:solidFill>
                <a:latin typeface="Arial"/>
                <a:ea typeface="ヒラギノ角ゴ Pro W3"/>
                <a:cs typeface="Arial"/>
              </a:rPr>
              <a:t>framtiden för hjälpinsatser</a:t>
            </a:r>
            <a:r>
              <a:rPr lang="sv-SE" sz="3500">
                <a:solidFill>
                  <a:schemeClr val="bg1"/>
                </a:solidFill>
                <a:latin typeface="Arial"/>
                <a:ea typeface="ヒラギノ角ゴ Pro W3"/>
                <a:cs typeface="Arial"/>
              </a:rPr>
              <a:t>.</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4000" b="1">
                <a:solidFill>
                  <a:srgbClr val="EBB700"/>
                </a:solidFill>
                <a:latin typeface="Arial"/>
                <a:ea typeface="Arial" charset="0"/>
                <a:cs typeface="Arial"/>
              </a:rPr>
              <a:t>Saker att komma ihåg</a:t>
            </a:r>
          </a:p>
        </p:txBody>
      </p:sp>
      <p:sp>
        <p:nvSpPr>
          <p:cNvPr id="9" name="TextBox 8">
            <a:extLst>
              <a:ext uri="{FF2B5EF4-FFF2-40B4-BE49-F238E27FC236}">
                <a16:creationId xmlns:a16="http://schemas.microsoft.com/office/drawing/2014/main" id="{24E27F49-11D9-4821-95E5-3984F5EAE585}"/>
              </a:ext>
            </a:extLst>
          </p:cNvPr>
          <p:cNvSpPr txBox="1"/>
          <p:nvPr/>
        </p:nvSpPr>
        <p:spPr>
          <a:xfrm>
            <a:off x="874180" y="2357705"/>
            <a:ext cx="6043977"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sv-SE" sz="2600" dirty="0">
                <a:solidFill>
                  <a:schemeClr val="bg1"/>
                </a:solidFill>
                <a:latin typeface="Arial"/>
                <a:ea typeface="ヒラギノ角ゴ Pro W3"/>
                <a:cs typeface="Arial"/>
              </a:rPr>
              <a:t>Tillväxt är avgörande för våra hjälpinsatser och Lions framtid.</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buClr>
                <a:srgbClr val="EBB700"/>
              </a:buClr>
              <a:buFont typeface="Arial" panose="020B0604020202020204" pitchFamily="34" charset="0"/>
              <a:buChar char="•"/>
            </a:pPr>
            <a:r>
              <a:rPr lang="sv-SE" sz="2600" dirty="0">
                <a:solidFill>
                  <a:schemeClr val="bg1"/>
                </a:solidFill>
                <a:latin typeface="Arial"/>
                <a:ea typeface="ヒラギノ角ゴ Pro W3"/>
                <a:cs typeface="Arial"/>
              </a:rPr>
              <a:t>Vi har ett ansvar gentemot varandra och de samhällen vi hjälper.</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spcAft>
                <a:spcPts val="600"/>
              </a:spcAft>
              <a:buClr>
                <a:srgbClr val="EBB700"/>
              </a:buClr>
              <a:buFont typeface="Arial" panose="020B0604020202020204" pitchFamily="34" charset="0"/>
              <a:buChar char="•"/>
            </a:pPr>
            <a:r>
              <a:rPr lang="sv-SE" sz="2600" dirty="0">
                <a:solidFill>
                  <a:schemeClr val="bg1"/>
                </a:solidFill>
                <a:latin typeface="Arial"/>
                <a:ea typeface="ヒラギノ角ゴ Pro W3"/>
                <a:cs typeface="Arial"/>
              </a:rPr>
              <a:t>Vår framgång beror på oss och varje lionmedlem.</a:t>
            </a: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dirty="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sv-SE" sz="3400" b="1">
                <a:solidFill>
                  <a:srgbClr val="EBB700"/>
                </a:solidFill>
                <a:latin typeface="Arial"/>
                <a:ea typeface="ヒラギノ角ゴ Pro W3"/>
                <a:cs typeface="Arial"/>
              </a:rPr>
              <a:t>Forstätt fokusera på framgång</a:t>
            </a: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7" y="1968746"/>
            <a:ext cx="600341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sv-SE" sz="2600">
                <a:solidFill>
                  <a:schemeClr val="bg1"/>
                </a:solidFill>
                <a:latin typeface="Arial"/>
                <a:ea typeface="ヒラギノ角ゴ Pro W3"/>
                <a:cs typeface="Arial"/>
              </a:rPr>
              <a:t>Gör tillväxt till en prioritet. </a:t>
            </a:r>
          </a:p>
          <a:p>
            <a:pPr marL="457200" indent="-457200">
              <a:buClr>
                <a:srgbClr val="EBB700"/>
              </a:buClr>
              <a:buFont typeface="Arial" panose="020B0604020202020204" pitchFamily="34" charset="0"/>
              <a:buChar char="•"/>
            </a:pPr>
            <a:r>
              <a:rPr lang="sv-SE" sz="2600">
                <a:solidFill>
                  <a:schemeClr val="bg1"/>
                </a:solidFill>
                <a:latin typeface="Arial"/>
                <a:ea typeface="ヒラギノ角ゴ Pro W3"/>
                <a:cs typeface="Arial"/>
              </a:rPr>
              <a:t>Engagera klubbarna och se till att medlemmarna förstår hur </a:t>
            </a:r>
            <a:r>
              <a:rPr lang="sv-SE" sz="2600" b="1" i="1">
                <a:solidFill>
                  <a:schemeClr val="bg1"/>
                </a:solidFill>
                <a:latin typeface="Arial"/>
                <a:ea typeface="ヒラギノ角ゴ Pro W3"/>
                <a:cs typeface="Arial"/>
              </a:rPr>
              <a:t>MISSION</a:t>
            </a:r>
            <a:r>
              <a:rPr lang="sv-SE" sz="2600" b="1">
                <a:solidFill>
                  <a:schemeClr val="bg1"/>
                </a:solidFill>
                <a:latin typeface="Arial"/>
                <a:ea typeface="ヒラギノ角ゴ Pro W3"/>
                <a:cs typeface="Arial"/>
              </a:rPr>
              <a:t> 1.5 </a:t>
            </a:r>
            <a:r>
              <a:rPr lang="sv-SE" sz="2600">
                <a:solidFill>
                  <a:schemeClr val="bg1"/>
                </a:solidFill>
                <a:latin typeface="Arial"/>
                <a:ea typeface="ヒラギノ角ゴ Pro W3"/>
                <a:cs typeface="Arial"/>
              </a:rPr>
              <a:t>gynnar dem. </a:t>
            </a:r>
          </a:p>
          <a:p>
            <a:pPr marL="457200" indent="-457200">
              <a:buClr>
                <a:srgbClr val="EBB700"/>
              </a:buClr>
              <a:buFont typeface="Arial" panose="020B0604020202020204" pitchFamily="34" charset="0"/>
              <a:buChar char="•"/>
            </a:pPr>
            <a:r>
              <a:rPr lang="sv-SE" sz="2600">
                <a:solidFill>
                  <a:schemeClr val="bg1"/>
                </a:solidFill>
                <a:latin typeface="Arial"/>
                <a:ea typeface="ヒラギノ角ゴ Pro W3"/>
                <a:cs typeface="Arial"/>
              </a:rPr>
              <a:t>Genomför planer och arbeta tillsammans för att uppnå mål. </a:t>
            </a:r>
          </a:p>
          <a:p>
            <a:pPr marL="457200" indent="-457200">
              <a:buClr>
                <a:srgbClr val="EBB700"/>
              </a:buClr>
              <a:buFont typeface="Arial" panose="020B0604020202020204" pitchFamily="34" charset="0"/>
              <a:buChar char="•"/>
            </a:pPr>
            <a:r>
              <a:rPr lang="sv-SE" sz="2600">
                <a:solidFill>
                  <a:schemeClr val="bg1"/>
                </a:solidFill>
                <a:latin typeface="Arial"/>
                <a:ea typeface="ヒラギノ角ゴ Pro W3"/>
                <a:cs typeface="Arial"/>
              </a:rPr>
              <a:t>Kommunicera, samarbeta och anpassa för bästa resultat. </a:t>
            </a:r>
          </a:p>
          <a:p>
            <a:pPr marL="457200" indent="-457200">
              <a:buClr>
                <a:srgbClr val="EBB700"/>
              </a:buClr>
              <a:buFont typeface="Arial" panose="020B0604020202020204" pitchFamily="34" charset="0"/>
              <a:buChar char="•"/>
            </a:pPr>
            <a:r>
              <a:rPr lang="sv-SE" sz="2600">
                <a:solidFill>
                  <a:schemeClr val="bg1"/>
                </a:solidFill>
                <a:latin typeface="Arial"/>
                <a:ea typeface="ヒラギノ角ゴ Pro W3"/>
                <a:cs typeface="Arial"/>
              </a:rPr>
              <a:t>Visa erkänsla för framgångar och individerna som skapar den.</a:t>
            </a: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dirty="0"/>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695892" y="1598804"/>
            <a:ext cx="10781103"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8000" dirty="0">
                <a:solidFill>
                  <a:srgbClr val="00338D"/>
                </a:solidFill>
                <a:latin typeface="Arial"/>
                <a:ea typeface="ヒラギノ角ゴ Pro W3"/>
                <a:cs typeface="Arial"/>
              </a:rPr>
              <a:t>Starkare tillsammans. Alltid.</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2500">
                <a:solidFill>
                  <a:srgbClr val="0D2240"/>
                </a:solidFill>
                <a:latin typeface="Arial"/>
                <a:ea typeface="ヒラギノ角ゴ Pro W3"/>
                <a:cs typeface="Arial"/>
              </a:rPr>
              <a:t>"Hjälper en värld i nöd" är mer än en slogan. </a:t>
            </a:r>
            <a:br>
              <a:rPr lang="sv-SE" sz="2500">
                <a:solidFill>
                  <a:srgbClr val="0D2240"/>
                </a:solidFill>
                <a:latin typeface="Arial"/>
                <a:ea typeface="ヒラギノ角ゴ Pro W3"/>
                <a:cs typeface="Arial"/>
              </a:rPr>
            </a:br>
            <a:r>
              <a:rPr lang="sv-SE" sz="2500">
                <a:solidFill>
                  <a:srgbClr val="0D2240"/>
                </a:solidFill>
                <a:latin typeface="Arial"/>
                <a:ea typeface="ヒラギノ角ゴ Pro W3"/>
                <a:cs typeface="Arial"/>
              </a:rPr>
              <a:t>Det är vårt löfte till världen. </a:t>
            </a:r>
          </a:p>
          <a:p>
            <a:pPr>
              <a:spcBef>
                <a:spcPts val="1000"/>
              </a:spcBef>
            </a:pPr>
            <a:r>
              <a:rPr lang="sv-SE" sz="2500">
                <a:solidFill>
                  <a:srgbClr val="00338D"/>
                </a:solidFill>
                <a:latin typeface="Arial"/>
                <a:ea typeface="ヒラギノ角ゴ Pro W3"/>
                <a:cs typeface="Arial"/>
              </a:rPr>
              <a:t>Ju mer vi växer, desto mer hjälp kan vi erbjuda.</a:t>
            </a:r>
          </a:p>
          <a:p>
            <a:pPr>
              <a:spcBef>
                <a:spcPts val="1000"/>
              </a:spcBef>
            </a:pPr>
            <a:endParaRPr lang="en-US" sz="2500" kern="0" dirty="0">
              <a:solidFill>
                <a:srgbClr val="0D2240"/>
              </a:solidFill>
              <a:latin typeface="Arial"/>
              <a:ea typeface="ヒラギノ角ゴ Pro W3"/>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37038" y="800528"/>
            <a:ext cx="7440162"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sv-SE" sz="6500" b="1" i="0" u="none" strike="noStrike" cap="none" normalizeH="0" baseline="0" noProof="0" dirty="0">
                <a:ln>
                  <a:noFill/>
                </a:ln>
                <a:solidFill>
                  <a:prstClr val="white"/>
                </a:solidFill>
                <a:effectLst/>
                <a:uLnTx/>
                <a:uFillTx/>
                <a:latin typeface="Arial" charset="0"/>
                <a:ea typeface="Arial" charset="0"/>
                <a:cs typeface="Arial" charset="0"/>
              </a:rPr>
              <a:t>En Lion bor</a:t>
            </a:r>
            <a:br>
              <a:rPr kumimoji="0" lang="sv-SE" sz="6500" b="1" i="0" u="none" strike="noStrike" cap="none" normalizeH="0" baseline="0" noProof="0" dirty="0">
                <a:ln>
                  <a:noFill/>
                </a:ln>
                <a:solidFill>
                  <a:prstClr val="white"/>
                </a:solidFill>
                <a:effectLst/>
                <a:uLnTx/>
                <a:uFillTx/>
                <a:latin typeface="Arial" charset="0"/>
                <a:ea typeface="Arial" charset="0"/>
                <a:cs typeface="Arial" charset="0"/>
              </a:rPr>
            </a:br>
            <a:r>
              <a:rPr kumimoji="0" lang="sv-SE" sz="6500" b="1" i="0" u="none" strike="noStrike" cap="none" normalizeH="0" baseline="0" noProof="0" dirty="0">
                <a:ln>
                  <a:noFill/>
                </a:ln>
                <a:solidFill>
                  <a:prstClr val="white"/>
                </a:solidFill>
                <a:effectLst/>
                <a:uLnTx/>
                <a:uFillTx/>
                <a:latin typeface="Arial" charset="0"/>
                <a:ea typeface="Arial" charset="0"/>
                <a:cs typeface="Arial" charset="0"/>
              </a:rPr>
              <a:t>inom oss </a:t>
            </a:r>
            <a:r>
              <a:rPr kumimoji="0" lang="sv-SE" sz="6500" b="1" i="0" u="none" strike="noStrike" cap="none" normalizeH="0" baseline="0" noProof="0" dirty="0">
                <a:ln>
                  <a:noFill/>
                </a:ln>
                <a:solidFill>
                  <a:srgbClr val="FFC000"/>
                </a:solidFill>
                <a:effectLst/>
                <a:uLnTx/>
                <a:uFillTx/>
                <a:latin typeface="Arial" charset="0"/>
                <a:ea typeface="Arial" charset="0"/>
                <a:cs typeface="Arial" charset="0"/>
              </a:rPr>
              <a:t>alla</a:t>
            </a:r>
          </a:p>
        </p:txBody>
      </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sv-SE" sz="2000" b="1" i="0" u="none" strike="noStrike" cap="none" normalizeH="0" baseline="0" noProof="0" dirty="0">
                <a:ln>
                  <a:noFill/>
                </a:ln>
                <a:solidFill>
                  <a:srgbClr val="EBB700"/>
                </a:solidFill>
                <a:effectLst/>
                <a:uLnTx/>
                <a:uFillTx/>
                <a:latin typeface="Arial"/>
                <a:ea typeface="Arial" charset="0"/>
                <a:cs typeface="Arial"/>
              </a:rPr>
              <a:t>Varje medlem är viktig för de människor som förlitar sig på oss. Och varje klubb förbättrar sitt samhälle och gör det starkare, hälsosammare och vänligare för alla. </a:t>
            </a:r>
          </a:p>
          <a:p>
            <a:pPr>
              <a:spcBef>
                <a:spcPts val="0"/>
              </a:spcBef>
              <a:spcAft>
                <a:spcPts val="1800"/>
              </a:spcAft>
              <a:buSzPct val="120000"/>
              <a:defRPr/>
            </a:pPr>
            <a:r>
              <a:rPr lang="sv-SE" sz="1500" dirty="0">
                <a:solidFill>
                  <a:schemeClr val="bg1"/>
                </a:solidFill>
                <a:latin typeface="Arial"/>
                <a:ea typeface="Arial" charset="0"/>
                <a:cs typeface="Arial"/>
              </a:rPr>
              <a:t>I över hundra år har Lions funnits i våra samhällen för att stödja och tillhandahålla hjälpinsatser.</a:t>
            </a:r>
          </a:p>
          <a:p>
            <a:pPr>
              <a:spcBef>
                <a:spcPts val="0"/>
              </a:spcBef>
              <a:spcAft>
                <a:spcPts val="1800"/>
              </a:spcAft>
              <a:buSzPct val="120000"/>
              <a:defRPr/>
            </a:pPr>
            <a:r>
              <a:rPr kumimoji="0" lang="sv-SE" sz="1500" b="0" i="0" u="none" strike="noStrike" cap="none" normalizeH="0" baseline="0" noProof="0" dirty="0">
                <a:ln>
                  <a:noFill/>
                </a:ln>
                <a:solidFill>
                  <a:schemeClr val="bg1"/>
                </a:solidFill>
                <a:effectLst/>
                <a:uLnTx/>
                <a:uFillTx/>
                <a:latin typeface="Arial"/>
                <a:ea typeface="Arial" charset="0"/>
                <a:cs typeface="Arial"/>
              </a:rPr>
              <a:t>För att möta de växande behoven i våra samhällen måste vi bjuda in nya medlemmar som kan delta i hjälpinsatser tillsammans med oss. För att säkerställa att vi alltid finns där, redo att hjälpa, måste vi växa.</a:t>
            </a:r>
          </a:p>
          <a:p>
            <a:pPr>
              <a:spcBef>
                <a:spcPts val="0"/>
              </a:spcBef>
              <a:spcAft>
                <a:spcPts val="1800"/>
              </a:spcAft>
              <a:buSzPct val="120000"/>
              <a:defRPr/>
            </a:pPr>
            <a:r>
              <a:rPr kumimoji="0" lang="sv-SE" sz="1500" b="1" u="none" strike="noStrike" cap="none" normalizeH="0" baseline="0" noProof="0" dirty="0">
                <a:ln>
                  <a:noFill/>
                </a:ln>
                <a:solidFill>
                  <a:srgbClr val="FFC000"/>
                </a:solidFill>
                <a:effectLst/>
                <a:uLnTx/>
                <a:uFillTx/>
              </a:rPr>
              <a:t>Därför lanserar vi </a:t>
            </a:r>
            <a:r>
              <a:rPr kumimoji="0" lang="sv-SE" sz="1500" b="1" i="1" u="none" strike="noStrike" cap="none" normalizeH="0" baseline="0" noProof="0" dirty="0">
                <a:ln>
                  <a:noFill/>
                </a:ln>
                <a:solidFill>
                  <a:srgbClr val="FFC000"/>
                </a:solidFill>
                <a:effectLst/>
                <a:uLnTx/>
                <a:uFillTx/>
              </a:rPr>
              <a:t>MISSION</a:t>
            </a:r>
            <a:r>
              <a:rPr kumimoji="0" lang="sv-SE" sz="1500" b="1" u="none" strike="noStrike" cap="none" normalizeH="0" baseline="0" noProof="0" dirty="0">
                <a:ln>
                  <a:noFill/>
                </a:ln>
                <a:solidFill>
                  <a:srgbClr val="FFC000"/>
                </a:solidFill>
                <a:effectLst/>
                <a:uLnTx/>
                <a:uFillTx/>
              </a:rPr>
              <a:t> 1.5.</a:t>
            </a:r>
          </a:p>
          <a:p>
            <a:pPr>
              <a:spcBef>
                <a:spcPts val="0"/>
              </a:spcBef>
              <a:spcAft>
                <a:spcPts val="1800"/>
              </a:spcAft>
              <a:buSzPct val="120000"/>
              <a:defRPr/>
            </a:pPr>
            <a:r>
              <a:rPr kumimoji="0" lang="sv-SE" sz="1500" b="1" i="0" u="none" strike="noStrike" cap="none" normalizeH="0" baseline="0" noProof="0" dirty="0">
                <a:ln>
                  <a:noFill/>
                </a:ln>
                <a:solidFill>
                  <a:srgbClr val="FFC000"/>
                </a:solidFill>
                <a:effectLst/>
                <a:uLnTx/>
                <a:uFillTx/>
                <a:latin typeface="Arial"/>
                <a:ea typeface="Arial" charset="0"/>
                <a:cs typeface="Arial"/>
              </a:rPr>
              <a:t> </a:t>
            </a:r>
            <a:br>
              <a:rPr kumimoji="0" lang="sv-SE" sz="1500" b="1" i="0" u="none" strike="noStrike" cap="none" normalizeH="0" baseline="0" noProof="0" dirty="0">
                <a:ln>
                  <a:noFill/>
                </a:ln>
                <a:solidFill>
                  <a:srgbClr val="F0C300"/>
                </a:solidFill>
                <a:effectLst/>
                <a:uLnTx/>
                <a:uFillTx/>
                <a:latin typeface="Arial"/>
                <a:ea typeface="Arial" charset="0"/>
                <a:cs typeface="Arial"/>
              </a:rPr>
            </a:br>
            <a:br>
              <a:rPr kumimoji="0" lang="sv-SE" b="1" i="0" u="none" strike="noStrike" cap="none" normalizeH="0" baseline="0" noProof="0" dirty="0">
                <a:ln>
                  <a:noFill/>
                </a:ln>
                <a:solidFill>
                  <a:srgbClr val="F0C300"/>
                </a:solidFill>
                <a:effectLst/>
                <a:uLnTx/>
                <a:uFillTx/>
                <a:latin typeface="Arial"/>
                <a:ea typeface="Arial" charset="0"/>
                <a:cs typeface="Arial"/>
              </a:rPr>
            </a:br>
            <a:endParaRPr kumimoji="0" lang="sv-SE" b="1" i="0" u="none" strike="noStrike" cap="none" normalizeH="0" baseline="0" noProof="0" dirty="0">
              <a:ln>
                <a:noFill/>
              </a:ln>
              <a:solidFill>
                <a:srgbClr val="F0C300"/>
              </a:solidFill>
              <a:effectLst/>
              <a:uLnTx/>
              <a:uFillTx/>
              <a:latin typeface="Arial"/>
              <a:ea typeface="Arial" charset="0"/>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9" name="Group 8">
            <a:extLst>
              <a:ext uri="{FF2B5EF4-FFF2-40B4-BE49-F238E27FC236}">
                <a16:creationId xmlns:a16="http://schemas.microsoft.com/office/drawing/2014/main" id="{EEEBFD5A-A478-104D-B3C1-013F6D5FA4A1}"/>
              </a:ext>
            </a:extLst>
          </p:cNvPr>
          <p:cNvGrpSpPr/>
          <p:nvPr/>
        </p:nvGrpSpPr>
        <p:grpSpPr>
          <a:xfrm>
            <a:off x="4658427" y="2487191"/>
            <a:ext cx="1722826" cy="335577"/>
            <a:chOff x="4658427" y="2487191"/>
            <a:chExt cx="1722826" cy="335577"/>
          </a:xfrm>
        </p:grpSpPr>
        <p:sp>
          <p:nvSpPr>
            <p:cNvPr id="6" name="Right Arrow 3">
              <a:extLst>
                <a:ext uri="{FF2B5EF4-FFF2-40B4-BE49-F238E27FC236}">
                  <a16:creationId xmlns:a16="http://schemas.microsoft.com/office/drawing/2014/main" id="{FF60174F-B523-F54E-924F-E45AA04B1FF4}"/>
                </a:ext>
              </a:extLst>
            </p:cNvPr>
            <p:cNvSpPr/>
            <p:nvPr/>
          </p:nvSpPr>
          <p:spPr bwMode="auto">
            <a:xfrm rot="18900000">
              <a:off x="5823469" y="2487191"/>
              <a:ext cx="557784" cy="20116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7" name="Rectangle 6">
              <a:extLst>
                <a:ext uri="{FF2B5EF4-FFF2-40B4-BE49-F238E27FC236}">
                  <a16:creationId xmlns:a16="http://schemas.microsoft.com/office/drawing/2014/main" id="{0174CA70-D4B5-9D47-AFFF-3C3891B01A8A}"/>
                </a:ext>
              </a:extLst>
            </p:cNvPr>
            <p:cNvSpPr/>
            <p:nvPr/>
          </p:nvSpPr>
          <p:spPr>
            <a:xfrm rot="5400000" flipH="1">
              <a:off x="5248215" y="2132396"/>
              <a:ext cx="100584" cy="12801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6000" dirty="0">
                <a:solidFill>
                  <a:schemeClr val="bg1"/>
                </a:solidFill>
              </a:rPr>
              <a:t>ANTAR DU UTMANINGEN?</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3500">
                <a:solidFill>
                  <a:schemeClr val="bg1"/>
                </a:solidFill>
                <a:latin typeface="Arial"/>
                <a:ea typeface="ヒラギノ角ゴ Pro W3"/>
                <a:cs typeface="Arial"/>
              </a:rPr>
              <a:t>Ingen utmaning har någonsin varit för stor för</a:t>
            </a:r>
            <a:r>
              <a:rPr lang="sv-SE" sz="3500">
                <a:latin typeface="Arial"/>
                <a:ea typeface="ヒラギノ角ゴ Pro W3"/>
                <a:cs typeface="Arial"/>
              </a:rPr>
              <a:t> </a:t>
            </a:r>
            <a:r>
              <a:rPr lang="sv-SE" sz="3500">
                <a:solidFill>
                  <a:srgbClr val="FFC000"/>
                </a:solidFill>
                <a:latin typeface="Arial"/>
                <a:ea typeface="ヒラギノ角ゴ Pro W3"/>
                <a:cs typeface="Arial"/>
              </a:rPr>
              <a:t>Lions</a:t>
            </a:r>
            <a:r>
              <a:rPr lang="sv-SE" sz="3500">
                <a:latin typeface="Arial"/>
                <a:ea typeface="ヒラギノ角ゴ Pro W3"/>
                <a:cs typeface="Arial"/>
              </a:rPr>
              <a:t>.</a:t>
            </a:r>
            <a:r>
              <a:rPr lang="sv-SE" sz="3500">
                <a:solidFill>
                  <a:schemeClr val="bg1"/>
                </a:solidFill>
                <a:latin typeface="Arial"/>
                <a:ea typeface="ヒラギノ角ゴ Pro W3"/>
                <a:cs typeface="Arial"/>
              </a:rPr>
              <a:t> </a:t>
            </a:r>
          </a:p>
          <a:p>
            <a:pPr>
              <a:spcBef>
                <a:spcPts val="1000"/>
              </a:spcBef>
            </a:pPr>
            <a:r>
              <a:rPr lang="sv-SE" sz="3500">
                <a:solidFill>
                  <a:schemeClr val="bg1"/>
                </a:solidFill>
                <a:latin typeface="Arial"/>
                <a:ea typeface="ヒラギノ角ゴ Pro W3"/>
                <a:cs typeface="Arial"/>
              </a:rPr>
              <a:t>Anta </a:t>
            </a:r>
            <a:r>
              <a:rPr lang="sv-SE" sz="3500">
                <a:solidFill>
                  <a:srgbClr val="EBB700"/>
                </a:solidFill>
                <a:latin typeface="Arial"/>
                <a:ea typeface="ヒラギノ角ゴ Pro W3"/>
                <a:cs typeface="Arial"/>
              </a:rPr>
              <a:t>utmaningen</a:t>
            </a:r>
            <a:r>
              <a:rPr lang="sv-SE" sz="3500">
                <a:solidFill>
                  <a:srgbClr val="FFC000"/>
                </a:solidFill>
                <a:latin typeface="Arial"/>
                <a:ea typeface="ヒラギノ角ゴ Pro W3"/>
                <a:cs typeface="Arial"/>
              </a:rPr>
              <a:t>!</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3" name="Mission_1-5_Launch_230710_sv_SE">
            <a:hlinkClick r:id="" action="ppaction://media"/>
            <a:extLst>
              <a:ext uri="{FF2B5EF4-FFF2-40B4-BE49-F238E27FC236}">
                <a16:creationId xmlns:a16="http://schemas.microsoft.com/office/drawing/2014/main" id="{03907EF4-5FAD-815C-E0BE-7B49A7CAEDB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43" y="45695"/>
            <a:ext cx="12155714" cy="6837705"/>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2739110"/>
            <a:ext cx="7772400"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sv-SE" sz="11000" b="1">
                <a:solidFill>
                  <a:schemeClr val="bg1"/>
                </a:solidFill>
                <a:latin typeface="Helvetica Neue" charset="0"/>
                <a:ea typeface="Helvetica Neue" charset="0"/>
                <a:cs typeface="Helvetica Neue" charset="0"/>
              </a:rPr>
              <a:t>Tack</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sv-SE" sz="1600" b="1">
                <a:solidFill>
                  <a:schemeClr val="bg1"/>
                </a:solidFill>
                <a:latin typeface="Arial"/>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dirty="0"/>
          </a:p>
        </p:txBody>
      </p:sp>
      <p:sp>
        <p:nvSpPr>
          <p:cNvPr id="4" name="Large #">
            <a:extLst>
              <a:ext uri="{FF2B5EF4-FFF2-40B4-BE49-F238E27FC236}">
                <a16:creationId xmlns:a16="http://schemas.microsoft.com/office/drawing/2014/main" id="{8EBF79A8-2018-D1C8-8535-6F8C80EB515A}"/>
              </a:ext>
            </a:extLst>
          </p:cNvPr>
          <p:cNvSpPr txBox="1"/>
          <p:nvPr/>
        </p:nvSpPr>
        <p:spPr>
          <a:xfrm>
            <a:off x="6275319" y="1453427"/>
            <a:ext cx="6273174" cy="2400657"/>
          </a:xfrm>
          <a:prstGeom prst="rect">
            <a:avLst/>
          </a:prstGeom>
          <a:noFill/>
        </p:spPr>
        <p:txBody>
          <a:bodyPr wrap="square" lIns="91440" tIns="45720" rIns="91440" bIns="45720" rtlCol="0" anchor="t">
            <a:spAutoFit/>
          </a:bodyPr>
          <a:lstStyle/>
          <a:p>
            <a:r>
              <a:rPr lang="sv-SE" sz="5000" b="1">
                <a:solidFill>
                  <a:srgbClr val="00338D"/>
                </a:solidFill>
                <a:latin typeface="Arial"/>
                <a:ea typeface="Arial" charset="0"/>
                <a:cs typeface="Arial"/>
              </a:rPr>
              <a:t>De största förändringarna börjar med dig.</a:t>
            </a: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6309438" y="4239522"/>
            <a:ext cx="5513593" cy="20787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1800" i="1" dirty="0">
                <a:solidFill>
                  <a:srgbClr val="0D2240"/>
                </a:solidFill>
                <a:latin typeface="Arial"/>
                <a:ea typeface="Arial" charset="0"/>
                <a:cs typeface="Arial"/>
              </a:rPr>
              <a:t>MISSION</a:t>
            </a:r>
            <a:r>
              <a:rPr lang="sv-SE" sz="1800" dirty="0">
                <a:solidFill>
                  <a:srgbClr val="0D2240"/>
                </a:solidFill>
                <a:latin typeface="Arial"/>
                <a:ea typeface="Arial" charset="0"/>
                <a:cs typeface="Arial"/>
              </a:rPr>
              <a:t> </a:t>
            </a:r>
            <a:r>
              <a:rPr lang="sv-SE" sz="1800" b="1" dirty="0">
                <a:solidFill>
                  <a:srgbClr val="0D2240"/>
                </a:solidFill>
                <a:latin typeface="Arial"/>
                <a:ea typeface="Arial" charset="0"/>
                <a:cs typeface="Arial"/>
              </a:rPr>
              <a:t>1.5</a:t>
            </a:r>
            <a:r>
              <a:rPr lang="sv-SE" sz="1800" dirty="0">
                <a:solidFill>
                  <a:srgbClr val="0D2240"/>
                </a:solidFill>
                <a:latin typeface="Arial"/>
                <a:ea typeface="Arial" charset="0"/>
                <a:cs typeface="Arial"/>
              </a:rPr>
              <a:t> är vår strävan att nå 1,5 miljoner medlemmar senast den 1 juli 2027, så att vi bättre kan tillgodose de växande behoven i våra samhällen och hjälpa fler människor än någonsin.</a:t>
            </a:r>
          </a:p>
          <a:p>
            <a:pPr>
              <a:buSzPct val="120000"/>
            </a:pPr>
            <a:endParaRPr lang="en-US" sz="1800" kern="0" dirty="0">
              <a:solidFill>
                <a:srgbClr val="0D2240"/>
              </a:solidFill>
              <a:latin typeface="Arial" charset="0"/>
              <a:ea typeface="Arial" charset="0"/>
              <a:cs typeface="Arial" charset="0"/>
            </a:endParaRPr>
          </a:p>
          <a:p>
            <a:pPr>
              <a:buSzPct val="120000"/>
            </a:pPr>
            <a:r>
              <a:rPr lang="sv-SE" sz="1800" b="1" i="1" dirty="0">
                <a:solidFill>
                  <a:srgbClr val="EBB700"/>
                </a:solidFill>
                <a:latin typeface="Arial" charset="0"/>
                <a:ea typeface="Arial" charset="0"/>
                <a:cs typeface="Arial" charset="0"/>
              </a:rPr>
              <a:t>Ju mer vi växer, desto mer hjälp kan vi erbjuda.</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57398" y="361101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6000">
                <a:solidFill>
                  <a:srgbClr val="FFC000"/>
                </a:solidFill>
                <a:effectLst>
                  <a:outerShdw blurRad="127000" dist="63500" dir="2700000" algn="tl" rotWithShape="0">
                    <a:srgbClr val="0D2240">
                      <a:alpha val="25000"/>
                    </a:srgbClr>
                  </a:outerShdw>
                </a:effectLst>
                <a:latin typeface="Arial"/>
                <a:ea typeface="ヒラギノ角ゴ Pro W3"/>
                <a:cs typeface="Arial"/>
              </a:rPr>
              <a:t>Världen behöver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sv-SE" sz="6000">
                <a:solidFill>
                  <a:srgbClr val="FFC000"/>
                </a:solidFill>
                <a:effectLst>
                  <a:outerShdw blurRad="127000" dist="63500" dir="2700000" algn="tl" rotWithShape="0">
                    <a:srgbClr val="0D2240">
                      <a:alpha val="25000"/>
                    </a:srgbClr>
                  </a:outerShdw>
                </a:effectLst>
                <a:latin typeface="Arial"/>
                <a:ea typeface="ヒラギノ角ゴ Pro W3"/>
                <a:cs typeface="Arial"/>
              </a:rPr>
              <a:t>mer än någonsin.</a:t>
            </a: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169637"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12500" dirty="0">
                <a:solidFill>
                  <a:schemeClr val="bg1"/>
                </a:solidFill>
                <a:effectLst>
                  <a:outerShdw blurRad="127000" dist="63500" dir="2700000" algn="tl" rotWithShape="0">
                    <a:srgbClr val="0D2240">
                      <a:alpha val="25000"/>
                    </a:srgbClr>
                  </a:outerShdw>
                </a:effectLst>
                <a:latin typeface="Arial"/>
                <a:ea typeface="ヒラギノ角ゴ Pro W3"/>
                <a:cs typeface="Arial"/>
              </a:rPr>
              <a:t>LIONS</a:t>
            </a: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Mission_1-5_Teaser_230815_sv_SE">
            <a:hlinkClick r:id="" action="ppaction://media"/>
            <a:extLst>
              <a:ext uri="{FF2B5EF4-FFF2-40B4-BE49-F238E27FC236}">
                <a16:creationId xmlns:a16="http://schemas.microsoft.com/office/drawing/2014/main" id="{72C5C15C-0C70-F0B3-4380-5F523EDE16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
            <a:ext cx="12192000" cy="6858116"/>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sv-SE" sz="6000">
                <a:solidFill>
                  <a:srgbClr val="FFC000"/>
                </a:solidFill>
                <a:effectLst>
                  <a:outerShdw blurRad="127000" dist="63500" dir="2700000" algn="tl" rotWithShape="0">
                    <a:srgbClr val="0D2240">
                      <a:alpha val="25000"/>
                    </a:srgbClr>
                  </a:outerShdw>
                </a:effectLst>
                <a:latin typeface="Arial"/>
                <a:ea typeface="ヒラギノ角ゴ Pro W3"/>
                <a:cs typeface="Arial"/>
              </a:rPr>
              <a:t>Så varför växa</a:t>
            </a:r>
            <a:r>
              <a:rPr lang="sv-SE" sz="6000">
                <a:solidFill>
                  <a:srgbClr val="EBB700"/>
                </a:solidFill>
                <a:effectLst>
                  <a:outerShdw blurRad="127000" dist="63500" dir="2700000" algn="tl" rotWithShape="0">
                    <a:srgbClr val="0D2240">
                      <a:alpha val="25000"/>
                    </a:srgbClr>
                  </a:outerShdw>
                </a:effectLst>
                <a:latin typeface="Arial"/>
                <a:ea typeface="ヒラギノ角ゴ Pro W3"/>
                <a:cs typeface="Arial"/>
              </a:rPr>
              <a:t>?</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3018217" y="3947692"/>
            <a:ext cx="6155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400">
                <a:solidFill>
                  <a:schemeClr val="bg1"/>
                </a:solidFill>
                <a:latin typeface="Arial"/>
                <a:ea typeface="ヒラギノ角ゴ Pro W3"/>
                <a:cs typeface="Arial"/>
              </a:rPr>
              <a:t>Vilka möjligheter finns för Lions?</a:t>
            </a: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495252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4400" b="1" i="0" u="none" strike="noStrike" cap="none" normalizeH="0" baseline="0" noProof="0" dirty="0">
                <a:ln>
                  <a:noFill/>
                </a:ln>
                <a:solidFill>
                  <a:prstClr val="white"/>
                </a:solidFill>
                <a:effectLst/>
                <a:uLnTx/>
                <a:uFillTx/>
                <a:latin typeface="Arial"/>
                <a:ea typeface="Arial" charset="0"/>
                <a:cs typeface="Arial"/>
              </a:rPr>
              <a:t>Viktiga fördelar</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5140300" y="94392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5475601" y="848428"/>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effectLst/>
                <a:uLnTx/>
                <a:uFillTx/>
                <a:latin typeface="Arial"/>
                <a:ea typeface="ヒラギノ角ゴ Pro W3"/>
                <a:cs typeface="Arial"/>
              </a:rPr>
              <a:t>Vi växer inte tillsammans genom att agera själva.</a:t>
            </a: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350783" y="2948171"/>
            <a:ext cx="2094004" cy="2549929"/>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sv-SE" sz="2100" b="1" i="0" u="none" strike="noStrike" cap="none" normalizeH="0" baseline="0" noProof="0" dirty="0">
                <a:ln>
                  <a:noFill/>
                </a:ln>
                <a:solidFill>
                  <a:srgbClr val="F0C300"/>
                </a:solidFill>
                <a:effectLst/>
                <a:uLnTx/>
                <a:uFillTx/>
                <a:latin typeface="Arial"/>
                <a:ea typeface="ヒラギノ角ゴ Pro W3"/>
                <a:cs typeface="Arial"/>
              </a:rPr>
              <a:t>Ökad förmåga till hjälp-insatser</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sv-SE" sz="1400" b="0" i="0" u="none" strike="noStrike" cap="none" normalizeH="0" baseline="0" noProof="0" dirty="0">
                <a:ln>
                  <a:noFill/>
                </a:ln>
                <a:solidFill>
                  <a:prstClr val="white"/>
                </a:solidFill>
                <a:effectLst/>
                <a:uLnTx/>
                <a:uFillTx/>
                <a:latin typeface="Arial"/>
                <a:ea typeface="ヒラギノ角ゴ Pro W3"/>
                <a:cs typeface="Arial"/>
              </a:rPr>
              <a:t>Att bjuda in nya medlemmar till er klubb kommer att öka er förmåga att hjälpa till i samhället och de människor som förlitar sig på er.</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3057760"/>
          </a:xfrm>
          <a:prstGeom prst="rect">
            <a:avLst/>
          </a:prstGeom>
          <a:noFill/>
        </p:spPr>
        <p:txBody>
          <a:bodyPr wrap="square" lIns="109728" rIns="109728">
            <a:spAutoFit/>
          </a:bodyPr>
          <a:lstStyle/>
          <a:p>
            <a:pPr fontAlgn="base">
              <a:lnSpc>
                <a:spcPct val="90000"/>
              </a:lnSpc>
              <a:spcBef>
                <a:spcPct val="20000"/>
              </a:spcBef>
              <a:spcAft>
                <a:spcPts val="600"/>
              </a:spcAft>
              <a:defRPr/>
            </a:pPr>
            <a:r>
              <a:rPr lang="sv-SE" sz="2100" b="1">
                <a:solidFill>
                  <a:srgbClr val="F0C300"/>
                </a:solidFill>
                <a:latin typeface="Arial"/>
                <a:ea typeface="ヒラギノ角ゴ Pro W3"/>
                <a:cs typeface="Arial"/>
              </a:rPr>
              <a:t>Mer mångfald och inkludering</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sv-SE" sz="1400" b="0" i="0" u="none" strike="noStrike" cap="none" normalizeH="0" baseline="0" noProof="0">
                <a:ln>
                  <a:noFill/>
                </a:ln>
                <a:solidFill>
                  <a:prstClr val="white"/>
                </a:solidFill>
                <a:effectLst/>
                <a:uLnTx/>
                <a:uFillTx/>
                <a:latin typeface="Arial"/>
                <a:ea typeface="ヒラギノ角ゴ Pro W3"/>
                <a:cs typeface="Arial"/>
              </a:rPr>
              <a:t>Lions medlemmar hjälper inte bara världen, utan vi representerar världen vi hjälper. Och samtidigt som våra samhällen fortsätter att utvecklas och bredda sin mångfald måste vi också göra det.</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5047475" y="2948171"/>
            <a:ext cx="2094004" cy="3488647"/>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sv-SE" sz="2100" b="1">
                <a:solidFill>
                  <a:srgbClr val="F0C300"/>
                </a:solidFill>
                <a:latin typeface="Arial"/>
                <a:ea typeface="ヒラギノ角ゴ Pro W3"/>
                <a:cs typeface="Arial"/>
              </a:rPr>
              <a:t>Ökad kraft att förändra</a:t>
            </a:r>
          </a:p>
          <a:p>
            <a:pPr fontAlgn="base">
              <a:spcAft>
                <a:spcPts val="600"/>
              </a:spcAft>
              <a:buFont typeface="Arial" pitchFamily="34" charset="0"/>
              <a:defRPr/>
            </a:pPr>
            <a:r>
              <a:rPr kumimoji="0" lang="sv-SE" sz="1400" b="0" i="0" u="none" strike="noStrike" cap="none" normalizeH="0" baseline="0" noProof="0">
                <a:ln>
                  <a:noFill/>
                </a:ln>
                <a:solidFill>
                  <a:schemeClr val="bg1"/>
                </a:solidFill>
                <a:effectLst/>
                <a:uLnTx/>
                <a:uFillTx/>
                <a:latin typeface="Arial"/>
                <a:ea typeface="ヒラギノ角ゴ Pro W3"/>
                <a:cs typeface="Arial"/>
              </a:rPr>
              <a:t>Varje ny medlem tillför fräscha idéer och ett extra par händer till våra hjälpinsatser. </a:t>
            </a:r>
            <a:r>
              <a:rPr lang="sv-SE" sz="1400">
                <a:solidFill>
                  <a:schemeClr val="bg1"/>
                </a:solidFill>
                <a:latin typeface="Arial"/>
                <a:ea typeface="ヒラギノ角ゴ Pro W3"/>
                <a:cs typeface="Arial"/>
              </a:rPr>
              <a:t>När era klubbar växer ökar ni er lokala påverkan och ert inflytande i det lokala samhället och vår globala påverkan ökar.</a:t>
            </a:r>
            <a:r>
              <a:rPr kumimoji="0" lang="sv-SE" sz="1400" b="0" i="0" u="none" strike="noStrike" cap="none" normalizeH="0" baseline="0" noProof="0">
                <a:ln>
                  <a:noFill/>
                </a:ln>
                <a:solidFill>
                  <a:schemeClr val="bg1"/>
                </a:solidFill>
                <a:effectLst/>
                <a:uLnTx/>
                <a:uFillTx/>
                <a:latin typeface="Arial"/>
                <a:ea typeface="ヒラギノ角ゴ Pro W3"/>
                <a:cs typeface="Arial"/>
              </a:rPr>
              <a:t>  </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1" y="2948171"/>
            <a:ext cx="2094004" cy="2765372"/>
          </a:xfrm>
          <a:prstGeom prst="rect">
            <a:avLst/>
          </a:prstGeom>
          <a:noFill/>
        </p:spPr>
        <p:txBody>
          <a:bodyPr wrap="square" lIns="109728" rIns="109728">
            <a:spAutoFit/>
          </a:bodyPr>
          <a:lstStyle/>
          <a:p>
            <a:pPr fontAlgn="base">
              <a:lnSpc>
                <a:spcPct val="90000"/>
              </a:lnSpc>
              <a:spcBef>
                <a:spcPct val="20000"/>
              </a:spcBef>
              <a:spcAft>
                <a:spcPts val="600"/>
              </a:spcAft>
              <a:defRPr/>
            </a:pPr>
            <a:r>
              <a:rPr lang="sv-SE" sz="2100" b="1" dirty="0">
                <a:solidFill>
                  <a:srgbClr val="F0C300"/>
                </a:solidFill>
                <a:latin typeface="Arial"/>
                <a:ea typeface="ヒラギノ角ゴ Pro W3"/>
                <a:cs typeface="Arial"/>
              </a:rPr>
              <a:t>Bättre medlems-förmåner</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sv-SE" sz="1400" b="0" i="0" u="none" strike="noStrike" cap="none" normalizeH="0" baseline="0" noProof="0" dirty="0">
                <a:ln>
                  <a:noFill/>
                </a:ln>
                <a:solidFill>
                  <a:prstClr val="white"/>
                </a:solidFill>
                <a:effectLst/>
                <a:uLnTx/>
                <a:uFillTx/>
                <a:latin typeface="Arial"/>
                <a:ea typeface="ヒラギノ角ゴ Pro W3"/>
                <a:cs typeface="Arial"/>
              </a:rPr>
              <a:t>Lions medlemmar gör mer än bara hjälpinsatser tillsammans, vi växer tillsammans. Så klubbtillväxt på alla nivåer i hela världen är till nytta för oss alla.</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3196260"/>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sv-SE" sz="2100" b="1">
                <a:solidFill>
                  <a:srgbClr val="F0C300"/>
                </a:solidFill>
                <a:latin typeface="Arial"/>
                <a:ea typeface="ヒラギノ角ゴ Pro W3"/>
                <a:cs typeface="Arial"/>
              </a:rPr>
              <a:t>Starkare på varje nivå i Lions</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sv-SE" sz="1400" b="0" i="0" u="none" strike="noStrike" cap="none" normalizeH="0" baseline="0" noProof="0">
                <a:ln>
                  <a:noFill/>
                </a:ln>
                <a:solidFill>
                  <a:schemeClr val="bg1"/>
                </a:solidFill>
                <a:effectLst/>
                <a:uLnTx/>
                <a:uFillTx/>
                <a:latin typeface="Arial"/>
                <a:ea typeface="ヒラギノ角ゴ Pro W3"/>
                <a:cs typeface="Arial"/>
              </a:rPr>
              <a:t>Att öka antal medlemmar gör Lions starkare på alla nivåer. Med fler medlemmar kommer vår organisation, våra distrikt och våra klubbar ha mer resurser att uppfylla vår uppgift gällande hjälpinsatser, både hemma och runtom i världen.</a:t>
            </a: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10212</TotalTime>
  <Words>4503</Words>
  <Application>Microsoft Office PowerPoint</Application>
  <PresentationFormat>Widescreen</PresentationFormat>
  <Paragraphs>555</Paragraphs>
  <Slides>42</Slides>
  <Notes>42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Arial,Sans-Serif</vt:lpstr>
      <vt:lpstr>Calibri</vt:lpstr>
      <vt:lpstr>Calibri Light</vt:lpstr>
      <vt:lpstr>Courier New</vt:lpstr>
      <vt:lpstr>Helvetica</vt:lpstr>
      <vt:lpstr>Helvetica Neue</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1021</cp:revision>
  <dcterms:created xsi:type="dcterms:W3CDTF">2023-06-09T13:30:04Z</dcterms:created>
  <dcterms:modified xsi:type="dcterms:W3CDTF">2024-01-12T21:41:38Z</dcterms:modified>
</cp:coreProperties>
</file>