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5"/>
  </p:notesMasterIdLst>
  <p:sldIdLst>
    <p:sldId id="1444" r:id="rId3"/>
    <p:sldId id="2089" r:id="rId4"/>
    <p:sldId id="2096" r:id="rId5"/>
    <p:sldId id="1272" r:id="rId6"/>
    <p:sldId id="2075" r:id="rId7"/>
    <p:sldId id="1962" r:id="rId8"/>
    <p:sldId id="2101" r:id="rId9"/>
    <p:sldId id="2104" r:id="rId10"/>
    <p:sldId id="1998" r:id="rId11"/>
    <p:sldId id="2097" r:id="rId12"/>
    <p:sldId id="2088" r:id="rId13"/>
    <p:sldId id="2107" r:id="rId14"/>
    <p:sldId id="2042" r:id="rId15"/>
    <p:sldId id="2079" r:id="rId16"/>
    <p:sldId id="2041" r:id="rId17"/>
    <p:sldId id="2043" r:id="rId18"/>
    <p:sldId id="2073" r:id="rId19"/>
    <p:sldId id="2090" r:id="rId20"/>
    <p:sldId id="2048" r:id="rId21"/>
    <p:sldId id="2049" r:id="rId22"/>
    <p:sldId id="2091" r:id="rId23"/>
    <p:sldId id="2050" r:id="rId24"/>
    <p:sldId id="2053" r:id="rId25"/>
    <p:sldId id="2052" r:id="rId26"/>
    <p:sldId id="2092" r:id="rId27"/>
    <p:sldId id="2054" r:id="rId28"/>
    <p:sldId id="2002" r:id="rId29"/>
    <p:sldId id="2093" r:id="rId30"/>
    <p:sldId id="2095" r:id="rId31"/>
    <p:sldId id="2078" r:id="rId32"/>
    <p:sldId id="2086" r:id="rId33"/>
    <p:sldId id="2098" r:id="rId34"/>
    <p:sldId id="2074" r:id="rId35"/>
    <p:sldId id="2076" r:id="rId36"/>
    <p:sldId id="2063" r:id="rId37"/>
    <p:sldId id="2094" r:id="rId38"/>
    <p:sldId id="2065" r:id="rId39"/>
    <p:sldId id="2066" r:id="rId40"/>
    <p:sldId id="2099" r:id="rId41"/>
    <p:sldId id="2105" r:id="rId42"/>
    <p:sldId id="2106" r:id="rId43"/>
    <p:sldId id="138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830D79-031F-11A6-A32F-98C8302E5CD1}" name="Dan Hervey" initials="DH" userId="Bbvm9CA6pabUeuGZp0v6qmT2pGrCD6ieIAr7H5t1T98=" providerId="None"/>
  <p188:author id="{0DCEC6D3-1E40-0AAE-361E-B23F2935D206}" name="Hervey, Dan" initials="DH" userId="S::dhervey@lionsclubs.org::3f259316-2ea9-4036-ace5-9fcd9ddeb7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B700"/>
    <a:srgbClr val="DE079D"/>
    <a:srgbClr val="522D8A"/>
    <a:srgbClr val="00338D"/>
    <a:srgbClr val="DAA745"/>
    <a:srgbClr val="612B88"/>
    <a:srgbClr val="2C71A6"/>
    <a:srgbClr val="7A2582"/>
    <a:srgbClr val="0D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14ABF-4AC4-48DA-8E87-F91CD487DC41}" v="33" dt="2023-08-23T20:05:11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33" autoAdjust="0"/>
    <p:restoredTop sz="90682" autoAdjust="0"/>
  </p:normalViewPr>
  <p:slideViewPr>
    <p:cSldViewPr snapToGrid="0">
      <p:cViewPr varScale="1">
        <p:scale>
          <a:sx n="82" d="100"/>
          <a:sy n="82" d="100"/>
        </p:scale>
        <p:origin x="102" y="3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Tait" clId="Web-{93314ABF-4AC4-48DA-8E87-F91CD487DC41}"/>
    <pc:docChg chg="modSld">
      <pc:chgData name="Christine Tait" userId="" providerId="" clId="Web-{93314ABF-4AC4-48DA-8E87-F91CD487DC41}" dt="2023-08-23T20:05:46.800" v="97"/>
      <pc:docMkLst>
        <pc:docMk/>
      </pc:docMkLst>
      <pc:sldChg chg="modNotes">
        <pc:chgData name="Christine Tait" userId="" providerId="" clId="Web-{93314ABF-4AC4-48DA-8E87-F91CD487DC41}" dt="2023-08-23T19:57:58.177" v="6"/>
        <pc:sldMkLst>
          <pc:docMk/>
          <pc:sldMk cId="2631957476" sldId="1272"/>
        </pc:sldMkLst>
      </pc:sldChg>
      <pc:sldChg chg="modNotes">
        <pc:chgData name="Christine Tait" userId="" providerId="" clId="Web-{93314ABF-4AC4-48DA-8E87-F91CD487DC41}" dt="2023-08-23T20:05:46.800" v="97"/>
        <pc:sldMkLst>
          <pc:docMk/>
          <pc:sldMk cId="2514224461" sldId="1387"/>
        </pc:sldMkLst>
      </pc:sldChg>
      <pc:sldChg chg="modNotes">
        <pc:chgData name="Christine Tait" userId="" providerId="" clId="Web-{93314ABF-4AC4-48DA-8E87-F91CD487DC41}" dt="2023-08-23T19:57:18.473" v="0"/>
        <pc:sldMkLst>
          <pc:docMk/>
          <pc:sldMk cId="2307968339" sldId="1444"/>
        </pc:sldMkLst>
      </pc:sldChg>
      <pc:sldChg chg="modNotes">
        <pc:chgData name="Christine Tait" userId="" providerId="" clId="Web-{93314ABF-4AC4-48DA-8E87-F91CD487DC41}" dt="2023-08-23T19:58:18.803" v="11"/>
        <pc:sldMkLst>
          <pc:docMk/>
          <pc:sldMk cId="2551758916" sldId="1962"/>
        </pc:sldMkLst>
      </pc:sldChg>
      <pc:sldChg chg="modNotes">
        <pc:chgData name="Christine Tait" userId="" providerId="" clId="Web-{93314ABF-4AC4-48DA-8E87-F91CD487DC41}" dt="2023-08-23T19:58:48.116" v="15"/>
        <pc:sldMkLst>
          <pc:docMk/>
          <pc:sldMk cId="1029569297" sldId="1998"/>
        </pc:sldMkLst>
      </pc:sldChg>
      <pc:sldChg chg="modNotes">
        <pc:chgData name="Christine Tait" userId="" providerId="" clId="Web-{93314ABF-4AC4-48DA-8E87-F91CD487DC41}" dt="2023-08-23T20:02:55.998" v="63"/>
        <pc:sldMkLst>
          <pc:docMk/>
          <pc:sldMk cId="802962621" sldId="2002"/>
        </pc:sldMkLst>
      </pc:sldChg>
      <pc:sldChg chg="modNotes">
        <pc:chgData name="Christine Tait" userId="" providerId="" clId="Web-{93314ABF-4AC4-48DA-8E87-F91CD487DC41}" dt="2023-08-23T20:00:43.323" v="35"/>
        <pc:sldMkLst>
          <pc:docMk/>
          <pc:sldMk cId="2411194483" sldId="2041"/>
        </pc:sldMkLst>
      </pc:sldChg>
      <pc:sldChg chg="modNotes">
        <pc:chgData name="Christine Tait" userId="" providerId="" clId="Web-{93314ABF-4AC4-48DA-8E87-F91CD487DC41}" dt="2023-08-23T19:59:45.087" v="23"/>
        <pc:sldMkLst>
          <pc:docMk/>
          <pc:sldMk cId="1991926845" sldId="2042"/>
        </pc:sldMkLst>
      </pc:sldChg>
      <pc:sldChg chg="modNotes">
        <pc:chgData name="Christine Tait" userId="" providerId="" clId="Web-{93314ABF-4AC4-48DA-8E87-F91CD487DC41}" dt="2023-08-23T20:00:57.042" v="39"/>
        <pc:sldMkLst>
          <pc:docMk/>
          <pc:sldMk cId="1816593284" sldId="2043"/>
        </pc:sldMkLst>
      </pc:sldChg>
      <pc:sldChg chg="modNotes">
        <pc:chgData name="Christine Tait" userId="" providerId="" clId="Web-{93314ABF-4AC4-48DA-8E87-F91CD487DC41}" dt="2023-08-23T20:01:30.449" v="47"/>
        <pc:sldMkLst>
          <pc:docMk/>
          <pc:sldMk cId="1167558944" sldId="2048"/>
        </pc:sldMkLst>
      </pc:sldChg>
      <pc:sldChg chg="modNotes">
        <pc:chgData name="Christine Tait" userId="" providerId="" clId="Web-{93314ABF-4AC4-48DA-8E87-F91CD487DC41}" dt="2023-08-23T20:01:39.840" v="49"/>
        <pc:sldMkLst>
          <pc:docMk/>
          <pc:sldMk cId="1197289059" sldId="2049"/>
        </pc:sldMkLst>
      </pc:sldChg>
      <pc:sldChg chg="modNotes">
        <pc:chgData name="Christine Tait" userId="" providerId="" clId="Web-{93314ABF-4AC4-48DA-8E87-F91CD487DC41}" dt="2023-08-23T20:01:57.825" v="53"/>
        <pc:sldMkLst>
          <pc:docMk/>
          <pc:sldMk cId="2784340153" sldId="2050"/>
        </pc:sldMkLst>
      </pc:sldChg>
      <pc:sldChg chg="modNotes">
        <pc:chgData name="Christine Tait" userId="" providerId="" clId="Web-{93314ABF-4AC4-48DA-8E87-F91CD487DC41}" dt="2023-08-23T20:02:22.919" v="57"/>
        <pc:sldMkLst>
          <pc:docMk/>
          <pc:sldMk cId="2066936207" sldId="2052"/>
        </pc:sldMkLst>
      </pc:sldChg>
      <pc:sldChg chg="modNotes">
        <pc:chgData name="Christine Tait" userId="" providerId="" clId="Web-{93314ABF-4AC4-48DA-8E87-F91CD487DC41}" dt="2023-08-23T20:02:14.935" v="55"/>
        <pc:sldMkLst>
          <pc:docMk/>
          <pc:sldMk cId="1419742897" sldId="2053"/>
        </pc:sldMkLst>
      </pc:sldChg>
      <pc:sldChg chg="modNotes">
        <pc:chgData name="Christine Tait" userId="" providerId="" clId="Web-{93314ABF-4AC4-48DA-8E87-F91CD487DC41}" dt="2023-08-23T20:02:43.186" v="61"/>
        <pc:sldMkLst>
          <pc:docMk/>
          <pc:sldMk cId="1014453905" sldId="2054"/>
        </pc:sldMkLst>
      </pc:sldChg>
      <pc:sldChg chg="modNotes">
        <pc:chgData name="Christine Tait" userId="" providerId="" clId="Web-{93314ABF-4AC4-48DA-8E87-F91CD487DC41}" dt="2023-08-23T20:04:20.876" v="83"/>
        <pc:sldMkLst>
          <pc:docMk/>
          <pc:sldMk cId="1400249872" sldId="2063"/>
        </pc:sldMkLst>
      </pc:sldChg>
      <pc:sldChg chg="modNotes">
        <pc:chgData name="Christine Tait" userId="" providerId="" clId="Web-{93314ABF-4AC4-48DA-8E87-F91CD487DC41}" dt="2023-08-23T20:04:40.673" v="88"/>
        <pc:sldMkLst>
          <pc:docMk/>
          <pc:sldMk cId="2873456413" sldId="2065"/>
        </pc:sldMkLst>
      </pc:sldChg>
      <pc:sldChg chg="modNotes">
        <pc:chgData name="Christine Tait" userId="" providerId="" clId="Web-{93314ABF-4AC4-48DA-8E87-F91CD487DC41}" dt="2023-08-23T20:04:51.471" v="90"/>
        <pc:sldMkLst>
          <pc:docMk/>
          <pc:sldMk cId="2745580019" sldId="2066"/>
        </pc:sldMkLst>
      </pc:sldChg>
      <pc:sldChg chg="modNotes">
        <pc:chgData name="Christine Tait" userId="" providerId="" clId="Web-{93314ABF-4AC4-48DA-8E87-F91CD487DC41}" dt="2023-08-23T20:01:11.886" v="43"/>
        <pc:sldMkLst>
          <pc:docMk/>
          <pc:sldMk cId="2020060168" sldId="2073"/>
        </pc:sldMkLst>
      </pc:sldChg>
      <pc:sldChg chg="modNotes">
        <pc:chgData name="Christine Tait" userId="" providerId="" clId="Web-{93314ABF-4AC4-48DA-8E87-F91CD487DC41}" dt="2023-08-23T20:03:57.031" v="77"/>
        <pc:sldMkLst>
          <pc:docMk/>
          <pc:sldMk cId="3846065304" sldId="2074"/>
        </pc:sldMkLst>
      </pc:sldChg>
      <pc:sldChg chg="modNotes">
        <pc:chgData name="Christine Tait" userId="" providerId="" clId="Web-{93314ABF-4AC4-48DA-8E87-F91CD487DC41}" dt="2023-08-23T19:58:12.193" v="10"/>
        <pc:sldMkLst>
          <pc:docMk/>
          <pc:sldMk cId="1910705915" sldId="2075"/>
        </pc:sldMkLst>
      </pc:sldChg>
      <pc:sldChg chg="modNotes">
        <pc:chgData name="Christine Tait" userId="" providerId="" clId="Web-{93314ABF-4AC4-48DA-8E87-F91CD487DC41}" dt="2023-08-23T20:04:12.157" v="81"/>
        <pc:sldMkLst>
          <pc:docMk/>
          <pc:sldMk cId="3997056903" sldId="2076"/>
        </pc:sldMkLst>
      </pc:sldChg>
      <pc:sldChg chg="modNotes">
        <pc:chgData name="Christine Tait" userId="" providerId="" clId="Web-{93314ABF-4AC4-48DA-8E87-F91CD487DC41}" dt="2023-08-23T20:03:27.296" v="71"/>
        <pc:sldMkLst>
          <pc:docMk/>
          <pc:sldMk cId="2036444436" sldId="2078"/>
        </pc:sldMkLst>
      </pc:sldChg>
      <pc:sldChg chg="modNotes">
        <pc:chgData name="Christine Tait" userId="" providerId="" clId="Web-{93314ABF-4AC4-48DA-8E87-F91CD487DC41}" dt="2023-08-23T20:00:24.447" v="29"/>
        <pc:sldMkLst>
          <pc:docMk/>
          <pc:sldMk cId="4163878152" sldId="2079"/>
        </pc:sldMkLst>
      </pc:sldChg>
      <pc:sldChg chg="modNotes">
        <pc:chgData name="Christine Tait" userId="" providerId="" clId="Web-{93314ABF-4AC4-48DA-8E87-F91CD487DC41}" dt="2023-08-23T20:03:37.906" v="73"/>
        <pc:sldMkLst>
          <pc:docMk/>
          <pc:sldMk cId="3670241563" sldId="2086"/>
        </pc:sldMkLst>
      </pc:sldChg>
      <pc:sldChg chg="modNotes">
        <pc:chgData name="Christine Tait" userId="" providerId="" clId="Web-{93314ABF-4AC4-48DA-8E87-F91CD487DC41}" dt="2023-08-23T19:59:20.055" v="19"/>
        <pc:sldMkLst>
          <pc:docMk/>
          <pc:sldMk cId="904631770" sldId="2088"/>
        </pc:sldMkLst>
      </pc:sldChg>
      <pc:sldChg chg="modNotes">
        <pc:chgData name="Christine Tait" userId="" providerId="" clId="Web-{93314ABF-4AC4-48DA-8E87-F91CD487DC41}" dt="2023-08-23T19:57:26.754" v="2"/>
        <pc:sldMkLst>
          <pc:docMk/>
          <pc:sldMk cId="1070053565" sldId="2089"/>
        </pc:sldMkLst>
      </pc:sldChg>
      <pc:sldChg chg="modNotes">
        <pc:chgData name="Christine Tait" userId="" providerId="" clId="Web-{93314ABF-4AC4-48DA-8E87-F91CD487DC41}" dt="2023-08-23T20:01:21.371" v="45"/>
        <pc:sldMkLst>
          <pc:docMk/>
          <pc:sldMk cId="4253012051" sldId="2090"/>
        </pc:sldMkLst>
      </pc:sldChg>
      <pc:sldChg chg="modNotes">
        <pc:chgData name="Christine Tait" userId="" providerId="" clId="Web-{93314ABF-4AC4-48DA-8E87-F91CD487DC41}" dt="2023-08-23T20:01:49.903" v="51"/>
        <pc:sldMkLst>
          <pc:docMk/>
          <pc:sldMk cId="877372145" sldId="2091"/>
        </pc:sldMkLst>
      </pc:sldChg>
      <pc:sldChg chg="modNotes">
        <pc:chgData name="Christine Tait" userId="" providerId="" clId="Web-{93314ABF-4AC4-48DA-8E87-F91CD487DC41}" dt="2023-08-23T20:02:34.170" v="59"/>
        <pc:sldMkLst>
          <pc:docMk/>
          <pc:sldMk cId="705493724" sldId="2092"/>
        </pc:sldMkLst>
      </pc:sldChg>
      <pc:sldChg chg="modNotes">
        <pc:chgData name="Christine Tait" userId="" providerId="" clId="Web-{93314ABF-4AC4-48DA-8E87-F91CD487DC41}" dt="2023-08-23T20:03:05.217" v="65"/>
        <pc:sldMkLst>
          <pc:docMk/>
          <pc:sldMk cId="3817265494" sldId="2093"/>
        </pc:sldMkLst>
      </pc:sldChg>
      <pc:sldChg chg="modNotes">
        <pc:chgData name="Christine Tait" userId="" providerId="" clId="Web-{93314ABF-4AC4-48DA-8E87-F91CD487DC41}" dt="2023-08-23T20:04:29.907" v="85"/>
        <pc:sldMkLst>
          <pc:docMk/>
          <pc:sldMk cId="2987833351" sldId="2094"/>
        </pc:sldMkLst>
      </pc:sldChg>
      <pc:sldChg chg="modNotes">
        <pc:chgData name="Christine Tait" userId="" providerId="" clId="Web-{93314ABF-4AC4-48DA-8E87-F91CD487DC41}" dt="2023-08-23T20:03:20.140" v="69"/>
        <pc:sldMkLst>
          <pc:docMk/>
          <pc:sldMk cId="1894552255" sldId="2095"/>
        </pc:sldMkLst>
      </pc:sldChg>
      <pc:sldChg chg="modNotes">
        <pc:chgData name="Christine Tait" userId="" providerId="" clId="Web-{93314ABF-4AC4-48DA-8E87-F91CD487DC41}" dt="2023-08-23T19:57:52.349" v="4"/>
        <pc:sldMkLst>
          <pc:docMk/>
          <pc:sldMk cId="36498288" sldId="2096"/>
        </pc:sldMkLst>
      </pc:sldChg>
      <pc:sldChg chg="modNotes">
        <pc:chgData name="Christine Tait" userId="" providerId="" clId="Web-{93314ABF-4AC4-48DA-8E87-F91CD487DC41}" dt="2023-08-23T19:59:06.820" v="17"/>
        <pc:sldMkLst>
          <pc:docMk/>
          <pc:sldMk cId="3499102448" sldId="2097"/>
        </pc:sldMkLst>
      </pc:sldChg>
      <pc:sldChg chg="modNotes">
        <pc:chgData name="Christine Tait" userId="" providerId="" clId="Web-{93314ABF-4AC4-48DA-8E87-F91CD487DC41}" dt="2023-08-23T20:03:44.625" v="75"/>
        <pc:sldMkLst>
          <pc:docMk/>
          <pc:sldMk cId="3541659946" sldId="2098"/>
        </pc:sldMkLst>
      </pc:sldChg>
      <pc:sldChg chg="modNotes">
        <pc:chgData name="Christine Tait" userId="" providerId="" clId="Web-{93314ABF-4AC4-48DA-8E87-F91CD487DC41}" dt="2023-08-23T20:04:57.768" v="91"/>
        <pc:sldMkLst>
          <pc:docMk/>
          <pc:sldMk cId="1266921714" sldId="2099"/>
        </pc:sldMkLst>
      </pc:sldChg>
      <pc:sldChg chg="modNotes">
        <pc:chgData name="Christine Tait" userId="" providerId="" clId="Web-{93314ABF-4AC4-48DA-8E87-F91CD487DC41}" dt="2023-08-23T19:58:23.444" v="12"/>
        <pc:sldMkLst>
          <pc:docMk/>
          <pc:sldMk cId="1821954678" sldId="2101"/>
        </pc:sldMkLst>
      </pc:sldChg>
      <pc:sldChg chg="modNotes">
        <pc:chgData name="Christine Tait" userId="" providerId="" clId="Web-{93314ABF-4AC4-48DA-8E87-F91CD487DC41}" dt="2023-08-23T19:58:37.085" v="14"/>
        <pc:sldMkLst>
          <pc:docMk/>
          <pc:sldMk cId="1842201427" sldId="2104"/>
        </pc:sldMkLst>
      </pc:sldChg>
      <pc:sldChg chg="modNotes">
        <pc:chgData name="Christine Tait" userId="" providerId="" clId="Web-{93314ABF-4AC4-48DA-8E87-F91CD487DC41}" dt="2023-08-23T20:05:10.299" v="93"/>
        <pc:sldMkLst>
          <pc:docMk/>
          <pc:sldMk cId="3650565737" sldId="2105"/>
        </pc:sldMkLst>
      </pc:sldChg>
      <pc:sldChg chg="modNotes">
        <pc:chgData name="Christine Tait" userId="" providerId="" clId="Web-{93314ABF-4AC4-48DA-8E87-F91CD487DC41}" dt="2023-08-23T20:05:28.065" v="95"/>
        <pc:sldMkLst>
          <pc:docMk/>
          <pc:sldMk cId="1273166511" sldId="2106"/>
        </pc:sldMkLst>
      </pc:sldChg>
      <pc:sldChg chg="modNotes">
        <pc:chgData name="Christine Tait" userId="" providerId="" clId="Web-{93314ABF-4AC4-48DA-8E87-F91CD487DC41}" dt="2023-08-23T20:00:08.712" v="27"/>
        <pc:sldMkLst>
          <pc:docMk/>
          <pc:sldMk cId="3418126438" sldId="210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지역별 </a:t>
          </a:r>
          <a:r>
            <a:rPr lang="ko-KR" sz="21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맞춤화</a:t>
          </a:r>
          <a:endParaRPr lang="ko-KR" sz="21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굴림"/>
            <a:cs typeface="Arial" panose="020B0604020202020204" pitchFamily="34" charset="0"/>
          </a:endParaRP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2100" b="1" dirty="0">
              <a:solidFill>
                <a:schemeClr val="bg1"/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네트워크 협업 구축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ko-KR" sz="21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우수 지구와 클럽에 인센티브 제공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2100" b="1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라이온스</a:t>
          </a:r>
          <a:r>
            <a:rPr lang="ko-KR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 세계 전체 활성화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4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4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4"/>
      <dgm:spPr/>
    </dgm:pt>
    <dgm:pt modelId="{B76C4B37-B3FA-49E3-B823-3B0B21455BCA}" type="pres">
      <dgm:prSet presAssocID="{BD207EAE-7092-4D9A-A856-71006BD78BFC}" presName="imagNode" presStyleLbl="fgImgPlace1" presStyleIdx="0" presStyleCnt="4" custScaleX="120268" custScaleY="120268" custLinFactNeighborX="-1711" custLinFactNeighborY="13200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Network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4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4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4"/>
      <dgm:spPr/>
    </dgm:pt>
    <dgm:pt modelId="{3F4D3B3C-E117-49D9-B64E-0EDA6B30B72D}" type="pres">
      <dgm:prSet presAssocID="{F3F3FD9E-93BB-4BAF-807F-82245EF036F4}" presName="imagNode" presStyleLbl="fgImgPlace1" presStyleIdx="1" presStyleCnt="4" custScaleX="109084" custScaleY="109084" custLinFactNeighborX="965" custLinFactNeighborY="13569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4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4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4"/>
      <dgm:spPr/>
    </dgm:pt>
    <dgm:pt modelId="{9E2EF102-3A82-4B9A-ACE1-329DA1DD940A}" type="pres">
      <dgm:prSet presAssocID="{FAC7C5E9-7F02-4FFC-9AFB-800916B05F98}" presName="imagNode" presStyleLbl="fgImgPlace1" presStyleIdx="2" presStyleCnt="4" custScaleX="112117" custScaleY="112117" custLinFactNeighborX="-2908" custLinFactNeighborY="11220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lenched Fist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4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4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4"/>
      <dgm:spPr/>
    </dgm:pt>
    <dgm:pt modelId="{F3DE2C33-6C45-40E6-A9CF-4412B054AD4B}" type="pres">
      <dgm:prSet presAssocID="{912B06BD-0A1B-4C2D-B878-EC228EF53E51}" presName="imagNode" presStyleLbl="fgImgPlace1" presStyleIdx="3" presStyleCnt="4" custLinFactNeighborX="-1804" custLinFactNeighborY="10938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World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기존 프로그램과 자원을 개선하여 회원 증강 극대화</a:t>
          </a:r>
          <a:endParaRPr lang="en-US" altLang="ko-KR" sz="1500" b="1" dirty="0">
            <a:solidFill>
              <a:schemeClr val="bg1">
                <a:lumMod val="95000"/>
              </a:schemeClr>
            </a:solidFill>
            <a:latin typeface="+mj-ea"/>
            <a:ea typeface="+mj-ea"/>
            <a:cs typeface="Arial" panose="020B0604020202020204" pitchFamily="34" charset="0"/>
          </a:endParaRPr>
        </a:p>
        <a:p>
          <a:pPr>
            <a:buNone/>
          </a:pPr>
          <a:endParaRPr lang="ko-KR" sz="1500" b="1" dirty="0">
            <a:solidFill>
              <a:schemeClr val="bg1">
                <a:lumMod val="95000"/>
              </a:schemeClr>
            </a:solidFill>
            <a:latin typeface="+mj-ea"/>
            <a:ea typeface="+mj-ea"/>
            <a:cs typeface="Arial" panose="020B0604020202020204" pitchFamily="34" charset="0"/>
          </a:endParaRP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ko-KR" sz="15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rPr>
            <a:t>주인의식을 갖고 수용하며 결과를 최적화할 수 있도록 회원의 피드백과 지식 통합 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봉사 마인드를 가진 지역 주민들을 </a:t>
          </a:r>
          <a:br>
            <a:rPr lang="en-US" alt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dirty="0" err="1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라이온스</a:t>
          </a: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 브랜드로 흡수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모든 라이온이 회원 모집 방법을 알고 모든 지도자가 클럽 조직 방법을 알게 </a:t>
          </a:r>
          <a:r>
            <a:rPr lang="ko-KR" altLang="en-US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하기</a:t>
          </a:r>
          <a:endParaRPr lang="ko-KR" sz="1500" b="1" dirty="0">
            <a:solidFill>
              <a:schemeClr val="bg1">
                <a:lumMod val="95000"/>
              </a:schemeClr>
            </a:solidFill>
            <a:latin typeface="+mj-ea"/>
            <a:ea typeface="+mj-ea"/>
            <a:cs typeface="Arial" panose="020B0604020202020204" pitchFamily="34" charset="0"/>
          </a:endParaRP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주요 사항 평가 및 실행 촉진을 위해 표창 활용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DF25D-5F14-4CB2-9230-EAE486D32095}">
      <dgm:prSet custT="1"/>
      <dgm:spPr>
        <a:xfrm>
          <a:off x="87353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지도부의 자질 및 효율성 향상</a:t>
          </a:r>
        </a:p>
      </dgm:t>
    </dgm:pt>
    <dgm:pt modelId="{F146FB4A-ACB2-4BBC-958A-42C6A6DF4D5B}" type="par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93675-9B3E-44C0-8C16-12BC618B1582}" type="sib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6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6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6"/>
      <dgm:spPr/>
    </dgm:pt>
    <dgm:pt modelId="{B76C4B37-B3FA-49E3-B823-3B0B21455BCA}" type="pres">
      <dgm:prSet presAssocID="{BD207EAE-7092-4D9A-A856-71006BD78BFC}" presName="imagNode" presStyleLbl="fgImgPlace1" presStyleIdx="0" presStyleCnt="6" custScaleX="90006" custScaleY="90006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of men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6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6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6"/>
      <dgm:spPr/>
    </dgm:pt>
    <dgm:pt modelId="{3F4D3B3C-E117-49D9-B64E-0EDA6B30B72D}" type="pres">
      <dgm:prSet presAssocID="{F3F3FD9E-93BB-4BAF-807F-82245EF036F4}" presName="imagNode" presStyleLbl="fgImgPlace1" presStyleIdx="1" presStyleCnt="6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6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6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6"/>
      <dgm:spPr/>
    </dgm:pt>
    <dgm:pt modelId="{9E2EF102-3A82-4B9A-ACE1-329DA1DD940A}" type="pres">
      <dgm:prSet presAssocID="{FAC7C5E9-7F02-4FFC-9AFB-800916B05F98}" presName="imagNode" presStyleLbl="fgImgPlace1" presStyleIdx="2" presStyleCnt="6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Megaphone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6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6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6"/>
      <dgm:spPr/>
    </dgm:pt>
    <dgm:pt modelId="{F3DE2C33-6C45-40E6-A9CF-4412B054AD4B}" type="pres">
      <dgm:prSet presAssocID="{912B06BD-0A1B-4C2D-B878-EC228EF53E51}" presName="imagNode" presStyleLbl="fgImgPlace1" presStyleIdx="3" presStyleCnt="6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6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6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6"/>
      <dgm:spPr/>
    </dgm:pt>
    <dgm:pt modelId="{280A1B32-09BF-4444-AA68-7C6D4D5FA43C}" type="pres">
      <dgm:prSet presAssocID="{475B0186-3B58-49A3-ACB4-955FD7C47E68}" presName="imagNode" presStyleLbl="fgImgPlace1" presStyleIdx="4" presStyleCnt="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Trophy with solid fill"/>
        </a:ext>
      </dgm:extLst>
    </dgm:pt>
    <dgm:pt modelId="{142DDAF6-9F7C-45FE-AA8C-230B1B3F66D0}" type="pres">
      <dgm:prSet presAssocID="{D8D468D7-D922-4D86-BB46-F3804DE6945B}" presName="sibTrans" presStyleLbl="sibTrans2D1" presStyleIdx="0" presStyleCnt="0"/>
      <dgm:spPr/>
    </dgm:pt>
    <dgm:pt modelId="{5FBE1848-ABB9-4CD9-AFBD-0819EF912956}" type="pres">
      <dgm:prSet presAssocID="{091DF25D-5F14-4CB2-9230-EAE486D32095}" presName="compNode" presStyleCnt="0"/>
      <dgm:spPr/>
    </dgm:pt>
    <dgm:pt modelId="{1E384FD1-8794-4198-BF9C-31B8D54D551E}" type="pres">
      <dgm:prSet presAssocID="{091DF25D-5F14-4CB2-9230-EAE486D32095}" presName="bkgdShape" presStyleLbl="node1" presStyleIdx="5" presStyleCnt="6" custLinFactNeighborY="-5613"/>
      <dgm:spPr>
        <a:prstGeom prst="roundRect">
          <a:avLst>
            <a:gd name="adj" fmla="val 10000"/>
          </a:avLst>
        </a:prstGeom>
      </dgm:spPr>
    </dgm:pt>
    <dgm:pt modelId="{AC974AFD-AA09-420E-ACAC-DB8F8069B656}" type="pres">
      <dgm:prSet presAssocID="{091DF25D-5F14-4CB2-9230-EAE486D32095}" presName="nodeTx" presStyleLbl="node1" presStyleIdx="5" presStyleCnt="6">
        <dgm:presLayoutVars>
          <dgm:bulletEnabled val="1"/>
        </dgm:presLayoutVars>
      </dgm:prSet>
      <dgm:spPr/>
    </dgm:pt>
    <dgm:pt modelId="{54F92A38-948F-4FD6-B75E-EAC1409DF88B}" type="pres">
      <dgm:prSet presAssocID="{091DF25D-5F14-4CB2-9230-EAE486D32095}" presName="invisiNode" presStyleLbl="node1" presStyleIdx="5" presStyleCnt="6"/>
      <dgm:spPr/>
    </dgm:pt>
    <dgm:pt modelId="{B13C9E14-0B1C-47C1-9E85-BFCD6CD10761}" type="pres">
      <dgm:prSet presAssocID="{091DF25D-5F14-4CB2-9230-EAE486D32095}" presName="imagNode" presStyleLbl="fgImgPlace1" presStyleIdx="5" presStyleCnt="6" custScaleX="94864" custScaleY="94864" custLinFactNeighborX="1363" custLinFactNeighborY="5207"/>
      <dgm:spPr>
        <a:xfrm>
          <a:off x="891344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B2B91D20-189F-2E4E-9A46-E14E0B7054B0}" type="presOf" srcId="{D8D468D7-D922-4D86-BB46-F3804DE6945B}" destId="{142DDAF6-9F7C-45FE-AA8C-230B1B3F66D0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929D1465-6EF6-4329-89E6-6E7D6C8E9290}" srcId="{CE34DD87-5DDE-4E19-B558-948DA04F9AE5}" destId="{091DF25D-5F14-4CB2-9230-EAE486D32095}" srcOrd="5" destOrd="0" parTransId="{F146FB4A-ACB2-4BBC-958A-42C6A6DF4D5B}" sibTransId="{6A493675-9B3E-44C0-8C16-12BC618B1582}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175D3551-8060-944A-876E-98905BF85488}" type="presOf" srcId="{091DF25D-5F14-4CB2-9230-EAE486D32095}" destId="{AC974AFD-AA09-420E-ACAC-DB8F8069B656}" srcOrd="1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E5C73386-DB3C-B249-84F8-9DF548F2D631}" type="presOf" srcId="{091DF25D-5F14-4CB2-9230-EAE486D32095}" destId="{1E384FD1-8794-4198-BF9C-31B8D54D551E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  <dgm:cxn modelId="{7AA61372-4ACD-684F-9772-EB7B68D5A559}" type="presParOf" srcId="{9D87F50F-4318-4E2F-A6D3-C349DC8476A5}" destId="{142DDAF6-9F7C-45FE-AA8C-230B1B3F66D0}" srcOrd="9" destOrd="0" presId="urn:microsoft.com/office/officeart/2005/8/layout/hList7"/>
    <dgm:cxn modelId="{1AE6CF12-C2B3-D547-B466-678DDDE5A5EB}" type="presParOf" srcId="{9D87F50F-4318-4E2F-A6D3-C349DC8476A5}" destId="{5FBE1848-ABB9-4CD9-AFBD-0819EF912956}" srcOrd="10" destOrd="0" presId="urn:microsoft.com/office/officeart/2005/8/layout/hList7"/>
    <dgm:cxn modelId="{2BB0EFE0-59D7-F244-871B-155ED9320CDB}" type="presParOf" srcId="{5FBE1848-ABB9-4CD9-AFBD-0819EF912956}" destId="{1E384FD1-8794-4198-BF9C-31B8D54D551E}" srcOrd="0" destOrd="0" presId="urn:microsoft.com/office/officeart/2005/8/layout/hList7"/>
    <dgm:cxn modelId="{4771CBFA-FF2C-414F-A8DE-9D5EDECB8AD8}" type="presParOf" srcId="{5FBE1848-ABB9-4CD9-AFBD-0819EF912956}" destId="{AC974AFD-AA09-420E-ACAC-DB8F8069B656}" srcOrd="1" destOrd="0" presId="urn:microsoft.com/office/officeart/2005/8/layout/hList7"/>
    <dgm:cxn modelId="{523A1B63-2E60-9741-AE28-44680A711A42}" type="presParOf" srcId="{5FBE1848-ABB9-4CD9-AFBD-0819EF912956}" destId="{54F92A38-948F-4FD6-B75E-EAC1409DF88B}" srcOrd="2" destOrd="0" presId="urn:microsoft.com/office/officeart/2005/8/layout/hList7"/>
    <dgm:cxn modelId="{66738DC5-CEBD-EB4E-9755-72E519700668}" type="presParOf" srcId="{5FBE1848-ABB9-4CD9-AFBD-0819EF912956}" destId="{B13C9E14-0B1C-47C1-9E85-BFCD6CD107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800" b="1" dirty="0">
              <a:solidFill>
                <a:srgbClr val="EBB700"/>
              </a:solidFill>
              <a:latin typeface="+mj-ea"/>
              <a:ea typeface="+mj-ea"/>
              <a:cs typeface="Arial"/>
            </a:rPr>
            <a:t>소셜 미디어</a:t>
          </a:r>
          <a:b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소셜 미디어를 통해 라이온들의 참여 장려 및 지역사회에 </a:t>
          </a:r>
          <a:br>
            <a:rPr lang="en-US" alt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동참 촉구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800" b="1" dirty="0">
              <a:solidFill>
                <a:srgbClr val="EBB700"/>
              </a:solidFill>
              <a:latin typeface="+mj-ea"/>
              <a:ea typeface="+mj-ea"/>
              <a:cs typeface="Arial"/>
            </a:rPr>
            <a:t>뉴스레터</a:t>
          </a:r>
          <a:br>
            <a:rPr lang="ko-KR" sz="1500" b="1" dirty="0">
              <a:solidFill>
                <a:schemeClr val="bg1"/>
              </a:solidFill>
              <a:latin typeface="+mj-ea"/>
              <a:ea typeface="+mj-ea"/>
              <a:cs typeface="Arial"/>
            </a:rPr>
          </a:br>
          <a:r>
            <a:rPr lang="ko-KR" sz="1500" b="1" i="1" dirty="0">
              <a:solidFill>
                <a:schemeClr val="bg1"/>
              </a:solidFill>
              <a:latin typeface="+mj-ea"/>
              <a:ea typeface="+mj-ea"/>
              <a:cs typeface="Arial"/>
            </a:rPr>
            <a:t>미션</a:t>
          </a:r>
          <a:r>
            <a:rPr lang="ko-KR" sz="1500" b="1" dirty="0">
              <a:solidFill>
                <a:schemeClr val="bg1"/>
              </a:solidFill>
              <a:latin typeface="+mj-ea"/>
              <a:ea typeface="+mj-ea"/>
              <a:cs typeface="Arial"/>
            </a:rPr>
            <a:t> 1.5 정보, </a:t>
          </a:r>
          <a:br>
            <a:rPr lang="en-US" altLang="ko-KR" sz="1500" b="1" dirty="0">
              <a:solidFill>
                <a:schemeClr val="bg1"/>
              </a:solidFill>
              <a:latin typeface="+mj-ea"/>
              <a:ea typeface="+mj-ea"/>
              <a:cs typeface="Arial"/>
            </a:rPr>
          </a:br>
          <a:r>
            <a:rPr lang="ko-KR" sz="1500" b="1" dirty="0">
              <a:solidFill>
                <a:schemeClr val="bg1"/>
              </a:solidFill>
              <a:latin typeface="+mj-ea"/>
              <a:ea typeface="+mj-ea"/>
              <a:cs typeface="Arial"/>
            </a:rPr>
            <a:t>최신 현황, </a:t>
          </a:r>
          <a:br>
            <a:rPr lang="en-US" altLang="ko-KR" sz="1500" b="1" dirty="0">
              <a:solidFill>
                <a:schemeClr val="bg1"/>
              </a:solidFill>
              <a:latin typeface="+mj-ea"/>
              <a:ea typeface="+mj-ea"/>
              <a:cs typeface="Arial"/>
            </a:rPr>
          </a:br>
          <a:r>
            <a:rPr lang="ko-KR" sz="1500" b="1" dirty="0">
              <a:solidFill>
                <a:schemeClr val="bg1"/>
              </a:solidFill>
              <a:latin typeface="+mj-ea"/>
              <a:ea typeface="+mj-ea"/>
              <a:cs typeface="Arial"/>
            </a:rPr>
            <a:t>참여 방법 소개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800" b="1" dirty="0">
              <a:solidFill>
                <a:srgbClr val="EBB700"/>
              </a:solidFill>
              <a:latin typeface="+mj-ea"/>
              <a:ea typeface="+mj-ea"/>
              <a:cs typeface="Arial"/>
            </a:rPr>
            <a:t>행사</a:t>
          </a:r>
          <a:b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모든 주요 라이온 행사에서 </a:t>
          </a:r>
          <a:br>
            <a:rPr lang="en-US" alt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i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미션</a:t>
          </a: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 1.5 강조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800" b="1" dirty="0">
              <a:solidFill>
                <a:srgbClr val="EBB700"/>
              </a:solidFill>
              <a:latin typeface="+mj-ea"/>
              <a:ea typeface="+mj-ea"/>
              <a:cs typeface="Arial"/>
            </a:rPr>
            <a:t>클럽 방문</a:t>
          </a: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  </a:t>
          </a:r>
          <a:b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클럽 방문 시 라이온들이 관심을 갖고 참여하도록 독려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ko-KR" sz="1800" b="1" dirty="0">
              <a:solidFill>
                <a:srgbClr val="EBB700"/>
              </a:solidFill>
              <a:latin typeface="+mj-ea"/>
              <a:ea typeface="+mj-ea"/>
              <a:cs typeface="Arial"/>
            </a:rPr>
            <a:t>지구/복합지구 웹사이트</a:t>
          </a:r>
          <a:b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dirty="0" err="1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첫화면</a:t>
          </a: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 소식으로 </a:t>
          </a:r>
          <a:br>
            <a:rPr lang="en-US" alt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미션 1.5 소개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5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5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5"/>
      <dgm:spPr/>
    </dgm:pt>
    <dgm:pt modelId="{B76C4B37-B3FA-49E3-B823-3B0B21455BCA}" type="pres">
      <dgm:prSet presAssocID="{BD207EAE-7092-4D9A-A856-71006BD78BFC}" presName="imagNode" presStyleLbl="fgImgPlace1" presStyleIdx="0" presStyleCnt="5" custScaleX="84397" custScaleY="84397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5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5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5"/>
      <dgm:spPr/>
    </dgm:pt>
    <dgm:pt modelId="{3F4D3B3C-E117-49D9-B64E-0EDA6B30B72D}" type="pres">
      <dgm:prSet presAssocID="{F3F3FD9E-93BB-4BAF-807F-82245EF036F4}" presName="imagNode" presStyleLbl="fgImgPlace1" presStyleIdx="1" presStyleCnt="5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Envelope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5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5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5"/>
      <dgm:spPr/>
    </dgm:pt>
    <dgm:pt modelId="{9E2EF102-3A82-4B9A-ACE1-329DA1DD940A}" type="pres">
      <dgm:prSet presAssocID="{FAC7C5E9-7F02-4FFC-9AFB-800916B05F98}" presName="imagNode" presStyleLbl="fgImgPlace1" presStyleIdx="2" presStyleCnt="5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5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5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5"/>
      <dgm:spPr/>
    </dgm:pt>
    <dgm:pt modelId="{F3DE2C33-6C45-40E6-A9CF-4412B054AD4B}" type="pres">
      <dgm:prSet presAssocID="{912B06BD-0A1B-4C2D-B878-EC228EF53E51}" presName="imagNode" presStyleLbl="fgImgPlace1" presStyleIdx="3" presStyleCnt="5" custScaleX="115356" custScaleY="115356" custLinFactNeighborY="2304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success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5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5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5"/>
      <dgm:spPr/>
    </dgm:pt>
    <dgm:pt modelId="{280A1B32-09BF-4444-AA68-7C6D4D5FA43C}" type="pres">
      <dgm:prSet presAssocID="{475B0186-3B58-49A3-ACB4-955FD7C47E68}" presName="imagNode" presStyleLbl="fgImgPlace1" presStyleIdx="4" presStyleCnt="5" custScaleX="113486" custScaleY="11348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20057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지역별 </a:t>
          </a:r>
          <a:r>
            <a:rPr lang="ko-KR" altLang="en-US" sz="21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맞춤화</a:t>
          </a:r>
          <a:endParaRPr lang="ko-KR" altLang="en-US" sz="21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굴림"/>
            <a:cs typeface="Arial" panose="020B0604020202020204" pitchFamily="34" charset="0"/>
          </a:endParaRPr>
        </a:p>
      </dsp:txBody>
      <dsp:txXfrm>
        <a:off x="20057" y="1582242"/>
        <a:ext cx="2183957" cy="1582242"/>
      </dsp:txXfrm>
    </dsp:sp>
    <dsp:sp modelId="{B76C4B37-B3FA-49E3-B823-3B0B21455BCA}">
      <dsp:nvSpPr>
        <dsp:cNvPr id="0" name=""/>
        <dsp:cNvSpPr/>
      </dsp:nvSpPr>
      <dsp:spPr>
        <a:xfrm>
          <a:off x="279429" y="277722"/>
          <a:ext cx="1584189" cy="15841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51559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dirty="0">
              <a:solidFill>
                <a:schemeClr val="bg1"/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네트워크 협업 구축</a:t>
          </a:r>
        </a:p>
      </dsp:txBody>
      <dsp:txXfrm>
        <a:off x="2251559" y="1582242"/>
        <a:ext cx="2183957" cy="1582242"/>
      </dsp:txXfrm>
    </dsp:sp>
    <dsp:sp modelId="{3F4D3B3C-E117-49D9-B64E-0EDA6B30B72D}">
      <dsp:nvSpPr>
        <dsp:cNvPr id="0" name=""/>
        <dsp:cNvSpPr/>
      </dsp:nvSpPr>
      <dsp:spPr>
        <a:xfrm>
          <a:off x="2637813" y="356241"/>
          <a:ext cx="1436872" cy="14368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501035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우수 지구와 클럽에 인센티브 제공</a:t>
          </a:r>
        </a:p>
      </dsp:txBody>
      <dsp:txXfrm>
        <a:off x="4501035" y="1582242"/>
        <a:ext cx="2183957" cy="1582242"/>
      </dsp:txXfrm>
    </dsp:sp>
    <dsp:sp modelId="{9E2EF102-3A82-4B9A-ACE1-329DA1DD940A}">
      <dsp:nvSpPr>
        <dsp:cNvPr id="0" name=""/>
        <dsp:cNvSpPr/>
      </dsp:nvSpPr>
      <dsp:spPr>
        <a:xfrm>
          <a:off x="4816298" y="305324"/>
          <a:ext cx="1476823" cy="147682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50511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dirty="0" err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라이온스</a:t>
          </a:r>
          <a:r>
            <a:rPr lang="ko-KR" altLang="en-US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rPr>
            <a:t> 세계 전체 활성화</a:t>
          </a:r>
        </a:p>
      </dsp:txBody>
      <dsp:txXfrm>
        <a:off x="6750511" y="1582242"/>
        <a:ext cx="2183957" cy="1582242"/>
      </dsp:txXfrm>
    </dsp:sp>
    <dsp:sp modelId="{F3DE2C33-6C45-40E6-A9CF-4412B054AD4B}">
      <dsp:nvSpPr>
        <dsp:cNvPr id="0" name=""/>
        <dsp:cNvSpPr/>
      </dsp:nvSpPr>
      <dsp:spPr>
        <a:xfrm>
          <a:off x="7160119" y="381413"/>
          <a:ext cx="1317216" cy="131721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268010" y="3176985"/>
          <a:ext cx="8221628" cy="5933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5010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기존 프로그램과 자원을 개선하여 회원 증강 극대화</a:t>
          </a:r>
          <a:endParaRPr lang="en-US" altLang="ko-KR" sz="1500" b="1" kern="1200" dirty="0">
            <a:solidFill>
              <a:schemeClr val="bg1">
                <a:lumMod val="95000"/>
              </a:schemeClr>
            </a:solidFill>
            <a:latin typeface="+mj-ea"/>
            <a:ea typeface="+mj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sz="1500" b="1" kern="1200" dirty="0">
            <a:solidFill>
              <a:schemeClr val="bg1">
                <a:lumMod val="95000"/>
              </a:schemeClr>
            </a:solidFill>
            <a:latin typeface="+mj-ea"/>
            <a:ea typeface="+mj-ea"/>
            <a:cs typeface="Arial" panose="020B0604020202020204" pitchFamily="34" charset="0"/>
          </a:endParaRPr>
        </a:p>
      </dsp:txBody>
      <dsp:txXfrm>
        <a:off x="15010" y="1580284"/>
        <a:ext cx="1807417" cy="1580284"/>
      </dsp:txXfrm>
    </dsp:sp>
    <dsp:sp modelId="{B76C4B37-B3FA-49E3-B823-3B0B21455BCA}">
      <dsp:nvSpPr>
        <dsp:cNvPr id="0" name=""/>
        <dsp:cNvSpPr/>
      </dsp:nvSpPr>
      <dsp:spPr>
        <a:xfrm>
          <a:off x="289688" y="325621"/>
          <a:ext cx="1184107" cy="11841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1861775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500" b="1" kern="1200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rPr>
            <a:t>주인의식을 갖고 수용하며 결과를 최적화할 수 있도록 회원의 피드백과 지식 통합 </a:t>
          </a:r>
        </a:p>
      </dsp:txBody>
      <dsp:txXfrm>
        <a:off x="1861775" y="1580284"/>
        <a:ext cx="1807417" cy="1580284"/>
      </dsp:txXfrm>
    </dsp:sp>
    <dsp:sp modelId="{3F4D3B3C-E117-49D9-B64E-0EDA6B30B72D}">
      <dsp:nvSpPr>
        <dsp:cNvPr id="0" name=""/>
        <dsp:cNvSpPr/>
      </dsp:nvSpPr>
      <dsp:spPr>
        <a:xfrm>
          <a:off x="209663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372341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봉사 마인드를 가진 지역 주민들을 </a:t>
          </a:r>
          <a:br>
            <a:rPr lang="en-US" alt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kern="1200" dirty="0" err="1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라이온스</a:t>
          </a: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 브랜드로 흡수</a:t>
          </a:r>
        </a:p>
      </dsp:txBody>
      <dsp:txXfrm>
        <a:off x="3723414" y="1580284"/>
        <a:ext cx="1807417" cy="1580284"/>
      </dsp:txXfrm>
    </dsp:sp>
    <dsp:sp modelId="{9E2EF102-3A82-4B9A-ACE1-329DA1DD940A}">
      <dsp:nvSpPr>
        <dsp:cNvPr id="0" name=""/>
        <dsp:cNvSpPr/>
      </dsp:nvSpPr>
      <dsp:spPr>
        <a:xfrm>
          <a:off x="396932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558505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모든 라이온이 회원 모집 방법을 알고 모든 지도자가 클럽 조직 방법을 알게 하기</a:t>
          </a:r>
        </a:p>
      </dsp:txBody>
      <dsp:txXfrm>
        <a:off x="5585054" y="1580284"/>
        <a:ext cx="1807417" cy="1580284"/>
      </dsp:txXfrm>
    </dsp:sp>
    <dsp:sp modelId="{F3DE2C33-6C45-40E6-A9CF-4412B054AD4B}">
      <dsp:nvSpPr>
        <dsp:cNvPr id="0" name=""/>
        <dsp:cNvSpPr/>
      </dsp:nvSpPr>
      <dsp:spPr>
        <a:xfrm>
          <a:off x="583096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744669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주요 사항 평가 및 실행 촉진을 위해 표창 활용</a:t>
          </a:r>
        </a:p>
      </dsp:txBody>
      <dsp:txXfrm>
        <a:off x="7446693" y="1580284"/>
        <a:ext cx="1807417" cy="1580284"/>
      </dsp:txXfrm>
    </dsp:sp>
    <dsp:sp modelId="{280A1B32-09BF-4444-AA68-7C6D4D5FA43C}">
      <dsp:nvSpPr>
        <dsp:cNvPr id="0" name=""/>
        <dsp:cNvSpPr/>
      </dsp:nvSpPr>
      <dsp:spPr>
        <a:xfrm>
          <a:off x="7692608" y="292297"/>
          <a:ext cx="1315587" cy="131558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384FD1-8794-4198-BF9C-31B8D54D551E}">
      <dsp:nvSpPr>
        <dsp:cNvPr id="0" name=""/>
        <dsp:cNvSpPr/>
      </dsp:nvSpPr>
      <dsp:spPr>
        <a:xfrm>
          <a:off x="930833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 panose="020B0604020202020204" pitchFamily="34" charset="0"/>
            </a:rPr>
            <a:t>지도부의 자질 및 효율성 향상</a:t>
          </a:r>
        </a:p>
      </dsp:txBody>
      <dsp:txXfrm>
        <a:off x="9308333" y="1580284"/>
        <a:ext cx="1807417" cy="1580284"/>
      </dsp:txXfrm>
    </dsp:sp>
    <dsp:sp modelId="{B13C9E14-0B1C-47C1-9E85-BFCD6CD10761}">
      <dsp:nvSpPr>
        <dsp:cNvPr id="0" name=""/>
        <dsp:cNvSpPr/>
      </dsp:nvSpPr>
      <dsp:spPr>
        <a:xfrm>
          <a:off x="9605963" y="339329"/>
          <a:ext cx="1248018" cy="1248018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3173055"/>
          <a:ext cx="10226615" cy="592606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786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800" b="1" kern="1200" dirty="0">
              <a:solidFill>
                <a:srgbClr val="EBB700"/>
              </a:solidFill>
              <a:latin typeface="+mj-ea"/>
              <a:ea typeface="+mj-ea"/>
              <a:cs typeface="Arial"/>
            </a:rPr>
            <a:t>소셜 미디어</a:t>
          </a:r>
          <a:b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소셜 미디어를 통해 라이온들의 참여 장려 및 지역사회에 </a:t>
          </a:r>
          <a:br>
            <a:rPr lang="en-US" alt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동참 촉구</a:t>
          </a:r>
        </a:p>
      </dsp:txBody>
      <dsp:txXfrm>
        <a:off x="17867" y="1474688"/>
        <a:ext cx="2171071" cy="1474688"/>
      </dsp:txXfrm>
    </dsp:sp>
    <dsp:sp modelId="{B76C4B37-B3FA-49E3-B823-3B0B21455BCA}">
      <dsp:nvSpPr>
        <dsp:cNvPr id="0" name=""/>
        <dsp:cNvSpPr/>
      </dsp:nvSpPr>
      <dsp:spPr>
        <a:xfrm>
          <a:off x="546849" y="338293"/>
          <a:ext cx="1036123" cy="10361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36203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800" b="1" kern="1200" dirty="0">
              <a:solidFill>
                <a:srgbClr val="EBB700"/>
              </a:solidFill>
              <a:latin typeface="+mj-ea"/>
              <a:ea typeface="+mj-ea"/>
              <a:cs typeface="Arial"/>
            </a:rPr>
            <a:t>뉴스레터</a:t>
          </a:r>
          <a:br>
            <a:rPr lang="ko-KR" sz="1500" b="1" kern="1200" dirty="0">
              <a:solidFill>
                <a:schemeClr val="bg1"/>
              </a:solidFill>
              <a:latin typeface="+mj-ea"/>
              <a:ea typeface="+mj-ea"/>
              <a:cs typeface="Arial"/>
            </a:rPr>
          </a:br>
          <a:r>
            <a:rPr lang="ko-KR" sz="1500" b="1" i="1" kern="1200" dirty="0">
              <a:solidFill>
                <a:schemeClr val="bg1"/>
              </a:solidFill>
              <a:latin typeface="+mj-ea"/>
              <a:ea typeface="+mj-ea"/>
              <a:cs typeface="Arial"/>
            </a:rPr>
            <a:t>미션</a:t>
          </a:r>
          <a:r>
            <a:rPr lang="ko-KR" sz="1500" b="1" kern="1200" dirty="0">
              <a:solidFill>
                <a:schemeClr val="bg1"/>
              </a:solidFill>
              <a:latin typeface="+mj-ea"/>
              <a:ea typeface="+mj-ea"/>
              <a:cs typeface="Arial"/>
            </a:rPr>
            <a:t> 1.5 정보, </a:t>
          </a:r>
          <a:br>
            <a:rPr lang="en-US" altLang="ko-KR" sz="1500" b="1" kern="1200" dirty="0">
              <a:solidFill>
                <a:schemeClr val="bg1"/>
              </a:solidFill>
              <a:latin typeface="+mj-ea"/>
              <a:ea typeface="+mj-ea"/>
              <a:cs typeface="Arial"/>
            </a:rPr>
          </a:br>
          <a:r>
            <a:rPr lang="ko-KR" sz="1500" b="1" kern="1200" dirty="0">
              <a:solidFill>
                <a:schemeClr val="bg1"/>
              </a:solidFill>
              <a:latin typeface="+mj-ea"/>
              <a:ea typeface="+mj-ea"/>
              <a:cs typeface="Arial"/>
            </a:rPr>
            <a:t>최신 현황, </a:t>
          </a:r>
          <a:br>
            <a:rPr lang="en-US" altLang="ko-KR" sz="1500" b="1" kern="1200" dirty="0">
              <a:solidFill>
                <a:schemeClr val="bg1"/>
              </a:solidFill>
              <a:latin typeface="+mj-ea"/>
              <a:ea typeface="+mj-ea"/>
              <a:cs typeface="Arial"/>
            </a:rPr>
          </a:br>
          <a:r>
            <a:rPr lang="ko-KR" sz="1500" b="1" kern="1200" dirty="0">
              <a:solidFill>
                <a:schemeClr val="bg1"/>
              </a:solidFill>
              <a:latin typeface="+mj-ea"/>
              <a:ea typeface="+mj-ea"/>
              <a:cs typeface="Arial"/>
            </a:rPr>
            <a:t>참여 방법 소개</a:t>
          </a:r>
        </a:p>
      </dsp:txBody>
      <dsp:txXfrm>
        <a:off x="2236203" y="1474688"/>
        <a:ext cx="2171071" cy="1474688"/>
      </dsp:txXfrm>
    </dsp:sp>
    <dsp:sp modelId="{3F4D3B3C-E117-49D9-B64E-0EDA6B30B72D}">
      <dsp:nvSpPr>
        <dsp:cNvPr id="0" name=""/>
        <dsp:cNvSpPr/>
      </dsp:nvSpPr>
      <dsp:spPr>
        <a:xfrm>
          <a:off x="2697587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47240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800" b="1" kern="1200" dirty="0">
              <a:solidFill>
                <a:srgbClr val="EBB700"/>
              </a:solidFill>
              <a:latin typeface="+mj-ea"/>
              <a:ea typeface="+mj-ea"/>
              <a:cs typeface="Arial"/>
            </a:rPr>
            <a:t>행사</a:t>
          </a:r>
          <a:b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모든 주요 라이온 행사에서 </a:t>
          </a:r>
          <a:br>
            <a:rPr lang="en-US" alt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i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미션</a:t>
          </a: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 1.5 강조</a:t>
          </a:r>
        </a:p>
      </dsp:txBody>
      <dsp:txXfrm>
        <a:off x="4472407" y="1474688"/>
        <a:ext cx="2171071" cy="1474688"/>
      </dsp:txXfrm>
    </dsp:sp>
    <dsp:sp modelId="{9E2EF102-3A82-4B9A-ACE1-329DA1DD940A}">
      <dsp:nvSpPr>
        <dsp:cNvPr id="0" name=""/>
        <dsp:cNvSpPr/>
      </dsp:nvSpPr>
      <dsp:spPr>
        <a:xfrm>
          <a:off x="4944103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08610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>
              <a:solidFill>
                <a:srgbClr val="EBB700"/>
              </a:solidFill>
              <a:latin typeface="+mj-ea"/>
              <a:ea typeface="+mj-ea"/>
              <a:cs typeface="Arial"/>
            </a:rPr>
            <a:t>클럽 방문</a:t>
          </a:r>
          <a:r>
            <a:rPr lang="ko-KR" altLang="en-US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  </a:t>
          </a:r>
          <a:br>
            <a:rPr lang="ko-KR" altLang="en-US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altLang="en-US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클럽 방문 시 라이온들이 관심을 갖고 참여하도록 독려</a:t>
          </a:r>
        </a:p>
      </dsp:txBody>
      <dsp:txXfrm>
        <a:off x="6708610" y="1474688"/>
        <a:ext cx="2171071" cy="1474688"/>
      </dsp:txXfrm>
    </dsp:sp>
    <dsp:sp modelId="{F3DE2C33-6C45-40E6-A9CF-4412B054AD4B}">
      <dsp:nvSpPr>
        <dsp:cNvPr id="0" name=""/>
        <dsp:cNvSpPr/>
      </dsp:nvSpPr>
      <dsp:spPr>
        <a:xfrm>
          <a:off x="7086046" y="155227"/>
          <a:ext cx="1416200" cy="141620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8944814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800" b="1" kern="1200" dirty="0">
              <a:solidFill>
                <a:srgbClr val="EBB700"/>
              </a:solidFill>
              <a:latin typeface="+mj-ea"/>
              <a:ea typeface="+mj-ea"/>
              <a:cs typeface="Arial"/>
            </a:rPr>
            <a:t>지구/복합지구 웹사이트</a:t>
          </a:r>
          <a:b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kern="1200" dirty="0" err="1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첫화면</a:t>
          </a: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 소식으로 </a:t>
          </a:r>
          <a:br>
            <a:rPr lang="en-US" alt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</a:br>
          <a:r>
            <a:rPr lang="ko-KR" sz="1500" b="1" kern="12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  <a:cs typeface="Arial"/>
            </a:rPr>
            <a:t>미션 1.5 소개</a:t>
          </a:r>
        </a:p>
      </dsp:txBody>
      <dsp:txXfrm>
        <a:off x="8944814" y="1474688"/>
        <a:ext cx="2171071" cy="1474688"/>
      </dsp:txXfrm>
    </dsp:sp>
    <dsp:sp modelId="{280A1B32-09BF-4444-AA68-7C6D4D5FA43C}">
      <dsp:nvSpPr>
        <dsp:cNvPr id="0" name=""/>
        <dsp:cNvSpPr/>
      </dsp:nvSpPr>
      <dsp:spPr>
        <a:xfrm>
          <a:off x="9333728" y="189983"/>
          <a:ext cx="1393242" cy="139324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2961028"/>
          <a:ext cx="10226615" cy="553008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C0BB-1FDF-EE49-8222-BA0F1B202D8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F6D64-E802-DE49-BB0C-5DF6C1ACA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우리의 새로운 회원 증강 이니셔티브</a:t>
            </a:r>
            <a:r>
              <a:rPr lang="ko-KR" altLang="en-US" dirty="0"/>
              <a:t>인 미션 </a:t>
            </a:r>
            <a:r>
              <a:rPr lang="en-US" altLang="ko-KR" dirty="0"/>
              <a:t>1.5</a:t>
            </a:r>
            <a:r>
              <a:rPr lang="ko-KR" altLang="en-US" dirty="0"/>
              <a:t>에</a:t>
            </a:r>
            <a:r>
              <a:rPr lang="ko-KR" dirty="0"/>
              <a:t> 관심을 가져</a:t>
            </a:r>
            <a:r>
              <a:rPr lang="en-US" altLang="ko-KR" dirty="0"/>
              <a:t> </a:t>
            </a:r>
            <a:r>
              <a:rPr lang="ko-KR" dirty="0"/>
              <a:t>주셔서 감사합니다</a:t>
            </a:r>
            <a:r>
              <a:rPr lang="en-US" altLang="ko-KR" dirty="0"/>
              <a:t>.</a:t>
            </a:r>
            <a:endParaRPr lang="ko-KR" dirty="0"/>
          </a:p>
          <a:p>
            <a:pPr marL="171450" indent="-171450">
              <a:buFont typeface="Symbol"/>
              <a:buChar char="•"/>
            </a:pPr>
            <a:r>
              <a:rPr lang="ko-KR" altLang="en-US" dirty="0"/>
              <a:t>오늘</a:t>
            </a:r>
            <a:r>
              <a:rPr lang="ko-KR" dirty="0"/>
              <a:t> 세미나는 우리가 달성하고자 하는 </a:t>
            </a:r>
            <a:r>
              <a:rPr lang="ko-KR" altLang="en-US" dirty="0"/>
              <a:t>목표와</a:t>
            </a:r>
            <a:r>
              <a:rPr lang="ko-KR" dirty="0"/>
              <a:t> 달성하려는 이유</a:t>
            </a:r>
            <a:r>
              <a:rPr lang="en-US" altLang="ko-KR" dirty="0"/>
              <a:t>,</a:t>
            </a:r>
            <a:r>
              <a:rPr lang="ko-KR" dirty="0"/>
              <a:t> 그리고 성공을 위해 여러분</a:t>
            </a:r>
            <a:r>
              <a:rPr lang="ko-KR" altLang="en-US" dirty="0"/>
              <a:t>의 역할이</a:t>
            </a:r>
            <a:r>
              <a:rPr lang="ko-KR" dirty="0"/>
              <a:t> 왜 그토록 중요한지를 알 수 있는 좋은 기회입니다.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그러면 어떻게 해야 할까요?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늘 그래왔듯이 우리는 함께 행동합니다.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우리가 함께 일할 때 더 강하고 더 향상된다는 것을 잘 알기 때문입니다.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지금까지 미션 1.5가 왜 중요한지에 대해 이야기했습니다.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이제 이 회원 증강 이니셔티브를 성공적으로 이행할 수 있는 방법에 대해 이야기해 보겠습니다.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8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mbol"/>
              <a:buChar char="•"/>
            </a:pPr>
            <a:r>
              <a:rPr lang="ko-KR" dirty="0"/>
              <a:t>성공을 위해서는 </a:t>
            </a:r>
            <a:r>
              <a:rPr lang="ko-KR" altLang="en-US" dirty="0"/>
              <a:t>반드시 이루어져야 될 사항들이 있습니다</a:t>
            </a:r>
            <a:r>
              <a:rPr lang="ko-KR" dirty="0"/>
              <a:t>.</a:t>
            </a:r>
          </a:p>
          <a:p>
            <a:pPr lvl="1">
              <a:buFont typeface="Courier New"/>
              <a:buChar char="○"/>
            </a:pPr>
            <a:r>
              <a:rPr lang="ko-KR" altLang="en-US" dirty="0"/>
              <a:t>미션 </a:t>
            </a:r>
            <a:r>
              <a:rPr lang="en-US" altLang="ko-KR" dirty="0"/>
              <a:t>1.5 </a:t>
            </a:r>
            <a:r>
              <a:rPr lang="ko-KR" dirty="0"/>
              <a:t>이니셔티브를 </a:t>
            </a:r>
            <a:r>
              <a:rPr lang="ko-KR" dirty="0" err="1"/>
              <a:t>지역화하여</a:t>
            </a:r>
            <a:r>
              <a:rPr lang="ko-KR" dirty="0"/>
              <a:t> 우리 자신과 라이온들에게 효과적이 되도록 하십시오.</a:t>
            </a:r>
          </a:p>
          <a:p>
            <a:pPr lvl="1">
              <a:buFont typeface="Courier New"/>
              <a:buChar char="○"/>
            </a:pPr>
            <a:r>
              <a:rPr lang="ko-KR" dirty="0"/>
              <a:t>우리가 구축한 네트워크와 전 세계 네트워크를 활용하고 협력하십시오.</a:t>
            </a:r>
          </a:p>
          <a:p>
            <a:pPr lvl="1">
              <a:buFont typeface="Courier New"/>
              <a:buChar char="○"/>
            </a:pPr>
            <a:r>
              <a:rPr lang="ko-KR" dirty="0"/>
              <a:t>최고의 </a:t>
            </a:r>
            <a:r>
              <a:rPr lang="ko-KR" dirty="0" err="1"/>
              <a:t>실행</a:t>
            </a:r>
            <a:r>
              <a:rPr lang="ko-KR" altLang="en-US" dirty="0" err="1"/>
              <a:t>가들뿐만</a:t>
            </a:r>
            <a:r>
              <a:rPr lang="ko-KR" altLang="en-US" dirty="0"/>
              <a:t> 아니라</a:t>
            </a:r>
            <a:r>
              <a:rPr lang="ko-KR" dirty="0"/>
              <a:t> 모든 라이온이 참여하고 성공의 </a:t>
            </a:r>
            <a:r>
              <a:rPr lang="ko-KR" altLang="en-US" dirty="0"/>
              <a:t>한 축이</a:t>
            </a:r>
            <a:r>
              <a:rPr lang="ko-KR" dirty="0"/>
              <a:t> 되도록 장려하십시오.</a:t>
            </a:r>
          </a:p>
          <a:p>
            <a:pPr lvl="1">
              <a:buFont typeface="Courier New"/>
              <a:buChar char="○"/>
            </a:pPr>
            <a:r>
              <a:rPr lang="ko-KR" dirty="0" err="1"/>
              <a:t>라이온스</a:t>
            </a:r>
            <a:r>
              <a:rPr lang="ko-KR" dirty="0"/>
              <a:t> 세계 전체를 활성화하십시오. 미션 1.5가 무엇이고 우리에게 어떤 혜택이 돌아</a:t>
            </a:r>
            <a:r>
              <a:rPr lang="ko-KR" altLang="en-US" dirty="0"/>
              <a:t>오는지</a:t>
            </a:r>
            <a:r>
              <a:rPr lang="ko-KR" dirty="0"/>
              <a:t> 모든 사람들이 알아야 합니다.</a:t>
            </a:r>
          </a:p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미션 1.5 이니셔티브는 집행임원을 포함한 국제 지도자들의 전폭적 지원 아래 진행됩니다.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모든 수준의 지도자들이 성공을 위해 책임지고 최선을 다합니다.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보시는 화면</a:t>
            </a:r>
            <a:r>
              <a:rPr lang="ko-KR" altLang="en-US" dirty="0"/>
              <a:t>에</a:t>
            </a:r>
            <a:r>
              <a:rPr lang="ko-KR" dirty="0"/>
              <a:t> 지도자들이 맡게 될 주요 역할</a:t>
            </a:r>
            <a:r>
              <a:rPr lang="ko-KR" altLang="en-US" dirty="0"/>
              <a:t>이</a:t>
            </a:r>
            <a:r>
              <a:rPr lang="ko-KR" dirty="0"/>
              <a:t> 간략히 설명</a:t>
            </a:r>
            <a:r>
              <a:rPr lang="ko-KR" altLang="en-US" dirty="0"/>
              <a:t>되어 있습</a:t>
            </a:r>
            <a:r>
              <a:rPr lang="ko-KR" dirty="0"/>
              <a:t>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미션 1.5는 글로벌 액션팀을 동력으로 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 err="1"/>
              <a:t>GAT가</a:t>
            </a:r>
            <a:r>
              <a:rPr lang="ko-KR" dirty="0"/>
              <a:t> 클럽 및 지구 차원의 참여를 주도하며, 이점은 우리가 달성하려는 목표에 매우 중요한 요소로 작동합니다.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역할과 책임, 그리고 주요 지도자들이 어떻게 주도하고 성공에 기여하는지 살펴보시기 바랍니다.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 err="1"/>
              <a:t>보시다시피</a:t>
            </a:r>
            <a:r>
              <a:rPr lang="ko-KR" dirty="0"/>
              <a:t> 모든 사람이 각자의 역할을 가집니다.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25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미션 1.5 목표 달성에 도움될 몇 가지 주요 전략에 대해 이야기해 보겠습니다.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여러분은 미션 1.5를 이해</a:t>
            </a:r>
            <a:r>
              <a:rPr lang="ko-KR" altLang="en-US" dirty="0"/>
              <a:t>하고</a:t>
            </a:r>
            <a:r>
              <a:rPr lang="ko-KR" dirty="0"/>
              <a:t> 홍보하며 성공을 위해 최선을 다해야 합니다.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우리 모두 모범을 보여야 합니다. 즉, 클럽 조직과 회원 증가를 위해 각자의 역할을 다해야 한다는 의미입니다.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우리 모두는 맡은 역할, 목표, 성공에 대해 책임감을 가져야 합니다.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필요한 지원을 제공할 수 있도록 라이온과 지도자들을 교육하고 계획을 실행하고 보고를 모니터링할 조치를 취해야 합니다.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그렇다면 성공을 위한 열쇠는 무엇일까요?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운영 중인 기존 프로그램과 도구를 사용하고 필요 시 개선하십시오.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피드백을 통해 계획과 실행 방식을 조정하십시오.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더 많은 사람들을 우리의 봉사에 동참할 수 있도록 홍보하고 회원을 영입하십시오.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모든 라이온이 회원을 모집할 준비가 되었는지, 지도자들이 신생클럽 조직 방법을 알고 있는지 확인하십시오.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데이터를 활용하여 실행 방식을 안내하고, 성공에 기여하는 라이온들을 표창하십시오.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마지막으로, 우리의 목표 달성에 기여할 유능한 지도자 양성에 계속 집중하십시오.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61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지금까지 역할과 전략에 대해 이야기했습니다. 이제 </a:t>
            </a:r>
            <a:r>
              <a:rPr lang="ko-KR" dirty="0" err="1"/>
              <a:t>라이온스의</a:t>
            </a:r>
            <a:r>
              <a:rPr lang="ko-KR" dirty="0"/>
              <a:t> 각 수준에서 미션 1.5 달성을 위해 어떤 역할을 해야 하는지 살펴보겠습니다.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집행임원진이 목표를 정의하고 전략을 결정합니다.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국제 지도부가 세계 각 지역의 목표를 개발합니다.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국제협회가 자료와 자원을 제공합니다.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지도부가 개발한 계획을 지구와 클럽들이 실행합니다.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52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우리의 목표는 2027년까지 회원 수를 150만 명에 이르게 하는 것입니다.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그러기 위해서는 모든 지도자와 라이온의 헌신이 필요합니다.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또한 </a:t>
            </a:r>
            <a:r>
              <a:rPr lang="ko-KR" dirty="0" err="1"/>
              <a:t>라이온스의</a:t>
            </a:r>
            <a:r>
              <a:rPr lang="ko-KR" dirty="0"/>
              <a:t> 모든 수준에서 성장이 이루어져야 합니다.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4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모든 지구가 신생클럽을 추가해야 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모든 클럽이 신입회원을 추가해야 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그리고 모든 헌장지역에서 순증가를 달성해야 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성공을 위해서는 미래에 봉사 임무를 수행할 여성과 청년 라이온을 포함하여 다양한 회원을 유치하는 데 중점을 두어야 합니다.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말씀드렸듯이 미션 1.5는 </a:t>
            </a:r>
            <a:r>
              <a:rPr lang="ko-KR" dirty="0" err="1"/>
              <a:t>라이온스의</a:t>
            </a:r>
            <a:r>
              <a:rPr lang="ko-KR" dirty="0"/>
              <a:t> 모든 수준에서 우리를 더욱 강력하게 만들 것입니다.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미션 1.5의 전략에 대해 알아보기 전에 우리가 이 이니셔티브를 진행하는 </a:t>
            </a:r>
            <a:r>
              <a:rPr lang="ko-KR" u="sng" dirty="0"/>
              <a:t>이유</a:t>
            </a:r>
            <a:r>
              <a:rPr lang="ko-KR" dirty="0"/>
              <a:t>에 대해 </a:t>
            </a:r>
            <a:r>
              <a:rPr lang="ko-KR" altLang="en-US" dirty="0"/>
              <a:t>이야기하</a:t>
            </a:r>
            <a:r>
              <a:rPr lang="ko-KR" dirty="0"/>
              <a:t>겠습니다.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 모두는 라이온으로서 도움이 필요한 세상에 봉사하고 있습니다.</a:t>
            </a:r>
          </a:p>
          <a:p>
            <a:pPr marL="285750" indent="-285750">
              <a:buFont typeface="Symbol"/>
              <a:buChar char="•"/>
            </a:pPr>
            <a:r>
              <a:rPr lang="ko-KR" altLang="en-US" dirty="0" err="1"/>
              <a:t>라이온스</a:t>
            </a:r>
            <a:r>
              <a:rPr lang="ko-KR" altLang="en-US" dirty="0"/>
              <a:t> 활동이 이루어지는</a:t>
            </a:r>
            <a:r>
              <a:rPr lang="ko-KR" dirty="0"/>
              <a:t> 모든 곳에서 하루도 빠짐없이 </a:t>
            </a:r>
            <a:r>
              <a:rPr lang="ko-KR" altLang="en-US" dirty="0"/>
              <a:t>라이온들의 봉사를 확인</a:t>
            </a:r>
            <a:r>
              <a:rPr lang="ko-KR" dirty="0"/>
              <a:t>합니다.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하지만 우리가 돕는 지역사회와 우리가 </a:t>
            </a:r>
            <a:r>
              <a:rPr lang="ko-KR" altLang="en-US" dirty="0"/>
              <a:t>공유하는</a:t>
            </a:r>
            <a:r>
              <a:rPr lang="ko-KR" dirty="0"/>
              <a:t> 세상에 더 많은 것을 </a:t>
            </a:r>
            <a:r>
              <a:rPr lang="ko-KR" altLang="en-US" dirty="0"/>
              <a:t>나눌 </a:t>
            </a:r>
            <a:r>
              <a:rPr lang="ko-KR" dirty="0"/>
              <a:t>수 있는 방법을 계속해서 찾아야 합니다.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5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전체 목표를 달성하기 위해서는 2027년까지 회원 수 150만 명에 이</a:t>
            </a:r>
            <a:r>
              <a:rPr lang="ko-KR" altLang="en-US" dirty="0"/>
              <a:t>르게 할</a:t>
            </a:r>
            <a:r>
              <a:rPr lang="ko-KR" dirty="0"/>
              <a:t> 연간 목표를 달성해야 합니다.</a:t>
            </a:r>
          </a:p>
          <a:p>
            <a:pPr marL="285750" indent="-285750">
              <a:buFont typeface="Symbol"/>
              <a:buChar char="•"/>
            </a:pPr>
            <a:r>
              <a:rPr lang="ko-KR" altLang="en-US" dirty="0"/>
              <a:t>보시는 화면에 </a:t>
            </a:r>
            <a:r>
              <a:rPr lang="ko-KR" dirty="0"/>
              <a:t>올해의 글로벌 목표</a:t>
            </a:r>
            <a:r>
              <a:rPr lang="ko-KR" altLang="en-US" dirty="0"/>
              <a:t>와</a:t>
            </a:r>
            <a:r>
              <a:rPr lang="ko-KR" dirty="0"/>
              <a:t>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 헌장지역의 목표</a:t>
            </a:r>
            <a:r>
              <a:rPr lang="ko-KR" altLang="en-US" dirty="0"/>
              <a:t>가 나와 있습니다</a:t>
            </a:r>
            <a:r>
              <a:rPr lang="en-US" altLang="ko-KR" dirty="0"/>
              <a:t>.</a:t>
            </a:r>
            <a:endParaRPr lang="ko-KR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47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성공에 대해 많은 이야기를 나눴습니다.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성공을 위한 열쇠 중 하나는 우리와 라이온들에게 효과적인 방법을 사용하는 것입니다.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2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지도력을 </a:t>
            </a:r>
            <a:r>
              <a:rPr lang="ko-KR" altLang="en-US" dirty="0"/>
              <a:t>개발</a:t>
            </a:r>
            <a:r>
              <a:rPr lang="ko-KR" dirty="0"/>
              <a:t>하는 것이 회원 증강을 포함해 우리가 라이온으로서 하는 모든 일에 매우 중요하다는 것을 잘 알고 있습니다.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지도자들이 모든 연수 기회와 자료를 잘 활용하고 있는지 확인하시기 바랍니다.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교육을 통해 우리는 회원들을 이끌고 </a:t>
            </a:r>
            <a:r>
              <a:rPr lang="ko-KR" altLang="en-US" dirty="0"/>
              <a:t>성장하는</a:t>
            </a:r>
            <a:r>
              <a:rPr lang="ko-KR" dirty="0"/>
              <a:t> 데 필요한 기술을 갖출 수 있습니다.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성장하려면 노력이 필요하다는 것을 우리 모두 알고 있습니다. 그리고 </a:t>
            </a:r>
            <a:r>
              <a:rPr lang="ko-KR" altLang="en-US" dirty="0"/>
              <a:t>노력 외에도 </a:t>
            </a:r>
            <a:r>
              <a:rPr lang="ko-KR" dirty="0"/>
              <a:t>적절한 자료</a:t>
            </a:r>
            <a:r>
              <a:rPr lang="ko-KR" altLang="en-US" dirty="0"/>
              <a:t>가</a:t>
            </a:r>
            <a:r>
              <a:rPr lang="ko-KR" dirty="0"/>
              <a:t> 필요합니다.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글로벌 회원 증강 프로그램은 </a:t>
            </a:r>
            <a:r>
              <a:rPr lang="ko-KR" u="sng" dirty="0"/>
              <a:t>모든</a:t>
            </a:r>
            <a:r>
              <a:rPr lang="ko-KR" dirty="0"/>
              <a:t> 클럽과 지구가 성장하는 데 도움되는 과정과 자원을 제공합니다.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글로벌 회원 증강 프로그램은 매우 효과적입니다.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전 세계적으로 효과가 입증되었으므로 회원들에게 제공되고 있는 도구와 자료를 활용하시기 바랍니다.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2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목표를 달성하려면 계획이 필요합니다.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우리에게 도움이 될 세부 계획을 개발하고 실행해야 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미션 1.5는 교육이 용이하고 상황에 따라 수정할 수 있으며 지속 가능합니다. </a:t>
            </a:r>
          </a:p>
          <a:p>
            <a:pPr marL="285750" indent="-285750">
              <a:buFont typeface="Symbol"/>
              <a:buChar char="•"/>
            </a:pPr>
            <a:r>
              <a:rPr lang="ko-KR" altLang="en-US" dirty="0"/>
              <a:t>여기서 </a:t>
            </a:r>
            <a:r>
              <a:rPr lang="ko-KR" dirty="0"/>
              <a:t>‘지속 </a:t>
            </a:r>
            <a:r>
              <a:rPr lang="ko-KR" dirty="0" err="1"/>
              <a:t>가능’이라는</a:t>
            </a:r>
            <a:r>
              <a:rPr lang="ko-KR" dirty="0"/>
              <a:t> 단어가 중요합니다.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우리가 미션 1.5를 위해 수행하는 일들이 목표 달성에 도움될 뿐만 아니라 2027년 이후</a:t>
            </a:r>
            <a:r>
              <a:rPr lang="ko-KR" altLang="en-US" dirty="0"/>
              <a:t>로도</a:t>
            </a:r>
            <a:r>
              <a:rPr lang="ko-KR" dirty="0"/>
              <a:t> 우리의 지속적인 성장에 계속 도움이 된다는 의미입니다.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98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회원이 증가하면 지구, 클럽, 지역사회가 많은 혜택을 받습니다.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우리는 표창 프로그램을 만들어 라이온과 지도자들이 우리의 성장을 돕도록 독려해야 합니다.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66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노력과 헌신에 대한 보상은 반드시 이루어져야 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함께 </a:t>
            </a:r>
            <a:r>
              <a:rPr lang="ko-KR" dirty="0" err="1"/>
              <a:t>라이온스의</a:t>
            </a:r>
            <a:r>
              <a:rPr lang="ko-KR" dirty="0"/>
              <a:t> 새 역사를 만들기 위해서는 우리의 성공과 성장에 적극 참여하는 라이온과 지도자들의 노력을 인정해야 합니다.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1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우리가 미션 1.5 표창 프로그램을 </a:t>
            </a:r>
            <a:r>
              <a:rPr lang="ko-KR" altLang="en-US" dirty="0"/>
              <a:t>별도로</a:t>
            </a:r>
            <a:r>
              <a:rPr lang="ko-KR" dirty="0"/>
              <a:t> 개발한 이유입니다.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라이온들은 미션 1.5 상패와 핀을 받고, 신생클럽 조직, 클럽 성장 및 현 회원 유지에 대한 공로로 특별 국제회장 메달과 상을 받을 수 있습니다.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미션 1.5 표창 전용 웹페이지가 있으므로 다양한 표창 기회를 확인해 보시기 바랍니다. </a:t>
            </a:r>
            <a:r>
              <a:rPr lang="ko-KR" u="sng" dirty="0"/>
              <a:t>모든</a:t>
            </a:r>
            <a:r>
              <a:rPr lang="ko-KR" dirty="0"/>
              <a:t> 라이온들에게 수상 기회가 주어진다는 점을 라이온들에게 잘 알려주십시오.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30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이제 소통에 대해 이야기해 보겠습니다.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소통은 우리의 성공에 꼭 필요합니다.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지도자로서 우리는 가능한 </a:t>
            </a:r>
            <a:r>
              <a:rPr lang="ko-KR" altLang="en-US" dirty="0"/>
              <a:t>한 </a:t>
            </a:r>
            <a:r>
              <a:rPr lang="ko-KR" dirty="0"/>
              <a:t>가장 효율적이고 효과적으로 계획을 실행할 수 있도록 긴밀한 소통을 유지해야 합니다.</a:t>
            </a:r>
          </a:p>
          <a:p>
            <a:pPr marL="285750" indent="-285750">
              <a:buFont typeface="Symbol"/>
              <a:buChar char="•"/>
            </a:pPr>
            <a:r>
              <a:rPr lang="ko-KR" altLang="en-US" dirty="0"/>
              <a:t>아울러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dirty="0"/>
              <a:t>라이온들과 클럽을 미션 1.5에 참여시키기 위해서</a:t>
            </a:r>
            <a:r>
              <a:rPr lang="ko-KR" altLang="en-US" dirty="0"/>
              <a:t>도 소통은</a:t>
            </a:r>
            <a:r>
              <a:rPr lang="ko-KR" dirty="0"/>
              <a:t> 중요합니다.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이 중요한 이니셔티브에 대한 인식과 관심을 높이기 위해 우리 모두 적극적으로 소통해야 합니다.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9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회원 증강에 대한 인식, 관심, 참여를 높일 수 있도록 우리의 모든 채널을 이용하여 미션 1.5를 홍보해 주십시오.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소셜 미디어를 사용하여 라이온과 지역사회를 연결하십시오.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클럽 및 지구 뉴스레터에 미션 1.5 정보를 추가하십시오.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라이온 행사 및 클럽 방문</a:t>
            </a:r>
            <a:r>
              <a:rPr lang="en-US" altLang="ko-KR" dirty="0"/>
              <a:t> </a:t>
            </a:r>
            <a:r>
              <a:rPr lang="ko-KR" altLang="en-US" dirty="0"/>
              <a:t>시</a:t>
            </a:r>
            <a:r>
              <a:rPr lang="ko-KR" dirty="0"/>
              <a:t> </a:t>
            </a:r>
            <a:r>
              <a:rPr lang="ko-KR" altLang="en-US" dirty="0"/>
              <a:t>미션</a:t>
            </a:r>
            <a:r>
              <a:rPr lang="ko-KR" dirty="0"/>
              <a:t> 1.5에 대해 이야기하십시오.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여러분의 지구와 복합지구 웹사이트에 정보가 포함되어 있는지 확인하십시오.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국제협회도 소통 채널을 활용하여 메시지와 미션을 확대 전파하고 있습니다.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4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altLang="en-US" dirty="0" err="1"/>
              <a:t>라이온스의</a:t>
            </a:r>
            <a:r>
              <a:rPr lang="ko-KR" dirty="0"/>
              <a:t> 모토는 ‘우리는 </a:t>
            </a:r>
            <a:r>
              <a:rPr lang="ko-KR" dirty="0" err="1"/>
              <a:t>봉사한다’이며</a:t>
            </a:r>
            <a:r>
              <a:rPr lang="ko-KR" dirty="0"/>
              <a:t> 라이온처럼 봉사하는 사람은 그 어디에도 없습니다.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우리는 친절을 행동으로 옮기기 위해 </a:t>
            </a:r>
            <a:r>
              <a:rPr lang="ko-KR" dirty="0" err="1"/>
              <a:t>라이온스클럽과</a:t>
            </a:r>
            <a:r>
              <a:rPr lang="ko-KR" dirty="0"/>
              <a:t> 국제협회에 가입했습니다. 그리고 함께 </a:t>
            </a:r>
            <a:r>
              <a:rPr lang="ko-KR" altLang="en-US" dirty="0"/>
              <a:t>힘을 모아 </a:t>
            </a:r>
            <a:r>
              <a:rPr lang="ko-KR" dirty="0"/>
              <a:t>지역사회에 변화를 만들어가고 있습니다.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하지만 더 큰 영향을 미치려면 우리</a:t>
            </a:r>
            <a:r>
              <a:rPr lang="ko-KR" altLang="en-US" dirty="0"/>
              <a:t>가</a:t>
            </a:r>
            <a:r>
              <a:rPr lang="ko-KR" dirty="0"/>
              <a:t> 성장해야 합니다.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80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라이온들과 가장 잘 소통할 방법을 고려</a:t>
            </a:r>
            <a:r>
              <a:rPr lang="ko-KR" altLang="en-US" dirty="0"/>
              <a:t>하면서</a:t>
            </a:r>
            <a:r>
              <a:rPr lang="en-US" altLang="ko-KR" dirty="0"/>
              <a:t>,</a:t>
            </a:r>
            <a:r>
              <a:rPr lang="ko-KR" dirty="0"/>
              <a:t> 간단하지만 고무적인 방식으로 미션 1.5의 혜택을 강조할 수 있는 몇 가지 메시지를 마련했습니다.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라이온들과 소통</a:t>
            </a:r>
            <a:r>
              <a:rPr lang="ko-KR" altLang="en-US" dirty="0"/>
              <a:t>하고</a:t>
            </a:r>
            <a:r>
              <a:rPr lang="ko-KR" dirty="0"/>
              <a:t> 참여</a:t>
            </a:r>
            <a:r>
              <a:rPr lang="ko-KR" altLang="en-US" dirty="0"/>
              <a:t>를 장려할</a:t>
            </a:r>
            <a:r>
              <a:rPr lang="ko-KR" dirty="0"/>
              <a:t> 수 있도록 효과적인 메시지를 사용해야 합니다.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40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국제협회는 미션 1.5 랜딩 </a:t>
            </a:r>
            <a:r>
              <a:rPr lang="ko-KR" altLang="en-US" dirty="0"/>
              <a:t>웹</a:t>
            </a:r>
            <a:r>
              <a:rPr lang="ko-KR" dirty="0"/>
              <a:t>페이지를 만들었습니다. </a:t>
            </a:r>
            <a:r>
              <a:rPr lang="ko-KR" altLang="en-US" dirty="0"/>
              <a:t>여기에는</a:t>
            </a:r>
            <a:r>
              <a:rPr lang="ko-KR" dirty="0"/>
              <a:t> 이니셔티브에 대한 정보 및 실행에 옮기는데 도움되는 자료들이 포함되어 있습니다.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미션 1.5가 무엇인지 알고 싶어하는 라이온들에게 매우 유용한 </a:t>
            </a:r>
            <a:r>
              <a:rPr lang="ko-KR" altLang="en-US" dirty="0"/>
              <a:t>정보의 출처가 될 것</a:t>
            </a:r>
            <a:r>
              <a:rPr lang="ko-KR" dirty="0"/>
              <a:t>입니다.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우리의 성장을 돕기 위해 라이온들이 더 많은 정보를 접하고 더 많은 일을 실행에 옮길 수 있도록 웹페이지를 널리 공유해 주십시오.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9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여기 계신 모든 분들이 성장을 위해 최선을 다하고 계신다는 것을 잘 알고 있습니다.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그런데 진행 상황을 어떻게 추적할 수 있을까요?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우리가 진전을 이루고 목표에 대한 책임을 다하기 위해 해야 할 중요한 단계들이 있습니다.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3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우리의 성공을 강조하려면 진행 상황을 추적해야 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우리의 성과를 함께 축하해 주십시오. 그리고 이를 바탕으로 라이온들과 클럽들이 위대한 성과를 달성하도록 격려하고 용기를 북돋아 주십시오.</a:t>
            </a:r>
          </a:p>
          <a:p>
            <a:endParaRPr lang="en-US" dirty="0"/>
          </a:p>
          <a:p>
            <a:r>
              <a:rPr lang="ko-KR" dirty="0"/>
              <a:t>[이 슬라이드는 개인, 클럽, 지구의 성장을 표창하도록 </a:t>
            </a:r>
            <a:r>
              <a:rPr lang="ko-KR" altLang="en-US" dirty="0"/>
              <a:t>상황에 맞게 </a:t>
            </a:r>
            <a:r>
              <a:rPr lang="ko-KR" dirty="0"/>
              <a:t>수정하여 사용할 수 있습니다]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지역의 보고는 미션 1.5의 진행 상황을 </a:t>
            </a:r>
            <a:r>
              <a:rPr lang="ko-KR" altLang="en-US" dirty="0"/>
              <a:t>파악</a:t>
            </a:r>
            <a:r>
              <a:rPr lang="ko-KR" dirty="0"/>
              <a:t>하는 데 꼭 필요합니다. 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또한, 성공과 어려움을 식별하여 프로그램을 일부 조정</a:t>
            </a:r>
            <a:r>
              <a:rPr lang="ko-KR" altLang="en-US" dirty="0"/>
              <a:t>하는 데에도 도움이 됩니다</a:t>
            </a:r>
            <a:r>
              <a:rPr lang="en-US" altLang="ko-KR" dirty="0"/>
              <a:t>.</a:t>
            </a:r>
            <a:endParaRPr lang="ko-KR" dirty="0"/>
          </a:p>
          <a:p>
            <a:pPr marL="171450" indent="-171450">
              <a:buFont typeface="Symbol"/>
              <a:buChar char="•"/>
            </a:pPr>
            <a:r>
              <a:rPr lang="ko-KR" dirty="0"/>
              <a:t>주요 지도자들과 함께 모여 데이터를 검토하고 지역 현장에서 어떤 상황이 일어나고 있는지를 알 수 있도록 매월 회의를 개최</a:t>
            </a:r>
            <a:r>
              <a:rPr lang="ko-KR" altLang="en-US" dirty="0"/>
              <a:t>할 예정입</a:t>
            </a:r>
            <a:r>
              <a:rPr lang="ko-KR" dirty="0"/>
              <a:t>니다. 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GAT 헌장지역대표(CAL)</a:t>
            </a:r>
            <a:r>
              <a:rPr lang="ko-KR" altLang="en-US" dirty="0"/>
              <a:t>는</a:t>
            </a:r>
            <a:r>
              <a:rPr lang="ko-KR" dirty="0"/>
              <a:t> 지역지도자들과 회의를 가집니다.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지역지도자는 복합지구 및 지구 </a:t>
            </a:r>
            <a:r>
              <a:rPr lang="ko-KR" dirty="0" err="1"/>
              <a:t>GAT와</a:t>
            </a:r>
            <a:r>
              <a:rPr lang="ko-KR" dirty="0"/>
              <a:t> 회의를 가집니다.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지구총재 또는 </a:t>
            </a:r>
            <a:r>
              <a:rPr lang="ko-KR" dirty="0" err="1"/>
              <a:t>코디네이팅</a:t>
            </a:r>
            <a:r>
              <a:rPr lang="ko-KR" dirty="0"/>
              <a:t> 라이온은 지구 제1부총재, 지구 GAT, 지역/지대위원장들과 회의를 가집니다. 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지역/지대위원장은 클럽과의 회의도 실시해야 합니다.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생산적인 회의를 위해 검토</a:t>
            </a:r>
            <a:r>
              <a:rPr lang="ko-KR" altLang="en-US" dirty="0"/>
              <a:t>할 항목이 몇 가지 있습니다</a:t>
            </a:r>
            <a:r>
              <a:rPr lang="en-US" altLang="ko-KR" dirty="0"/>
              <a:t>.</a:t>
            </a:r>
            <a:endParaRPr lang="ko-KR" dirty="0"/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실행 계획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목표에 대한 진행 상황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장애물과 문제점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경로 수정 또는 계획 조정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도움이 필요한 분야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회의는 우리의 목표를 달성하고 서로 간의 책임감을 유지하는 데 매우 중요합니다.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0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지역적 </a:t>
            </a:r>
            <a:r>
              <a:rPr lang="ko-KR" u="sng" dirty="0"/>
              <a:t>및</a:t>
            </a:r>
            <a:r>
              <a:rPr lang="ko-KR" dirty="0"/>
              <a:t> 전 세계적으로 성공에 집중할 수 있도록 세계 보고의 날을 개최할 예정입니다.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회원 150만 명이라는 목표를 달성을 향해 순조롭게 나아갈 수 있도록 국제 지도자와 협회 직원들이 함께 모이는 회의가 </a:t>
            </a:r>
            <a:r>
              <a:rPr lang="ko-KR" altLang="en-US" dirty="0"/>
              <a:t>연간</a:t>
            </a:r>
            <a:r>
              <a:rPr lang="ko-KR" dirty="0"/>
              <a:t> 세 차례 개최됩니다.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지역 보고와 마찬가지로 세계 보고의 날은 진행 상황 평가, 문제점 확인, 지원이 필요한 분야 파악, 향후 회원 목표 설정 등</a:t>
            </a:r>
            <a:r>
              <a:rPr lang="ko-KR" altLang="en-US" dirty="0"/>
              <a:t>에</a:t>
            </a:r>
            <a:r>
              <a:rPr lang="ko-KR" dirty="0"/>
              <a:t> 중점을 둡니다.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1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미션 1.5는 봉사의 미래를 재정립할 것입니다.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지난 100년 동안 쌓아온 봉사의 유산을 더욱 견고히 할 기회</a:t>
            </a:r>
            <a:r>
              <a:rPr lang="ko-KR" altLang="en-US" dirty="0"/>
              <a:t>입</a:t>
            </a:r>
            <a:r>
              <a:rPr lang="ko-KR" dirty="0"/>
              <a:t>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클럽들과 협회가 미래에 대비할 수 있는 기회입니다.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더 많은 사람들을 도울 수 있는 기회입니다.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이 모든 것이 </a:t>
            </a:r>
            <a:r>
              <a:rPr lang="ko-KR" dirty="0" err="1"/>
              <a:t>가능하려면</a:t>
            </a:r>
            <a:r>
              <a:rPr lang="ko-KR" dirty="0"/>
              <a:t> 우리는 성장해야 합니다.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7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여러분이 항상 잊지 말아야 할 사항을 몇 가지 말씀드리겠습니다.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성장은 우리의 봉사와 </a:t>
            </a:r>
            <a:r>
              <a:rPr lang="ko-KR" dirty="0" err="1"/>
              <a:t>라이온스의</a:t>
            </a:r>
            <a:r>
              <a:rPr lang="ko-KR" dirty="0"/>
              <a:t> 미래에 꼭 필요합니다.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우리는 서로 간에</a:t>
            </a:r>
            <a:r>
              <a:rPr lang="en-US" altLang="ko-KR" dirty="0"/>
              <a:t>,</a:t>
            </a:r>
            <a:r>
              <a:rPr lang="ko-KR" dirty="0"/>
              <a:t> 그리고 우리가 봉사하는 지역사회에 대한 책임감을 가집니다.</a:t>
            </a:r>
          </a:p>
          <a:p>
            <a:pPr marL="628650" lvl="1" indent="-171450">
              <a:buFont typeface="Courier New"/>
              <a:buChar char="○"/>
            </a:pPr>
            <a:r>
              <a:rPr lang="ko-KR" dirty="0"/>
              <a:t>성공은 모든 라이온, 그리고 우리 자신에게 달려 있습니다. 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왜 미션 1.5를 진행하는지, 여러분 모두가 성공에 얼마나 중요한지를 잊지 마시기 바랍니다.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75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성공에만 집중해 주십시오.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모든 </a:t>
            </a:r>
            <a:r>
              <a:rPr lang="ko-KR" dirty="0" err="1"/>
              <a:t>라이온스의</a:t>
            </a:r>
            <a:r>
              <a:rPr lang="ko-KR" dirty="0"/>
              <a:t> 성장을 최우선으로 생각해 주십시오.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우리가 성공할 수 있도록 클럽의 참여를 장려해 주십시오.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계획을 실행하고 목표를 달성할 수 있도록 함께 노력해 주십시오.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최고의 결과를 위해 소통하고 협력하십시오.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우리의 성과를 축하하고 이를 가능</a:t>
            </a:r>
            <a:r>
              <a:rPr lang="ko-KR" altLang="en-US" dirty="0"/>
              <a:t>하게 만든</a:t>
            </a:r>
            <a:r>
              <a:rPr lang="ko-KR" dirty="0"/>
              <a:t> 사람들을 표창하십시오!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29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우리는 늘 함께 할수록 더욱 강해진다는 것을 잊지 마십시오.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우리의 봉사는 세상에 대한 약속입니다.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가족, 지역사회, 우리의 세상을 더 살기 좋은 곳으로 만들겠다는 약속입니다.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그리고 우리는 봉사를 통해</a:t>
            </a:r>
            <a:r>
              <a:rPr lang="en-US" altLang="ko-KR" dirty="0"/>
              <a:t>, </a:t>
            </a:r>
            <a:r>
              <a:rPr lang="ko-KR" altLang="en-US" dirty="0"/>
              <a:t>그리고 나눔을 통해 그 약속을 지켜갑니다</a:t>
            </a:r>
            <a:r>
              <a:rPr lang="en-US" altLang="ko-KR" dirty="0"/>
              <a:t>.</a:t>
            </a:r>
            <a:endParaRPr lang="ko-KR" dirty="0"/>
          </a:p>
          <a:p>
            <a:pPr marL="285750" indent="-285750">
              <a:buFont typeface="Symbol"/>
              <a:buChar char="•"/>
            </a:pPr>
            <a:r>
              <a:rPr lang="ko-KR" dirty="0"/>
              <a:t>우리가 성장할수록 더 많은 것들을 나눌 수 있습니다.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라이온들은 우리가 봉사하는 지역사회에서 중요한 존재입니다. 그리고 </a:t>
            </a:r>
            <a:r>
              <a:rPr lang="ko-KR" altLang="en-US" dirty="0"/>
              <a:t>우리가 사는 </a:t>
            </a:r>
            <a:r>
              <a:rPr lang="ko-KR" dirty="0"/>
              <a:t>세상에서도 중요한 존재입니다.</a:t>
            </a:r>
          </a:p>
          <a:p>
            <a:pPr marL="171450" indent="-171450">
              <a:buFont typeface="Symbol"/>
              <a:buChar char="•"/>
            </a:pPr>
            <a:r>
              <a:rPr lang="ko-KR" altLang="en-US" dirty="0"/>
              <a:t>라이온들은</a:t>
            </a:r>
            <a:r>
              <a:rPr lang="ko-KR" dirty="0"/>
              <a:t> 100년</a:t>
            </a:r>
            <a:r>
              <a:rPr lang="ko-KR" altLang="en-US" dirty="0"/>
              <a:t>이 넘는 긴 시간 동안</a:t>
            </a:r>
            <a:r>
              <a:rPr lang="ko-KR" dirty="0"/>
              <a:t> 지역사회와 세상을 위해 기부하고 봉사해 왔습니다.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그러나 우리 지역사회와 세상의 요구사항이 점점 늘어남에 따라 우리</a:t>
            </a:r>
            <a:r>
              <a:rPr lang="ko-KR" altLang="en-US" dirty="0"/>
              <a:t>가</a:t>
            </a:r>
            <a:r>
              <a:rPr lang="ko-KR" dirty="0"/>
              <a:t> 성장</a:t>
            </a:r>
            <a:r>
              <a:rPr lang="ko-KR" altLang="en-US" dirty="0"/>
              <a:t>해야 할 필요성도 대두되고 있습니다</a:t>
            </a:r>
            <a:r>
              <a:rPr lang="en-US" altLang="ko-KR" dirty="0"/>
              <a:t>.</a:t>
            </a:r>
            <a:endParaRPr lang="ko-KR" dirty="0"/>
          </a:p>
          <a:p>
            <a:pPr marL="171450" indent="-171450">
              <a:buFont typeface="Symbol"/>
              <a:buChar char="•"/>
            </a:pPr>
            <a:r>
              <a:rPr lang="ko-KR" dirty="0"/>
              <a:t>미션 1.5는 바로 이러한 이유에서 시작되었습니다.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757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미션 1.5는 라이온들에게 도전입니다. 우리 각자의 도전입니다. 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여러분의 도전이고 저의 도전입니다.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하지만 라이온들에게 너무 큰 도전이란 존재하지 않았습니다.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이 도전을 </a:t>
            </a:r>
            <a:r>
              <a:rPr lang="ko-KR" dirty="0" err="1"/>
              <a:t>수락하시겠습니까</a:t>
            </a:r>
            <a:r>
              <a:rPr lang="ko-KR" dirty="0"/>
              <a:t>?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[응답을 기다리십시오]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한 번 더 – 도전을 </a:t>
            </a:r>
            <a:r>
              <a:rPr lang="ko-KR" dirty="0" err="1"/>
              <a:t>수락하시겠습니까</a:t>
            </a:r>
            <a:r>
              <a:rPr lang="ko-KR" dirty="0"/>
              <a:t>?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[응답을 기다리십시오]</a:t>
            </a:r>
          </a:p>
          <a:p>
            <a:pPr marL="285750" indent="-285750">
              <a:buFont typeface="Symbol"/>
              <a:buChar char="•"/>
            </a:pPr>
            <a:r>
              <a:rPr lang="ko-KR" dirty="0"/>
              <a:t>이제, 여러분은 성장을 위한 미션을 수행하는 전 세계 라이온들과 함께하고 계십니다.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49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[동영상을 재생하십시오]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767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오늘 이 자리에 저와 함께해</a:t>
            </a:r>
            <a:r>
              <a:rPr lang="en-US" altLang="ko-KR" dirty="0"/>
              <a:t> </a:t>
            </a:r>
            <a:r>
              <a:rPr lang="ko-KR" dirty="0"/>
              <a:t>주신 모든 분들께 감사드립니다. 그리고 회원 150만 명 목표를 위해 함께 노력하는 전 세계 라이온들과 함께해</a:t>
            </a:r>
            <a:r>
              <a:rPr lang="en-US" altLang="ko-KR" dirty="0"/>
              <a:t> </a:t>
            </a:r>
            <a:r>
              <a:rPr lang="ko-KR" dirty="0"/>
              <a:t>주셔서 감사합니다. 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여러분 한 분 한 분은 성공에 매우 중요한 역할을 합니다. 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여러분과 같은 라이온 및 지도자들과 함께 일한다면 우리는 미션 1.5의 목표를 함께 이룰 수 있을 것입니다. 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감사합니다!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ko-KR" dirty="0"/>
              <a:t>미션 1.5는 2027년 7월 1일까지 전 세계 회원을 150만 명으로 증가시키기 위한 우리의 임무입니다</a:t>
            </a:r>
            <a:r>
              <a:rPr lang="en-US" altLang="ko-KR" dirty="0"/>
              <a:t>.</a:t>
            </a:r>
            <a:endParaRPr lang="ko-KR" dirty="0"/>
          </a:p>
          <a:p>
            <a:pPr marL="285750" indent="-285750">
              <a:buFont typeface="Symbol"/>
              <a:buChar char="•"/>
            </a:pPr>
            <a:r>
              <a:rPr lang="ko-KR" dirty="0"/>
              <a:t>미션 1.5는 점점 증가하는 요구사항에 부응하고 더 많은 사람들</a:t>
            </a:r>
            <a:r>
              <a:rPr lang="ko-KR" altLang="en-US" dirty="0"/>
              <a:t>에게 봉사할 수 있도록 합니다</a:t>
            </a:r>
            <a:r>
              <a:rPr lang="en-US" altLang="ko-KR" dirty="0"/>
              <a:t>.</a:t>
            </a:r>
            <a:endParaRPr lang="ko-KR" dirty="0"/>
          </a:p>
          <a:p>
            <a:pPr marL="285750" indent="-285750">
              <a:buFont typeface="Symbol"/>
              <a:buChar char="•"/>
            </a:pPr>
            <a:r>
              <a:rPr lang="ko-KR" dirty="0"/>
              <a:t>우리가 성장할수록 더 많은 것들을 나눌 수 있기 때문입니다.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dirty="0"/>
              <a:t>그렇습니다. 세상은 그 어느 때보다도 라이온</a:t>
            </a:r>
            <a:r>
              <a:rPr lang="ko-KR" altLang="en-US" dirty="0"/>
              <a:t>들을</a:t>
            </a:r>
            <a:r>
              <a:rPr lang="ko-KR" dirty="0"/>
              <a:t> 필요로 합니다.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지역사회를 둘러보고 뉴스를 읽기만 해도 세상의 요구사항이 늘고 라이온들이 그 어느 때보다 중요한 존재</a:t>
            </a:r>
            <a:r>
              <a:rPr lang="ko-KR" altLang="en-US" dirty="0"/>
              <a:t>가 되어 있음</a:t>
            </a:r>
            <a:r>
              <a:rPr lang="ko-KR" dirty="0"/>
              <a:t>을 알 수 있습니다.</a:t>
            </a:r>
          </a:p>
          <a:p>
            <a:pPr marL="171450" indent="-171450">
              <a:buFont typeface="Symbol"/>
              <a:buChar char="•"/>
            </a:pPr>
            <a:r>
              <a:rPr lang="ko-KR" dirty="0"/>
              <a:t>성장이 왜 그토록 중요한지에 대해 몇몇 라이온들의 이야기를 들어보겠습니다.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8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[동영상을 재생하십시오]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ko-KR" altLang="en-US" dirty="0"/>
              <a:t>지금까지 </a:t>
            </a:r>
            <a:r>
              <a:rPr lang="ko-KR" dirty="0"/>
              <a:t>성장의 필요성에 대해 이야기했습니다.</a:t>
            </a:r>
          </a:p>
          <a:p>
            <a:pPr marL="171450" indent="-171450">
              <a:buFont typeface="Symbol"/>
              <a:buChar char="•"/>
            </a:pPr>
            <a:r>
              <a:rPr lang="ko-KR" altLang="en-US" dirty="0"/>
              <a:t>이제는</a:t>
            </a:r>
            <a:r>
              <a:rPr lang="ko-KR" dirty="0"/>
              <a:t> </a:t>
            </a:r>
            <a:r>
              <a:rPr lang="ko-KR" dirty="0" err="1"/>
              <a:t>라이온스가</a:t>
            </a:r>
            <a:r>
              <a:rPr lang="ko-KR" dirty="0"/>
              <a:t> 성장할 때 얻을 수 있는 기회와 혜택에 대해서도 이야기</a:t>
            </a:r>
            <a:r>
              <a:rPr lang="ko-KR" altLang="en-US" dirty="0"/>
              <a:t>해 보겠습니다</a:t>
            </a:r>
            <a:r>
              <a:rPr lang="en-US" altLang="ko-KR" dirty="0"/>
              <a:t>.</a:t>
            </a:r>
            <a:endParaRPr lang="ko-KR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6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•"/>
            </a:pPr>
            <a:r>
              <a:rPr lang="ko-KR" dirty="0">
                <a:latin typeface="+mj-ea"/>
                <a:ea typeface="+mj-ea"/>
              </a:rPr>
              <a:t>클럽과 지구가 성장하면 라이온들도 혜택을 받습니다. </a:t>
            </a:r>
            <a:r>
              <a:rPr lang="ko-KR" altLang="ko-KR" dirty="0">
                <a:latin typeface="+mj-ea"/>
                <a:ea typeface="+mj-ea"/>
              </a:rPr>
              <a:t>마찬가지로 </a:t>
            </a:r>
            <a:r>
              <a:rPr lang="ko-KR" dirty="0">
                <a:latin typeface="+mj-ea"/>
                <a:ea typeface="+mj-ea"/>
              </a:rPr>
              <a:t>우리 지역사회</a:t>
            </a:r>
            <a:r>
              <a:rPr lang="ko-KR" altLang="en-US" dirty="0">
                <a:latin typeface="+mj-ea"/>
                <a:ea typeface="+mj-ea"/>
              </a:rPr>
              <a:t>에</a:t>
            </a:r>
            <a:r>
              <a:rPr lang="ko-KR" dirty="0">
                <a:latin typeface="+mj-ea"/>
                <a:ea typeface="+mj-ea"/>
              </a:rPr>
              <a:t>도 혜택</a:t>
            </a:r>
            <a:r>
              <a:rPr lang="ko-KR" altLang="en-US" dirty="0">
                <a:latin typeface="+mj-ea"/>
                <a:ea typeface="+mj-ea"/>
              </a:rPr>
              <a:t>이 돌아갑니다</a:t>
            </a:r>
            <a:r>
              <a:rPr lang="en-US" altLang="ko-KR" dirty="0">
                <a:latin typeface="+mj-ea"/>
                <a:ea typeface="+mj-ea"/>
              </a:rPr>
              <a:t>.</a:t>
            </a:r>
            <a:r>
              <a:rPr lang="ko-KR" dirty="0">
                <a:latin typeface="+mj-ea"/>
                <a:ea typeface="+mj-ea"/>
              </a:rPr>
              <a:t>  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ko-KR" dirty="0">
                <a:latin typeface="+mj-ea"/>
                <a:ea typeface="+mj-ea"/>
              </a:rPr>
              <a:t>우리의 행하는 봉사와 우리가 만드는 영향력이 증</a:t>
            </a:r>
            <a:r>
              <a:rPr lang="ko-KR" altLang="en-US" dirty="0">
                <a:latin typeface="+mj-ea"/>
                <a:ea typeface="+mj-ea"/>
              </a:rPr>
              <a:t>가합</a:t>
            </a:r>
            <a:r>
              <a:rPr lang="ko-KR" dirty="0">
                <a:latin typeface="+mj-ea"/>
                <a:ea typeface="+mj-ea"/>
              </a:rPr>
              <a:t>니다.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ko-KR" dirty="0">
                <a:latin typeface="+mj-ea"/>
                <a:ea typeface="+mj-ea"/>
              </a:rPr>
              <a:t>회원들의 다양성이 증대되어 지역사회에 더 나은 봉사를 제공하고 우리 지역사회를 대표할 수 있게 됩니다.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ko-KR" dirty="0">
                <a:latin typeface="+mj-ea"/>
                <a:ea typeface="+mj-ea"/>
              </a:rPr>
              <a:t>우리 지역사회와 전 세계 지역사회에서 우리의 목소리와 영향력이 확대됩니다.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ko-KR" dirty="0">
                <a:latin typeface="+mj-ea"/>
                <a:ea typeface="+mj-ea"/>
              </a:rPr>
              <a:t>우리는 클럽의 신입회원들에게서 배우고 함께 성장합니다.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ko-KR" dirty="0">
                <a:latin typeface="+mj-ea"/>
                <a:ea typeface="+mj-ea"/>
              </a:rPr>
              <a:t>그리고 우리는 </a:t>
            </a:r>
            <a:r>
              <a:rPr lang="ko-KR" dirty="0" err="1">
                <a:latin typeface="+mj-ea"/>
                <a:ea typeface="+mj-ea"/>
              </a:rPr>
              <a:t>라이온스의</a:t>
            </a:r>
            <a:r>
              <a:rPr lang="ko-KR" dirty="0">
                <a:latin typeface="+mj-ea"/>
                <a:ea typeface="+mj-ea"/>
              </a:rPr>
              <a:t> 모든 수준에서 더욱 강해집니다.  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7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3E9C-E055-F639-A770-06C472ED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44A85-BE6E-5968-A20D-C16732491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789B5-4B8D-5110-ECBF-55BD60B1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C403-2FBB-24F7-3D14-7B29ABBC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7026-C87B-1691-5A96-AC09AD9C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0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C141-3EAB-B467-8C3C-90CDBCDE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CCA43-182B-FBC6-9F6F-BB5B544A3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8545-ECD1-FB18-2B9D-6FFB9182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967D8-C8A8-46D8-5A77-F03EDC5E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3E03-E0FB-C797-D0ED-55C437F0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3DDCE6-3A26-A8C4-3C21-CE5E4C3D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EB137-135A-DD0D-DF4C-93F86EBA2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ABC9-98CA-D746-78E4-17116543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95D3-CAF2-D749-9299-513F73EB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4131-4A55-E90A-AF5E-C27BEC44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7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89094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468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60532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6092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96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812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A5E2-65ED-0D82-484F-9EB32FD8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B7C3B-16DC-C706-1FBD-7C259EB86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60C8-1CBA-9546-1112-53CD0C61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398DD-BFE4-77EE-D62A-D2D31DD4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C471D-B3D7-053B-7566-3A569401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8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0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2322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473334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9238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50FA-5488-0E07-448C-E7FA1922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5D29-0F2E-B4AD-B36B-716A48D65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F88D-96F0-434D-7829-273A70EB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3F43-9A9E-53BD-2412-888D8BEB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B796-56A3-ACDB-EC83-5D3FAA15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694B-DBBA-D447-78C7-D55CB61F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E736-793C-45E5-363F-3937938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3E15F-7F85-0FCE-C59E-5C3B18EA1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62B5D-650B-E3C2-A487-AB3D4BA7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BB4EF-6BD8-7238-E70E-CEF5EAAE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744E9-618C-B318-D275-F6C1B14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2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6135-9491-C841-9206-263411D0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6F614-C601-958A-9A8C-2A33FB74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14B5E-1C84-77C3-A022-15E1546C4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A3A7A-3347-3EC3-C6AF-836C678C1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B1F0A-D2B1-324B-AA9E-81AC2D229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17A4C-03C4-189A-B5A4-C3A2062B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2BEA7-83A5-D9B4-26CB-526D8F7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8CE61-5256-E3C8-FD9D-5723A8E1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FAE5-2C05-875B-D89C-DBFF91B8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F7AFC-1132-E2AE-9051-A3DF8DFF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FD8C-D00A-02A9-7CB4-D1ACE830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9C36-306E-2DAD-8497-DAD52806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5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53E35-B050-2D89-7271-0F5E2B60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E8CB9-00A7-5814-B92F-33CBBCA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CDA7-0B78-09F6-8B59-566A5B5E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9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4AE-977F-D96B-7D26-E2F8EED0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ABFE-E5BB-CCEA-0A1B-6166D57B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AE349-5E38-FCC8-6156-C4E63B8F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89509-AD54-91AF-41B4-EE71AEBF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660D6-CBF9-A1BC-7D7B-BBD19F9C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5519-5C6B-B540-C8A9-5A88FA38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5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4600-9366-110C-3887-35796ECD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C9713-B221-9243-2B99-AA58DBF7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EDEDE-4055-D186-E0E6-999F5B47C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CF41F-301A-B290-213E-555DAA29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0F5-BC3D-E0DB-34BD-819FF858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58946-A828-C9D3-C403-0CF87659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3251B-714A-86AA-A633-830D2CCA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E157-F966-BCBF-D8D0-A1793BA8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DF05A-2FD9-58AB-DB0C-323134B12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F29A4-6B57-4D9E-91E5-4A44CCCA5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F0B6-73ED-67E0-F1D1-E203CA8E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2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1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emf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AC8AC-0927-1B94-0E1C-A4069AAD5B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AA236B20-70E4-A839-A922-628922BED4A3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ED15C-F05B-388E-AD95-6EC3D471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9" y="2470409"/>
            <a:ext cx="7924801" cy="1425258"/>
          </a:xfrm>
          <a:prstGeom prst="rect">
            <a:avLst/>
          </a:prstGeom>
        </p:spPr>
      </p:pic>
      <p:sp>
        <p:nvSpPr>
          <p:cNvPr id="8" name="Headline">
            <a:extLst>
              <a:ext uri="{FF2B5EF4-FFF2-40B4-BE49-F238E27FC236}">
                <a16:creationId xmlns:a16="http://schemas.microsoft.com/office/drawing/2014/main" id="{1BEA93C8-F959-5283-8E69-B931C9BC3ADF}"/>
              </a:ext>
            </a:extLst>
          </p:cNvPr>
          <p:cNvSpPr txBox="1">
            <a:spLocks/>
          </p:cNvSpPr>
          <p:nvPr/>
        </p:nvSpPr>
        <p:spPr>
          <a:xfrm>
            <a:off x="-2820" y="4349196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6600" b="1" i="1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굴림" panose="020B0600000101010101" pitchFamily="50" charset="-127"/>
                <a:ea typeface="굴림" panose="020B0600000101010101" pitchFamily="50" charset="-127"/>
                <a:cs typeface="Arial"/>
              </a:rPr>
              <a:t>미션</a:t>
            </a:r>
            <a:r>
              <a:rPr lang="ko-KR" sz="6600" b="1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굴림" panose="020B0600000101010101" pitchFamily="50" charset="-127"/>
                <a:ea typeface="굴림" panose="020B0600000101010101" pitchFamily="50" charset="-127"/>
                <a:cs typeface="Arial"/>
              </a:rPr>
              <a:t> 1.5 요약</a:t>
            </a:r>
            <a:r>
              <a:rPr lang="ko-KR" sz="60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굴림" panose="020B0600000101010101" pitchFamily="50" charset="-127"/>
                <a:ea typeface="굴림" panose="020B0600000101010101" pitchFamily="50" charset="-127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A3EE01-4CF1-81A6-38B7-AA6D68BC0B71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59DC6E66-E47D-777E-F52B-787B55D1D3D3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61675B9E-8C07-4771-EE1A-D9070FC26F11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5F4D7D3-2E0D-C187-B286-C60C4854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F2113A0-D2DD-BF53-EB28-6C43DDA69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7940B9E-6EE2-A08A-5508-08CE4CB60BAC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ko-KR" sz="72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우리는 </a:t>
            </a:r>
            <a:r>
              <a:rPr lang="ko-KR" altLang="ko-KR" sz="72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함께</a:t>
            </a:r>
            <a:r>
              <a:rPr lang="en-US" altLang="ko-KR" sz="72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 </a:t>
            </a:r>
            <a:br>
              <a:rPr lang="en-US" altLang="ko-KR" sz="72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</a:br>
            <a:r>
              <a:rPr lang="ko-KR" sz="72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행동합니다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CFCB363-16BD-4E17-C94E-BFB10B60F73D}"/>
              </a:ext>
            </a:extLst>
          </p:cNvPr>
          <p:cNvSpPr/>
          <p:nvPr/>
        </p:nvSpPr>
        <p:spPr>
          <a:xfrm>
            <a:off x="4011930" y="5131645"/>
            <a:ext cx="393192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61EA1-7592-6D19-59AF-A42068FC9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343DA-3E6D-25C2-6072-A74B3B7BDD4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12" name="Picture 11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B2280904-25C4-76B2-FB71-E15CFD6BE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13" name="Background - Overlay">
              <a:extLst>
                <a:ext uri="{FF2B5EF4-FFF2-40B4-BE49-F238E27FC236}">
                  <a16:creationId xmlns:a16="http://schemas.microsoft.com/office/drawing/2014/main" id="{4238A3E2-0754-361E-004E-1CFE2873D3E1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038A2C2C-00E1-44C9-6340-D306F370A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70FF76DF-BF1C-321C-52EA-0EEA0EC8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DBE4EB7-E098-4D3C-D63C-BE0CD8FB64BC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7000" b="1" i="1" dirty="0">
                <a:solidFill>
                  <a:schemeClr val="bg1"/>
                </a:solidFill>
                <a:latin typeface="+mj-ea"/>
                <a:ea typeface="+mj-ea"/>
              </a:rPr>
              <a:t>미션</a:t>
            </a:r>
            <a:r>
              <a:rPr lang="ko-KR" sz="7000" b="1" dirty="0">
                <a:solidFill>
                  <a:schemeClr val="bg1"/>
                </a:solidFill>
                <a:latin typeface="+mj-ea"/>
                <a:ea typeface="+mj-ea"/>
              </a:rPr>
              <a:t> 1.5 계획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449C8DFE-5B54-544E-158D-0A1AFD2DCDDE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라이온 여러분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도 계획의 </a:t>
            </a: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한 축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입니다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DA55C-E87D-1BB3-7130-229E43081575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665F8-E486-C99A-61B5-1D948C09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B2F5B0-222E-5E0D-8747-923BA39864D9}"/>
              </a:ext>
            </a:extLst>
          </p:cNvPr>
          <p:cNvGrpSpPr/>
          <p:nvPr/>
        </p:nvGrpSpPr>
        <p:grpSpPr>
          <a:xfrm>
            <a:off x="-5444" y="0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6C921B-2B21-46CB-2FC5-E64768CC3DE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9E19EA2F-3FC1-9BA8-2A99-8F7D91766EB2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57FDAD54-6CC5-038F-77D1-370CACDD6932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014A6B6F-EF2A-358A-AD00-8FCA9CF019D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CB932E80-4145-0BB2-60DD-AC1E724282F3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11B35F2C-3515-D2EA-8FC4-ED5708ACA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F4E8BA3-EFB6-6FE5-1698-CF0640C90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6577274"/>
              </p:ext>
            </p:extLst>
          </p:nvPr>
        </p:nvGraphicFramePr>
        <p:xfrm>
          <a:off x="1627724" y="2232596"/>
          <a:ext cx="8936553" cy="395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84213-EABF-7E00-CDCA-8760CEC2CD2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567948-59D7-7A04-9B6A-77018681C6E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D53D96EA-4445-C172-635C-DC116D8FA595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536ACA0-9146-7479-6A23-A59E0DAA3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7FAF25-894B-C9BF-0E0C-0A1EC35DF3B9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5176C4A6-BD9F-0C1B-8D8B-AF5BD0D491B1}"/>
              </a:ext>
            </a:extLst>
          </p:cNvPr>
          <p:cNvSpPr txBox="1">
            <a:spLocks/>
          </p:cNvSpPr>
          <p:nvPr/>
        </p:nvSpPr>
        <p:spPr>
          <a:xfrm>
            <a:off x="1333893" y="1065716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ko-KR" sz="4500" b="1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운영 방식</a:t>
            </a:r>
          </a:p>
          <a:p>
            <a:pPr algn="ctr">
              <a:buSzPct val="120000"/>
              <a:defRPr/>
            </a:pPr>
            <a:endParaRPr lang="en-US" sz="4500" b="1" kern="0" dirty="0">
              <a:solidFill>
                <a:srgbClr val="00338D"/>
              </a:solidFill>
              <a:latin typeface="+mj-ea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2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A5988BBA-84EC-F481-265C-9F8477C7C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6691"/>
            <a:ext cx="12191999" cy="6858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5591B5-5845-1A8F-F458-207B8D5EEB8B}"/>
              </a:ext>
            </a:extLst>
          </p:cNvPr>
          <p:cNvSpPr/>
          <p:nvPr/>
        </p:nvSpPr>
        <p:spPr>
          <a:xfrm>
            <a:off x="1" y="160422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DA1ACE6A-AF31-A0E3-479D-CDF270F34545}"/>
              </a:ext>
            </a:extLst>
          </p:cNvPr>
          <p:cNvSpPr txBox="1">
            <a:spLocks/>
          </p:cNvSpPr>
          <p:nvPr/>
        </p:nvSpPr>
        <p:spPr>
          <a:xfrm>
            <a:off x="457986" y="77476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50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역할과 책임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C4584-8611-81AE-3B7B-F1F7C81B3076}"/>
              </a:ext>
            </a:extLst>
          </p:cNvPr>
          <p:cNvSpPr txBox="1"/>
          <p:nvPr/>
        </p:nvSpPr>
        <p:spPr>
          <a:xfrm>
            <a:off x="500354" y="1699554"/>
            <a:ext cx="962110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3000" dirty="0" err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최고위</a:t>
            </a:r>
            <a:r>
              <a:rPr lang="ko-KR" sz="3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라이온들이 주도하는 임무</a:t>
            </a:r>
          </a:p>
          <a:p>
            <a:r>
              <a:rPr lang="ko-KR" sz="2000" i="1" dirty="0">
                <a:solidFill>
                  <a:srgbClr val="EBB700"/>
                </a:solidFill>
                <a:latin typeface="+mj-ea"/>
                <a:ea typeface="+mj-ea"/>
                <a:cs typeface="Arial" panose="020B0604020202020204" pitchFamily="34" charset="0"/>
              </a:rPr>
              <a:t>국제 지도자들이 책임지고 성공을 위해 최선을 다합니다</a:t>
            </a:r>
            <a:r>
              <a:rPr lang="en-US" altLang="ko-KR" sz="2000" i="1" dirty="0">
                <a:solidFill>
                  <a:srgbClr val="EBB700"/>
                </a:solidFill>
                <a:latin typeface="+mj-ea"/>
                <a:ea typeface="+mj-ea"/>
                <a:cs typeface="Arial" panose="020B0604020202020204" pitchFamily="34" charset="0"/>
              </a:rPr>
              <a:t>.</a:t>
            </a:r>
            <a:r>
              <a:rPr lang="ko-KR" sz="2000" i="1" dirty="0">
                <a:solidFill>
                  <a:srgbClr val="EBB700"/>
                </a:solidFill>
                <a:latin typeface="+mj-ea"/>
                <a:ea typeface="+mj-ea"/>
                <a:cs typeface="Arial" panose="020B0604020202020204" pitchFamily="34" charset="0"/>
              </a:rPr>
              <a:t> 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1B693CC-51FA-9F0F-0814-261B9A8DF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064881"/>
              </p:ext>
            </p:extLst>
          </p:nvPr>
        </p:nvGraphicFramePr>
        <p:xfrm>
          <a:off x="602592" y="2852416"/>
          <a:ext cx="10580415" cy="3706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1753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6560382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ko-KR" sz="3000" b="1" i="0">
                          <a:solidFill>
                            <a:srgbClr val="EBB700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역할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30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sz="3000" b="1" i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책임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ko-KR" sz="2000" b="1" i="0">
                          <a:solidFill>
                            <a:srgbClr val="EBB700"/>
                          </a:solidFill>
                          <a:latin typeface="+mj-ea"/>
                          <a:ea typeface="+mj-ea"/>
                          <a:cs typeface="Arial"/>
                        </a:rPr>
                        <a:t>운영위원회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i="1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/>
                        </a:rPr>
                        <a:t>미션</a:t>
                      </a:r>
                      <a:r>
                        <a:rPr lang="ko-KR" b="1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/>
                        </a:rPr>
                        <a:t> 1.5</a:t>
                      </a:r>
                      <a:r>
                        <a:rPr lang="ko-KR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/>
                        </a:rPr>
                        <a:t>에 대한 운영 감독 제공</a:t>
                      </a:r>
                      <a:r>
                        <a:rPr lang="ko-KR" b="0" i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/>
                        </a:rPr>
                        <a:t>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ko-KR" sz="2000" b="1" i="0">
                          <a:solidFill>
                            <a:srgbClr val="EBB700"/>
                          </a:solidFill>
                          <a:latin typeface="+mj-ea"/>
                          <a:ea typeface="+mj-ea"/>
                          <a:cs typeface="Arial"/>
                        </a:rPr>
                        <a:t>집행임원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b="0" i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운영위원회 참여 및 글로벌 액션팀의 전략적 관리 제공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ko-KR" sz="2000" b="1" i="0">
                          <a:solidFill>
                            <a:srgbClr val="EBB700"/>
                          </a:solidFill>
                          <a:latin typeface="+mj-ea"/>
                          <a:ea typeface="+mj-ea"/>
                          <a:cs typeface="Arial"/>
                        </a:rPr>
                        <a:t>국제이사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b="0" i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/>
                        </a:rPr>
                        <a:t>글로벌 참여를 촉진하고 헌장지역, 복합지구 및 지구 팀에 전략적 지원 제공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ko-KR" sz="2000" b="1" i="0" dirty="0">
                          <a:solidFill>
                            <a:srgbClr val="EBB700"/>
                          </a:solidFill>
                          <a:latin typeface="+mj-ea"/>
                          <a:ea typeface="+mj-ea"/>
                          <a:cs typeface="Arial"/>
                        </a:rPr>
                        <a:t>GAT 헌장지역대표(CAL)/</a:t>
                      </a:r>
                      <a:r>
                        <a:rPr lang="en-US" altLang="ko-KR" sz="2000" b="1" i="0" dirty="0">
                          <a:solidFill>
                            <a:srgbClr val="EBB700"/>
                          </a:solidFill>
                          <a:latin typeface="+mj-ea"/>
                          <a:ea typeface="+mj-ea"/>
                          <a:cs typeface="Arial"/>
                        </a:rPr>
                        <a:t> </a:t>
                      </a:r>
                      <a:r>
                        <a:rPr lang="ko-KR" sz="2000" b="1" i="0" dirty="0">
                          <a:solidFill>
                            <a:srgbClr val="EBB700"/>
                          </a:solidFill>
                          <a:latin typeface="+mj-ea"/>
                          <a:ea typeface="+mj-ea"/>
                          <a:cs typeface="Arial"/>
                        </a:rPr>
                        <a:t>지역지도자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b="0" i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헌장지역, 복합지구 및 지구 팀에 전략적 지원 제공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02325EE8-EBA7-6355-6094-EA5E86866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29611B-7529-4EDA-1AF3-228102C5503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35905A-0275-5BA4-3074-D11EC5B17E3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A12D292F-B01C-4D1C-B57F-DCFD1FC8B6A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90CC78-8397-9B54-169B-F0824A8DC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5DC6A2-AC76-8074-DA9F-5D4BF8DAA68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192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7">
            <a:extLst>
              <a:ext uri="{FF2B5EF4-FFF2-40B4-BE49-F238E27FC236}">
                <a16:creationId xmlns:a16="http://schemas.microsoft.com/office/drawing/2014/main" id="{03962555-D4BF-DF79-2FD4-520D9DBA121C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F9346F5F-07C2-C102-5364-5E558535312F}"/>
              </a:ext>
            </a:extLst>
          </p:cNvPr>
          <p:cNvSpPr txBox="1">
            <a:spLocks/>
          </p:cNvSpPr>
          <p:nvPr/>
        </p:nvSpPr>
        <p:spPr>
          <a:xfrm>
            <a:off x="939860" y="1488593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500" b="1" dirty="0" err="1">
                <a:solidFill>
                  <a:srgbClr val="0D2240"/>
                </a:solidFill>
                <a:latin typeface="+mj-ea"/>
                <a:ea typeface="+mj-ea"/>
              </a:rPr>
              <a:t>GAT의</a:t>
            </a:r>
            <a:r>
              <a:rPr lang="ko-KR" sz="2500" b="1" dirty="0">
                <a:solidFill>
                  <a:srgbClr val="0D2240"/>
                </a:solidFill>
                <a:latin typeface="+mj-ea"/>
                <a:ea typeface="+mj-ea"/>
              </a:rPr>
              <a:t> 지원을 받는 미션 1.5</a:t>
            </a:r>
          </a:p>
          <a:p>
            <a:r>
              <a:rPr lang="ko-KR" sz="1400" i="1" dirty="0">
                <a:solidFill>
                  <a:srgbClr val="0D2240"/>
                </a:solidFill>
                <a:latin typeface="+mj-ea"/>
                <a:ea typeface="+mj-ea"/>
              </a:rPr>
              <a:t>글로벌 액션팀이 클럽과 지구 수준에서 미션 1.5</a:t>
            </a:r>
            <a:r>
              <a:rPr lang="ko-KR" altLang="en-US" sz="1400" i="1" dirty="0">
                <a:solidFill>
                  <a:srgbClr val="0D2240"/>
                </a:solidFill>
                <a:latin typeface="+mj-ea"/>
                <a:ea typeface="+mj-ea"/>
              </a:rPr>
              <a:t>를</a:t>
            </a:r>
            <a:r>
              <a:rPr lang="ko-KR" sz="1400" i="1" dirty="0">
                <a:solidFill>
                  <a:srgbClr val="0D2240"/>
                </a:solidFill>
                <a:latin typeface="+mj-ea"/>
                <a:ea typeface="+mj-ea"/>
              </a:rPr>
              <a:t> 주도</a:t>
            </a:r>
            <a:r>
              <a:rPr lang="ko-KR" altLang="en-US" sz="1400" i="1" dirty="0">
                <a:solidFill>
                  <a:srgbClr val="0D2240"/>
                </a:solidFill>
                <a:latin typeface="+mj-ea"/>
                <a:ea typeface="+mj-ea"/>
              </a:rPr>
              <a:t>합니다</a:t>
            </a:r>
            <a:endParaRPr lang="ko-KR" sz="1400" i="1" dirty="0">
              <a:solidFill>
                <a:srgbClr val="0D2240"/>
              </a:solidFill>
              <a:latin typeface="+mj-ea"/>
              <a:ea typeface="+mj-ea"/>
            </a:endParaRP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1D5A2194-A45C-2F6D-5285-283F3B0D0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1597BA1F-530E-D7CF-5567-2D70D499CE2D}"/>
              </a:ext>
            </a:extLst>
          </p:cNvPr>
          <p:cNvSpPr txBox="1">
            <a:spLocks/>
          </p:cNvSpPr>
          <p:nvPr/>
        </p:nvSpPr>
        <p:spPr>
          <a:xfrm>
            <a:off x="939860" y="69703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j-ea"/>
                <a:ea typeface="+mj-ea"/>
              </a:rPr>
              <a:t>역할과 책임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1E849C-62C3-8A9A-D5D8-14699732794E}"/>
              </a:ext>
            </a:extLst>
          </p:cNvPr>
          <p:cNvGrpSpPr/>
          <p:nvPr/>
        </p:nvGrpSpPr>
        <p:grpSpPr>
          <a:xfrm>
            <a:off x="788313" y="2376493"/>
            <a:ext cx="10953353" cy="4165969"/>
            <a:chOff x="1150637" y="2642461"/>
            <a:chExt cx="10953353" cy="416596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48659AF-E3EF-8C29-B03A-9E9277DC913D}"/>
                </a:ext>
              </a:extLst>
            </p:cNvPr>
            <p:cNvSpPr/>
            <p:nvPr/>
          </p:nvSpPr>
          <p:spPr>
            <a:xfrm>
              <a:off x="1150637" y="3094429"/>
              <a:ext cx="3497513" cy="2753974"/>
            </a:xfrm>
            <a:prstGeom prst="roundRect">
              <a:avLst/>
            </a:prstGeom>
            <a:solidFill>
              <a:srgbClr val="612B88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0" name="Headline">
              <a:extLst>
                <a:ext uri="{FF2B5EF4-FFF2-40B4-BE49-F238E27FC236}">
                  <a16:creationId xmlns:a16="http://schemas.microsoft.com/office/drawing/2014/main" id="{C4FC2BC1-1EE0-39BE-383B-0987A2154278}"/>
                </a:ext>
              </a:extLst>
            </p:cNvPr>
            <p:cNvSpPr txBox="1">
              <a:spLocks/>
            </p:cNvSpPr>
            <p:nvPr/>
          </p:nvSpPr>
          <p:spPr>
            <a:xfrm>
              <a:off x="1623995" y="3094429"/>
              <a:ext cx="2413887" cy="8066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ko-KR" sz="2000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지구 지도자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CA3E49-0CC8-8F78-0284-E163C3282A8C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4652880" y="3217756"/>
              <a:ext cx="647540" cy="1253660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7BECF0-0594-F2B8-D801-C89950C36554}"/>
                </a:ext>
              </a:extLst>
            </p:cNvPr>
            <p:cNvCxnSpPr>
              <a:cxnSpLocks/>
              <a:stCxn id="15" idx="1"/>
              <a:endCxn id="9" idx="3"/>
            </p:cNvCxnSpPr>
            <p:nvPr/>
          </p:nvCxnSpPr>
          <p:spPr>
            <a:xfrm flipH="1" flipV="1">
              <a:off x="4648150" y="4471416"/>
              <a:ext cx="652270" cy="7595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566BD0-A856-3274-4549-2998A87D097F}"/>
                </a:ext>
              </a:extLst>
            </p:cNvPr>
            <p:cNvCxnSpPr>
              <a:cxnSpLocks/>
              <a:stCxn id="16" idx="1"/>
              <a:endCxn id="9" idx="3"/>
            </p:cNvCxnSpPr>
            <p:nvPr/>
          </p:nvCxnSpPr>
          <p:spPr>
            <a:xfrm flipH="1" flipV="1">
              <a:off x="4648150" y="4471416"/>
              <a:ext cx="652270" cy="1358824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E231D5E-129A-1261-3D02-AE47E3159BE1}"/>
                </a:ext>
              </a:extLst>
            </p:cNvPr>
            <p:cNvSpPr/>
            <p:nvPr/>
          </p:nvSpPr>
          <p:spPr>
            <a:xfrm>
              <a:off x="5300420" y="2642461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00C8939-9F99-B180-1390-0C0FC2E2CF12}"/>
                </a:ext>
              </a:extLst>
            </p:cNvPr>
            <p:cNvSpPr/>
            <p:nvPr/>
          </p:nvSpPr>
          <p:spPr>
            <a:xfrm>
              <a:off x="5300420" y="3903716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6868B08-9920-DC4D-E014-F0BCB310887C}"/>
                </a:ext>
              </a:extLst>
            </p:cNvPr>
            <p:cNvSpPr/>
            <p:nvPr/>
          </p:nvSpPr>
          <p:spPr>
            <a:xfrm>
              <a:off x="5300420" y="5164970"/>
              <a:ext cx="6752334" cy="133053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DE5861-694D-0BA9-1312-A5DE28405CFC}"/>
                </a:ext>
              </a:extLst>
            </p:cNvPr>
            <p:cNvSpPr txBox="1"/>
            <p:nvPr/>
          </p:nvSpPr>
          <p:spPr>
            <a:xfrm>
              <a:off x="7526972" y="2750951"/>
              <a:ext cx="4490904" cy="1389483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신생클럽 조직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신입회원 스폰서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교육/지구의 성공 </a:t>
              </a:r>
              <a:r>
                <a:rPr lang="ko-KR" altLang="en-US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추적</a:t>
              </a: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  </a:t>
              </a:r>
              <a:endParaRPr lang="en-US" altLang="ko-KR" sz="1200" dirty="0">
                <a:solidFill>
                  <a:schemeClr val="bg1"/>
                </a:solidFill>
                <a:latin typeface="+mj-ea"/>
                <a:ea typeface="+mj-ea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bg1"/>
                </a:solidFill>
                <a:latin typeface="+mj-ea"/>
                <a:ea typeface="+mj-ea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bg1"/>
                </a:solidFill>
                <a:latin typeface="+mj-ea"/>
                <a:ea typeface="+mj-ea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자료 및 지원 제공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헌장지역/지역 목표</a:t>
              </a:r>
              <a:r>
                <a:rPr lang="en-US" alt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 </a:t>
              </a: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달성에 대한 책임감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577900-0CDE-A041-F653-AE2DD4F74C06}"/>
                </a:ext>
              </a:extLst>
            </p:cNvPr>
            <p:cNvSpPr txBox="1"/>
            <p:nvPr/>
          </p:nvSpPr>
          <p:spPr>
            <a:xfrm>
              <a:off x="7331900" y="4087727"/>
              <a:ext cx="4643200" cy="1323439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신생클럽 조직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신입회원 스폰서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지구 연수 지원  </a:t>
              </a:r>
              <a:b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</a:br>
              <a:endParaRPr lang="ko-KR" sz="1200" dirty="0">
                <a:solidFill>
                  <a:schemeClr val="bg1"/>
                </a:solidFill>
                <a:latin typeface="+mj-ea"/>
                <a:ea typeface="+mj-ea"/>
                <a:cs typeface="Arial"/>
              </a:endParaRP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+mj-ea"/>
                <a:ea typeface="+mj-ea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자료 제공 및 성공 추적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복합지구 목표에 대한 책임감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DFCF33-70A1-A38E-4F91-3E518F339626}"/>
                </a:ext>
              </a:extLst>
            </p:cNvPr>
            <p:cNvSpPr txBox="1"/>
            <p:nvPr/>
          </p:nvSpPr>
          <p:spPr>
            <a:xfrm>
              <a:off x="7307516" y="5300325"/>
              <a:ext cx="4796474" cy="1508105"/>
            </a:xfrm>
            <a:prstGeom prst="rect">
              <a:avLst/>
            </a:prstGeom>
            <a:noFill/>
          </p:spPr>
          <p:txBody>
            <a:bodyPr wrap="square" lIns="91440" tIns="45720" rIns="91440" bIns="45720" numCol="2" rtlCol="0" anchor="t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동기 부여 및 회원 증강 촉진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지구 제1부총재/당선총재 세미나 프로그램 진행 및 지원  </a:t>
              </a:r>
            </a:p>
            <a:p>
              <a:pPr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+mj-ea"/>
                <a:ea typeface="+mj-ea"/>
                <a:cs typeface="Arial"/>
              </a:endParaRP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+mj-ea"/>
                <a:ea typeface="+mj-ea"/>
                <a:cs typeface="Arial"/>
              </a:endParaRP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,Sans-Serif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지도자 참여 행사에 적극 참석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회원 증강과 성공을 위해 스스로 </a:t>
              </a:r>
              <a:r>
                <a:rPr lang="ko-KR" sz="1200" i="1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미션</a:t>
              </a: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 </a:t>
              </a:r>
              <a:r>
                <a:rPr lang="ko-KR" sz="1200" b="1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1.5</a:t>
              </a:r>
              <a:r>
                <a:rPr lang="ko-KR" sz="12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의 멘토 되기</a:t>
              </a:r>
            </a:p>
          </p:txBody>
        </p:sp>
        <p:sp>
          <p:nvSpPr>
            <p:cNvPr id="20" name="Headline">
              <a:extLst>
                <a:ext uri="{FF2B5EF4-FFF2-40B4-BE49-F238E27FC236}">
                  <a16:creationId xmlns:a16="http://schemas.microsoft.com/office/drawing/2014/main" id="{065A64CD-DAFB-4443-5CD5-4F6E763075C7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2911665"/>
              <a:ext cx="2138294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ko-KR" sz="1800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GAT 헌장지역대표(CAL) 및 지역지도자</a:t>
              </a:r>
            </a:p>
          </p:txBody>
        </p:sp>
        <p:sp>
          <p:nvSpPr>
            <p:cNvPr id="21" name="Headline">
              <a:extLst>
                <a:ext uri="{FF2B5EF4-FFF2-40B4-BE49-F238E27FC236}">
                  <a16:creationId xmlns:a16="http://schemas.microsoft.com/office/drawing/2014/main" id="{8E3F13E9-0267-D987-D9E0-6F1F4DB80479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4174777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ko-KR" sz="180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복합지구 지도자</a:t>
              </a:r>
            </a:p>
          </p:txBody>
        </p:sp>
        <p:sp>
          <p:nvSpPr>
            <p:cNvPr id="22" name="Headline">
              <a:extLst>
                <a:ext uri="{FF2B5EF4-FFF2-40B4-BE49-F238E27FC236}">
                  <a16:creationId xmlns:a16="http://schemas.microsoft.com/office/drawing/2014/main" id="{8C942103-2B5B-9038-37F3-08709AF9DBE6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5530486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ko-KR" sz="1800" dirty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그룹리더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5D894D-2C8B-1F8F-D60F-76CE83C3738E}"/>
                </a:ext>
              </a:extLst>
            </p:cNvPr>
            <p:cNvSpPr txBox="1"/>
            <p:nvPr/>
          </p:nvSpPr>
          <p:spPr>
            <a:xfrm>
              <a:off x="1516773" y="3816916"/>
              <a:ext cx="2783567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6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지구 제1부총재/당선총재 연수 및 지원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6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지도자 참여 행사에 참석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ko-KR" sz="1600" dirty="0">
                  <a:solidFill>
                    <a:schemeClr val="bg1"/>
                  </a:solidFill>
                  <a:latin typeface="+mj-ea"/>
                  <a:ea typeface="+mj-ea"/>
                  <a:cs typeface="Arial"/>
                </a:rPr>
                <a:t>조언 제공 및 미션 1.5 홍보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F64E84F-F966-082C-BD9F-83999AAB0F97}"/>
              </a:ext>
            </a:extLst>
          </p:cNvPr>
          <p:cNvSpPr/>
          <p:nvPr/>
        </p:nvSpPr>
        <p:spPr>
          <a:xfrm rot="5400000" flipH="1">
            <a:off x="1329922" y="104681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4F019E-8CAF-F670-8EB2-C56E735BD8B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F8F8904-DFEC-DE98-46B6-F8226AFEA74C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40" name="Background - Solid">
                <a:extLst>
                  <a:ext uri="{FF2B5EF4-FFF2-40B4-BE49-F238E27FC236}">
                    <a16:creationId xmlns:a16="http://schemas.microsoft.com/office/drawing/2014/main" id="{3786075B-166B-2795-7C73-AF867CBFADC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E6701E8-7899-7BDE-FC05-9953C8A53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06341D-9054-9669-0F22-469E7CD8ABD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87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6A455-6696-2CCF-F76A-0489F5F2BD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D466D36-54BE-3EE4-EF40-7F7EA41CAECA}"/>
              </a:ext>
            </a:extLst>
          </p:cNvPr>
          <p:cNvSpPr txBox="1">
            <a:spLocks/>
          </p:cNvSpPr>
          <p:nvPr/>
        </p:nvSpPr>
        <p:spPr>
          <a:xfrm>
            <a:off x="457985" y="766111"/>
            <a:ext cx="8118455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50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50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1.5 </a:t>
            </a:r>
            <a:r>
              <a:rPr lang="ko-KR" sz="5000" b="1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전략 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84D709D-00D0-840D-FBFA-1EFA763D4BA3}"/>
              </a:ext>
            </a:extLst>
          </p:cNvPr>
          <p:cNvSpPr txBox="1">
            <a:spLocks/>
          </p:cNvSpPr>
          <p:nvPr/>
        </p:nvSpPr>
        <p:spPr>
          <a:xfrm>
            <a:off x="500355" y="1843303"/>
            <a:ext cx="5259314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200" b="1" i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22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 1.5 이해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18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1.5</a:t>
            </a: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를 위한 개인적 노력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18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1.5</a:t>
            </a: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역할과 책임 이해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모든 수준에서 소통과 협력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2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본보기가 되기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최소 1명의 신입회원 스폰서 및 </a:t>
            </a:r>
            <a:br>
              <a:rPr lang="en-US" alt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1개 신생클럽 조직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라이온들을 고무하고 동기 부여 및 지원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필요 시 계획 조정 </a:t>
            </a: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055F37C4-A19A-8256-4153-40B201A05347}"/>
              </a:ext>
            </a:extLst>
          </p:cNvPr>
          <p:cNvSpPr txBox="1">
            <a:spLocks/>
          </p:cNvSpPr>
          <p:nvPr/>
        </p:nvSpPr>
        <p:spPr>
          <a:xfrm>
            <a:off x="6302066" y="1843303"/>
            <a:ext cx="5259314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2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책임감 갖기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미션1.5</a:t>
            </a: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성공을 위해 노력</a:t>
            </a:r>
            <a:r>
              <a:rPr lang="ko-KR" sz="18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보고서 제출 및 성공과 문제점 파악 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목표 달성 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2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실행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1.5 홍보, 연수, 계획의 이행 확인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보고서 검토 및 전략적 지침 제공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모든 수준에서 지원하여 신생클럽 및 </a:t>
            </a:r>
            <a:br>
              <a:rPr lang="en-US" alt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sz="18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기존 클럽에 혜택 제공</a:t>
            </a:r>
          </a:p>
        </p:txBody>
      </p:sp>
      <p:sp>
        <p:nvSpPr>
          <p:cNvPr id="2" name="Page Number - White">
            <a:extLst>
              <a:ext uri="{FF2B5EF4-FFF2-40B4-BE49-F238E27FC236}">
                <a16:creationId xmlns:a16="http://schemas.microsoft.com/office/drawing/2014/main" id="{F969D471-717C-FE28-5F32-640CA40E4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CC01AD-56DC-CC68-2437-8B6A4701EF91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22D872-23DF-5754-484B-64F95C57B09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BA85F62A-EF6A-0407-4B15-E113F7799FB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9751F7C-9504-D8CA-EE99-9749354CB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836A34-E5E5-5BB8-9260-76BAFCCED60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19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6B9E259-61AA-D025-4B2E-049CAD5D33C5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8FDD6-C250-180E-E9E2-EC9024192D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AC1A95BA-8E28-4183-FE42-FED0C9200ECA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35">
              <a:extLst>
                <a:ext uri="{FF2B5EF4-FFF2-40B4-BE49-F238E27FC236}">
                  <a16:creationId xmlns:a16="http://schemas.microsoft.com/office/drawing/2014/main" id="{05D406F4-B3B5-5B02-94AF-61BE91A345FF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31">
              <a:extLst>
                <a:ext uri="{FF2B5EF4-FFF2-40B4-BE49-F238E27FC236}">
                  <a16:creationId xmlns:a16="http://schemas.microsoft.com/office/drawing/2014/main" id="{7CA780AB-F83E-E485-1426-334F5FFF57F4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2">
              <a:extLst>
                <a:ext uri="{FF2B5EF4-FFF2-40B4-BE49-F238E27FC236}">
                  <a16:creationId xmlns:a16="http://schemas.microsoft.com/office/drawing/2014/main" id="{1A5F3A14-6B47-3B48-4F74-C247F19BD885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8FA97A99-7AC6-E187-8A6D-063952826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9F4C211-6301-54EB-34BA-B0944C659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374095"/>
              </p:ext>
            </p:extLst>
          </p:nvPr>
        </p:nvGraphicFramePr>
        <p:xfrm>
          <a:off x="500354" y="2237489"/>
          <a:ext cx="11115886" cy="395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6471026-84F1-4CB4-7828-B29242C4E7CA}"/>
              </a:ext>
            </a:extLst>
          </p:cNvPr>
          <p:cNvSpPr txBox="1"/>
          <p:nvPr/>
        </p:nvSpPr>
        <p:spPr>
          <a:xfrm>
            <a:off x="1285447" y="1555195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sz="24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지역의 필요에 따라 조정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BBF1E6-E838-4D5A-FF75-4BA087F3B5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BECBF1-58F6-387E-DDBF-ED9B7F98AC2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5DBA79BE-3CB9-C05E-FED6-A0D98FA48646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3D825A9-59AC-48B6-1CF2-4D3711D3B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2BDAF6-0E3E-C4E6-4CB3-18B1AFF710B2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92D0D58D-8DE0-CDD2-9F1F-71EF0EC2E2C9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ko-KR" sz="4500" b="1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성공을 위한 6단계</a:t>
            </a:r>
          </a:p>
        </p:txBody>
      </p:sp>
    </p:spTree>
    <p:extLst>
      <p:ext uri="{BB962C8B-B14F-4D97-AF65-F5344CB8AC3E}">
        <p14:creationId xmlns:p14="http://schemas.microsoft.com/office/powerpoint/2010/main" val="181659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A6EB2-44DE-1CDD-CFD5-ED7EFF4EB182}"/>
              </a:ext>
            </a:extLst>
          </p:cNvPr>
          <p:cNvSpPr/>
          <p:nvPr/>
        </p:nvSpPr>
        <p:spPr>
          <a:xfrm>
            <a:off x="0" y="137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3" name="Graphic 9">
            <a:extLst>
              <a:ext uri="{FF2B5EF4-FFF2-40B4-BE49-F238E27FC236}">
                <a16:creationId xmlns:a16="http://schemas.microsoft.com/office/drawing/2014/main" id="{1B66240B-103C-1E06-D139-28C6AB7C073C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5AE529CD-4101-EFB0-FF1F-219015522AF5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5386C968-844A-B63C-D52A-4CE00977AD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EFF9EA2B-6FE0-9A77-7456-9559E9D82356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C7511807-4F30-1BDC-AC9F-4DEE4A06B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5C27A-166C-132D-5EFD-D160EA69D39B}"/>
              </a:ext>
            </a:extLst>
          </p:cNvPr>
          <p:cNvSpPr/>
          <p:nvPr/>
        </p:nvSpPr>
        <p:spPr>
          <a:xfrm rot="5400000" flipH="1">
            <a:off x="6063835" y="146494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E18DD-7B1C-8267-5CB6-467F6D57497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CEE0B3-DA79-2005-BEE5-4539A8D3DEA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2" name="Background - Solid">
                <a:extLst>
                  <a:ext uri="{FF2B5EF4-FFF2-40B4-BE49-F238E27FC236}">
                    <a16:creationId xmlns:a16="http://schemas.microsoft.com/office/drawing/2014/main" id="{9979F508-F0E4-8AD6-A553-0C2E7B9574B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D03E00F-B509-3036-8F11-E87A41456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A2BF7E-A081-CD54-108B-49C221498005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Body Copy">
            <a:extLst>
              <a:ext uri="{FF2B5EF4-FFF2-40B4-BE49-F238E27FC236}">
                <a16:creationId xmlns:a16="http://schemas.microsoft.com/office/drawing/2014/main" id="{A39F0C8E-9978-02B3-C503-A28DFC3DA805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ko-KR" sz="4500" b="1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효율적인 협력</a:t>
            </a:r>
          </a:p>
        </p:txBody>
      </p:sp>
      <p:pic>
        <p:nvPicPr>
          <p:cNvPr id="11" name="Picture 10" descr="A blue and purple rectangles&#10;&#10;Description automatically generated">
            <a:extLst>
              <a:ext uri="{FF2B5EF4-FFF2-40B4-BE49-F238E27FC236}">
                <a16:creationId xmlns:a16="http://schemas.microsoft.com/office/drawing/2014/main" id="{2C260AA9-778B-A5E0-9638-6F549E14A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1" y="2167629"/>
            <a:ext cx="11707189" cy="35194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BC7C03-F215-67BE-2DCE-57604B056E3C}"/>
              </a:ext>
            </a:extLst>
          </p:cNvPr>
          <p:cNvSpPr txBox="1"/>
          <p:nvPr/>
        </p:nvSpPr>
        <p:spPr>
          <a:xfrm>
            <a:off x="1180480" y="3389400"/>
            <a:ext cx="1616988" cy="10895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집행임원진이 목표를 정의하고 </a:t>
            </a:r>
            <a:br>
              <a:rPr lang="en-US" altLang="ko-KR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</a:br>
            <a:r>
              <a:rPr lang="ko-KR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전략 결정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57C282-4BDF-683D-1AB7-47E8E0EA2977}"/>
              </a:ext>
            </a:extLst>
          </p:cNvPr>
          <p:cNvSpPr txBox="1"/>
          <p:nvPr/>
        </p:nvSpPr>
        <p:spPr>
          <a:xfrm>
            <a:off x="5311163" y="3514050"/>
            <a:ext cx="1657870" cy="8402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b="1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국제협회에서 자료와 지원 제공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CA861-DD03-1B3D-52DE-C9990760A132}"/>
              </a:ext>
            </a:extLst>
          </p:cNvPr>
          <p:cNvSpPr txBox="1"/>
          <p:nvPr/>
        </p:nvSpPr>
        <p:spPr>
          <a:xfrm>
            <a:off x="7465103" y="3389400"/>
            <a:ext cx="1620798" cy="10895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지구와 클럽이 지도부가 개발한 </a:t>
            </a:r>
            <a:br>
              <a:rPr lang="en-US" altLang="ko-KR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</a:br>
            <a:r>
              <a:rPr lang="ko-KR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계획 실행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22767-C93D-1637-864B-407BA511D6B9}"/>
              </a:ext>
            </a:extLst>
          </p:cNvPr>
          <p:cNvSpPr txBox="1"/>
          <p:nvPr/>
        </p:nvSpPr>
        <p:spPr>
          <a:xfrm>
            <a:off x="9435270" y="3555600"/>
            <a:ext cx="2215751" cy="75713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sz="2400" b="1" i="1">
                <a:latin typeface="+mj-ea"/>
                <a:ea typeface="+mj-ea"/>
              </a:rPr>
              <a:t>미션</a:t>
            </a:r>
            <a:r>
              <a:rPr lang="ko-KR" sz="2400" b="1">
                <a:latin typeface="+mj-ea"/>
                <a:ea typeface="+mj-ea"/>
              </a:rPr>
              <a:t> 1.5</a:t>
            </a:r>
            <a:br>
              <a:rPr lang="ko-KR" sz="2400" b="1">
                <a:latin typeface="+mj-ea"/>
                <a:ea typeface="+mj-ea"/>
              </a:rPr>
            </a:br>
            <a:r>
              <a:rPr lang="ko-KR" sz="2400" b="1">
                <a:latin typeface="+mj-ea"/>
                <a:ea typeface="+mj-ea"/>
              </a:rPr>
              <a:t>목표 달성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CDBDF-AFED-4D9F-ACAE-2A8E5EE5488E}"/>
              </a:ext>
            </a:extLst>
          </p:cNvPr>
          <p:cNvSpPr txBox="1"/>
          <p:nvPr/>
        </p:nvSpPr>
        <p:spPr>
          <a:xfrm>
            <a:off x="3235003" y="3514050"/>
            <a:ext cx="1657870" cy="8402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b="1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국제 지도부가 전략 및 목표 개발</a:t>
            </a:r>
          </a:p>
        </p:txBody>
      </p:sp>
    </p:spTree>
    <p:extLst>
      <p:ext uri="{BB962C8B-B14F-4D97-AF65-F5344CB8AC3E}">
        <p14:creationId xmlns:p14="http://schemas.microsoft.com/office/powerpoint/2010/main" val="202006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D0FB8E-0CFF-FCD4-0E16-F247171141D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93758B3-E893-71DC-35CC-42EE01B9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FD98059F-FD6D-6448-325E-77BC3DADF948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DBDD7DFA-7502-B3D5-8A2B-75037C24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14D0A88-E2B0-CEB1-D5B8-986D424B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D5E2C27-1E81-EBF4-89BF-DC559C43078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7000" dirty="0">
                <a:solidFill>
                  <a:schemeClr val="bg1"/>
                </a:solidFill>
                <a:latin typeface="+mj-ea"/>
                <a:ea typeface="+mj-ea"/>
              </a:rPr>
              <a:t>미션 1.5 목표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ECF18292-0D86-3A97-0471-C46BDE21E66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2027년 7월 1일까지 라이온 150만 명 도달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4594A-1FE5-0191-33A8-7BE05B7DB3C2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7E7EB-8339-C5DA-538F-97ECEF56E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472AB-654F-E389-CECB-890A349EA0D9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D63527-440B-AA3C-E9D7-1B16B182F15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7A2582"/>
                </a:gs>
                <a:gs pos="98000">
                  <a:srgbClr val="00338D"/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C3025EB-A1FD-0196-1D69-A6B08E11D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8071756" y="-2"/>
              <a:ext cx="4120243" cy="412024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5FE14C5-1F1E-FC8D-7F79-00D386C1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6705599" y="1371599"/>
              <a:ext cx="5486401" cy="5486401"/>
            </a:xfrm>
            <a:prstGeom prst="rect">
              <a:avLst/>
            </a:prstGeom>
          </p:spPr>
        </p:pic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4D72A53E-AF37-4895-68AC-D5141F70D561}"/>
              </a:ext>
            </a:extLst>
          </p:cNvPr>
          <p:cNvSpPr txBox="1">
            <a:spLocks/>
          </p:cNvSpPr>
          <p:nvPr/>
        </p:nvSpPr>
        <p:spPr>
          <a:xfrm>
            <a:off x="603530" y="985965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5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회원</a:t>
            </a:r>
            <a:r>
              <a:rPr lang="en-US" altLang="ko-KR" sz="5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 </a:t>
            </a:r>
            <a:r>
              <a:rPr lang="ko-KR" sz="5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uLnTx/>
                <a:uFillTx/>
                <a:latin typeface="+mj-ea"/>
                <a:ea typeface="+mj-ea"/>
                <a:cs typeface="Arial"/>
              </a:rPr>
              <a:t>목표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C681-3B3C-8707-2F40-199CF1D9EC7B}"/>
              </a:ext>
            </a:extLst>
          </p:cNvPr>
          <p:cNvSpPr txBox="1"/>
          <p:nvPr/>
        </p:nvSpPr>
        <p:spPr>
          <a:xfrm>
            <a:off x="642898" y="2384806"/>
            <a:ext cx="10903155" cy="3431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국제협회는 2027년 7월 1일까지 전 세계 회원 수를 150만 명으로 늘릴 계획</a:t>
            </a: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입니다</a:t>
            </a:r>
            <a:r>
              <a:rPr lang="en-US" alt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endParaRPr lang="ko-KR" sz="35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endParaRPr lang="en-US" sz="2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모든 지구에서 신생클럽 추가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모든 클럽에서 신입회원 영입 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altLang="en-US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모든 헌장지역이 회원 순증가 달성</a:t>
            </a:r>
            <a:endParaRPr lang="ko-KR" sz="2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endParaRPr lang="en-US" sz="2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지구는 여성과 청년 라이온 등 다양한 회원 유치를 위해 지역 전략을 통합해야 </a:t>
            </a:r>
            <a:r>
              <a:rPr lang="ko-KR" altLang="en-US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합니다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endParaRPr lang="ko-KR" sz="2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FCEAAB5-AC67-71BB-66E6-D7C299BF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22A6B3-C510-8148-55DC-6DF2396DA1B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412BB7-04DA-B8D0-08B9-0C7E85E1849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8FB74784-541F-C47B-6200-A5C432CDF32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E31B2F-71F2-AC42-8236-CD46FC108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928A2D-1C70-6BF2-7FA3-E5EE674246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755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695D5-5C47-97A0-903D-744B0C3E9DBE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12406E1-71E5-88CF-D6AB-0570FF0D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BF88B55C-ED4E-3DBE-EC3B-635C3B2CB12C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9B4C3285-63E5-263F-A2E7-356CC66EC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1B7FC598-FB2B-4DB9-FAC3-7FFE2DF4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93A96001-FA43-D54D-0A14-DF19D8DEAD81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7000" dirty="0">
                <a:solidFill>
                  <a:schemeClr val="bg1"/>
                </a:solidFill>
                <a:latin typeface="+mj-ea"/>
                <a:ea typeface="+mj-ea"/>
              </a:rPr>
              <a:t>개요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EE9F9EB-E914-66F6-54BC-D6A7391697C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도움이 필요한 세상에 </a:t>
            </a:r>
            <a:endParaRPr lang="en-US" altLang="ko-KR" sz="35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더 많은 것을 나누</a:t>
            </a: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어 주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세요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E0651-53F6-4442-81FC-7CE34E62733A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D7B5E-6436-F003-A83A-68B82300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5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FD663-C177-978F-06BB-1BE1E265FE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DE1C345F-FE7F-4447-59A7-59000E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376B02C-FDDB-FEA9-3CA8-0F9D9F866288}"/>
              </a:ext>
            </a:extLst>
          </p:cNvPr>
          <p:cNvSpPr txBox="1">
            <a:spLocks/>
          </p:cNvSpPr>
          <p:nvPr/>
        </p:nvSpPr>
        <p:spPr>
          <a:xfrm>
            <a:off x="6825" y="1638526"/>
            <a:ext cx="12182692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7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2023–2024</a:t>
            </a:r>
            <a:r>
              <a:rPr lang="ko-KR" sz="7200" dirty="0">
                <a:latin typeface="+mj-ea"/>
                <a:ea typeface="+mj-ea"/>
                <a:cs typeface="Arial"/>
              </a:rPr>
              <a:t> </a:t>
            </a:r>
            <a:r>
              <a:rPr lang="ko-KR" sz="7200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목표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90387-74CE-1C22-5058-B8EB2F59A4B6}"/>
              </a:ext>
            </a:extLst>
          </p:cNvPr>
          <p:cNvSpPr txBox="1"/>
          <p:nvPr/>
        </p:nvSpPr>
        <p:spPr>
          <a:xfrm>
            <a:off x="1283922" y="5957411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sz="2400" i="1" dirty="0">
                <a:solidFill>
                  <a:srgbClr val="EBB700"/>
                </a:solidFill>
                <a:latin typeface="+mj-ea"/>
                <a:ea typeface="+mj-ea"/>
                <a:cs typeface="Arial" panose="020B0604020202020204" pitchFamily="34" charset="0"/>
              </a:rPr>
              <a:t>목표는 7월 1일 - 6월 30일 기준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B47BB24E-32C6-9D1F-D344-13FF82A540C7}"/>
              </a:ext>
            </a:extLst>
          </p:cNvPr>
          <p:cNvSpPr txBox="1">
            <a:spLocks/>
          </p:cNvSpPr>
          <p:nvPr/>
        </p:nvSpPr>
        <p:spPr>
          <a:xfrm>
            <a:off x="1603948" y="3280228"/>
            <a:ext cx="4359641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4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글로벌 목표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BEABCBDF-7DA9-B26A-9CB9-766CAB2392C0}"/>
              </a:ext>
            </a:extLst>
          </p:cNvPr>
          <p:cNvSpPr txBox="1">
            <a:spLocks/>
          </p:cNvSpPr>
          <p:nvPr/>
        </p:nvSpPr>
        <p:spPr>
          <a:xfrm>
            <a:off x="2006005" y="4340862"/>
            <a:ext cx="3555525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500" b="0">
                <a:solidFill>
                  <a:schemeClr val="bg1"/>
                </a:solidFill>
                <a:latin typeface="+mj-ea"/>
                <a:ea typeface="+mj-ea"/>
              </a:rPr>
              <a:t>신입회원 xxx   </a:t>
            </a:r>
            <a:br>
              <a:rPr lang="ko-KR" sz="2500" b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sz="2500" b="0">
                <a:solidFill>
                  <a:schemeClr val="bg1"/>
                </a:solidFill>
                <a:latin typeface="+mj-ea"/>
                <a:ea typeface="+mj-ea"/>
              </a:rPr>
              <a:t>신생클럽 xxx            순증가 xxx  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72F9ADA-E31F-45EC-8C7A-490F944B92E7}"/>
              </a:ext>
            </a:extLst>
          </p:cNvPr>
          <p:cNvSpPr txBox="1">
            <a:spLocks/>
          </p:cNvSpPr>
          <p:nvPr/>
        </p:nvSpPr>
        <p:spPr>
          <a:xfrm>
            <a:off x="6384163" y="3280228"/>
            <a:ext cx="5247005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4600" dirty="0" err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XX헌장지역</a:t>
            </a:r>
            <a:r>
              <a:rPr lang="ko-KR" sz="4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목표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93EC378E-5A0F-99BF-2752-ACA73A8EF3C9}"/>
              </a:ext>
            </a:extLst>
          </p:cNvPr>
          <p:cNvSpPr txBox="1">
            <a:spLocks/>
          </p:cNvSpPr>
          <p:nvPr/>
        </p:nvSpPr>
        <p:spPr>
          <a:xfrm>
            <a:off x="6597141" y="4339452"/>
            <a:ext cx="3555525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500" b="0">
                <a:solidFill>
                  <a:schemeClr val="bg1"/>
                </a:solidFill>
                <a:latin typeface="+mj-ea"/>
                <a:ea typeface="+mj-ea"/>
              </a:rPr>
              <a:t>신입회원 xxx   </a:t>
            </a:r>
            <a:br>
              <a:rPr lang="ko-KR" sz="2500" b="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sz="2500" b="0">
                <a:solidFill>
                  <a:schemeClr val="bg1"/>
                </a:solidFill>
                <a:latin typeface="+mj-ea"/>
                <a:ea typeface="+mj-ea"/>
              </a:rPr>
              <a:t>신생클럽 xxx            순증가 xxx 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22E708E6-5661-01D9-617F-670C989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2" name="Picture 21" descr="lionlogo_white.eps">
            <a:extLst>
              <a:ext uri="{FF2B5EF4-FFF2-40B4-BE49-F238E27FC236}">
                <a16:creationId xmlns:a16="http://schemas.microsoft.com/office/drawing/2014/main" id="{3369D8E8-221D-0201-1E9C-8567E1E6C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08" y="676690"/>
            <a:ext cx="5681133" cy="55419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84FED5-C7BD-31FB-3044-4BDD8C89B1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DEFE3A-AD43-FDD8-D2D3-8861E674CB3D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6" name="Background - Solid">
                <a:extLst>
                  <a:ext uri="{FF2B5EF4-FFF2-40B4-BE49-F238E27FC236}">
                    <a16:creationId xmlns:a16="http://schemas.microsoft.com/office/drawing/2014/main" id="{4F7D78A0-0A29-2E69-29FF-BEDF5C3B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4508FF-EC61-059F-3236-9538F0132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034B3A-8ABF-7CF9-EE72-D07FE6D342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AD2253-618D-7911-FFB6-619979F91769}"/>
              </a:ext>
            </a:extLst>
          </p:cNvPr>
          <p:cNvGrpSpPr/>
          <p:nvPr/>
        </p:nvGrpSpPr>
        <p:grpSpPr>
          <a:xfrm>
            <a:off x="7643973" y="2708945"/>
            <a:ext cx="2508693" cy="307606"/>
            <a:chOff x="5450938" y="2939551"/>
            <a:chExt cx="2508693" cy="307606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327CFA38-91C1-A07C-4842-2146DACBD7B9}"/>
                </a:ext>
              </a:extLst>
            </p:cNvPr>
            <p:cNvSpPr/>
            <p:nvPr/>
          </p:nvSpPr>
          <p:spPr bwMode="auto">
            <a:xfrm rot="18900000">
              <a:off x="7413787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ED10A-8478-EACC-05C0-E27A4E11B593}"/>
                </a:ext>
              </a:extLst>
            </p:cNvPr>
            <p:cNvSpPr/>
            <p:nvPr/>
          </p:nvSpPr>
          <p:spPr>
            <a:xfrm rot="5400000" flipH="1">
              <a:off x="6437908" y="2171771"/>
              <a:ext cx="88416" cy="20623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28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992258-E695-3EB3-5A31-E8422C4871C3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105780BE-429D-BC06-2B92-1ED2B9B6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CB545D8B-7B48-E157-9FEB-02C0DE4B00A9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8E0AFB9-B55A-0AD3-C752-6D99782C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07A9095E-A03C-E898-C9E2-FE568A65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B85698D-728E-13FA-D5E6-BE0EE6799561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7000" dirty="0">
                <a:solidFill>
                  <a:schemeClr val="bg1"/>
                </a:solidFill>
                <a:latin typeface="+mj-ea"/>
                <a:ea typeface="+mj-ea"/>
              </a:rPr>
              <a:t>성공의 수단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83D2ABFF-F79A-21DA-1347-6EBD5DCD33FD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효과적인 방법</a:t>
            </a: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을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</a:t>
            </a: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확인하세요</a:t>
            </a:r>
            <a:endParaRPr lang="ko-KR" sz="35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E30D8-838D-6E7F-5D8D-6CE31845ED2F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A40E1-1A96-84D6-77DA-633CB3BF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6BE68D-02B1-AAC7-4573-03484EED9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15"/>
          <a:stretch/>
        </p:blipFill>
        <p:spPr>
          <a:xfrm>
            <a:off x="4905554" y="0"/>
            <a:ext cx="7283398" cy="6857520"/>
          </a:xfrm>
          <a:prstGeom prst="rect">
            <a:avLst/>
          </a:prstGeom>
        </p:spPr>
      </p:pic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4DF2CE41-B27A-B462-AEDD-324F68AAAED1}"/>
              </a:ext>
            </a:extLst>
          </p:cNvPr>
          <p:cNvSpPr/>
          <p:nvPr/>
        </p:nvSpPr>
        <p:spPr>
          <a:xfrm>
            <a:off x="-3048" y="472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9FDC4516-AC4D-9F8F-C05D-66E7A81C1C97}"/>
              </a:ext>
            </a:extLst>
          </p:cNvPr>
          <p:cNvSpPr/>
          <p:nvPr/>
        </p:nvSpPr>
        <p:spPr>
          <a:xfrm>
            <a:off x="-3048" y="0"/>
            <a:ext cx="3557016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6E77B3-BE82-2A17-E597-B6A7FD275D6D}"/>
              </a:ext>
            </a:extLst>
          </p:cNvPr>
          <p:cNvSpPr/>
          <p:nvPr/>
        </p:nvSpPr>
        <p:spPr>
          <a:xfrm rot="16200000" flipV="1">
            <a:off x="1365079" y="-158920"/>
            <a:ext cx="6858000" cy="7175841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B607065A-3A05-D58A-2F53-B6D14190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DEB91E1D-16BE-9CE0-64FC-301F6A0948CA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09314DA-F5B7-735F-FEA2-9B79DF8C88D9}"/>
              </a:ext>
            </a:extLst>
          </p:cNvPr>
          <p:cNvSpPr txBox="1">
            <a:spLocks/>
          </p:cNvSpPr>
          <p:nvPr/>
        </p:nvSpPr>
        <p:spPr>
          <a:xfrm>
            <a:off x="535477" y="986608"/>
            <a:ext cx="5831103" cy="14707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45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교육과 개발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15E0A3-0F61-9E5D-15F3-408015C298AC}"/>
              </a:ext>
            </a:extLst>
          </p:cNvPr>
          <p:cNvSpPr txBox="1"/>
          <p:nvPr/>
        </p:nvSpPr>
        <p:spPr>
          <a:xfrm>
            <a:off x="541351" y="2344254"/>
            <a:ext cx="7376820" cy="38625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교육은 회원 증가에 매우 중요하며 </a:t>
            </a:r>
            <a:br>
              <a:rPr lang="en-US" alt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특히 주요 지도부 직책을 맡은 라이온들에게 중요합니다</a:t>
            </a:r>
            <a:r>
              <a:rPr lang="en-US" alt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 </a:t>
            </a:r>
          </a:p>
          <a:p>
            <a:endParaRPr lang="en-US" sz="20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r>
              <a:rPr lang="ko-KR" sz="2000" i="1" dirty="0">
                <a:solidFill>
                  <a:srgbClr val="EBB700"/>
                </a:solidFill>
                <a:latin typeface="+mj-ea"/>
                <a:ea typeface="+mj-ea"/>
                <a:cs typeface="Arial" panose="020B0604020202020204" pitchFamily="34" charset="0"/>
              </a:rPr>
              <a:t>라이온들이 다음의 교육 기회를 활용하도록 권장합니다:</a:t>
            </a:r>
          </a:p>
          <a:p>
            <a:endParaRPr lang="en-US" sz="2000" i="1" dirty="0">
              <a:solidFill>
                <a:srgbClr val="EBB700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개선된 GAT 헌장지역대표(CAL)/지역지도자 적응 프로그램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지역 회의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온라인 학습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헌장지역대표(CAL)/지역지도자가 실시하는 대면 연수회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현장 스페셜리스트가 실시하는 지역별 연수회 </a:t>
            </a:r>
          </a:p>
          <a:p>
            <a:r>
              <a:rPr lang="ko-KR" sz="2000" i="1" dirty="0">
                <a:solidFill>
                  <a:srgbClr val="EBB700"/>
                </a:solidFill>
                <a:latin typeface="+mj-ea"/>
                <a:ea typeface="+mj-ea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2798B-7390-3387-01C4-063E4AE1F79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CB925D-56D4-62B8-A450-FB6692093C46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9" name="Background - Solid">
                <a:extLst>
                  <a:ext uri="{FF2B5EF4-FFF2-40B4-BE49-F238E27FC236}">
                    <a16:creationId xmlns:a16="http://schemas.microsoft.com/office/drawing/2014/main" id="{921CC838-245C-BD60-F487-8F7EB9B5FFA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77BEB7-C5D0-AE93-72CC-B7D8A68EB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B9C563-C165-8C8B-8654-5E2AEA5473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340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489350C-C496-5BC0-810C-65058ED61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958"/>
          <a:stretch/>
        </p:blipFill>
        <p:spPr>
          <a:xfrm>
            <a:off x="3047" y="415576"/>
            <a:ext cx="8531353" cy="644242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AC4975A-DE9A-BCE9-044F-EAB43E13F51A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759967-6A37-EF5B-FF3E-756AB9284D82}"/>
              </a:ext>
            </a:extLst>
          </p:cNvPr>
          <p:cNvSpPr/>
          <p:nvPr/>
        </p:nvSpPr>
        <p:spPr>
          <a:xfrm rot="5400000" flipV="1">
            <a:off x="5172571" y="-782192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5EF09CE7-3EB9-FA61-8ABC-BFB534F0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90C19-5DED-1F93-ACF7-0EF3D961A3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14" name="Body Copy">
            <a:extLst>
              <a:ext uri="{FF2B5EF4-FFF2-40B4-BE49-F238E27FC236}">
                <a16:creationId xmlns:a16="http://schemas.microsoft.com/office/drawing/2014/main" id="{8A8F623F-55B8-B3FF-22C3-1462EB5BE4FF}"/>
              </a:ext>
            </a:extLst>
          </p:cNvPr>
          <p:cNvSpPr txBox="1">
            <a:spLocks/>
          </p:cNvSpPr>
          <p:nvPr/>
        </p:nvSpPr>
        <p:spPr>
          <a:xfrm>
            <a:off x="5534586" y="1322284"/>
            <a:ext cx="7609689" cy="90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45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활용 가능한 자료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B46A6-EE37-B24F-003B-5D0AF6408DC0}"/>
              </a:ext>
            </a:extLst>
          </p:cNvPr>
          <p:cNvSpPr txBox="1"/>
          <p:nvPr/>
        </p:nvSpPr>
        <p:spPr>
          <a:xfrm>
            <a:off x="5576956" y="2450854"/>
            <a:ext cx="6357645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글로벌 회원 증강 프로그램은 모든 클럽과 지구가 성장하기 위한 과정과 자원을 제공합니다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  </a:t>
            </a:r>
          </a:p>
          <a:p>
            <a:endParaRPr lang="en-US" sz="2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r>
              <a:rPr lang="ko-KR" sz="2200" b="1" i="1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우리에게 필요한 모든 도구는 이미 준비되어 있습니다!</a:t>
            </a:r>
            <a:endParaRPr lang="en-US" altLang="ko-KR" sz="2200" b="1" i="1" dirty="0">
              <a:solidFill>
                <a:srgbClr val="EBB700"/>
              </a:solidFill>
              <a:latin typeface="+mj-ea"/>
              <a:ea typeface="+mj-ea"/>
              <a:cs typeface="Arial"/>
            </a:endParaRPr>
          </a:p>
          <a:p>
            <a:endParaRPr lang="en-US" altLang="ko-KR" sz="2200" b="1" i="1" dirty="0">
              <a:solidFill>
                <a:srgbClr val="EBB700"/>
              </a:solidFill>
              <a:latin typeface="+mj-ea"/>
              <a:ea typeface="+mj-ea"/>
              <a:cs typeface="Arial"/>
            </a:endParaRPr>
          </a:p>
          <a:p>
            <a:endParaRPr lang="ko-KR" sz="2200" b="1" i="1" dirty="0">
              <a:solidFill>
                <a:srgbClr val="EBB700"/>
              </a:solidFill>
              <a:latin typeface="+mj-ea"/>
              <a:ea typeface="+mj-ea"/>
              <a:cs typeface="Arial"/>
            </a:endParaRPr>
          </a:p>
          <a:p>
            <a:endParaRPr lang="en-US" sz="2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B9B8B4-AE54-A383-D6A8-739346626EF6}"/>
              </a:ext>
            </a:extLst>
          </p:cNvPr>
          <p:cNvSpPr txBox="1"/>
          <p:nvPr/>
        </p:nvSpPr>
        <p:spPr>
          <a:xfrm>
            <a:off x="5576956" y="4281070"/>
            <a:ext cx="63576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4000" b="1" u="sng" dirty="0" err="1">
                <a:solidFill>
                  <a:schemeClr val="bg1"/>
                </a:solidFill>
                <a:latin typeface="Arial"/>
                <a:ea typeface="굴림"/>
                <a:cs typeface="Arial"/>
              </a:rPr>
              <a:t>lionsclubs.org</a:t>
            </a:r>
            <a:r>
              <a:rPr lang="ko-KR" sz="4000" b="1" u="sng" dirty="0">
                <a:solidFill>
                  <a:schemeClr val="bg1"/>
                </a:solidFill>
                <a:latin typeface="Arial"/>
                <a:ea typeface="굴림"/>
                <a:cs typeface="Arial"/>
              </a:rPr>
              <a:t>/</a:t>
            </a:r>
            <a:r>
              <a:rPr lang="ko-KR" sz="4000" b="1" u="sng" dirty="0" err="1">
                <a:solidFill>
                  <a:schemeClr val="bg1"/>
                </a:solidFill>
                <a:latin typeface="Arial"/>
                <a:ea typeface="굴림"/>
                <a:cs typeface="Arial"/>
              </a:rPr>
              <a:t>global</a:t>
            </a:r>
            <a:endParaRPr lang="ko-KR" sz="4000" b="1" u="sng" dirty="0">
              <a:solidFill>
                <a:schemeClr val="bg1"/>
              </a:solidFill>
              <a:latin typeface="Arial"/>
              <a:ea typeface="굴림"/>
              <a:cs typeface="Arial"/>
            </a:endParaRPr>
          </a:p>
        </p:txBody>
      </p:sp>
      <p:pic>
        <p:nvPicPr>
          <p:cNvPr id="21" name="Graphic 20" descr="Cursor with solid fill">
            <a:extLst>
              <a:ext uri="{FF2B5EF4-FFF2-40B4-BE49-F238E27FC236}">
                <a16:creationId xmlns:a16="http://schemas.microsoft.com/office/drawing/2014/main" id="{7DD44BC1-8544-D4DB-0D50-8531F169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2555" y="4766724"/>
            <a:ext cx="914400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47952A-CA7D-4415-A9F7-63C3C9DA734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8395C2-4ADD-8C61-2D9B-B1A36F7646F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4249F8AC-73D6-5776-24CB-A8B1B10229D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2AEC6C1-D568-D731-6A6B-C2BE4785D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1D1B78-26F6-69C1-0CF5-CD9FAD11D0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9742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762F6BB-165C-5F08-86E7-3649F08A55EC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844A25-06E9-949E-775D-DEA99A3E36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7A2582"/>
                </a:gs>
                <a:gs pos="99000">
                  <a:srgbClr val="00338D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CC633606-A342-DF03-6E6C-1A482AE1B64F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31">
              <a:extLst>
                <a:ext uri="{FF2B5EF4-FFF2-40B4-BE49-F238E27FC236}">
                  <a16:creationId xmlns:a16="http://schemas.microsoft.com/office/drawing/2014/main" id="{7C850CFD-D752-268D-BBB9-DD508BB17C2E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32">
              <a:extLst>
                <a:ext uri="{FF2B5EF4-FFF2-40B4-BE49-F238E27FC236}">
                  <a16:creationId xmlns:a16="http://schemas.microsoft.com/office/drawing/2014/main" id="{5DBEB963-96A8-B53D-93DB-4298B5267F3B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A4EC3FA1-94FF-8193-AF8F-3E3EF2DE3C7C}"/>
              </a:ext>
            </a:extLst>
          </p:cNvPr>
          <p:cNvSpPr txBox="1">
            <a:spLocks/>
          </p:cNvSpPr>
          <p:nvPr/>
        </p:nvSpPr>
        <p:spPr>
          <a:xfrm>
            <a:off x="778550" y="1152672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5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세부 계획 개발 </a:t>
            </a:r>
          </a:p>
          <a:p>
            <a:pPr>
              <a:buSzPct val="120000"/>
              <a:defRPr/>
            </a:pPr>
            <a:endParaRPr lang="en-US" sz="5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A6124-45FF-6E34-794F-F9F8088D0125}"/>
              </a:ext>
            </a:extLst>
          </p:cNvPr>
          <p:cNvSpPr txBox="1"/>
          <p:nvPr/>
        </p:nvSpPr>
        <p:spPr>
          <a:xfrm>
            <a:off x="820919" y="2192256"/>
            <a:ext cx="9621107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성장은 우연히 이루어는 것이 아니며 행운은 방정식이 아닙니다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  </a:t>
            </a:r>
          </a:p>
          <a:p>
            <a:endParaRPr lang="en-US" sz="2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r>
              <a:rPr lang="ko-KR" sz="22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22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1.5</a:t>
            </a: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의 성공은 지역에 효과</a:t>
            </a:r>
            <a:r>
              <a:rPr lang="ko-KR" altLang="en-US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적으로 적용할 수 있는</a:t>
            </a: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세부 실행 계획의 </a:t>
            </a:r>
            <a:r>
              <a:rPr lang="ko-KR" sz="2200" b="1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개발</a:t>
            </a: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과 </a:t>
            </a:r>
            <a:r>
              <a:rPr lang="ko-KR" sz="2200" b="1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실행</a:t>
            </a: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에 달려 있습니다</a:t>
            </a:r>
            <a:r>
              <a:rPr lang="en-US" alt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 </a:t>
            </a:r>
          </a:p>
          <a:p>
            <a:endParaRPr lang="en-US" sz="2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우리의 </a:t>
            </a:r>
            <a:r>
              <a:rPr lang="ko-KR" sz="22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22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1.5</a:t>
            </a: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계획은 다음의 이유로 성공을 거둘 것입니다:</a:t>
            </a:r>
          </a:p>
          <a:p>
            <a:endParaRPr lang="en-US" sz="1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교육이 용이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상황에 따라 수정 가능 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2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지속 가능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649E8645-79C0-A688-4C6E-772FB520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ADCA62-2613-E949-B8E2-9A0A864A94F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16C44C-693F-EA29-11E6-10593938B7DF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4" name="Background - Solid">
                <a:extLst>
                  <a:ext uri="{FF2B5EF4-FFF2-40B4-BE49-F238E27FC236}">
                    <a16:creationId xmlns:a16="http://schemas.microsoft.com/office/drawing/2014/main" id="{DB039B38-D6B6-4ABB-EB6D-DDCCE0A0156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3DC50E4-D089-5523-328D-7F2B6DD5F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919B8F-303E-84E8-898D-E48CE20966C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693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D0364-88D2-44E3-364E-4C1375FE081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E99796FA-AF55-5876-FAC9-8DC11F4E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6B5D6FA-9773-1144-854A-62C5C44A0720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E424A141-CCF9-E0C2-AA38-FFEC42C1E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BF6B017A-C5AC-8FCE-F6CD-E04667FF1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AAD5FA6C-3D21-A310-DE18-C3CE77312452}"/>
              </a:ext>
            </a:extLst>
          </p:cNvPr>
          <p:cNvSpPr txBox="1">
            <a:spLocks/>
          </p:cNvSpPr>
          <p:nvPr/>
        </p:nvSpPr>
        <p:spPr>
          <a:xfrm>
            <a:off x="9308" y="2589201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7000" dirty="0">
                <a:solidFill>
                  <a:schemeClr val="bg1"/>
                </a:solidFill>
                <a:latin typeface="+mj-ea"/>
                <a:ea typeface="+mj-ea"/>
              </a:rPr>
              <a:t>상 및 표창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A4BBCDD-2D1D-E01E-FB75-29B8EFB6AF59}"/>
              </a:ext>
            </a:extLst>
          </p:cNvPr>
          <p:cNvSpPr txBox="1">
            <a:spLocks/>
          </p:cNvSpPr>
          <p:nvPr/>
        </p:nvSpPr>
        <p:spPr>
          <a:xfrm>
            <a:off x="9308" y="4408624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노력에 대한 감사</a:t>
            </a: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를 표하세요</a:t>
            </a:r>
            <a:endParaRPr lang="ko-KR" sz="35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331DE-3EA3-2C9F-3D64-3288FB4A716F}"/>
              </a:ext>
            </a:extLst>
          </p:cNvPr>
          <p:cNvSpPr/>
          <p:nvPr/>
        </p:nvSpPr>
        <p:spPr>
          <a:xfrm rot="5400000" flipH="1">
            <a:off x="6066318" y="378421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530EA-319B-05B5-0629-F8C3769A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4E56907B-CC03-7131-566C-A9482EA1AB43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0DFAE73D-8644-C021-184A-4E5E70A83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6A81ADF-E17A-728B-1371-6AD707DA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5A00E9B4-5DB3-0A0B-2A40-B6D7068A4AE2}"/>
              </a:ext>
            </a:extLst>
          </p:cNvPr>
          <p:cNvSpPr/>
          <p:nvPr/>
        </p:nvSpPr>
        <p:spPr>
          <a:xfrm>
            <a:off x="6825" y="6309569"/>
            <a:ext cx="12192000" cy="544256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0B7D6BC-0DC2-EDEE-5308-EF1B00D817EA}"/>
              </a:ext>
            </a:extLst>
          </p:cNvPr>
          <p:cNvSpPr txBox="1">
            <a:spLocks/>
          </p:cNvSpPr>
          <p:nvPr/>
        </p:nvSpPr>
        <p:spPr>
          <a:xfrm>
            <a:off x="6825" y="2126856"/>
            <a:ext cx="12182692" cy="321388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4500" dirty="0">
                <a:solidFill>
                  <a:srgbClr val="FFC000"/>
                </a:solidFill>
                <a:latin typeface="+mj-ea"/>
                <a:ea typeface="+mj-ea"/>
                <a:cs typeface="Arial"/>
              </a:rPr>
              <a:t>여러분의 노력을 인정받으</a:t>
            </a:r>
            <a:r>
              <a:rPr lang="ko-KR" altLang="en-US" sz="4500" dirty="0">
                <a:solidFill>
                  <a:srgbClr val="FFC000"/>
                </a:solidFill>
                <a:latin typeface="+mj-ea"/>
                <a:ea typeface="+mj-ea"/>
                <a:cs typeface="Arial"/>
              </a:rPr>
              <a:t>세요</a:t>
            </a:r>
            <a:endParaRPr lang="ko-KR" sz="4500" dirty="0">
              <a:solidFill>
                <a:srgbClr val="FFC000"/>
              </a:solidFill>
              <a:latin typeface="+mj-ea"/>
              <a:ea typeface="+mj-ea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ko-KR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 1.5는 여러분의 </a:t>
            </a:r>
            <a:r>
              <a:rPr lang="ko-KR" sz="2500" dirty="0" err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라이온스</a:t>
            </a:r>
            <a:r>
              <a:rPr lang="ko-KR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역사를 새로 쓸 수 있는 기회입니다</a:t>
            </a:r>
            <a:r>
              <a:rPr lang="en-US" altLang="ko-KR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endParaRPr lang="ko-KR" sz="25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ko-KR" sz="4500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미션 지도자가 되</a:t>
            </a:r>
            <a:r>
              <a:rPr lang="ko-KR" altLang="en-US" sz="4500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세요</a:t>
            </a:r>
            <a:r>
              <a:rPr lang="ko-KR" sz="4500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 </a:t>
            </a:r>
            <a:br>
              <a:rPr lang="ko-KR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altLang="en-US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여러분이 봉사하는 이유를 기억하십시오</a:t>
            </a:r>
            <a:r>
              <a:rPr lang="en-US" altLang="ko-KR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r>
              <a:rPr lang="ko-KR" altLang="en-US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 </a:t>
            </a:r>
            <a:endParaRPr lang="en-US" altLang="ko-KR" sz="25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ko-KR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성공을 주도하고 그 노력을 인정받으십시오</a:t>
            </a:r>
            <a:r>
              <a:rPr lang="en-US" altLang="ko-KR" sz="2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endParaRPr lang="ko-KR" sz="25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</p:txBody>
      </p:sp>
      <p:sp>
        <p:nvSpPr>
          <p:cNvPr id="9" name="Page Number - White">
            <a:extLst>
              <a:ext uri="{FF2B5EF4-FFF2-40B4-BE49-F238E27FC236}">
                <a16:creationId xmlns:a16="http://schemas.microsoft.com/office/drawing/2014/main" id="{DCC2CAC4-1054-048C-8026-505BA025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38C13-CB5E-39BB-74C4-F68916B2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3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8977CA-04BB-F1E9-55AC-713C619F5D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2" name="Picture 21" descr="A group of colorful dots&#10;&#10;Description automatically generated">
            <a:extLst>
              <a:ext uri="{FF2B5EF4-FFF2-40B4-BE49-F238E27FC236}">
                <a16:creationId xmlns:a16="http://schemas.microsoft.com/office/drawing/2014/main" id="{BDA9B5B2-202C-8863-9FEA-F2D2FE45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0093" y="-2252737"/>
            <a:ext cx="6862931" cy="114550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55880DD-9C0E-4786-B562-F6174FE83F9F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7" name="Graphic 9">
            <a:extLst>
              <a:ext uri="{FF2B5EF4-FFF2-40B4-BE49-F238E27FC236}">
                <a16:creationId xmlns:a16="http://schemas.microsoft.com/office/drawing/2014/main" id="{30AE0D89-87DE-256D-5C26-C388012CB00F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B8FA787-83C0-8755-5702-D06DD3913C40}"/>
              </a:ext>
            </a:extLst>
          </p:cNvPr>
          <p:cNvSpPr txBox="1">
            <a:spLocks/>
          </p:cNvSpPr>
          <p:nvPr/>
        </p:nvSpPr>
        <p:spPr>
          <a:xfrm>
            <a:off x="5867400" y="437655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48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상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028EC-30AB-1025-D01E-03E87EF82035}"/>
              </a:ext>
            </a:extLst>
          </p:cNvPr>
          <p:cNvSpPr/>
          <p:nvPr/>
        </p:nvSpPr>
        <p:spPr>
          <a:xfrm rot="5400000" flipH="1">
            <a:off x="8075750" y="-756603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75FBB-A29D-7A12-70E0-37E5992BDA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37" y="481941"/>
            <a:ext cx="4096224" cy="4096224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DB3A5-D553-0AFF-43CA-EE34D7EBEB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535" y="3479635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4DD36-95FC-FFE3-5D47-33E637820C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96" y="4430119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07EED-8D9E-8DC5-660D-564C2E277C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67" y="4776258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73CC4FF6-7991-F595-1761-AD070BF7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Body Copy">
            <a:extLst>
              <a:ext uri="{FF2B5EF4-FFF2-40B4-BE49-F238E27FC236}">
                <a16:creationId xmlns:a16="http://schemas.microsoft.com/office/drawing/2014/main" id="{55FFC32B-FA0E-3A95-4DB9-6609983DDE16}"/>
              </a:ext>
            </a:extLst>
          </p:cNvPr>
          <p:cNvSpPr txBox="1">
            <a:spLocks/>
          </p:cNvSpPr>
          <p:nvPr/>
        </p:nvSpPr>
        <p:spPr>
          <a:xfrm>
            <a:off x="173683" y="600004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ko-KR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우수 클럽확장 핀 및 패치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2BAF5CEC-8B92-8027-95D6-81D9F1DFB2E1}"/>
              </a:ext>
            </a:extLst>
          </p:cNvPr>
          <p:cNvSpPr txBox="1">
            <a:spLocks/>
          </p:cNvSpPr>
          <p:nvPr/>
        </p:nvSpPr>
        <p:spPr>
          <a:xfrm>
            <a:off x="227890" y="5913899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ko-KR" sz="900" dirty="0">
                <a:solidFill>
                  <a:schemeClr val="bg1">
                    <a:alpha val="50215"/>
                  </a:schemeClr>
                </a:solidFill>
                <a:latin typeface="+mj-ea"/>
                <a:ea typeface="+mj-ea"/>
              </a:rPr>
              <a:t>미션 1.5</a:t>
            </a:r>
          </a:p>
          <a:p>
            <a:pPr algn="r">
              <a:buSzPct val="120000"/>
            </a:pPr>
            <a:r>
              <a:rPr lang="ko-KR" sz="900" dirty="0">
                <a:solidFill>
                  <a:schemeClr val="bg1">
                    <a:alpha val="50215"/>
                  </a:schemeClr>
                </a:solidFill>
                <a:latin typeface="+mj-ea"/>
                <a:ea typeface="+mj-ea"/>
              </a:rPr>
              <a:t>회원 및 </a:t>
            </a:r>
            <a:br>
              <a:rPr lang="en-US" altLang="ko-KR" sz="900" dirty="0">
                <a:solidFill>
                  <a:schemeClr val="bg1">
                    <a:alpha val="50215"/>
                  </a:schemeClr>
                </a:solidFill>
                <a:latin typeface="+mj-ea"/>
                <a:ea typeface="+mj-ea"/>
              </a:rPr>
            </a:br>
            <a:r>
              <a:rPr lang="ko-KR" sz="900" dirty="0">
                <a:solidFill>
                  <a:schemeClr val="bg1">
                    <a:alpha val="50215"/>
                  </a:schemeClr>
                </a:solidFill>
                <a:latin typeface="+mj-ea"/>
                <a:ea typeface="+mj-ea"/>
              </a:rPr>
              <a:t>스폰서 핀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9A891DB3-CFF5-6E7E-328A-5723D7961F1D}"/>
              </a:ext>
            </a:extLst>
          </p:cNvPr>
          <p:cNvSpPr txBox="1">
            <a:spLocks/>
          </p:cNvSpPr>
          <p:nvPr/>
        </p:nvSpPr>
        <p:spPr>
          <a:xfrm>
            <a:off x="5871056" y="1576818"/>
            <a:ext cx="5132994" cy="5334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500" dirty="0">
                <a:solidFill>
                  <a:srgbClr val="00338D"/>
                </a:solidFill>
                <a:latin typeface="+mj-ea"/>
                <a:ea typeface="+mj-ea"/>
              </a:rPr>
              <a:t>영웅을 환영합니다</a:t>
            </a: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53C0AE6-1130-D51E-063F-8FC209CE07AA}"/>
              </a:ext>
            </a:extLst>
          </p:cNvPr>
          <p:cNvSpPr txBox="1">
            <a:spLocks/>
          </p:cNvSpPr>
          <p:nvPr/>
        </p:nvSpPr>
        <p:spPr>
          <a:xfrm>
            <a:off x="5905300" y="2296784"/>
            <a:ext cx="5279982" cy="23608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8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신생클럽. </a:t>
            </a:r>
            <a:r>
              <a:rPr lang="ko-KR" sz="2800" b="1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신입회원. </a:t>
            </a:r>
          </a:p>
          <a:p>
            <a:r>
              <a:rPr lang="ko-KR" sz="28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회원 순증가. </a:t>
            </a:r>
            <a:r>
              <a:rPr lang="ko-KR" sz="2800" b="1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회원 유지. </a:t>
            </a:r>
          </a:p>
          <a:p>
            <a:r>
              <a:rPr lang="ko-KR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위 분야에서 우수한 성과를 거둔 </a:t>
            </a:r>
            <a:br>
              <a:rPr lang="en-US" altLang="ko-KR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</a:br>
            <a:r>
              <a:rPr lang="ko-KR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클럽과 라이온은 </a:t>
            </a:r>
            <a:r>
              <a:rPr lang="ko-KR" i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 </a:t>
            </a:r>
            <a:r>
              <a:rPr lang="ko-KR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1.5</a:t>
            </a:r>
            <a:r>
              <a:rPr lang="ko-KR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 특별 패, 핀, 국제회장 메달과 상</a:t>
            </a:r>
            <a:r>
              <a:rPr lang="ko-KR" altLang="en-US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을</a:t>
            </a:r>
            <a:r>
              <a:rPr lang="ko-KR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 수상</a:t>
            </a:r>
            <a:r>
              <a:rPr lang="ko-KR" altLang="en-US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합니다</a:t>
            </a:r>
            <a:r>
              <a:rPr lang="ko-KR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. </a:t>
            </a:r>
            <a:endParaRPr lang="en-US" altLang="ko-KR" dirty="0">
              <a:solidFill>
                <a:srgbClr val="000000"/>
              </a:solidFill>
              <a:latin typeface="+mj-ea"/>
              <a:ea typeface="+mj-ea"/>
              <a:cs typeface="Arial"/>
            </a:endParaRPr>
          </a:p>
          <a:p>
            <a:r>
              <a:rPr lang="ko-KR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어떤 상을 받을 수 있는지 확인하세요!</a:t>
            </a:r>
          </a:p>
          <a:p>
            <a:endParaRPr lang="en-US" sz="18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endParaRPr lang="en-US" sz="1800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16" name="Picture 15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317CCB40-3CB5-EEA8-9CF8-E14327F23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45" y="4762585"/>
            <a:ext cx="1505296" cy="1736131"/>
          </a:xfrm>
          <a:prstGeom prst="rect">
            <a:avLst/>
          </a:prstGeom>
        </p:spPr>
      </p:pic>
      <p:sp>
        <p:nvSpPr>
          <p:cNvPr id="25" name="Headline">
            <a:extLst>
              <a:ext uri="{FF2B5EF4-FFF2-40B4-BE49-F238E27FC236}">
                <a16:creationId xmlns:a16="http://schemas.microsoft.com/office/drawing/2014/main" id="{31F6B64E-79C8-8390-33EF-2B3BB55640A7}"/>
              </a:ext>
            </a:extLst>
          </p:cNvPr>
          <p:cNvSpPr txBox="1">
            <a:spLocks/>
          </p:cNvSpPr>
          <p:nvPr/>
        </p:nvSpPr>
        <p:spPr>
          <a:xfrm>
            <a:off x="8908930" y="4846893"/>
            <a:ext cx="1615122" cy="19058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1600">
                <a:solidFill>
                  <a:schemeClr val="bg1"/>
                </a:solidFill>
                <a:latin typeface="Arial"/>
                <a:ea typeface="굴림"/>
                <a:cs typeface="Arial"/>
              </a:rPr>
              <a:t>스캔하세요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2D867-7E40-3C31-70EB-744D89639942}"/>
              </a:ext>
            </a:extLst>
          </p:cNvPr>
          <p:cNvSpPr txBox="1"/>
          <p:nvPr/>
        </p:nvSpPr>
        <p:spPr>
          <a:xfrm>
            <a:off x="5889812" y="5323915"/>
            <a:ext cx="31634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1600" dirty="0">
                <a:solidFill>
                  <a:srgbClr val="522D8A"/>
                </a:solidFill>
                <a:latin typeface="+mj-ea"/>
                <a:ea typeface="+mj-ea"/>
                <a:cs typeface="Arial"/>
              </a:rPr>
              <a:t>자세한 내용은 </a:t>
            </a:r>
            <a:r>
              <a:rPr lang="ko-KR" sz="1600" i="1" dirty="0">
                <a:solidFill>
                  <a:srgbClr val="522D8A"/>
                </a:solidFill>
                <a:latin typeface="+mj-ea"/>
                <a:ea typeface="+mj-ea"/>
                <a:cs typeface="Arial"/>
              </a:rPr>
              <a:t>미션 1.5 표창 웹페이지</a:t>
            </a:r>
            <a:r>
              <a:rPr lang="ko-KR" sz="1600" dirty="0">
                <a:solidFill>
                  <a:srgbClr val="522D8A"/>
                </a:solidFill>
                <a:latin typeface="+mj-ea"/>
                <a:ea typeface="+mj-ea"/>
                <a:cs typeface="Arial"/>
              </a:rPr>
              <a:t>에서 확인하세요</a:t>
            </a:r>
            <a:r>
              <a:rPr lang="ko-KR" sz="1600" b="1" i="1" dirty="0">
                <a:solidFill>
                  <a:srgbClr val="522D8A"/>
                </a:solidFill>
                <a:latin typeface="+mj-ea"/>
                <a:ea typeface="+mj-ea"/>
                <a:cs typeface="Arial"/>
              </a:rPr>
              <a:t> 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AD9D7053-4711-135A-A679-ED3296EC1A5A}"/>
              </a:ext>
            </a:extLst>
          </p:cNvPr>
          <p:cNvSpPr/>
          <p:nvPr/>
        </p:nvSpPr>
        <p:spPr>
          <a:xfrm rot="5400000">
            <a:off x="8565226" y="5705681"/>
            <a:ext cx="392205" cy="268941"/>
          </a:xfrm>
          <a:prstGeom prst="triangle">
            <a:avLst/>
          </a:prstGeom>
          <a:solidFill>
            <a:srgbClr val="522D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A qr code with a logo&#10;&#10;Description automatically generated">
            <a:extLst>
              <a:ext uri="{FF2B5EF4-FFF2-40B4-BE49-F238E27FC236}">
                <a16:creationId xmlns:a16="http://schemas.microsoft.com/office/drawing/2014/main" id="{54DF8A26-E42E-346D-1394-AC50ACE3AA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795" y="5187281"/>
            <a:ext cx="1101391" cy="11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5C6C1D-F0F3-A870-FF77-6B9174EA586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48B7C9CA-232B-35A3-758E-56818161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7A7A6277-74C6-DFCB-E343-26B909CF0DBA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510AB1D-5981-3638-D785-73365312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441BB96B-2DE2-98A9-8D50-347E4109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7F3E1BF7-4063-7AD3-3EE0-99F91E082288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7000" dirty="0">
                <a:solidFill>
                  <a:schemeClr val="bg1"/>
                </a:solidFill>
                <a:latin typeface="+mj-ea"/>
                <a:ea typeface="+mj-ea"/>
              </a:rPr>
              <a:t>커뮤니케이션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B390859-1CFD-D2EE-5D2A-4178FE1FDB17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35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미션1.5</a:t>
            </a: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를 널리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알</a:t>
            </a:r>
            <a:r>
              <a:rPr lang="ko-KR" altLang="en-US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리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세요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12E10-E6D4-A311-765E-AB01443BDB80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6BD91-3FAE-1F4C-A386-BD25AA996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24F343-FD74-9402-E477-E5DA6658104D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BC1E55-7829-CB7D-E3CB-11146CA62E3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B6FA73EA-AE17-32F5-64DC-FC8A777C32AE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7AEFE87A-8F8D-0477-2109-C4265CAD9259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BBC5E514-2ECF-68D9-D671-0879FEF0C2A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39A44356-B9EB-A994-F302-31570B8B4AE2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330A9253-83D3-088F-C2F9-6FB67DD6C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40C452-2A0B-C88A-68CD-21E6E9F75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796775"/>
              </p:ext>
            </p:extLst>
          </p:nvPr>
        </p:nvGraphicFramePr>
        <p:xfrm>
          <a:off x="500354" y="2246916"/>
          <a:ext cx="11115886" cy="368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40A0731-662E-2A4C-5C8A-A181468A5563}"/>
              </a:ext>
            </a:extLst>
          </p:cNvPr>
          <p:cNvSpPr txBox="1"/>
          <p:nvPr/>
        </p:nvSpPr>
        <p:spPr>
          <a:xfrm>
            <a:off x="1285447" y="1300097"/>
            <a:ext cx="106261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sz="24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모든 채널을 통해 </a:t>
            </a:r>
            <a:r>
              <a:rPr lang="ko-KR" sz="2400" b="1" i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2400" b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1.5</a:t>
            </a:r>
            <a:r>
              <a:rPr lang="ko-KR" sz="24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에 대한 관심과 인식을</a:t>
            </a:r>
            <a:r>
              <a:rPr lang="en-US" altLang="ko-KR" sz="24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</a:t>
            </a:r>
            <a:r>
              <a:rPr lang="ko-KR" sz="24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높여주세요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179894-487F-FB26-54AE-5AEB7B837D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C2A8EC-BC67-3EDF-1645-083C1CB795A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3D02E79A-A75A-A929-B230-C7746566EE2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A07562-6B24-611E-63E9-C03F2E482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2EC6F8-25FD-6959-4123-63A0B91978D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D259375F-094C-2B7A-CCEB-1AF42C09F8DA}"/>
              </a:ext>
            </a:extLst>
          </p:cNvPr>
          <p:cNvSpPr txBox="1">
            <a:spLocks/>
          </p:cNvSpPr>
          <p:nvPr/>
        </p:nvSpPr>
        <p:spPr>
          <a:xfrm>
            <a:off x="1333893" y="532615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ko-KR" sz="4500" b="1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볼륨을 높이세요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0BBF3C-3D2F-FC29-AFCF-24A7D3F4935D}"/>
              </a:ext>
            </a:extLst>
          </p:cNvPr>
          <p:cNvSpPr txBox="1"/>
          <p:nvPr/>
        </p:nvSpPr>
        <p:spPr>
          <a:xfrm>
            <a:off x="1016654" y="6129688"/>
            <a:ext cx="1015869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sz="1600" b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국제협회의</a:t>
            </a:r>
            <a:r>
              <a:rPr lang="ko-KR" sz="1600" b="1" i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</a:t>
            </a:r>
            <a:r>
              <a:rPr lang="ko-KR" sz="1600" b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통신 및 디지털 플랫폼을 통해 </a:t>
            </a:r>
            <a:r>
              <a:rPr lang="ko-KR" sz="1600" b="1" i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1600" b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1.5의 메시지를 널리 알릴 예정입니다</a:t>
            </a:r>
          </a:p>
        </p:txBody>
      </p:sp>
    </p:spTree>
    <p:extLst>
      <p:ext uri="{BB962C8B-B14F-4D97-AF65-F5344CB8AC3E}">
        <p14:creationId xmlns:p14="http://schemas.microsoft.com/office/powerpoint/2010/main" val="189455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E812BE-0940-BE27-8266-CC3B5156E284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1DA3F39F-E62B-52A7-DDF6-71AE9198EBBA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E2D40EBD-49C4-E032-AA69-60B64998172C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AE83FA5B-2EF3-1966-CA5A-FD7A3397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412CB9CB-8261-E580-F2BA-2EAA84F1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B9E275-1163-87DD-9F90-D7C62333B6C1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ko-KR" sz="6600" dirty="0">
                <a:solidFill>
                  <a:srgbClr val="00338D"/>
                </a:solidFill>
                <a:latin typeface="Arial"/>
                <a:ea typeface="굴림"/>
                <a:cs typeface="Arial"/>
              </a:rPr>
              <a:t>우리는 봉사를 위해</a:t>
            </a:r>
          </a:p>
          <a:p>
            <a:pPr>
              <a:spcBef>
                <a:spcPts val="0"/>
              </a:spcBef>
            </a:pPr>
            <a:r>
              <a:rPr lang="ko-KR" sz="6600" dirty="0">
                <a:solidFill>
                  <a:srgbClr val="00338D"/>
                </a:solidFill>
                <a:latin typeface="Arial"/>
                <a:ea typeface="굴림"/>
                <a:cs typeface="Arial"/>
              </a:rPr>
              <a:t>살아가고 성장합니다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DB90AD4-38F0-9834-CAB4-0DFF7BA6EC1D}"/>
              </a:ext>
            </a:extLst>
          </p:cNvPr>
          <p:cNvSpPr/>
          <p:nvPr/>
        </p:nvSpPr>
        <p:spPr>
          <a:xfrm>
            <a:off x="7160118" y="5004425"/>
            <a:ext cx="257175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19102-9161-471B-E506-267E9166C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421A39F9-B226-E1B3-BC20-651EA702D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900264"/>
              </p:ext>
            </p:extLst>
          </p:nvPr>
        </p:nvGraphicFramePr>
        <p:xfrm>
          <a:off x="4574716" y="760415"/>
          <a:ext cx="7318040" cy="5594787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362532">
                  <a:extLst>
                    <a:ext uri="{9D8B030D-6E8A-4147-A177-3AD203B41FA5}">
                      <a16:colId xmlns:a16="http://schemas.microsoft.com/office/drawing/2014/main" val="2247576998"/>
                    </a:ext>
                  </a:extLst>
                </a:gridCol>
                <a:gridCol w="4955508">
                  <a:extLst>
                    <a:ext uri="{9D8B030D-6E8A-4147-A177-3AD203B41FA5}">
                      <a16:colId xmlns:a16="http://schemas.microsoft.com/office/drawing/2014/main" val="123732915"/>
                    </a:ext>
                  </a:extLst>
                </a:gridCol>
              </a:tblGrid>
              <a:tr h="467211"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2000" b="1">
                          <a:solidFill>
                            <a:srgbClr val="F0C300"/>
                          </a:solidFill>
                          <a:latin typeface="Arial"/>
                          <a:ea typeface="굴림" panose="020F0502020204030204" pitchFamily="34" charset="0"/>
                          <a:cs typeface="Arial"/>
                        </a:rPr>
                        <a:t>주요 혜택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2000" b="1">
                          <a:solidFill>
                            <a:srgbClr val="F0C300"/>
                          </a:solidFill>
                          <a:latin typeface="Arial"/>
                          <a:ea typeface="굴림" panose="020F0502020204030204" pitchFamily="34" charset="0"/>
                          <a:cs typeface="Arial"/>
                        </a:rPr>
                        <a:t>메시지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41508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rgbClr val="F0C300"/>
                          </a:solidFill>
                          <a:latin typeface="Arial"/>
                          <a:ea typeface="굴림"/>
                        </a:rPr>
                        <a:t>라이온스 봉사 역량 증가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noProof="0">
                          <a:solidFill>
                            <a:schemeClr val="bg1"/>
                          </a:solidFill>
                          <a:latin typeface="Arial"/>
                          <a:ea typeface="굴림"/>
                          <a:cs typeface="Arial"/>
                        </a:rPr>
                        <a:t>우리가 성장할수록 더 많은 것들을 나눌 수 있습니다.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9912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친절로 봉사합니다.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261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이타적인 마음을 가집니다.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71175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85899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 dirty="0">
                          <a:solidFill>
                            <a:srgbClr val="F0C300"/>
                          </a:solidFill>
                          <a:latin typeface="Arial"/>
                          <a:ea typeface="굴림"/>
                        </a:rPr>
                        <a:t>다양성과 포용력 증대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+mn-ea"/>
                        </a:rPr>
                        <a:t>우리 모두는 라이온의 삶을 살아갑니다</a:t>
                      </a:r>
                      <a:r>
                        <a:rPr lang="en-US" alt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+mn-ea"/>
                        </a:rPr>
                        <a:t>.</a:t>
                      </a: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6486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클럽들은 지역사회에서 혼자서는</a:t>
                      </a:r>
                      <a:r>
                        <a:rPr lang="en-US" alt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 </a:t>
                      </a:r>
                      <a:r>
                        <a:rPr lang="ko-KR" altLang="en-US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불가능한</a:t>
                      </a: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 봉사를 실시합니다. 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7037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+mn-ea"/>
                        </a:rPr>
                        <a:t>여러분은 라이온 그 자체입니다</a:t>
                      </a:r>
                      <a:r>
                        <a:rPr lang="en-US" alt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+mn-ea"/>
                        </a:rPr>
                        <a:t>.</a:t>
                      </a:r>
                      <a:endParaRPr lang="ko-KR" sz="1600" b="0" i="0" u="none" strike="noStrike" noProof="0" dirty="0">
                        <a:solidFill>
                          <a:schemeClr val="bg1"/>
                        </a:solidFill>
                        <a:latin typeface="Arial"/>
                        <a:ea typeface="굴림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79314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2843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rgbClr val="F0C300"/>
                          </a:solidFill>
                          <a:latin typeface="Arial"/>
                          <a:ea typeface="굴림"/>
                        </a:rPr>
                        <a:t>변화에 대한 수용력 증가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작은 변화도 큰 도움이 됩니다.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54940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지역사회의 노력이 세계적인 변화를 가져옵니다.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5903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가장 큰 변화는 여러분에게서 시작됩니다.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3812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13775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rgbClr val="F0C300"/>
                          </a:solidFill>
                          <a:latin typeface="Arial"/>
                          <a:ea typeface="굴림"/>
                        </a:rPr>
                        <a:t>회원 혜택 증대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혼자 행동하면 함께 성장할 수 없습니다.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177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우리는 늘 함께 할수록 더욱 강해집니다. 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33805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나누면 </a:t>
                      </a:r>
                      <a:r>
                        <a:rPr lang="ko-KR" altLang="en-US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오히려 </a:t>
                      </a: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더 많이 얻을 수 있습니다.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54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0330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rgbClr val="F0C300"/>
                          </a:solidFill>
                          <a:latin typeface="Arial"/>
                          <a:ea typeface="굴림"/>
                        </a:rPr>
                        <a:t>보다 강력해진 라이온스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함께 봉사한다는 것은 함께 더 강해진다는 의미입니다.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6416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라이온들은 함께 합니다.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34124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언제든지</a:t>
                      </a:r>
                      <a:r>
                        <a:rPr lang="ko-KR" sz="1600" b="0" i="0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굴림"/>
                        </a:rPr>
                        <a:t> 봉사할 준비가 되어 있습니다.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18822"/>
                  </a:ext>
                </a:extLst>
              </a:tr>
            </a:tbl>
          </a:graphicData>
        </a:graphic>
      </p:graphicFrame>
      <p:sp>
        <p:nvSpPr>
          <p:cNvPr id="16" name="Body Copy">
            <a:extLst>
              <a:ext uri="{FF2B5EF4-FFF2-40B4-BE49-F238E27FC236}">
                <a16:creationId xmlns:a16="http://schemas.microsoft.com/office/drawing/2014/main" id="{0EF9FAF9-4629-9A28-BF76-C4E6687E8DB0}"/>
              </a:ext>
            </a:extLst>
          </p:cNvPr>
          <p:cNvSpPr txBox="1">
            <a:spLocks/>
          </p:cNvSpPr>
          <p:nvPr/>
        </p:nvSpPr>
        <p:spPr>
          <a:xfrm>
            <a:off x="595591" y="3788929"/>
            <a:ext cx="3307548" cy="20843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1.5</a:t>
            </a:r>
            <a:r>
              <a:rPr lang="ko-KR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이니셔티브의 주요 혜택 설명</a:t>
            </a:r>
            <a:r>
              <a:rPr lang="ko-KR" altLang="en-US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에</a:t>
            </a:r>
            <a:r>
              <a:rPr lang="ko-KR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도움될 구체적인 메시지 시리즈를 개발했습니다</a:t>
            </a:r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endParaRPr lang="ko-KR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F2C7C9B2-02F8-DEB1-D2C6-D351E2796D7F}"/>
              </a:ext>
            </a:extLst>
          </p:cNvPr>
          <p:cNvSpPr txBox="1">
            <a:spLocks/>
          </p:cNvSpPr>
          <p:nvPr/>
        </p:nvSpPr>
        <p:spPr>
          <a:xfrm>
            <a:off x="598074" y="1694469"/>
            <a:ext cx="4016264" cy="228814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5000" b="1" i="1" dirty="0">
                <a:solidFill>
                  <a:schemeClr val="bg1"/>
                </a:solidFill>
                <a:latin typeface="+mj-ea"/>
                <a:ea typeface="+mj-ea"/>
              </a:rPr>
              <a:t>미션</a:t>
            </a:r>
            <a:r>
              <a:rPr lang="ko-KR" sz="5000" dirty="0">
                <a:solidFill>
                  <a:schemeClr val="bg1"/>
                </a:solidFill>
                <a:latin typeface="+mj-ea"/>
                <a:ea typeface="+mj-ea"/>
              </a:rPr>
              <a:t> 1.5 메시지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1479D-91ED-F772-3FF5-06F8F6FD94E9}"/>
              </a:ext>
            </a:extLst>
          </p:cNvPr>
          <p:cNvSpPr/>
          <p:nvPr/>
        </p:nvSpPr>
        <p:spPr>
          <a:xfrm rot="5400000" flipH="1">
            <a:off x="972369" y="3137489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2D64C5-4090-C2BD-AC6A-93ABE75EC220}"/>
              </a:ext>
            </a:extLst>
          </p:cNvPr>
          <p:cNvSpPr/>
          <p:nvPr/>
        </p:nvSpPr>
        <p:spPr>
          <a:xfrm rot="10800000" flipH="1">
            <a:off x="4176919" y="760415"/>
            <a:ext cx="81819" cy="564031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2B206A-F24A-EA30-7EB6-872564937D8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84FE39E-953E-F5CA-08C3-A8C29DC4C6FE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7D12A704-03E8-E1B5-77DE-2382DB660E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0D4A559-13A8-6BB9-AFC8-78B311086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B950DD-249A-B085-8D8C-B025D215621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444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EA05F-A871-3D14-1F96-1851515889DE}"/>
              </a:ext>
            </a:extLst>
          </p:cNvPr>
          <p:cNvGrpSpPr/>
          <p:nvPr/>
        </p:nvGrpSpPr>
        <p:grpSpPr>
          <a:xfrm>
            <a:off x="0" y="994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9EE22B-15BE-D35D-2522-00B4B31E564F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4" name="Graphic 7">
              <a:extLst>
                <a:ext uri="{FF2B5EF4-FFF2-40B4-BE49-F238E27FC236}">
                  <a16:creationId xmlns:a16="http://schemas.microsoft.com/office/drawing/2014/main" id="{2782B666-E524-BD7C-03C7-01DD8513A01F}"/>
                </a:ext>
              </a:extLst>
            </p:cNvPr>
            <p:cNvSpPr/>
            <p:nvPr/>
          </p:nvSpPr>
          <p:spPr>
            <a:xfrm>
              <a:off x="5334000" y="0"/>
              <a:ext cx="6858000" cy="6858000"/>
            </a:xfrm>
            <a:custGeom>
              <a:avLst/>
              <a:gdLst>
                <a:gd name="connsiteX0" fmla="*/ 3959471 w 6858000"/>
                <a:gd name="connsiteY0" fmla="*/ 0 h 6858000"/>
                <a:gd name="connsiteX1" fmla="*/ 0 w 6858000"/>
                <a:gd name="connsiteY1" fmla="*/ 6858000 h 6858000"/>
                <a:gd name="connsiteX2" fmla="*/ 6858000 w 6858000"/>
                <a:gd name="connsiteY2" fmla="*/ 6858000 h 6858000"/>
                <a:gd name="connsiteX3" fmla="*/ 6858000 w 6858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3959471" y="0"/>
                  </a:moveTo>
                  <a:lnTo>
                    <a:pt x="0" y="6858000"/>
                  </a:lnTo>
                  <a:lnTo>
                    <a:pt x="6858000" y="6858000"/>
                  </a:lnTo>
                  <a:lnTo>
                    <a:pt x="6858000" y="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86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B17D5E-F023-FA9C-A04E-A6F70DDA7A23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663E70-D122-1654-6602-9661113518A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9" name="Background - Solid">
                <a:extLst>
                  <a:ext uri="{FF2B5EF4-FFF2-40B4-BE49-F238E27FC236}">
                    <a16:creationId xmlns:a16="http://schemas.microsoft.com/office/drawing/2014/main" id="{048DBB50-9E6F-6BA6-E79B-491F9688BC6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9DAD42-6525-2CDF-3B59-6F0BBFE2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FCC994-1C6F-AD28-D7E2-C9CF9D13A2C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0349753-014C-89F3-F7CB-72F7EA18F016}"/>
              </a:ext>
            </a:extLst>
          </p:cNvPr>
          <p:cNvSpPr txBox="1">
            <a:spLocks/>
          </p:cNvSpPr>
          <p:nvPr/>
        </p:nvSpPr>
        <p:spPr>
          <a:xfrm>
            <a:off x="914400" y="1550068"/>
            <a:ext cx="6730738" cy="1742612"/>
          </a:xfrm>
          <a:prstGeom prst="rect">
            <a:avLst/>
          </a:prstGeom>
        </p:spPr>
        <p:txBody>
          <a:bodyPr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0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미션 1.5를 </a:t>
            </a:r>
            <a:br>
              <a:rPr lang="en-US" altLang="ko-KR" sz="60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</a:br>
            <a:r>
              <a:rPr lang="ko-KR" sz="6000" b="1" dirty="0">
                <a:solidFill>
                  <a:srgbClr val="00338D"/>
                </a:solidFill>
                <a:latin typeface="+mj-ea"/>
                <a:ea typeface="+mj-ea"/>
                <a:cs typeface="Arial" charset="0"/>
              </a:rPr>
              <a:t>널리 알려주세요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5F508-0CCF-49AC-EF27-51C94E85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65" y="1484865"/>
            <a:ext cx="3572781" cy="4150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B21EB-DFAF-D558-47AD-8D07A8BFC8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8997" r="11715" b="13032"/>
          <a:stretch/>
        </p:blipFill>
        <p:spPr>
          <a:xfrm>
            <a:off x="8200788" y="2630392"/>
            <a:ext cx="2498591" cy="2498591"/>
          </a:xfrm>
          <a:prstGeom prst="rect">
            <a:avLst/>
          </a:prstGeom>
        </p:spPr>
      </p:pic>
      <p:sp>
        <p:nvSpPr>
          <p:cNvPr id="15" name="Headline">
            <a:extLst>
              <a:ext uri="{FF2B5EF4-FFF2-40B4-BE49-F238E27FC236}">
                <a16:creationId xmlns:a16="http://schemas.microsoft.com/office/drawing/2014/main" id="{5FCA23D9-2651-22F4-03C6-C325F519ABE1}"/>
              </a:ext>
            </a:extLst>
          </p:cNvPr>
          <p:cNvSpPr txBox="1">
            <a:spLocks/>
          </p:cNvSpPr>
          <p:nvPr/>
        </p:nvSpPr>
        <p:spPr>
          <a:xfrm>
            <a:off x="7093577" y="1468321"/>
            <a:ext cx="4724754" cy="78449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3500">
                <a:solidFill>
                  <a:schemeClr val="bg1"/>
                </a:solidFill>
                <a:latin typeface="Arial"/>
                <a:ea typeface="굴림"/>
                <a:cs typeface="Arial"/>
              </a:rPr>
              <a:t>스캔하세요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522FE19D-7794-AA88-7810-0D214E6E6026}"/>
              </a:ext>
            </a:extLst>
          </p:cNvPr>
          <p:cNvSpPr txBox="1">
            <a:spLocks/>
          </p:cNvSpPr>
          <p:nvPr/>
        </p:nvSpPr>
        <p:spPr>
          <a:xfrm>
            <a:off x="914401" y="3845395"/>
            <a:ext cx="4854804" cy="15335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ko-KR" sz="2500" i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1.5 </a:t>
            </a:r>
            <a:r>
              <a:rPr lang="ko-KR" altLang="en-US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웹</a:t>
            </a:r>
            <a:r>
              <a:rPr 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페이지에 이니셔티브에 대한 정보와 </a:t>
            </a:r>
            <a:br>
              <a:rPr lang="en-US" alt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</a:br>
            <a:r>
              <a:rPr 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실행 도구들이 준비되어 있습니다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7B4DAA-8022-E13D-E35D-1F25D4BF4F0C}"/>
              </a:ext>
            </a:extLst>
          </p:cNvPr>
          <p:cNvSpPr/>
          <p:nvPr/>
        </p:nvSpPr>
        <p:spPr>
          <a:xfrm rot="5400000" flipH="1">
            <a:off x="1282801" y="3293684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FD9DCF25-1323-3A3F-430A-741A9CFBE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1066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F6BC6A-5507-33DA-A2C3-80BDB6E02D4B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5" name="Graphic 10">
              <a:extLst>
                <a:ext uri="{FF2B5EF4-FFF2-40B4-BE49-F238E27FC236}">
                  <a16:creationId xmlns:a16="http://schemas.microsoft.com/office/drawing/2014/main" id="{3CAD6BE5-A25D-F40F-1E65-FC7A02AFE3C8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11">
              <a:extLst>
                <a:ext uri="{FF2B5EF4-FFF2-40B4-BE49-F238E27FC236}">
                  <a16:creationId xmlns:a16="http://schemas.microsoft.com/office/drawing/2014/main" id="{64BA71FF-601F-5856-1307-F51EE7F3FB2F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80AA6DBF-4AC1-1673-3365-3E0CF3411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B3234016-9CBF-8180-9286-2D5DBF7E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4DC4D11-9830-A1D9-E115-0CCAE1B6D11D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ko-KR" sz="72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우리는 성장합니다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E741DEF-73E8-4004-9A7D-56E3691B24B7}"/>
              </a:ext>
            </a:extLst>
          </p:cNvPr>
          <p:cNvSpPr/>
          <p:nvPr/>
        </p:nvSpPr>
        <p:spPr>
          <a:xfrm>
            <a:off x="6651625" y="4009427"/>
            <a:ext cx="235821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208F50A-3FE1-F7AC-8E9F-0A5620CA6BF0}"/>
              </a:ext>
            </a:extLst>
          </p:cNvPr>
          <p:cNvSpPr txBox="1">
            <a:spLocks/>
          </p:cNvSpPr>
          <p:nvPr/>
        </p:nvSpPr>
        <p:spPr>
          <a:xfrm>
            <a:off x="2076558" y="4400697"/>
            <a:ext cx="8038884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270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어떻게 세상에 알릴 수 있을까요?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04CA3-5871-3CA7-45F2-70A040CBB7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9">
            <a:extLst>
              <a:ext uri="{FF2B5EF4-FFF2-40B4-BE49-F238E27FC236}">
                <a16:creationId xmlns:a16="http://schemas.microsoft.com/office/drawing/2014/main" id="{6BE11D7C-55D1-4AA4-4F37-7587B7A56275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4838489A-42FA-347E-F405-AF2FD58B3B83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0EE4C60D-A571-BA53-C804-9C8AFECEA3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F1E8317B-AA79-4E36-133C-A4178DDA7C3E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467F34A-D067-4FDF-C6B3-3461F331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2F7E371E-BDBF-F9BC-FAC7-AE66BABC3CFB}"/>
              </a:ext>
            </a:extLst>
          </p:cNvPr>
          <p:cNvSpPr txBox="1">
            <a:spLocks/>
          </p:cNvSpPr>
          <p:nvPr/>
        </p:nvSpPr>
        <p:spPr>
          <a:xfrm>
            <a:off x="2340405" y="840962"/>
            <a:ext cx="7508140" cy="8603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000" i="1" dirty="0">
                <a:solidFill>
                  <a:srgbClr val="00338D"/>
                </a:solidFill>
                <a:latin typeface="+mj-ea"/>
                <a:ea typeface="+mj-ea"/>
              </a:rPr>
              <a:t>미션</a:t>
            </a:r>
            <a:r>
              <a:rPr lang="ko-KR" sz="4000" dirty="0">
                <a:solidFill>
                  <a:srgbClr val="00338D"/>
                </a:solidFill>
                <a:latin typeface="+mj-ea"/>
                <a:ea typeface="+mj-ea"/>
              </a:rPr>
              <a:t> 1.5 회원 증강 지도자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9B7220-13FD-0289-48DE-45945B638340}"/>
              </a:ext>
            </a:extLst>
          </p:cNvPr>
          <p:cNvSpPr txBox="1">
            <a:spLocks/>
          </p:cNvSpPr>
          <p:nvPr/>
        </p:nvSpPr>
        <p:spPr>
          <a:xfrm>
            <a:off x="2705708" y="1928670"/>
            <a:ext cx="6780585" cy="5351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0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톱5 </a:t>
            </a:r>
            <a:r>
              <a:rPr lang="ko-KR" altLang="en-US" sz="30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성장</a:t>
            </a:r>
            <a:r>
              <a:rPr lang="ko-KR" sz="30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클럽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4920221C-8DB8-3E79-ED05-B262CB014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315"/>
              </p:ext>
            </p:extLst>
          </p:nvPr>
        </p:nvGraphicFramePr>
        <p:xfrm>
          <a:off x="2869345" y="2894565"/>
          <a:ext cx="6453310" cy="355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901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12749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5414660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ko-KR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ea typeface="굴림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sz="2800" b="1" i="0" dirty="0" err="1">
                          <a:solidFill>
                            <a:srgbClr val="0D2240"/>
                          </a:solidFill>
                          <a:latin typeface="Arial"/>
                          <a:ea typeface="굴림"/>
                          <a:cs typeface="Arial"/>
                        </a:rPr>
                        <a:t>클럽명</a:t>
                      </a:r>
                      <a:endParaRPr lang="ko-KR" sz="2800" b="1" i="0" dirty="0">
                        <a:solidFill>
                          <a:srgbClr val="0D2240"/>
                        </a:solidFill>
                        <a:latin typeface="Arial"/>
                        <a:ea typeface="굴림"/>
                        <a:cs typeface="Arial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ko-KR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ea typeface="굴림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sz="2800" b="1" i="0">
                          <a:solidFill>
                            <a:srgbClr val="0D2240"/>
                          </a:solidFill>
                          <a:latin typeface="Arial"/>
                          <a:ea typeface="굴림"/>
                          <a:cs typeface="Arial"/>
                        </a:rPr>
                        <a:t>클럽명 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ko-KR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ea typeface="굴림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sz="2800" b="1" i="0">
                          <a:solidFill>
                            <a:srgbClr val="0D2240"/>
                          </a:solidFill>
                          <a:latin typeface="Arial"/>
                          <a:ea typeface="굴림"/>
                          <a:cs typeface="Arial"/>
                        </a:rPr>
                        <a:t>클럽명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ko-KR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ea typeface="굴림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sz="2800" b="1" i="0">
                          <a:solidFill>
                            <a:srgbClr val="0D2240"/>
                          </a:solidFill>
                          <a:latin typeface="Arial"/>
                          <a:ea typeface="굴림"/>
                          <a:cs typeface="Arial"/>
                        </a:rPr>
                        <a:t>클럽명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ko-KR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ea typeface="굴림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sz="2800" b="1" i="0" dirty="0" err="1">
                          <a:solidFill>
                            <a:srgbClr val="0D2240"/>
                          </a:solidFill>
                          <a:latin typeface="Arial"/>
                          <a:ea typeface="굴림"/>
                          <a:cs typeface="Arial"/>
                        </a:rPr>
                        <a:t>클럽명</a:t>
                      </a:r>
                      <a:endParaRPr lang="ko-KR" sz="2800" b="1" i="0" dirty="0">
                        <a:solidFill>
                          <a:srgbClr val="0D2240"/>
                        </a:solidFill>
                        <a:latin typeface="Arial"/>
                        <a:ea typeface="굴림"/>
                        <a:cs typeface="Arial"/>
                      </a:endParaRP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387FBED-5B6C-E937-449D-C1D745B51B4B}"/>
              </a:ext>
            </a:extLst>
          </p:cNvPr>
          <p:cNvSpPr/>
          <p:nvPr/>
        </p:nvSpPr>
        <p:spPr>
          <a:xfrm rot="5400000" flipH="1">
            <a:off x="6062310" y="2363491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2537B-C5E4-5FEF-4AC0-81D93818FC1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3B90F0-CE98-EC15-E12A-3EFD2C58C872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4EADE579-5C07-3D68-C4B5-752E0713F50F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59C2715-80B0-44E6-BCD8-7819A49F5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E27C02-97EA-895A-4D4A-928FC14BAB1B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065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55D9718-7E75-0259-1EDA-3D165B21358B}"/>
              </a:ext>
            </a:extLst>
          </p:cNvPr>
          <p:cNvSpPr/>
          <p:nvPr/>
        </p:nvSpPr>
        <p:spPr>
          <a:xfrm>
            <a:off x="0" y="6410208"/>
            <a:ext cx="12192000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58D8C5-85BA-8CB0-3E53-18FD22133810}"/>
              </a:ext>
            </a:extLst>
          </p:cNvPr>
          <p:cNvSpPr txBox="1">
            <a:spLocks/>
          </p:cNvSpPr>
          <p:nvPr/>
        </p:nvSpPr>
        <p:spPr>
          <a:xfrm>
            <a:off x="1909046" y="87389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ko-KR" sz="3200" dirty="0">
                <a:solidFill>
                  <a:srgbClr val="00338D"/>
                </a:solidFill>
                <a:latin typeface="+mj-ea"/>
                <a:ea typeface="+mj-ea"/>
              </a:rPr>
              <a:t>지역 보고</a:t>
            </a:r>
          </a:p>
        </p:txBody>
      </p:sp>
      <p:sp>
        <p:nvSpPr>
          <p:cNvPr id="6" name="Graphic 8">
            <a:extLst>
              <a:ext uri="{FF2B5EF4-FFF2-40B4-BE49-F238E27FC236}">
                <a16:creationId xmlns:a16="http://schemas.microsoft.com/office/drawing/2014/main" id="{88B19537-63E4-DD2E-23AC-31D0AF69BE37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12544299-819E-5D76-D180-191196781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AC12C00D-63D6-A89C-975D-BBCFC241A123}"/>
              </a:ext>
            </a:extLst>
          </p:cNvPr>
          <p:cNvSpPr txBox="1">
            <a:spLocks/>
          </p:cNvSpPr>
          <p:nvPr/>
        </p:nvSpPr>
        <p:spPr>
          <a:xfrm>
            <a:off x="1094945" y="2025737"/>
            <a:ext cx="5159551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300" b="1" u="sng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월례 회의 계획</a:t>
            </a:r>
            <a:r>
              <a:rPr lang="ko-KR" sz="2300" b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GAT 헌장지역대표(CAL)와 지역지도자 회의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GAT 지역지도자와 복합지구/지구 GAT 회의 (지역적으로 </a:t>
            </a:r>
            <a:r>
              <a:rPr lang="ko-KR" altLang="en-US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조정</a:t>
            </a: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가능) </a:t>
            </a:r>
          </a:p>
          <a:p>
            <a:pPr marL="804545" lvl="1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latin typeface="+mj-ea"/>
                <a:ea typeface="+mj-ea"/>
                <a:cs typeface="Arial"/>
              </a:rPr>
              <a:t>그룹리더 초청 (2024-2025 라이온 회기부터)</a:t>
            </a: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지구총재 또는 </a:t>
            </a:r>
            <a:r>
              <a:rPr lang="ko-KR" sz="1600" dirty="0" err="1">
                <a:solidFill>
                  <a:srgbClr val="0D2240"/>
                </a:solidFill>
                <a:latin typeface="+mj-ea"/>
                <a:ea typeface="+mj-ea"/>
                <a:cs typeface="Arial"/>
              </a:rPr>
              <a:t>코디네이팅</a:t>
            </a: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라이온(해당 시)과 </a:t>
            </a:r>
            <a:br>
              <a:rPr lang="en-US" alt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</a:b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지구 제1부총재, 지구 GAT, 지역/지대위원장 회의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회의 일정에 따라 지역/지대위원장과 클럽들 간의 회의 실시 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0A4CA3D3-7875-F3F8-BBD3-6CF5EC23A541}"/>
              </a:ext>
            </a:extLst>
          </p:cNvPr>
          <p:cNvSpPr txBox="1">
            <a:spLocks/>
          </p:cNvSpPr>
          <p:nvPr/>
        </p:nvSpPr>
        <p:spPr>
          <a:xfrm>
            <a:off x="6489270" y="2025737"/>
            <a:ext cx="5796967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300" b="1" u="sng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보고 의제 작성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실행 계획 검토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목표에 대한 현 라이온 회기의 진행 상황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문제점/장애물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경로 수정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도움이 필요한 분야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1E068-33E6-1470-059B-F2C4F6D50003}"/>
              </a:ext>
            </a:extLst>
          </p:cNvPr>
          <p:cNvSpPr/>
          <p:nvPr/>
        </p:nvSpPr>
        <p:spPr>
          <a:xfrm rot="5400000" flipH="1">
            <a:off x="6062311" y="1395018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C2271C-B917-D7BD-5505-FB1B17233BD4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668276-A4BA-4273-E56F-F2AFEA9914F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F4C76D34-63D7-2A4C-F3A4-0466DEAF9BA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BE30025-9763-6D0E-4A13-363B2AC47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CB98A3-36CF-7719-AFB4-3FBA674F1F4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056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stand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79079BC0-BA08-86ED-14F0-3ADABDEA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88951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FCF6CB-BE4F-48BA-D99F-8C58329BBF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8F5A542C-C392-5023-383B-9BEB8D870E1D}"/>
              </a:ext>
            </a:extLst>
          </p:cNvPr>
          <p:cNvSpPr txBox="1">
            <a:spLocks/>
          </p:cNvSpPr>
          <p:nvPr/>
        </p:nvSpPr>
        <p:spPr>
          <a:xfrm>
            <a:off x="1166817" y="1393864"/>
            <a:ext cx="4715148" cy="20350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4500" b="1" dirty="0">
                <a:solidFill>
                  <a:schemeClr val="bg1"/>
                </a:solidFill>
                <a:latin typeface="Arial"/>
                <a:ea typeface="굴림" charset="0"/>
                <a:cs typeface="Arial"/>
              </a:rPr>
              <a:t>세계</a:t>
            </a:r>
            <a:r>
              <a:rPr lang="en-US" altLang="ko-KR" sz="4500" b="1" dirty="0">
                <a:solidFill>
                  <a:schemeClr val="bg1"/>
                </a:solidFill>
                <a:latin typeface="Arial"/>
                <a:ea typeface="굴림" charset="0"/>
                <a:cs typeface="Arial"/>
              </a:rPr>
              <a:t> </a:t>
            </a:r>
            <a:r>
              <a:rPr lang="ko-KR" sz="4500" b="1" dirty="0">
                <a:solidFill>
                  <a:schemeClr val="bg1"/>
                </a:solidFill>
                <a:latin typeface="Arial"/>
                <a:ea typeface="굴림" charset="0"/>
                <a:cs typeface="Arial"/>
              </a:rPr>
              <a:t>보고의 날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40C6F738-97BE-B8F6-FD1B-6D9373E9EC2C}"/>
              </a:ext>
            </a:extLst>
          </p:cNvPr>
          <p:cNvSpPr txBox="1">
            <a:spLocks/>
          </p:cNvSpPr>
          <p:nvPr/>
        </p:nvSpPr>
        <p:spPr>
          <a:xfrm>
            <a:off x="5976399" y="679724"/>
            <a:ext cx="4890511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700" b="1">
                <a:solidFill>
                  <a:srgbClr val="F0C300"/>
                </a:solidFill>
                <a:latin typeface="+mj-ea"/>
                <a:ea typeface="+mj-ea"/>
                <a:cs typeface="Arial"/>
              </a:rPr>
              <a:t>대상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운영위원회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GAT 헌장지역대표(CAL) (보고자)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GAT 지역지도자 (참관인)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국제협회 직원 (참관인)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그룹리더 (참관인)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	- 2024–2025 라이온 회기부터 시작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4F3F3-AF6D-3F77-3C33-86A15834A0CE}"/>
              </a:ext>
            </a:extLst>
          </p:cNvPr>
          <p:cNvSpPr txBox="1"/>
          <p:nvPr/>
        </p:nvSpPr>
        <p:spPr>
          <a:xfrm>
            <a:off x="1318267" y="3063790"/>
            <a:ext cx="390149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세계 보고의 날은 연간 3회, 국제이사회 개최 한달 전 예정 </a:t>
            </a:r>
          </a:p>
          <a:p>
            <a:endParaRPr lang="en-US" sz="20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헌장지역당 60분, </a:t>
            </a:r>
            <a:br>
              <a:rPr lang="en-US" alt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단 </a:t>
            </a:r>
            <a:r>
              <a:rPr lang="ko-KR" sz="2000" dirty="0" err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OSEAL은</a:t>
            </a:r>
            <a:r>
              <a:rPr lang="ko-KR" sz="20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지역당 30분씩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DB3E1EFB-BBC4-A7B1-87EF-B6ED21DDF55B}"/>
              </a:ext>
            </a:extLst>
          </p:cNvPr>
          <p:cNvSpPr txBox="1">
            <a:spLocks/>
          </p:cNvSpPr>
          <p:nvPr/>
        </p:nvSpPr>
        <p:spPr>
          <a:xfrm>
            <a:off x="5976399" y="3861345"/>
            <a:ext cx="5673793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ko-KR" sz="2700" b="1">
                <a:solidFill>
                  <a:srgbClr val="F0C300"/>
                </a:solidFill>
                <a:latin typeface="+mj-ea"/>
                <a:ea typeface="+mj-ea"/>
                <a:cs typeface="Arial"/>
              </a:rPr>
              <a:t>의제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수립된 목표에 대한 현 라이온 회기의 진행 상황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문제점/장애물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도움이 필요한 분야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+mj-ea"/>
                <a:ea typeface="+mj-ea"/>
                <a:cs typeface="Arial"/>
              </a:rPr>
              <a:t>다음 라이온 회기의 목표 설정/글로벌 회원 증강 프로그램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92BE47B7-EE06-6F1B-4317-2CEC9E6A0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43C234-1EB7-E429-4603-9FAD159DD98D}"/>
              </a:ext>
            </a:extLst>
          </p:cNvPr>
          <p:cNvSpPr/>
          <p:nvPr/>
        </p:nvSpPr>
        <p:spPr>
          <a:xfrm rot="5400000" flipH="1">
            <a:off x="1720515" y="238414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DAB163-7ED9-9A16-0B6A-6EC19A77623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11E1EF-8B93-43C6-0B12-B72334847EC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1" name="Background - Solid">
                <a:extLst>
                  <a:ext uri="{FF2B5EF4-FFF2-40B4-BE49-F238E27FC236}">
                    <a16:creationId xmlns:a16="http://schemas.microsoft.com/office/drawing/2014/main" id="{5C4FDD4E-68A8-66F5-9959-778E2591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A9F1DB-95DB-633F-6575-3E6C959C3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DA9F09-758E-8FAF-054E-38AC66B3871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0249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altLang="en-US" sz="7000" dirty="0">
                <a:solidFill>
                  <a:schemeClr val="bg1"/>
                </a:solidFill>
                <a:latin typeface="+mj-ea"/>
                <a:ea typeface="+mj-ea"/>
              </a:rPr>
              <a:t>요약</a:t>
            </a:r>
            <a:endParaRPr lang="ko-KR" sz="7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우리는 </a:t>
            </a:r>
            <a:r>
              <a:rPr lang="ko-KR" altLang="ko-KR" sz="3500" dirty="0">
                <a:solidFill>
                  <a:srgbClr val="FFC000"/>
                </a:solidFill>
                <a:latin typeface="+mj-ea"/>
                <a:ea typeface="+mj-ea"/>
                <a:cs typeface="Arial"/>
              </a:rPr>
              <a:t>봉사의 미래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를 재정립할 수 있습니다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9A7AA-B54C-FE23-BFDC-537ADD3A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3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36799910-23DD-0416-B775-ADC6BCBE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7"/>
          <a:stretch/>
        </p:blipFill>
        <p:spPr>
          <a:xfrm>
            <a:off x="3647623" y="407212"/>
            <a:ext cx="8541330" cy="64616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1BFAF-EAD6-4397-0E98-B21FC78E8626}"/>
              </a:ext>
            </a:extLst>
          </p:cNvPr>
          <p:cNvGrpSpPr/>
          <p:nvPr/>
        </p:nvGrpSpPr>
        <p:grpSpPr>
          <a:xfrm>
            <a:off x="0" y="0"/>
            <a:ext cx="12192000" cy="6858472"/>
            <a:chOff x="0" y="0"/>
            <a:chExt cx="12192000" cy="6858472"/>
          </a:xfrm>
        </p:grpSpPr>
        <p:sp>
          <p:nvSpPr>
            <p:cNvPr id="12" name="Background - Overlay">
              <a:extLst>
                <a:ext uri="{FF2B5EF4-FFF2-40B4-BE49-F238E27FC236}">
                  <a16:creationId xmlns:a16="http://schemas.microsoft.com/office/drawing/2014/main" id="{CC3DDC84-40E7-F2D1-388A-1B5F8BB439B5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780A0B81-DB95-4964-AB04-CA2B9BC1D291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37F253D-F437-12B3-EE2F-FBF6E9879AC0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9269EA44-5364-544B-048B-4BC394A1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B0A299F-9E0E-37AB-43CB-842AC6E433B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26690C80-A51F-A391-435B-1CAC23B3B9F0}"/>
              </a:ext>
            </a:extLst>
          </p:cNvPr>
          <p:cNvSpPr txBox="1">
            <a:spLocks/>
          </p:cNvSpPr>
          <p:nvPr/>
        </p:nvSpPr>
        <p:spPr>
          <a:xfrm>
            <a:off x="875536" y="1207010"/>
            <a:ext cx="7393083" cy="12114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4000" b="1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기억하세요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27F49-11D9-4821-95E5-3984F5EAE585}"/>
              </a:ext>
            </a:extLst>
          </p:cNvPr>
          <p:cNvSpPr txBox="1"/>
          <p:nvPr/>
        </p:nvSpPr>
        <p:spPr>
          <a:xfrm>
            <a:off x="874181" y="2357705"/>
            <a:ext cx="5631514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성장은 우리의 봉사와 </a:t>
            </a:r>
            <a:r>
              <a:rPr lang="ko-KR" sz="2600" dirty="0" err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라이온스의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미래에 꼭 필요합니다.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우리는 서로 간에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,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그리고 </a:t>
            </a:r>
            <a:b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우리가 봉사하는 지역사회에 대한 책임감을 가집니다.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457200" indent="-45720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성공은 모든 라이온, 그리고 </a:t>
            </a:r>
            <a:b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우리 자신에게 달려 있습니다.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8ED1B1-9DA9-7E5D-30CB-4B0341E6B25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F931A-B50D-7AC2-8937-6D843C7BED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C0A082AE-766B-2485-7982-D8AEBE30854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A7521DD-B01D-1216-05F6-4F5307933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729939-9DAE-9E10-2D1A-83006283BE1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45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90FD3C74-9333-D882-8E65-4107F82C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89" y="198522"/>
            <a:ext cx="6003416" cy="665947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3313702A-0716-8DB9-E794-755B014F42E9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C56A414-5E29-91B2-967D-12F9EA4873B5}"/>
              </a:ext>
            </a:extLst>
          </p:cNvPr>
          <p:cNvSpPr/>
          <p:nvPr/>
        </p:nvSpPr>
        <p:spPr>
          <a:xfrm rot="5400000" flipV="1">
            <a:off x="4548760" y="-746568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74C2B071-1E7D-09E4-9C6C-8147BEBB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73B1C8-D567-452B-D729-EBD2C3B257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CBBF9752-47F1-9A03-0D89-2AA234A6F4AE}"/>
              </a:ext>
            </a:extLst>
          </p:cNvPr>
          <p:cNvSpPr txBox="1">
            <a:spLocks/>
          </p:cNvSpPr>
          <p:nvPr/>
        </p:nvSpPr>
        <p:spPr>
          <a:xfrm>
            <a:off x="5070474" y="953450"/>
            <a:ext cx="6830488" cy="10152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ko-KR" sz="3400" b="1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성공에 집중하세요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9FBFC-6842-D8BF-C6E5-5CE8D3372A97}"/>
              </a:ext>
            </a:extLst>
          </p:cNvPr>
          <p:cNvSpPr txBox="1"/>
          <p:nvPr/>
        </p:nvSpPr>
        <p:spPr>
          <a:xfrm>
            <a:off x="4918479" y="2021682"/>
            <a:ext cx="6982483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성장을 최우선으로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고려합니다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 </a:t>
            </a:r>
            <a:endParaRPr lang="en-US" altLang="ko-KR" sz="26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ko-KR" sz="1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클럽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의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참여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를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장려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하고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라이온들이 </a:t>
            </a:r>
            <a:b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sz="2600" b="1" i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2600" b="1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1.5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의 혜택을 이해하도록 </a:t>
            </a:r>
            <a:r>
              <a:rPr lang="ko-KR" altLang="en-US" sz="2600" dirty="0" err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돕습니다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ko-KR" sz="1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계획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을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실행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하고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함께 협력하여 </a:t>
            </a:r>
            <a:b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</a:b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목표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를 달성합니다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ko-KR" sz="1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최고의 결과를 위해 소통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,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협력 및 조정합니다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ko-KR" sz="12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성공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을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축하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하고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성과에 기여한 </a:t>
            </a:r>
            <a:r>
              <a:rPr 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라이온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을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표창합니다</a:t>
            </a:r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.</a:t>
            </a:r>
            <a:endParaRPr lang="ko-KR" sz="2600" dirty="0">
              <a:solidFill>
                <a:schemeClr val="bg1"/>
              </a:solidFill>
              <a:latin typeface="+mj-ea"/>
              <a:ea typeface="+mj-ea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4AB26-BCB8-5475-BE60-474CCDFEDBBB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238523-80C4-1F3E-29B1-642A680902C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8" name="Background - Solid">
                <a:extLst>
                  <a:ext uri="{FF2B5EF4-FFF2-40B4-BE49-F238E27FC236}">
                    <a16:creationId xmlns:a16="http://schemas.microsoft.com/office/drawing/2014/main" id="{A6DC2560-C536-2FF5-75E5-B6BD795CE6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10C03E9-B98C-B8CD-619A-15663DF46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2C04AD-FCC1-6EF8-19C7-35B7D4336B8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5580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0D209-9982-A6BC-B59F-2CC2C6BCE5BF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3079FB8C-2D59-4D07-A442-A94189A016FC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11">
              <a:extLst>
                <a:ext uri="{FF2B5EF4-FFF2-40B4-BE49-F238E27FC236}">
                  <a16:creationId xmlns:a16="http://schemas.microsoft.com/office/drawing/2014/main" id="{018B9517-FB1D-E53D-27CA-527F3CBE0C6E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6F45567-F808-BCAF-76E8-CA4902CE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8CB5E070-55BF-0737-BCCD-45E0EAFF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B34F759-0059-06F0-B1E6-6219E16470AD}"/>
              </a:ext>
            </a:extLst>
          </p:cNvPr>
          <p:cNvSpPr txBox="1">
            <a:spLocks/>
          </p:cNvSpPr>
          <p:nvPr/>
        </p:nvSpPr>
        <p:spPr>
          <a:xfrm>
            <a:off x="756053" y="1598804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ko-KR" sz="66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우리는 늘 함께 할수록 </a:t>
            </a:r>
            <a:br>
              <a:rPr lang="en-US" altLang="ko-KR" sz="66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</a:br>
            <a:r>
              <a:rPr lang="ko-KR" sz="66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더욱 강해집니다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2E7316FC-6DD2-81FB-529D-ECCF086D9CE4}"/>
              </a:ext>
            </a:extLst>
          </p:cNvPr>
          <p:cNvSpPr/>
          <p:nvPr/>
        </p:nvSpPr>
        <p:spPr>
          <a:xfrm>
            <a:off x="4218933" y="4376396"/>
            <a:ext cx="3429641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A5261990-F31C-3F24-E382-D28994901F01}"/>
              </a:ext>
            </a:extLst>
          </p:cNvPr>
          <p:cNvSpPr txBox="1">
            <a:spLocks/>
          </p:cNvSpPr>
          <p:nvPr/>
        </p:nvSpPr>
        <p:spPr>
          <a:xfrm>
            <a:off x="170183" y="4737217"/>
            <a:ext cx="11851634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‘도움이 필요한 세상에 </a:t>
            </a:r>
            <a:r>
              <a:rPr lang="ko-KR" sz="2500" dirty="0" err="1">
                <a:solidFill>
                  <a:srgbClr val="0D2240"/>
                </a:solidFill>
                <a:latin typeface="+mj-ea"/>
                <a:ea typeface="+mj-ea"/>
                <a:cs typeface="Arial"/>
              </a:rPr>
              <a:t>봉사합니다’는</a:t>
            </a:r>
            <a:r>
              <a:rPr 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</a:t>
            </a:r>
            <a:r>
              <a:rPr lang="ko-KR" altLang="en-US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단순한 </a:t>
            </a:r>
            <a:r>
              <a:rPr 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슬로건 이상의 의미를 가집니다. </a:t>
            </a:r>
            <a:br>
              <a:rPr 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</a:br>
            <a:r>
              <a:rPr lang="ko-KR" sz="25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세상에 대한 우리의 약속입니다. </a:t>
            </a:r>
          </a:p>
          <a:p>
            <a:pPr>
              <a:spcBef>
                <a:spcPts val="1000"/>
              </a:spcBef>
            </a:pPr>
            <a:r>
              <a:rPr lang="ko-KR" sz="2500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우리가 성장할수록 더 많은 것들을 나눌 수 있습니다.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rgbClr val="0D2240"/>
              </a:solidFill>
              <a:latin typeface="+mj-ea"/>
              <a:ea typeface="+mj-e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A3316-5A39-174B-E068-61EB034F97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E30D2A-868A-96D7-2146-AC91BD29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331" y="283290"/>
            <a:ext cx="5815622" cy="66662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3A358-9DD9-202A-97EB-5213EB2E3A68}"/>
              </a:ext>
            </a:extLst>
          </p:cNvPr>
          <p:cNvGrpSpPr/>
          <p:nvPr/>
        </p:nvGrpSpPr>
        <p:grpSpPr>
          <a:xfrm>
            <a:off x="0" y="-119493"/>
            <a:ext cx="12192000" cy="6858472"/>
            <a:chOff x="0" y="0"/>
            <a:chExt cx="12192000" cy="6858472"/>
          </a:xfrm>
        </p:grpSpPr>
        <p:sp>
          <p:nvSpPr>
            <p:cNvPr id="10" name="Background - Overlay">
              <a:extLst>
                <a:ext uri="{FF2B5EF4-FFF2-40B4-BE49-F238E27FC236}">
                  <a16:creationId xmlns:a16="http://schemas.microsoft.com/office/drawing/2014/main" id="{F1D3BE57-7E87-4970-5529-CBA22AE94D3F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5C446A39-8E9B-6A44-A58E-9E04CA77630C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DC8AA71-55A8-3649-9696-D505B3711E6E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637038" y="800528"/>
            <a:ext cx="7440162" cy="19640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5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굴림" charset="0"/>
                <a:cs typeface="Arial" charset="0"/>
              </a:rPr>
              <a:t>우리 </a:t>
            </a:r>
            <a:r>
              <a:rPr kumimoji="0" lang="ko-KR" sz="50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Arial" charset="0"/>
                <a:ea typeface="굴림" charset="0"/>
                <a:cs typeface="Arial" charset="0"/>
              </a:rPr>
              <a:t>모두</a:t>
            </a:r>
            <a:r>
              <a:rPr kumimoji="0" lang="ko-KR" altLang="en-US" sz="5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굴림" charset="0"/>
                <a:cs typeface="Arial" charset="0"/>
              </a:rPr>
              <a:t>는</a:t>
            </a:r>
            <a:r>
              <a:rPr kumimoji="0" lang="ko-KR" sz="5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굴림" charset="0"/>
                <a:cs typeface="Arial" charset="0"/>
              </a:rPr>
              <a:t> </a:t>
            </a:r>
            <a:r>
              <a:rPr kumimoji="0" lang="ko-KR" altLang="en-US" sz="5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굴림" charset="0"/>
                <a:cs typeface="Arial" charset="0"/>
              </a:rPr>
              <a:t>라이온의 삶을 살아갑니다</a:t>
            </a:r>
            <a:endParaRPr kumimoji="0" lang="ko-KR" sz="5000" b="1" i="0" u="none" strike="noStrike" cap="none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rial" charset="0"/>
              <a:ea typeface="굴림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A68F3A-E16B-E5A8-F6CE-F9C44758CECB}"/>
              </a:ext>
            </a:extLst>
          </p:cNvPr>
          <p:cNvGrpSpPr/>
          <p:nvPr/>
        </p:nvGrpSpPr>
        <p:grpSpPr>
          <a:xfrm>
            <a:off x="4613979" y="2269042"/>
            <a:ext cx="1369876" cy="307606"/>
            <a:chOff x="6301119" y="2939551"/>
            <a:chExt cx="1369876" cy="30760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F60174F-B523-F54E-924F-E45AA04B1FF4}"/>
                </a:ext>
              </a:extLst>
            </p:cNvPr>
            <p:cNvSpPr/>
            <p:nvPr/>
          </p:nvSpPr>
          <p:spPr bwMode="auto">
            <a:xfrm rot="18900000">
              <a:off x="7125151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74CA70-D4B5-9D47-AFFF-3C3891B01A8A}"/>
                </a:ext>
              </a:extLst>
            </p:cNvPr>
            <p:cNvSpPr/>
            <p:nvPr/>
          </p:nvSpPr>
          <p:spPr>
            <a:xfrm rot="5400000" flipH="1">
              <a:off x="6730383" y="2737389"/>
              <a:ext cx="80504" cy="939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Body Copy">
            <a:extLst>
              <a:ext uri="{FF2B5EF4-FFF2-40B4-BE49-F238E27FC236}">
                <a16:creationId xmlns:a16="http://schemas.microsoft.com/office/drawing/2014/main" id="{23CA2E03-47BC-B842-AF33-9E7B6ABD7D0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7" name="Body Copy">
            <a:extLst>
              <a:ext uri="{FF2B5EF4-FFF2-40B4-BE49-F238E27FC236}">
                <a16:creationId xmlns:a16="http://schemas.microsoft.com/office/drawing/2014/main" id="{972C5255-1DD5-58F9-D047-28CDF8523557}"/>
              </a:ext>
            </a:extLst>
          </p:cNvPr>
          <p:cNvSpPr txBox="1">
            <a:spLocks/>
          </p:cNvSpPr>
          <p:nvPr/>
        </p:nvSpPr>
        <p:spPr>
          <a:xfrm>
            <a:off x="674592" y="2892168"/>
            <a:ext cx="6647771" cy="3309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uLnTx/>
                <a:uFillTx/>
                <a:latin typeface="+mj-ea"/>
                <a:ea typeface="+mj-ea"/>
                <a:cs typeface="Arial"/>
              </a:rPr>
              <a:t>우리를 의지하는 사람들에게 한 명 한 명의 라이온은 </a:t>
            </a:r>
            <a:br>
              <a:rPr kumimoji="0" lang="en-US" altLang="ko-KR" sz="2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uLnTx/>
                <a:uFillTx/>
                <a:latin typeface="+mj-ea"/>
                <a:ea typeface="+mj-ea"/>
                <a:cs typeface="Arial"/>
              </a:rPr>
            </a:b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uLnTx/>
                <a:uFillTx/>
                <a:latin typeface="+mj-ea"/>
                <a:ea typeface="+mj-ea"/>
                <a:cs typeface="Arial"/>
              </a:rPr>
              <a:t>매우 소중한 존재이며 모든 클럽은 지역사회를 변화시켜 모두에게 더 강하고 건강하며 친절한 삶의 터전을 만들고 있습니다</a:t>
            </a:r>
            <a:r>
              <a:rPr kumimoji="0" lang="en-US" altLang="ko-KR" sz="2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uLnTx/>
                <a:uFillTx/>
                <a:latin typeface="+mj-ea"/>
                <a:ea typeface="+mj-ea"/>
                <a:cs typeface="Arial"/>
              </a:rPr>
              <a:t>.</a:t>
            </a: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uLnTx/>
                <a:uFillTx/>
                <a:latin typeface="+mj-ea"/>
                <a:ea typeface="+mj-ea"/>
                <a:cs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ko-KR" sz="15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라이온들은 100년 이상 지역사회를 위해 기부하고 봉사해 왔습니다</a:t>
            </a:r>
            <a:r>
              <a:rPr kumimoji="0" lang="en-US" altLang="ko-KR" sz="15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.</a:t>
            </a:r>
            <a:endParaRPr kumimoji="0" lang="ko-KR" sz="150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ea"/>
              <a:ea typeface="+mj-ea"/>
              <a:cs typeface="Arial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ko-KR" sz="15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늘어나는 지역사회의 요구 사항에 부응하려면 우리는 함께 봉사할 신입회원을 영입해야 합니다. 우리가 언제나 곁에서 봉사할 수 있으려면 우리는 성장해야 합니다</a:t>
            </a:r>
            <a:r>
              <a:rPr kumimoji="0" lang="en-US" altLang="ko-KR" sz="15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.</a:t>
            </a:r>
            <a:endParaRPr kumimoji="0" lang="ko-KR" sz="15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ea"/>
              <a:ea typeface="+mj-ea"/>
              <a:cs typeface="Arial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ko-KR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ea"/>
                <a:ea typeface="+mj-ea"/>
              </a:rPr>
              <a:t>미션 1.5는 바로 이러한 이유에서 시작되었습니다</a:t>
            </a:r>
            <a:r>
              <a:rPr kumimoji="0" lang="en-US" altLang="ko-KR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ea"/>
                <a:ea typeface="+mj-ea"/>
              </a:rPr>
              <a:t>.</a:t>
            </a:r>
            <a:endParaRPr kumimoji="0" lang="ko-KR" sz="1500" b="1" i="1" u="none" strike="noStrike" cap="none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ea"/>
              <a:ea typeface="+mj-ea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ko-KR" sz="15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ea"/>
                <a:ea typeface="+mj-ea"/>
                <a:cs typeface="Arial"/>
              </a:rPr>
              <a:t> </a:t>
            </a:r>
            <a:br>
              <a:rPr kumimoji="0" lang="ko-KR" sz="15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uLnTx/>
                <a:uFillTx/>
                <a:latin typeface="+mj-ea"/>
                <a:ea typeface="+mj-ea"/>
                <a:cs typeface="Arial"/>
              </a:rPr>
            </a:br>
            <a:br>
              <a:rPr kumimoji="0" lang="ko-KR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uLnTx/>
                <a:uFillTx/>
                <a:latin typeface="+mj-ea"/>
                <a:ea typeface="+mj-ea"/>
                <a:cs typeface="Arial"/>
              </a:rPr>
            </a:br>
            <a:endParaRPr kumimoji="0" lang="ko-KR" b="1" i="0" u="none" strike="noStrike" cap="none" normalizeH="0" baseline="0" noProof="0" dirty="0">
              <a:ln>
                <a:noFill/>
              </a:ln>
              <a:solidFill>
                <a:srgbClr val="F0C300"/>
              </a:solidFill>
              <a:uLnTx/>
              <a:uFillTx/>
              <a:latin typeface="+mj-ea"/>
              <a:ea typeface="+mj-ea"/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48856-0506-D567-3915-BF00D6FE16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02607-214C-70F7-97A6-595942FC15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16C68505-F0C2-8952-1A64-49A38E1C4E0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5C828EA-2FF7-173A-4E48-2A1D7A8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A819C3-797F-B61A-9D59-51133C726453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952E1C59-04A4-E805-6C0E-A358D4BB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57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7000" dirty="0" err="1">
                <a:solidFill>
                  <a:schemeClr val="bg1"/>
                </a:solidFill>
                <a:latin typeface="+mj-ea"/>
                <a:ea typeface="+mj-ea"/>
              </a:rPr>
              <a:t>참여하시겠습니까</a:t>
            </a:r>
            <a:r>
              <a:rPr lang="ko-KR" sz="7000" dirty="0">
                <a:solidFill>
                  <a:schemeClr val="bg1"/>
                </a:solidFill>
                <a:latin typeface="+mj-ea"/>
                <a:ea typeface="+mj-ea"/>
              </a:rPr>
              <a:t>?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3500" dirty="0">
                <a:solidFill>
                  <a:srgbClr val="FFC000"/>
                </a:solidFill>
                <a:latin typeface="+mj-ea"/>
                <a:ea typeface="+mj-ea"/>
                <a:cs typeface="Arial"/>
              </a:rPr>
              <a:t>라이온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에게 너무 큰 도전이란 존재하지 않았습니다. </a:t>
            </a:r>
          </a:p>
          <a:p>
            <a:pPr>
              <a:spcBef>
                <a:spcPts val="1000"/>
              </a:spcBef>
            </a:pPr>
            <a:r>
              <a:rPr lang="ko-KR" sz="3500" dirty="0">
                <a:solidFill>
                  <a:srgbClr val="EBB700"/>
                </a:solidFill>
                <a:latin typeface="+mj-ea"/>
                <a:ea typeface="+mj-ea"/>
                <a:cs typeface="Arial"/>
              </a:rPr>
              <a:t>도전</a:t>
            </a:r>
            <a:r>
              <a:rPr lang="ko-KR" sz="35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을 수락하십시오!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21753-493A-FB6E-F330-56C2A8EE9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5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Mission_1-5_Launch_230710_ko_KR">
            <a:hlinkClick r:id="" action="ppaction://media"/>
            <a:extLst>
              <a:ext uri="{FF2B5EF4-FFF2-40B4-BE49-F238E27FC236}">
                <a16:creationId xmlns:a16="http://schemas.microsoft.com/office/drawing/2014/main" id="{0B59ADB5-14AA-DDA6-405F-8A9041E0A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5400"/>
            <a:ext cx="12173857" cy="68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26A33130-88FD-5759-376A-0FE3830808DF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2739110"/>
            <a:ext cx="7772400" cy="192003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8600" b="1" dirty="0">
                <a:solidFill>
                  <a:schemeClr val="bg1"/>
                </a:solidFill>
                <a:latin typeface="+mj-ea"/>
                <a:cs typeface="Helvetica Neue" charset="0"/>
              </a:rPr>
              <a:t>감사합니다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o-KR" sz="1600" b="1">
                <a:solidFill>
                  <a:schemeClr val="bg1"/>
                </a:solidFill>
                <a:latin typeface="Arial"/>
                <a:ea typeface="굴림"/>
                <a:cs typeface="Arial"/>
              </a:rPr>
              <a:t>© 2023 Lions International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1A173-D56F-CC2D-F6BA-C7AE399D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14" y="1260088"/>
            <a:ext cx="5888572" cy="1061140"/>
          </a:xfrm>
          <a:prstGeom prst="rect">
            <a:avLst/>
          </a:prstGeom>
        </p:spPr>
      </p:pic>
      <p:sp>
        <p:nvSpPr>
          <p:cNvPr id="4" name="Page Number - White">
            <a:extLst>
              <a:ext uri="{FF2B5EF4-FFF2-40B4-BE49-F238E27FC236}">
                <a16:creationId xmlns:a16="http://schemas.microsoft.com/office/drawing/2014/main" id="{C3309E03-9FC1-DD6C-B9B8-A6C6DCB5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E440F4-0ED3-D98F-09A5-25E5267A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45" y="0"/>
            <a:ext cx="7489142" cy="6868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9E6B00C-EF31-2C2E-B3C8-AAB28DCAFB28}"/>
              </a:ext>
            </a:extLst>
          </p:cNvPr>
          <p:cNvSpPr/>
          <p:nvPr/>
        </p:nvSpPr>
        <p:spPr>
          <a:xfrm>
            <a:off x="3105962" y="736"/>
            <a:ext cx="10617955" cy="6868150"/>
          </a:xfrm>
          <a:custGeom>
            <a:avLst/>
            <a:gdLst>
              <a:gd name="connsiteX0" fmla="*/ 3959471 w 10602263"/>
              <a:gd name="connsiteY0" fmla="*/ 0 h 6858000"/>
              <a:gd name="connsiteX1" fmla="*/ 6858000 w 10602263"/>
              <a:gd name="connsiteY1" fmla="*/ 0 h 6858000"/>
              <a:gd name="connsiteX2" fmla="*/ 6858000 w 10602263"/>
              <a:gd name="connsiteY2" fmla="*/ 0 h 6858000"/>
              <a:gd name="connsiteX3" fmla="*/ 7703734 w 10602263"/>
              <a:gd name="connsiteY3" fmla="*/ 0 h 6858000"/>
              <a:gd name="connsiteX4" fmla="*/ 8396868 w 10602263"/>
              <a:gd name="connsiteY4" fmla="*/ 0 h 6858000"/>
              <a:gd name="connsiteX5" fmla="*/ 10602263 w 10602263"/>
              <a:gd name="connsiteY5" fmla="*/ 0 h 6858000"/>
              <a:gd name="connsiteX6" fmla="*/ 10602263 w 10602263"/>
              <a:gd name="connsiteY6" fmla="*/ 6858000 h 6858000"/>
              <a:gd name="connsiteX7" fmla="*/ 8396868 w 10602263"/>
              <a:gd name="connsiteY7" fmla="*/ 6858000 h 6858000"/>
              <a:gd name="connsiteX8" fmla="*/ 6858000 w 10602263"/>
              <a:gd name="connsiteY8" fmla="*/ 6858000 h 6858000"/>
              <a:gd name="connsiteX9" fmla="*/ 3744263 w 10602263"/>
              <a:gd name="connsiteY9" fmla="*/ 6858000 h 6858000"/>
              <a:gd name="connsiteX10" fmla="*/ 1538868 w 10602263"/>
              <a:gd name="connsiteY10" fmla="*/ 6858000 h 6858000"/>
              <a:gd name="connsiteX11" fmla="*/ 0 w 1060226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02263" h="6858000">
                <a:moveTo>
                  <a:pt x="3959471" y="0"/>
                </a:moveTo>
                <a:lnTo>
                  <a:pt x="6858000" y="0"/>
                </a:lnTo>
                <a:lnTo>
                  <a:pt x="6858000" y="0"/>
                </a:lnTo>
                <a:lnTo>
                  <a:pt x="7703734" y="0"/>
                </a:lnTo>
                <a:lnTo>
                  <a:pt x="8396868" y="0"/>
                </a:lnTo>
                <a:lnTo>
                  <a:pt x="10602263" y="0"/>
                </a:lnTo>
                <a:lnTo>
                  <a:pt x="10602263" y="6858000"/>
                </a:lnTo>
                <a:lnTo>
                  <a:pt x="8396868" y="6858000"/>
                </a:lnTo>
                <a:lnTo>
                  <a:pt x="6858000" y="6858000"/>
                </a:lnTo>
                <a:lnTo>
                  <a:pt x="3744263" y="6858000"/>
                </a:lnTo>
                <a:lnTo>
                  <a:pt x="15388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Large #">
            <a:extLst>
              <a:ext uri="{FF2B5EF4-FFF2-40B4-BE49-F238E27FC236}">
                <a16:creationId xmlns:a16="http://schemas.microsoft.com/office/drawing/2014/main" id="{8EBF79A8-2018-D1C8-8535-6F8C80EB515A}"/>
              </a:ext>
            </a:extLst>
          </p:cNvPr>
          <p:cNvSpPr txBox="1"/>
          <p:nvPr/>
        </p:nvSpPr>
        <p:spPr>
          <a:xfrm>
            <a:off x="6275319" y="1453427"/>
            <a:ext cx="627317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sz="4800" b="1" dirty="0">
                <a:solidFill>
                  <a:srgbClr val="00338D"/>
                </a:solidFill>
                <a:latin typeface="+mj-ea"/>
                <a:ea typeface="+mj-ea"/>
                <a:cs typeface="Arial"/>
              </a:rPr>
              <a:t>가장 큰 변화는 여러분에게서 시작됩니다</a:t>
            </a: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BCC22F19-9768-3A34-5F7A-DDC6F7A53AB2}"/>
              </a:ext>
            </a:extLst>
          </p:cNvPr>
          <p:cNvSpPr txBox="1">
            <a:spLocks/>
          </p:cNvSpPr>
          <p:nvPr/>
        </p:nvSpPr>
        <p:spPr>
          <a:xfrm>
            <a:off x="6275319" y="4308739"/>
            <a:ext cx="5652978" cy="20787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1800" i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미션</a:t>
            </a:r>
            <a:r>
              <a:rPr lang="ko-KR" sz="18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 </a:t>
            </a:r>
            <a:r>
              <a:rPr lang="ko-KR" sz="1800" b="1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1.5</a:t>
            </a:r>
            <a:r>
              <a:rPr lang="ko-KR" sz="18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는 2027년 7월 1일까지 </a:t>
            </a:r>
            <a:br>
              <a:rPr lang="en-US" altLang="ko-KR" sz="18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</a:br>
            <a:r>
              <a:rPr lang="ko-KR" sz="18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전 세계 회원을 150만 명으로 증가시켜 </a:t>
            </a:r>
            <a:br>
              <a:rPr lang="en-US" altLang="ko-KR" sz="18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</a:br>
            <a:r>
              <a:rPr lang="ko-KR" sz="18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점점 늘어나는 지역사회의 요구사항에 부응하고 </a:t>
            </a:r>
            <a:br>
              <a:rPr lang="en-US" altLang="ko-KR" sz="18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</a:br>
            <a:r>
              <a:rPr lang="ko-KR" sz="1800" dirty="0">
                <a:solidFill>
                  <a:srgbClr val="0D2240"/>
                </a:solidFill>
                <a:latin typeface="+mj-ea"/>
                <a:ea typeface="+mj-ea"/>
                <a:cs typeface="Arial"/>
              </a:rPr>
              <a:t>더 많은 이웃에게 봉사하기 위한 우리의 임무입니다.</a:t>
            </a:r>
          </a:p>
          <a:p>
            <a:pPr>
              <a:buSzPct val="120000"/>
            </a:pPr>
            <a:endParaRPr lang="en-US" sz="1800" kern="0" dirty="0">
              <a:solidFill>
                <a:srgbClr val="0D2240"/>
              </a:solidFill>
              <a:latin typeface="+mj-ea"/>
              <a:ea typeface="+mj-ea"/>
              <a:cs typeface="Arial" charset="0"/>
            </a:endParaRPr>
          </a:p>
          <a:p>
            <a:pPr>
              <a:buSzPct val="120000"/>
            </a:pPr>
            <a:r>
              <a:rPr lang="ko-KR" sz="1800" b="1" i="1" dirty="0">
                <a:solidFill>
                  <a:srgbClr val="EBB700"/>
                </a:solidFill>
                <a:latin typeface="+mj-ea"/>
                <a:ea typeface="+mj-ea"/>
                <a:cs typeface="Arial" charset="0"/>
              </a:rPr>
              <a:t>우리가 성장할수록 더 많은 것들을 나눌 수 있습니다</a:t>
            </a:r>
          </a:p>
        </p:txBody>
      </p:sp>
      <p:sp>
        <p:nvSpPr>
          <p:cNvPr id="8" name="Graphic 35">
            <a:extLst>
              <a:ext uri="{FF2B5EF4-FFF2-40B4-BE49-F238E27FC236}">
                <a16:creationId xmlns:a16="http://schemas.microsoft.com/office/drawing/2014/main" id="{D40B5A60-F96E-1034-146E-F8203CC72B70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C7040-0A97-5033-4BD2-18A157AAE512}"/>
              </a:ext>
            </a:extLst>
          </p:cNvPr>
          <p:cNvSpPr/>
          <p:nvPr/>
        </p:nvSpPr>
        <p:spPr>
          <a:xfrm rot="5400000" flipH="1">
            <a:off x="6657398" y="3611017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478B4C-96E9-A495-917A-8224823D063C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A5A09C-B6B4-19C7-A00F-E5261D68495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3" name="Background - Solid">
                <a:extLst>
                  <a:ext uri="{FF2B5EF4-FFF2-40B4-BE49-F238E27FC236}">
                    <a16:creationId xmlns:a16="http://schemas.microsoft.com/office/drawing/2014/main" id="{4A985116-FBEF-06F8-7772-889C07A5021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E4348B5-BFDE-F6E8-644B-637F5C4ED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BF9331-D1B2-E724-296E-3FD30016DEC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raphic 35">
            <a:extLst>
              <a:ext uri="{FF2B5EF4-FFF2-40B4-BE49-F238E27FC236}">
                <a16:creationId xmlns:a16="http://schemas.microsoft.com/office/drawing/2014/main" id="{DA59CD79-B7A4-9652-91B2-4DDBF72F7F64}"/>
              </a:ext>
            </a:extLst>
          </p:cNvPr>
          <p:cNvSpPr/>
          <p:nvPr/>
        </p:nvSpPr>
        <p:spPr>
          <a:xfrm rot="10800000">
            <a:off x="-3048" y="0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06AF65C7-6EA1-1265-BD47-ED7EB3B4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0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6825" y="1986032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58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굴림"/>
                <a:cs typeface="Arial"/>
              </a:rPr>
              <a:t>세상은 그 어느 때보다 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D629DF0C-BB5A-7A7E-C418-8C0F4211D219}"/>
              </a:ext>
            </a:extLst>
          </p:cNvPr>
          <p:cNvSpPr txBox="1">
            <a:spLocks/>
          </p:cNvSpPr>
          <p:nvPr/>
        </p:nvSpPr>
        <p:spPr>
          <a:xfrm>
            <a:off x="6825" y="4675770"/>
            <a:ext cx="12182692" cy="8243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ko-KR" sz="58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굴림"/>
                <a:cs typeface="Arial"/>
              </a:rPr>
              <a:t>필요로 합니다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2FAB0A-A9D2-B556-F290-C6BD0A05769A}"/>
              </a:ext>
            </a:extLst>
          </p:cNvPr>
          <p:cNvSpPr txBox="1">
            <a:spLocks/>
          </p:cNvSpPr>
          <p:nvPr/>
        </p:nvSpPr>
        <p:spPr>
          <a:xfrm>
            <a:off x="6825" y="2783398"/>
            <a:ext cx="12182692" cy="203093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10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굴림"/>
                <a:cs typeface="Arial"/>
              </a:rPr>
              <a:t>라이온</a:t>
            </a:r>
            <a:r>
              <a:rPr lang="ko-KR" altLang="en-US" sz="10000" dirty="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굴림"/>
                <a:cs typeface="Arial"/>
              </a:rPr>
              <a:t>을</a:t>
            </a:r>
            <a:endParaRPr lang="ko-KR" sz="10000" dirty="0">
              <a:solidFill>
                <a:schemeClr val="bg1"/>
              </a:solidFill>
              <a:effectLst>
                <a:outerShdw blurRad="127000" dist="63500" dir="2700000" algn="tl" rotWithShape="0">
                  <a:srgbClr val="0D2240">
                    <a:alpha val="25000"/>
                  </a:srgbClr>
                </a:outerShdw>
              </a:effectLst>
              <a:latin typeface="Arial"/>
              <a:ea typeface="굴림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83063-EC6F-99B5-EA83-FB89F4DCA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Mission_1-5_Teaser_230815_ko_KR">
            <a:hlinkClick r:id="" action="ppaction://media"/>
            <a:extLst>
              <a:ext uri="{FF2B5EF4-FFF2-40B4-BE49-F238E27FC236}">
                <a16:creationId xmlns:a16="http://schemas.microsoft.com/office/drawing/2014/main" id="{2976B8E8-EB3D-D4FC-3341-E87B1DB89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-20626" y="2662035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ko-KR" sz="6000" dirty="0">
                <a:solidFill>
                  <a:srgbClr val="EBB7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+mj-ea"/>
                <a:ea typeface="+mj-ea"/>
                <a:cs typeface="Arial"/>
              </a:rPr>
              <a:t>왜 성장해야 할까요</a:t>
            </a:r>
            <a:r>
              <a:rPr lang="en-US" altLang="ko-KR" sz="6000" dirty="0">
                <a:solidFill>
                  <a:srgbClr val="EBB7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+mj-ea"/>
                <a:ea typeface="+mj-ea"/>
                <a:cs typeface="Arial"/>
              </a:rPr>
              <a:t>?</a:t>
            </a:r>
            <a:endParaRPr lang="ko-KR" sz="6000" dirty="0">
              <a:solidFill>
                <a:srgbClr val="EBB700"/>
              </a:solidFill>
              <a:effectLst>
                <a:outerShdw blurRad="127000" dist="63500" dir="2700000" algn="tl" rotWithShape="0">
                  <a:srgbClr val="0D2240">
                    <a:alpha val="25000"/>
                  </a:srgbClr>
                </a:outerShdw>
              </a:effectLst>
              <a:latin typeface="+mj-ea"/>
              <a:ea typeface="+mj-ea"/>
              <a:cs typeface="Arial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950ED2-B21F-19B4-160E-E9F7128131F2}"/>
              </a:ext>
            </a:extLst>
          </p:cNvPr>
          <p:cNvSpPr txBox="1"/>
          <p:nvPr/>
        </p:nvSpPr>
        <p:spPr>
          <a:xfrm>
            <a:off x="3018217" y="3947692"/>
            <a:ext cx="61555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sz="2400">
                <a:solidFill>
                  <a:schemeClr val="bg1"/>
                </a:solidFill>
                <a:latin typeface="+mj-ea"/>
                <a:ea typeface="+mj-ea"/>
                <a:cs typeface="Arial"/>
              </a:rPr>
              <a:t>라이온들에게 어떤 기회가 있나요?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8C695-0FD9-0CA5-F35C-AB7E2E553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F72B06CB-759D-0B1C-1ECC-68152494B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2854DC-8C47-A66F-07A8-5C4B25B95656}"/>
              </a:ext>
            </a:extLst>
          </p:cNvPr>
          <p:cNvGrpSpPr/>
          <p:nvPr/>
        </p:nvGrpSpPr>
        <p:grpSpPr>
          <a:xfrm>
            <a:off x="974416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E56DD7-B4FD-B24D-7C40-3C072C335533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AE198A6-2464-1AF1-6DD5-C8FCF8E3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F85CC1-455C-14B9-6BB0-7E85DFACC226}"/>
              </a:ext>
            </a:extLst>
          </p:cNvPr>
          <p:cNvGrpSpPr/>
          <p:nvPr/>
        </p:nvGrpSpPr>
        <p:grpSpPr>
          <a:xfrm>
            <a:off x="7395818" y="2072617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76ACB1-CBAD-6008-BC82-EBD88D096F96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F857828-83A0-7224-E71A-C30DB600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C06BB4-9EA1-EB73-9501-00A599E37C02}"/>
              </a:ext>
            </a:extLst>
          </p:cNvPr>
          <p:cNvGrpSpPr/>
          <p:nvPr/>
        </p:nvGrpSpPr>
        <p:grpSpPr>
          <a:xfrm>
            <a:off x="5047471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7F34B4-5571-E194-384B-3FCBAABB00A5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DCF2A41-434A-2731-6B81-128B8F63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E8C6914-2A70-84C4-AF39-332698862FAE}"/>
              </a:ext>
            </a:extLst>
          </p:cNvPr>
          <p:cNvGrpSpPr/>
          <p:nvPr/>
        </p:nvGrpSpPr>
        <p:grpSpPr>
          <a:xfrm>
            <a:off x="2699123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5353E34-B591-4A00-071F-68F65898825A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244622F-F65E-8CA5-EECF-0129408E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8D62C5-1C65-8070-E313-F974942185DF}"/>
              </a:ext>
            </a:extLst>
          </p:cNvPr>
          <p:cNvGrpSpPr/>
          <p:nvPr/>
        </p:nvGrpSpPr>
        <p:grpSpPr>
          <a:xfrm>
            <a:off x="35077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780A9FE-8D83-A112-9860-DFCAE8AEFE92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A419017-47F2-CBA2-EA71-0D2AE55B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sp>
        <p:nvSpPr>
          <p:cNvPr id="9" name="Body Copy">
            <a:extLst>
              <a:ext uri="{FF2B5EF4-FFF2-40B4-BE49-F238E27FC236}">
                <a16:creationId xmlns:a16="http://schemas.microsoft.com/office/drawing/2014/main" id="{0B430606-7096-46E5-9278-3F82ACB9C2D9}"/>
              </a:ext>
            </a:extLst>
          </p:cNvPr>
          <p:cNvSpPr txBox="1">
            <a:spLocks/>
          </p:cNvSpPr>
          <p:nvPr/>
        </p:nvSpPr>
        <p:spPr>
          <a:xfrm>
            <a:off x="457986" y="831820"/>
            <a:ext cx="4952526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5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  <a:t>주요 혜택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1EB1D-601F-B034-EC21-E297AF283040}"/>
              </a:ext>
            </a:extLst>
          </p:cNvPr>
          <p:cNvSpPr/>
          <p:nvPr/>
        </p:nvSpPr>
        <p:spPr>
          <a:xfrm flipH="1">
            <a:off x="5140300" y="943927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5025E8-7B6F-10E6-5C8D-D6A09AC7ED97}"/>
              </a:ext>
            </a:extLst>
          </p:cNvPr>
          <p:cNvSpPr txBox="1"/>
          <p:nvPr/>
        </p:nvSpPr>
        <p:spPr>
          <a:xfrm>
            <a:off x="5475601" y="848428"/>
            <a:ext cx="35757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  <a:t>혼자 행동하면 </a:t>
            </a:r>
            <a:br>
              <a:rPr kumimoji="0" lang="en-US" alt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</a:b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  <a:t>함께 성장할 수 없습니다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6142E9-03AC-F024-23D6-02F030F3C29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DE94BC-5174-1B1B-C254-F83BB83CD995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7" name="Background - Solid">
                <a:extLst>
                  <a:ext uri="{FF2B5EF4-FFF2-40B4-BE49-F238E27FC236}">
                    <a16:creationId xmlns:a16="http://schemas.microsoft.com/office/drawing/2014/main" id="{B82DE017-3C43-7B9C-A100-E9CC1B1B18F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198E51-06C7-1D45-B104-4A2D7B6CF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4E7058-FC02-5397-1EB6-437D676EE346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8423E237-D12A-C2F2-87E4-582DFBA5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A3E22-2DA8-4BF0-E810-C0847797362C}"/>
              </a:ext>
            </a:extLst>
          </p:cNvPr>
          <p:cNvSpPr txBox="1"/>
          <p:nvPr/>
        </p:nvSpPr>
        <p:spPr>
          <a:xfrm>
            <a:off x="350783" y="2948171"/>
            <a:ext cx="2094004" cy="1828193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100" b="1" i="0" u="none" strike="noStrike" cap="none" normalizeH="0" baseline="0" noProof="0" dirty="0" err="1">
                <a:ln>
                  <a:noFill/>
                </a:ln>
                <a:solidFill>
                  <a:srgbClr val="F0C300"/>
                </a:solidFill>
                <a:uLnTx/>
                <a:uFillTx/>
                <a:latin typeface="+mj-ea"/>
                <a:ea typeface="+mj-ea"/>
                <a:cs typeface="Arial"/>
              </a:rPr>
              <a:t>라이온스</a:t>
            </a:r>
            <a:r>
              <a:rPr kumimoji="0" lang="ko-KR" sz="21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uLnTx/>
                <a:uFillTx/>
                <a:latin typeface="+mj-ea"/>
                <a:ea typeface="+mj-ea"/>
                <a:cs typeface="Arial"/>
              </a:rPr>
              <a:t> </a:t>
            </a:r>
            <a:br>
              <a:rPr kumimoji="0" lang="en-US" altLang="ko-KR" sz="21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uLnTx/>
                <a:uFillTx/>
                <a:latin typeface="+mj-ea"/>
                <a:ea typeface="+mj-ea"/>
                <a:cs typeface="Arial"/>
              </a:rPr>
            </a:br>
            <a:r>
              <a:rPr kumimoji="0" lang="ko-KR" sz="21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uLnTx/>
                <a:uFillTx/>
                <a:latin typeface="+mj-ea"/>
                <a:ea typeface="+mj-ea"/>
                <a:cs typeface="Arial"/>
              </a:rPr>
              <a:t>봉사 역량 증가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  <a:t>신입회원이 증가할수록 도움이 필요한 지역사회와 이웃들에게 봉사할 수 있는 능력이 증대됩니다.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385FA-EA2A-2A26-C711-C08D520EBF2A}"/>
              </a:ext>
            </a:extLst>
          </p:cNvPr>
          <p:cNvSpPr txBox="1"/>
          <p:nvPr/>
        </p:nvSpPr>
        <p:spPr>
          <a:xfrm>
            <a:off x="2699129" y="2948171"/>
            <a:ext cx="2094004" cy="3057760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ko-KR" sz="21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다양성과 포용력 증대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1400" b="0" i="0" u="none" strike="noStrike" cap="none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  <a:t>라이온스는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  <a:t> 전 세계를 위해 봉사할 뿐만 아니라 우리가 봉사하는 세계를 대표하기도 합니다. 지역사회가 계속 발전하고 다양해짐에 따라 우리 회원들도 달라져야 합니다.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09A14-0CA5-76DD-B6EA-CF080EC4D6D2}"/>
              </a:ext>
            </a:extLst>
          </p:cNvPr>
          <p:cNvSpPr txBox="1"/>
          <p:nvPr/>
        </p:nvSpPr>
        <p:spPr>
          <a:xfrm>
            <a:off x="5047475" y="2948171"/>
            <a:ext cx="2094004" cy="3488647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sz="21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변화에 대한 수용력 증가</a:t>
            </a:r>
          </a:p>
          <a:p>
            <a:pPr fontAlgn="base">
              <a:spcAft>
                <a:spcPts val="600"/>
              </a:spcAft>
              <a:buFont typeface="Arial" pitchFamily="34" charset="0"/>
              <a:defRPr/>
            </a:pP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신입회원은 봉사의 일손이 되는 것을 넘어 우리 봉사에 참신한 아이디어를 가져다 줍니다. </a:t>
            </a:r>
            <a:r>
              <a:rPr lang="ko-KR" sz="1400" dirty="0">
                <a:solidFill>
                  <a:schemeClr val="bg1"/>
                </a:solidFill>
                <a:latin typeface="+mj-ea"/>
                <a:ea typeface="+mj-ea"/>
                <a:cs typeface="Arial"/>
              </a:rPr>
              <a:t>우리가 성장하면 소속 지역 내 우리의 영향력이 더욱 커지고 전 세계 지역사회와 글로벌 봉사의 영향력이 확대됩니다.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 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D3690-D40F-E697-3A17-47EAF2225982}"/>
              </a:ext>
            </a:extLst>
          </p:cNvPr>
          <p:cNvSpPr txBox="1"/>
          <p:nvPr/>
        </p:nvSpPr>
        <p:spPr>
          <a:xfrm>
            <a:off x="7395821" y="2948171"/>
            <a:ext cx="2094004" cy="2474524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ko-KR" sz="21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회원 혜택 </a:t>
            </a:r>
            <a:br>
              <a:rPr lang="en-US" altLang="ko-KR" sz="21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</a:br>
            <a:r>
              <a:rPr lang="ko-KR" sz="21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증대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1400" b="0" i="0" u="none" strike="noStrike" cap="none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  <a:t>라이온스는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+mj-ea"/>
                <a:ea typeface="+mj-ea"/>
                <a:cs typeface="Arial"/>
              </a:rPr>
              <a:t> 함께 봉사하는 것 이상의 일들을 해냅니다. 우리는 함께 성장합니다. 따라서 클럽이 성장하면 우리 모두에게 그 혜택이 돌아옵니다.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11E60-C085-1B75-F83F-C4E726298A4A}"/>
              </a:ext>
            </a:extLst>
          </p:cNvPr>
          <p:cNvSpPr txBox="1"/>
          <p:nvPr/>
        </p:nvSpPr>
        <p:spPr>
          <a:xfrm>
            <a:off x="9744165" y="2948171"/>
            <a:ext cx="2094004" cy="2689967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sz="2100" b="1" dirty="0">
                <a:solidFill>
                  <a:srgbClr val="F0C300"/>
                </a:solidFill>
                <a:latin typeface="+mj-ea"/>
                <a:ea typeface="+mj-ea"/>
                <a:cs typeface="Arial"/>
              </a:rPr>
              <a:t>보다 강력해진 </a:t>
            </a:r>
            <a:r>
              <a:rPr lang="ko-KR" sz="2100" b="1" dirty="0" err="1">
                <a:solidFill>
                  <a:srgbClr val="F0C300"/>
                </a:solidFill>
                <a:latin typeface="+mj-ea"/>
                <a:ea typeface="+mj-ea"/>
                <a:cs typeface="Arial"/>
              </a:rPr>
              <a:t>라이온스</a:t>
            </a:r>
            <a:endParaRPr lang="ko-KR" sz="2100" b="1" dirty="0">
              <a:solidFill>
                <a:srgbClr val="F0C300"/>
              </a:solidFill>
              <a:latin typeface="+mj-ea"/>
              <a:ea typeface="+mj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회원 증가는 </a:t>
            </a:r>
            <a:r>
              <a:rPr kumimoji="0" lang="ko-KR" sz="1400" b="0" i="0" u="none" strike="noStrike" cap="none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라이온스를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ea"/>
                <a:ea typeface="+mj-ea"/>
                <a:cs typeface="Arial"/>
              </a:rPr>
              <a:t> 강화합니다. 더 많은 회원과 함께 우리 협회, 지구 및 클럽은 봉사의 미션을 달성하기 위한 더 많은 자원을 소속 지역과 세계 곳곳에 갖게 될 것입니다.</a:t>
            </a:r>
          </a:p>
        </p:txBody>
      </p:sp>
    </p:spTree>
    <p:extLst>
      <p:ext uri="{BB962C8B-B14F-4D97-AF65-F5344CB8AC3E}">
        <p14:creationId xmlns:p14="http://schemas.microsoft.com/office/powerpoint/2010/main" val="102956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굴림"/>
        <a:cs typeface=""/>
      </a:majorFont>
      <a:minorFont>
        <a:latin typeface="Segoe UI Semibold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10813</TotalTime>
  <Words>3559</Words>
  <Application>Microsoft Office PowerPoint</Application>
  <PresentationFormat>Widescreen</PresentationFormat>
  <Paragraphs>557</Paragraphs>
  <Slides>42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굴림</vt:lpstr>
      <vt:lpstr>Arial</vt:lpstr>
      <vt:lpstr>Arial,Sans-Serif</vt:lpstr>
      <vt:lpstr>Calibri</vt:lpstr>
      <vt:lpstr>Calibri Light</vt:lpstr>
      <vt:lpstr>Courier New</vt:lpstr>
      <vt:lpstr>Helvetica</vt:lpstr>
      <vt:lpstr>Open Sans Light</vt:lpstr>
      <vt:lpstr>Open Sans Regular</vt:lpstr>
      <vt:lpstr>Segoe UI</vt:lpstr>
      <vt:lpstr>Segoe UI Semibold</vt:lpstr>
      <vt:lpstr>Symbol</vt:lpstr>
      <vt:lpstr>Office Theme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Gnall, Steve</dc:creator>
  <cp:lastModifiedBy>Tait, Christine</cp:lastModifiedBy>
  <cp:revision>1025</cp:revision>
  <dcterms:created xsi:type="dcterms:W3CDTF">2023-06-09T13:30:04Z</dcterms:created>
  <dcterms:modified xsi:type="dcterms:W3CDTF">2024-01-12T21:33:19Z</dcterms:modified>
</cp:coreProperties>
</file>