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0247" autoAdjust="0"/>
  </p:normalViewPr>
  <p:slideViewPr>
    <p:cSldViewPr showGuides="1">
      <p:cViewPr varScale="1">
        <p:scale>
          <a:sx n="103" d="100"/>
          <a:sy n="103" d="100"/>
        </p:scale>
        <p:origin x="978"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20" d="100"/>
        <a:sy n="120" d="100"/>
      </p:scale>
      <p:origin x="0" y="-3228"/>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zh-TW">
                <a:latin typeface="Calibri" panose="020F0502020204030204" pitchFamily="34" charset="0"/>
                <a:ea typeface="PMingLiU"/>
              </a:rPr>
              <a:t>我們來檢視分區主席的角色</a:t>
            </a:r>
            <a:r>
              <a:rPr lang="zh-TW">
                <a:latin typeface="Helvetica Neue"/>
                <a:ea typeface="PMingLiU"/>
              </a:rPr>
              <a:t>。</a:t>
            </a:r>
          </a:p>
          <a:p>
            <a:pPr defTabSz="424723">
              <a:lnSpc>
                <a:spcPct val="150000"/>
              </a:lnSpc>
            </a:pPr>
            <a:endParaRPr lang="en-US" dirty="0"/>
          </a:p>
          <a:p>
            <a:pPr defTabSz="424723">
              <a:lnSpc>
                <a:spcPct val="150000"/>
              </a:lnSpc>
            </a:pPr>
            <a:r>
              <a:rPr lang="zh-TW"/>
              <a:t>無論您們中有多少人有擔任過分區主席的經驗，或者有多少人即將擔任此職位，我們真誠地希望能夠充分利用此機會，分享成為一名成功的分區主席之構思</a:t>
            </a:r>
            <a:r>
              <a:rPr lang="zh-TW" baseline="0"/>
              <a:t>和實務</a:t>
            </a:r>
            <a:r>
              <a:rPr lang="zh-TW"/>
              <a:t>。 </a:t>
            </a:r>
          </a:p>
          <a:p>
            <a:pPr defTabSz="424723">
              <a:lnSpc>
                <a:spcPct val="150000"/>
              </a:lnSpc>
            </a:pPr>
            <a:endParaRPr lang="en-US" dirty="0"/>
          </a:p>
          <a:p>
            <a:pPr defTabSz="424723">
              <a:lnSpc>
                <a:spcPct val="150000"/>
              </a:lnSpc>
            </a:pPr>
            <a:r>
              <a:rPr lang="zh-TW"/>
              <a:t>讓我們來談談分區主席的重要性及給分會的支持</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zh-TW">
                <a:latin typeface="Helvetica Neue"/>
                <a:ea typeface="PMingLiU"/>
              </a:rPr>
              <a:t>此網頁最近已更新，為您準備成功擔任分區主席提供了一些實用的材料 </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zh-TW"/>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這是給您的工具和資源之大本營</a:t>
            </a:r>
          </a:p>
          <a:p>
            <a:pPr>
              <a:lnSpc>
                <a:spcPct val="150000"/>
              </a:lnSpc>
            </a:pPr>
            <a:endParaRPr lang="en-US" baseline="0" dirty="0">
              <a:solidFill>
                <a:schemeClr val="tx1"/>
              </a:solidFill>
            </a:endParaRPr>
          </a:p>
          <a:p>
            <a:pPr>
              <a:lnSpc>
                <a:spcPct val="150000"/>
              </a:lnSpc>
            </a:pPr>
            <a:r>
              <a:rPr lang="zh-TW">
                <a:solidFill>
                  <a:schemeClr val="tx1"/>
                </a:solidFill>
              </a:rPr>
              <a:t>在「資源」下查看更新的分區主席電子書以及分區主席培訓單元的連結，此單元可以自學或引導培訓的方式完成。</a:t>
            </a:r>
            <a:r>
              <a:rPr lang="zh-TW" baseline="0">
                <a:solidFill>
                  <a:schemeClr val="tx1"/>
                </a:solidFill>
              </a:rPr>
              <a:t> </a:t>
            </a:r>
          </a:p>
          <a:p>
            <a:pPr>
              <a:lnSpc>
                <a:spcPct val="150000"/>
              </a:lnSpc>
            </a:pPr>
            <a:endParaRPr lang="en-US" baseline="0" dirty="0">
              <a:solidFill>
                <a:schemeClr val="tx1"/>
              </a:solidFill>
            </a:endParaRPr>
          </a:p>
          <a:p>
            <a:pPr>
              <a:lnSpc>
                <a:spcPct val="150000"/>
              </a:lnSpc>
            </a:pPr>
            <a:r>
              <a:rPr lang="zh-TW">
                <a:solidFill>
                  <a:schemeClr val="tx1"/>
                </a:solidFill>
              </a:rPr>
              <a:t>此網頁包含連結，前往領導分區會議和支持分會健康時最常使用的表格和指南。</a:t>
            </a:r>
            <a:r>
              <a:rPr lang="zh-TW" baseline="0">
                <a:solidFill>
                  <a:schemeClr val="tx1"/>
                </a:solidFill>
              </a:rPr>
              <a:t> </a:t>
            </a:r>
          </a:p>
          <a:p>
            <a:pPr>
              <a:lnSpc>
                <a:spcPct val="150000"/>
              </a:lnSpc>
            </a:pPr>
            <a:endParaRPr lang="en-US" baseline="0" dirty="0">
              <a:solidFill>
                <a:schemeClr val="tx1"/>
              </a:solidFill>
            </a:endParaRPr>
          </a:p>
          <a:p>
            <a:pPr>
              <a:lnSpc>
                <a:spcPct val="150000"/>
              </a:lnSpc>
            </a:pPr>
            <a:r>
              <a:rPr lang="zh-TW">
                <a:solidFill>
                  <a:schemeClr val="tx1"/>
                </a:solidFill>
              </a:rPr>
              <a:t>掃QR碼：此碼將帶您前往英文網頁。  您將需要改變您的語言。</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zh-TW" sz="1200">
                <a:solidFill>
                  <a:schemeClr val="tx1"/>
                </a:solidFill>
                <a:ea typeface="Arial" charset="0"/>
                <a:cs typeface="Arial" charset="0"/>
              </a:rPr>
              <a:t>分區主席和專區主席電子書提供如何成功地完成此重要角色的任期之逐項步驟。</a:t>
            </a:r>
            <a:r>
              <a:rPr lang="zh-TW" sz="1200" baseline="0">
                <a:solidFill>
                  <a:schemeClr val="tx1"/>
                </a:solidFill>
                <a:ea typeface="Arial" charset="0"/>
                <a:cs typeface="Arial" charset="0"/>
              </a:rPr>
              <a:t>最近的更新 </a:t>
            </a:r>
          </a:p>
          <a:p>
            <a:pPr algn="l"/>
            <a:endParaRPr lang="en-US" sz="1200" kern="0" baseline="0" dirty="0">
              <a:solidFill>
                <a:schemeClr val="tx1"/>
              </a:solidFill>
              <a:ea typeface="Arial" charset="0"/>
              <a:cs typeface="Arial" charset="0"/>
            </a:endParaRPr>
          </a:p>
          <a:p>
            <a:pPr algn="l"/>
            <a:r>
              <a:rPr lang="zh-TW" sz="1200">
                <a:solidFill>
                  <a:schemeClr val="tx1"/>
                </a:solidFill>
                <a:ea typeface="Arial" charset="0"/>
                <a:cs typeface="Arial" charset="0"/>
              </a:rPr>
              <a:t>引導您完成您的年度，包括：</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a:solidFill>
                  <a:schemeClr val="tx1"/>
                </a:solidFill>
                <a:ea typeface="Arial" charset="0"/>
                <a:cs typeface="Arial" charset="0"/>
              </a:rPr>
              <a:t>準備和培訓、</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a:solidFill>
                  <a:schemeClr val="tx1"/>
                </a:solidFill>
                <a:ea typeface="Arial" charset="0"/>
                <a:cs typeface="Arial" charset="0"/>
              </a:rPr>
              <a:t>規劃整年的行事曆和時間表。</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zh-TW" sz="1200" baseline="0">
                <a:solidFill>
                  <a:schemeClr val="tx1"/>
                </a:solidFill>
                <a:ea typeface="Arial" charset="0"/>
                <a:cs typeface="Arial" charset="0"/>
              </a:rPr>
              <a:t>您對分會和區的角色、</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zh-TW" sz="1200" baseline="0">
                <a:solidFill>
                  <a:schemeClr val="tx1"/>
                </a:solidFill>
                <a:ea typeface="Arial" charset="0"/>
                <a:cs typeface="Arial" charset="0"/>
              </a:rPr>
              <a:t>幫助您幫助分會的分會品質資源</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zh-TW" sz="1200" baseline="0">
                <a:solidFill>
                  <a:schemeClr val="tx1"/>
                </a:solidFill>
                <a:ea typeface="Arial" charset="0"/>
                <a:cs typeface="Arial" charset="0"/>
              </a:rPr>
              <a:t>促進分會間的和諧之工具。</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zh-TW" sz="1200">
                <a:solidFill>
                  <a:schemeClr val="tx1"/>
                </a:solidFill>
                <a:cs typeface="Arial" charset="0"/>
              </a:rPr>
              <a:t>成為認證導獅！</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zh-TW">
                <a:solidFill>
                  <a:schemeClr val="tx1"/>
                </a:solidFill>
                <a:cs typeface="Helvetica" panose="020B0604020202020204" pitchFamily="34" charset="0"/>
              </a:rPr>
              <a:t>了解如何支持需要幫助的新分會和既有分會。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zh-TW">
                <a:solidFill>
                  <a:schemeClr val="tx1"/>
                </a:solidFill>
                <a:cs typeface="Helvetica" panose="020B0604020202020204" pitchFamily="34" charset="0"/>
              </a:rPr>
              <a:t>充分了解所有分會幹部的角色。</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zh-TW">
                <a:solidFill>
                  <a:schemeClr val="tx1"/>
                </a:solidFill>
                <a:cs typeface="Helvetica" panose="020B0604020202020204" pitchFamily="34" charset="0"/>
              </a:rPr>
              <a:t>專注於分會運作的最佳實務。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zh-TW">
                <a:solidFill>
                  <a:schemeClr val="tx1"/>
                </a:solidFill>
              </a:rPr>
              <a:t>隨時獲取給分會的最新資源之資訊！</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zh-TW">
                <a:latin typeface="HelveticaNeueLT Std Lt" panose="020B0403020202020204" pitchFamily="34" charset="0"/>
                <a:ea typeface="PMingLiU"/>
              </a:rPr>
              <a:t>準備領導；準備成功</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zh-TW">
                <a:latin typeface="+mn-lt"/>
                <a:ea typeface="PMingLiU"/>
              </a:rPr>
              <a:t>在您的服務任期開始之前 </a:t>
            </a:r>
            <a:r>
              <a:rPr lang="zh-TW" b="0">
                <a:latin typeface="+mn-lt"/>
                <a:ea typeface="PMingLiU"/>
              </a:rPr>
              <a:t>計劃整年的行事曆</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zh-TW" b="0" i="0">
                <a:latin typeface="+mn-lt"/>
                <a:ea typeface="PMingLiU"/>
              </a:rPr>
              <a:t>分會訪問</a:t>
            </a:r>
          </a:p>
          <a:p>
            <a:pPr marL="171450" lvl="1" indent="-171450">
              <a:buClr>
                <a:schemeClr val="tx1"/>
              </a:buClr>
              <a:buSzPct val="100000"/>
              <a:buFont typeface="Arial" panose="020B0604020202020204" pitchFamily="34" charset="0"/>
              <a:buChar char="•"/>
              <a:defRPr/>
            </a:pPr>
            <a:r>
              <a:rPr lang="zh-TW">
                <a:latin typeface="+mn-lt"/>
                <a:ea typeface="PMingLiU"/>
              </a:rPr>
              <a:t>分區會議</a:t>
            </a:r>
          </a:p>
          <a:p>
            <a:pPr marL="171450" lvl="1" indent="-171450">
              <a:buClr>
                <a:schemeClr val="tx1"/>
              </a:buClr>
              <a:buSzPct val="100000"/>
              <a:buFont typeface="Arial" panose="020B0604020202020204" pitchFamily="34" charset="0"/>
              <a:buChar char="•"/>
              <a:defRPr/>
            </a:pPr>
            <a:r>
              <a:rPr lang="zh-TW">
                <a:latin typeface="+mn-lt"/>
                <a:ea typeface="PMingLiU"/>
              </a:rPr>
              <a:t>區内閣會議</a:t>
            </a:r>
          </a:p>
          <a:p>
            <a:pPr marL="171450" lvl="1" indent="-171450">
              <a:buClr>
                <a:schemeClr val="tx1"/>
              </a:buClr>
              <a:buSzPct val="100000"/>
              <a:buFont typeface="Arial" panose="020B0604020202020204" pitchFamily="34" charset="0"/>
              <a:buChar char="•"/>
              <a:defRPr/>
            </a:pPr>
            <a:r>
              <a:rPr lang="zh-TW">
                <a:latin typeface="+mn-lt"/>
                <a:ea typeface="PMingLiU"/>
              </a:rPr>
              <a:t>年會和會議</a:t>
            </a:r>
          </a:p>
          <a:p>
            <a:pPr marL="0" lvl="2" indent="0">
              <a:buClr>
                <a:schemeClr val="accent1"/>
              </a:buClr>
              <a:buSzPct val="100000"/>
              <a:buNone/>
            </a:pPr>
            <a:r>
              <a:rPr lang="zh-TW" sz="1200" b="0" i="1">
                <a:latin typeface="+mn-lt"/>
                <a:ea typeface="PMingLiU"/>
              </a:rPr>
              <a:t>			</a:t>
            </a:r>
          </a:p>
          <a:p>
            <a:pPr marL="0" lvl="1" indent="0">
              <a:buClr>
                <a:schemeClr val="accent1"/>
              </a:buClr>
              <a:buSzPct val="150000"/>
              <a:buNone/>
            </a:pPr>
            <a:r>
              <a:rPr lang="zh-TW" b="0">
                <a:latin typeface="+mn-lt"/>
                <a:ea typeface="PMingLiU"/>
              </a:rPr>
              <a:t>組織起來 — 知道如何聯繫分會的幹部。</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cs typeface="Arial" panose="020B0604020202020204" pitchFamily="34" charset="0"/>
              </a:rPr>
              <a:t>好 — 我覺得我已經準備好了，接下來呢？</a:t>
            </a:r>
          </a:p>
          <a:p>
            <a:endParaRPr lang="en-US" dirty="0">
              <a:solidFill>
                <a:schemeClr val="tx1"/>
              </a:solidFill>
            </a:endParaRPr>
          </a:p>
          <a:p>
            <a:r>
              <a:rPr lang="zh-TW" sz="1200">
                <a:solidFill>
                  <a:schemeClr val="tx1"/>
                </a:solidFill>
              </a:rPr>
              <a:t>整個年度間，與分會保持積極互動。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a:buSzPct val="125000"/>
            </a:pPr>
            <a:r>
              <a:rPr lang="zh-TW" b="1">
                <a:solidFill>
                  <a:schemeClr val="tx1"/>
                </a:solidFill>
              </a:rPr>
              <a:t>為您的分會訪問做好準備並保持積極參與！</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zh-TW" b="1" i="1">
                <a:solidFill>
                  <a:schemeClr val="tx1"/>
                </a:solidFill>
              </a:rPr>
              <a:t>成為分會最好的朋友！</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zh-TW" sz="1200">
                <a:solidFill>
                  <a:schemeClr val="tx1"/>
                </a:solidFill>
              </a:rPr>
              <a:t>了解分會及其方案。談論分會成就報告 – 由何處取得、其中包含哪些資訊</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zh-TW" sz="1200">
                <a:solidFill>
                  <a:schemeClr val="tx1"/>
                </a:solidFill>
                <a:cs typeface="Times New Roman" pitchFamily="18" charset="0"/>
              </a:rPr>
              <a:t>準備好一份標準版分會憲章及附則，以及新會員講習手冊，以便回答問題。  這樣您就準備好了</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zh-TW" sz="1200">
                <a:solidFill>
                  <a:schemeClr val="tx1"/>
                </a:solidFill>
              </a:rPr>
              <a:t>宣傳國際總會長和總監的主題。  準備好討論它們，並提供相關資訊。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zh-TW" sz="1200">
                <a:solidFill>
                  <a:schemeClr val="tx1"/>
                </a:solidFill>
              </a:rPr>
              <a:t>若您為貴分區設定了主題，請宣傳之。  討論其背後的熱忱，以及分會能如何幫助實現此目標。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zh-TW" sz="1200">
                <a:solidFill>
                  <a:schemeClr val="tx1"/>
                </a:solidFill>
                <a:cs typeface="Times New Roman" pitchFamily="18" charset="0"/>
              </a:rPr>
              <a:t>熟悉LCI向分會收取的費用，以及即將調漲的會費。  了解LCI網頁上可找到此資訊的地方。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zh-TW" sz="1200">
                <a:solidFill>
                  <a:schemeClr val="tx1"/>
                </a:solidFill>
                <a:cs typeface="Times New Roman" pitchFamily="18" charset="0"/>
              </a:rPr>
              <a:t>鼓勵分會每年爭取分會傑出獎！！！準備好一份獎項申請影本，並鼓勵他們訪問網頁以了解更多資訊 </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zh-TW" sz="1200">
                <a:solidFill>
                  <a:schemeClr val="tx1"/>
                </a:solidFill>
                <a:cs typeface="Times New Roman" pitchFamily="18" charset="0"/>
              </a:rPr>
              <a:t>繼任計劃是一項關鍵。  當您訪問分會時，看看誰可以成為下一任的分區主席。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分會健康評估可透過點選分區/專區主席網頁資源部分中的連結來取得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aseline="0">
                <a:solidFill>
                  <a:schemeClr val="tx1"/>
                </a:solidFill>
              </a:rPr>
              <a:t>此將有益於未定區的臨時分區/專域主席</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zh-TW" sz="1300"/>
              <a:t>協助分區主席最有價值的工具之一是分會健康評估報告。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zh-TW" sz="1300"/>
              <a:t>每個月出刊並透過電子郵件發送給總監。</a:t>
            </a:r>
          </a:p>
          <a:p>
            <a:pPr>
              <a:lnSpc>
                <a:spcPct val="170000"/>
              </a:lnSpc>
            </a:pPr>
            <a:endParaRPr lang="en-US" sz="1300" dirty="0"/>
          </a:p>
          <a:p>
            <a:pPr marL="225425" indent="-225425">
              <a:lnSpc>
                <a:spcPct val="170000"/>
              </a:lnSpc>
              <a:buFont typeface="Arial" panose="020B0604020202020204" pitchFamily="34" charset="0"/>
              <a:buChar char="•"/>
            </a:pPr>
            <a:r>
              <a:rPr lang="zh-TW" sz="1300"/>
              <a:t>請您的區總監每月與您分享此報告。 </a:t>
            </a:r>
          </a:p>
          <a:p>
            <a:pPr>
              <a:lnSpc>
                <a:spcPct val="170000"/>
              </a:lnSpc>
            </a:pPr>
            <a:endParaRPr lang="en-US" sz="1300" dirty="0">
              <a:solidFill>
                <a:schemeClr val="tx1"/>
              </a:solidFill>
            </a:endParaRPr>
          </a:p>
          <a:p>
            <a:pPr>
              <a:lnSpc>
                <a:spcPct val="170000"/>
              </a:lnSpc>
            </a:pPr>
            <a:r>
              <a:rPr lang="zh-TW" sz="1300">
                <a:solidFill>
                  <a:schemeClr val="tx1"/>
                </a:solidFill>
              </a:rPr>
              <a:t>分會健康評估提供一個快速瀏覽：</a:t>
            </a:r>
          </a:p>
          <a:p>
            <a:pPr>
              <a:lnSpc>
                <a:spcPct val="170000"/>
              </a:lnSpc>
            </a:pPr>
            <a:endParaRPr lang="en-US" sz="1300" dirty="0"/>
          </a:p>
          <a:p>
            <a:pPr marL="225425" indent="-225425">
              <a:lnSpc>
                <a:spcPct val="170000"/>
              </a:lnSpc>
              <a:buFont typeface="Arial" panose="020B0604020202020204" pitchFamily="34" charset="0"/>
              <a:buChar char="•"/>
            </a:pPr>
            <a:r>
              <a:rPr lang="zh-TW" sz="1300" b="1"/>
              <a:t>分會地位</a:t>
            </a:r>
            <a:r>
              <a:rPr lang="zh-TW" sz="1300"/>
              <a:t> </a:t>
            </a:r>
            <a:r>
              <a:rPr lang="zh-TW" sz="1300" b="1"/>
              <a:t>─</a:t>
            </a:r>
            <a:r>
              <a:rPr lang="zh-TW" sz="1300"/>
              <a:t> 正常狀態或不正常分會</a:t>
            </a:r>
          </a:p>
          <a:p>
            <a:pPr>
              <a:lnSpc>
                <a:spcPct val="170000"/>
              </a:lnSpc>
            </a:pPr>
            <a:endParaRPr lang="en-US" sz="1300" dirty="0"/>
          </a:p>
          <a:p>
            <a:pPr marL="225425" indent="-225425">
              <a:lnSpc>
                <a:spcPct val="170000"/>
              </a:lnSpc>
              <a:buFont typeface="Arial" panose="020B0604020202020204" pitchFamily="34" charset="0"/>
              <a:buChar char="•"/>
            </a:pPr>
            <a:r>
              <a:rPr lang="zh-TW" sz="1300" b="1"/>
              <a:t>會員數 ─ 年度至今淨會員數成長</a:t>
            </a:r>
          </a:p>
          <a:p>
            <a:pPr>
              <a:lnSpc>
                <a:spcPct val="170000"/>
              </a:lnSpc>
            </a:pPr>
            <a:endParaRPr lang="en-US" sz="1300" dirty="0"/>
          </a:p>
          <a:p>
            <a:pPr>
              <a:lnSpc>
                <a:spcPct val="170000"/>
              </a:lnSpc>
            </a:pPr>
            <a:r>
              <a:rPr lang="zh-TW" sz="1300"/>
              <a:t>此也表明了分會報告以下各項的頻率</a:t>
            </a:r>
          </a:p>
          <a:p>
            <a:pPr>
              <a:lnSpc>
                <a:spcPct val="170000"/>
              </a:lnSpc>
            </a:pPr>
            <a:r>
              <a:rPr lang="zh-TW" sz="130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zh-TW" sz="1300" b="1">
                <a:solidFill>
                  <a:schemeClr val="tx1">
                    <a:lumMod val="75000"/>
                  </a:schemeClr>
                </a:solidFill>
                <a:cs typeface="ヒラギノ角ゴ Pro W3" charset="0"/>
              </a:rPr>
              <a:t>會員月報表報告頻率的歷史記錄。</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zh-TW" sz="1300" b="1">
                <a:solidFill>
                  <a:schemeClr val="tx1">
                    <a:lumMod val="75000"/>
                  </a:schemeClr>
                </a:solidFill>
                <a:cs typeface="ヒラギノ角ゴ Pro W3" charset="0"/>
              </a:rPr>
              <a:t>分會會長的輪替。 — 觀察的關鍵。  (討論縮減的領導人才庫)</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zh-TW" sz="1300" b="1">
                <a:solidFill>
                  <a:schemeClr val="tx1">
                    <a:lumMod val="75000"/>
                  </a:schemeClr>
                </a:solidFill>
                <a:cs typeface="ヒラギノ角ゴ Pro W3" charset="0"/>
              </a:rPr>
              <a:t>服務活動報告 — 鼓勵分會在報告系統中提報服務！</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925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zh-TW">
                <a:solidFill>
                  <a:schemeClr val="tx1"/>
                </a:solidFill>
              </a:rPr>
              <a:t>我們將共同探索什麼</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檢視分區或專區主席的角色</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了解如何為您的角色取得成功做好準備</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注重於分會  與分會保持積極互動並持續溝通。  這是我最熱衷的領域。分會需要導師，就像新獅友需要導師一樣，因此您可以成為您分會的導師和資源！</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盡全力為分會領導人提高分區會議的價值。  </a:t>
            </a:r>
            <a:r>
              <a:rPr lang="zh-TW" b="1">
                <a:solidFill>
                  <a:schemeClr val="tx1"/>
                </a:solidFill>
              </a:rPr>
              <a:t>尋找明天的領導者！強調繼任計劃！ </a:t>
            </a:r>
          </a:p>
          <a:p>
            <a:pPr marL="171450" indent="-171450">
              <a:buSzPct val="125000"/>
              <a:buFont typeface="Arial" panose="020B0604020202020204" pitchFamily="34" charset="0"/>
              <a:buChar char="•"/>
            </a:pPr>
            <a:r>
              <a:rPr lang="zh-TW" b="1">
                <a:solidFill>
                  <a:schemeClr val="tx1"/>
                </a:solidFill>
              </a:rPr>
              <a:t>保持會議精簡並注重於分會！他們的需求是什麼？不要只是分發講義！讓分會有機會設定目標並討論他們的問題。</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介紹您和您所在分區的分會可用之資源和工具。</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尋找與區領導人溝通分會問題的最佳方式。</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a:solidFill>
                  <a:schemeClr val="tx1"/>
                </a:solidFill>
              </a:rPr>
              <a:t>分享最佳實務、成功案例和問題</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zh-TW"/>
              <a:t>此報告詳細說明了該分會的表現。  </a:t>
            </a:r>
          </a:p>
          <a:p>
            <a:endParaRPr lang="en-US" dirty="0"/>
          </a:p>
          <a:p>
            <a:r>
              <a:rPr lang="zh-TW"/>
              <a:t>正如您在此投影片上所見，此報告包含了廣泛的類別，可幫助您在訪問前先熟悉該分會。  </a:t>
            </a:r>
          </a:p>
          <a:p>
            <a:endParaRPr lang="en-US" dirty="0"/>
          </a:p>
          <a:p>
            <a:r>
              <a:rPr lang="zh-TW"/>
              <a:t>目前，此報告位於Lion Portal(獅子會門戶網站)中報告的部分，並將在新的報告系統推出後移至該系統。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ea typeface="Arial" charset="0"/>
                <a:cs typeface="Arial" charset="0"/>
              </a:rPr>
              <a:t>花點時間了解每位分會幹部的角色。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zh-TW">
                <a:solidFill>
                  <a:schemeClr val="tx1"/>
                </a:solidFill>
              </a:rPr>
              <a:t>為強化分會的運作，並為分會領導人提供專注的結構，我們對標準版分會憲章及附則進行了修訂。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zh-TW">
                <a:solidFill>
                  <a:schemeClr val="tx1"/>
                </a:solidFill>
              </a:rPr>
              <a:t>其中規定了新幹部、理事和委員會主席的職位</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zh-TW">
                <a:solidFill>
                  <a:schemeClr val="tx1"/>
                </a:solidFill>
              </a:rPr>
              <a:t>重新調整委員會 — 委員會現在以七名主要分會幹部為基礎，並支持成功分會的主要職能：</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zh-TW">
                <a:solidFill>
                  <a:schemeClr val="tx1"/>
                </a:solidFill>
              </a:rPr>
              <a:t>提供有意義的社區服務</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zh-TW">
                <a:solidFill>
                  <a:schemeClr val="tx1"/>
                </a:solidFill>
              </a:rPr>
              <a:t>增加會員並提供正向的關係</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zh-TW">
                <a:solidFill>
                  <a:schemeClr val="tx1"/>
                </a:solidFill>
              </a:rPr>
              <a:t>培養高層領導者</a:t>
            </a: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dirty="0">
                <a:solidFill>
                  <a:schemeClr val="tx2"/>
                </a:solidFill>
                <a:highlight>
                  <a:srgbClr val="FFFF00"/>
                </a:highlight>
                <a:latin typeface="Adobe Devanagari" panose="02040503050201020203" pitchFamily="18" charset="0"/>
                <a:ea typeface="PMingLiU"/>
                <a:cs typeface="Adobe Devanagari" panose="02040503050201020203" pitchFamily="18" charset="0"/>
              </a:rPr>
              <a:t>分會應在年初查閱申請表，並將其作為實現分會卓越的路線圖。 </a:t>
            </a:r>
          </a:p>
          <a:p>
            <a:endParaRPr lang="en-US" dirty="0">
              <a:solidFill>
                <a:schemeClr val="tx2"/>
              </a:solidFill>
            </a:endParaRPr>
          </a:p>
          <a:p>
            <a:endParaRPr lang="en-US" dirty="0">
              <a:solidFill>
                <a:schemeClr val="tx2"/>
              </a:solidFill>
            </a:endParaRPr>
          </a:p>
          <a:p>
            <a:pPr marL="228600" indent="-228600">
              <a:buAutoNum type="arabicPeriod"/>
            </a:pPr>
            <a:r>
              <a:rPr lang="zh-TW" dirty="0">
                <a:solidFill>
                  <a:schemeClr val="tx2"/>
                </a:solidFill>
              </a:rPr>
              <a:t>會員發展：</a:t>
            </a:r>
            <a:r>
              <a:rPr lang="zh-TW" altLang="en-US" dirty="0"/>
              <a:t>達到一個或更多個會員的淨增長    或者     在本年度實現淨增長或成立一個新獅子分會、青少獅會或分會支部</a:t>
            </a:r>
          </a:p>
          <a:p>
            <a:pPr marL="0" indent="0">
              <a:buNone/>
            </a:pPr>
            <a:endParaRPr lang="zh-TW" dirty="0">
              <a:solidFill>
                <a:schemeClr val="tx2"/>
              </a:solidFill>
            </a:endParaRPr>
          </a:p>
          <a:p>
            <a:pPr marL="228600" indent="-228600">
              <a:buAutoNum type="arabicPeriod" startAt="2"/>
            </a:pPr>
            <a:r>
              <a:rPr lang="zh-TW" dirty="0">
                <a:solidFill>
                  <a:schemeClr val="tx2"/>
                </a:solidFill>
              </a:rPr>
              <a:t>服務：</a:t>
            </a:r>
            <a:r>
              <a:rPr lang="zh-TW" altLang="en-US" dirty="0"/>
              <a:t>捐款給 </a:t>
            </a:r>
            <a:r>
              <a:rPr lang="en-US" altLang="zh-TW" dirty="0"/>
              <a:t>LCIF </a:t>
            </a:r>
            <a:r>
              <a:rPr lang="zh-TW" altLang="en-US" dirty="0"/>
              <a:t>的金額等於或大於分會會員總數乘以</a:t>
            </a:r>
            <a:r>
              <a:rPr lang="en-US" altLang="zh-TW" dirty="0"/>
              <a:t>5</a:t>
            </a:r>
            <a:r>
              <a:rPr lang="zh-TW" altLang="en-US" dirty="0"/>
              <a:t>美元   開始一個新的服務方案 </a:t>
            </a:r>
            <a:r>
              <a:rPr lang="zh-TW" altLang="en-US" i="1" dirty="0"/>
              <a:t>考慮我們的全球志業</a:t>
            </a:r>
            <a:r>
              <a:rPr lang="en-US" altLang="zh-TW" i="1" dirty="0"/>
              <a:t>!</a:t>
            </a:r>
            <a:r>
              <a:rPr lang="zh-TW" altLang="en-US" i="1" dirty="0"/>
              <a:t>   </a:t>
            </a:r>
            <a:r>
              <a:rPr lang="zh-TW" altLang="en-US" dirty="0"/>
              <a:t>列出向 </a:t>
            </a:r>
            <a:r>
              <a:rPr lang="en-US" altLang="zh-TW" dirty="0"/>
              <a:t>LCI </a:t>
            </a:r>
            <a:r>
              <a:rPr lang="zh-TW" altLang="en-US" dirty="0"/>
              <a:t>報告的貴分會參與的三項服務活動</a:t>
            </a:r>
          </a:p>
          <a:p>
            <a:pPr marL="0" indent="0">
              <a:buNone/>
            </a:pPr>
            <a:endParaRPr lang="zh-TW" dirty="0">
              <a:solidFill>
                <a:schemeClr val="tx2"/>
              </a:solidFill>
            </a:endParaRPr>
          </a:p>
          <a:p>
            <a:pPr marL="228600" indent="-228600">
              <a:buAutoNum type="arabicPeriod" startAt="3"/>
            </a:pPr>
            <a:r>
              <a:rPr lang="zh-TW" dirty="0">
                <a:solidFill>
                  <a:schemeClr val="tx2"/>
                </a:solidFill>
              </a:rPr>
              <a:t>領導發展及組織的卓越：</a:t>
            </a:r>
            <a:r>
              <a:rPr lang="zh-TW" altLang="en-US" dirty="0"/>
              <a:t>分會處於良好信譽地位 </a:t>
            </a:r>
            <a:r>
              <a:rPr lang="en-US" altLang="zh-TW" dirty="0"/>
              <a:t>(</a:t>
            </a:r>
            <a:r>
              <a:rPr lang="zh-TW" altLang="en-US" dirty="0"/>
              <a:t>不是處在不正常地位或財務停權</a:t>
            </a:r>
            <a:r>
              <a:rPr lang="en-US" altLang="zh-TW" dirty="0"/>
              <a:t>: </a:t>
            </a:r>
            <a:r>
              <a:rPr lang="zh-TW" altLang="en-US" dirty="0"/>
              <a:t>已支付區的會費，且沒有欠款期</a:t>
            </a:r>
            <a:r>
              <a:rPr lang="en-US" altLang="zh-TW" dirty="0"/>
              <a:t>90</a:t>
            </a:r>
            <a:r>
              <a:rPr lang="zh-TW" altLang="en-US" dirty="0"/>
              <a:t>天以上的超過</a:t>
            </a:r>
            <a:r>
              <a:rPr lang="en-US" altLang="zh-TW" dirty="0"/>
              <a:t>50</a:t>
            </a:r>
            <a:r>
              <a:rPr lang="zh-TW" altLang="en-US" dirty="0"/>
              <a:t>美元的未付</a:t>
            </a:r>
            <a:r>
              <a:rPr lang="en-US" altLang="zh-TW" dirty="0"/>
              <a:t>LCI</a:t>
            </a:r>
            <a:r>
              <a:rPr lang="zh-TW" altLang="en-US" dirty="0"/>
              <a:t>的欠款。 向國際獅子會（</a:t>
            </a:r>
            <a:r>
              <a:rPr lang="en-US" altLang="zh-TW" dirty="0"/>
              <a:t>LCI</a:t>
            </a:r>
            <a:r>
              <a:rPr lang="zh-TW" altLang="en-US" dirty="0"/>
              <a:t>）報告了分會幹部。  主要幹部參與分會幹部培訓。</a:t>
            </a:r>
          </a:p>
          <a:p>
            <a:pPr marL="0" indent="0">
              <a:buNone/>
            </a:pPr>
            <a:endParaRPr lang="en-US" dirty="0">
              <a:solidFill>
                <a:schemeClr val="tx2"/>
              </a:solidFill>
            </a:endParaRPr>
          </a:p>
          <a:p>
            <a:pPr marL="228600" indent="-228600">
              <a:buAutoNum type="arabicPeriod" startAt="4"/>
            </a:pPr>
            <a:r>
              <a:rPr lang="zh-TW" dirty="0">
                <a:solidFill>
                  <a:schemeClr val="tx2"/>
                </a:solidFill>
              </a:rPr>
              <a:t>行銷：</a:t>
            </a:r>
            <a:r>
              <a:rPr lang="zh-TW" altLang="en-US" dirty="0"/>
              <a:t>該分會已透過當地媒體和社交媒體公佈其服務活動。 </a:t>
            </a:r>
            <a:endParaRPr lang="en-US" altLang="zh-TW" dirty="0"/>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dirty="0">
                <a:solidFill>
                  <a:schemeClr val="tx2"/>
                </a:solidFill>
              </a:rPr>
              <a:t>在1月1日之前成立的分會符合資格。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ea typeface="Arial" charset="0"/>
                <a:cs typeface="Arial" charset="0"/>
              </a:rPr>
              <a:t>利用數位方式以與您的分會保持密切聯繫。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加入您分會的社交媒體群組。</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關注您分會的電子分會會所和Salesforce，以了解分會活動。</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在報告系統中查看報告</a:t>
            </a: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zh-TW">
                <a:solidFill>
                  <a:schemeClr val="tx1"/>
                </a:solidFill>
                <a:ea typeface="Arial" charset="0"/>
                <a:cs typeface="Arial" charset="0"/>
              </a:rPr>
              <a:t>分區會議指南將幫助您準備會議。</a:t>
            </a:r>
          </a:p>
          <a:p>
            <a:pPr>
              <a:spcBef>
                <a:spcPts val="2400"/>
              </a:spcBef>
              <a:defRPr/>
            </a:pPr>
            <a:r>
              <a:rPr lang="zh-TW">
                <a:solidFill>
                  <a:schemeClr val="tx1"/>
                </a:solidFill>
              </a:rPr>
              <a:t>此指南可於分區和專區主席網頁上取得，且指南中附有可填寫的pdf文件。  要訣：</a:t>
            </a:r>
          </a:p>
          <a:p>
            <a:pPr lvl="1">
              <a:spcBef>
                <a:spcPts val="2400"/>
              </a:spcBef>
              <a:buFont typeface="Arial" panose="020B0604020202020204" pitchFamily="34" charset="0"/>
              <a:buChar char="•"/>
              <a:defRPr/>
            </a:pPr>
            <a:r>
              <a:rPr lang="zh-TW"/>
              <a:t>提前安排會議。</a:t>
            </a:r>
          </a:p>
          <a:p>
            <a:pPr lvl="1">
              <a:buFont typeface="Arial" panose="020B0604020202020204" pitchFamily="34" charset="0"/>
              <a:buChar char="•"/>
            </a:pPr>
            <a:endParaRPr lang="en-US" altLang="ja-JP" dirty="0"/>
          </a:p>
          <a:p>
            <a:pPr lvl="1">
              <a:buFont typeface="Arial" panose="020B0604020202020204" pitchFamily="34" charset="0"/>
              <a:buChar char="•"/>
            </a:pPr>
            <a:r>
              <a:rPr lang="zh-TW"/>
              <a:t>為各會議提供建議的議程。</a:t>
            </a:r>
          </a:p>
          <a:p>
            <a:pPr lvl="1">
              <a:buFont typeface="Arial" panose="020B0604020202020204" pitchFamily="34" charset="0"/>
              <a:buChar char="•"/>
            </a:pPr>
            <a:endParaRPr lang="en-US" altLang="ja-JP" dirty="0"/>
          </a:p>
          <a:p>
            <a:pPr lvl="1">
              <a:buFont typeface="Arial" panose="020B0604020202020204" pitchFamily="34" charset="0"/>
              <a:buChar char="•"/>
            </a:pPr>
            <a:r>
              <a:rPr lang="zh-TW"/>
              <a:t>提供不同的分區會議地點。</a:t>
            </a:r>
          </a:p>
          <a:p>
            <a:pPr lvl="1">
              <a:buFont typeface="Arial" panose="020B0604020202020204" pitchFamily="34" charset="0"/>
              <a:buChar char="•"/>
            </a:pPr>
            <a:endParaRPr lang="en-US" altLang="ja-JP" dirty="0"/>
          </a:p>
          <a:p>
            <a:pPr lvl="1">
              <a:buFont typeface="Arial" panose="020B0604020202020204" pitchFamily="34" charset="0"/>
              <a:buChar char="•"/>
            </a:pPr>
            <a:r>
              <a:rPr lang="zh-TW"/>
              <a:t>爭取全球行動團隊區協調員的支持。</a:t>
            </a:r>
          </a:p>
          <a:p>
            <a:pPr lvl="1">
              <a:buFont typeface="Arial" panose="020B0604020202020204" pitchFamily="34" charset="0"/>
              <a:buChar char="•"/>
            </a:pPr>
            <a:endParaRPr lang="en-US" altLang="ja-JP" dirty="0"/>
          </a:p>
          <a:p>
            <a:pPr lvl="1">
              <a:buFont typeface="Arial" panose="020B0604020202020204" pitchFamily="34" charset="0"/>
              <a:buChar char="•"/>
            </a:pPr>
            <a:r>
              <a:rPr lang="zh-TW" b="1" i="1"/>
              <a:t>請記住：使會議簡要並注重於分會的需求！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a:solidFill>
                  <a:schemeClr val="tx1"/>
                </a:solidFill>
                <a:cs typeface="Arial" charset="0"/>
              </a:rPr>
              <a:t>幫助分會做好準備 — 完成挑戰&amp;機會工作表 </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zh-TW" sz="1200">
                <a:solidFill>
                  <a:schemeClr val="tx1"/>
                </a:solidFill>
                <a:ea typeface="Arial" charset="0"/>
                <a:cs typeface="Arial" charset="0"/>
              </a:rPr>
              <a:t>有些分會可能需要更多關注，並正在尋找解決問題的方法。  </a:t>
            </a:r>
          </a:p>
          <a:p>
            <a:endParaRPr lang="en-US" dirty="0">
              <a:solidFill>
                <a:schemeClr val="tx1"/>
              </a:solidFill>
            </a:endParaRPr>
          </a:p>
          <a:p>
            <a:pPr marL="171450" indent="-171450" algn="l">
              <a:buFont typeface="Arial" panose="020B0604020202020204" pitchFamily="34" charset="0"/>
              <a:buChar char="•"/>
            </a:pPr>
            <a:r>
              <a:rPr lang="zh-TW" sz="1200">
                <a:solidFill>
                  <a:schemeClr val="tx1"/>
                </a:solidFill>
                <a:ea typeface="Arial" charset="0"/>
                <a:cs typeface="Arial" charset="0"/>
              </a:rPr>
              <a:t>對在特定運作領域有困難的分會而言，這是個很好的工具。</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a:solidFill>
                  <a:schemeClr val="tx1"/>
                </a:solidFill>
                <a:ea typeface="Arial" charset="0"/>
                <a:cs typeface="Arial" charset="0"/>
              </a:rPr>
              <a:t>可用於分會訪問或分區會議之中。</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a:solidFill>
                  <a:schemeClr val="tx1"/>
                </a:solidFill>
                <a:ea typeface="Arial" charset="0"/>
                <a:cs typeface="Arial" charset="0"/>
              </a:rPr>
              <a:t>與GAT區協調員討論分會支持策略時的好工具。</a:t>
            </a:r>
          </a:p>
          <a:p>
            <a:pPr marL="171450" indent="-171450" algn="l">
              <a:buFont typeface="Arial" panose="020B0604020202020204" pitchFamily="34" charset="0"/>
              <a:buChar char="•"/>
            </a:pPr>
            <a:r>
              <a:rPr lang="zh-TW" sz="1200" b="1">
                <a:solidFill>
                  <a:schemeClr val="tx1"/>
                </a:solidFill>
                <a:ea typeface="Arial" charset="0"/>
                <a:cs typeface="Arial" charset="0"/>
              </a:rPr>
              <a:t>實用的提示：在第一次分區會議時，要求每位分會會長列出其分會在以下各領域的目標：</a:t>
            </a:r>
          </a:p>
          <a:p>
            <a:pPr marL="0" indent="0" algn="l">
              <a:buFont typeface="Arial" panose="020B0604020202020204" pitchFamily="34" charset="0"/>
              <a:buNone/>
            </a:pPr>
            <a:r>
              <a:rPr lang="zh-TW" sz="1200" b="1">
                <a:solidFill>
                  <a:schemeClr val="tx1"/>
                </a:solidFill>
                <a:ea typeface="Arial" charset="0"/>
                <a:cs typeface="Arial" charset="0"/>
              </a:rPr>
              <a:t>	會員成長/保留</a:t>
            </a:r>
          </a:p>
          <a:p>
            <a:pPr marL="0" indent="0" algn="l">
              <a:buFont typeface="Arial" panose="020B0604020202020204" pitchFamily="34" charset="0"/>
              <a:buNone/>
            </a:pPr>
            <a:r>
              <a:rPr lang="zh-TW" sz="1200" b="1">
                <a:solidFill>
                  <a:schemeClr val="tx1"/>
                </a:solidFill>
                <a:ea typeface="Arial" charset="0"/>
                <a:cs typeface="Arial" charset="0"/>
              </a:rPr>
              <a:t>	領導發展</a:t>
            </a:r>
          </a:p>
          <a:p>
            <a:pPr marL="0" indent="0" algn="l">
              <a:buFont typeface="Arial" panose="020B0604020202020204" pitchFamily="34" charset="0"/>
              <a:buNone/>
            </a:pPr>
            <a:r>
              <a:rPr lang="zh-TW" sz="1200" b="1">
                <a:solidFill>
                  <a:schemeClr val="tx1"/>
                </a:solidFill>
                <a:ea typeface="Arial" charset="0"/>
                <a:cs typeface="Arial" charset="0"/>
              </a:rPr>
              <a:t>	服務 </a:t>
            </a:r>
          </a:p>
          <a:p>
            <a:pPr marL="0" indent="0" algn="l">
              <a:buFont typeface="Arial" panose="020B0604020202020204" pitchFamily="34" charset="0"/>
              <a:buNone/>
            </a:pPr>
            <a:r>
              <a:rPr lang="zh-TW" sz="1200" b="1">
                <a:solidFill>
                  <a:schemeClr val="tx1"/>
                </a:solidFill>
                <a:ea typeface="Arial" charset="0"/>
                <a:cs typeface="Arial" charset="0"/>
              </a:rPr>
              <a:t>	LCIF</a:t>
            </a:r>
          </a:p>
          <a:p>
            <a:pPr marL="0" indent="0" algn="l">
              <a:buFont typeface="Arial" panose="020B0604020202020204" pitchFamily="34" charset="0"/>
              <a:buNone/>
            </a:pPr>
            <a:r>
              <a:rPr lang="zh-TW" sz="1200" b="1">
                <a:solidFill>
                  <a:schemeClr val="tx1"/>
                </a:solidFill>
                <a:ea typeface="Arial" charset="0"/>
                <a:cs typeface="Arial" charset="0"/>
              </a:rPr>
              <a:t>	此挑戰和機會工作表可幫助他們制定SMART目標和/或調整不切實際的目標。</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zh-TW" sz="1200" i="0">
                <a:solidFill>
                  <a:schemeClr val="tx1"/>
                </a:solidFill>
                <a:latin typeface="+mn-lt"/>
                <a:ea typeface="PMingLiU"/>
              </a:rPr>
              <a:t>您的分區會議由總監顧問委員會開始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zh-TW" sz="1200" i="0">
                <a:solidFill>
                  <a:schemeClr val="tx1"/>
                </a:solidFill>
                <a:latin typeface="+mn-lt"/>
                <a:ea typeface="PMingLiU"/>
              </a:rPr>
              <a:t>有些分區會邀請更多的分會幹部參加會議，但總監顧問委員會的主要成員為：</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a:solidFill>
                  <a:schemeClr val="tx1"/>
                </a:solidFill>
                <a:latin typeface="+mn-lt"/>
                <a:ea typeface="PMingLiU"/>
              </a:rPr>
              <a:t>分會會長</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a:solidFill>
                  <a:schemeClr val="tx1"/>
                </a:solidFill>
                <a:latin typeface="+mn-lt"/>
                <a:ea typeface="PMingLiU"/>
              </a:rPr>
              <a:t>分會副會長</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a:solidFill>
                  <a:schemeClr val="tx1"/>
                </a:solidFill>
                <a:latin typeface="+mn-lt"/>
                <a:ea typeface="PMingLiU"/>
              </a:rPr>
              <a:t>分會秘書</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zh-TW" sz="1200" i="0">
                <a:solidFill>
                  <a:schemeClr val="tx1"/>
                </a:solidFill>
                <a:latin typeface="+mn-lt"/>
                <a:ea typeface="PMingLiU"/>
              </a:rPr>
              <a:t>根據會議的主要重點，若您邀請GAT協調員或活動計劃發言人，您也可能</a:t>
            </a:r>
            <a:r>
              <a:rPr lang="zh-TW" sz="1200" i="0" baseline="0">
                <a:solidFill>
                  <a:schemeClr val="tx1"/>
                </a:solidFill>
                <a:latin typeface="+mn-lt"/>
                <a:ea typeface="PMingLiU"/>
              </a:rPr>
              <a:t>提供學習機會給以下角色：</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baseline="0">
                <a:solidFill>
                  <a:schemeClr val="tx1"/>
                </a:solidFill>
                <a:latin typeface="+mn-lt"/>
                <a:ea typeface="PMingLiU"/>
              </a:rPr>
              <a:t>分會服務主席</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baseline="0">
                <a:solidFill>
                  <a:schemeClr val="tx1"/>
                </a:solidFill>
                <a:latin typeface="+mn-lt"/>
                <a:ea typeface="PMingLiU"/>
              </a:rPr>
              <a:t>分會會員發展主席</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baseline="0">
                <a:solidFill>
                  <a:schemeClr val="tx1"/>
                </a:solidFill>
                <a:latin typeface="+mn-lt"/>
                <a:ea typeface="PMingLiU"/>
              </a:rPr>
              <a:t>分會領導發展主席</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zh-TW">
                <a:solidFill>
                  <a:schemeClr val="tx1"/>
                </a:solidFill>
                <a:cs typeface="Arial"/>
              </a:rPr>
              <a:t>導獅是給分會的額外資源  </a:t>
            </a:r>
            <a:r>
              <a:rPr lang="zh-TW">
                <a:solidFill>
                  <a:schemeClr val="tx1"/>
                </a:solidFill>
              </a:rPr>
              <a:t>若有指定的分會導獅，請務必邀請該導獅。</a:t>
            </a:r>
          </a:p>
          <a:p>
            <a:endParaRPr lang="en-US" dirty="0">
              <a:solidFill>
                <a:schemeClr val="tx1"/>
              </a:solidFill>
            </a:endParaRPr>
          </a:p>
          <a:p>
            <a:r>
              <a:rPr lang="zh-TW">
                <a:solidFill>
                  <a:schemeClr val="tx1"/>
                </a:solidFill>
              </a:rPr>
              <a:t>每個新授證的獅子分會都會指派導獅。  他們直接與分會幹部合作，確保分會在成功運作方面能有好的開始</a:t>
            </a:r>
            <a:r>
              <a:rPr lang="zh-TW" baseline="0">
                <a:solidFill>
                  <a:schemeClr val="tx1"/>
                </a:solidFill>
              </a:rPr>
              <a:t>。</a:t>
            </a:r>
          </a:p>
          <a:p>
            <a:endParaRPr lang="en-US" dirty="0">
              <a:solidFill>
                <a:schemeClr val="tx1"/>
              </a:solidFill>
            </a:endParaRPr>
          </a:p>
          <a:p>
            <a:r>
              <a:rPr lang="zh-TW">
                <a:solidFill>
                  <a:schemeClr val="tx1"/>
                </a:solidFill>
              </a:rPr>
              <a:t>若您有任何成立不到兩年的分會，邀請這些重要領導人參加分區會議將很有益處。 </a:t>
            </a:r>
          </a:p>
          <a:p>
            <a:endParaRPr lang="en-US" dirty="0">
              <a:solidFill>
                <a:schemeClr val="tx1"/>
              </a:solidFill>
            </a:endParaRPr>
          </a:p>
          <a:p>
            <a:r>
              <a:rPr lang="zh-TW">
                <a:solidFill>
                  <a:schemeClr val="tx1"/>
                </a:solidFill>
              </a:rPr>
              <a:t>導獅也可能會被指派到貴分區中，一些您可能不知道的既有分會。  </a:t>
            </a:r>
          </a:p>
          <a:p>
            <a:endParaRPr lang="en-US" dirty="0">
              <a:solidFill>
                <a:schemeClr val="tx1"/>
              </a:solidFill>
            </a:endParaRPr>
          </a:p>
          <a:p>
            <a:r>
              <a:rPr lang="zh-TW">
                <a:solidFill>
                  <a:schemeClr val="tx1"/>
                </a:solidFill>
              </a:rPr>
              <a:t>請貴總監給您提供一份指派給貴分區內分會所有導獅的名單。  </a:t>
            </a:r>
          </a:p>
          <a:p>
            <a:endParaRPr lang="en-US" dirty="0">
              <a:solidFill>
                <a:schemeClr val="tx1"/>
              </a:solidFill>
            </a:endParaRPr>
          </a:p>
          <a:p>
            <a:r>
              <a:rPr lang="zh-TW">
                <a:solidFill>
                  <a:schemeClr val="tx1"/>
                </a:solidFill>
              </a:rPr>
              <a:t>Salesforce中也可取得導獅報告</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zh-TW">
                <a:latin typeface="HelveticaNeueLT Std" panose="020B0604020202020204" pitchFamily="34" charset="0"/>
                <a:ea typeface="PMingLiU"/>
              </a:rPr>
              <a:t>分區主席將具有豐富專業知識和經驗的區獅領導人所提供的人力資源(例如全球行動團隊協調員)聯繫起來，以支持分會幹部來領導分會。</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zh-TW">
                <a:latin typeface="HelveticaNeueLT Std" panose="020B0604020202020204" pitchFamily="34" charset="0"/>
                <a:ea typeface="PMingLiU"/>
              </a:rPr>
              <a:t>在各區中，協調員擔任區內閣成員，任期一年。</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zh-TW"/>
              <a:t>總監擔任貴區的全球行動團隊主席。 </a:t>
            </a:r>
          </a:p>
          <a:p>
            <a:endParaRPr lang="en-US" dirty="0"/>
          </a:p>
          <a:p>
            <a:r>
              <a:rPr lang="zh-TW"/>
              <a:t>各</a:t>
            </a:r>
            <a:r>
              <a:rPr lang="zh-TW" baseline="0"/>
              <a:t>區都有一位 </a:t>
            </a:r>
          </a:p>
          <a:p>
            <a:endParaRPr lang="en-US" baseline="0" dirty="0"/>
          </a:p>
          <a:p>
            <a:r>
              <a:rPr lang="zh-TW" baseline="0"/>
              <a:t>全球服務團隊區協調員</a:t>
            </a:r>
          </a:p>
          <a:p>
            <a:endParaRPr lang="en-US" baseline="0" dirty="0"/>
          </a:p>
          <a:p>
            <a:r>
              <a:rPr lang="zh-TW" baseline="0"/>
              <a:t>全球會員發展團隊區協調員</a:t>
            </a:r>
          </a:p>
          <a:p>
            <a:endParaRPr lang="en-US" baseline="0" dirty="0"/>
          </a:p>
          <a:p>
            <a:r>
              <a:rPr lang="zh-TW" baseline="0"/>
              <a:t>全球領導發展團隊區協調員</a:t>
            </a:r>
          </a:p>
          <a:p>
            <a:endParaRPr lang="en-US" baseline="0" dirty="0"/>
          </a:p>
          <a:p>
            <a:r>
              <a:rPr lang="zh-TW" baseline="0"/>
              <a:t>下一個財務年度將新增全球新會推廣團隊區協調員</a:t>
            </a:r>
          </a:p>
          <a:p>
            <a:endParaRPr lang="en-US" baseline="0" dirty="0"/>
          </a:p>
          <a:p>
            <a:r>
              <a:rPr lang="zh-TW" baseline="0"/>
              <a:t>這些區領導人中的每一位都帶來了專業知識，幫助分會在特定功能領域上取得成功。</a:t>
            </a:r>
          </a:p>
          <a:p>
            <a:endParaRPr lang="en-US" baseline="0" dirty="0"/>
          </a:p>
          <a:p>
            <a:r>
              <a:rPr lang="zh-TW" baseline="0"/>
              <a:t>尋找讓這些寶貴的人力為貴分區內的分會服務之方法！ </a:t>
            </a:r>
          </a:p>
          <a:p>
            <a:endParaRPr lang="en-US" baseline="0" dirty="0"/>
          </a:p>
          <a:p>
            <a:r>
              <a:rPr lang="zh-TW" b="1" baseline="0"/>
              <a:t>提醒您的分會和您自己，GAT成員不是個監督層，而是分會用來提高分會有效性的資源，提高於投影片22中所討論的四個象限。</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zh-TW">
                <a:latin typeface="Calibri" panose="020F0502020204030204" pitchFamily="34" charset="0"/>
                <a:ea typeface="PMingLiU"/>
              </a:rPr>
              <a:t>我們來檢視分區主席的角色</a:t>
            </a:r>
            <a:r>
              <a:rPr lang="zh-TW">
                <a:latin typeface="Helvetica Neue"/>
                <a:ea typeface="PMingLiU"/>
              </a:rPr>
              <a:t>。</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1">
                <a:solidFill>
                  <a:schemeClr val="tx1"/>
                </a:solidFill>
              </a:rPr>
              <a:t>您的第一次會議　—　專注於服務！</a:t>
            </a:r>
          </a:p>
          <a:p>
            <a:endParaRPr lang="en-US" dirty="0"/>
          </a:p>
          <a:p>
            <a:r>
              <a:rPr lang="zh-TW"/>
              <a:t>為了給您的分會幹部供學習機會，請將您的會議計劃注重於服務上！</a:t>
            </a:r>
          </a:p>
          <a:p>
            <a:endParaRPr lang="en-US" dirty="0"/>
          </a:p>
          <a:p>
            <a:r>
              <a:rPr lang="zh-TW"/>
              <a:t>由您身為</a:t>
            </a:r>
            <a:r>
              <a:rPr lang="zh-TW" baseline="0"/>
              <a:t>分區主席開始，</a:t>
            </a:r>
          </a:p>
          <a:p>
            <a:endParaRPr lang="en-US" baseline="0" dirty="0"/>
          </a:p>
          <a:p>
            <a:r>
              <a:rPr lang="zh-TW" baseline="0"/>
              <a:t>以及各分會的總監顧問委員會成員</a:t>
            </a:r>
          </a:p>
          <a:p>
            <a:endParaRPr lang="en-US" baseline="0" dirty="0"/>
          </a:p>
          <a:p>
            <a:r>
              <a:rPr lang="zh-TW" baseline="0"/>
              <a:t>同時邀請分會的服務主席參加，</a:t>
            </a:r>
          </a:p>
          <a:p>
            <a:endParaRPr lang="en-US" baseline="0" dirty="0"/>
          </a:p>
          <a:p>
            <a:r>
              <a:rPr lang="zh-TW" baseline="0"/>
              <a:t>並與全球行動團隊區服務協調員合作。 </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a:solidFill>
                  <a:schemeClr val="tx1"/>
                </a:solidFill>
                <a:latin typeface="+mj-lt"/>
                <a:ea typeface="PMingLiU"/>
              </a:rPr>
              <a:t>讓全球服務團隊協調員分享：</a:t>
            </a:r>
          </a:p>
          <a:p>
            <a:endParaRPr lang="en-US" dirty="0">
              <a:solidFill>
                <a:schemeClr val="tx1"/>
              </a:solidFill>
              <a:latin typeface="+mj-lt"/>
            </a:endParaRPr>
          </a:p>
          <a:p>
            <a:pPr marL="171450" indent="-171450">
              <a:buSzPct val="125000"/>
              <a:buFont typeface="Arial" panose="020B0604020202020204" pitchFamily="34" charset="0"/>
              <a:buChar char="•"/>
            </a:pPr>
            <a:r>
              <a:rPr lang="zh-TW">
                <a:solidFill>
                  <a:schemeClr val="tx1"/>
                </a:solidFill>
                <a:latin typeface="+mj-lt"/>
                <a:ea typeface="PMingLiU"/>
              </a:rPr>
              <a:t>國際、複合區和區計劃</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zh-TW">
                <a:solidFill>
                  <a:schemeClr val="tx1"/>
                </a:solidFill>
                <a:latin typeface="+mj-lt"/>
                <a:ea typeface="PMingLiU"/>
              </a:rPr>
              <a:t>全區服務方案和計劃</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zh-TW">
                <a:solidFill>
                  <a:schemeClr val="tx1"/>
                </a:solidFill>
                <a:latin typeface="+mj-lt"/>
                <a:ea typeface="PMingLiU"/>
              </a:rPr>
              <a:t>交換分會服務方案構想</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zh-TW">
                <a:solidFill>
                  <a:schemeClr val="tx1"/>
                </a:solidFill>
                <a:latin typeface="+mj-lt"/>
                <a:ea typeface="PMingLiU"/>
              </a:rPr>
              <a:t>認定新服務方案的方法</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zh-TW">
                <a:solidFill>
                  <a:schemeClr val="tx1"/>
                </a:solidFill>
                <a:latin typeface="+mj-lt"/>
                <a:ea typeface="PMingLiU"/>
              </a:rPr>
              <a:t>社區需求評估</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rPr>
              <a:t>給分會服務主席的資源</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solidFill>
                <a:ea typeface="Arial" charset="0"/>
                <a:cs typeface="Arial" charset="0"/>
              </a:rPr>
              <a:t>全球志業：</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chemeClr val="tx1"/>
                </a:solidFill>
                <a:ea typeface="Arial" charset="0"/>
                <a:cs typeface="Arial" charset="0"/>
              </a:rPr>
              <a:t>糖尿病</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chemeClr val="tx1"/>
                </a:solidFill>
                <a:ea typeface="Arial" charset="0"/>
                <a:cs typeface="Arial" charset="0"/>
              </a:rPr>
              <a:t>環境</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chemeClr val="tx1"/>
                </a:solidFill>
                <a:ea typeface="Arial" charset="0"/>
                <a:cs typeface="Arial" charset="0"/>
              </a:rPr>
              <a:t>救濟飢餓</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chemeClr val="tx1"/>
                </a:solidFill>
                <a:ea typeface="Arial" charset="0"/>
                <a:cs typeface="Arial" charset="0"/>
              </a:rPr>
              <a:t>視力</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a:solidFill>
                  <a:schemeClr val="tx1"/>
                </a:solidFill>
                <a:ea typeface="Arial" charset="0"/>
                <a:cs typeface="Arial" charset="0"/>
              </a:rPr>
              <a:t>兒童癌症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a:solidFill>
                  <a:schemeClr val="tx1"/>
                </a:solidFill>
                <a:ea typeface="Arial" charset="0"/>
                <a:cs typeface="Arial" charset="0"/>
              </a:rPr>
              <a:t>在新網站上，搜索「服務旅程」，以取得各種工具和資源，幫助分會為其社區提供有意義的服務。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a:solidFill>
                  <a:schemeClr val="tx1"/>
                </a:solidFill>
                <a:ea typeface="Arial" charset="0"/>
                <a:cs typeface="Arial" charset="0"/>
              </a:rPr>
              <a:t>學習 — 探索全球志業。</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a:solidFill>
                  <a:schemeClr val="tx1"/>
                </a:solidFill>
                <a:ea typeface="Arial" charset="0"/>
                <a:cs typeface="Arial" charset="0"/>
              </a:rPr>
              <a:t>發現 ─ 查看服務工具袋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a:solidFill>
                  <a:schemeClr val="tx1"/>
                </a:solidFill>
                <a:ea typeface="Arial" charset="0"/>
                <a:cs typeface="Arial" charset="0"/>
              </a:rPr>
              <a:t>行動 ─ 推出一項服務活動</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a:solidFill>
                  <a:schemeClr val="tx1"/>
                </a:solidFill>
                <a:ea typeface="Arial" charset="0"/>
                <a:cs typeface="Arial" charset="0"/>
              </a:rPr>
              <a:t>慶祝 ─ 分享您的故事！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a:solidFill>
                  <a:schemeClr val="tx1">
                    <a:lumMod val="75000"/>
                  </a:schemeClr>
                </a:solidFill>
                <a:latin typeface="HelveticaNeueLT Std Lt" panose="020B0403020202020204" pitchFamily="34" charset="0"/>
                <a:ea typeface="PMingLiU" charset="0"/>
                <a:cs typeface="Arial" charset="0"/>
              </a:rPr>
              <a:t>除了所提及的這些以外，我們還有3個額外的LCIF重點領域。  這些是青少年、災難援助和人道主義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zh-TW" b="1" baseline="0">
                <a:solidFill>
                  <a:schemeClr val="tx1"/>
                </a:solidFill>
              </a:rPr>
              <a:t>獅子會國際基金會 (LCIF) 是您的基金會。  </a:t>
            </a:r>
            <a:r>
              <a:rPr lang="zh-TW" b="1">
                <a:solidFill>
                  <a:schemeClr val="tx1"/>
                </a:solidFill>
              </a:rPr>
              <a:t>LCIF在此賦予您服務的力量。 </a:t>
            </a:r>
          </a:p>
          <a:p>
            <a:endParaRPr lang="en-US" sz="1200" kern="0" dirty="0">
              <a:solidFill>
                <a:schemeClr val="tx1">
                  <a:lumMod val="75000"/>
                </a:schemeClr>
              </a:solidFill>
              <a:ea typeface="Arial" charset="0"/>
              <a:cs typeface="Arial" charset="0"/>
            </a:endParaRPr>
          </a:p>
          <a:p>
            <a:r>
              <a:rPr lang="zh-TW" sz="1200">
                <a:solidFill>
                  <a:schemeClr val="tx1">
                    <a:lumMod val="75000"/>
                  </a:schemeClr>
                </a:solidFill>
                <a:ea typeface="Arial" charset="0"/>
                <a:cs typeface="Arial" charset="0"/>
              </a:rPr>
              <a:t>管理撥款：</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zh-TW" sz="1200">
                <a:solidFill>
                  <a:schemeClr val="tx1">
                    <a:lumMod val="75000"/>
                  </a:schemeClr>
                </a:solidFill>
                <a:ea typeface="Arial" charset="0"/>
                <a:cs typeface="Arial" charset="0"/>
              </a:rPr>
              <a:t>人道倡議撥款</a:t>
            </a:r>
          </a:p>
          <a:p>
            <a:pPr marL="171450" indent="-171450">
              <a:buFont typeface="Arial" panose="020B0604020202020204" pitchFamily="34" charset="0"/>
              <a:buChar char="•"/>
            </a:pPr>
            <a:r>
              <a:rPr lang="zh-TW" sz="1200">
                <a:solidFill>
                  <a:schemeClr val="tx1">
                    <a:lumMod val="75000"/>
                  </a:schemeClr>
                </a:solidFill>
                <a:ea typeface="Arial" charset="0"/>
                <a:cs typeface="Arial" charset="0"/>
              </a:rPr>
              <a:t>全球衛生倡議</a:t>
            </a:r>
          </a:p>
          <a:p>
            <a:pPr marL="171450" indent="-171450">
              <a:buFont typeface="Arial" panose="020B0604020202020204" pitchFamily="34" charset="0"/>
              <a:buChar char="•"/>
            </a:pPr>
            <a:r>
              <a:rPr lang="zh-TW" sz="1200">
                <a:solidFill>
                  <a:schemeClr val="tx1">
                    <a:lumMod val="75000"/>
                  </a:schemeClr>
                </a:solidFill>
                <a:ea typeface="Arial" charset="0"/>
                <a:cs typeface="Arial" charset="0"/>
              </a:rPr>
              <a:t>新興倡議</a:t>
            </a:r>
          </a:p>
          <a:p>
            <a:endParaRPr lang="en-US" sz="1200" kern="0" dirty="0">
              <a:solidFill>
                <a:schemeClr val="tx1">
                  <a:lumMod val="75000"/>
                </a:schemeClr>
              </a:solidFill>
              <a:ea typeface="Arial" charset="0"/>
              <a:cs typeface="Arial" charset="0"/>
            </a:endParaRPr>
          </a:p>
          <a:p>
            <a:r>
              <a:rPr lang="zh-TW" sz="1200">
                <a:solidFill>
                  <a:schemeClr val="tx1">
                    <a:lumMod val="75000"/>
                  </a:schemeClr>
                </a:solidFill>
                <a:ea typeface="Arial" charset="0"/>
                <a:cs typeface="Arial" charset="0"/>
              </a:rPr>
              <a:t>邀請您的區LCIF協調員參加會議，向獅友介紹其基金會。</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a:solidFill>
                  <a:schemeClr val="tx1"/>
                </a:solidFill>
              </a:rPr>
              <a:t>您的第二次會議 – 注重於會員發展！</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zh-TW">
                <a:solidFill>
                  <a:schemeClr val="tx1"/>
                </a:solidFill>
              </a:rPr>
              <a:t>將您的會議計劃注重於會員發展上！</a:t>
            </a:r>
          </a:p>
          <a:p>
            <a:endParaRPr lang="en-US" dirty="0"/>
          </a:p>
          <a:p>
            <a:r>
              <a:rPr lang="zh-TW" baseline="0"/>
              <a:t>邀請各分會的總監顧問委員會成員</a:t>
            </a:r>
          </a:p>
          <a:p>
            <a:endParaRPr lang="en-US" baseline="0" dirty="0"/>
          </a:p>
          <a:p>
            <a:r>
              <a:rPr lang="zh-TW" baseline="0"/>
              <a:t>同時邀請分會的會員發展主席參加，</a:t>
            </a:r>
          </a:p>
          <a:p>
            <a:endParaRPr lang="en-US" baseline="0" dirty="0"/>
          </a:p>
          <a:p>
            <a:r>
              <a:rPr lang="zh-TW" baseline="0"/>
              <a:t>與全球行動團隊區會員發展協調員合作。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zh-TW" sz="1200" b="0">
                <a:solidFill>
                  <a:schemeClr val="tx1"/>
                </a:solidFill>
                <a:latin typeface="+mn-lt"/>
                <a:ea typeface="PMingLiU"/>
              </a:rPr>
              <a:t>讓全球會員發展團隊區協調員：</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zh-TW" sz="1200">
                <a:solidFill>
                  <a:schemeClr val="tx1"/>
                </a:solidFill>
              </a:rPr>
              <a:t>	向分會推廣會員發展的資源。</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zh-TW" sz="1200">
                <a:solidFill>
                  <a:schemeClr val="tx1"/>
                </a:solidFill>
              </a:rPr>
              <a:t>	支持並指導分會會員發展主席。</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zh-TW" sz="1200">
                <a:solidFill>
                  <a:schemeClr val="tx1"/>
                </a:solidFill>
              </a:rPr>
              <a:t>	尋找潛在新分會的社區。</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zh-TW" sz="1200">
                <a:solidFill>
                  <a:schemeClr val="tx1"/>
                </a:solidFill>
              </a:rPr>
              <a:t>	協助分會推行會員成長計劃。</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zh-TW" sz="1200">
                <a:solidFill>
                  <a:schemeClr val="tx1"/>
                </a:solidFill>
              </a:rPr>
              <a:t>若貴分區的分會或您身為分區主席有興趣成立新的獅子分會，請向全球新會推廣協調員聯繫，以尋求協助。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lnSpcReduction="10000"/>
          </a:bodyPr>
          <a:lstStyle/>
          <a:p>
            <a:pPr marL="0" indent="0">
              <a:spcBef>
                <a:spcPts val="600"/>
              </a:spcBef>
              <a:buNone/>
            </a:pPr>
            <a:r>
              <a:rPr lang="zh-TW" sz="1200">
                <a:solidFill>
                  <a:schemeClr val="tx1"/>
                </a:solidFill>
                <a:ea typeface="Arial" charset="0"/>
                <a:cs typeface="Helvetica" panose="020B0604020202020204" pitchFamily="34" charset="0"/>
              </a:rPr>
              <a:t>分會會員發展主席指南，包括：</a:t>
            </a:r>
          </a:p>
          <a:p>
            <a:pPr marL="457200" indent="-457200">
              <a:lnSpc>
                <a:spcPct val="110000"/>
              </a:lnSpc>
              <a:buAutoNum type="arabicPeriod"/>
            </a:pPr>
            <a:r>
              <a:rPr lang="zh-TW" sz="1200">
                <a:solidFill>
                  <a:schemeClr val="tx1"/>
                </a:solidFill>
                <a:ea typeface="Arial" charset="0"/>
                <a:cs typeface="Helvetica" panose="020B0604020202020204" pitchFamily="34" charset="0"/>
              </a:rPr>
              <a:t>為您的任期做準備</a:t>
            </a:r>
          </a:p>
          <a:p>
            <a:pPr marL="457200" indent="-457200">
              <a:lnSpc>
                <a:spcPct val="110000"/>
              </a:lnSpc>
              <a:buAutoNum type="arabicPeriod"/>
            </a:pPr>
            <a:r>
              <a:rPr lang="zh-TW" sz="1200">
                <a:solidFill>
                  <a:schemeClr val="tx1"/>
                </a:solidFill>
                <a:ea typeface="Arial" charset="0"/>
                <a:cs typeface="Helvetica" panose="020B0604020202020204" pitchFamily="34" charset="0"/>
              </a:rPr>
              <a:t>職責</a:t>
            </a:r>
          </a:p>
          <a:p>
            <a:pPr marL="457200" indent="-457200">
              <a:lnSpc>
                <a:spcPct val="110000"/>
              </a:lnSpc>
              <a:buAutoNum type="arabicPeriod"/>
            </a:pPr>
            <a:r>
              <a:rPr lang="zh-TW" sz="1200">
                <a:solidFill>
                  <a:schemeClr val="tx1"/>
                </a:solidFill>
                <a:ea typeface="Arial" charset="0"/>
                <a:cs typeface="Helvetica" panose="020B0604020202020204" pitchFamily="34" charset="0"/>
              </a:rPr>
              <a:t>支持與指導</a:t>
            </a:r>
          </a:p>
          <a:p>
            <a:pPr marL="457200" indent="-457200">
              <a:lnSpc>
                <a:spcPct val="110000"/>
              </a:lnSpc>
              <a:buAutoNum type="arabicPeriod"/>
            </a:pPr>
            <a:r>
              <a:rPr lang="zh-TW" sz="1200">
                <a:solidFill>
                  <a:schemeClr val="tx1"/>
                </a:solidFill>
                <a:ea typeface="Arial" charset="0"/>
                <a:cs typeface="Helvetica" panose="020B0604020202020204" pitchFamily="34" charset="0"/>
              </a:rPr>
              <a:t>會員滿意度</a:t>
            </a:r>
          </a:p>
          <a:p>
            <a:pPr marL="457200" indent="-457200">
              <a:lnSpc>
                <a:spcPct val="110000"/>
              </a:lnSpc>
              <a:buAutoNum type="arabicPeriod"/>
            </a:pPr>
            <a:r>
              <a:rPr lang="zh-TW" sz="1200">
                <a:solidFill>
                  <a:schemeClr val="tx1"/>
                </a:solidFill>
                <a:ea typeface="Arial" charset="0"/>
                <a:cs typeface="Helvetica" panose="020B0604020202020204" pitchFamily="34" charset="0"/>
              </a:rPr>
              <a:t>會員招募</a:t>
            </a:r>
          </a:p>
          <a:p>
            <a:pPr marL="457200" indent="-457200">
              <a:lnSpc>
                <a:spcPct val="110000"/>
              </a:lnSpc>
              <a:buAutoNum type="arabicPeriod"/>
            </a:pPr>
            <a:r>
              <a:rPr lang="zh-TW" sz="1200">
                <a:solidFill>
                  <a:schemeClr val="tx1"/>
                </a:solidFill>
                <a:ea typeface="Arial" charset="0"/>
                <a:cs typeface="Helvetica" panose="020B0604020202020204" pitchFamily="34" charset="0"/>
              </a:rPr>
              <a:t>獎項與表揚</a:t>
            </a:r>
          </a:p>
          <a:p>
            <a:pPr marL="457200" indent="-457200">
              <a:lnSpc>
                <a:spcPct val="110000"/>
              </a:lnSpc>
              <a:buAutoNum type="arabicPeriod"/>
            </a:pPr>
            <a:r>
              <a:rPr lang="zh-TW" sz="1200">
                <a:solidFill>
                  <a:schemeClr val="tx1"/>
                </a:solidFill>
                <a:ea typeface="Arial" charset="0"/>
                <a:cs typeface="Helvetica" panose="020B0604020202020204" pitchFamily="34" charset="0"/>
              </a:rPr>
              <a:t>計劃日程</a:t>
            </a:r>
          </a:p>
          <a:p>
            <a:pPr>
              <a:spcBef>
                <a:spcPts val="600"/>
              </a:spcBef>
            </a:pPr>
            <a:endParaRPr lang="en-US" dirty="0">
              <a:solidFill>
                <a:schemeClr val="tx1"/>
              </a:solidFill>
            </a:endParaRPr>
          </a:p>
          <a:p>
            <a:pPr>
              <a:spcBef>
                <a:spcPts val="600"/>
              </a:spcBef>
            </a:pPr>
            <a:r>
              <a:rPr lang="zh-TW">
                <a:solidFill>
                  <a:schemeClr val="tx1"/>
                </a:solidFill>
              </a:rPr>
              <a:t>問就對了 — </a:t>
            </a:r>
            <a:r>
              <a:rPr lang="zh-TW" sz="1200" b="1">
                <a:solidFill>
                  <a:schemeClr val="tx1"/>
                </a:solidFill>
                <a:ea typeface="Arial" charset="0"/>
                <a:cs typeface="Arial" charset="0"/>
              </a:rPr>
              <a:t>招募會員的步驟</a:t>
            </a:r>
          </a:p>
          <a:p>
            <a:pPr marL="457200" indent="-457200">
              <a:buAutoNum type="arabicPeriod"/>
            </a:pPr>
            <a:r>
              <a:rPr lang="zh-TW" sz="1200">
                <a:solidFill>
                  <a:schemeClr val="tx1"/>
                </a:solidFill>
                <a:ea typeface="Arial" charset="0"/>
                <a:cs typeface="Helvetica" panose="020B0604020202020204" pitchFamily="34" charset="0"/>
              </a:rPr>
              <a:t>為貴分會做好準備。</a:t>
            </a:r>
          </a:p>
          <a:p>
            <a:pPr marL="457200" indent="-457200">
              <a:buAutoNum type="arabicPeriod"/>
            </a:pPr>
            <a:r>
              <a:rPr lang="zh-TW" sz="1200">
                <a:solidFill>
                  <a:schemeClr val="tx1"/>
                </a:solidFill>
                <a:ea typeface="Arial" charset="0"/>
                <a:cs typeface="Helvetica" panose="020B0604020202020204" pitchFamily="34" charset="0"/>
              </a:rPr>
              <a:t>建立貴分會的成長計劃。</a:t>
            </a:r>
          </a:p>
          <a:p>
            <a:pPr marL="457200" indent="-457200">
              <a:buAutoNum type="arabicPeriod"/>
            </a:pPr>
            <a:r>
              <a:rPr lang="zh-TW" sz="1200">
                <a:solidFill>
                  <a:schemeClr val="tx1"/>
                </a:solidFill>
                <a:ea typeface="Arial" charset="0"/>
                <a:cs typeface="Helvetica" panose="020B0604020202020204" pitchFamily="34" charset="0"/>
              </a:rPr>
              <a:t>執行貴分會的成長計劃。</a:t>
            </a:r>
          </a:p>
          <a:p>
            <a:pPr marL="457200" indent="-457200">
              <a:buAutoNum type="arabicPeriod"/>
            </a:pPr>
            <a:r>
              <a:rPr lang="zh-TW" sz="1200">
                <a:solidFill>
                  <a:schemeClr val="tx1"/>
                </a:solidFill>
                <a:ea typeface="Arial" charset="0"/>
                <a:cs typeface="Helvetica" panose="020B0604020202020204" pitchFamily="34" charset="0"/>
              </a:rPr>
              <a:t>歡迎新會員。</a:t>
            </a:r>
          </a:p>
          <a:p>
            <a:pPr marL="457200" indent="-457200">
              <a:buAutoNum type="arabicPeriod"/>
            </a:pPr>
            <a:r>
              <a:rPr lang="zh-TW" sz="1200">
                <a:solidFill>
                  <a:schemeClr val="tx1"/>
                </a:solidFill>
                <a:ea typeface="Arial" charset="0"/>
                <a:cs typeface="Helvetica" panose="020B0604020202020204" pitchFamily="34" charset="0"/>
              </a:rPr>
              <a:t>讓新會員參與。</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zh-TW">
                <a:solidFill>
                  <a:schemeClr val="tx1"/>
                </a:solidFill>
              </a:rPr>
              <a:t>新會員</a:t>
            </a:r>
            <a:r>
              <a:rPr lang="zh-TW" baseline="0">
                <a:solidFill>
                  <a:schemeClr val="tx1"/>
                </a:solidFill>
              </a:rPr>
              <a:t>講習指南 - </a:t>
            </a:r>
            <a:r>
              <a:rPr lang="zh-TW" sz="1200" b="1">
                <a:solidFill>
                  <a:schemeClr val="tx1"/>
                </a:solidFill>
                <a:ea typeface="Arial" charset="0"/>
                <a:cs typeface="Arial" charset="0"/>
              </a:rPr>
              <a:t>故事；從一位獅友到全球的驕傲。</a:t>
            </a:r>
          </a:p>
          <a:p>
            <a:pPr marL="0" marR="0" lvl="0" indent="0" algn="l" defTabSz="914400" rtl="0" eaLnBrk="0" fontAlgn="base" latinLnBrk="0" hangingPunct="0">
              <a:spcBef>
                <a:spcPts val="600"/>
              </a:spcBef>
              <a:spcAft>
                <a:spcPct val="0"/>
              </a:spcAft>
              <a:buClrTx/>
              <a:buSzTx/>
              <a:buFont typeface="+mj-lt"/>
              <a:buNone/>
              <a:tabLst/>
              <a:defRPr/>
            </a:pPr>
            <a:r>
              <a:rPr lang="zh-TW" sz="1200" b="0">
                <a:solidFill>
                  <a:schemeClr val="tx1"/>
                </a:solidFill>
                <a:ea typeface="Arial" charset="0"/>
                <a:cs typeface="Arial" charset="0"/>
              </a:rPr>
              <a:t>向新會員介紹貴分會、貴區、您的獅子會全球形象。</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a:solidFill>
                  <a:schemeClr val="tx1"/>
                </a:solidFill>
              </a:rPr>
              <a:t>您的第三次會議 — 注重於領導發展！</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zh-TW">
                <a:solidFill>
                  <a:schemeClr val="tx1"/>
                </a:solidFill>
              </a:rPr>
              <a:t>將您的會議計劃注重於領導發展上！</a:t>
            </a:r>
          </a:p>
          <a:p>
            <a:endParaRPr lang="en-US" dirty="0"/>
          </a:p>
          <a:p>
            <a:r>
              <a:rPr lang="zh-TW" baseline="0"/>
              <a:t>邀請各分會的總監顧問委員會成員</a:t>
            </a:r>
          </a:p>
          <a:p>
            <a:endParaRPr lang="en-US" baseline="0" dirty="0"/>
          </a:p>
          <a:p>
            <a:r>
              <a:rPr lang="zh-TW" baseline="0"/>
              <a:t>但隨著分會計劃進行年度領導人更替，分會副會長是會議重點。</a:t>
            </a:r>
          </a:p>
          <a:p>
            <a:endParaRPr lang="en-US" baseline="0" dirty="0"/>
          </a:p>
          <a:p>
            <a:r>
              <a:rPr lang="zh-TW" baseline="0"/>
              <a:t>與全球行動團隊區領導發展協調員合作。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0">
                <a:solidFill>
                  <a:schemeClr val="tx1"/>
                </a:solidFill>
              </a:rPr>
              <a:t>與全球領導發展團隊區協調員合作，以便：</a:t>
            </a:r>
          </a:p>
          <a:p>
            <a:endParaRPr lang="en-US" dirty="0">
              <a:solidFill>
                <a:schemeClr val="tx1"/>
              </a:solidFill>
            </a:endParaRPr>
          </a:p>
          <a:p>
            <a:pPr>
              <a:buSzPct val="125000"/>
            </a:pPr>
            <a:r>
              <a:rPr lang="zh-TW" sz="1200">
                <a:solidFill>
                  <a:schemeClr val="tx1"/>
                </a:solidFill>
              </a:rPr>
              <a:t>	培養未來的分會領導人。</a:t>
            </a:r>
          </a:p>
          <a:p>
            <a:pPr>
              <a:buSzPct val="125000"/>
            </a:pPr>
            <a:endParaRPr lang="en-US" sz="1200" dirty="0">
              <a:solidFill>
                <a:schemeClr val="tx1"/>
              </a:solidFill>
            </a:endParaRPr>
          </a:p>
          <a:p>
            <a:pPr>
              <a:buSzPct val="125000"/>
            </a:pPr>
            <a:r>
              <a:rPr lang="zh-TW" sz="1200">
                <a:solidFill>
                  <a:schemeClr val="tx1"/>
                </a:solidFill>
              </a:rPr>
              <a:t>	促進發展和進一步的領導機會。</a:t>
            </a:r>
          </a:p>
          <a:p>
            <a:pPr>
              <a:buSzPct val="125000"/>
            </a:pPr>
            <a:endParaRPr lang="en-US" sz="1200" dirty="0">
              <a:solidFill>
                <a:schemeClr val="tx1"/>
              </a:solidFill>
            </a:endParaRPr>
          </a:p>
          <a:p>
            <a:pPr>
              <a:buSzPct val="125000"/>
            </a:pPr>
            <a:r>
              <a:rPr lang="zh-TW" sz="1200">
                <a:solidFill>
                  <a:schemeClr val="tx1"/>
                </a:solidFill>
              </a:rPr>
              <a:t>	鼓勵新分會領導人充分履行職責。</a:t>
            </a:r>
          </a:p>
          <a:p>
            <a:pPr>
              <a:buSzPct val="125000"/>
            </a:pPr>
            <a:endParaRPr lang="en-US" sz="1200" dirty="0">
              <a:solidFill>
                <a:schemeClr val="tx1"/>
              </a:solidFill>
            </a:endParaRPr>
          </a:p>
          <a:p>
            <a:pPr>
              <a:buSzPct val="125000"/>
            </a:pPr>
            <a:r>
              <a:rPr lang="zh-TW" sz="1200">
                <a:solidFill>
                  <a:schemeClr val="tx1"/>
                </a:solidFill>
              </a:rPr>
              <a:t>	參加分會幹部培訓活動。</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zh-TW">
                <a:solidFill>
                  <a:schemeClr val="tx1"/>
                </a:solidFill>
              </a:rPr>
              <a:t>各分會幹部電子書提供了在整個財務年度內逐步管理和領導的指南。 </a:t>
            </a:r>
          </a:p>
          <a:p>
            <a:endParaRPr lang="en-US" dirty="0">
              <a:solidFill>
                <a:schemeClr val="tx1"/>
              </a:solidFill>
            </a:endParaRPr>
          </a:p>
          <a:p>
            <a:r>
              <a:rPr lang="zh-TW">
                <a:solidFill>
                  <a:schemeClr val="tx1"/>
                </a:solidFill>
              </a:rPr>
              <a:t>專門為每個分會幹部職位所編寫，並按時間順序在整個財務年度間給幹部提供指導。</a:t>
            </a:r>
          </a:p>
          <a:p>
            <a:endParaRPr lang="en-US" dirty="0">
              <a:solidFill>
                <a:schemeClr val="tx1"/>
              </a:solidFill>
            </a:endParaRPr>
          </a:p>
          <a:p>
            <a:r>
              <a:rPr lang="zh-TW">
                <a:solidFill>
                  <a:schemeClr val="tx1"/>
                </a:solidFill>
              </a:rPr>
              <a:t>包括所有線上提供的資源和工具之連結</a:t>
            </a:r>
            <a:r>
              <a:rPr lang="zh-TW" baseline="0">
                <a:solidFill>
                  <a:schemeClr val="tx1"/>
                </a:solidFill>
              </a:rPr>
              <a:t> — 結合分會幹部登陸頁面，快速取得分會資源的方式。 </a:t>
            </a:r>
          </a:p>
          <a:p>
            <a:endParaRPr lang="en-US" baseline="0" dirty="0">
              <a:solidFill>
                <a:schemeClr val="tx1"/>
              </a:solidFill>
            </a:endParaRPr>
          </a:p>
          <a:p>
            <a:r>
              <a:rPr lang="zh-TW" baseline="0">
                <a:solidFill>
                  <a:schemeClr val="tx1"/>
                </a:solidFill>
              </a:rPr>
              <a:t>在網站上的搜尋欄中輸入幹部頭銜，以尋找給特定分會幹部的網頁。  </a:t>
            </a:r>
          </a:p>
          <a:p>
            <a:endParaRPr lang="en-US" dirty="0">
              <a:solidFill>
                <a:schemeClr val="tx1"/>
              </a:solidFill>
            </a:endParaRPr>
          </a:p>
          <a:p>
            <a:r>
              <a:rPr lang="zh-TW" baseline="0">
                <a:solidFill>
                  <a:schemeClr val="tx1"/>
                </a:solidFill>
              </a:rPr>
              <a:t>每個網頁都提供了旅行每個職位所需的工具和資源之快速連結。 </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zh-TW"/>
              <a:t>身為分區主席，您擔任區內重要的角色，支持貴分區內的分會之成功。</a:t>
            </a:r>
          </a:p>
          <a:p>
            <a:pPr marL="0" lvl="1" defTabSz="424723"/>
            <a:r>
              <a:rPr lang="zh-TW"/>
              <a:t> </a:t>
            </a:r>
          </a:p>
          <a:p>
            <a:pPr marL="0" lvl="1" defTabSz="424723"/>
            <a:r>
              <a:rPr lang="zh-TW"/>
              <a:t>就如同鏈結中的一環，分區主席是區和分會間的連結。*因此，您必須盡全力強化這一環！</a:t>
            </a:r>
            <a:r>
              <a:rPr lang="zh-TW" b="1"/>
              <a:t>溝通、溝通、溝通！</a:t>
            </a:r>
          </a:p>
          <a:p>
            <a:pPr marL="0" lvl="1" defTabSz="424723"/>
            <a:endParaRPr lang="en-US" b="1" dirty="0"/>
          </a:p>
          <a:p>
            <a:pPr marL="0" lvl="1" defTabSz="424723"/>
            <a:r>
              <a:rPr lang="zh-TW" sz="1800">
                <a:latin typeface="Calibri" panose="020F0502020204030204" pitchFamily="34" charset="0"/>
                <a:ea typeface="PMingLiU" panose="020F0502020204030204" pitchFamily="34" charset="0"/>
              </a:rPr>
              <a:t>「這也適用於臨時分區和專區主席！」</a:t>
            </a:r>
          </a:p>
          <a:p>
            <a:pPr marL="0" lvl="1" defTabSz="424723"/>
            <a:endParaRPr lang="en-US" sz="1800" b="1" dirty="0">
              <a:effectLst/>
              <a:latin typeface="Calibri" panose="020F0502020204030204" pitchFamily="34" charset="0"/>
            </a:endParaRPr>
          </a:p>
          <a:p>
            <a:pPr marL="0" lvl="1" defTabSz="424723"/>
            <a:r>
              <a:rPr lang="zh-TW" sz="1800" b="1">
                <a:latin typeface="Calibri" panose="020F0502020204030204" pitchFamily="34" charset="0"/>
                <a:ea typeface="PMingLiU"/>
              </a:rPr>
              <a:t>談論他們被選中的原因、他們提供什麼...等等</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40000" lnSpcReduction="20000"/>
          </a:bodyPr>
          <a:lstStyle/>
          <a:p>
            <a:r>
              <a:rPr lang="zh-TW" sz="4800">
                <a:solidFill>
                  <a:schemeClr val="tx2"/>
                </a:solidFill>
              </a:rPr>
              <a:t>分會優質倡議 ─ 此資源幫助分會探索持續改進，簡單到可作為年度計劃工具使用。  鼓勵所有會員參與。</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4800">
                <a:solidFill>
                  <a:schemeClr val="tx2"/>
                </a:solidFill>
              </a:rPr>
              <a:t>為分會的成功做好計劃 - 提供SWOT分析、SMART目標及行動計劃的逐步流程，以建立團隊、建立願景、建立計劃、建立成功。</a:t>
            </a:r>
          </a:p>
          <a:p>
            <a:pPr marL="457200" indent="-457200">
              <a:lnSpc>
                <a:spcPct val="120000"/>
              </a:lnSpc>
            </a:pPr>
            <a:endParaRPr lang="en-US" sz="4800" kern="0" dirty="0">
              <a:solidFill>
                <a:schemeClr val="tx1"/>
              </a:solidFill>
              <a:ea typeface="Arial" charset="0"/>
              <a:cs typeface="Arial" charset="0"/>
            </a:endParaRPr>
          </a:p>
          <a:p>
            <a:r>
              <a:rPr lang="zh-TW" sz="4800">
                <a:solidFill>
                  <a:schemeClr val="tx2"/>
                </a:solidFill>
              </a:rPr>
              <a:t>您的分會，您的方式 — 本指南提供了流程歷經的各個步驟，幫助貴分會定制和舉行經過精心計劃、實施和有趣的分會會議；增加情誼和會員滿意度。</a:t>
            </a: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zh-TW"/>
              <a:t>身為分區主席，您為分會提供分區資源，以在關鍵領域上支持健康的分會，例如：</a:t>
            </a:r>
          </a:p>
          <a:p>
            <a:pPr marL="0" lvl="1" defTabSz="424723">
              <a:lnSpc>
                <a:spcPct val="200000"/>
              </a:lnSpc>
            </a:pPr>
            <a:r>
              <a:rPr lang="zh-TW" b="1"/>
              <a:t>服務</a:t>
            </a:r>
            <a:r>
              <a:rPr lang="zh-TW"/>
              <a:t> – 讓分會致力於與其社區需求相關的服務</a:t>
            </a:r>
          </a:p>
          <a:p>
            <a:pPr lvl="0">
              <a:lnSpc>
                <a:spcPct val="200000"/>
              </a:lnSpc>
            </a:pPr>
            <a:r>
              <a:rPr lang="zh-TW" b="1"/>
              <a:t>會員成長 </a:t>
            </a:r>
            <a:r>
              <a:rPr lang="zh-TW"/>
              <a:t>– 分區主席可能是分會尋找新會員並使現有會員參與的第一線溝通管道。</a:t>
            </a:r>
          </a:p>
          <a:p>
            <a:pPr lvl="0">
              <a:lnSpc>
                <a:spcPct val="200000"/>
              </a:lnSpc>
            </a:pPr>
            <a:r>
              <a:rPr lang="zh-TW" b="1"/>
              <a:t>領導發展 </a:t>
            </a:r>
            <a:r>
              <a:rPr lang="zh-TW"/>
              <a:t>– 分區主席與分會幹部密切合作，幫助他們尋找潛在的新領導人，並鼓勵他們在分會中晉升到更高級的領導職位，並在最後擔任區職位。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zh-TW">
                <a:solidFill>
                  <a:schemeClr val="tx1"/>
                </a:solidFill>
              </a:rPr>
              <a:t>此會議應在複合區年會召開前約30天舉行，或按照區憲章及附則中規定的舉行。  邀請現任分會幹部和即將上任的幹部。 </a:t>
            </a:r>
          </a:p>
          <a:p>
            <a:endParaRPr lang="en-US" dirty="0">
              <a:solidFill>
                <a:schemeClr val="tx1"/>
              </a:solidFill>
            </a:endParaRPr>
          </a:p>
          <a:p>
            <a:r>
              <a:rPr lang="zh-TW">
                <a:solidFill>
                  <a:schemeClr val="tx1"/>
                </a:solidFill>
              </a:rPr>
              <a:t>考慮讓區GLT協調員出席並介紹領導人，以幫助新上任的幹部為新的一年做好準備。 </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0">
                <a:solidFill>
                  <a:schemeClr val="tx1"/>
                </a:solidFill>
              </a:rPr>
              <a:t>這項非必要的第四場會議設計如下。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0">
                <a:solidFill>
                  <a:schemeClr val="tx1"/>
                </a:solidFill>
              </a:rPr>
              <a:t>開始時，討論分區內分會的重要性。談談顧問會議的重要性及他們參與的價值</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介紹：讓每位幹部(現任和新任)進行自我介紹</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過渡：讓每位幹部談談他們將如何順利過渡到下一年的幹部。  詢問新任幹部在年度開始前他們是否想取得其他任何資訊。</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為貴分會的成功制定計劃：查看網站上找到的材料，以便分會利用全球會員發展措施</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表揚服務：討論他們打算如何鼓勵交換獨特的服務構思。  討論服務旅程網頁上提供的材料。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認可LCIF：推廣LCIF撥款方案並討論該區在募款方面的狀況。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獎項：趁此機會表揚分會幹部在會議、會員成長、卓越服務、LCIF以及其他的成就的參與。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溫斯特，分區主席接下來是什麼？ </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t>溫斯特</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t>讓我們來談談如何使用全球會員發展措施來支持分會</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zh-TW" sz="1200">
                <a:solidFill>
                  <a:schemeClr val="tx1"/>
                </a:solidFill>
                <a:ea typeface="Arial" charset="0"/>
                <a:cs typeface="Arial" charset="0"/>
              </a:rPr>
              <a:t>在分區會議上，您將如何吸引並使您的分會團結在一起，以便相互支持並與樂於助人的區領導人聯繫？</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什麼能激勵貴分區內的分會？</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zh-TW" sz="1200" b="1">
                <a:solidFill>
                  <a:schemeClr val="tx1"/>
                </a:solidFill>
              </a:rPr>
              <a:t>實用的提示：通常，最重要的是小事情！謝謝一詞大有益處！簡單的禮物！</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a:lnSpc>
                <a:spcPct val="150000"/>
              </a:lnSpc>
            </a:pPr>
            <a:r>
              <a:rPr lang="zh-TW" baseline="0">
                <a:solidFill>
                  <a:schemeClr val="tx2"/>
                </a:solidFill>
              </a:rPr>
              <a:t>國際獅子會啟動了專區及分區主席的</a:t>
            </a:r>
            <a:r>
              <a:rPr lang="zh-TW" u="sng" baseline="0">
                <a:solidFill>
                  <a:schemeClr val="tx2"/>
                </a:solidFill>
              </a:rPr>
              <a:t>全球會員發展措施</a:t>
            </a:r>
            <a:r>
              <a:rPr lang="zh-TW" baseline="0">
                <a:solidFill>
                  <a:schemeClr val="tx2"/>
                </a:solidFill>
              </a:rPr>
              <a:t>資源網頁。  </a:t>
            </a:r>
          </a:p>
          <a:p>
            <a:pPr>
              <a:lnSpc>
                <a:spcPct val="150000"/>
              </a:lnSpc>
            </a:pPr>
            <a:endParaRPr lang="en-US" baseline="0" dirty="0">
              <a:solidFill>
                <a:schemeClr val="tx2"/>
              </a:solidFill>
            </a:endParaRPr>
          </a:p>
          <a:p>
            <a:pPr>
              <a:lnSpc>
                <a:spcPct val="150000"/>
              </a:lnSpc>
            </a:pPr>
            <a:r>
              <a:rPr lang="zh-TW" baseline="0">
                <a:solidFill>
                  <a:schemeClr val="tx2"/>
                </a:solidFill>
              </a:rPr>
              <a:t>該網頁的重點為提供工具和資源，以協助「成功的過程」  </a:t>
            </a:r>
          </a:p>
          <a:p>
            <a:pPr>
              <a:lnSpc>
                <a:spcPct val="150000"/>
              </a:lnSpc>
            </a:pPr>
            <a:endParaRPr lang="en-US" baseline="0" dirty="0">
              <a:solidFill>
                <a:schemeClr val="tx2"/>
              </a:solidFill>
            </a:endParaRPr>
          </a:p>
          <a:p>
            <a:pPr>
              <a:lnSpc>
                <a:spcPct val="150000"/>
              </a:lnSpc>
            </a:pPr>
            <a:r>
              <a:rPr lang="zh-TW" baseline="0">
                <a:solidFill>
                  <a:schemeClr val="tx2"/>
                </a:solidFill>
              </a:rPr>
              <a:t>已開發的工具和資源是為了幫助分區主席在以下領域協助分會</a:t>
            </a:r>
          </a:p>
          <a:p>
            <a:pPr>
              <a:lnSpc>
                <a:spcPct val="150000"/>
              </a:lnSpc>
            </a:pPr>
            <a:endParaRPr lang="en-US" baseline="0" dirty="0">
              <a:solidFill>
                <a:schemeClr val="tx2"/>
              </a:solidFill>
            </a:endParaRPr>
          </a:p>
          <a:p>
            <a:pPr>
              <a:lnSpc>
                <a:spcPct val="150000"/>
              </a:lnSpc>
            </a:pPr>
            <a:r>
              <a:rPr lang="zh-TW" baseline="0">
                <a:solidFill>
                  <a:schemeClr val="tx2"/>
                </a:solidFill>
              </a:rPr>
              <a:t>建立團隊</a:t>
            </a:r>
          </a:p>
          <a:p>
            <a:pPr>
              <a:lnSpc>
                <a:spcPct val="150000"/>
              </a:lnSpc>
            </a:pPr>
            <a:r>
              <a:rPr lang="zh-TW" baseline="0">
                <a:solidFill>
                  <a:schemeClr val="tx2"/>
                </a:solidFill>
              </a:rPr>
              <a:t>建立願景</a:t>
            </a:r>
          </a:p>
          <a:p>
            <a:pPr>
              <a:lnSpc>
                <a:spcPct val="150000"/>
              </a:lnSpc>
            </a:pPr>
            <a:r>
              <a:rPr lang="zh-TW" baseline="0">
                <a:solidFill>
                  <a:schemeClr val="tx2"/>
                </a:solidFill>
              </a:rPr>
              <a:t>建立計劃</a:t>
            </a:r>
          </a:p>
          <a:p>
            <a:pPr>
              <a:lnSpc>
                <a:spcPct val="150000"/>
              </a:lnSpc>
            </a:pPr>
            <a:r>
              <a:rPr lang="zh-TW" baseline="0">
                <a:solidFill>
                  <a:schemeClr val="tx2"/>
                </a:solidFill>
              </a:rPr>
              <a:t>建立成功 </a:t>
            </a:r>
          </a:p>
          <a:p>
            <a:pPr>
              <a:lnSpc>
                <a:spcPct val="150000"/>
              </a:lnSpc>
            </a:pPr>
            <a:endParaRPr lang="en-US" baseline="0" dirty="0">
              <a:solidFill>
                <a:schemeClr val="tx2"/>
              </a:solidFill>
            </a:endParaRPr>
          </a:p>
          <a:p>
            <a:pPr>
              <a:lnSpc>
                <a:spcPct val="150000"/>
              </a:lnSpc>
            </a:pPr>
            <a:r>
              <a:rPr lang="zh-TW" baseline="0">
                <a:solidFill>
                  <a:schemeClr val="tx2"/>
                </a:solidFill>
              </a:rPr>
              <a:t>QR 碼：掃描後直接進入網頁。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zh-TW"/>
              <a:t>確保您將分會任何的麻煩問題準確、完整地記錄下來，並找到答案且及時回覆。使之成為一種穩定且一致的習慣。</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zh-TW">
                <a:solidFill>
                  <a:schemeClr val="tx1"/>
                </a:solidFill>
              </a:rPr>
              <a:t>紀錄您的會議。</a:t>
            </a:r>
          </a:p>
          <a:p>
            <a:endParaRPr lang="en-US" dirty="0">
              <a:solidFill>
                <a:schemeClr val="tx1"/>
              </a:solidFill>
            </a:endParaRPr>
          </a:p>
          <a:p>
            <a:pPr marL="171450" indent="-171450">
              <a:buFont typeface="Arial" panose="020B0604020202020204" pitchFamily="34" charset="0"/>
              <a:buChar char="•"/>
            </a:pPr>
            <a:r>
              <a:rPr lang="zh-TW">
                <a:solidFill>
                  <a:schemeClr val="tx1"/>
                </a:solidFill>
              </a:rPr>
              <a:t>使用此模板紀錄分區會議進程。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zh-TW">
                <a:solidFill>
                  <a:schemeClr val="tx1"/>
                </a:solidFill>
              </a:rPr>
              <a:t>若議程項目需要延到下一次會議，則這是一個很好的工具。</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zh-TW">
                <a:solidFill>
                  <a:schemeClr val="tx1"/>
                </a:solidFill>
              </a:rPr>
              <a:t>分區活動的良好歷史。 </a:t>
            </a:r>
          </a:p>
          <a:p>
            <a:pPr marL="171450" indent="-171450">
              <a:buFont typeface="Arial" panose="020B0604020202020204" pitchFamily="34" charset="0"/>
              <a:buChar char="•"/>
            </a:pPr>
            <a:r>
              <a:rPr lang="zh-TW" b="1">
                <a:solidFill>
                  <a:schemeClr val="tx1"/>
                </a:solidFill>
              </a:rPr>
              <a:t>組織透過會議記錄來維護其記錄和政策。這是個值得記下的重要概念。為了消除任何錯誤資訊或防止不良先例，保留事件記錄非常重要。</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zh-TW" sz="1200" b="0" i="0" u="none" strike="noStrike" cap="none" normalizeH="0" noProof="0">
                <a:ln>
                  <a:noFill/>
                </a:ln>
                <a:solidFill>
                  <a:schemeClr val="tx1"/>
                </a:solidFill>
                <a:uLnTx/>
                <a:uFillTx/>
                <a:ea typeface="Arial" charset="0"/>
                <a:cs typeface="Arial" charset="0"/>
              </a:rPr>
              <a:t>後續跟進任何必要的支持分會行動，以及與總監和GAT協調員間的合作。</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zh-TW" sz="1200" b="0" i="0" u="none" strike="noStrike" cap="none" normalizeH="0" noProof="0">
                <a:ln>
                  <a:noFill/>
                </a:ln>
                <a:solidFill>
                  <a:schemeClr val="tx1"/>
                </a:solidFill>
                <a:uLnTx/>
                <a:uFillTx/>
                <a:ea typeface="Arial" charset="0"/>
                <a:cs typeface="Arial" charset="0"/>
              </a:rPr>
              <a:t>優先考慮分區內有困難的分會所需要額外關注之問題。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zh-TW" baseline="0">
                <a:solidFill>
                  <a:schemeClr val="tx1"/>
                </a:solidFill>
                <a:ea typeface="Arial" charset="0"/>
                <a:cs typeface="Arial" charset="0"/>
              </a:rPr>
              <a:t>記下任何需要採取的後續行動。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zh-TW">
                <a:solidFill>
                  <a:schemeClr val="tx1"/>
                </a:solidFill>
                <a:ea typeface="Arial" charset="0"/>
                <a:cs typeface="Arial" charset="0"/>
              </a:rPr>
              <a:t>規劃下次分區會議的計劃和行動。</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zh-TW" sz="120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zh-TW" sz="1100">
                <a:latin typeface="+mn-lt"/>
                <a:ea typeface="PMingLiU"/>
                <a:cs typeface="Arial" panose="020B0604020202020204" pitchFamily="34" charset="0"/>
              </a:rPr>
              <a:t>您將花許多時間與一些主要的分會幹部相處：  主要是分會會長和副會長、分會秘書，也許還有分會會員發展和服務主席。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zh-TW" sz="1100">
                <a:latin typeface="+mn-lt"/>
                <a:ea typeface="PMingLiU"/>
                <a:cs typeface="Arial" panose="020B0604020202020204" pitchFamily="34" charset="0"/>
              </a:rPr>
              <a:t>請注意，常設委員會也包含在結構中，以支持成功分會的各項主要功能。  修訂後的《標準分會憲章及附則》中定義了新的分會幹部，一些分會幹部的角色和職責也已明確。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zh-TW" sz="1100">
                <a:latin typeface="+mn-lt"/>
                <a:ea typeface="PMingLiU"/>
                <a:cs typeface="Arial" panose="020B0604020202020204" pitchFamily="34" charset="0"/>
              </a:rPr>
              <a:t>此結構是在我們的社區和世界各地，提供強化和改善的人道主義服務更大層面的一部分。</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zh-TW" sz="1200">
                <a:solidFill>
                  <a:schemeClr val="tx1"/>
                </a:solidFill>
                <a:latin typeface="+mn-lt"/>
                <a:ea typeface="PMingLiU" charset="0"/>
                <a:cs typeface="Arial" charset="0"/>
              </a:rPr>
              <a:t>慶祝您分會的成功並表揚分會和會員的成就</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latin typeface="+mn-lt"/>
                <a:ea typeface="PMingLiU" charset="0"/>
                <a:cs typeface="Arial" charset="0"/>
              </a:rPr>
              <a:t>總是在分區會議上以一些表揚和慶祝活動來使您的分會團結在一起。獅友們應該為自己身為獅友而感到高興！</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tx1"/>
                </a:solidFill>
                <a:latin typeface="+mn-lt"/>
                <a:ea typeface="PMingLiU" charset="0"/>
                <a:cs typeface="Arial" charset="0"/>
              </a:rPr>
              <a:t>賈斯汀，我們討論了很多了，接下來呢？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a:solidFill>
                  <a:schemeClr val="tx1"/>
                </a:solidFill>
                <a:ea typeface="Arial" charset="0"/>
                <a:cs typeface="Arial" charset="0"/>
              </a:rPr>
              <a:t>因您成功的成果而贏得表揚。</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zh-TW"/>
              <a:t>需要完成申請表。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zh-TW"/>
              <a:t>申請表位於分區和專區主席網頁上。</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zh-TW"/>
              <a:t>擔任本獅子年度職位者，申請表可用於審查並作為成功之路。</a:t>
            </a:r>
          </a:p>
          <a:p>
            <a:pPr defTabSz="891262">
              <a:defRPr/>
            </a:pPr>
            <a:endParaRPr lang="en-US" b="1" kern="0" dirty="0">
              <a:ea typeface="Arial" charset="0"/>
              <a:cs typeface="Arial" charset="0"/>
            </a:endParaRPr>
          </a:p>
          <a:p>
            <a:pPr marL="0" indent="0">
              <a:buFont typeface="Arial" panose="020B0604020202020204" pitchFamily="34" charset="0"/>
              <a:buNone/>
            </a:pPr>
            <a:r>
              <a:rPr lang="zh-TW" sz="1200" b="0">
                <a:solidFill>
                  <a:schemeClr val="tx1">
                    <a:lumMod val="75000"/>
                  </a:schemeClr>
                </a:solidFill>
                <a:cs typeface="Arial" charset="0"/>
              </a:rPr>
              <a:t>QR碼：掃描此QR碼即可輕鬆取得。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r>
              <a:rPr lang="zh-TW">
                <a:solidFill>
                  <a:schemeClr val="tx2"/>
                </a:solidFill>
              </a:rPr>
              <a:t>區及分會行政管理司的職員在此隨時給您提供支持。此投影片上有他們的聯絡資訊。</a:t>
            </a:r>
          </a:p>
          <a:p>
            <a:endParaRPr lang="en-US" dirty="0">
              <a:solidFill>
                <a:schemeClr val="tx2"/>
              </a:solidFill>
            </a:endParaRPr>
          </a:p>
          <a:p>
            <a:r>
              <a:rPr lang="zh-TW">
                <a:solidFill>
                  <a:schemeClr val="tx2"/>
                </a:solidFill>
              </a:rPr>
              <a:t>目前，我們歡迎大家提出任何問題。</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zh-TW" sz="1200">
                <a:solidFill>
                  <a:schemeClr val="tx1"/>
                </a:solidFill>
              </a:rPr>
              <a:t>顧問委員會透過分區主席向總監和區內閣溝通。讓我們來花點時間真正試著理解這到底代表了什麼。此表示顧問委員會是一個致力於GAT各個方面的工作委員會，協助分會提供新的服務方案構思、有效的招募策略、表揚和培養領導者，並鼓勵會員找到使其快樂的地方，讓他們能有信心招募並指導其他獅友。</a:t>
            </a:r>
            <a:r>
              <a:rPr lang="zh-TW" sz="1200" b="1">
                <a:solidFill>
                  <a:schemeClr val="tx1"/>
                </a:solidFill>
              </a:rPr>
              <a:t>您是實現此目標的重要關鍵。讓分會幹部看見擔任更高級領導職務的重要性對於我們組織的長遠發展非常重要！</a:t>
            </a: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r>
              <a:rPr lang="zh-TW">
                <a:solidFill>
                  <a:schemeClr val="tx1"/>
                </a:solidFill>
              </a:rPr>
              <a:t>根據標準區結構，分區和專區主席擔任區內閣幹部，並為內閣及擔任總監顧問委員會的分會幹部間之主要溝通樞紐。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85000" lnSpcReduction="10000"/>
          </a:bodyPr>
          <a:lstStyle/>
          <a:p>
            <a:pPr>
              <a:lnSpc>
                <a:spcPct val="170000"/>
              </a:lnSpc>
              <a:spcBef>
                <a:spcPts val="0"/>
              </a:spcBef>
            </a:pPr>
            <a:r>
              <a:rPr lang="zh-TW" sz="1400"/>
              <a:t>溝通，尤其是雙向溝通，是任何領導角色(包括分區主席)成功的重要成分。  雙向溝通是指在既定結構內，各級間簡要的訊息交換。</a:t>
            </a:r>
          </a:p>
          <a:p>
            <a:pPr>
              <a:lnSpc>
                <a:spcPct val="170000"/>
              </a:lnSpc>
              <a:spcBef>
                <a:spcPts val="0"/>
              </a:spcBef>
            </a:pPr>
            <a:endParaRPr lang="en-US" sz="1400" dirty="0"/>
          </a:p>
          <a:p>
            <a:pPr>
              <a:lnSpc>
                <a:spcPct val="170000"/>
              </a:lnSpc>
              <a:spcBef>
                <a:spcPts val="0"/>
              </a:spcBef>
            </a:pPr>
            <a:r>
              <a:rPr lang="zh-TW" sz="1400"/>
              <a:t>身為分會和區之間的樞紐，您將擔任雙向溝通的促進者。此表示您將利用策略引導區內不同級間的溝通流暢度，並確保溝通管道暢通。</a:t>
            </a:r>
          </a:p>
          <a:p>
            <a:pPr>
              <a:lnSpc>
                <a:spcPct val="170000"/>
              </a:lnSpc>
              <a:spcBef>
                <a:spcPts val="0"/>
              </a:spcBef>
            </a:pPr>
            <a:endParaRPr lang="en-US" sz="1400" dirty="0"/>
          </a:p>
          <a:p>
            <a:pPr>
              <a:lnSpc>
                <a:spcPct val="170000"/>
              </a:lnSpc>
              <a:spcBef>
                <a:spcPts val="0"/>
              </a:spcBef>
            </a:pPr>
            <a:r>
              <a:rPr lang="zh-TW" sz="1400"/>
              <a:t>身為</a:t>
            </a:r>
            <a:r>
              <a:rPr lang="zh-TW" sz="1400" b="1"/>
              <a:t>分會及分會幹部的關鍵資源</a:t>
            </a:r>
            <a:r>
              <a:rPr lang="zh-TW" sz="1400"/>
              <a:t>，您和區溝通有關貴分區中，分會成功及挑戰的資訊。</a:t>
            </a:r>
          </a:p>
          <a:p>
            <a:pPr>
              <a:lnSpc>
                <a:spcPct val="170000"/>
              </a:lnSpc>
              <a:spcBef>
                <a:spcPts val="0"/>
              </a:spcBef>
            </a:pPr>
            <a:r>
              <a:rPr lang="zh-TW" sz="1400"/>
              <a:t> </a:t>
            </a:r>
          </a:p>
          <a:p>
            <a:pPr lvl="0">
              <a:lnSpc>
                <a:spcPct val="170000"/>
              </a:lnSpc>
              <a:spcBef>
                <a:spcPts val="0"/>
              </a:spcBef>
            </a:pPr>
            <a:r>
              <a:rPr lang="zh-TW" sz="1400"/>
              <a:t>您分享區、複合區及國際獅子會組織的計劃或方案之資訊。  </a:t>
            </a:r>
            <a:r>
              <a:rPr lang="zh-TW" sz="1400" i="1"/>
              <a:t>您也鼓勵分會</a:t>
            </a:r>
            <a:r>
              <a:rPr lang="zh-TW" sz="1400" b="1" i="1"/>
              <a:t>參加區、複合區和國際年會</a:t>
            </a:r>
            <a:r>
              <a:rPr lang="zh-TW" sz="1400" i="1"/>
              <a:t>。 </a:t>
            </a:r>
          </a:p>
          <a:p>
            <a:pPr lvl="0">
              <a:lnSpc>
                <a:spcPct val="170000"/>
              </a:lnSpc>
              <a:spcBef>
                <a:spcPts val="0"/>
              </a:spcBef>
            </a:pPr>
            <a:endParaRPr lang="en-US" sz="1400" dirty="0"/>
          </a:p>
          <a:p>
            <a:pPr>
              <a:lnSpc>
                <a:spcPct val="170000"/>
              </a:lnSpc>
              <a:spcBef>
                <a:spcPts val="0"/>
              </a:spcBef>
            </a:pPr>
            <a:r>
              <a:rPr lang="zh-TW" sz="1400"/>
              <a:t>您將與總監團隊和全球行動團隊區協調員密切合作，以支持健康的分會。 </a:t>
            </a:r>
          </a:p>
          <a:p>
            <a:pPr>
              <a:lnSpc>
                <a:spcPct val="170000"/>
              </a:lnSpc>
              <a:spcBef>
                <a:spcPts val="0"/>
              </a:spcBef>
            </a:pPr>
            <a:endParaRPr lang="en-US" sz="1400" dirty="0"/>
          </a:p>
          <a:p>
            <a:pPr>
              <a:lnSpc>
                <a:spcPct val="170000"/>
              </a:lnSpc>
              <a:spcBef>
                <a:spcPts val="0"/>
              </a:spcBef>
            </a:pPr>
            <a:r>
              <a:rPr lang="zh-TW" sz="1400"/>
              <a:t>在分區會議中，您也給分會領導人提供分享及互動的機會、學習分會領導能力及慶祝分會成功等的機會！</a:t>
            </a:r>
            <a:r>
              <a:rPr lang="zh-TW" sz="1400" baseline="0"/>
              <a:t>   </a:t>
            </a: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a:solidFill>
                  <a:schemeClr val="accent6"/>
                </a:solidFill>
                <a:latin typeface="Helvetica Neue"/>
                <a:ea typeface="PMingLiU"/>
              </a:rPr>
              <a:t>讓我們來查看在上任前你能如何做好準備！</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zh-TW" sz="1200">
                <a:solidFill>
                  <a:schemeClr val="tx1"/>
                </a:solidFill>
                <a:cs typeface="Arial" charset="0"/>
              </a:rPr>
              <a:t>參加任何貴區為分區和專區主席提供的培訓。</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提供線上培訓。</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貴區可能提供講師引導的培訓。</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同時查看給分會的最新資源。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a:solidFill>
                  <a:schemeClr val="tx1"/>
                </a:solidFill>
                <a:ea typeface="Arial" charset="0"/>
                <a:cs typeface="Arial" charset="0"/>
              </a:rPr>
              <a:t>在獅子會學習中心探索培訓機會。</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hyperlink" Target="https://www.lionsclubs.org/zh-hant/resources-for-members/resource-center/zone-region-chairpersons" TargetMode="External"/><Relationship Id="rId4" Type="http://schemas.openxmlformats.org/officeDocument/2006/relationships/hyperlink" Target="mailto:pacificasi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zh-TW" sz="4000" b="1" dirty="0">
                <a:solidFill>
                  <a:schemeClr val="bg1"/>
                </a:solidFill>
                <a:latin typeface="Calibri"/>
                <a:ea typeface="PMingLiU"/>
                <a:cs typeface="Calibri"/>
              </a:rPr>
              <a:t>成功的分區主席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3046988"/>
          </a:xfrm>
          <a:prstGeom prst="rect">
            <a:avLst/>
          </a:prstGeom>
          <a:noFill/>
        </p:spPr>
        <p:txBody>
          <a:bodyPr wrap="square" rtlCol="0">
            <a:spAutoFit/>
          </a:bodyPr>
          <a:lstStyle/>
          <a:p>
            <a:pPr eaLnBrk="1" hangingPunct="1">
              <a:defRPr/>
            </a:pPr>
            <a:r>
              <a:rPr lang="zh-TW" sz="3200">
                <a:solidFill>
                  <a:schemeClr val="accent1"/>
                </a:solidFill>
                <a:latin typeface="Calibri" panose="020F0502020204030204" pitchFamily="34" charset="0"/>
                <a:ea typeface="PMingLiU"/>
                <a:cs typeface="Calibri" panose="020F0502020204030204" pitchFamily="34" charset="0"/>
              </a:rPr>
              <a:t>為成功做準備！</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zh-TW" sz="3200">
                <a:solidFill>
                  <a:schemeClr val="accent1"/>
                </a:solidFill>
                <a:latin typeface="Calibri" panose="020F0502020204030204" pitchFamily="34" charset="0"/>
                <a:ea typeface="PMingLiU"/>
                <a:cs typeface="Calibri" panose="020F0502020204030204" pitchFamily="34" charset="0"/>
              </a:rPr>
              <a:t>講師引導的研討會已在網上推出！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zh-TW" sz="2800">
                <a:solidFill>
                  <a:srgbClr val="00338D"/>
                </a:solidFill>
                <a:latin typeface="Calibri" panose="020F0502020204030204" pitchFamily="34" charset="0"/>
                <a:ea typeface="PMingLiU"/>
                <a:cs typeface="Calibri" panose="020F0502020204030204" pitchFamily="34" charset="0"/>
              </a:rPr>
              <a:t>課前準備</a:t>
            </a:r>
          </a:p>
          <a:p>
            <a:r>
              <a:rPr lang="zh-TW" sz="2800">
                <a:solidFill>
                  <a:srgbClr val="00338D"/>
                </a:solidFill>
                <a:latin typeface="Calibri" panose="020F0502020204030204" pitchFamily="34" charset="0"/>
                <a:ea typeface="PMingLiU"/>
                <a:cs typeface="Calibri" panose="020F0502020204030204" pitchFamily="34" charset="0"/>
              </a:rPr>
              <a:t>分區主席的角色</a:t>
            </a:r>
          </a:p>
          <a:p>
            <a:r>
              <a:rPr lang="zh-TW" sz="2800">
                <a:solidFill>
                  <a:srgbClr val="00338D"/>
                </a:solidFill>
                <a:latin typeface="Calibri" panose="020F0502020204030204" pitchFamily="34" charset="0"/>
                <a:ea typeface="PMingLiU"/>
                <a:cs typeface="Calibri" panose="020F0502020204030204" pitchFamily="34" charset="0"/>
              </a:rPr>
              <a:t>分區目標設定和行動計劃</a:t>
            </a:r>
          </a:p>
          <a:p>
            <a:r>
              <a:rPr lang="zh-TW" sz="2800">
                <a:solidFill>
                  <a:srgbClr val="00338D"/>
                </a:solidFill>
                <a:latin typeface="Calibri" panose="020F0502020204030204" pitchFamily="34" charset="0"/>
                <a:ea typeface="PMingLiU"/>
                <a:cs typeface="Calibri" panose="020F0502020204030204" pitchFamily="34" charset="0"/>
              </a:rPr>
              <a:t>解決問題</a:t>
            </a:r>
          </a:p>
          <a:p>
            <a:r>
              <a:rPr lang="zh-TW" sz="2800">
                <a:solidFill>
                  <a:srgbClr val="00338D"/>
                </a:solidFill>
                <a:latin typeface="Calibri" panose="020F0502020204030204" pitchFamily="34" charset="0"/>
                <a:ea typeface="PMingLiU"/>
                <a:cs typeface="Calibri" panose="020F0502020204030204" pitchFamily="34" charset="0"/>
              </a:rPr>
              <a:t>評估分會的健康</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99176DC6-80EA-3119-05C6-9242148E7096}"/>
              </a:ext>
            </a:extLst>
          </p:cNvPr>
          <p:cNvPicPr>
            <a:picLocks noChangeAspect="1"/>
          </p:cNvPicPr>
          <p:nvPr/>
        </p:nvPicPr>
        <p:blipFill>
          <a:blip r:embed="rId4"/>
          <a:stretch>
            <a:fillRect/>
          </a:stretch>
        </p:blipFill>
        <p:spPr>
          <a:xfrm>
            <a:off x="10363200" y="5060267"/>
            <a:ext cx="1642369" cy="1654858"/>
          </a:xfrm>
          <a:prstGeom prst="rect">
            <a:avLst/>
          </a:prstGeom>
        </p:spPr>
      </p:pic>
      <p:pic>
        <p:nvPicPr>
          <p:cNvPr id="9" name="Picture 8">
            <a:extLst>
              <a:ext uri="{FF2B5EF4-FFF2-40B4-BE49-F238E27FC236}">
                <a16:creationId xmlns:a16="http://schemas.microsoft.com/office/drawing/2014/main" id="{EAF73954-09F5-913B-4BCF-8E6B4A93E123}"/>
              </a:ext>
            </a:extLst>
          </p:cNvPr>
          <p:cNvPicPr>
            <a:picLocks noChangeAspect="1"/>
          </p:cNvPicPr>
          <p:nvPr/>
        </p:nvPicPr>
        <p:blipFill>
          <a:blip r:embed="rId5"/>
          <a:stretch>
            <a:fillRect/>
          </a:stretch>
        </p:blipFill>
        <p:spPr>
          <a:xfrm>
            <a:off x="4282659" y="381000"/>
            <a:ext cx="7186270" cy="3523074"/>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這是給您的工具和資源之大本營</a:t>
            </a:r>
          </a:p>
        </p:txBody>
      </p:sp>
      <p:pic>
        <p:nvPicPr>
          <p:cNvPr id="5" name="Picture 4">
            <a:extLst>
              <a:ext uri="{FF2B5EF4-FFF2-40B4-BE49-F238E27FC236}">
                <a16:creationId xmlns:a16="http://schemas.microsoft.com/office/drawing/2014/main" id="{4AF92805-42DE-9378-FB26-B3C97112FF90}"/>
              </a:ext>
            </a:extLst>
          </p:cNvPr>
          <p:cNvPicPr>
            <a:picLocks noChangeAspect="1"/>
          </p:cNvPicPr>
          <p:nvPr/>
        </p:nvPicPr>
        <p:blipFill>
          <a:blip r:embed="rId3"/>
          <a:stretch>
            <a:fillRect/>
          </a:stretch>
        </p:blipFill>
        <p:spPr>
          <a:xfrm>
            <a:off x="228600" y="5181600"/>
            <a:ext cx="1469788" cy="1451717"/>
          </a:xfrm>
          <a:prstGeom prst="rect">
            <a:avLst/>
          </a:prstGeom>
        </p:spPr>
      </p:pic>
      <p:pic>
        <p:nvPicPr>
          <p:cNvPr id="7" name="Picture 6">
            <a:extLst>
              <a:ext uri="{FF2B5EF4-FFF2-40B4-BE49-F238E27FC236}">
                <a16:creationId xmlns:a16="http://schemas.microsoft.com/office/drawing/2014/main" id="{CD760F5E-A5E5-7423-BC92-1F872CE33422}"/>
              </a:ext>
            </a:extLst>
          </p:cNvPr>
          <p:cNvPicPr>
            <a:picLocks noChangeAspect="1"/>
          </p:cNvPicPr>
          <p:nvPr/>
        </p:nvPicPr>
        <p:blipFill>
          <a:blip r:embed="rId4"/>
          <a:stretch>
            <a:fillRect/>
          </a:stretch>
        </p:blipFill>
        <p:spPr>
          <a:xfrm>
            <a:off x="2362200" y="1320122"/>
            <a:ext cx="8317142" cy="533538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400">
                <a:latin typeface="Calibri" panose="020F0502020204030204" pitchFamily="34" charset="0"/>
                <a:ea typeface="PMingLiU" charset="0"/>
                <a:cs typeface="Calibri" panose="020F0502020204030204" pitchFamily="34" charset="0"/>
              </a:rPr>
              <a:t>引導您完成您的年度，包括：</a:t>
            </a:r>
          </a:p>
          <a:p>
            <a:pPr algn="l">
              <a:lnSpc>
                <a:spcPct val="120000"/>
              </a:lnSpc>
            </a:pPr>
            <a:r>
              <a:rPr lang="zh-TW" sz="2400">
                <a:solidFill>
                  <a:schemeClr val="accent6">
                    <a:lumMod val="65000"/>
                    <a:lumOff val="35000"/>
                  </a:schemeClr>
                </a:solidFill>
                <a:latin typeface="Calibri" panose="020F0502020204030204" pitchFamily="34" charset="0"/>
                <a:ea typeface="PMingLiU"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a:solidFill>
                  <a:srgbClr val="082E87"/>
                </a:solidFill>
                <a:latin typeface="Calibri" panose="020F0502020204030204" pitchFamily="34" charset="0"/>
                <a:ea typeface="PMingLiU"/>
                <a:cs typeface="Calibri" panose="020F0502020204030204" pitchFamily="34" charset="0"/>
              </a:rPr>
              <a:t>分和專區主席電子書！</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400">
                <a:latin typeface="Calibri Light" panose="020F0302020204030204" pitchFamily="34" charset="0"/>
                <a:ea typeface="PMingLiU" charset="0"/>
                <a:cs typeface="Calibri Light" panose="020F0302020204030204" pitchFamily="34" charset="0"/>
              </a:rPr>
              <a:t>	</a:t>
            </a:r>
          </a:p>
          <a:p>
            <a:pPr marL="342900" indent="-342900" algn="l">
              <a:lnSpc>
                <a:spcPct val="120000"/>
              </a:lnSpc>
              <a:buFont typeface="Arial" panose="020B0604020202020204" pitchFamily="34" charset="0"/>
              <a:buChar char="•"/>
            </a:pPr>
            <a:r>
              <a:rPr lang="zh-TW" sz="2400">
                <a:latin typeface="Calibri" panose="020F0502020204030204" pitchFamily="34" charset="0"/>
                <a:ea typeface="PMingLiU" charset="0"/>
                <a:cs typeface="Calibri" panose="020F0502020204030204" pitchFamily="34" charset="0"/>
              </a:rPr>
              <a:t>準備和培訓</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a:latin typeface="Calibri" panose="020F0502020204030204" pitchFamily="34" charset="0"/>
                <a:ea typeface="PMingLiU" charset="0"/>
                <a:cs typeface="Calibri" panose="020F0502020204030204" pitchFamily="34" charset="0"/>
              </a:rPr>
              <a:t>規劃整年的行事曆</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a:latin typeface="Calibri" panose="020F0502020204030204" pitchFamily="34" charset="0"/>
                <a:ea typeface="PMingLiU" charset="0"/>
                <a:cs typeface="Calibri" panose="020F0502020204030204" pitchFamily="34" charset="0"/>
              </a:rPr>
              <a:t>您對分會和區的角色</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a:latin typeface="Calibri" panose="020F0502020204030204" pitchFamily="34" charset="0"/>
                <a:ea typeface="PMingLiU" charset="0"/>
                <a:cs typeface="Calibri" panose="020F0502020204030204" pitchFamily="34" charset="0"/>
              </a:rPr>
              <a:t>給健康分會的分會品質資源</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a:latin typeface="Calibri" panose="020F0502020204030204" pitchFamily="34" charset="0"/>
                <a:ea typeface="PMingLiU" charset="0"/>
                <a:cs typeface="Calibri" panose="020F0502020204030204" pitchFamily="34" charset="0"/>
              </a:rPr>
              <a:t>宣導分會間之和解</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4" name="Picture 3">
            <a:extLst>
              <a:ext uri="{FF2B5EF4-FFF2-40B4-BE49-F238E27FC236}">
                <a16:creationId xmlns:a16="http://schemas.microsoft.com/office/drawing/2014/main" id="{BC21C00E-4B45-8AD0-17BF-3613023DD95D}"/>
              </a:ext>
            </a:extLst>
          </p:cNvPr>
          <p:cNvPicPr>
            <a:picLocks noChangeAspect="1"/>
          </p:cNvPicPr>
          <p:nvPr/>
        </p:nvPicPr>
        <p:blipFill>
          <a:blip r:embed="rId3"/>
          <a:stretch>
            <a:fillRect/>
          </a:stretch>
        </p:blipFill>
        <p:spPr>
          <a:xfrm>
            <a:off x="411212" y="1656352"/>
            <a:ext cx="3781051" cy="4881552"/>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a:solidFill>
                  <a:srgbClr val="082E87"/>
                </a:solidFill>
                <a:latin typeface="Calibri" panose="020F0502020204030204" pitchFamily="34" charset="0"/>
                <a:ea typeface="PMingLiU"/>
                <a:cs typeface="Calibri" panose="020F0502020204030204" pitchFamily="34" charset="0"/>
              </a:rPr>
              <a:t>成為認證導獅！</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334000" y="2362200"/>
            <a:ext cx="6038551" cy="3416320"/>
          </a:xfrm>
          <a:prstGeom prst="rect">
            <a:avLst/>
          </a:prstGeom>
        </p:spPr>
        <p:txBody>
          <a:bodyPr wrap="square">
            <a:spAutoFit/>
          </a:bodyPr>
          <a:lstStyle/>
          <a:p>
            <a:r>
              <a:rPr lang="zh-TW" sz="2200">
                <a:solidFill>
                  <a:schemeClr val="accent6">
                    <a:lumMod val="65000"/>
                    <a:lumOff val="35000"/>
                  </a:schemeClr>
                </a:solidFill>
                <a:latin typeface="Calibri" panose="020F0502020204030204" pitchFamily="34" charset="0"/>
                <a:ea typeface="PMingLiU"/>
                <a:cs typeface="Calibri" panose="020F0502020204030204" pitchFamily="34" charset="0"/>
              </a:rPr>
              <a:t>了解如何支持新分會和有困難的既有分會。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zh-TW" sz="2200">
                <a:solidFill>
                  <a:schemeClr val="accent6">
                    <a:lumMod val="65000"/>
                    <a:lumOff val="35000"/>
                  </a:schemeClr>
                </a:solidFill>
                <a:latin typeface="Calibri" panose="020F0502020204030204" pitchFamily="34" charset="0"/>
                <a:ea typeface="PMingLiU"/>
                <a:cs typeface="Calibri" panose="020F0502020204030204" pitchFamily="34" charset="0"/>
              </a:rPr>
              <a:t>充分了解所有分會幹部的角色。</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zh-TW" sz="2200">
                <a:solidFill>
                  <a:schemeClr val="accent6">
                    <a:lumMod val="65000"/>
                    <a:lumOff val="35000"/>
                  </a:schemeClr>
                </a:solidFill>
                <a:latin typeface="Calibri" panose="020F0502020204030204" pitchFamily="34" charset="0"/>
                <a:ea typeface="PMingLiU"/>
                <a:cs typeface="Calibri" panose="020F0502020204030204" pitchFamily="34" charset="0"/>
              </a:rPr>
              <a:t>專注於分會運作的最佳實務。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zh-TW" sz="2200">
                <a:solidFill>
                  <a:schemeClr val="accent6">
                    <a:lumMod val="65000"/>
                    <a:lumOff val="35000"/>
                  </a:schemeClr>
                </a:solidFill>
                <a:latin typeface="Calibri" panose="020F0502020204030204" pitchFamily="34" charset="0"/>
                <a:ea typeface="PMingLiU"/>
                <a:cs typeface="Calibri" panose="020F0502020204030204" pitchFamily="34" charset="0"/>
              </a:rPr>
              <a:t>隨時獲取給分會的最新資源之資訊！</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708E376D-1AF0-5BB6-F279-EDCBBD871444}"/>
              </a:ext>
            </a:extLst>
          </p:cNvPr>
          <p:cNvPicPr>
            <a:picLocks noChangeAspect="1"/>
          </p:cNvPicPr>
          <p:nvPr/>
        </p:nvPicPr>
        <p:blipFill>
          <a:blip r:embed="rId3"/>
          <a:stretch>
            <a:fillRect/>
          </a:stretch>
        </p:blipFill>
        <p:spPr>
          <a:xfrm>
            <a:off x="415960" y="1119075"/>
            <a:ext cx="4133551" cy="5326050"/>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331514" y="1481389"/>
            <a:ext cx="4357237" cy="400110"/>
          </a:xfrm>
          <a:prstGeom prst="rect">
            <a:avLst/>
          </a:prstGeom>
          <a:noFill/>
        </p:spPr>
        <p:txBody>
          <a:bodyPr wrap="square" rtlCol="0">
            <a:spAutoFit/>
          </a:bodyPr>
          <a:lstStyle/>
          <a:p>
            <a:r>
              <a:rPr lang="zh-TW" sz="2000" i="1">
                <a:solidFill>
                  <a:schemeClr val="bg1"/>
                </a:solidFill>
                <a:latin typeface="Calibri" panose="020F0502020204030204" pitchFamily="34" charset="0"/>
                <a:ea typeface="PMingLiU"/>
                <a:cs typeface="Calibri" panose="020F0502020204030204" pitchFamily="34" charset="0"/>
              </a:rPr>
              <a:t>在您的服務任期開始之前</a:t>
            </a:r>
          </a:p>
        </p:txBody>
      </p:sp>
      <p:sp>
        <p:nvSpPr>
          <p:cNvPr id="9" name="Content Placeholder 6"/>
          <p:cNvSpPr txBox="1">
            <a:spLocks/>
          </p:cNvSpPr>
          <p:nvPr/>
        </p:nvSpPr>
        <p:spPr>
          <a:xfrm>
            <a:off x="5410201" y="2143690"/>
            <a:ext cx="5921828"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zh-TW" sz="2400" dirty="0">
                <a:solidFill>
                  <a:schemeClr val="bg1"/>
                </a:solidFill>
                <a:latin typeface="Calibri" panose="020F0502020204030204" pitchFamily="34" charset="0"/>
                <a:ea typeface="PMingLiU"/>
                <a:cs typeface="Calibri" panose="020F0502020204030204" pitchFamily="34" charset="0"/>
              </a:rPr>
              <a:t>規劃整年的行事曆在一年內發生的活動。</a:t>
            </a:r>
          </a:p>
          <a:p>
            <a:pPr marL="457200" lvl="1" indent="0">
              <a:buClr>
                <a:schemeClr val="accent1"/>
              </a:buClr>
              <a:buSzPct val="150000"/>
              <a:buNone/>
            </a:pPr>
            <a:endParaRPr lang="zh-TW" sz="2400" dirty="0">
              <a:solidFill>
                <a:schemeClr val="bg1"/>
              </a:solidFill>
              <a:latin typeface="Calibri" panose="020F0502020204030204" pitchFamily="34" charset="0"/>
              <a:ea typeface="PMingLiU"/>
              <a:cs typeface="Calibri" panose="020F0502020204030204" pitchFamily="34" charset="0"/>
            </a:endParaRPr>
          </a:p>
          <a:p>
            <a:pPr marL="457200" lvl="2" indent="0">
              <a:buClr>
                <a:schemeClr val="accent1"/>
              </a:buClr>
              <a:buSzPct val="100000"/>
              <a:buNone/>
            </a:pPr>
            <a:r>
              <a:rPr lang="zh-TW" sz="1800" i="1" dirty="0">
                <a:solidFill>
                  <a:schemeClr val="bg1"/>
                </a:solidFill>
                <a:latin typeface="Calibri" panose="020F0502020204030204" pitchFamily="34" charset="0"/>
                <a:ea typeface="PMingLiU"/>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zh-TW" sz="2400" dirty="0">
                <a:solidFill>
                  <a:schemeClr val="bg1"/>
                </a:solidFill>
                <a:latin typeface="Calibri" panose="020F0502020204030204" pitchFamily="34" charset="0"/>
                <a:ea typeface="PMingLiU"/>
                <a:cs typeface="Calibri" panose="020F0502020204030204" pitchFamily="34" charset="0"/>
              </a:rPr>
              <a:t>組織起來 — 知道如何聯繫分會的幹部。</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zh-TW" sz="3200">
                <a:solidFill>
                  <a:srgbClr val="FFFFFF"/>
                </a:solidFill>
                <a:latin typeface="Calibri" panose="020F0502020204030204" pitchFamily="34" charset="0"/>
                <a:ea typeface="PMingLiU"/>
                <a:cs typeface="Calibri" panose="020F0502020204030204" pitchFamily="34" charset="0"/>
              </a:rPr>
              <a:t>準備領導；準備成功</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zh-TW" sz="3600">
                <a:latin typeface="Calibri" panose="020F0502020204030204" pitchFamily="34" charset="0"/>
                <a:ea typeface="PMingLiU"/>
                <a:cs typeface="Calibri" panose="020F0502020204030204" pitchFamily="34" charset="0"/>
              </a:rPr>
              <a:t>整個年度間，與分會保持積極互動。 </a:t>
            </a:r>
          </a:p>
          <a:p>
            <a:r>
              <a:rPr lang="zh-TW" sz="3600">
                <a:latin typeface="Calibri" panose="020F0502020204030204" pitchFamily="34" charset="0"/>
                <a:ea typeface="PMingLiU"/>
                <a:cs typeface="Calibri" panose="020F0502020204030204" pitchFamily="34" charset="0"/>
              </a:rPr>
              <a:t> </a:t>
            </a:r>
          </a:p>
        </p:txBody>
      </p:sp>
      <p:sp>
        <p:nvSpPr>
          <p:cNvPr id="3" name="Rectangle 2"/>
          <p:cNvSpPr/>
          <p:nvPr/>
        </p:nvSpPr>
        <p:spPr>
          <a:xfrm>
            <a:off x="1524000" y="1295400"/>
            <a:ext cx="8229600" cy="646331"/>
          </a:xfrm>
          <a:prstGeom prst="rect">
            <a:avLst/>
          </a:prstGeom>
        </p:spPr>
        <p:txBody>
          <a:bodyPr wrap="square">
            <a:spAutoFit/>
          </a:bodyPr>
          <a:lstStyle/>
          <a:p>
            <a:r>
              <a:rPr lang="zh-TW" sz="3600" b="1" dirty="0">
                <a:solidFill>
                  <a:schemeClr val="bg1"/>
                </a:solidFill>
                <a:latin typeface="Calibri" panose="020F0502020204030204" pitchFamily="34" charset="0"/>
                <a:ea typeface="PMingLiU" charset="0"/>
                <a:cs typeface="Calibri" panose="020F0502020204030204" pitchFamily="34" charset="0"/>
              </a:rPr>
              <a:t>好 — 我覺得我已經準備好了，接下來呢？</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zh-TW" sz="3600" b="1" i="1">
                <a:solidFill>
                  <a:schemeClr val="bg1"/>
                </a:solidFill>
                <a:latin typeface="Calibri" panose="020F0502020204030204" pitchFamily="34" charset="0"/>
                <a:ea typeface="PMingLiU"/>
                <a:cs typeface="Calibri" panose="020F0502020204030204" pitchFamily="34" charset="0"/>
              </a:rPr>
              <a:t>成為分會最好的朋友！</a:t>
            </a:r>
            <a:r>
              <a:rPr lang="zh-TW" sz="3600">
                <a:solidFill>
                  <a:schemeClr val="bg1"/>
                </a:solidFill>
                <a:latin typeface="Calibri" panose="020F0502020204030204" pitchFamily="34" charset="0"/>
                <a:ea typeface="PMingLiU"/>
                <a:cs typeface="Calibri" panose="020F0502020204030204" pitchFamily="34" charset="0"/>
              </a:rPr>
              <a:t>	</a:t>
            </a:r>
          </a:p>
        </p:txBody>
      </p:sp>
      <p:sp>
        <p:nvSpPr>
          <p:cNvPr id="6" name="TextBox 5"/>
          <p:cNvSpPr txBox="1"/>
          <p:nvPr/>
        </p:nvSpPr>
        <p:spPr>
          <a:xfrm>
            <a:off x="858129" y="2815810"/>
            <a:ext cx="10968819" cy="4216539"/>
          </a:xfrm>
          <a:prstGeom prst="rect">
            <a:avLst/>
          </a:prstGeom>
          <a:noFill/>
        </p:spPr>
        <p:txBody>
          <a:bodyPr wrap="square" rtlCol="0">
            <a:spAutoFit/>
          </a:bodyPr>
          <a:lstStyle/>
          <a:p>
            <a:pPr>
              <a:buSzPct val="125000"/>
            </a:pPr>
            <a:r>
              <a:rPr lang="zh-TW" sz="2800">
                <a:solidFill>
                  <a:schemeClr val="accent1"/>
                </a:solidFill>
                <a:latin typeface="Calibri" panose="020F0502020204030204" pitchFamily="34" charset="0"/>
                <a:ea typeface="PMingLiU"/>
                <a:cs typeface="Calibri" panose="020F0502020204030204" pitchFamily="34" charset="0"/>
              </a:rPr>
              <a:t>了解分會及其方案。利用分會成就報告來了解分會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a:solidFill>
                  <a:schemeClr val="accent1"/>
                </a:solidFill>
                <a:latin typeface="Calibri" panose="020F0502020204030204" pitchFamily="34" charset="0"/>
                <a:ea typeface="PMingLiU"/>
                <a:cs typeface="Calibri" panose="020F0502020204030204" pitchFamily="34" charset="0"/>
              </a:rPr>
              <a:t>準備好一份憲章及附則，以及新會員講習手冊，以便回答問題。</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a:solidFill>
                  <a:schemeClr val="accent1"/>
                </a:solidFill>
                <a:latin typeface="Calibri" panose="020F0502020204030204" pitchFamily="34" charset="0"/>
                <a:ea typeface="PMingLiU"/>
                <a:cs typeface="Calibri" panose="020F0502020204030204" pitchFamily="34" charset="0"/>
              </a:rPr>
              <a:t>了解國際總會長、總監的主題並準備好討論它們。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latin typeface="Calibri" panose="020F0502020204030204" pitchFamily="34" charset="0"/>
                <a:ea typeface="PMingLiU"/>
                <a:cs typeface="Calibri" panose="020F0502020204030204" pitchFamily="34" charset="0"/>
              </a:rPr>
              <a:t>為您的分會訪問做好準備並保持積極參與</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zh-TW" sz="3600" b="1" i="1">
                <a:solidFill>
                  <a:schemeClr val="bg1"/>
                </a:solidFill>
                <a:latin typeface="Calibri" panose="020F0502020204030204" pitchFamily="34" charset="0"/>
                <a:ea typeface="PMingLiU"/>
                <a:cs typeface="Calibri" panose="020F0502020204030204" pitchFamily="34" charset="0"/>
              </a:rPr>
              <a:t>成為分會最好的朋友！</a:t>
            </a:r>
            <a:r>
              <a:rPr lang="zh-TW" sz="3600">
                <a:solidFill>
                  <a:schemeClr val="bg1"/>
                </a:solidFill>
                <a:latin typeface="Calibri" panose="020F0502020204030204" pitchFamily="34" charset="0"/>
                <a:ea typeface="PMingLiU"/>
                <a:cs typeface="Calibri" panose="020F0502020204030204" pitchFamily="34" charset="0"/>
              </a:rPr>
              <a:t>	</a:t>
            </a:r>
          </a:p>
        </p:txBody>
      </p:sp>
      <p:sp>
        <p:nvSpPr>
          <p:cNvPr id="6" name="TextBox 5"/>
          <p:cNvSpPr txBox="1"/>
          <p:nvPr/>
        </p:nvSpPr>
        <p:spPr>
          <a:xfrm>
            <a:off x="838199" y="2320579"/>
            <a:ext cx="10968819" cy="4216539"/>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zh-TW" sz="2800">
                <a:solidFill>
                  <a:schemeClr val="accent1"/>
                </a:solidFill>
                <a:latin typeface="Calibri" panose="020F0502020204030204" pitchFamily="34" charset="0"/>
                <a:ea typeface="PMingLiU"/>
                <a:cs typeface="Calibri" panose="020F0502020204030204" pitchFamily="34" charset="0"/>
              </a:rPr>
              <a:t>宣傳貴分區的主題、熱忱。</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a:solidFill>
                  <a:schemeClr val="accent1"/>
                </a:solidFill>
                <a:latin typeface="Calibri" panose="020F0502020204030204" pitchFamily="34" charset="0"/>
                <a:ea typeface="PMingLiU"/>
                <a:cs typeface="Calibri" panose="020F0502020204030204" pitchFamily="34" charset="0"/>
              </a:rPr>
              <a:t>做好準備回答有關獅子主義的問題，包括會費等</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a:solidFill>
                  <a:schemeClr val="accent1"/>
                </a:solidFill>
                <a:latin typeface="Calibri" panose="020F0502020204030204" pitchFamily="34" charset="0"/>
                <a:ea typeface="PMingLiU"/>
                <a:cs typeface="Calibri" panose="020F0502020204030204" pitchFamily="34" charset="0"/>
              </a:rPr>
              <a:t>鼓勵分會每年爭取分會傑出獎！！！</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a:solidFill>
                  <a:schemeClr val="accent1"/>
                </a:solidFill>
                <a:latin typeface="Calibri" panose="020F0502020204030204" pitchFamily="34" charset="0"/>
                <a:ea typeface="PMingLiU"/>
                <a:cs typeface="Calibri" panose="020F0502020204030204" pitchFamily="34" charset="0"/>
              </a:rPr>
              <a:t>尋找下一位分區主席：繼任計劃</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latin typeface="Calibri" panose="020F0502020204030204" pitchFamily="34" charset="0"/>
                <a:ea typeface="PMingLiU"/>
                <a:cs typeface="Calibri" panose="020F0502020204030204" pitchFamily="34" charset="0"/>
              </a:rPr>
              <a:t>為您的分會訪問做好準備並保持積極參與</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如何取得分會健康評估報告</a:t>
            </a:r>
          </a:p>
        </p:txBody>
      </p:sp>
      <p:pic>
        <p:nvPicPr>
          <p:cNvPr id="3" name="Picture 2">
            <a:extLst>
              <a:ext uri="{FF2B5EF4-FFF2-40B4-BE49-F238E27FC236}">
                <a16:creationId xmlns:a16="http://schemas.microsoft.com/office/drawing/2014/main" id="{92E677D3-E0F2-3194-A98A-EDA766D2D99B}"/>
              </a:ext>
            </a:extLst>
          </p:cNvPr>
          <p:cNvPicPr>
            <a:picLocks noChangeAspect="1"/>
          </p:cNvPicPr>
          <p:nvPr/>
        </p:nvPicPr>
        <p:blipFill>
          <a:blip r:embed="rId3"/>
          <a:stretch>
            <a:fillRect/>
          </a:stretch>
        </p:blipFill>
        <p:spPr>
          <a:xfrm>
            <a:off x="4586287" y="2662237"/>
            <a:ext cx="3643313" cy="1850389"/>
          </a:xfrm>
          <a:prstGeom prst="rect">
            <a:avLst/>
          </a:prstGeom>
        </p:spPr>
      </p:pic>
      <p:sp>
        <p:nvSpPr>
          <p:cNvPr id="10" name="Rounded Rectangle 9"/>
          <p:cNvSpPr/>
          <p:nvPr/>
        </p:nvSpPr>
        <p:spPr bwMode="auto">
          <a:xfrm>
            <a:off x="4850037" y="3886200"/>
            <a:ext cx="1821657" cy="457200"/>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11723" y="-40477"/>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zh-TW" sz="4000" b="1">
                <a:solidFill>
                  <a:schemeClr val="bg1"/>
                </a:solidFill>
                <a:latin typeface="Calibri" panose="020F0502020204030204" pitchFamily="34" charset="0"/>
                <a:ea typeface="PMingLiU"/>
                <a:cs typeface="Calibri" panose="020F0502020204030204" pitchFamily="34" charset="0"/>
              </a:rPr>
              <a:t>分會健康評估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zh-TW" sz="2000">
                <a:solidFill>
                  <a:schemeClr val="bg1"/>
                </a:solidFill>
                <a:latin typeface="Calibri" panose="020F0502020204030204" pitchFamily="34" charset="0"/>
                <a:ea typeface="PMingLiU"/>
                <a:cs typeface="Calibri" panose="020F0502020204030204" pitchFamily="34" charset="0"/>
              </a:rPr>
              <a:t>提供一個快速瀏覽：</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a:solidFill>
                  <a:schemeClr val="bg1"/>
                </a:solidFill>
                <a:latin typeface="Calibri" panose="020F0502020204030204" pitchFamily="34" charset="0"/>
                <a:ea typeface="PMingLiU"/>
                <a:cs typeface="Calibri" panose="020F0502020204030204" pitchFamily="34" charset="0"/>
              </a:rPr>
              <a:t>今年至今的淨會員人數</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a:solidFill>
                  <a:schemeClr val="bg1"/>
                </a:solidFill>
                <a:latin typeface="Calibri" panose="020F0502020204030204" pitchFamily="34" charset="0"/>
                <a:ea typeface="PMingLiU"/>
                <a:cs typeface="Calibri" panose="020F0502020204030204" pitchFamily="34" charset="0"/>
              </a:rPr>
              <a:t>服務報告</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a:solidFill>
                  <a:schemeClr val="bg1"/>
                </a:solidFill>
                <a:latin typeface="Calibri" panose="020F0502020204030204" pitchFamily="34" charset="0"/>
                <a:ea typeface="PMingLiU"/>
                <a:cs typeface="Calibri" panose="020F0502020204030204" pitchFamily="34" charset="0"/>
              </a:rPr>
              <a:t>幹部輪換</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a:solidFill>
                  <a:schemeClr val="bg1"/>
                </a:solidFill>
                <a:latin typeface="Calibri" panose="020F0502020204030204" pitchFamily="34" charset="0"/>
                <a:ea typeface="PMingLiU"/>
                <a:cs typeface="Calibri" panose="020F0502020204030204" pitchFamily="34" charset="0"/>
              </a:rPr>
              <a:t>會員發展報告的歷史</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a:solidFill>
                  <a:schemeClr val="bg1"/>
                </a:solidFill>
                <a:latin typeface="Calibri" panose="020F0502020204030204" pitchFamily="34" charset="0"/>
                <a:ea typeface="PMingLiU"/>
                <a:cs typeface="Calibri" panose="020F0502020204030204" pitchFamily="34" charset="0"/>
              </a:rPr>
              <a:t>目前分會的地位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zh-TW" sz="1800">
                <a:solidFill>
                  <a:schemeClr val="bg1"/>
                </a:solidFill>
                <a:latin typeface="Calibri" panose="020F0502020204030204" pitchFamily="34" charset="0"/>
                <a:ea typeface="PMingLiU"/>
                <a:cs typeface="Calibri" panose="020F0502020204030204" pitchFamily="34" charset="0"/>
              </a:rPr>
              <a:t>每月評估貴分會的健康狀況：</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492585"/>
          </a:xfrm>
          <a:prstGeom prst="rect">
            <a:avLst/>
          </a:prstGeom>
          <a:noFill/>
        </p:spPr>
        <p:txBody>
          <a:bodyPr wrap="square" rtlCol="0">
            <a:spAutoFit/>
          </a:bodyPr>
          <a:lstStyle/>
          <a:p>
            <a:r>
              <a:rPr lang="zh-TW" sz="1200" b="1"/>
              <a:t>淨會員人數</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04963"/>
            <a:ext cx="1523999" cy="276999"/>
          </a:xfrm>
          <a:prstGeom prst="rect">
            <a:avLst/>
          </a:prstGeom>
          <a:noFill/>
        </p:spPr>
        <p:txBody>
          <a:bodyPr wrap="square" rtlCol="0" anchor="b">
            <a:spAutoFit/>
          </a:bodyPr>
          <a:lstStyle/>
          <a:p>
            <a:r>
              <a:rPr lang="zh-TW" sz="1200" b="1"/>
              <a:t>幹部輪換</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228183" y="2953720"/>
            <a:ext cx="1487081" cy="492584"/>
          </a:xfrm>
          <a:prstGeom prst="rect">
            <a:avLst/>
          </a:prstGeom>
          <a:noFill/>
        </p:spPr>
        <p:txBody>
          <a:bodyPr wrap="square" rtlCol="0">
            <a:spAutoFit/>
          </a:bodyPr>
          <a:lstStyle/>
          <a:p>
            <a:r>
              <a:rPr lang="zh-TW" sz="1200" b="1"/>
              <a:t>服務報告</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zh-TW" sz="1200" b="1"/>
              <a:t>報告的歷史</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05823"/>
            <a:ext cx="1143000" cy="276999"/>
          </a:xfrm>
          <a:prstGeom prst="rect">
            <a:avLst/>
          </a:prstGeom>
          <a:noFill/>
        </p:spPr>
        <p:txBody>
          <a:bodyPr wrap="square" rtlCol="0">
            <a:spAutoFit/>
          </a:bodyPr>
          <a:lstStyle/>
          <a:p>
            <a:r>
              <a:rPr lang="zh-TW" sz="1200" b="1"/>
              <a:t>分會地位</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3600">
                <a:solidFill>
                  <a:schemeClr val="bg1"/>
                </a:solidFill>
                <a:latin typeface="Calibri" panose="020F0502020204030204" pitchFamily="34" charset="0"/>
                <a:ea typeface="PMingLiU"/>
                <a:cs typeface="Calibri" panose="020F0502020204030204" pitchFamily="34" charset="0"/>
              </a:rPr>
              <a:t>今天我們將共同探索什麼</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zh-TW" sz="2000">
                <a:solidFill>
                  <a:schemeClr val="accent1"/>
                </a:solidFill>
                <a:latin typeface="Calibri" panose="020F0502020204030204" pitchFamily="34" charset="0"/>
                <a:ea typeface="PMingLiU"/>
                <a:cs typeface="Calibri" panose="020F0502020204030204" pitchFamily="34" charset="0"/>
              </a:rPr>
              <a:t>檢視分區或專區主席的角色</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a:solidFill>
                  <a:schemeClr val="accent1"/>
                </a:solidFill>
                <a:latin typeface="Calibri" panose="020F0502020204030204" pitchFamily="34" charset="0"/>
                <a:ea typeface="PMingLiU"/>
                <a:cs typeface="Calibri" panose="020F0502020204030204" pitchFamily="34" charset="0"/>
              </a:rPr>
              <a:t>了解如何為您的角色取得成功做好準備</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a:solidFill>
                  <a:schemeClr val="accent1"/>
                </a:solidFill>
                <a:latin typeface="Calibri" panose="020F0502020204030204" pitchFamily="34" charset="0"/>
                <a:ea typeface="PMingLiU"/>
                <a:cs typeface="Calibri" panose="020F0502020204030204" pitchFamily="34" charset="0"/>
              </a:rPr>
              <a:t>盡全力提高分會的分區會議之價值 — 準備、參與和後續跟進！</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a:solidFill>
                  <a:schemeClr val="accent1"/>
                </a:solidFill>
                <a:latin typeface="Calibri" panose="020F0502020204030204" pitchFamily="34" charset="0"/>
                <a:ea typeface="PMingLiU"/>
                <a:cs typeface="Calibri" panose="020F0502020204030204" pitchFamily="34" charset="0"/>
              </a:rPr>
              <a:t>分區和專區主席 - 全球會員發展措施</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a:solidFill>
                  <a:schemeClr val="accent1"/>
                </a:solidFill>
                <a:latin typeface="Calibri" panose="020F0502020204030204" pitchFamily="34" charset="0"/>
                <a:ea typeface="PMingLiU"/>
                <a:cs typeface="Calibri" panose="020F0502020204030204" pitchFamily="34" charset="0"/>
              </a:rPr>
              <a:t>後續跟進您的分會</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a:solidFill>
                  <a:schemeClr val="accent1"/>
                </a:solidFill>
                <a:latin typeface="Calibri" panose="020F0502020204030204" pitchFamily="34" charset="0"/>
                <a:ea typeface="PMingLiU"/>
                <a:cs typeface="Calibri" panose="020F0502020204030204" pitchFamily="34" charset="0"/>
              </a:rPr>
              <a:t>獎項</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zh-TW" sz="4000" b="1">
                <a:solidFill>
                  <a:schemeClr val="bg1"/>
                </a:solidFill>
                <a:latin typeface="Calibri" panose="020F0502020204030204" pitchFamily="34" charset="0"/>
                <a:ea typeface="PMingLiU"/>
                <a:cs typeface="Calibri" panose="020F0502020204030204" pitchFamily="34" charset="0"/>
              </a:rPr>
              <a:t>分會成就報告</a:t>
            </a:r>
          </a:p>
        </p:txBody>
      </p:sp>
      <p:sp>
        <p:nvSpPr>
          <p:cNvPr id="3" name="TextBox 2">
            <a:extLst>
              <a:ext uri="{FF2B5EF4-FFF2-40B4-BE49-F238E27FC236}">
                <a16:creationId xmlns:a16="http://schemas.microsoft.com/office/drawing/2014/main" id="{A64FB700-93D3-1192-E502-E8C7A9ADBCC6}"/>
              </a:ext>
            </a:extLst>
          </p:cNvPr>
          <p:cNvSpPr txBox="1"/>
          <p:nvPr/>
        </p:nvSpPr>
        <p:spPr>
          <a:xfrm>
            <a:off x="1295400" y="1219200"/>
            <a:ext cx="8763000" cy="5262979"/>
          </a:xfrm>
          <a:prstGeom prst="rect">
            <a:avLst/>
          </a:prstGeom>
          <a:noFill/>
        </p:spPr>
        <p:txBody>
          <a:bodyPr wrap="square" rtlCol="0">
            <a:spAutoFit/>
          </a:bodyPr>
          <a:lstStyle/>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本獅子年度增加和減少的分會會員人數</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分會狀態</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分會幹部</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有輔導會員的獅友</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常受表揚的分會會員(主要獎項、終身會員、服務年輪獎、分會傑出獎等)</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LCIF 捐助者級，包括茂文鐘士會員和尊榮茂文鐘士會員</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分會表揚</a:t>
            </a:r>
          </a:p>
          <a:p>
            <a:pPr marL="342900" indent="-342900">
              <a:buSzPct val="125000"/>
              <a:buFont typeface="Arial" panose="020B0604020202020204" pitchFamily="34" charset="0"/>
              <a:buChar char="•"/>
            </a:pPr>
            <a:r>
              <a:rPr lang="zh-TW" sz="2800">
                <a:solidFill>
                  <a:schemeClr val="accent1"/>
                </a:solidFill>
                <a:latin typeface="Calibri" panose="020F0502020204030204" pitchFamily="34" charset="0"/>
                <a:ea typeface="PMingLiU"/>
                <a:cs typeface="Calibri" panose="020F0502020204030204" pitchFamily="34" charset="0"/>
              </a:rPr>
              <a:t>最近的服務活動</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5486400" cy="3039422"/>
          </a:xfrm>
          <a:prstGeom prst="rect">
            <a:avLst/>
          </a:prstGeom>
        </p:spPr>
        <p:txBody>
          <a:bodyPr wrap="square">
            <a:spAutoFit/>
          </a:bodyPr>
          <a:lstStyle/>
          <a:p>
            <a:pPr>
              <a:lnSpc>
                <a:spcPct val="114000"/>
              </a:lnSpc>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新幹部、理事和委員會主席的職位。</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重新調整並更新了常設委員會。</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定義新的標準版分會結構。</a:t>
            </a:r>
          </a:p>
        </p:txBody>
      </p:sp>
      <p:sp>
        <p:nvSpPr>
          <p:cNvPr id="8" name="Title 1"/>
          <p:cNvSpPr txBox="1">
            <a:spLocks/>
          </p:cNvSpPr>
          <p:nvPr/>
        </p:nvSpPr>
        <p:spPr>
          <a:xfrm>
            <a:off x="4876800" y="884390"/>
            <a:ext cx="6172199"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a:solidFill>
                  <a:srgbClr val="082E87"/>
                </a:solidFill>
                <a:latin typeface="Calibri" panose="020F0502020204030204" pitchFamily="34" charset="0"/>
                <a:ea typeface="PMingLiU" charset="0"/>
                <a:cs typeface="Calibri" panose="020F0502020204030204" pitchFamily="34" charset="0"/>
              </a:rPr>
              <a:t>花點時間了解每位分會幹部的角色。 </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6029917"/>
            <a:ext cx="10972800" cy="589072"/>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zh-TW" sz="2400">
                <a:solidFill>
                  <a:schemeClr val="bg2"/>
                </a:solidFill>
                <a:latin typeface="Calibri" panose="020F0502020204030204" pitchFamily="34" charset="0"/>
                <a:ea typeface="PMingLiU" charset="0"/>
                <a:cs typeface="Calibri" panose="020F0502020204030204" pitchFamily="34" charset="0"/>
              </a:rPr>
              <a:t>此獎項可每年獲得 - 這是每個分會可設定的宏偉目標！</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zh-TW" sz="3200" b="1">
                <a:solidFill>
                  <a:schemeClr val="bg1"/>
                </a:solidFill>
                <a:latin typeface="Calibri" panose="020F0502020204030204" pitchFamily="34" charset="0"/>
                <a:ea typeface="PMingLiU"/>
                <a:cs typeface="Calibri" panose="020F0502020204030204" pitchFamily="34" charset="0"/>
              </a:rPr>
              <a:t>分會傑出獎</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0" i="1">
                <a:solidFill>
                  <a:schemeClr val="bg1"/>
                </a:solidFill>
                <a:latin typeface="Calibri" panose="020F0502020204030204" pitchFamily="34" charset="0"/>
                <a:ea typeface="PMingLiU"/>
                <a:cs typeface="Calibri" panose="020F0502020204030204" pitchFamily="34" charset="0"/>
              </a:rPr>
              <a:t>成功的路線圖</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zh-TW" sz="2200" b="0">
                <a:solidFill>
                  <a:schemeClr val="bg1"/>
                </a:solidFill>
                <a:latin typeface="Calibri" panose="020F0502020204030204" pitchFamily="34" charset="0"/>
                <a:ea typeface="PMingLiU"/>
                <a:cs typeface="Calibri" panose="020F0502020204030204" pitchFamily="34" charset="0"/>
              </a:rPr>
              <a:t>獎項標準包括以下的重點領域：</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a:solidFill>
                  <a:schemeClr val="bg1"/>
                </a:solidFill>
                <a:latin typeface="Calibri" panose="020F0502020204030204" pitchFamily="34" charset="0"/>
                <a:ea typeface="PMingLiU"/>
                <a:cs typeface="Calibri" panose="020F0502020204030204" pitchFamily="34" charset="0"/>
              </a:rPr>
              <a:t>會員發展</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a:solidFill>
                  <a:schemeClr val="bg1"/>
                </a:solidFill>
                <a:latin typeface="Calibri" panose="020F0502020204030204" pitchFamily="34" charset="0"/>
                <a:ea typeface="PMingLiU"/>
                <a:cs typeface="Calibri" panose="020F0502020204030204" pitchFamily="34" charset="0"/>
              </a:rPr>
              <a:t>服務</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a:solidFill>
                  <a:schemeClr val="bg1"/>
                </a:solidFill>
                <a:latin typeface="Calibri" panose="020F0502020204030204" pitchFamily="34" charset="0"/>
                <a:ea typeface="PMingLiU"/>
                <a:cs typeface="Calibri" panose="020F0502020204030204" pitchFamily="34" charset="0"/>
              </a:rPr>
              <a:t>領導發展及組織的卓越</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a:solidFill>
                  <a:schemeClr val="bg1"/>
                </a:solidFill>
                <a:latin typeface="Calibri" panose="020F0502020204030204" pitchFamily="34" charset="0"/>
                <a:ea typeface="PMingLiU"/>
                <a:cs typeface="Calibri" panose="020F0502020204030204" pitchFamily="34" charset="0"/>
              </a:rPr>
              <a:t>行銷委員會</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200">
                <a:solidFill>
                  <a:schemeClr val="accent6">
                    <a:lumMod val="75000"/>
                    <a:lumOff val="25000"/>
                  </a:schemeClr>
                </a:solidFill>
                <a:latin typeface="Calibri" panose="020F0502020204030204" pitchFamily="34" charset="0"/>
                <a:ea typeface="PMingLiU" charset="0"/>
                <a:cs typeface="Calibri" panose="020F0502020204030204" pitchFamily="34" charset="0"/>
              </a:rPr>
              <a:t>加入您分會的社交媒體群組。</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200">
                <a:solidFill>
                  <a:schemeClr val="accent6">
                    <a:lumMod val="75000"/>
                    <a:lumOff val="25000"/>
                  </a:schemeClr>
                </a:solidFill>
                <a:latin typeface="Calibri" panose="020F0502020204030204" pitchFamily="34" charset="0"/>
                <a:ea typeface="PMingLiU" charset="0"/>
                <a:cs typeface="Calibri" panose="020F0502020204030204" pitchFamily="34" charset="0"/>
              </a:rPr>
              <a:t>關注您分會的電子分會會所和Salesforce，以了解分會活動。</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200">
                <a:solidFill>
                  <a:schemeClr val="accent6">
                    <a:lumMod val="75000"/>
                    <a:lumOff val="25000"/>
                  </a:schemeClr>
                </a:solidFill>
                <a:latin typeface="Calibri" panose="020F0502020204030204" pitchFamily="34" charset="0"/>
                <a:ea typeface="PMingLiU" charset="0"/>
                <a:cs typeface="Calibri" panose="020F0502020204030204" pitchFamily="34" charset="0"/>
              </a:rPr>
              <a:t>在報告系統中查看報告</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zh-TW" sz="3200" dirty="0">
                <a:solidFill>
                  <a:srgbClr val="082E87"/>
                </a:solidFill>
                <a:latin typeface="Calibri" panose="020F0502020204030204" pitchFamily="34" charset="0"/>
                <a:ea typeface="PMingLiU" charset="0"/>
                <a:cs typeface="Calibri" panose="020F0502020204030204" pitchFamily="34" charset="0"/>
              </a:rPr>
              <a:t>利用數位平台</a:t>
            </a:r>
            <a:r>
              <a:rPr lang="zh-TW" altLang="en-US" sz="3200" dirty="0">
                <a:solidFill>
                  <a:srgbClr val="082E87"/>
                </a:solidFill>
                <a:latin typeface="Calibri" panose="020F0502020204030204" pitchFamily="34" charset="0"/>
                <a:ea typeface="PMingLiU" charset="0"/>
                <a:cs typeface="Calibri" panose="020F0502020204030204" pitchFamily="34" charset="0"/>
              </a:rPr>
              <a:t>，與您的分會</a:t>
            </a:r>
            <a:br>
              <a:rPr lang="en-US" altLang="zh-TW" sz="3200" dirty="0">
                <a:solidFill>
                  <a:srgbClr val="082E87"/>
                </a:solidFill>
                <a:latin typeface="Calibri" panose="020F0502020204030204" pitchFamily="34" charset="0"/>
                <a:ea typeface="PMingLiU" charset="0"/>
                <a:cs typeface="Calibri" panose="020F0502020204030204" pitchFamily="34" charset="0"/>
              </a:rPr>
            </a:br>
            <a:r>
              <a:rPr lang="zh-TW" sz="3200" dirty="0">
                <a:solidFill>
                  <a:srgbClr val="082E87"/>
                </a:solidFill>
                <a:latin typeface="Calibri" panose="020F0502020204030204" pitchFamily="34" charset="0"/>
                <a:ea typeface="PMingLiU" charset="0"/>
                <a:cs typeface="Calibri" panose="020F0502020204030204" pitchFamily="34" charset="0"/>
              </a:rPr>
              <a:t>保持密切聯繫</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057400"/>
            <a:ext cx="8000999" cy="1600200"/>
          </a:xfrm>
        </p:spPr>
        <p:txBody>
          <a:bodyPr anchor="t"/>
          <a:lstStyle/>
          <a:p>
            <a:r>
              <a:rPr lang="zh-TW" sz="3600">
                <a:latin typeface="Calibri" panose="020F0502020204030204" pitchFamily="34" charset="0"/>
                <a:ea typeface="PMingLiU"/>
                <a:cs typeface="Calibri" panose="020F0502020204030204" pitchFamily="34" charset="0"/>
              </a:rPr>
              <a:t>分區會議成功</a:t>
            </a:r>
          </a:p>
          <a:p>
            <a:r>
              <a:rPr lang="zh-TW" sz="3600">
                <a:latin typeface="Calibri" panose="020F0502020204030204" pitchFamily="34" charset="0"/>
                <a:ea typeface="PMingLiU"/>
                <a:cs typeface="Calibri" panose="020F0502020204030204" pitchFamily="34" charset="0"/>
              </a:rPr>
              <a:t>準備、參與、後續跟進！</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991100" y="1447800"/>
            <a:ext cx="6789920" cy="5776966"/>
          </a:xfrm>
          <a:prstGeom prst="rect">
            <a:avLst/>
          </a:prstGeom>
        </p:spPr>
        <p:txBody>
          <a:bodyPr wrap="square">
            <a:spAutoFit/>
          </a:bodyPr>
          <a:lstStyle/>
          <a:p>
            <a:pPr>
              <a:lnSpc>
                <a:spcPct val="90000"/>
              </a:lnSpc>
              <a:spcBef>
                <a:spcPts val="2400"/>
              </a:spcBef>
              <a:defRPr/>
            </a:pPr>
            <a:r>
              <a:rPr lang="zh-TW" sz="2000" dirty="0">
                <a:solidFill>
                  <a:schemeClr val="accent6">
                    <a:lumMod val="75000"/>
                    <a:lumOff val="25000"/>
                  </a:schemeClr>
                </a:solidFill>
                <a:latin typeface="Calibri" panose="020F0502020204030204" pitchFamily="34" charset="0"/>
                <a:ea typeface="PMingLiU"/>
                <a:cs typeface="Calibri" panose="020F0502020204030204" pitchFamily="34" charset="0"/>
              </a:rPr>
              <a:t>此指南可於分區和專區主席網頁上取得，且指南中附有可填寫的pdf文件。  要訣：</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提前安排會議</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為各會議提供建議的議程</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提供不同的分區會議地點</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爭取全球行動團隊區協調員的支持</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b="1" i="1" dirty="0">
                <a:solidFill>
                  <a:schemeClr val="accent6"/>
                </a:solidFill>
                <a:latin typeface="Calibri" panose="020F0502020204030204" pitchFamily="34" charset="0"/>
                <a:ea typeface="PMingLiU"/>
                <a:cs typeface="Calibri" panose="020F0502020204030204" pitchFamily="34" charset="0"/>
              </a:rPr>
              <a:t>請記住：使會議簡要並注重於分會的需求！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6019800" cy="958881"/>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charset="0"/>
                <a:cs typeface="Calibri" panose="020F0502020204030204" pitchFamily="34" charset="0"/>
              </a:rPr>
              <a:t>分區會議指南將幫助您準備會議。</a:t>
            </a:r>
          </a:p>
        </p:txBody>
      </p:sp>
      <p:pic>
        <p:nvPicPr>
          <p:cNvPr id="4" name="Picture 3">
            <a:extLst>
              <a:ext uri="{FF2B5EF4-FFF2-40B4-BE49-F238E27FC236}">
                <a16:creationId xmlns:a16="http://schemas.microsoft.com/office/drawing/2014/main" id="{9F211524-2C02-EF30-FFDD-45F25B3141F6}"/>
              </a:ext>
            </a:extLst>
          </p:cNvPr>
          <p:cNvPicPr>
            <a:picLocks noChangeAspect="1"/>
          </p:cNvPicPr>
          <p:nvPr/>
        </p:nvPicPr>
        <p:blipFill>
          <a:blip r:embed="rId3"/>
          <a:stretch>
            <a:fillRect/>
          </a:stretch>
        </p:blipFill>
        <p:spPr>
          <a:xfrm>
            <a:off x="495442" y="1447800"/>
            <a:ext cx="3772043" cy="4876800"/>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對在特定運作領域有困難的分會而言，這是個很好的工具。</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可用於分會訪問或分區會議之中。</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與GAT區協調員討論分會支持策略時的好工具。</a:t>
            </a:r>
          </a:p>
        </p:txBody>
      </p:sp>
      <p:sp>
        <p:nvSpPr>
          <p:cNvPr id="7" name="Title 1"/>
          <p:cNvSpPr txBox="1">
            <a:spLocks/>
          </p:cNvSpPr>
          <p:nvPr/>
        </p:nvSpPr>
        <p:spPr>
          <a:xfrm>
            <a:off x="5105400" y="499509"/>
            <a:ext cx="5543032"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a:cs typeface="Calibri" panose="020F0502020204030204" pitchFamily="34" charset="0"/>
              </a:rPr>
              <a:t>幫助分會做好準備 — </a:t>
            </a:r>
            <a:br>
              <a:rPr lang="en-US" altLang="zh-TW" sz="3200" dirty="0">
                <a:solidFill>
                  <a:srgbClr val="082E87"/>
                </a:solidFill>
                <a:latin typeface="Calibri" panose="020F0502020204030204" pitchFamily="34" charset="0"/>
                <a:ea typeface="PMingLiU"/>
                <a:cs typeface="Calibri" panose="020F0502020204030204" pitchFamily="34" charset="0"/>
              </a:rPr>
            </a:br>
            <a:r>
              <a:rPr lang="zh-TW" sz="3200" dirty="0">
                <a:solidFill>
                  <a:srgbClr val="082E87"/>
                </a:solidFill>
                <a:latin typeface="Calibri" panose="020F0502020204030204" pitchFamily="34" charset="0"/>
                <a:ea typeface="PMingLiU"/>
                <a:cs typeface="Calibri" panose="020F0502020204030204" pitchFamily="34" charset="0"/>
              </a:rPr>
              <a:t>完成挑戰</a:t>
            </a:r>
            <a:r>
              <a:rPr lang="zh-CN" altLang="en-US" sz="3200" dirty="0">
                <a:solidFill>
                  <a:srgbClr val="082E87"/>
                </a:solidFill>
                <a:latin typeface="Calibri" panose="020F0502020204030204" pitchFamily="34" charset="0"/>
                <a:ea typeface="PMingLiU"/>
                <a:cs typeface="Calibri" panose="020F0502020204030204" pitchFamily="34" charset="0"/>
              </a:rPr>
              <a:t>和</a:t>
            </a:r>
            <a:r>
              <a:rPr lang="zh-TW" sz="3200" dirty="0">
                <a:solidFill>
                  <a:srgbClr val="082E87"/>
                </a:solidFill>
                <a:latin typeface="Calibri" panose="020F0502020204030204" pitchFamily="34" charset="0"/>
                <a:ea typeface="PMingLiU"/>
                <a:cs typeface="Calibri" panose="020F0502020204030204" pitchFamily="34" charset="0"/>
              </a:rPr>
              <a:t>機會工作表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D64F09F7-E6F4-1540-CD54-84C5BBC3137E}"/>
              </a:ext>
            </a:extLst>
          </p:cNvPr>
          <p:cNvPicPr>
            <a:picLocks noChangeAspect="1"/>
          </p:cNvPicPr>
          <p:nvPr/>
        </p:nvPicPr>
        <p:blipFill>
          <a:blip r:embed="rId3"/>
          <a:stretch>
            <a:fillRect/>
          </a:stretch>
        </p:blipFill>
        <p:spPr>
          <a:xfrm>
            <a:off x="381000" y="1371600"/>
            <a:ext cx="3808445" cy="4985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總監顧問委員會</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zh-TW" sz="2400" i="1">
                <a:solidFill>
                  <a:schemeClr val="bg2"/>
                </a:solidFill>
                <a:latin typeface="Calibri" panose="020F0502020204030204" pitchFamily="34" charset="0"/>
                <a:ea typeface="PMingLiU"/>
                <a:cs typeface="Calibri" panose="020F0502020204030204" pitchFamily="34" charset="0"/>
              </a:rPr>
              <a:t>您的分區會議由總監顧問委員會開始 </a:t>
            </a:r>
          </a:p>
          <a:p>
            <a:r>
              <a:rPr lang="zh-TW" sz="2400" i="1">
                <a:solidFill>
                  <a:schemeClr val="bg2"/>
                </a:solidFill>
                <a:latin typeface="Calibri" panose="020F0502020204030204" pitchFamily="34" charset="0"/>
                <a:ea typeface="PMingLiU"/>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分區主席</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會長</a:t>
              </a:r>
              <a:r>
                <a:rPr lang="zh-TW"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副總會長</a:t>
              </a:r>
              <a:r>
                <a:rPr lang="zh-TW" sz="1600">
                  <a:solidFill>
                    <a:schemeClr val="bg1"/>
                  </a:solidFill>
                  <a:latin typeface="Helvetica Neue"/>
                  <a:ea typeface="PMingLiU"/>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秘書</a:t>
              </a:r>
              <a:r>
                <a:rPr lang="zh-TW" sz="1200">
                  <a:latin typeface="Calibri" panose="020F0502020204030204" pitchFamily="34" charset="0"/>
                  <a:ea typeface="PMingLiU"/>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導獅是給分會的額外資源</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874135" y="5969718"/>
            <a:ext cx="2743200" cy="584775"/>
          </a:xfrm>
          <a:prstGeom prst="rect">
            <a:avLst/>
          </a:prstGeom>
          <a:noFill/>
          <a:effectLst/>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認證導獅</a:t>
            </a:r>
          </a:p>
          <a:p>
            <a:pPr algn="ctr"/>
            <a:endParaRPr lang="en-US" sz="1600" dirty="0">
              <a:solidFill>
                <a:srgbClr val="00338D"/>
              </a:solidFill>
            </a:endParaRPr>
          </a:p>
        </p:txBody>
      </p:sp>
      <p:sp>
        <p:nvSpPr>
          <p:cNvPr id="2" name="TextBox 1"/>
          <p:cNvSpPr txBox="1"/>
          <p:nvPr/>
        </p:nvSpPr>
        <p:spPr>
          <a:xfrm>
            <a:off x="1447800" y="1670240"/>
            <a:ext cx="9601200" cy="461665"/>
          </a:xfrm>
          <a:prstGeom prst="rect">
            <a:avLst/>
          </a:prstGeom>
          <a:noFill/>
        </p:spPr>
        <p:txBody>
          <a:bodyPr wrap="square" rtlCol="0">
            <a:spAutoFit/>
          </a:bodyPr>
          <a:lstStyle/>
          <a:p>
            <a:pPr algn="ctr"/>
            <a:r>
              <a:rPr lang="zh-TW" sz="2400">
                <a:solidFill>
                  <a:schemeClr val="bg2"/>
                </a:solidFill>
                <a:latin typeface="Calibri" panose="020F0502020204030204" pitchFamily="34" charset="0"/>
                <a:ea typeface="PMingLiU"/>
                <a:cs typeface="Calibri" panose="020F0502020204030204" pitchFamily="34" charset="0"/>
              </a:rPr>
              <a:t>若有指定的分會導獅，請務必邀請該導獅</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2861267" y="2307829"/>
            <a:ext cx="1765455" cy="3204676"/>
            <a:chOff x="767388" y="2133600"/>
            <a:chExt cx="1765455" cy="320467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688579" cy="590923"/>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區的服務 </a:t>
              </a:r>
            </a:p>
            <a:p>
              <a:pPr algn="ctr"/>
              <a:r>
                <a:rPr lang="zh-TW" sz="1600">
                  <a:solidFill>
                    <a:schemeClr val="bg1"/>
                  </a:solidFill>
                  <a:latin typeface="Calibri" panose="020F0502020204030204" pitchFamily="34" charset="0"/>
                  <a:ea typeface="PMingLiU"/>
                  <a:cs typeface="Calibri" panose="020F0502020204030204" pitchFamily="34" charset="0"/>
                </a:rPr>
                <a:t>協調員的目標</a:t>
              </a:r>
            </a:p>
          </p:txBody>
        </p:sp>
      </p:grpSp>
      <p:grpSp>
        <p:nvGrpSpPr>
          <p:cNvPr id="8" name="Group 7"/>
          <p:cNvGrpSpPr/>
          <p:nvPr/>
        </p:nvGrpSpPr>
        <p:grpSpPr>
          <a:xfrm>
            <a:off x="5361177" y="2322488"/>
            <a:ext cx="1935779" cy="3190017"/>
            <a:chOff x="669615" y="2066731"/>
            <a:chExt cx="1935779"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590923"/>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區會員發展協調員</a:t>
              </a:r>
            </a:p>
          </p:txBody>
        </p:sp>
      </p:grpSp>
      <p:grpSp>
        <p:nvGrpSpPr>
          <p:cNvPr id="12" name="Group 11"/>
          <p:cNvGrpSpPr/>
          <p:nvPr/>
        </p:nvGrpSpPr>
        <p:grpSpPr>
          <a:xfrm>
            <a:off x="7799191" y="2307829"/>
            <a:ext cx="1905000" cy="3183869"/>
            <a:chOff x="1369648" y="2588058"/>
            <a:chExt cx="1905000"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區領導發展協調員</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總監</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GAT...為分會領導人帶來人力資源</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603897"/>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區新會擴展協調員</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zh-TW" sz="3600">
                <a:latin typeface="Calibri" panose="020F0502020204030204" pitchFamily="34" charset="0"/>
                <a:ea typeface="PMingLiU"/>
                <a:cs typeface="Calibri" panose="020F0502020204030204" pitchFamily="34" charset="0"/>
              </a:rPr>
              <a:t>分區主席的角色</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您的第一次會議　—　專注於服務！</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會長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zh-TW" sz="2000" b="1" i="1">
                <a:solidFill>
                  <a:schemeClr val="bg2"/>
                </a:solidFill>
                <a:latin typeface="Calibri" panose="020F0502020204030204" pitchFamily="34" charset="0"/>
                <a:ea typeface="PMingLiU"/>
                <a:cs typeface="Calibri" panose="020F0502020204030204" pitchFamily="34" charset="0"/>
              </a:rPr>
              <a:t>全球行動團隊</a:t>
            </a:r>
          </a:p>
        </p:txBody>
      </p:sp>
      <p:grpSp>
        <p:nvGrpSpPr>
          <p:cNvPr id="24" name="Group 23"/>
          <p:cNvGrpSpPr>
            <a:grpSpLocks noChangeAspect="1"/>
          </p:cNvGrpSpPr>
          <p:nvPr/>
        </p:nvGrpSpPr>
        <p:grpSpPr>
          <a:xfrm>
            <a:off x="7837202" y="4002140"/>
            <a:ext cx="1359382" cy="2223559"/>
            <a:chOff x="5566022" y="3532187"/>
            <a:chExt cx="1359382" cy="2223559"/>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769441"/>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服務 </a:t>
              </a:r>
            </a:p>
            <a:p>
              <a:pPr algn="ctr"/>
              <a:r>
                <a:rPr lang="zh-TW" sz="1600">
                  <a:solidFill>
                    <a:schemeClr val="bg1"/>
                  </a:solidFill>
                  <a:latin typeface="Calibri" panose="020F0502020204030204" pitchFamily="34" charset="0"/>
                  <a:ea typeface="PMingLiU"/>
                  <a:cs typeface="Calibri" panose="020F0502020204030204" pitchFamily="34" charset="0"/>
                </a:rPr>
                <a:t>主席</a:t>
              </a:r>
              <a:r>
                <a:rPr lang="zh-TW" sz="1200">
                  <a:solidFill>
                    <a:schemeClr val="bg1"/>
                  </a:solidFill>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秘書	</a:t>
              </a:r>
            </a:p>
          </p:txBody>
        </p:sp>
      </p:grpSp>
      <p:grpSp>
        <p:nvGrpSpPr>
          <p:cNvPr id="30" name="Group 29"/>
          <p:cNvGrpSpPr>
            <a:grpSpLocks noChangeAspect="1"/>
          </p:cNvGrpSpPr>
          <p:nvPr/>
        </p:nvGrpSpPr>
        <p:grpSpPr>
          <a:xfrm>
            <a:off x="9399260" y="1936658"/>
            <a:ext cx="1284241" cy="2050944"/>
            <a:chOff x="7048569" y="1523998"/>
            <a:chExt cx="1284241" cy="205094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284241"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副總會長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分區主席</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區服務協調員</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zh-TW" sz="2000" b="1" i="1">
                <a:solidFill>
                  <a:schemeClr val="bg2"/>
                </a:solidFill>
                <a:latin typeface="HelveticaNeueLT Std" panose="020B0604020202020204" pitchFamily="34" charset="0"/>
                <a:ea typeface="PMingLiU"/>
              </a:rPr>
              <a:t>分會幹部</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705350" y="255490"/>
            <a:ext cx="6246962"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3200" b="1">
                <a:solidFill>
                  <a:srgbClr val="082E87"/>
                </a:solidFill>
                <a:latin typeface="Calibri" panose="020F0502020204030204" pitchFamily="34" charset="0"/>
                <a:ea typeface="PMingLiU"/>
                <a:cs typeface="Calibri" panose="020F0502020204030204" pitchFamily="34" charset="0"/>
              </a:rPr>
              <a:t>與全球服務團隊區協調員合作，以分享：</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區服務協調員</a:t>
              </a:r>
            </a:p>
          </p:txBody>
        </p:sp>
      </p:grpSp>
      <p:sp>
        <p:nvSpPr>
          <p:cNvPr id="14" name="TextBox 13"/>
          <p:cNvSpPr txBox="1"/>
          <p:nvPr/>
        </p:nvSpPr>
        <p:spPr>
          <a:xfrm>
            <a:off x="4724400" y="2170527"/>
            <a:ext cx="5768138" cy="3693319"/>
          </a:xfrm>
          <a:prstGeom prst="rect">
            <a:avLst/>
          </a:prstGeom>
          <a:noFill/>
        </p:spPr>
        <p:txBody>
          <a:bodyPr wrap="square" rtlCol="0">
            <a:spAutoFit/>
          </a:bodyPr>
          <a:lstStyle/>
          <a:p>
            <a:pPr lvl="1">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國際、複合區和區計劃</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lvl="1">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全區服務方案和計劃</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lvl="1">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交換分會服務方案構想</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認定新服務方案的方法</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社區需要之評估</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zh-TW" sz="3600">
                <a:solidFill>
                  <a:schemeClr val="bg1"/>
                </a:solidFill>
                <a:latin typeface="Calibri" panose="020F0502020204030204" pitchFamily="34" charset="0"/>
                <a:ea typeface="PMingLiU"/>
                <a:cs typeface="Calibri" panose="020F0502020204030204" pitchFamily="34" charset="0"/>
              </a:rPr>
              <a:t>給分會服務主席的資源</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zh-TW" sz="3000">
                <a:solidFill>
                  <a:schemeClr val="accent1"/>
                </a:solidFill>
                <a:latin typeface="Calibri" panose="020F0502020204030204" pitchFamily="34" charset="0"/>
                <a:ea typeface="PMingLiU"/>
                <a:cs typeface="Calibri" panose="020F0502020204030204" pitchFamily="34" charset="0"/>
              </a:rPr>
              <a:t>服務旅程</a:t>
            </a:r>
          </a:p>
          <a:p>
            <a:pPr algn="ctr"/>
            <a:r>
              <a:rPr lang="zh-TW" sz="3000">
                <a:solidFill>
                  <a:schemeClr val="accent1"/>
                </a:solidFill>
                <a:latin typeface="Calibri" panose="020F0502020204030204" pitchFamily="34" charset="0"/>
                <a:ea typeface="PMingLiU"/>
                <a:cs typeface="Calibri" panose="020F0502020204030204" pitchFamily="34" charset="0"/>
              </a:rPr>
              <a:t>學習 - 發現 - 行動 - 慶祝 </a:t>
            </a:r>
          </a:p>
        </p:txBody>
      </p:sp>
      <p:grpSp>
        <p:nvGrpSpPr>
          <p:cNvPr id="6" name="Group 5">
            <a:extLst>
              <a:ext uri="{FF2B5EF4-FFF2-40B4-BE49-F238E27FC236}">
                <a16:creationId xmlns:a16="http://schemas.microsoft.com/office/drawing/2014/main" id="{8CB656B7-D7A7-8FBB-4523-5801B4FF43F8}"/>
              </a:ext>
            </a:extLst>
          </p:cNvPr>
          <p:cNvGrpSpPr/>
          <p:nvPr/>
        </p:nvGrpSpPr>
        <p:grpSpPr>
          <a:xfrm>
            <a:off x="256702" y="2429249"/>
            <a:ext cx="11808512" cy="1727871"/>
            <a:chOff x="217631" y="709793"/>
            <a:chExt cx="11808512" cy="1727871"/>
          </a:xfrm>
        </p:grpSpPr>
        <p:sp>
          <p:nvSpPr>
            <p:cNvPr id="7" name="TextBox 6">
              <a:extLst>
                <a:ext uri="{FF2B5EF4-FFF2-40B4-BE49-F238E27FC236}">
                  <a16:creationId xmlns:a16="http://schemas.microsoft.com/office/drawing/2014/main" id="{EB358CFE-3022-B584-8574-40520BCE71E3}"/>
                </a:ext>
              </a:extLst>
            </p:cNvPr>
            <p:cNvSpPr txBox="1"/>
            <p:nvPr/>
          </p:nvSpPr>
          <p:spPr>
            <a:xfrm>
              <a:off x="4507775" y="1852448"/>
              <a:ext cx="1553291" cy="585216"/>
            </a:xfrm>
            <a:prstGeom prst="rect">
              <a:avLst/>
            </a:prstGeom>
            <a:noFill/>
          </p:spPr>
          <p:txBody>
            <a:bodyPr wrap="square" lIns="0" rIns="0" rtlCol="0">
              <a:spAutoFit/>
            </a:bodyPr>
            <a:lstStyle/>
            <a:p>
              <a:pPr algn="ctr"/>
              <a:r>
                <a:rPr lang="zh-TW" sz="1600" b="1">
                  <a:solidFill>
                    <a:srgbClr val="8CC63F"/>
                  </a:solidFill>
                  <a:ea typeface="Open Sans" charset="0"/>
                  <a:cs typeface="Open Sans" charset="0"/>
                </a:rPr>
                <a:t>環保</a:t>
              </a:r>
              <a:br>
                <a:rPr lang="zh-TW" sz="1600" b="1">
                  <a:solidFill>
                    <a:srgbClr val="8CC63F"/>
                  </a:solidFill>
                  <a:ea typeface="Open Sans" charset="0"/>
                  <a:cs typeface="Open Sans" charset="0"/>
                </a:rPr>
              </a:br>
              <a:endParaRPr lang="zh-TW" sz="1600" b="1">
                <a:solidFill>
                  <a:srgbClr val="8CC63F"/>
                </a:solidFill>
                <a:ea typeface="Open Sans" charset="0"/>
                <a:cs typeface="Open Sans" charset="0"/>
              </a:endParaRPr>
            </a:p>
          </p:txBody>
        </p:sp>
        <p:sp>
          <p:nvSpPr>
            <p:cNvPr id="8" name="TextBox 7">
              <a:extLst>
                <a:ext uri="{FF2B5EF4-FFF2-40B4-BE49-F238E27FC236}">
                  <a16:creationId xmlns:a16="http://schemas.microsoft.com/office/drawing/2014/main" id="{48D6DC62-9AB6-01F6-2F0F-B6A04AC181B2}"/>
                </a:ext>
              </a:extLst>
            </p:cNvPr>
            <p:cNvSpPr txBox="1"/>
            <p:nvPr/>
          </p:nvSpPr>
          <p:spPr>
            <a:xfrm>
              <a:off x="7596389" y="1852448"/>
              <a:ext cx="1463040" cy="585216"/>
            </a:xfrm>
            <a:prstGeom prst="rect">
              <a:avLst/>
            </a:prstGeom>
            <a:noFill/>
          </p:spPr>
          <p:txBody>
            <a:bodyPr wrap="square" lIns="0" rIns="0" rtlCol="0">
              <a:spAutoFit/>
            </a:bodyPr>
            <a:lstStyle/>
            <a:p>
              <a:pPr algn="ctr"/>
              <a:r>
                <a:rPr lang="zh-TW" sz="1600" b="1">
                  <a:solidFill>
                    <a:srgbClr val="F26A2C"/>
                  </a:solidFill>
                  <a:ea typeface="Open Sans" charset="0"/>
                  <a:cs typeface="Open Sans" charset="0"/>
                </a:rPr>
                <a:t>救濟飢餓</a:t>
              </a:r>
              <a:br>
                <a:rPr lang="zh-TW" sz="1600" b="1">
                  <a:solidFill>
                    <a:srgbClr val="F26A2C"/>
                  </a:solidFill>
                  <a:ea typeface="Open Sans" charset="0"/>
                  <a:cs typeface="Open Sans" charset="0"/>
                </a:rPr>
              </a:br>
              <a:endParaRPr lang="zh-TW" sz="1600" b="1">
                <a:solidFill>
                  <a:srgbClr val="F26A2C"/>
                </a:solidFill>
                <a:ea typeface="Open Sans" charset="0"/>
                <a:cs typeface="Open Sans" charset="0"/>
              </a:endParaRPr>
            </a:p>
          </p:txBody>
        </p:sp>
        <p:sp>
          <p:nvSpPr>
            <p:cNvPr id="9" name="TextBox 8">
              <a:extLst>
                <a:ext uri="{FF2B5EF4-FFF2-40B4-BE49-F238E27FC236}">
                  <a16:creationId xmlns:a16="http://schemas.microsoft.com/office/drawing/2014/main" id="{9EFFBB04-FBA4-8A6E-992D-EC162B87FF05}"/>
                </a:ext>
              </a:extLst>
            </p:cNvPr>
            <p:cNvSpPr txBox="1"/>
            <p:nvPr/>
          </p:nvSpPr>
          <p:spPr>
            <a:xfrm>
              <a:off x="9112143" y="1852448"/>
              <a:ext cx="1463040" cy="585216"/>
            </a:xfrm>
            <a:prstGeom prst="rect">
              <a:avLst/>
            </a:prstGeom>
            <a:noFill/>
          </p:spPr>
          <p:txBody>
            <a:bodyPr wrap="square" lIns="0" rIns="0" rtlCol="0">
              <a:spAutoFit/>
            </a:bodyPr>
            <a:lstStyle/>
            <a:p>
              <a:pPr algn="ctr"/>
              <a:r>
                <a:rPr lang="zh-TW" sz="1600" b="1">
                  <a:solidFill>
                    <a:srgbClr val="6A205F"/>
                  </a:solidFill>
                  <a:ea typeface="Open Sans" charset="0"/>
                  <a:cs typeface="Open Sans" charset="0"/>
                </a:rPr>
                <a:t>視力</a:t>
              </a:r>
              <a:br>
                <a:rPr lang="zh-TW" sz="1600" b="1">
                  <a:solidFill>
                    <a:srgbClr val="6A205F"/>
                  </a:solidFill>
                  <a:ea typeface="Open Sans" charset="0"/>
                  <a:cs typeface="Open Sans" charset="0"/>
                </a:rPr>
              </a:br>
              <a:endParaRPr lang="zh-TW" sz="1600" b="1">
                <a:solidFill>
                  <a:srgbClr val="6A205F"/>
                </a:solidFill>
                <a:ea typeface="Open Sans" charset="0"/>
                <a:cs typeface="Open Sans" charset="0"/>
              </a:endParaRPr>
            </a:p>
          </p:txBody>
        </p:sp>
        <p:sp>
          <p:nvSpPr>
            <p:cNvPr id="10" name="TextBox 9">
              <a:extLst>
                <a:ext uri="{FF2B5EF4-FFF2-40B4-BE49-F238E27FC236}">
                  <a16:creationId xmlns:a16="http://schemas.microsoft.com/office/drawing/2014/main" id="{0C28BF1C-E622-C85B-1416-BDF982AB3016}"/>
                </a:ext>
              </a:extLst>
            </p:cNvPr>
            <p:cNvSpPr txBox="1"/>
            <p:nvPr/>
          </p:nvSpPr>
          <p:spPr>
            <a:xfrm>
              <a:off x="217631" y="1852448"/>
              <a:ext cx="1463040" cy="585216"/>
            </a:xfrm>
            <a:prstGeom prst="rect">
              <a:avLst/>
            </a:prstGeom>
            <a:noFill/>
          </p:spPr>
          <p:txBody>
            <a:bodyPr wrap="square" lIns="0" rIns="0" rtlCol="0">
              <a:spAutoFit/>
            </a:bodyPr>
            <a:lstStyle/>
            <a:p>
              <a:pPr algn="ctr"/>
              <a:r>
                <a:rPr lang="zh-TW" sz="1600" b="1">
                  <a:solidFill>
                    <a:srgbClr val="F0C217"/>
                  </a:solidFill>
                  <a:ea typeface="Open Sans" charset="0"/>
                  <a:cs typeface="Open Sans" charset="0"/>
                </a:rPr>
                <a:t>兒童 </a:t>
              </a:r>
            </a:p>
            <a:p>
              <a:pPr algn="ctr"/>
              <a:r>
                <a:rPr lang="zh-TW" sz="1600" b="1">
                  <a:solidFill>
                    <a:srgbClr val="F0C217"/>
                  </a:solidFill>
                  <a:ea typeface="Open Sans" charset="0"/>
                  <a:cs typeface="Open Sans" charset="0"/>
                </a:rPr>
                <a:t>癌症</a:t>
              </a:r>
            </a:p>
          </p:txBody>
        </p:sp>
        <p:pic>
          <p:nvPicPr>
            <p:cNvPr id="11" name="Picture 10">
              <a:extLst>
                <a:ext uri="{FF2B5EF4-FFF2-40B4-BE49-F238E27FC236}">
                  <a16:creationId xmlns:a16="http://schemas.microsoft.com/office/drawing/2014/main" id="{CC65F3F1-1668-9BCC-AE61-077A5E08BDCD}"/>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2" name="Picture 11">
              <a:extLst>
                <a:ext uri="{FF2B5EF4-FFF2-40B4-BE49-F238E27FC236}">
                  <a16:creationId xmlns:a16="http://schemas.microsoft.com/office/drawing/2014/main" id="{81FE2D9D-240F-7E88-C2BB-AD3101BE5CAD}"/>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3" name="Picture 12">
              <a:extLst>
                <a:ext uri="{FF2B5EF4-FFF2-40B4-BE49-F238E27FC236}">
                  <a16:creationId xmlns:a16="http://schemas.microsoft.com/office/drawing/2014/main" id="{B3B1CADB-DCA4-342B-145F-CAEA0A3748D7}"/>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18" name="Picture 17">
              <a:extLst>
                <a:ext uri="{FF2B5EF4-FFF2-40B4-BE49-F238E27FC236}">
                  <a16:creationId xmlns:a16="http://schemas.microsoft.com/office/drawing/2014/main" id="{C819FCB7-1738-8F0F-8E25-EF36E486C4EA}"/>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19" name="TextBox 18">
              <a:extLst>
                <a:ext uri="{FF2B5EF4-FFF2-40B4-BE49-F238E27FC236}">
                  <a16:creationId xmlns:a16="http://schemas.microsoft.com/office/drawing/2014/main" id="{567477B9-606E-B823-1613-A35B47FCD51C}"/>
                </a:ext>
              </a:extLst>
            </p:cNvPr>
            <p:cNvSpPr txBox="1"/>
            <p:nvPr/>
          </p:nvSpPr>
          <p:spPr>
            <a:xfrm>
              <a:off x="1689891" y="1852448"/>
              <a:ext cx="1463040" cy="585216"/>
            </a:xfrm>
            <a:prstGeom prst="rect">
              <a:avLst/>
            </a:prstGeom>
            <a:noFill/>
          </p:spPr>
          <p:txBody>
            <a:bodyPr wrap="square" lIns="0" rIns="0" rtlCol="0">
              <a:spAutoFit/>
            </a:bodyPr>
            <a:lstStyle/>
            <a:p>
              <a:pPr algn="ctr"/>
              <a:r>
                <a:rPr lang="zh-TW" sz="1600" b="1">
                  <a:solidFill>
                    <a:srgbClr val="0774AF"/>
                  </a:solidFill>
                  <a:ea typeface="Open Sans" charset="0"/>
                  <a:cs typeface="Open Sans" charset="0"/>
                </a:rPr>
                <a:t>糖尿病</a:t>
              </a:r>
              <a:br>
                <a:rPr lang="zh-TW" sz="1200" b="1">
                  <a:solidFill>
                    <a:schemeClr val="tx2"/>
                  </a:solidFill>
                  <a:ea typeface="Open Sans" charset="0"/>
                  <a:cs typeface="Open Sans" charset="0"/>
                </a:rPr>
              </a:br>
              <a:endParaRPr lang="zh-TW" sz="1200" b="1">
                <a:solidFill>
                  <a:schemeClr val="tx2"/>
                </a:solidFill>
                <a:ea typeface="Open Sans" charset="0"/>
                <a:cs typeface="Open Sans" charset="0"/>
              </a:endParaRPr>
            </a:p>
          </p:txBody>
        </p:sp>
        <p:pic>
          <p:nvPicPr>
            <p:cNvPr id="20" name="Picture 19">
              <a:extLst>
                <a:ext uri="{FF2B5EF4-FFF2-40B4-BE49-F238E27FC236}">
                  <a16:creationId xmlns:a16="http://schemas.microsoft.com/office/drawing/2014/main" id="{FA38F448-2941-BF32-5144-2FC66711B1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8" name="TextBox 27">
              <a:extLst>
                <a:ext uri="{FF2B5EF4-FFF2-40B4-BE49-F238E27FC236}">
                  <a16:creationId xmlns:a16="http://schemas.microsoft.com/office/drawing/2014/main" id="{EDF4364E-D2E2-5208-356A-7F4B39EBAB79}"/>
                </a:ext>
              </a:extLst>
            </p:cNvPr>
            <p:cNvSpPr txBox="1"/>
            <p:nvPr/>
          </p:nvSpPr>
          <p:spPr>
            <a:xfrm>
              <a:off x="3161397" y="1852448"/>
              <a:ext cx="1463040" cy="585216"/>
            </a:xfrm>
            <a:prstGeom prst="rect">
              <a:avLst/>
            </a:prstGeom>
            <a:noFill/>
          </p:spPr>
          <p:txBody>
            <a:bodyPr wrap="square" lIns="0" rIns="0" rtlCol="0">
              <a:spAutoFit/>
            </a:bodyPr>
            <a:lstStyle/>
            <a:p>
              <a:pPr algn="ctr"/>
              <a:r>
                <a:rPr lang="zh-TW" sz="1600" b="1">
                  <a:solidFill>
                    <a:srgbClr val="00339A"/>
                  </a:solidFill>
                  <a:ea typeface="Open Sans" charset="0"/>
                  <a:cs typeface="Open Sans" charset="0"/>
                </a:rPr>
                <a:t>災難援助</a:t>
              </a:r>
            </a:p>
          </p:txBody>
        </p:sp>
        <p:pic>
          <p:nvPicPr>
            <p:cNvPr id="29" name="Picture 28" descr="A group of people holding hands&#10;&#10;Description automatically generated">
              <a:extLst>
                <a:ext uri="{FF2B5EF4-FFF2-40B4-BE49-F238E27FC236}">
                  <a16:creationId xmlns:a16="http://schemas.microsoft.com/office/drawing/2014/main" id="{51F91479-8F04-3ACB-11CA-23D864005E78}"/>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0" name="TextBox 29">
              <a:extLst>
                <a:ext uri="{FF2B5EF4-FFF2-40B4-BE49-F238E27FC236}">
                  <a16:creationId xmlns:a16="http://schemas.microsoft.com/office/drawing/2014/main" id="{C2B0706B-9822-F64D-88FB-14064D47A6DE}"/>
                </a:ext>
              </a:extLst>
            </p:cNvPr>
            <p:cNvSpPr txBox="1"/>
            <p:nvPr/>
          </p:nvSpPr>
          <p:spPr>
            <a:xfrm>
              <a:off x="10563103" y="1852448"/>
              <a:ext cx="1463040" cy="585216"/>
            </a:xfrm>
            <a:prstGeom prst="rect">
              <a:avLst/>
            </a:prstGeom>
            <a:noFill/>
          </p:spPr>
          <p:txBody>
            <a:bodyPr wrap="square" lIns="0" rIns="0" rtlCol="0">
              <a:spAutoFit/>
            </a:bodyPr>
            <a:lstStyle/>
            <a:p>
              <a:pPr algn="ctr"/>
              <a:r>
                <a:rPr lang="zh-TW" sz="1600" b="1">
                  <a:solidFill>
                    <a:srgbClr val="10A0A0"/>
                  </a:solidFill>
                  <a:ea typeface="Open Sans" charset="0"/>
                  <a:cs typeface="Open Sans" charset="0"/>
                </a:rPr>
                <a:t>青少年</a:t>
              </a:r>
              <a:br>
                <a:rPr lang="zh-TW" sz="1600" b="1">
                  <a:solidFill>
                    <a:srgbClr val="10A0A0"/>
                  </a:solidFill>
                  <a:ea typeface="Open Sans" charset="0"/>
                  <a:cs typeface="Open Sans" charset="0"/>
                </a:rPr>
              </a:br>
              <a:endParaRPr lang="zh-TW" sz="1600" b="1">
                <a:solidFill>
                  <a:srgbClr val="10A0A0"/>
                </a:solidFill>
                <a:ea typeface="Open Sans" charset="0"/>
                <a:cs typeface="Open Sans" charset="0"/>
              </a:endParaRPr>
            </a:p>
          </p:txBody>
        </p:sp>
        <p:sp>
          <p:nvSpPr>
            <p:cNvPr id="31" name="TextBox 30">
              <a:extLst>
                <a:ext uri="{FF2B5EF4-FFF2-40B4-BE49-F238E27FC236}">
                  <a16:creationId xmlns:a16="http://schemas.microsoft.com/office/drawing/2014/main" id="{38B991F7-6911-5EB4-5ED3-0EF5E515EFB5}"/>
                </a:ext>
              </a:extLst>
            </p:cNvPr>
            <p:cNvSpPr txBox="1"/>
            <p:nvPr/>
          </p:nvSpPr>
          <p:spPr>
            <a:xfrm>
              <a:off x="6094533" y="1852448"/>
              <a:ext cx="1592247" cy="585216"/>
            </a:xfrm>
            <a:prstGeom prst="rect">
              <a:avLst/>
            </a:prstGeom>
            <a:noFill/>
          </p:spPr>
          <p:txBody>
            <a:bodyPr wrap="square" lIns="0" rIns="0" rtlCol="0">
              <a:spAutoFit/>
            </a:bodyPr>
            <a:lstStyle/>
            <a:p>
              <a:pPr algn="ctr"/>
              <a:r>
                <a:rPr lang="zh-TW" sz="1600" b="1">
                  <a:solidFill>
                    <a:srgbClr val="C00000"/>
                  </a:solidFill>
                  <a:ea typeface="Open Sans" charset="0"/>
                  <a:cs typeface="Open Sans" charset="0"/>
                </a:rPr>
                <a:t>人道主義</a:t>
              </a:r>
              <a:br>
                <a:rPr lang="zh-TW" sz="1600" b="1">
                  <a:solidFill>
                    <a:srgbClr val="C00000"/>
                  </a:solidFill>
                  <a:ea typeface="Open Sans" charset="0"/>
                  <a:cs typeface="Open Sans" charset="0"/>
                </a:rPr>
              </a:br>
              <a:endParaRPr lang="zh-TW" sz="1600" b="1">
                <a:solidFill>
                  <a:srgbClr val="C00000"/>
                </a:solidFill>
                <a:ea typeface="Open Sans" charset="0"/>
                <a:cs typeface="Open Sans" charset="0"/>
              </a:endParaRPr>
            </a:p>
          </p:txBody>
        </p:sp>
        <p:pic>
          <p:nvPicPr>
            <p:cNvPr id="32" name="Picture 31" descr="A close-up of a logo&#10;&#10;Description automatically generated">
              <a:extLst>
                <a:ext uri="{FF2B5EF4-FFF2-40B4-BE49-F238E27FC236}">
                  <a16:creationId xmlns:a16="http://schemas.microsoft.com/office/drawing/2014/main" id="{C0FA3C24-D5B6-02BC-53B7-5E03EC30B5C8}"/>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33" name="Picture 32" descr="A logo of a cloud with rain and lightning&#10;&#10;Description automatically generated">
            <a:extLst>
              <a:ext uri="{FF2B5EF4-FFF2-40B4-BE49-F238E27FC236}">
                <a16:creationId xmlns:a16="http://schemas.microsoft.com/office/drawing/2014/main" id="{838F059A-BBDA-418E-7622-18882D4F6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1675" y="2413129"/>
            <a:ext cx="1137199" cy="1149444"/>
          </a:xfrm>
          <a:prstGeom prst="rect">
            <a:avLst/>
          </a:prstGeom>
        </p:spPr>
      </p:pic>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324600" y="1600200"/>
            <a:ext cx="5315348" cy="4493538"/>
          </a:xfrm>
          <a:prstGeom prst="rect">
            <a:avLst/>
          </a:prstGeom>
        </p:spPr>
        <p:txBody>
          <a:bodyPr wrap="square">
            <a:spAutoFit/>
          </a:bodyPr>
          <a:lstStyle/>
          <a:p>
            <a:r>
              <a:rPr lang="zh-TW" sz="2200">
                <a:solidFill>
                  <a:schemeClr val="bg1"/>
                </a:solidFill>
                <a:latin typeface="Calibri" panose="020F0502020204030204" pitchFamily="34" charset="0"/>
                <a:ea typeface="PMingLiU" charset="0"/>
                <a:cs typeface="Calibri" panose="020F0502020204030204" pitchFamily="34" charset="0"/>
              </a:rPr>
              <a:t>賦予獅子會服務的力量。</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a:solidFill>
                  <a:schemeClr val="bg1"/>
                </a:solidFill>
                <a:latin typeface="Calibri" panose="020F0502020204030204" pitchFamily="34" charset="0"/>
                <a:ea typeface="PMingLiU" charset="0"/>
                <a:cs typeface="Calibri" panose="020F0502020204030204" pitchFamily="34" charset="0"/>
              </a:rPr>
              <a:t>管理撥款：</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a:solidFill>
                  <a:schemeClr val="bg1"/>
                </a:solidFill>
                <a:latin typeface="Calibri" panose="020F0502020204030204" pitchFamily="34" charset="0"/>
                <a:ea typeface="PMingLiU" charset="0"/>
                <a:cs typeface="Calibri" panose="020F0502020204030204" pitchFamily="34" charset="0"/>
              </a:rPr>
              <a:t>	人道倡議撥款</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a:solidFill>
                  <a:schemeClr val="bg1"/>
                </a:solidFill>
                <a:latin typeface="Calibri" panose="020F0502020204030204" pitchFamily="34" charset="0"/>
                <a:ea typeface="PMingLiU" charset="0"/>
                <a:cs typeface="Calibri" panose="020F0502020204030204" pitchFamily="34" charset="0"/>
              </a:rPr>
              <a:t>	全球衛生倡議</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a:solidFill>
                  <a:schemeClr val="bg1"/>
                </a:solidFill>
                <a:latin typeface="Calibri" panose="020F0502020204030204" pitchFamily="34" charset="0"/>
                <a:ea typeface="PMingLiU" charset="0"/>
                <a:cs typeface="Calibri" panose="020F0502020204030204" pitchFamily="34" charset="0"/>
              </a:rPr>
              <a:t>	新興倡議</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a:solidFill>
                  <a:schemeClr val="bg1"/>
                </a:solidFill>
                <a:latin typeface="Calibri" panose="020F0502020204030204" pitchFamily="34" charset="0"/>
                <a:ea typeface="PMingLiU" charset="0"/>
                <a:cs typeface="Calibri" panose="020F0502020204030204" pitchFamily="34" charset="0"/>
              </a:rPr>
              <a:t>邀請您的區LCIF協調員參加會議，向獅友介紹您的基金會。</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zh-TW" sz="2800" b="1">
                <a:solidFill>
                  <a:schemeClr val="accent1"/>
                </a:solidFill>
                <a:latin typeface="Calibri" panose="020F0502020204030204" pitchFamily="34" charset="0"/>
                <a:ea typeface="PMingLiU"/>
                <a:cs typeface="Calibri" panose="020F0502020204030204" pitchFamily="34" charset="0"/>
              </a:rPr>
              <a:t>獅子會國際基金會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您的第二次會議 – 注重於會員發展！</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會長</a:t>
              </a:r>
              <a:r>
                <a:rPr lang="zh-TW" sz="120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zh-TW" sz="2000" b="1" i="1">
                <a:solidFill>
                  <a:schemeClr val="bg2"/>
                </a:solidFill>
                <a:latin typeface="Calibri" panose="020F0502020204030204" pitchFamily="34" charset="0"/>
                <a:ea typeface="PMingLiU"/>
                <a:cs typeface="Calibri" panose="020F0502020204030204" pitchFamily="34" charset="0"/>
              </a:rPr>
              <a:t>全球行動團隊</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秘書</a:t>
              </a:r>
              <a:r>
                <a:rPr lang="zh-TW" sz="1200">
                  <a:solidFill>
                    <a:srgbClr val="00338D"/>
                  </a:solidFill>
                  <a:latin typeface="Calibri" panose="020F0502020204030204" pitchFamily="34" charset="0"/>
                  <a:ea typeface="PMingLiU"/>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zh-TW" sz="1600">
                  <a:latin typeface="Calibri" panose="020F0502020204030204" pitchFamily="34" charset="0"/>
                  <a:ea typeface="PMingLiU"/>
                  <a:cs typeface="Calibri" panose="020F0502020204030204" pitchFamily="34" charset="0"/>
                </a:rPr>
                <a:t>副會長</a:t>
              </a:r>
              <a:r>
                <a:rPr lang="zh-TW" sz="1200">
                  <a:latin typeface="Calibri" panose="020F0502020204030204" pitchFamily="34" charset="0"/>
                  <a:ea typeface="PMingLiU"/>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zh-TW">
                  <a:solidFill>
                    <a:schemeClr val="bg1"/>
                  </a:solidFill>
                  <a:latin typeface="Calibri" panose="020F0502020204030204" pitchFamily="34" charset="0"/>
                  <a:ea typeface="PMingLiU"/>
                  <a:cs typeface="Calibri" panose="020F0502020204030204" pitchFamily="34" charset="0"/>
                </a:rPr>
                <a:t>分區主席</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zh-TW" sz="2000" b="1" i="1">
                <a:solidFill>
                  <a:schemeClr val="bg2"/>
                </a:solidFill>
                <a:latin typeface="HelveticaNeueLT Std Lt" panose="020B0403020202020204" pitchFamily="34" charset="0"/>
                <a:ea typeface="PMingLiU"/>
              </a:rPr>
              <a:t>分會幹部</a:t>
            </a:r>
          </a:p>
        </p:txBody>
      </p:sp>
      <p:grpSp>
        <p:nvGrpSpPr>
          <p:cNvPr id="54" name="Group 53"/>
          <p:cNvGrpSpPr/>
          <p:nvPr/>
        </p:nvGrpSpPr>
        <p:grpSpPr>
          <a:xfrm>
            <a:off x="8278488" y="4474021"/>
            <a:ext cx="1539796" cy="2311226"/>
            <a:chOff x="5574084" y="3446373"/>
            <a:chExt cx="1539796" cy="2311226"/>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769441"/>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會員發展</a:t>
              </a:r>
            </a:p>
            <a:p>
              <a:pPr algn="ctr"/>
              <a:r>
                <a:rPr lang="zh-TW" sz="1600">
                  <a:solidFill>
                    <a:schemeClr val="bg1"/>
                  </a:solidFill>
                  <a:latin typeface="Calibri" panose="020F0502020204030204" pitchFamily="34" charset="0"/>
                  <a:ea typeface="PMingLiU"/>
                  <a:cs typeface="Calibri" panose="020F0502020204030204" pitchFamily="34" charset="0"/>
                </a:rPr>
                <a:t>主席</a:t>
              </a:r>
              <a:r>
                <a:rPr lang="zh-TW" sz="1200">
                  <a:solidFill>
                    <a:schemeClr val="bg1"/>
                  </a:solidFill>
                </a:rPr>
                <a:t>	</a:t>
              </a:r>
            </a:p>
          </p:txBody>
        </p:sp>
      </p:grpSp>
      <p:grpSp>
        <p:nvGrpSpPr>
          <p:cNvPr id="57" name="Group 56"/>
          <p:cNvGrpSpPr/>
          <p:nvPr/>
        </p:nvGrpSpPr>
        <p:grpSpPr>
          <a:xfrm>
            <a:off x="1034226" y="2356538"/>
            <a:ext cx="2496002" cy="3277273"/>
            <a:chOff x="490038" y="2066731"/>
            <a:chExt cx="2496002" cy="3277273"/>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區會員發展協調員</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a:solidFill>
                  <a:srgbClr val="082E87"/>
                </a:solidFill>
                <a:latin typeface="Calibri" panose="020F0502020204030204" pitchFamily="34" charset="0"/>
                <a:ea typeface="PMingLiU"/>
                <a:cs typeface="Calibri" panose="020F0502020204030204" pitchFamily="34" charset="0"/>
              </a:rPr>
              <a:t>與全球會員發展團隊區協調員合作，以便：</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區會員發展協調員</a:t>
              </a:r>
            </a:p>
          </p:txBody>
        </p:sp>
      </p:grpSp>
      <p:sp>
        <p:nvSpPr>
          <p:cNvPr id="18" name="TextBox 17"/>
          <p:cNvSpPr txBox="1"/>
          <p:nvPr/>
        </p:nvSpPr>
        <p:spPr>
          <a:xfrm>
            <a:off x="4800600" y="2030834"/>
            <a:ext cx="5715000" cy="3416320"/>
          </a:xfrm>
          <a:prstGeom prst="rect">
            <a:avLst/>
          </a:prstGeom>
          <a:noFill/>
        </p:spPr>
        <p:txBody>
          <a:bodyPr wrap="square" rtlCol="0">
            <a:spAutoFit/>
          </a:bodyPr>
          <a:lstStyle/>
          <a:p>
            <a:pPr>
              <a:buSzPct val="125000"/>
            </a:pPr>
            <a:r>
              <a:rPr lang="zh-TW" sz="2200">
                <a:solidFill>
                  <a:schemeClr val="accent6">
                    <a:lumMod val="75000"/>
                    <a:lumOff val="25000"/>
                  </a:schemeClr>
                </a:solidFill>
                <a:latin typeface="Calibri" panose="020F0502020204030204" pitchFamily="34" charset="0"/>
                <a:ea typeface="PMingLiU"/>
                <a:cs typeface="Calibri" panose="020F0502020204030204" pitchFamily="34" charset="0"/>
              </a:rPr>
              <a:t>向分會推廣會員發展的資源。</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200">
                <a:solidFill>
                  <a:schemeClr val="accent6">
                    <a:lumMod val="75000"/>
                    <a:lumOff val="25000"/>
                  </a:schemeClr>
                </a:solidFill>
                <a:latin typeface="Calibri" panose="020F0502020204030204" pitchFamily="34" charset="0"/>
                <a:ea typeface="PMingLiU"/>
                <a:cs typeface="Calibri" panose="020F0502020204030204" pitchFamily="34" charset="0"/>
              </a:rPr>
              <a:t>支持並指導分會會員發展主席。</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200">
                <a:solidFill>
                  <a:schemeClr val="accent6">
                    <a:lumMod val="75000"/>
                    <a:lumOff val="25000"/>
                  </a:schemeClr>
                </a:solidFill>
                <a:latin typeface="Calibri" panose="020F0502020204030204" pitchFamily="34" charset="0"/>
                <a:ea typeface="PMingLiU"/>
                <a:cs typeface="Calibri" panose="020F0502020204030204" pitchFamily="34" charset="0"/>
              </a:rPr>
              <a:t>尋找潛在新分會的社區。</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200">
                <a:solidFill>
                  <a:schemeClr val="accent6">
                    <a:lumMod val="75000"/>
                    <a:lumOff val="25000"/>
                  </a:schemeClr>
                </a:solidFill>
                <a:latin typeface="Calibri" panose="020F0502020204030204" pitchFamily="34" charset="0"/>
                <a:ea typeface="PMingLiU"/>
                <a:cs typeface="Calibri" panose="020F0502020204030204" pitchFamily="34" charset="0"/>
              </a:rPr>
              <a:t>協助分會推行會員成長計劃。</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給分會會員發展主席的資源</a:t>
            </a:r>
          </a:p>
        </p:txBody>
      </p:sp>
      <p:pic>
        <p:nvPicPr>
          <p:cNvPr id="4" name="Picture 3">
            <a:extLst>
              <a:ext uri="{FF2B5EF4-FFF2-40B4-BE49-F238E27FC236}">
                <a16:creationId xmlns:a16="http://schemas.microsoft.com/office/drawing/2014/main" id="{44394734-835B-49CE-E3E7-5EB320D6D417}"/>
              </a:ext>
            </a:extLst>
          </p:cNvPr>
          <p:cNvPicPr>
            <a:picLocks noChangeAspect="1"/>
          </p:cNvPicPr>
          <p:nvPr/>
        </p:nvPicPr>
        <p:blipFill>
          <a:blip r:embed="rId3"/>
          <a:stretch>
            <a:fillRect/>
          </a:stretch>
        </p:blipFill>
        <p:spPr>
          <a:xfrm>
            <a:off x="4283581" y="1814742"/>
            <a:ext cx="3297690" cy="4218511"/>
          </a:xfrm>
          <a:prstGeom prst="rect">
            <a:avLst/>
          </a:prstGeom>
        </p:spPr>
      </p:pic>
      <p:pic>
        <p:nvPicPr>
          <p:cNvPr id="8" name="Picture 7">
            <a:extLst>
              <a:ext uri="{FF2B5EF4-FFF2-40B4-BE49-F238E27FC236}">
                <a16:creationId xmlns:a16="http://schemas.microsoft.com/office/drawing/2014/main" id="{954C6013-6358-1A3E-E8E4-15D50D0BD499}"/>
              </a:ext>
            </a:extLst>
          </p:cNvPr>
          <p:cNvPicPr>
            <a:picLocks noChangeAspect="1"/>
          </p:cNvPicPr>
          <p:nvPr/>
        </p:nvPicPr>
        <p:blipFill>
          <a:blip r:embed="rId4"/>
          <a:stretch>
            <a:fillRect/>
          </a:stretch>
        </p:blipFill>
        <p:spPr>
          <a:xfrm>
            <a:off x="304800" y="1814743"/>
            <a:ext cx="3265944" cy="4218511"/>
          </a:xfrm>
          <a:prstGeom prst="rect">
            <a:avLst/>
          </a:prstGeom>
        </p:spPr>
      </p:pic>
      <p:pic>
        <p:nvPicPr>
          <p:cNvPr id="10" name="Picture 9">
            <a:extLst>
              <a:ext uri="{FF2B5EF4-FFF2-40B4-BE49-F238E27FC236}">
                <a16:creationId xmlns:a16="http://schemas.microsoft.com/office/drawing/2014/main" id="{C0288CA6-B33A-6F55-06B2-EF9044D1F274}"/>
              </a:ext>
            </a:extLst>
          </p:cNvPr>
          <p:cNvPicPr>
            <a:picLocks noChangeAspect="1"/>
          </p:cNvPicPr>
          <p:nvPr/>
        </p:nvPicPr>
        <p:blipFill>
          <a:blip r:embed="rId5"/>
          <a:stretch>
            <a:fillRect/>
          </a:stretch>
        </p:blipFill>
        <p:spPr>
          <a:xfrm>
            <a:off x="8294109" y="1814742"/>
            <a:ext cx="3261854" cy="4218511"/>
          </a:xfrm>
          <a:prstGeom prst="rect">
            <a:avLst/>
          </a:prstGeom>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會長</a:t>
              </a:r>
              <a:r>
                <a:rPr lang="zh-TW" sz="1200">
                  <a:latin typeface="Calibri" panose="020F0502020204030204" pitchFamily="34" charset="0"/>
                  <a:ea typeface="PMingLiU"/>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zh-TW" sz="2000" i="1">
                <a:solidFill>
                  <a:schemeClr val="bg2"/>
                </a:solidFill>
                <a:latin typeface="Calibri" panose="020F0502020204030204" pitchFamily="34" charset="0"/>
                <a:ea typeface="PMingLiU"/>
                <a:cs typeface="Calibri" panose="020F0502020204030204" pitchFamily="34" charset="0"/>
              </a:rPr>
              <a:t>全球行動團隊</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秘書	</a:t>
              </a:r>
            </a:p>
          </p:txBody>
        </p:sp>
      </p:grpSp>
      <p:grpSp>
        <p:nvGrpSpPr>
          <p:cNvPr id="47" name="Group 46"/>
          <p:cNvGrpSpPr/>
          <p:nvPr/>
        </p:nvGrpSpPr>
        <p:grpSpPr>
          <a:xfrm>
            <a:off x="9067800" y="2186989"/>
            <a:ext cx="1433840" cy="1937762"/>
            <a:chOff x="6962131" y="1523998"/>
            <a:chExt cx="1433840" cy="193776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1" y="2876985"/>
              <a:ext cx="1433840"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副會長</a:t>
              </a:r>
              <a:r>
                <a:rPr lang="zh-TW" sz="160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分區主席</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zh-TW" sz="2000" i="1">
                <a:solidFill>
                  <a:schemeClr val="bg2"/>
                </a:solidFill>
                <a:latin typeface="Calibri" panose="020F0502020204030204" pitchFamily="34" charset="0"/>
                <a:ea typeface="PMingLiU"/>
                <a:cs typeface="Calibri" panose="020F0502020204030204" pitchFamily="34" charset="0"/>
              </a:rPr>
              <a:t>分會幹部</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區領導發展協調員</a:t>
              </a:r>
            </a:p>
          </p:txBody>
        </p:sp>
      </p:grpSp>
      <p:sp>
        <p:nvSpPr>
          <p:cNvPr id="6" name="Title 5"/>
          <p:cNvSpPr>
            <a:spLocks noGrp="1"/>
          </p:cNvSpPr>
          <p:nvPr>
            <p:ph type="title" idx="4294967295"/>
          </p:nvPr>
        </p:nvSpPr>
        <p:spPr>
          <a:xfrm>
            <a:off x="604419" y="493909"/>
            <a:ext cx="11027054" cy="808765"/>
          </a:xfrm>
          <a:prstGeom prst="rect">
            <a:avLst/>
          </a:prstGeom>
        </p:spPr>
        <p:txBody>
          <a:bodyPr/>
          <a:lstStyle/>
          <a:p>
            <a:pPr rtl="0" fontAlgn="base"/>
            <a:r>
              <a:rPr lang="zh-TW" sz="3600">
                <a:solidFill>
                  <a:srgbClr val="FFFFFF"/>
                </a:solidFill>
                <a:latin typeface="Calibri" panose="020F0502020204030204" pitchFamily="34" charset="0"/>
                <a:ea typeface="PMingLiU"/>
                <a:cs typeface="Calibri" panose="020F0502020204030204" pitchFamily="34" charset="0"/>
              </a:rPr>
              <a:t>您的第三次會議 — 注重於領導發展！</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a:solidFill>
                  <a:srgbClr val="082E87"/>
                </a:solidFill>
                <a:latin typeface="Calibri" panose="020F0502020204030204" pitchFamily="34" charset="0"/>
                <a:ea typeface="PMingLiU"/>
                <a:cs typeface="Calibri" panose="020F0502020204030204" pitchFamily="34" charset="0"/>
              </a:rPr>
              <a:t>與全球領導發展團隊區協調員合作，以便：</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培養未來的分會領導人。</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促進發展和進一步的領導機會。</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鼓勵新分會領導人充分履行職責。</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參加分會幹部培訓活動。</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區領導發展協調員</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a:solidFill>
                  <a:srgbClr val="082E87"/>
                </a:solidFill>
                <a:latin typeface="Calibri" panose="020F0502020204030204" pitchFamily="34" charset="0"/>
                <a:ea typeface="PMingLiU"/>
                <a:cs typeface="Calibri" panose="020F0502020204030204" pitchFamily="34" charset="0"/>
              </a:rPr>
              <a:t>各分會幹部的電子書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4052588" cy="4258997"/>
            <a:chOff x="6393420" y="2209800"/>
            <a:chExt cx="4052588" cy="4258997"/>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zh-TW" sz="1600">
                    <a:solidFill>
                      <a:srgbClr val="00338D"/>
                    </a:solidFill>
                    <a:latin typeface="Calibri" panose="020F0502020204030204" pitchFamily="34" charset="0"/>
                    <a:ea typeface="PMingLiU"/>
                    <a:cs typeface="Calibri" panose="020F0502020204030204" pitchFamily="34" charset="0"/>
                  </a:rPr>
                  <a:t>會長</a:t>
                </a:r>
                <a:r>
                  <a:rPr lang="zh-TW" sz="1200"/>
                  <a:t>	</a:t>
                </a:r>
              </a:p>
            </p:txBody>
          </p:sp>
        </p:grpSp>
        <p:grpSp>
          <p:nvGrpSpPr>
            <p:cNvPr id="16" name="Group 15"/>
            <p:cNvGrpSpPr/>
            <p:nvPr/>
          </p:nvGrpSpPr>
          <p:grpSpPr>
            <a:xfrm>
              <a:off x="7665535" y="2209801"/>
              <a:ext cx="1284241" cy="2059937"/>
              <a:chOff x="7048567" y="1523998"/>
              <a:chExt cx="1284241" cy="205993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7" y="2999160"/>
                <a:ext cx="1284241" cy="584775"/>
              </a:xfrm>
              <a:prstGeom prst="rect">
                <a:avLst/>
              </a:prstGeom>
              <a:noFill/>
            </p:spPr>
            <p:txBody>
              <a:bodyPr wrap="square" rtlCol="0">
                <a:spAutoFit/>
              </a:bodyPr>
              <a:lstStyle/>
              <a:p>
                <a:pPr algn="ctr"/>
                <a:r>
                  <a:rPr lang="zh-TW" sz="1600">
                    <a:solidFill>
                      <a:srgbClr val="00338D"/>
                    </a:solidFill>
                    <a:latin typeface="Calibri" panose="020F0502020204030204" pitchFamily="34" charset="0"/>
                    <a:ea typeface="PMingLiU"/>
                    <a:cs typeface="Calibri" panose="020F0502020204030204" pitchFamily="34" charset="0"/>
                  </a:rPr>
                  <a:t>副會長</a:t>
                </a:r>
                <a:r>
                  <a:rPr lang="zh-TW" sz="1200"/>
                  <a:t>	</a:t>
                </a:r>
              </a:p>
            </p:txBody>
          </p:sp>
        </p:grpSp>
        <p:grpSp>
          <p:nvGrpSpPr>
            <p:cNvPr id="19" name="Group 18"/>
            <p:cNvGrpSpPr/>
            <p:nvPr/>
          </p:nvGrpSpPr>
          <p:grpSpPr>
            <a:xfrm>
              <a:off x="9119319" y="2215602"/>
              <a:ext cx="1111272" cy="1903918"/>
              <a:chOff x="7145784" y="3556147"/>
              <a:chExt cx="1111272" cy="1903918"/>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121511"/>
                <a:ext cx="1111272" cy="338554"/>
              </a:xfrm>
              <a:prstGeom prst="rect">
                <a:avLst/>
              </a:prstGeom>
              <a:noFill/>
            </p:spPr>
            <p:txBody>
              <a:bodyPr wrap="square" rtlCol="0">
                <a:spAutoFit/>
              </a:bodyPr>
              <a:lstStyle/>
              <a:p>
                <a:pPr algn="ctr"/>
                <a:r>
                  <a:rPr lang="zh-TW" sz="1600">
                    <a:solidFill>
                      <a:srgbClr val="00338D"/>
                    </a:solidFill>
                    <a:latin typeface="Calibri" panose="020F0502020204030204" pitchFamily="34" charset="0"/>
                    <a:ea typeface="PMingLiU"/>
                    <a:cs typeface="Calibri" panose="020F0502020204030204" pitchFamily="34" charset="0"/>
                  </a:rPr>
                  <a:t>秘書</a:t>
                </a:r>
                <a:r>
                  <a:rPr lang="zh-TW" sz="1200">
                    <a:latin typeface="Calibri" panose="020F0502020204030204" pitchFamily="34" charset="0"/>
                    <a:ea typeface="PMingLiU"/>
                    <a:cs typeface="Calibri" panose="020F0502020204030204" pitchFamily="34" charset="0"/>
                  </a:rPr>
                  <a:t>	</a:t>
                </a:r>
              </a:p>
            </p:txBody>
          </p:sp>
        </p:grpSp>
        <p:grpSp>
          <p:nvGrpSpPr>
            <p:cNvPr id="22" name="Group 21"/>
            <p:cNvGrpSpPr/>
            <p:nvPr/>
          </p:nvGrpSpPr>
          <p:grpSpPr>
            <a:xfrm>
              <a:off x="6393420" y="4352683"/>
              <a:ext cx="1066122" cy="2085335"/>
              <a:chOff x="7338999" y="3425669"/>
              <a:chExt cx="1066122"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93840"/>
                <a:ext cx="1066122" cy="558742"/>
              </a:xfrm>
              <a:prstGeom prst="rect">
                <a:avLst/>
              </a:prstGeom>
              <a:noFill/>
            </p:spPr>
            <p:txBody>
              <a:bodyPr wrap="square" rtlCol="0">
                <a:spAutoFit/>
              </a:bodyPr>
              <a:lstStyle/>
              <a:p>
                <a:pPr algn="ctr"/>
                <a:r>
                  <a:rPr lang="zh-TW" sz="1600">
                    <a:solidFill>
                      <a:srgbClr val="00338D"/>
                    </a:solidFill>
                    <a:latin typeface="Calibri" panose="020F0502020204030204" pitchFamily="34" charset="0"/>
                    <a:ea typeface="PMingLiU"/>
                    <a:cs typeface="Calibri" panose="020F0502020204030204" pitchFamily="34" charset="0"/>
                  </a:rPr>
                  <a:t>財務</a:t>
                </a:r>
                <a:r>
                  <a:rPr lang="zh-TW" sz="1200"/>
                  <a:t>	</a:t>
                </a:r>
              </a:p>
            </p:txBody>
          </p:sp>
        </p:grpSp>
        <p:grpSp>
          <p:nvGrpSpPr>
            <p:cNvPr id="25" name="Group 24"/>
            <p:cNvGrpSpPr>
              <a:grpSpLocks noChangeAspect="1"/>
            </p:cNvGrpSpPr>
            <p:nvPr/>
          </p:nvGrpSpPr>
          <p:grpSpPr>
            <a:xfrm>
              <a:off x="9027109" y="4306595"/>
              <a:ext cx="1418899" cy="1946758"/>
              <a:chOff x="5698553" y="3591094"/>
              <a:chExt cx="1418899" cy="1832979"/>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98553" y="5105306"/>
                <a:ext cx="1418899" cy="318767"/>
              </a:xfrm>
              <a:prstGeom prst="rect">
                <a:avLst/>
              </a:prstGeom>
              <a:noFill/>
            </p:spPr>
            <p:txBody>
              <a:bodyPr wrap="square" rtlCol="0">
                <a:spAutoFit/>
              </a:bodyPr>
              <a:lstStyle/>
              <a:p>
                <a:pPr algn="ctr"/>
                <a:r>
                  <a:rPr lang="zh-TW" sz="1400" dirty="0">
                    <a:solidFill>
                      <a:srgbClr val="00338D"/>
                    </a:solidFill>
                    <a:latin typeface="Calibri" panose="020F0502020204030204" pitchFamily="34" charset="0"/>
                    <a:ea typeface="PMingLiU"/>
                    <a:cs typeface="Calibri" panose="020F0502020204030204" pitchFamily="34" charset="0"/>
                  </a:rPr>
                  <a:t>服務主席</a:t>
                </a:r>
                <a:r>
                  <a:rPr lang="zh-TW" sz="1600" dirty="0">
                    <a:solidFill>
                      <a:srgbClr val="00338D"/>
                    </a:solidFill>
                    <a:latin typeface="Calibri" panose="020F0502020204030204" pitchFamily="34" charset="0"/>
                    <a:ea typeface="PMingLiU"/>
                    <a:cs typeface="Calibri" panose="020F0502020204030204" pitchFamily="34" charset="0"/>
                  </a:rPr>
                  <a:t>	</a:t>
                </a:r>
              </a:p>
            </p:txBody>
          </p:sp>
        </p:grpSp>
        <p:grpSp>
          <p:nvGrpSpPr>
            <p:cNvPr id="28" name="Group 27"/>
            <p:cNvGrpSpPr/>
            <p:nvPr/>
          </p:nvGrpSpPr>
          <p:grpSpPr>
            <a:xfrm>
              <a:off x="7660614" y="4353737"/>
              <a:ext cx="1366495" cy="2115060"/>
              <a:chOff x="5690551" y="3446372"/>
              <a:chExt cx="1366495" cy="2115060"/>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90551" y="5007434"/>
                <a:ext cx="1366495" cy="553998"/>
              </a:xfrm>
              <a:prstGeom prst="rect">
                <a:avLst/>
              </a:prstGeom>
              <a:noFill/>
            </p:spPr>
            <p:txBody>
              <a:bodyPr wrap="square" rtlCol="0">
                <a:spAutoFit/>
              </a:bodyPr>
              <a:lstStyle/>
              <a:p>
                <a:pPr algn="ctr"/>
                <a:r>
                  <a:rPr lang="zh-TW" sz="1400" dirty="0">
                    <a:solidFill>
                      <a:srgbClr val="00338D"/>
                    </a:solidFill>
                    <a:latin typeface="Calibri" panose="020F0502020204030204" pitchFamily="34" charset="0"/>
                    <a:ea typeface="PMingLiU"/>
                    <a:cs typeface="Calibri" panose="020F0502020204030204" pitchFamily="34" charset="0"/>
                  </a:rPr>
                  <a:t>會員發展主席</a:t>
                </a:r>
                <a:r>
                  <a:rPr lang="zh-TW" sz="1600" dirty="0">
                    <a:solidFill>
                      <a:srgbClr val="00338D"/>
                    </a:solidFill>
                    <a:latin typeface="Calibri" panose="020F0502020204030204" pitchFamily="34" charset="0"/>
                    <a:ea typeface="PMingLiU"/>
                    <a:cs typeface="Calibri" panose="020F0502020204030204" pitchFamily="34" charset="0"/>
                  </a:rPr>
                  <a:t>	</a:t>
                </a:r>
              </a:p>
            </p:txBody>
          </p:sp>
        </p:grpSp>
      </p:grpSp>
      <p:pic>
        <p:nvPicPr>
          <p:cNvPr id="5" name="Picture 4">
            <a:extLst>
              <a:ext uri="{FF2B5EF4-FFF2-40B4-BE49-F238E27FC236}">
                <a16:creationId xmlns:a16="http://schemas.microsoft.com/office/drawing/2014/main" id="{CFA3B51C-935F-60F1-C7EE-FFEE0E37D341}"/>
              </a:ext>
            </a:extLst>
          </p:cNvPr>
          <p:cNvPicPr>
            <a:picLocks noChangeAspect="1"/>
          </p:cNvPicPr>
          <p:nvPr/>
        </p:nvPicPr>
        <p:blipFill>
          <a:blip r:embed="rId9"/>
          <a:stretch>
            <a:fillRect/>
          </a:stretch>
        </p:blipFill>
        <p:spPr>
          <a:xfrm>
            <a:off x="747198" y="1344294"/>
            <a:ext cx="3845624" cy="499112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latin typeface="Calibri" panose="020F0502020204030204" pitchFamily="34" charset="0"/>
                <a:ea typeface="PMingLiU"/>
                <a:cs typeface="Calibri" panose="020F0502020204030204" pitchFamily="34" charset="0"/>
              </a:rPr>
              <a:t>分區主席是分會和區之間的橋梁</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3962400" y="1905000"/>
            <a:ext cx="5628080" cy="4160878"/>
            <a:chOff x="3962400" y="1905000"/>
            <a:chExt cx="562808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zh-TW" sz="600" i="1">
                    <a:solidFill>
                      <a:schemeClr val="bg1"/>
                    </a:solidFill>
                    <a:latin typeface="+mn-lt"/>
                    <a:ea typeface="PMingLiU" pitchFamily="2" charset="-122"/>
                  </a:rPr>
                  <a:t>圖像取自FreeDigitalPhotos.net，由David Castillo Dominici提供</a:t>
                </a:r>
              </a:p>
            </p:txBody>
          </p:sp>
        </p:grpSp>
        <p:sp>
          <p:nvSpPr>
            <p:cNvPr id="12" name="TextBox 11"/>
            <p:cNvSpPr txBox="1"/>
            <p:nvPr/>
          </p:nvSpPr>
          <p:spPr>
            <a:xfrm>
              <a:off x="8458200" y="2605444"/>
              <a:ext cx="1132280" cy="1015663"/>
            </a:xfrm>
            <a:prstGeom prst="rect">
              <a:avLst/>
            </a:prstGeom>
            <a:noFill/>
          </p:spPr>
          <p:txBody>
            <a:bodyPr wrap="square" rtlCol="0">
              <a:spAutoFit/>
            </a:bodyPr>
            <a:lstStyle/>
            <a:p>
              <a:r>
                <a:rPr lang="zh-TW" sz="2000">
                  <a:solidFill>
                    <a:schemeClr val="bg1"/>
                  </a:solidFill>
                </a:rPr>
                <a:t> </a:t>
              </a:r>
            </a:p>
            <a:p>
              <a:r>
                <a:rPr lang="zh-TW" sz="2000">
                  <a:solidFill>
                    <a:schemeClr val="bg1"/>
                  </a:solidFill>
                </a:rPr>
                <a:t> </a:t>
              </a:r>
            </a:p>
            <a:p>
              <a:endParaRPr lang="zh-TW" sz="2000">
                <a:solidFill>
                  <a:schemeClr val="bg1"/>
                </a:solidFill>
              </a:endParaRP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2" y="127435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199" y="96134"/>
            <a:ext cx="11277600" cy="117822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分會幹部和第一副會長的資源 </a:t>
            </a:r>
          </a:p>
          <a:p>
            <a:r>
              <a:rPr lang="zh-TW" sz="3600" dirty="0">
                <a:solidFill>
                  <a:schemeClr val="bg1"/>
                </a:solidFill>
                <a:latin typeface="Calibri" panose="020F0502020204030204" pitchFamily="34" charset="0"/>
                <a:ea typeface="PMingLiU"/>
                <a:cs typeface="Calibri" panose="020F0502020204030204" pitchFamily="34" charset="0"/>
              </a:rPr>
              <a:t>(分會領導發展主席)</a:t>
            </a:r>
          </a:p>
        </p:txBody>
      </p:sp>
      <p:pic>
        <p:nvPicPr>
          <p:cNvPr id="3" name="Picture 2">
            <a:extLst>
              <a:ext uri="{FF2B5EF4-FFF2-40B4-BE49-F238E27FC236}">
                <a16:creationId xmlns:a16="http://schemas.microsoft.com/office/drawing/2014/main" id="{B49125E0-3FB8-513D-2EBE-92AFFEC37B7F}"/>
              </a:ext>
            </a:extLst>
          </p:cNvPr>
          <p:cNvPicPr>
            <a:picLocks noChangeAspect="1"/>
          </p:cNvPicPr>
          <p:nvPr/>
        </p:nvPicPr>
        <p:blipFill>
          <a:blip r:embed="rId3"/>
          <a:stretch>
            <a:fillRect/>
          </a:stretch>
        </p:blipFill>
        <p:spPr>
          <a:xfrm>
            <a:off x="8534400" y="1907836"/>
            <a:ext cx="3135042" cy="4026476"/>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9B135CC4-01DA-9949-F89D-C45A12CB1C2D}"/>
              </a:ext>
            </a:extLst>
          </p:cNvPr>
          <p:cNvPicPr>
            <a:picLocks noChangeAspect="1"/>
          </p:cNvPicPr>
          <p:nvPr/>
        </p:nvPicPr>
        <p:blipFill>
          <a:blip r:embed="rId4"/>
          <a:stretch>
            <a:fillRect/>
          </a:stretch>
        </p:blipFill>
        <p:spPr>
          <a:xfrm>
            <a:off x="522558" y="1917556"/>
            <a:ext cx="3110756" cy="4026476"/>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556EC7E3-0267-9C97-1E00-CC96F1F5A788}"/>
              </a:ext>
            </a:extLst>
          </p:cNvPr>
          <p:cNvPicPr>
            <a:picLocks noChangeAspect="1"/>
          </p:cNvPicPr>
          <p:nvPr/>
        </p:nvPicPr>
        <p:blipFill>
          <a:blip r:embed="rId5"/>
          <a:stretch>
            <a:fillRect/>
          </a:stretch>
        </p:blipFill>
        <p:spPr>
          <a:xfrm>
            <a:off x="4542638" y="1917556"/>
            <a:ext cx="3106723" cy="4026476"/>
          </a:xfrm>
          <a:prstGeom prst="rect">
            <a:avLst/>
          </a:prstGeom>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693319"/>
          </a:xfrm>
          <a:prstGeom prst="rect">
            <a:avLst/>
          </a:prstGeom>
          <a:noFill/>
        </p:spPr>
        <p:txBody>
          <a:bodyPr wrap="square" rtlCol="0">
            <a:spAutoFit/>
          </a:bodyPr>
          <a:lstStyle/>
          <a:p>
            <a:r>
              <a:rPr lang="zh-TW" sz="2400">
                <a:solidFill>
                  <a:schemeClr val="bg1"/>
                </a:solidFill>
                <a:latin typeface="Calibri" panose="020F0502020204030204" pitchFamily="34" charset="0"/>
                <a:ea typeface="PMingLiU"/>
                <a:cs typeface="Calibri" panose="020F0502020204030204" pitchFamily="34" charset="0"/>
              </a:rPr>
              <a:t>為區領導人完成分區會議報告</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zh-TW" sz="2400">
                <a:solidFill>
                  <a:schemeClr val="bg1"/>
                </a:solidFill>
                <a:latin typeface="Calibri" panose="020F0502020204030204" pitchFamily="34" charset="0"/>
                <a:ea typeface="PMingLiU"/>
                <a:cs typeface="Calibri" panose="020F0502020204030204" pitchFamily="34" charset="0"/>
              </a:rPr>
              <a:t>報告分會的成功和最佳實務</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zh-TW" sz="2400">
                <a:solidFill>
                  <a:schemeClr val="bg1"/>
                </a:solidFill>
                <a:latin typeface="Calibri" panose="020F0502020204030204" pitchFamily="34" charset="0"/>
                <a:ea typeface="PMingLiU"/>
                <a:cs typeface="Calibri" panose="020F0502020204030204" pitchFamily="34" charset="0"/>
              </a:rPr>
              <a:t>注意任何對分會的疑慮</a:t>
            </a:r>
          </a:p>
          <a:p>
            <a:endParaRPr lang="en-US" sz="2400" dirty="0">
              <a:solidFill>
                <a:schemeClr val="bg1"/>
              </a:solidFill>
              <a:latin typeface="Calibri" panose="020F0502020204030204" pitchFamily="34" charset="0"/>
              <a:cs typeface="Calibri" panose="020F0502020204030204" pitchFamily="34" charset="0"/>
            </a:endParaRPr>
          </a:p>
          <a:p>
            <a:r>
              <a:rPr lang="zh-TW" sz="2400">
                <a:solidFill>
                  <a:schemeClr val="bg1"/>
                </a:solidFill>
                <a:latin typeface="Calibri" panose="020F0502020204030204" pitchFamily="34" charset="0"/>
                <a:ea typeface="PMingLiU"/>
                <a:cs typeface="Calibri" panose="020F0502020204030204" pitchFamily="34" charset="0"/>
              </a:rPr>
              <a:t>建議行動以支持分會幹部</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chemeClr val="bg1"/>
                </a:solidFill>
                <a:latin typeface="Calibri" panose="020F0502020204030204" pitchFamily="34" charset="0"/>
                <a:ea typeface="PMingLiU"/>
                <a:cs typeface="Calibri" panose="020F0502020204030204" pitchFamily="34" charset="0"/>
              </a:rPr>
              <a:t>與總監GAT區協調員溝通 </a:t>
            </a:r>
          </a:p>
          <a:p>
            <a:endParaRPr lang="zh-TW" sz="3600">
              <a:solidFill>
                <a:schemeClr val="bg1"/>
              </a:solidFill>
              <a:latin typeface="Calibri" panose="020F0502020204030204" pitchFamily="34" charset="0"/>
              <a:ea typeface="PMingLiU"/>
              <a:cs typeface="Calibri" panose="020F0502020204030204" pitchFamily="34" charset="0"/>
            </a:endParaRP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139195" y="1981200"/>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分區主席</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會長</a:t>
              </a:r>
              <a:r>
                <a:rPr lang="zh-TW"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副會長</a:t>
              </a:r>
              <a:r>
                <a:rPr lang="zh-TW" sz="1600">
                  <a:solidFill>
                    <a:schemeClr val="bg1"/>
                  </a:solidFill>
                  <a:latin typeface="Helvetica Neue"/>
                  <a:ea typeface="PMingLiU"/>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秘書</a:t>
              </a:r>
              <a:r>
                <a:rPr lang="zh-TW" sz="1200">
                  <a:latin typeface="Calibri" panose="020F0502020204030204" pitchFamily="34" charset="0"/>
                  <a:ea typeface="PMingLiU"/>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a:solidFill>
                  <a:srgbClr val="FFFFFF"/>
                </a:solidFill>
                <a:latin typeface="Calibri" panose="020F0502020204030204" pitchFamily="34" charset="0"/>
                <a:ea typeface="PMingLiU"/>
                <a:cs typeface="Calibri" panose="020F0502020204030204" pitchFamily="34" charset="0"/>
              </a:rPr>
              <a:t>您的第四次會議 – 注重於未來！</a:t>
            </a:r>
          </a:p>
          <a:p>
            <a:r>
              <a:rPr lang="zh-TW" sz="3600">
                <a:solidFill>
                  <a:srgbClr val="FFFFFF"/>
                </a:solidFill>
                <a:latin typeface="Calibri" panose="020F0502020204030204" pitchFamily="34" charset="0"/>
                <a:ea typeface="PMingLiU"/>
                <a:cs typeface="Calibri" panose="020F0502020204030204" pitchFamily="34" charset="0"/>
              </a:rPr>
              <a:t>(非必要)</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183869"/>
            <a:chOff x="1369648" y="2588058"/>
            <a:chExt cx="1905000" cy="3183869"/>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區領導發展協調員</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6838122" cy="511268"/>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a:solidFill>
                  <a:srgbClr val="082E87"/>
                </a:solidFill>
                <a:latin typeface="Calibri" panose="020F0502020204030204" pitchFamily="34" charset="0"/>
                <a:ea typeface="PMingLiU"/>
                <a:cs typeface="Calibri" panose="020F0502020204030204" pitchFamily="34" charset="0"/>
              </a:rPr>
              <a:t>注重於未來並幫助他們做好準備！：</a:t>
            </a:r>
          </a:p>
        </p:txBody>
      </p:sp>
      <p:sp>
        <p:nvSpPr>
          <p:cNvPr id="18" name="TextBox 17"/>
          <p:cNvSpPr txBox="1"/>
          <p:nvPr/>
        </p:nvSpPr>
        <p:spPr>
          <a:xfrm>
            <a:off x="4419600" y="1701030"/>
            <a:ext cx="7543800" cy="5509200"/>
          </a:xfrm>
          <a:prstGeom prst="rect">
            <a:avLst/>
          </a:prstGeom>
          <a:noFill/>
        </p:spPr>
        <p:txBody>
          <a:bodyPr wrap="square" rtlCol="0">
            <a:spAutoFit/>
          </a:bodyPr>
          <a:lstStyle/>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藉討論分區來開場</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介紹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過渡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為分會的成功擬定計劃（全球會員發展措施）：</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表揚服務</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認可LCIF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a:solidFill>
                  <a:schemeClr val="accent6">
                    <a:lumMod val="75000"/>
                    <a:lumOff val="25000"/>
                  </a:schemeClr>
                </a:solidFill>
                <a:latin typeface="Calibri" panose="020F0502020204030204" pitchFamily="34" charset="0"/>
                <a:ea typeface="PMingLiU"/>
                <a:cs typeface="Calibri" panose="020F0502020204030204" pitchFamily="34" charset="0"/>
              </a:rPr>
              <a:t>獎項</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區領導發展協調員</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702322" y="2352369"/>
            <a:ext cx="6787356"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zh-TW" sz="3600" b="1" dirty="0">
                <a:solidFill>
                  <a:schemeClr val="bg1"/>
                </a:solidFill>
                <a:latin typeface="Calibri" panose="020F0502020204030204" pitchFamily="34" charset="0"/>
                <a:ea typeface="PMingLiU"/>
                <a:cs typeface="Calibri" panose="020F0502020204030204" pitchFamily="34" charset="0"/>
              </a:rPr>
              <a:t>分區和專區主席 ─ </a:t>
            </a:r>
            <a:br>
              <a:rPr lang="en-US" altLang="zh-TW" sz="3600" b="1" dirty="0">
                <a:solidFill>
                  <a:schemeClr val="bg1"/>
                </a:solidFill>
                <a:latin typeface="Calibri" panose="020F0502020204030204" pitchFamily="34" charset="0"/>
                <a:ea typeface="PMingLiU"/>
                <a:cs typeface="Calibri" panose="020F0502020204030204" pitchFamily="34" charset="0"/>
              </a:rPr>
            </a:br>
            <a:r>
              <a:rPr lang="zh-TW" sz="3600" b="1" dirty="0">
                <a:solidFill>
                  <a:schemeClr val="bg1"/>
                </a:solidFill>
                <a:latin typeface="Calibri" panose="020F0502020204030204" pitchFamily="34" charset="0"/>
                <a:ea typeface="PMingLiU"/>
                <a:cs typeface="Calibri" panose="020F0502020204030204" pitchFamily="34" charset="0"/>
              </a:rPr>
              <a:t>全球會員發展措施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zh-TW" sz="3200">
                <a:solidFill>
                  <a:srgbClr val="082E87"/>
                </a:solidFill>
                <a:latin typeface="Calibri" panose="020F0502020204030204" pitchFamily="34" charset="0"/>
                <a:ea typeface="PMingLiU" charset="0"/>
                <a:cs typeface="Calibri" panose="020F0502020204030204" pitchFamily="34" charset="0"/>
              </a:rPr>
              <a:t>在分區會議上，您將如何吸引並使您的分會團結在一起，以便相互支持並與樂於助人的區領導人聯繫？</a:t>
            </a:r>
          </a:p>
        </p:txBody>
      </p:sp>
      <p:sp>
        <p:nvSpPr>
          <p:cNvPr id="2" name="Rectangle 1"/>
          <p:cNvSpPr/>
          <p:nvPr/>
        </p:nvSpPr>
        <p:spPr>
          <a:xfrm>
            <a:off x="228600" y="452850"/>
            <a:ext cx="3276600" cy="1421928"/>
          </a:xfrm>
          <a:prstGeom prst="rect">
            <a:avLst/>
          </a:prstGeom>
        </p:spPr>
        <p:txBody>
          <a:bodyPr wrap="square">
            <a:spAutoFit/>
          </a:bodyPr>
          <a:lstStyle/>
          <a:p>
            <a:pPr>
              <a:lnSpc>
                <a:spcPct val="90000"/>
              </a:lnSpc>
              <a:spcBef>
                <a:spcPts val="2400"/>
              </a:spcBef>
              <a:defRPr/>
            </a:pPr>
            <a:r>
              <a:rPr lang="zh-TW" sz="3200">
                <a:solidFill>
                  <a:schemeClr val="bg1"/>
                </a:solidFill>
                <a:latin typeface="Calibri" panose="020F0502020204030204" pitchFamily="34" charset="0"/>
                <a:ea typeface="PMingLiU"/>
                <a:cs typeface="Calibri" panose="020F0502020204030204" pitchFamily="34" charset="0"/>
              </a:rPr>
              <a:t>什麼能激勵貴分區內的分會？</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98294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91729" y="221871"/>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zh-TW" sz="3200" b="1" dirty="0">
                <a:solidFill>
                  <a:schemeClr val="bg1"/>
                </a:solidFill>
                <a:latin typeface="Calibri" panose="020F0502020204030204" pitchFamily="34" charset="0"/>
                <a:ea typeface="PMingLiU"/>
                <a:cs typeface="Calibri" panose="020F0502020204030204" pitchFamily="34" charset="0"/>
              </a:rPr>
              <a:t>分區和專區主席 - 全球會員發展措施</a:t>
            </a:r>
          </a:p>
        </p:txBody>
      </p:sp>
      <p:pic>
        <p:nvPicPr>
          <p:cNvPr id="6" name="Picture 5">
            <a:extLst>
              <a:ext uri="{FF2B5EF4-FFF2-40B4-BE49-F238E27FC236}">
                <a16:creationId xmlns:a16="http://schemas.microsoft.com/office/drawing/2014/main" id="{9F4E9985-DFF8-5890-4F22-42F43E4D385C}"/>
              </a:ext>
            </a:extLst>
          </p:cNvPr>
          <p:cNvPicPr>
            <a:picLocks noChangeAspect="1"/>
          </p:cNvPicPr>
          <p:nvPr/>
        </p:nvPicPr>
        <p:blipFill>
          <a:blip r:embed="rId3"/>
          <a:stretch>
            <a:fillRect/>
          </a:stretch>
        </p:blipFill>
        <p:spPr>
          <a:xfrm>
            <a:off x="137584" y="1409984"/>
            <a:ext cx="5784808" cy="4238244"/>
          </a:xfrm>
          <a:prstGeom prst="rect">
            <a:avLst/>
          </a:prstGeom>
        </p:spPr>
      </p:pic>
      <p:pic>
        <p:nvPicPr>
          <p:cNvPr id="9" name="Picture 8">
            <a:extLst>
              <a:ext uri="{FF2B5EF4-FFF2-40B4-BE49-F238E27FC236}">
                <a16:creationId xmlns:a16="http://schemas.microsoft.com/office/drawing/2014/main" id="{716E3152-70B6-E39C-04C0-F1DBAD140EBB}"/>
              </a:ext>
            </a:extLst>
          </p:cNvPr>
          <p:cNvPicPr>
            <a:picLocks noChangeAspect="1"/>
          </p:cNvPicPr>
          <p:nvPr/>
        </p:nvPicPr>
        <p:blipFill>
          <a:blip r:embed="rId4"/>
          <a:stretch>
            <a:fillRect/>
          </a:stretch>
        </p:blipFill>
        <p:spPr>
          <a:xfrm>
            <a:off x="6001787" y="1309877"/>
            <a:ext cx="6026192" cy="4438459"/>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BEDFD306-7B73-31C5-DD1C-A4225434CC3E}"/>
              </a:ext>
            </a:extLst>
          </p:cNvPr>
          <p:cNvPicPr>
            <a:picLocks noChangeAspect="1"/>
          </p:cNvPicPr>
          <p:nvPr/>
        </p:nvPicPr>
        <p:blipFill>
          <a:blip r:embed="rId5"/>
          <a:stretch>
            <a:fillRect/>
          </a:stretch>
        </p:blipFill>
        <p:spPr>
          <a:xfrm>
            <a:off x="10318376" y="5029200"/>
            <a:ext cx="1709603" cy="1703737"/>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zh-TW">
                <a:latin typeface="Calibri" panose="020F0502020204030204" pitchFamily="34" charset="0"/>
                <a:ea typeface="PMingLiU"/>
                <a:cs typeface="Calibri" panose="020F0502020204030204" pitchFamily="34" charset="0"/>
              </a:rPr>
              <a:t>後續跟進</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2400">
                <a:solidFill>
                  <a:schemeClr val="accent6">
                    <a:lumMod val="75000"/>
                    <a:lumOff val="25000"/>
                  </a:schemeClr>
                </a:solidFill>
                <a:latin typeface="Calibri" panose="020F0502020204030204" pitchFamily="34" charset="0"/>
                <a:ea typeface="PMingLiU" charset="0"/>
                <a:cs typeface="Calibri" panose="020F0502020204030204" pitchFamily="34" charset="0"/>
              </a:rPr>
              <a:t>使用此模板紀錄分區會議進程。</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zh-TW" sz="2400">
                <a:solidFill>
                  <a:schemeClr val="accent6">
                    <a:lumMod val="75000"/>
                    <a:lumOff val="25000"/>
                  </a:schemeClr>
                </a:solidFill>
                <a:latin typeface="Calibri" panose="020F0502020204030204" pitchFamily="34" charset="0"/>
                <a:ea typeface="PMingLiU" charset="0"/>
                <a:cs typeface="Calibri" panose="020F0502020204030204" pitchFamily="34" charset="0"/>
              </a:rPr>
              <a:t>若議程項目需要延到下一次分區會議，則這是一個很好的工具。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zh-TW" sz="2400">
                <a:solidFill>
                  <a:schemeClr val="accent6">
                    <a:lumMod val="75000"/>
                    <a:lumOff val="25000"/>
                  </a:schemeClr>
                </a:solidFill>
                <a:latin typeface="Calibri" panose="020F0502020204030204" pitchFamily="34" charset="0"/>
                <a:ea typeface="PMingLiU" charset="0"/>
                <a:cs typeface="Calibri" panose="020F0502020204030204" pitchFamily="34" charset="0"/>
              </a:rPr>
              <a:t>分區活動的良好歷史。</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a:solidFill>
                  <a:srgbClr val="082E87"/>
                </a:solidFill>
                <a:latin typeface="Calibri" panose="020F0502020204030204" pitchFamily="34" charset="0"/>
                <a:ea typeface="PMingLiU" charset="0"/>
                <a:cs typeface="Calibri" panose="020F0502020204030204" pitchFamily="34" charset="0"/>
              </a:rPr>
              <a:t>紀錄您的會議。</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9FE2BE40-7968-3C3D-359D-7BF67F484C06}"/>
              </a:ext>
            </a:extLst>
          </p:cNvPr>
          <p:cNvPicPr>
            <a:picLocks noChangeAspect="1"/>
          </p:cNvPicPr>
          <p:nvPr/>
        </p:nvPicPr>
        <p:blipFill>
          <a:blip r:embed="rId3"/>
          <a:stretch>
            <a:fillRect/>
          </a:stretch>
        </p:blipFill>
        <p:spPr>
          <a:xfrm>
            <a:off x="457200" y="1144976"/>
            <a:ext cx="3886200" cy="508096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優先考慮分區內有困難的分會所需要額外關注之問題。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記下任何需要採取的後續行動。</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規劃下次分區會議的計劃和行動。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4712" y="457200"/>
            <a:ext cx="596625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charset="0"/>
                <a:cs typeface="Calibri" panose="020F0502020204030204" pitchFamily="34" charset="0"/>
              </a:rPr>
              <a:t>後續跟進任何必要的支持分會行動，以及與總監和GAT協調員間的合作。</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792DFE60-AA33-4507-9304-1F31AB381183}"/>
              </a:ext>
            </a:extLst>
          </p:cNvPr>
          <p:cNvPicPr>
            <a:picLocks noChangeAspect="1"/>
          </p:cNvPicPr>
          <p:nvPr/>
        </p:nvPicPr>
        <p:blipFill>
          <a:blip r:embed="rId3"/>
          <a:stretch>
            <a:fillRect/>
          </a:stretch>
        </p:blipFill>
        <p:spPr>
          <a:xfrm>
            <a:off x="378777" y="914400"/>
            <a:ext cx="4214993" cy="5486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zh-TW" sz="3200">
                <a:solidFill>
                  <a:schemeClr val="bg1"/>
                </a:solidFill>
                <a:latin typeface="Calibri" panose="020F0502020204030204" pitchFamily="34" charset="0"/>
                <a:ea typeface="PMingLiU"/>
                <a:cs typeface="Calibri" panose="020F0502020204030204" pitchFamily="34" charset="0"/>
              </a:rPr>
              <a:t>您將與這些分會幹部密切合作</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分區主席</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會長</a:t>
              </a:r>
              <a:r>
                <a:rPr lang="zh-TW" sz="1200">
                  <a:latin typeface="Calibri" panose="020F0502020204030204" pitchFamily="34" charset="0"/>
                  <a:ea typeface="PMingLiU"/>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副會長	</a:t>
              </a:r>
            </a:p>
          </p:txBody>
        </p:sp>
      </p:grpSp>
      <p:grpSp>
        <p:nvGrpSpPr>
          <p:cNvPr id="69" name="Group 68"/>
          <p:cNvGrpSpPr>
            <a:grpSpLocks noChangeAspect="1"/>
          </p:cNvGrpSpPr>
          <p:nvPr/>
        </p:nvGrpSpPr>
        <p:grpSpPr>
          <a:xfrm>
            <a:off x="10014713" y="1751722"/>
            <a:ext cx="1650047" cy="2322898"/>
            <a:chOff x="7157144" y="3565858"/>
            <a:chExt cx="1189378" cy="1674378"/>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254142" y="4996201"/>
              <a:ext cx="1092380" cy="244035"/>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秘書</a:t>
              </a:r>
              <a:r>
                <a:rPr lang="zh-TW" sz="1200" dirty="0">
                  <a:latin typeface="Calibri" panose="020F0502020204030204" pitchFamily="34" charset="0"/>
                  <a:ea typeface="PMingLiU"/>
                  <a:cs typeface="Calibri" panose="020F0502020204030204" pitchFamily="34" charset="0"/>
                </a:rPr>
                <a:t>	</a:t>
              </a:r>
            </a:p>
          </p:txBody>
        </p:sp>
      </p:grpSp>
      <p:grpSp>
        <p:nvGrpSpPr>
          <p:cNvPr id="72" name="Group 71"/>
          <p:cNvGrpSpPr>
            <a:grpSpLocks noChangeAspect="1"/>
          </p:cNvGrpSpPr>
          <p:nvPr/>
        </p:nvGrpSpPr>
        <p:grpSpPr>
          <a:xfrm>
            <a:off x="8777994" y="4110807"/>
            <a:ext cx="1652784" cy="2537409"/>
            <a:chOff x="5566022" y="3532187"/>
            <a:chExt cx="1359382" cy="2086968"/>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632850"/>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服務主席 </a:t>
              </a:r>
            </a:p>
            <a:p>
              <a:pPr algn="ctr"/>
              <a:r>
                <a:rPr lang="zh-TW" sz="1200">
                  <a:solidFill>
                    <a:schemeClr val="bg1"/>
                  </a:solidFill>
                </a:rPr>
                <a:t>	</a:t>
              </a:r>
            </a:p>
          </p:txBody>
        </p:sp>
      </p:grpSp>
      <p:grpSp>
        <p:nvGrpSpPr>
          <p:cNvPr id="75" name="Group 74"/>
          <p:cNvGrpSpPr/>
          <p:nvPr/>
        </p:nvGrpSpPr>
        <p:grpSpPr>
          <a:xfrm>
            <a:off x="6870358" y="4110807"/>
            <a:ext cx="1539796" cy="2546186"/>
            <a:chOff x="5471252" y="3446373"/>
            <a:chExt cx="1539796" cy="2546186"/>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769441"/>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會員發展主席</a:t>
              </a:r>
            </a:p>
            <a:p>
              <a:pPr algn="ctr"/>
              <a:r>
                <a:rPr lang="zh-TW" sz="1200">
                  <a:solidFill>
                    <a:schemeClr val="bg1"/>
                  </a:solidFill>
                  <a:latin typeface="Calibri" panose="020F0502020204030204" pitchFamily="34" charset="0"/>
                  <a:ea typeface="PMingLiU"/>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6" y="57557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charset="0"/>
                <a:cs typeface="Calibri" panose="020F0502020204030204" pitchFamily="34" charset="0"/>
              </a:rPr>
              <a:t>慶祝您分會的成功並表揚分會和會員的成就</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zh-TW" dirty="0">
                <a:latin typeface="Calibri" panose="020F0502020204030204" pitchFamily="34" charset="0"/>
                <a:ea typeface="PMingLiU"/>
                <a:cs typeface="Calibri" panose="020F0502020204030204" pitchFamily="34" charset="0"/>
              </a:rPr>
              <a:t>獎</a:t>
            </a:r>
            <a:r>
              <a:rPr lang="en-US" altLang="zh-TW" dirty="0">
                <a:latin typeface="Calibri" panose="020F0502020204030204" pitchFamily="34" charset="0"/>
                <a:ea typeface="PMingLiU"/>
                <a:cs typeface="Calibri" panose="020F0502020204030204" pitchFamily="34" charset="0"/>
              </a:rPr>
              <a:t> </a:t>
            </a:r>
            <a:r>
              <a:rPr lang="zh-TW" dirty="0">
                <a:latin typeface="Calibri" panose="020F0502020204030204" pitchFamily="34" charset="0"/>
                <a:ea typeface="PMingLiU"/>
                <a:cs typeface="Calibri" panose="020F0502020204030204" pitchFamily="34" charset="0"/>
              </a:rPr>
              <a:t>項</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a:solidFill>
                  <a:srgbClr val="082E87"/>
                </a:solidFill>
                <a:latin typeface="Calibri" panose="020F0502020204030204" pitchFamily="34" charset="0"/>
                <a:ea typeface="PMingLiU" charset="0"/>
                <a:cs typeface="Calibri" panose="020F0502020204030204" pitchFamily="34" charset="0"/>
              </a:rPr>
              <a:t>因您成功的成果而贏得表揚。</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170646"/>
          </a:xfrm>
          <a:prstGeom prst="rect">
            <a:avLst/>
          </a:prstGeom>
          <a:noFill/>
        </p:spPr>
        <p:txBody>
          <a:bodyPr wrap="square" rtlCol="0">
            <a:spAutoFit/>
          </a:bodyPr>
          <a:lstStyle/>
          <a:p>
            <a:pPr marL="457200" indent="-457200">
              <a:buFont typeface="Arial" panose="020B0604020202020204" pitchFamily="34" charset="0"/>
              <a:buChar char="•"/>
            </a:pPr>
            <a:r>
              <a:rPr lang="zh-TW" sz="2400">
                <a:solidFill>
                  <a:schemeClr val="accent6"/>
                </a:solidFill>
                <a:latin typeface="Calibri" panose="020F0502020204030204" pitchFamily="34" charset="0"/>
                <a:ea typeface="PMingLiU"/>
                <a:cs typeface="Calibri" panose="020F0502020204030204" pitchFamily="34" charset="0"/>
              </a:rPr>
              <a:t>查看為以下期間所設定的標準</a:t>
            </a:r>
          </a:p>
          <a:p>
            <a:pPr marL="739775" indent="234950">
              <a:buFont typeface="Wingdings" panose="05000000000000000000" pitchFamily="2" charset="2"/>
              <a:buChar char="Ø"/>
            </a:pPr>
            <a:r>
              <a:rPr lang="zh-TW" sz="2400">
                <a:solidFill>
                  <a:schemeClr val="accent6"/>
                </a:solidFill>
                <a:latin typeface="Calibri" panose="020F0502020204030204" pitchFamily="34" charset="0"/>
                <a:ea typeface="PMingLiU"/>
                <a:cs typeface="Calibri" panose="020F0502020204030204" pitchFamily="34" charset="0"/>
              </a:rPr>
              <a:t> 最初的90天</a:t>
            </a:r>
          </a:p>
          <a:p>
            <a:pPr marL="739775" indent="234950">
              <a:buFont typeface="Wingdings" panose="05000000000000000000" pitchFamily="2" charset="2"/>
              <a:buChar char="Ø"/>
            </a:pPr>
            <a:r>
              <a:rPr lang="zh-TW" sz="2400">
                <a:solidFill>
                  <a:schemeClr val="accent6"/>
                </a:solidFill>
                <a:latin typeface="Calibri" panose="020F0502020204030204" pitchFamily="34" charset="0"/>
                <a:ea typeface="PMingLiU"/>
                <a:cs typeface="Calibri" panose="020F0502020204030204" pitchFamily="34" charset="0"/>
              </a:rPr>
              <a:t>整個年度中</a:t>
            </a:r>
          </a:p>
          <a:p>
            <a:pPr marL="739775" indent="234950">
              <a:buFont typeface="Wingdings" panose="05000000000000000000" pitchFamily="2" charset="2"/>
              <a:buChar char="Ø"/>
            </a:pPr>
            <a:r>
              <a:rPr lang="zh-TW" sz="2400">
                <a:solidFill>
                  <a:schemeClr val="accent6"/>
                </a:solidFill>
                <a:latin typeface="Calibri" panose="020F0502020204030204" pitchFamily="34" charset="0"/>
                <a:ea typeface="PMingLiU"/>
                <a:cs typeface="Calibri" panose="020F0502020204030204" pitchFamily="34" charset="0"/>
              </a:rPr>
              <a:t>年度結束前</a:t>
            </a:r>
          </a:p>
          <a:p>
            <a:pPr marL="739775" indent="234950">
              <a:buFont typeface="Wingdings" panose="05000000000000000000" pitchFamily="2" charset="2"/>
              <a:buChar char="Ø"/>
            </a:pPr>
            <a:r>
              <a:rPr lang="zh-TW" sz="2400">
                <a:solidFill>
                  <a:schemeClr val="accent6"/>
                </a:solidFill>
                <a:latin typeface="Calibri" panose="020F0502020204030204" pitchFamily="34" charset="0"/>
                <a:ea typeface="PMingLiU"/>
                <a:cs typeface="Calibri" panose="020F0502020204030204" pitchFamily="34" charset="0"/>
              </a:rPr>
              <a:t>年度結束時</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zh-TW" sz="2400">
                <a:solidFill>
                  <a:schemeClr val="accent6"/>
                </a:solidFill>
                <a:latin typeface="Calibri" panose="020F0502020204030204" pitchFamily="34" charset="0"/>
                <a:ea typeface="PMingLiU"/>
                <a:cs typeface="Calibri" panose="020F0502020204030204" pitchFamily="34" charset="0"/>
              </a:rPr>
              <a:t>完成申請表</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zh-TW" sz="2400">
                <a:solidFill>
                  <a:schemeClr val="accent6"/>
                </a:solidFill>
                <a:latin typeface="Calibri" panose="020F0502020204030204" pitchFamily="34" charset="0"/>
                <a:ea typeface="PMingLiU"/>
                <a:cs typeface="Calibri" panose="020F0502020204030204" pitchFamily="34" charset="0"/>
              </a:rPr>
              <a:t>8月31日前提交</a:t>
            </a:r>
          </a:p>
          <a:p>
            <a:endParaRPr lang="en-US" sz="2400" dirty="0">
              <a:solidFill>
                <a:schemeClr val="accent6"/>
              </a:solidFill>
              <a:latin typeface="Calibri" panose="020F0502020204030204" pitchFamily="34" charset="0"/>
              <a:cs typeface="Calibri" panose="020F0502020204030204" pitchFamily="34" charset="0"/>
            </a:endParaRPr>
          </a:p>
          <a:p>
            <a:r>
              <a:rPr lang="zh-TW" sz="2400" i="1">
                <a:solidFill>
                  <a:schemeClr val="accent6"/>
                </a:solidFill>
                <a:latin typeface="Calibri" panose="020F0502020204030204" pitchFamily="34" charset="0"/>
                <a:ea typeface="PMingLiU"/>
                <a:cs typeface="Calibri" panose="020F0502020204030204" pitchFamily="34" charset="0"/>
              </a:rPr>
              <a:t>申請表可於分區和專區獎項登陸頁面上取得。 </a:t>
            </a:r>
          </a:p>
          <a:p>
            <a:r>
              <a:rPr lang="zh-TW" sz="2400" i="1">
                <a:solidFill>
                  <a:schemeClr val="accent6"/>
                </a:solidFill>
                <a:latin typeface="Calibri" panose="020F0502020204030204" pitchFamily="34" charset="0"/>
                <a:ea typeface="PMingLiU"/>
                <a:cs typeface="Calibri" panose="020F0502020204030204" pitchFamily="34" charset="0"/>
              </a:rPr>
              <a:t>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2" name="Picture 1" descr="A qr code on a white background&#10;&#10;Description automatically generated">
            <a:extLst>
              <a:ext uri="{FF2B5EF4-FFF2-40B4-BE49-F238E27FC236}">
                <a16:creationId xmlns:a16="http://schemas.microsoft.com/office/drawing/2014/main" id="{4127C446-865A-2D14-0BF9-7111E41622B7}"/>
              </a:ext>
            </a:extLst>
          </p:cNvPr>
          <p:cNvPicPr>
            <a:picLocks noChangeAspect="1"/>
          </p:cNvPicPr>
          <p:nvPr/>
        </p:nvPicPr>
        <p:blipFill>
          <a:blip r:embed="rId5"/>
          <a:stretch>
            <a:fillRect/>
          </a:stretch>
        </p:blipFill>
        <p:spPr>
          <a:xfrm>
            <a:off x="10515600" y="5162261"/>
            <a:ext cx="1592580" cy="1599244"/>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en-US" altLang="zh-TW" sz="3600" dirty="0">
                <a:solidFill>
                  <a:schemeClr val="bg1"/>
                </a:solidFill>
                <a:latin typeface="Calibri" panose="020F0502020204030204" pitchFamily="34" charset="0"/>
                <a:ea typeface="PMingLiU"/>
                <a:cs typeface="Calibri" panose="020F0502020204030204" pitchFamily="34" charset="0"/>
              </a:rPr>
              <a:t>   </a:t>
            </a:r>
            <a:r>
              <a:rPr lang="zh-TW" sz="3600" dirty="0">
                <a:solidFill>
                  <a:schemeClr val="bg1"/>
                </a:solidFill>
                <a:latin typeface="Calibri" panose="020F0502020204030204" pitchFamily="34" charset="0"/>
                <a:ea typeface="PMingLiU"/>
                <a:cs typeface="Calibri" panose="020F0502020204030204" pitchFamily="34" charset="0"/>
              </a:rPr>
              <a:t>LCI</a:t>
            </a:r>
            <a:r>
              <a:rPr lang="en-US" altLang="zh-TW" sz="3600" dirty="0">
                <a:solidFill>
                  <a:schemeClr val="bg1"/>
                </a:solidFill>
                <a:latin typeface="Calibri" panose="020F0502020204030204" pitchFamily="34" charset="0"/>
                <a:ea typeface="PMingLiU"/>
                <a:cs typeface="Calibri" panose="020F0502020204030204" pitchFamily="34" charset="0"/>
              </a:rPr>
              <a:t> </a:t>
            </a:r>
            <a:r>
              <a:rPr lang="zh-TW" sz="3600" dirty="0">
                <a:solidFill>
                  <a:schemeClr val="bg1"/>
                </a:solidFill>
                <a:latin typeface="Calibri" panose="020F0502020204030204" pitchFamily="34" charset="0"/>
                <a:ea typeface="PMingLiU"/>
                <a:cs typeface="Calibri" panose="020F0502020204030204" pitchFamily="34" charset="0"/>
              </a:rPr>
              <a:t>聯絡資訊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381000" y="1958135"/>
            <a:ext cx="11506200" cy="228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PMingLiU"/>
                <a:cs typeface="HelveticaNeueLT Std Lt"/>
                <a:sym typeface="HelveticaNeueLT Std Lt"/>
              </a:defRPr>
            </a:pPr>
            <a:r>
              <a:rPr lang="zh-TW" sz="2400">
                <a:solidFill>
                  <a:srgbClr val="FFFFFF"/>
                </a:solidFill>
                <a:latin typeface="Calibri" panose="020F0502020204030204" pitchFamily="34" charset="0"/>
                <a:ea typeface="PMingLiU"/>
                <a:cs typeface="Calibri" panose="020F0502020204030204" pitchFamily="34" charset="0"/>
                <a:sym typeface="HelveticaNeueLT Std Lt"/>
              </a:rPr>
              <a:t>電話：</a:t>
            </a:r>
            <a:r>
              <a:rPr lang="zh-TW" sz="2400">
                <a:solidFill>
                  <a:schemeClr val="bg1"/>
                </a:solidFill>
                <a:latin typeface="Calibri" panose="020F0502020204030204" pitchFamily="34" charset="0"/>
                <a:ea typeface="PMingLiU"/>
                <a:cs typeface="Calibri" panose="020F0502020204030204" pitchFamily="34" charset="0"/>
                <a:sym typeface="HelveticaNeueLT Std Lt"/>
              </a:rPr>
              <a:t>(630) 468-6953</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PMingLiU"/>
                <a:cs typeface="HelveticaNeueLT Std Lt"/>
                <a:sym typeface="HelveticaNeueLT Std Lt"/>
              </a:defRPr>
            </a:pPr>
            <a:r>
              <a:rPr lang="zh-TW" sz="2400">
                <a:solidFill>
                  <a:srgbClr val="FFFFFF"/>
                </a:solidFill>
                <a:latin typeface="Calibri" panose="020F0502020204030204" pitchFamily="34" charset="0"/>
                <a:ea typeface="PMingLiU"/>
                <a:cs typeface="Calibri" panose="020F0502020204030204" pitchFamily="34" charset="0"/>
                <a:sym typeface="HelveticaNeueLT Std Lt"/>
              </a:rPr>
              <a:t>電子郵件: </a:t>
            </a:r>
            <a:r>
              <a:rPr lang="zh-TW" sz="2400">
                <a:solidFill>
                  <a:srgbClr val="FFFFFF"/>
                </a:solidFill>
                <a:latin typeface="Calibri" panose="020F0502020204030204" pitchFamily="34" charset="0"/>
                <a:ea typeface="PMingLiU"/>
                <a:cs typeface="Calibri" panose="020F0502020204030204" pitchFamily="34" charset="0"/>
                <a:sym typeface="HelveticaNeueLT Std Lt"/>
                <a:hlinkClick r:id="rId4"/>
              </a:rPr>
              <a:t>pacificasian@lionsclubs.org</a:t>
            </a:r>
            <a:r>
              <a:rPr lang="zh-TW" sz="2400">
                <a:solidFill>
                  <a:srgbClr val="FFFFFF"/>
                </a:solidFill>
                <a:latin typeface="Calibri" panose="020F0502020204030204" pitchFamily="34" charset="0"/>
                <a:ea typeface="PMingLiU"/>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PMingLiU"/>
                <a:cs typeface="HelveticaNeueLT Std Lt"/>
                <a:sym typeface="HelveticaNeueLT Std Lt"/>
              </a:defRPr>
            </a:pPr>
            <a:r>
              <a:rPr lang="zh-TW" sz="2400">
                <a:solidFill>
                  <a:srgbClr val="FFFFFF"/>
                </a:solidFill>
                <a:latin typeface="Calibri" panose="020F0502020204030204" pitchFamily="34" charset="0"/>
                <a:ea typeface="PMingLiU"/>
                <a:cs typeface="Calibri" panose="020F0502020204030204" pitchFamily="34" charset="0"/>
                <a:sym typeface="HelveticaNeueLT Std Lt"/>
              </a:rPr>
              <a:t>網頁： </a:t>
            </a:r>
            <a:r>
              <a:rPr lang="zh-TW" sz="2400">
                <a:solidFill>
                  <a:srgbClr val="FFFFFF"/>
                </a:solidFill>
                <a:latin typeface="Calibri" panose="020F0502020204030204" pitchFamily="34" charset="0"/>
                <a:ea typeface="PMingLiU"/>
                <a:cs typeface="Calibri" panose="020F0502020204030204" pitchFamily="34" charset="0"/>
                <a:sym typeface="HelveticaNeueLT Std Lt"/>
                <a:hlinkClick r:id="rId5"/>
              </a:rPr>
              <a:t>https://www.lionsclubs.org/zh-hant/resources-for-members/resource-center/zone-region-chairpersons</a:t>
            </a:r>
            <a:r>
              <a:rPr lang="zh-TW" sz="2400">
                <a:solidFill>
                  <a:srgbClr val="FFFFFF"/>
                </a:solidFill>
                <a:latin typeface="Calibri" panose="020F0502020204030204" pitchFamily="34" charset="0"/>
                <a:ea typeface="PMingLiU"/>
                <a:cs typeface="Calibri" panose="020F0502020204030204" pitchFamily="34" charset="0"/>
                <a:sym typeface="HelveticaNeueLT Std Lt"/>
              </a:rPr>
              <a:t> </a:t>
            </a:r>
          </a:p>
        </p:txBody>
      </p:sp>
      <p:pic>
        <p:nvPicPr>
          <p:cNvPr id="3" name="Picture 2" descr="A qr code on a white background&#10;&#10;Description automatically generated">
            <a:extLst>
              <a:ext uri="{FF2B5EF4-FFF2-40B4-BE49-F238E27FC236}">
                <a16:creationId xmlns:a16="http://schemas.microsoft.com/office/drawing/2014/main" id="{69FA8E6A-9E90-6743-A7F0-E2E7E2B476D6}"/>
              </a:ext>
            </a:extLst>
          </p:cNvPr>
          <p:cNvPicPr>
            <a:picLocks noChangeAspect="1"/>
          </p:cNvPicPr>
          <p:nvPr/>
        </p:nvPicPr>
        <p:blipFill>
          <a:blip r:embed="rId6"/>
          <a:stretch>
            <a:fillRect/>
          </a:stretch>
        </p:blipFill>
        <p:spPr>
          <a:xfrm>
            <a:off x="9824078" y="4495800"/>
            <a:ext cx="2158371" cy="2131695"/>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en-US" altLang="zh-TW" dirty="0">
                <a:latin typeface="Helvetica Neue"/>
                <a:ea typeface="PMingLiU"/>
              </a:rPr>
              <a:t> </a:t>
            </a:r>
            <a:r>
              <a:rPr lang="zh-TW" dirty="0">
                <a:latin typeface="Helvetica Neue"/>
                <a:ea typeface="PMingLiU"/>
              </a:rPr>
              <a:t>謝</a:t>
            </a:r>
            <a:r>
              <a:rPr lang="en-US" altLang="zh-TW" dirty="0">
                <a:latin typeface="Helvetica Neue"/>
                <a:ea typeface="PMingLiU"/>
              </a:rPr>
              <a:t> </a:t>
            </a:r>
            <a:r>
              <a:rPr lang="zh-TW" dirty="0">
                <a:latin typeface="Helvetica Neue"/>
                <a:ea typeface="PMingLiU"/>
              </a:rPr>
              <a:t>謝！</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zh-TW" sz="3200">
                <a:solidFill>
                  <a:schemeClr val="bg1"/>
                </a:solidFill>
                <a:latin typeface="Calibri" panose="020F0502020204030204" pitchFamily="34" charset="0"/>
                <a:ea typeface="PMingLiU"/>
                <a:cs typeface="Calibri" panose="020F0502020204030204" pitchFamily="34" charset="0"/>
              </a:rPr>
              <a:t>您與總監和全球行動團隊密切合作</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4374284"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endParaRP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總監</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分區主席</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700896" y="2433919"/>
            <a:ext cx="5640472" cy="2599083"/>
            <a:chOff x="5861960" y="2561668"/>
            <a:chExt cx="5640472" cy="2599083"/>
          </a:xfrm>
        </p:grpSpPr>
        <p:grpSp>
          <p:nvGrpSpPr>
            <p:cNvPr id="55" name="Group 54"/>
            <p:cNvGrpSpPr/>
            <p:nvPr/>
          </p:nvGrpSpPr>
          <p:grpSpPr>
            <a:xfrm>
              <a:off x="9678741" y="2566211"/>
              <a:ext cx="1823691" cy="2586455"/>
              <a:chOff x="791588" y="2138143"/>
              <a:chExt cx="1823691" cy="2586455"/>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791588" y="4139823"/>
                <a:ext cx="1823691"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區服務協調員</a:t>
                </a:r>
              </a:p>
            </p:txBody>
          </p:sp>
        </p:grpSp>
        <p:grpSp>
          <p:nvGrpSpPr>
            <p:cNvPr id="58" name="Group 57"/>
            <p:cNvGrpSpPr/>
            <p:nvPr/>
          </p:nvGrpSpPr>
          <p:grpSpPr>
            <a:xfrm>
              <a:off x="5861960" y="2561668"/>
              <a:ext cx="2496002" cy="2568440"/>
              <a:chOff x="663262" y="2066731"/>
              <a:chExt cx="2496002" cy="2568440"/>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663262" y="4050396"/>
                <a:ext cx="2496002"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區會員發展協調員</a:t>
                </a:r>
              </a:p>
            </p:txBody>
          </p:sp>
        </p:grpSp>
        <p:grpSp>
          <p:nvGrpSpPr>
            <p:cNvPr id="67" name="Group 66"/>
            <p:cNvGrpSpPr/>
            <p:nvPr/>
          </p:nvGrpSpPr>
          <p:grpSpPr>
            <a:xfrm>
              <a:off x="7791764" y="2561668"/>
              <a:ext cx="2148133" cy="2599083"/>
              <a:chOff x="1276837" y="2598716"/>
              <a:chExt cx="2148133" cy="2599083"/>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76837" y="4606580"/>
                <a:ext cx="2148133" cy="591219"/>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區領導發展協調員</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341368" y="4488833"/>
            <a:ext cx="1823691" cy="584775"/>
          </a:xfrm>
          <a:prstGeom prst="rect">
            <a:avLst/>
          </a:prstGeom>
          <a:noFill/>
        </p:spPr>
        <p:txBody>
          <a:bodyPr wrap="square" rtlCol="0">
            <a:spAutoFit/>
          </a:bodyPr>
          <a:lstStyle/>
          <a:p>
            <a:pPr algn="ctr"/>
            <a:r>
              <a:rPr lang="zh-TW" sz="1600">
                <a:solidFill>
                  <a:schemeClr val="bg1"/>
                </a:solidFill>
                <a:latin typeface="Calibri" panose="020F0502020204030204" pitchFamily="34" charset="0"/>
                <a:ea typeface="PMingLiU"/>
                <a:cs typeface="Calibri" panose="020F0502020204030204" pitchFamily="34" charset="0"/>
              </a:rPr>
              <a:t>區新會擴展協調員</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latin typeface="Calibri" panose="020F0502020204030204" pitchFamily="34" charset="0"/>
                <a:ea typeface="PMingLiU"/>
                <a:cs typeface="Calibri" panose="020F0502020204030204" pitchFamily="34" charset="0"/>
              </a:rPr>
              <a:t>您提供雙向溝通</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400110"/>
          </a:xfrm>
          <a:prstGeom prst="rect">
            <a:avLst/>
          </a:prstGeom>
          <a:noFill/>
        </p:spPr>
        <p:txBody>
          <a:bodyPr wrap="square" rtlCol="0">
            <a:spAutoFit/>
          </a:bodyPr>
          <a:lstStyle/>
          <a:p>
            <a:r>
              <a:rPr lang="zh-TW" i="1">
                <a:solidFill>
                  <a:schemeClr val="accent1"/>
                </a:solidFill>
                <a:latin typeface="Calibri" panose="020F0502020204030204" pitchFamily="34" charset="0"/>
                <a:ea typeface="PMingLiU"/>
                <a:cs typeface="Calibri" panose="020F0502020204030204" pitchFamily="34" charset="0"/>
              </a:rPr>
              <a:t>區全球行動團隊</a:t>
            </a:r>
          </a:p>
        </p:txBody>
      </p:sp>
      <p:sp>
        <p:nvSpPr>
          <p:cNvPr id="18" name="Rectangle 17"/>
          <p:cNvSpPr/>
          <p:nvPr/>
        </p:nvSpPr>
        <p:spPr>
          <a:xfrm>
            <a:off x="7691083" y="1045644"/>
            <a:ext cx="4119917" cy="369332"/>
          </a:xfrm>
          <a:prstGeom prst="rect">
            <a:avLst/>
          </a:prstGeom>
        </p:spPr>
        <p:txBody>
          <a:bodyPr wrap="square">
            <a:spAutoFit/>
          </a:bodyPr>
          <a:lstStyle/>
          <a:p>
            <a:r>
              <a:rPr lang="zh-TW" i="1">
                <a:solidFill>
                  <a:schemeClr val="accent1"/>
                </a:solidFill>
                <a:latin typeface="Calibri" panose="020F0502020204030204" pitchFamily="34" charset="0"/>
                <a:ea typeface="PMingLiU"/>
                <a:cs typeface="Calibri" panose="020F0502020204030204" pitchFamily="34" charset="0"/>
              </a:rPr>
              <a:t>總監顧問委員會</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zh-TW" sz="1600">
                  <a:solidFill>
                    <a:schemeClr val="bg1"/>
                  </a:solidFill>
                  <a:latin typeface="Helvetica Neue"/>
                  <a:ea typeface="PMingLiU"/>
                </a:rPr>
                <a:t>分區主席</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zh-TW" sz="3600" b="1">
                <a:solidFill>
                  <a:schemeClr val="bg1"/>
                </a:solidFill>
                <a:latin typeface="Calibri" panose="020F0502020204030204" pitchFamily="34" charset="0"/>
                <a:ea typeface="PMingLiU"/>
                <a:cs typeface="Calibri" panose="020F0502020204030204" pitchFamily="34" charset="0"/>
              </a:rPr>
              <a:t>任期前做好準備！</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zh-TW" sz="2400">
                <a:solidFill>
                  <a:schemeClr val="accent6">
                    <a:lumMod val="65000"/>
                    <a:lumOff val="35000"/>
                  </a:schemeClr>
                </a:solidFill>
                <a:latin typeface="Calibri" panose="020F0502020204030204" pitchFamily="34" charset="0"/>
                <a:ea typeface="PMingLiU" charset="0"/>
                <a:cs typeface="Calibri" panose="020F0502020204030204" pitchFamily="34" charset="0"/>
              </a:rPr>
              <a:t>在獅子會學習中心探索培訓機會。</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zh-TW" sz="2400">
                <a:solidFill>
                  <a:schemeClr val="accent6">
                    <a:lumMod val="65000"/>
                    <a:lumOff val="35000"/>
                  </a:schemeClr>
                </a:solidFill>
                <a:latin typeface="Calibri" panose="020F0502020204030204" pitchFamily="34" charset="0"/>
                <a:ea typeface="PMingLiU" charset="0"/>
                <a:cs typeface="Calibri" panose="020F0502020204030204" pitchFamily="34" charset="0"/>
              </a:rPr>
              <a:t>貴區可能提供講師引導的培訓。</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zh-TW" sz="2400">
                <a:solidFill>
                  <a:schemeClr val="accent6">
                    <a:lumMod val="65000"/>
                    <a:lumOff val="35000"/>
                  </a:schemeClr>
                </a:solidFill>
                <a:latin typeface="Calibri" panose="020F0502020204030204" pitchFamily="34" charset="0"/>
                <a:ea typeface="PMingLiU" charset="0"/>
                <a:cs typeface="Calibri" panose="020F0502020204030204" pitchFamily="34" charset="0"/>
              </a:rPr>
              <a:t>同時查看給分會的最新資源。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zh-TW" sz="2200">
                <a:solidFill>
                  <a:srgbClr val="56565A"/>
                </a:solidFill>
                <a:latin typeface="HelveticaNeueLT Std Lt" panose="020B0403020202020204" pitchFamily="34" charset="0"/>
                <a:ea typeface="PMingLiU"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5867402" cy="139710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a:solidFill>
                  <a:srgbClr val="082E87"/>
                </a:solidFill>
                <a:latin typeface="Calibri" panose="020F0502020204030204" pitchFamily="34" charset="0"/>
                <a:ea typeface="PMingLiU"/>
                <a:cs typeface="Calibri" panose="020F0502020204030204" pitchFamily="34" charset="0"/>
              </a:rPr>
              <a:t>參加任何貴區為分區和專區主席提供的培訓。</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47261</TotalTime>
  <Words>9647</Words>
  <Application>Microsoft Office PowerPoint</Application>
  <PresentationFormat>Widescreen</PresentationFormat>
  <Paragraphs>1013</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Adobe Devanagari</vt: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您將與這些分會幹部密切合作</vt:lpstr>
      <vt:lpstr>您與總監和全球行動團隊密切合作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準備領導；準備成功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您的第三次會議 — 注重於領導發展！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1593</cp:revision>
  <cp:lastPrinted>2019-06-12T14:00:21Z</cp:lastPrinted>
  <dcterms:created xsi:type="dcterms:W3CDTF">2016-11-15T15:12:50Z</dcterms:created>
  <dcterms:modified xsi:type="dcterms:W3CDTF">2023-09-22T14:52:49Z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