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63"/>
  </p:notesMasterIdLst>
  <p:handoutMasterIdLst>
    <p:handoutMasterId r:id="rId64"/>
  </p:handoutMasterIdLst>
  <p:sldIdLst>
    <p:sldId id="957" r:id="rId9"/>
    <p:sldId id="954" r:id="rId10"/>
    <p:sldId id="1043" r:id="rId11"/>
    <p:sldId id="955" r:id="rId12"/>
    <p:sldId id="963" r:id="rId13"/>
    <p:sldId id="966" r:id="rId14"/>
    <p:sldId id="958" r:id="rId15"/>
    <p:sldId id="1000" r:id="rId16"/>
    <p:sldId id="1024" r:id="rId17"/>
    <p:sldId id="1046" r:id="rId18"/>
    <p:sldId id="1037" r:id="rId19"/>
    <p:sldId id="1039" r:id="rId20"/>
    <p:sldId id="1007" r:id="rId21"/>
    <p:sldId id="968" r:id="rId22"/>
    <p:sldId id="970" r:id="rId23"/>
    <p:sldId id="996" r:id="rId24"/>
    <p:sldId id="1253" r:id="rId25"/>
    <p:sldId id="1045" r:id="rId26"/>
    <p:sldId id="535" r:id="rId27"/>
    <p:sldId id="1250" r:id="rId28"/>
    <p:sldId id="1028" r:id="rId29"/>
    <p:sldId id="995" r:id="rId30"/>
    <p:sldId id="1011" r:id="rId31"/>
    <p:sldId id="961" r:id="rId32"/>
    <p:sldId id="1017" r:id="rId33"/>
    <p:sldId id="1038" r:id="rId34"/>
    <p:sldId id="972" r:id="rId35"/>
    <p:sldId id="959" r:id="rId36"/>
    <p:sldId id="1004" r:id="rId37"/>
    <p:sldId id="974" r:id="rId38"/>
    <p:sldId id="1001" r:id="rId39"/>
    <p:sldId id="988" r:id="rId40"/>
    <p:sldId id="990" r:id="rId41"/>
    <p:sldId id="976" r:id="rId42"/>
    <p:sldId id="1014" r:id="rId43"/>
    <p:sldId id="978" r:id="rId44"/>
    <p:sldId id="979" r:id="rId45"/>
    <p:sldId id="1015" r:id="rId46"/>
    <p:sldId id="987" r:id="rId47"/>
    <p:sldId id="1016" r:id="rId48"/>
    <p:sldId id="956" r:id="rId49"/>
    <p:sldId id="1252" r:id="rId50"/>
    <p:sldId id="1251" r:id="rId51"/>
    <p:sldId id="1248" r:id="rId52"/>
    <p:sldId id="1035" r:id="rId53"/>
    <p:sldId id="1245" r:id="rId54"/>
    <p:sldId id="1042" r:id="rId55"/>
    <p:sldId id="1012" r:id="rId56"/>
    <p:sldId id="1020" r:id="rId57"/>
    <p:sldId id="1041" r:id="rId58"/>
    <p:sldId id="1247" r:id="rId59"/>
    <p:sldId id="1023" r:id="rId60"/>
    <p:sldId id="545" r:id="rId61"/>
    <p:sldId id="1044" r:id="rId62"/>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Laube, Ann" initials="LA" lastIdx="1" clrIdx="81">
    <p:extLst>
      <p:ext uri="{19B8F6BF-5375-455C-9EA6-DF929625EA0E}">
        <p15:presenceInfo xmlns:p15="http://schemas.microsoft.com/office/powerpoint/2012/main" userId="S-1-5-21-1659004503-1409082233-839522115-4154"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3F"/>
    <a:srgbClr val="F0C300"/>
    <a:srgbClr val="56565A"/>
    <a:srgbClr val="732E81"/>
    <a:srgbClr val="457DC8"/>
    <a:srgbClr val="082E87"/>
    <a:srgbClr val="0A5496"/>
    <a:srgbClr val="00A869"/>
    <a:srgbClr val="F7663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95887" autoAdjust="0"/>
  </p:normalViewPr>
  <p:slideViewPr>
    <p:cSldViewPr showGuides="1">
      <p:cViewPr varScale="1">
        <p:scale>
          <a:sx n="109" d="100"/>
          <a:sy n="109" d="100"/>
        </p:scale>
        <p:origin x="738" y="78"/>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4320"/>
    </p:cViewPr>
  </p:outlineViewPr>
  <p:notesTextViewPr>
    <p:cViewPr>
      <p:scale>
        <a:sx n="150" d="100"/>
        <a:sy n="150" d="100"/>
      </p:scale>
      <p:origin x="0" y="0"/>
    </p:cViewPr>
  </p:notesTextViewPr>
  <p:sorterViewPr>
    <p:cViewPr>
      <p:scale>
        <a:sx n="120" d="100"/>
        <a:sy n="120" d="100"/>
      </p:scale>
      <p:origin x="0" y="-3228"/>
    </p:cViewPr>
  </p:sorterViewPr>
  <p:notesViewPr>
    <p:cSldViewPr showGuides="1">
      <p:cViewPr varScale="1">
        <p:scale>
          <a:sx n="88" d="100"/>
          <a:sy n="88" d="100"/>
        </p:scale>
        <p:origin x="369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4"/>
            <a:ext cx="3038475" cy="465621"/>
          </a:xfrm>
          <a:prstGeom prst="rect">
            <a:avLst/>
          </a:prstGeom>
        </p:spPr>
        <p:txBody>
          <a:bodyPr vert="horz" lIns="91840" tIns="45920" rIns="91840" bIns="4592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5" y="8829185"/>
            <a:ext cx="3038475" cy="465621"/>
          </a:xfrm>
          <a:prstGeom prst="rect">
            <a:avLst/>
          </a:prstGeom>
        </p:spPr>
        <p:txBody>
          <a:bodyPr vert="horz" lIns="91840" tIns="45920" rIns="91840" bIns="4592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341" y="8829185"/>
            <a:ext cx="3038475" cy="465621"/>
          </a:xfrm>
          <a:prstGeom prst="rect">
            <a:avLst/>
          </a:prstGeom>
        </p:spPr>
        <p:txBody>
          <a:bodyPr vert="horz" wrap="square" lIns="91840" tIns="45920" rIns="91840" bIns="4592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
        <p:nvSpPr>
          <p:cNvPr id="3" name="Date Placeholder 2"/>
          <p:cNvSpPr>
            <a:spLocks noGrp="1"/>
          </p:cNvSpPr>
          <p:nvPr>
            <p:ph type="dt" sz="quarter" idx="1"/>
          </p:nvPr>
        </p:nvSpPr>
        <p:spPr>
          <a:xfrm>
            <a:off x="3970885" y="0"/>
            <a:ext cx="3038319" cy="465242"/>
          </a:xfrm>
          <a:prstGeom prst="rect">
            <a:avLst/>
          </a:prstGeom>
        </p:spPr>
        <p:txBody>
          <a:bodyPr vert="horz" lIns="91440" tIns="45720" rIns="91440" bIns="45720" rtlCol="0"/>
          <a:lstStyle>
            <a:lvl1pPr algn="r">
              <a:defRPr sz="1200"/>
            </a:lvl1pPr>
          </a:lstStyle>
          <a:p>
            <a:fld id="{105457FD-C346-4862-9B20-58440274D4DF}" type="datetime1">
              <a:rPr lang="en-US" smtClean="0"/>
              <a:t>9/22/2023</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2" y="228600"/>
            <a:ext cx="2278060" cy="237025"/>
          </a:xfrm>
          <a:prstGeom prst="rect">
            <a:avLst/>
          </a:prstGeom>
        </p:spPr>
        <p:txBody>
          <a:bodyPr vert="horz" wrap="square" lIns="92852" tIns="46425" rIns="92852" bIns="46425" numCol="1" anchor="t" anchorCtr="0" compatLnSpc="1">
            <a:prstTxWarp prst="textNoShape">
              <a:avLst/>
            </a:prstTxWarp>
          </a:bodyPr>
          <a:lstStyle>
            <a:lvl1pPr algn="r">
              <a:defRPr sz="1300" smtClean="0">
                <a:latin typeface="Calibri" pitchFamily="34" charset="0"/>
              </a:defRPr>
            </a:lvl1pPr>
          </a:lstStyle>
          <a:p>
            <a:pPr>
              <a:defRPr/>
            </a:pPr>
            <a:fld id="{CAFD0B60-6681-4A01-8781-7D77F9AE44FA}" type="datetime1">
              <a:rPr lang="en-US" smtClean="0"/>
              <a:t>9/22/2023</a:t>
            </a:fld>
            <a:endParaRPr lang="en-US" dirty="0"/>
          </a:p>
        </p:txBody>
      </p:sp>
      <p:sp>
        <p:nvSpPr>
          <p:cNvPr id="4" name="Slide Image Placeholder 3"/>
          <p:cNvSpPr>
            <a:spLocks noGrp="1" noRot="1" noChangeAspect="1"/>
          </p:cNvSpPr>
          <p:nvPr>
            <p:ph type="sldImg" idx="2"/>
          </p:nvPr>
        </p:nvSpPr>
        <p:spPr>
          <a:xfrm>
            <a:off x="762002" y="696038"/>
            <a:ext cx="5486400" cy="3087068"/>
          </a:xfrm>
          <a:prstGeom prst="rect">
            <a:avLst/>
          </a:prstGeom>
          <a:noFill/>
          <a:ln w="12700">
            <a:solidFill>
              <a:prstClr val="black"/>
            </a:solidFill>
          </a:ln>
        </p:spPr>
        <p:txBody>
          <a:bodyPr vert="horz" lIns="92852" tIns="46425" rIns="92852" bIns="46425" rtlCol="0" anchor="ctr"/>
          <a:lstStyle/>
          <a:p>
            <a:pPr lvl="0"/>
            <a:endParaRPr lang="en-US" noProof="0" dirty="0"/>
          </a:p>
        </p:txBody>
      </p:sp>
      <p:sp>
        <p:nvSpPr>
          <p:cNvPr id="7" name="Slide Number Placeholder 6"/>
          <p:cNvSpPr>
            <a:spLocks noGrp="1"/>
          </p:cNvSpPr>
          <p:nvPr>
            <p:ph type="sldNum" sz="quarter" idx="5"/>
          </p:nvPr>
        </p:nvSpPr>
        <p:spPr>
          <a:xfrm>
            <a:off x="5784852" y="8829185"/>
            <a:ext cx="523875" cy="314236"/>
          </a:xfrm>
          <a:prstGeom prst="rect">
            <a:avLst/>
          </a:prstGeom>
        </p:spPr>
        <p:txBody>
          <a:bodyPr vert="horz" wrap="square" lIns="92852" tIns="46425" rIns="92852" bIns="46425" numCol="1" anchor="b" anchorCtr="0" compatLnSpc="1">
            <a:prstTxWarp prst="textNoShape">
              <a:avLst/>
            </a:prstTxWarp>
          </a:bodyPr>
          <a:lstStyle>
            <a:lvl1pPr algn="ctr">
              <a:defRPr sz="1300" smtClean="0">
                <a:latin typeface="Calibri" pitchFamily="34" charset="0"/>
              </a:defRPr>
            </a:lvl1pPr>
          </a:lstStyle>
          <a:p>
            <a:pPr>
              <a:defRPr/>
            </a:pPr>
            <a:fld id="{6627F33C-24D4-41C1-BFA2-68160C39F89C}" type="slidenum">
              <a:rPr lang="en-US" smtClean="0"/>
              <a:pPr>
                <a:defRPr/>
              </a:pPr>
              <a:t>‹#›</a:t>
            </a:fld>
            <a:endParaRPr lang="en-US" dirty="0"/>
          </a:p>
        </p:txBody>
      </p:sp>
      <p:sp>
        <p:nvSpPr>
          <p:cNvPr id="9" name="Notes Placeholder 8"/>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p:notesStyle>
    <a:lvl1pPr marL="0" indent="0" algn="l" rtl="0" eaLnBrk="0" fontAlgn="base" hangingPunct="0">
      <a:lnSpc>
        <a:spcPct val="150000"/>
      </a:lnSpc>
      <a:spcBef>
        <a:spcPts val="0"/>
      </a:spcBef>
      <a:spcAft>
        <a:spcPct val="0"/>
      </a:spcAft>
      <a:tabLst>
        <a:tab pos="461963" algn="l"/>
        <a:tab pos="914400" algn="l"/>
        <a:tab pos="1376363" algn="l"/>
        <a:tab pos="1828800" algn="l"/>
      </a:tabLst>
      <a:defRPr sz="1200" kern="1200">
        <a:solidFill>
          <a:schemeClr val="tx1">
            <a:lumMod val="75000"/>
          </a:schemeClr>
        </a:solidFill>
        <a:latin typeface="+mn-lt"/>
        <a:ea typeface="ヒラギノ角ゴ Pro W3" charset="0"/>
        <a:cs typeface="ヒラギノ角ゴ Pro W3" charset="0"/>
      </a:defRPr>
    </a:lvl1pPr>
    <a:lvl2pPr marL="457200" indent="-457200" algn="l" rtl="0" eaLnBrk="0" fontAlgn="base" hangingPunct="0">
      <a:lnSpc>
        <a:spcPct val="150000"/>
      </a:lnSpc>
      <a:spcBef>
        <a:spcPts val="0"/>
      </a:spcBef>
      <a:spcAft>
        <a:spcPct val="0"/>
      </a:spcAft>
      <a:defRPr sz="1200" kern="1200">
        <a:solidFill>
          <a:schemeClr val="tx1"/>
        </a:solidFill>
        <a:latin typeface="+mn-lt"/>
        <a:ea typeface="ヒラギノ角ゴ Pro W3" charset="0"/>
        <a:cs typeface="+mn-cs"/>
      </a:defRPr>
    </a:lvl2pPr>
    <a:lvl3pPr marL="457200" indent="-457200" algn="l" rtl="0" eaLnBrk="0" fontAlgn="base" hangingPunct="0">
      <a:lnSpc>
        <a:spcPct val="150000"/>
      </a:lnSpc>
      <a:spcBef>
        <a:spcPts val="0"/>
      </a:spcBef>
      <a:spcAft>
        <a:spcPct val="0"/>
      </a:spcAft>
      <a:defRPr lang="en-US" sz="1200" kern="1200" noProof="0" dirty="0">
        <a:solidFill>
          <a:schemeClr val="tx1">
            <a:lumMod val="75000"/>
          </a:schemeClr>
        </a:solidFill>
        <a:latin typeface="+mn-lt"/>
        <a:ea typeface="ヒラギノ角ゴ Pro W3" charset="0"/>
        <a:cs typeface="+mn-cs"/>
      </a:defRPr>
    </a:lvl3pPr>
    <a:lvl4pPr marL="457200" indent="-457200" algn="l" rtl="0" eaLnBrk="0" fontAlgn="base" hangingPunct="0">
      <a:lnSpc>
        <a:spcPct val="150000"/>
      </a:lnSpc>
      <a:spcBef>
        <a:spcPct val="30000"/>
      </a:spcBef>
      <a:spcAft>
        <a:spcPct val="0"/>
      </a:spcAft>
      <a:defRPr sz="1200" kern="1200">
        <a:solidFill>
          <a:schemeClr val="tx1"/>
        </a:solidFill>
        <a:latin typeface="+mn-lt"/>
        <a:ea typeface="ヒラギノ角ゴ Pro W3" charset="0"/>
        <a:cs typeface="+mn-cs"/>
      </a:defRPr>
    </a:lvl4pPr>
    <a:lvl5pPr marL="457200" indent="-457200" algn="l" rtl="0" eaLnBrk="0" fontAlgn="base" hangingPunct="0">
      <a:lnSpc>
        <a:spcPct val="150000"/>
      </a:lnSpc>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r>
              <a:rPr lang="zh-TW" dirty="0">
                <a:latin typeface="Calibri" panose="020F0502020204030204" pitchFamily="34" charset="0"/>
                <a:ea typeface="PMingLiU"/>
              </a:rPr>
              <a:t>我们来检视分区主席的角色</a:t>
            </a:r>
            <a:r>
              <a:rPr lang="zh-TW" dirty="0">
                <a:latin typeface="Helvetica Neue"/>
                <a:ea typeface="PMingLiU"/>
              </a:rPr>
              <a:t>。</a:t>
            </a:r>
          </a:p>
          <a:p>
            <a:pPr defTabSz="424723">
              <a:lnSpc>
                <a:spcPct val="150000"/>
              </a:lnSpc>
            </a:pPr>
            <a:endParaRPr lang="en-US" dirty="0"/>
          </a:p>
          <a:p>
            <a:pPr defTabSz="424723">
              <a:lnSpc>
                <a:spcPct val="150000"/>
              </a:lnSpc>
            </a:pPr>
            <a:r>
              <a:rPr lang="zh-TW" dirty="0"/>
              <a:t>无论您们中有多少人有担任过分区主席的经验，或者有多少人即将担任此职位，我们真诚地希望能够充分利用此机会，分享成为一名成功的分区主席之构思</a:t>
            </a:r>
            <a:r>
              <a:rPr lang="zh-TW" baseline="0" dirty="0"/>
              <a:t>和实务</a:t>
            </a:r>
            <a:r>
              <a:rPr lang="zh-TW" dirty="0"/>
              <a:t>。 </a:t>
            </a:r>
          </a:p>
          <a:p>
            <a:pPr defTabSz="424723">
              <a:lnSpc>
                <a:spcPct val="150000"/>
              </a:lnSpc>
            </a:pPr>
            <a:endParaRPr lang="en-US" dirty="0"/>
          </a:p>
          <a:p>
            <a:pPr defTabSz="424723">
              <a:lnSpc>
                <a:spcPct val="150000"/>
              </a:lnSpc>
            </a:pPr>
            <a:r>
              <a:rPr lang="zh-TW" dirty="0"/>
              <a:t>让我们来谈谈分区主席的重要性及给分会的支持</a:t>
            </a:r>
          </a:p>
          <a:p>
            <a:endParaRPr lang="en-US" dirty="0"/>
          </a:p>
        </p:txBody>
      </p:sp>
      <p:sp>
        <p:nvSpPr>
          <p:cNvPr id="4" name="Date Placeholder 3"/>
          <p:cNvSpPr>
            <a:spLocks noGrp="1"/>
          </p:cNvSpPr>
          <p:nvPr>
            <p:ph type="dt" idx="10"/>
          </p:nvPr>
        </p:nvSpPr>
        <p:spPr/>
        <p:txBody>
          <a:bodyPr/>
          <a:lstStyle/>
          <a:p>
            <a:pPr>
              <a:defRPr/>
            </a:pPr>
            <a:fld id="{CF927901-0519-4644-9D60-20D66511D2A4}"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a:t>
            </a:fld>
            <a:endParaRPr lang="en-US" dirty="0"/>
          </a:p>
        </p:txBody>
      </p:sp>
    </p:spTree>
    <p:extLst>
      <p:ext uri="{BB962C8B-B14F-4D97-AF65-F5344CB8AC3E}">
        <p14:creationId xmlns:p14="http://schemas.microsoft.com/office/powerpoint/2010/main" val="2421913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1635125" y="509588"/>
            <a:ext cx="3740150" cy="210343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a:lnSpc>
                <a:spcPct val="150000"/>
              </a:lnSpc>
              <a:buFont typeface="Arial" panose="020B0604020202020204" pitchFamily="34" charset="0"/>
              <a:buNone/>
              <a:defRPr/>
            </a:pPr>
            <a:r>
              <a:rPr lang="zh-TW" dirty="0">
                <a:latin typeface="Helvetica Neue"/>
                <a:ea typeface="PMingLiU"/>
              </a:rPr>
              <a:t>此网页最近已更新，为您准备成功担任分区主席提供了一些实用的材料 </a:t>
            </a:r>
          </a:p>
          <a:p>
            <a:pPr>
              <a:defRPr/>
            </a:pPr>
            <a:endParaRPr lang="en-US" dirty="0"/>
          </a:p>
        </p:txBody>
      </p:sp>
      <p:sp>
        <p:nvSpPr>
          <p:cNvPr id="4" name="Notes Placeholder 2">
            <a:extLst>
              <a:ext uri="{FF2B5EF4-FFF2-40B4-BE49-F238E27FC236}">
                <a16:creationId xmlns:a16="http://schemas.microsoft.com/office/drawing/2014/main" id="{788DE6F3-F043-4125-AB6F-83F2A3A2A397}"/>
              </a:ext>
            </a:extLst>
          </p:cNvPr>
          <p:cNvSpPr txBox="1">
            <a:spLocks/>
          </p:cNvSpPr>
          <p:nvPr/>
        </p:nvSpPr>
        <p:spPr>
          <a:xfrm>
            <a:off x="441166" y="2819257"/>
            <a:ext cx="6126480" cy="5760720"/>
          </a:xfrm>
          <a:prstGeom prst="rect">
            <a:avLst/>
          </a:prstGeom>
        </p:spPr>
        <p:txBody>
          <a:bodyPr vert="horz" lIns="93164" tIns="46582" rIns="93164" bIns="46582" rtlCol="0">
            <a:normAutofit/>
          </a:bodyPr>
          <a:lstStyle>
            <a:lvl1pPr algn="l" rtl="0" eaLnBrk="0" fontAlgn="base" hangingPunct="0">
              <a:spcBef>
                <a:spcPct val="30000"/>
              </a:spcBef>
              <a:spcAft>
                <a:spcPct val="0"/>
              </a:spcAft>
              <a:defRPr sz="1100" kern="1200">
                <a:solidFill>
                  <a:schemeClr val="tx1"/>
                </a:solidFill>
                <a:latin typeface="+mj-lt"/>
                <a:ea typeface="+mn-ea"/>
                <a:cs typeface="+mn-cs"/>
              </a:defRPr>
            </a:lvl1pPr>
            <a:lvl2pPr marL="4572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endParaRPr lang="en-US" dirty="0"/>
          </a:p>
          <a:p>
            <a:pPr>
              <a:lnSpc>
                <a:spcPct val="150000"/>
              </a:lnSpc>
            </a:pPr>
            <a:endParaRPr lang="en-US" dirty="0"/>
          </a:p>
          <a:p>
            <a:pPr>
              <a:lnSpc>
                <a:spcPct val="150000"/>
              </a:lnSpc>
            </a:pPr>
            <a:r>
              <a:rPr lang="zh-TW" dirty="0"/>
              <a:t>	</a:t>
            </a:r>
          </a:p>
          <a:p>
            <a:pPr>
              <a:lnSpc>
                <a:spcPct val="150000"/>
              </a:lnSpc>
            </a:pPr>
            <a:endParaRPr lang="en-US" dirty="0"/>
          </a:p>
          <a:p>
            <a:pPr>
              <a:lnSpc>
                <a:spcPct val="150000"/>
              </a:lnSpc>
            </a:pPr>
            <a:endParaRPr lang="en-US" dirty="0"/>
          </a:p>
          <a:p>
            <a:pPr defTabSz="881390">
              <a:lnSpc>
                <a:spcPct val="150000"/>
              </a:lnSpc>
              <a:spcBef>
                <a:spcPts val="0"/>
              </a:spcBef>
              <a:tabLst>
                <a:tab pos="445286" algn="l"/>
                <a:tab pos="881390" algn="l"/>
                <a:tab pos="1326676" algn="l"/>
                <a:tab pos="1762780" algn="l"/>
              </a:tabLst>
              <a:defRPr/>
            </a:pPr>
            <a:endParaRPr lang="en-US" dirty="0"/>
          </a:p>
        </p:txBody>
      </p:sp>
    </p:spTree>
    <p:extLst>
      <p:ext uri="{BB962C8B-B14F-4D97-AF65-F5344CB8AC3E}">
        <p14:creationId xmlns:p14="http://schemas.microsoft.com/office/powerpoint/2010/main" val="773241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25149"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dirty="0">
                <a:solidFill>
                  <a:schemeClr val="tx1"/>
                </a:solidFill>
              </a:rPr>
              <a:t>这是给您的工具和资源之大本营</a:t>
            </a:r>
          </a:p>
          <a:p>
            <a:pPr>
              <a:lnSpc>
                <a:spcPct val="150000"/>
              </a:lnSpc>
            </a:pPr>
            <a:endParaRPr lang="en-US" baseline="0" dirty="0">
              <a:solidFill>
                <a:schemeClr val="tx1"/>
              </a:solidFill>
            </a:endParaRPr>
          </a:p>
          <a:p>
            <a:pPr>
              <a:lnSpc>
                <a:spcPct val="150000"/>
              </a:lnSpc>
            </a:pPr>
            <a:r>
              <a:rPr lang="zh-TW" dirty="0">
                <a:solidFill>
                  <a:schemeClr val="tx1"/>
                </a:solidFill>
              </a:rPr>
              <a:t>在「资源」下查看更新的分区主席电子书以及分区主席培训单元的链接，此单元可以自学或引导培训的方式完成。</a:t>
            </a:r>
            <a:r>
              <a:rPr lang="zh-TW" baseline="0" dirty="0">
                <a:solidFill>
                  <a:schemeClr val="tx1"/>
                </a:solidFill>
              </a:rPr>
              <a:t> </a:t>
            </a:r>
          </a:p>
          <a:p>
            <a:pPr>
              <a:lnSpc>
                <a:spcPct val="150000"/>
              </a:lnSpc>
            </a:pPr>
            <a:endParaRPr lang="en-US" baseline="0" dirty="0">
              <a:solidFill>
                <a:schemeClr val="tx1"/>
              </a:solidFill>
            </a:endParaRPr>
          </a:p>
          <a:p>
            <a:pPr>
              <a:lnSpc>
                <a:spcPct val="150000"/>
              </a:lnSpc>
            </a:pPr>
            <a:r>
              <a:rPr lang="zh-TW" dirty="0">
                <a:solidFill>
                  <a:schemeClr val="tx1"/>
                </a:solidFill>
              </a:rPr>
              <a:t>此网页包含链接，前往领导分区会议和支持分会健康时最常使用的表格和指南。</a:t>
            </a:r>
            <a:r>
              <a:rPr lang="zh-TW" baseline="0" dirty="0">
                <a:solidFill>
                  <a:schemeClr val="tx1"/>
                </a:solidFill>
              </a:rPr>
              <a:t> </a:t>
            </a:r>
          </a:p>
          <a:p>
            <a:pPr>
              <a:lnSpc>
                <a:spcPct val="150000"/>
              </a:lnSpc>
            </a:pPr>
            <a:endParaRPr lang="en-US" baseline="0" dirty="0">
              <a:solidFill>
                <a:schemeClr val="tx1"/>
              </a:solidFill>
            </a:endParaRPr>
          </a:p>
          <a:p>
            <a:pPr>
              <a:lnSpc>
                <a:spcPct val="150000"/>
              </a:lnSpc>
            </a:pPr>
            <a:r>
              <a:rPr lang="zh-TW" dirty="0">
                <a:solidFill>
                  <a:schemeClr val="tx1"/>
                </a:solidFill>
              </a:rPr>
              <a:t>扫QR码：此码将带您前往英文网页。  您将需要改变您的语言。</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baseline="0" dirty="0">
              <a:solidFill>
                <a:schemeClr val="tx1"/>
              </a:solidFill>
            </a:endParaRPr>
          </a:p>
        </p:txBody>
      </p:sp>
      <p:sp>
        <p:nvSpPr>
          <p:cNvPr id="4" name="Date Placeholder 3"/>
          <p:cNvSpPr>
            <a:spLocks noGrp="1"/>
          </p:cNvSpPr>
          <p:nvPr>
            <p:ph type="dt" idx="10"/>
          </p:nvPr>
        </p:nvSpPr>
        <p:spPr/>
        <p:txBody>
          <a:bodyPr/>
          <a:lstStyle/>
          <a:p>
            <a:pPr>
              <a:defRPr/>
            </a:pPr>
            <a:fld id="{2D4A7926-C9AD-432C-86B4-616BD1DA2408}"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11</a:t>
            </a:fld>
            <a:endParaRPr lang="en-US" dirty="0"/>
          </a:p>
        </p:txBody>
      </p:sp>
    </p:spTree>
    <p:extLst>
      <p:ext uri="{BB962C8B-B14F-4D97-AF65-F5344CB8AC3E}">
        <p14:creationId xmlns:p14="http://schemas.microsoft.com/office/powerpoint/2010/main" val="1604374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85800"/>
            <a:ext cx="5486400" cy="3086100"/>
          </a:xfrm>
        </p:spPr>
      </p:sp>
      <p:sp>
        <p:nvSpPr>
          <p:cNvPr id="3" name="Notes Placeholder 2"/>
          <p:cNvSpPr>
            <a:spLocks noGrp="1"/>
          </p:cNvSpPr>
          <p:nvPr>
            <p:ph type="body" idx="1"/>
          </p:nvPr>
        </p:nvSpPr>
        <p:spPr>
          <a:xfrm>
            <a:off x="811036" y="3992075"/>
            <a:ext cx="5486400" cy="4754880"/>
          </a:xfrm>
          <a:prstGeom prst="rect">
            <a:avLst/>
          </a:prstGeom>
        </p:spPr>
        <p:txBody>
          <a:bodyPr/>
          <a:lstStyle/>
          <a:p>
            <a:pPr algn="l"/>
            <a:r>
              <a:rPr lang="zh-TW" sz="1200" dirty="0">
                <a:solidFill>
                  <a:schemeClr val="tx1"/>
                </a:solidFill>
                <a:ea typeface="Arial" charset="0"/>
                <a:cs typeface="Arial" charset="0"/>
              </a:rPr>
              <a:t>分区主席和专区主席电子书提供如何成功地完成此重要角色的任期之逐项步骤。</a:t>
            </a:r>
            <a:r>
              <a:rPr lang="zh-TW" sz="1200" baseline="0" dirty="0">
                <a:solidFill>
                  <a:schemeClr val="tx1"/>
                </a:solidFill>
                <a:ea typeface="Arial" charset="0"/>
                <a:cs typeface="Arial" charset="0"/>
              </a:rPr>
              <a:t>最近的更新 </a:t>
            </a:r>
          </a:p>
          <a:p>
            <a:pPr algn="l"/>
            <a:endParaRPr lang="en-US" sz="1200" kern="0" baseline="0" dirty="0">
              <a:solidFill>
                <a:schemeClr val="tx1"/>
              </a:solidFill>
              <a:ea typeface="Arial" charset="0"/>
              <a:cs typeface="Arial" charset="0"/>
            </a:endParaRPr>
          </a:p>
          <a:p>
            <a:pPr algn="l"/>
            <a:r>
              <a:rPr lang="zh-TW" sz="1200" dirty="0">
                <a:solidFill>
                  <a:schemeClr val="tx1"/>
                </a:solidFill>
                <a:ea typeface="Arial" charset="0"/>
                <a:cs typeface="Arial" charset="0"/>
              </a:rPr>
              <a:t>引导您完成您的年度，包括：</a:t>
            </a:r>
          </a:p>
          <a:p>
            <a:pPr algn="l"/>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zh-TW" sz="1200" dirty="0">
                <a:solidFill>
                  <a:schemeClr val="tx1"/>
                </a:solidFill>
                <a:ea typeface="Arial" charset="0"/>
                <a:cs typeface="Arial" charset="0"/>
              </a:rPr>
              <a:t>准备和培训、</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zh-TW" sz="1200" dirty="0">
                <a:solidFill>
                  <a:schemeClr val="tx1"/>
                </a:solidFill>
                <a:ea typeface="Arial" charset="0"/>
                <a:cs typeface="Arial" charset="0"/>
              </a:rPr>
              <a:t>规划整年的行事历和时间表。</a:t>
            </a: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zh-TW" sz="1200" baseline="0" dirty="0">
                <a:solidFill>
                  <a:schemeClr val="tx1"/>
                </a:solidFill>
                <a:ea typeface="Arial" charset="0"/>
                <a:cs typeface="Arial" charset="0"/>
              </a:rPr>
              <a:t>您对分会和区的角色、</a:t>
            </a: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zh-TW" sz="1200" baseline="0" dirty="0">
                <a:solidFill>
                  <a:schemeClr val="tx1"/>
                </a:solidFill>
                <a:ea typeface="Arial" charset="0"/>
                <a:cs typeface="Arial" charset="0"/>
              </a:rPr>
              <a:t>帮助您帮助分会的分会质量资源</a:t>
            </a:r>
          </a:p>
          <a:p>
            <a:pPr marL="171450" indent="-171450" algn="l">
              <a:buFont typeface="Arial" panose="020B0604020202020204" pitchFamily="34" charset="0"/>
              <a:buChar char="•"/>
            </a:pPr>
            <a:endParaRPr lang="en-US" sz="1200" kern="0" baseline="0" dirty="0">
              <a:solidFill>
                <a:schemeClr val="tx1"/>
              </a:solidFill>
              <a:ea typeface="Arial" charset="0"/>
              <a:cs typeface="Arial" charset="0"/>
            </a:endParaRPr>
          </a:p>
          <a:p>
            <a:pPr marL="171450" indent="-171450" algn="l">
              <a:buFont typeface="Arial" panose="020B0604020202020204" pitchFamily="34" charset="0"/>
              <a:buChar char="•"/>
            </a:pPr>
            <a:r>
              <a:rPr lang="zh-TW" sz="1200" baseline="0" dirty="0">
                <a:solidFill>
                  <a:schemeClr val="tx1"/>
                </a:solidFill>
                <a:ea typeface="Arial" charset="0"/>
                <a:cs typeface="Arial" charset="0"/>
              </a:rPr>
              <a:t>促进分会间的和谐之工具。</a:t>
            </a:r>
          </a:p>
          <a:p>
            <a:pPr algn="l"/>
            <a:endParaRPr lang="en-US" sz="1200" kern="0" dirty="0">
              <a:solidFill>
                <a:schemeClr val="tx1"/>
              </a:solidFill>
              <a:ea typeface="Arial" charset="0"/>
              <a:cs typeface="Arial" charset="0"/>
            </a:endParaRPr>
          </a:p>
          <a:p>
            <a:pPr algn="l"/>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E19E7317-CCDF-47D0-B35F-E8E9A83F0694}"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12</a:t>
            </a:fld>
            <a:endParaRPr lang="en-US" dirty="0"/>
          </a:p>
        </p:txBody>
      </p:sp>
    </p:spTree>
    <p:extLst>
      <p:ext uri="{BB962C8B-B14F-4D97-AF65-F5344CB8AC3E}">
        <p14:creationId xmlns:p14="http://schemas.microsoft.com/office/powerpoint/2010/main" val="236447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30956" y="4012713"/>
            <a:ext cx="5486400" cy="4754880"/>
          </a:xfrm>
          <a:prstGeom prst="rect">
            <a:avLst/>
          </a:prstGeom>
        </p:spPr>
        <p:txBody>
          <a:bodyPr>
            <a:normAutofit/>
          </a:bodyPr>
          <a:lstStyle/>
          <a:p>
            <a:pPr marR="0" lvl="0" indent="-457200" algn="l" defTabSz="914400" rtl="0" eaLnBrk="0" fontAlgn="base" latinLnBrk="0" hangingPunct="0">
              <a:spcAft>
                <a:spcPct val="0"/>
              </a:spcAft>
              <a:buClrTx/>
              <a:buSzTx/>
              <a:buFontTx/>
              <a:buNone/>
              <a:tabLst/>
              <a:defRPr/>
            </a:pPr>
            <a:r>
              <a:rPr lang="zh-TW" sz="1200" dirty="0">
                <a:solidFill>
                  <a:schemeClr val="tx1"/>
                </a:solidFill>
                <a:cs typeface="Arial" charset="0"/>
              </a:rPr>
              <a:t>成为认证导狮！</a:t>
            </a:r>
          </a:p>
          <a:p>
            <a:pPr marR="0" lvl="0" indent="-457200" algn="l" defTabSz="914400" rtl="0" eaLnBrk="0" fontAlgn="base" latinLnBrk="0" hangingPunct="0">
              <a:spcAft>
                <a:spcPct val="0"/>
              </a:spcAft>
              <a:buClrTx/>
              <a:buSzTx/>
              <a:buFontTx/>
              <a:buNone/>
              <a:tabLst/>
              <a:defRPr/>
            </a:pPr>
            <a:endParaRPr lang="en-US" kern="0" dirty="0">
              <a:solidFill>
                <a:schemeClr val="tx1"/>
              </a:solidFill>
              <a:cs typeface="Helvetica" panose="020B0604020202020204" pitchFamily="34" charset="0"/>
            </a:endParaRPr>
          </a:p>
          <a:p>
            <a:pPr marR="0" lvl="0" indent="-171450" algn="l" defTabSz="914400" rtl="0" eaLnBrk="0" fontAlgn="base" latinLnBrk="0" hangingPunct="0">
              <a:spcAft>
                <a:spcPct val="0"/>
              </a:spcAft>
              <a:buClrTx/>
              <a:buSzTx/>
              <a:buFont typeface="Arial" panose="020B0604020202020204" pitchFamily="34" charset="0"/>
              <a:buChar char="•"/>
              <a:tabLst/>
              <a:defRPr/>
            </a:pPr>
            <a:r>
              <a:rPr lang="zh-TW" dirty="0">
                <a:solidFill>
                  <a:schemeClr val="tx1"/>
                </a:solidFill>
                <a:cs typeface="Helvetica" panose="020B0604020202020204" pitchFamily="34" charset="0"/>
              </a:rPr>
              <a:t>了解如何支持需要帮助的新分会和既有分会。 </a:t>
            </a:r>
          </a:p>
          <a:p>
            <a:pPr marR="0" lvl="0" indent="-457200" algn="l" defTabSz="914400" rtl="0" eaLnBrk="0" fontAlgn="base" latinLnBrk="0" hangingPunct="0">
              <a:spcAft>
                <a:spcPct val="0"/>
              </a:spcAft>
              <a:buClrTx/>
              <a:buSzTx/>
              <a:buFont typeface="Arial" panose="020B0604020202020204" pitchFamily="34" charset="0"/>
              <a:buChar char="•"/>
              <a:tabLst/>
              <a:defRPr/>
            </a:pPr>
            <a:endParaRPr lang="en-US" kern="0" dirty="0">
              <a:solidFill>
                <a:schemeClr val="tx1"/>
              </a:solidFill>
              <a:cs typeface="Helvetica" panose="020B0604020202020204" pitchFamily="34" charset="0"/>
            </a:endParaRPr>
          </a:p>
          <a:p>
            <a:pPr marR="0" lvl="0" indent="-171450" algn="l" defTabSz="914400" rtl="0" eaLnBrk="0" fontAlgn="base" latinLnBrk="0" hangingPunct="0">
              <a:spcAft>
                <a:spcPct val="0"/>
              </a:spcAft>
              <a:buClrTx/>
              <a:buSzTx/>
              <a:buFont typeface="Arial" panose="020B0604020202020204" pitchFamily="34" charset="0"/>
              <a:buChar char="•"/>
              <a:tabLst/>
              <a:defRPr/>
            </a:pPr>
            <a:r>
              <a:rPr lang="zh-TW" dirty="0">
                <a:solidFill>
                  <a:schemeClr val="tx1"/>
                </a:solidFill>
                <a:cs typeface="Helvetica" panose="020B0604020202020204" pitchFamily="34" charset="0"/>
              </a:rPr>
              <a:t>充分了解所有分会干部的角色。</a:t>
            </a:r>
          </a:p>
          <a:p>
            <a:pPr indent="-457200">
              <a:buFont typeface="Arial" panose="020B0604020202020204" pitchFamily="34" charset="0"/>
              <a:buChar char="•"/>
            </a:pPr>
            <a:endParaRPr lang="en-US" kern="0" dirty="0">
              <a:solidFill>
                <a:schemeClr val="tx1"/>
              </a:solidFill>
              <a:cs typeface="Helvetica" panose="020B0604020202020204" pitchFamily="34" charset="0"/>
            </a:endParaRPr>
          </a:p>
          <a:p>
            <a:pPr indent="-171450">
              <a:buFont typeface="Arial" panose="020B0604020202020204" pitchFamily="34" charset="0"/>
              <a:buChar char="•"/>
            </a:pPr>
            <a:r>
              <a:rPr lang="zh-TW" dirty="0">
                <a:solidFill>
                  <a:schemeClr val="tx1"/>
                </a:solidFill>
                <a:cs typeface="Helvetica" panose="020B0604020202020204" pitchFamily="34" charset="0"/>
              </a:rPr>
              <a:t>专注于分会运作的最佳实务。 </a:t>
            </a:r>
          </a:p>
          <a:p>
            <a:pPr indent="-171450">
              <a:buFont typeface="Arial" panose="020B0604020202020204" pitchFamily="34" charset="0"/>
              <a:buChar char="•"/>
            </a:pPr>
            <a:endParaRPr lang="en-US" dirty="0">
              <a:solidFill>
                <a:schemeClr val="tx1"/>
              </a:solidFill>
            </a:endParaRPr>
          </a:p>
          <a:p>
            <a:pPr indent="-171450">
              <a:buFont typeface="Arial" panose="020B0604020202020204" pitchFamily="34" charset="0"/>
              <a:buChar char="•"/>
            </a:pPr>
            <a:r>
              <a:rPr lang="zh-TW" dirty="0">
                <a:solidFill>
                  <a:schemeClr val="tx1"/>
                </a:solidFill>
              </a:rPr>
              <a:t>随时获取给分会的最新资源之信息！</a:t>
            </a:r>
          </a:p>
        </p:txBody>
      </p:sp>
      <p:sp>
        <p:nvSpPr>
          <p:cNvPr id="4" name="Date Placeholder 3"/>
          <p:cNvSpPr>
            <a:spLocks noGrp="1"/>
          </p:cNvSpPr>
          <p:nvPr>
            <p:ph type="dt" idx="10"/>
          </p:nvPr>
        </p:nvSpPr>
        <p:spPr/>
        <p:txBody>
          <a:bodyPr/>
          <a:lstStyle/>
          <a:p>
            <a:pPr>
              <a:defRPr/>
            </a:pPr>
            <a:fld id="{65036EA3-445E-4B4D-B9E2-FF42D5BACE2A}"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13</a:t>
            </a:fld>
            <a:endParaRPr lang="en-US" dirty="0"/>
          </a:p>
        </p:txBody>
      </p:sp>
    </p:spTree>
    <p:extLst>
      <p:ext uri="{BB962C8B-B14F-4D97-AF65-F5344CB8AC3E}">
        <p14:creationId xmlns:p14="http://schemas.microsoft.com/office/powerpoint/2010/main" val="1253657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Content Placeholder 6"/>
          <p:cNvSpPr txBox="1">
            <a:spLocks noGrp="1"/>
          </p:cNvSpPr>
          <p:nvPr>
            <p:ph type="body" idx="1"/>
          </p:nvPr>
        </p:nvSpPr>
        <p:spPr>
          <a:xfrm>
            <a:off x="742246" y="4013519"/>
            <a:ext cx="5486400" cy="4754880"/>
          </a:xfrm>
          <a:prstGeom prst="rect">
            <a:avLst/>
          </a:prstGeom>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txBody>
          <a:bodyPr>
            <a:noAutofit/>
          </a:bodyPr>
          <a:lstStyle>
            <a:lvl1pPr marL="172629" indent="-172629"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52" indent="-170248"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377" indent="-172629"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870" indent="-17024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126" indent="-172629"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373" algn="l" rtl="0" eaLnBrk="1" fontAlgn="base" hangingPunct="1">
              <a:spcBef>
                <a:spcPct val="20000"/>
              </a:spcBef>
              <a:spcAft>
                <a:spcPct val="0"/>
              </a:spcAft>
              <a:buChar char="»"/>
              <a:defRPr sz="1800">
                <a:solidFill>
                  <a:schemeClr val="tx1"/>
                </a:solidFill>
                <a:latin typeface="+mn-lt"/>
              </a:defRPr>
            </a:lvl6pPr>
            <a:lvl7pPr marL="2057246" algn="l" rtl="0" eaLnBrk="1" fontAlgn="base" hangingPunct="1">
              <a:spcBef>
                <a:spcPct val="20000"/>
              </a:spcBef>
              <a:spcAft>
                <a:spcPct val="0"/>
              </a:spcAft>
              <a:buChar char="»"/>
              <a:defRPr sz="1800">
                <a:solidFill>
                  <a:schemeClr val="tx1"/>
                </a:solidFill>
                <a:latin typeface="+mn-lt"/>
              </a:defRPr>
            </a:lvl7pPr>
            <a:lvl8pPr marL="2400120" algn="l" rtl="0" eaLnBrk="1" fontAlgn="base" hangingPunct="1">
              <a:spcBef>
                <a:spcPct val="20000"/>
              </a:spcBef>
              <a:spcAft>
                <a:spcPct val="0"/>
              </a:spcAft>
              <a:buChar char="»"/>
              <a:defRPr sz="1800">
                <a:solidFill>
                  <a:schemeClr val="tx1"/>
                </a:solidFill>
                <a:latin typeface="+mn-lt"/>
              </a:defRPr>
            </a:lvl8pPr>
            <a:lvl9pPr marL="2742995" algn="l" rtl="0" eaLnBrk="1" fontAlgn="base" hangingPunct="1">
              <a:spcBef>
                <a:spcPct val="20000"/>
              </a:spcBef>
              <a:spcAft>
                <a:spcPct val="0"/>
              </a:spcAft>
              <a:buChar char="»"/>
              <a:defRPr sz="1800">
                <a:solidFill>
                  <a:schemeClr val="tx1"/>
                </a:solidFill>
                <a:latin typeface="+mn-lt"/>
              </a:defRPr>
            </a:lvl9pPr>
          </a:lstStyle>
          <a:p>
            <a:pPr marL="0" lvl="1" indent="0">
              <a:buClr>
                <a:schemeClr val="accent1"/>
              </a:buClr>
              <a:buSzPct val="150000"/>
              <a:buNone/>
            </a:pPr>
            <a:r>
              <a:rPr lang="zh-TW" dirty="0">
                <a:latin typeface="HelveticaNeueLT Std Lt" panose="020B0403020202020204" pitchFamily="34" charset="0"/>
                <a:ea typeface="PMingLiU"/>
              </a:rPr>
              <a:t>准备领导；准备成功</a:t>
            </a:r>
          </a:p>
          <a:p>
            <a:pPr marL="0" lvl="1" indent="0">
              <a:buClr>
                <a:schemeClr val="accent1"/>
              </a:buClr>
              <a:buSzPct val="150000"/>
              <a:buNone/>
            </a:pPr>
            <a:endParaRPr lang="en-US" b="0" kern="1200" dirty="0">
              <a:effectLst/>
              <a:latin typeface="HelveticaNeueLT Std Lt" panose="020B0403020202020204" pitchFamily="34" charset="0"/>
            </a:endParaRPr>
          </a:p>
          <a:p>
            <a:pPr marL="0" marR="0" lvl="1" indent="0" algn="l" defTabSz="914400" rtl="0" eaLnBrk="1" fontAlgn="base" latinLnBrk="0" hangingPunct="1">
              <a:lnSpc>
                <a:spcPct val="150000"/>
              </a:lnSpc>
              <a:spcBef>
                <a:spcPct val="20000"/>
              </a:spcBef>
              <a:spcAft>
                <a:spcPct val="0"/>
              </a:spcAft>
              <a:buClr>
                <a:schemeClr val="accent1"/>
              </a:buClr>
              <a:buSzPct val="150000"/>
              <a:buFont typeface="Segoe UI" panose="020B0502040204020203" pitchFamily="34" charset="0"/>
              <a:buNone/>
              <a:tabLst/>
              <a:defRPr/>
            </a:pPr>
            <a:r>
              <a:rPr lang="zh-TW" dirty="0">
                <a:latin typeface="+mn-lt"/>
                <a:ea typeface="PMingLiU"/>
              </a:rPr>
              <a:t>在您的服务任期开始之前 </a:t>
            </a:r>
            <a:r>
              <a:rPr lang="zh-TW" b="0" dirty="0">
                <a:latin typeface="+mn-lt"/>
                <a:ea typeface="PMingLiU"/>
              </a:rPr>
              <a:t>计划整年的行事历</a:t>
            </a:r>
          </a:p>
          <a:p>
            <a:pPr marL="0" lvl="1" indent="0">
              <a:buClr>
                <a:schemeClr val="accent1"/>
              </a:buClr>
              <a:buSzPct val="150000"/>
              <a:buNone/>
            </a:pPr>
            <a:endParaRPr lang="en-US" b="0" kern="0" dirty="0">
              <a:latin typeface="+mn-lt"/>
            </a:endParaRPr>
          </a:p>
          <a:p>
            <a:pPr marL="171450" lvl="1" indent="-171450">
              <a:buClr>
                <a:schemeClr val="tx1"/>
              </a:buClr>
              <a:buSzPct val="100000"/>
              <a:buFont typeface="Arial" panose="020B0604020202020204" pitchFamily="34" charset="0"/>
              <a:buChar char="•"/>
            </a:pPr>
            <a:r>
              <a:rPr lang="zh-TW" b="0" i="0" dirty="0">
                <a:latin typeface="+mn-lt"/>
                <a:ea typeface="PMingLiU"/>
              </a:rPr>
              <a:t>分会访问</a:t>
            </a:r>
          </a:p>
          <a:p>
            <a:pPr marL="171450" lvl="1" indent="-171450">
              <a:buClr>
                <a:schemeClr val="tx1"/>
              </a:buClr>
              <a:buSzPct val="100000"/>
              <a:buFont typeface="Arial" panose="020B0604020202020204" pitchFamily="34" charset="0"/>
              <a:buChar char="•"/>
              <a:defRPr/>
            </a:pPr>
            <a:r>
              <a:rPr lang="zh-TW" dirty="0">
                <a:latin typeface="+mn-lt"/>
                <a:ea typeface="PMingLiU"/>
              </a:rPr>
              <a:t>分区会议</a:t>
            </a:r>
          </a:p>
          <a:p>
            <a:pPr marL="171450" lvl="1" indent="-171450">
              <a:buClr>
                <a:schemeClr val="tx1"/>
              </a:buClr>
              <a:buSzPct val="100000"/>
              <a:buFont typeface="Arial" panose="020B0604020202020204" pitchFamily="34" charset="0"/>
              <a:buChar char="•"/>
              <a:defRPr/>
            </a:pPr>
            <a:r>
              <a:rPr lang="zh-TW" dirty="0">
                <a:latin typeface="+mn-lt"/>
                <a:ea typeface="PMingLiU"/>
              </a:rPr>
              <a:t>区内阁会议</a:t>
            </a:r>
          </a:p>
          <a:p>
            <a:pPr marL="171450" lvl="1" indent="-171450">
              <a:buClr>
                <a:schemeClr val="tx1"/>
              </a:buClr>
              <a:buSzPct val="100000"/>
              <a:buFont typeface="Arial" panose="020B0604020202020204" pitchFamily="34" charset="0"/>
              <a:buChar char="•"/>
              <a:defRPr/>
            </a:pPr>
            <a:r>
              <a:rPr lang="zh-TW" dirty="0">
                <a:latin typeface="+mn-lt"/>
                <a:ea typeface="PMingLiU"/>
              </a:rPr>
              <a:t>年会和会议</a:t>
            </a:r>
          </a:p>
          <a:p>
            <a:pPr marL="0" lvl="2" indent="0">
              <a:buClr>
                <a:schemeClr val="accent1"/>
              </a:buClr>
              <a:buSzPct val="100000"/>
              <a:buNone/>
            </a:pPr>
            <a:r>
              <a:rPr lang="zh-TW" sz="1200" b="0" i="1" dirty="0">
                <a:latin typeface="+mn-lt"/>
                <a:ea typeface="PMingLiU"/>
              </a:rPr>
              <a:t>			</a:t>
            </a:r>
          </a:p>
          <a:p>
            <a:pPr marL="0" lvl="1" indent="0">
              <a:buClr>
                <a:schemeClr val="accent1"/>
              </a:buClr>
              <a:buSzPct val="150000"/>
              <a:buNone/>
            </a:pPr>
            <a:r>
              <a:rPr lang="zh-TW" b="0" dirty="0">
                <a:latin typeface="+mn-lt"/>
                <a:ea typeface="PMingLiU"/>
              </a:rPr>
              <a:t>组织起来 — 知道如何联系分会的干部。</a:t>
            </a:r>
          </a:p>
          <a:p>
            <a:pPr marL="0" lvl="1" indent="0">
              <a:buClr>
                <a:schemeClr val="accent1"/>
              </a:buClr>
              <a:buSzPct val="150000"/>
              <a:buNone/>
            </a:pPr>
            <a:endParaRPr lang="en-US" b="1" kern="0" dirty="0">
              <a:latin typeface="HelveticaNeueLT Std Lt" panose="020B0403020202020204" pitchFamily="34" charset="0"/>
            </a:endParaRPr>
          </a:p>
        </p:txBody>
      </p:sp>
      <p:sp>
        <p:nvSpPr>
          <p:cNvPr id="3" name="Date Placeholder 2"/>
          <p:cNvSpPr>
            <a:spLocks noGrp="1"/>
          </p:cNvSpPr>
          <p:nvPr>
            <p:ph type="dt" idx="10"/>
          </p:nvPr>
        </p:nvSpPr>
        <p:spPr/>
        <p:txBody>
          <a:bodyPr/>
          <a:lstStyle/>
          <a:p>
            <a:pPr>
              <a:defRPr/>
            </a:pPr>
            <a:fld id="{55D94271-8645-4283-A1D6-03074A498403}"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14</a:t>
            </a:fld>
            <a:endParaRPr lang="en-US" dirty="0"/>
          </a:p>
        </p:txBody>
      </p:sp>
    </p:spTree>
    <p:extLst>
      <p:ext uri="{BB962C8B-B14F-4D97-AF65-F5344CB8AC3E}">
        <p14:creationId xmlns:p14="http://schemas.microsoft.com/office/powerpoint/2010/main" val="904684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50711" y="401271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dirty="0">
                <a:solidFill>
                  <a:schemeClr val="tx1"/>
                </a:solidFill>
                <a:cs typeface="Arial" panose="020B0604020202020204" pitchFamily="34" charset="0"/>
              </a:rPr>
              <a:t>好 — 我觉得我已经准备好了，接下来呢？</a:t>
            </a:r>
          </a:p>
          <a:p>
            <a:endParaRPr lang="en-US" dirty="0">
              <a:solidFill>
                <a:schemeClr val="tx1"/>
              </a:solidFill>
            </a:endParaRPr>
          </a:p>
          <a:p>
            <a:r>
              <a:rPr lang="zh-TW" sz="1200" dirty="0">
                <a:solidFill>
                  <a:schemeClr val="tx1"/>
                </a:solidFill>
              </a:rPr>
              <a:t>整个年度间，与分会保持积极互动。 </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2C2B05DE-2E7F-4160-9968-E56946C2BB5D}"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15</a:t>
            </a:fld>
            <a:endParaRPr lang="en-US" dirty="0"/>
          </a:p>
        </p:txBody>
      </p:sp>
    </p:spTree>
    <p:extLst>
      <p:ext uri="{BB962C8B-B14F-4D97-AF65-F5344CB8AC3E}">
        <p14:creationId xmlns:p14="http://schemas.microsoft.com/office/powerpoint/2010/main" val="4293069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Notes Placeholder 3"/>
          <p:cNvSpPr txBox="1">
            <a:spLocks noGrp="1"/>
          </p:cNvSpPr>
          <p:nvPr>
            <p:ph type="body" idx="1"/>
          </p:nvPr>
        </p:nvSpPr>
        <p:spPr>
          <a:xfrm>
            <a:off x="762000" y="4012713"/>
            <a:ext cx="5486400" cy="2832570"/>
          </a:xfrm>
          <a:prstGeom prst="rect">
            <a:avLst/>
          </a:prstGeom>
          <a:noFill/>
        </p:spPr>
        <p:txBody>
          <a:bodyPr wrap="square" rtlCol="0">
            <a:spAutoFit/>
          </a:bodyPr>
          <a:lstStyle/>
          <a:p>
            <a:pPr>
              <a:buSzPct val="125000"/>
            </a:pPr>
            <a:r>
              <a:rPr lang="zh-TW" b="1" dirty="0">
                <a:solidFill>
                  <a:schemeClr val="tx1"/>
                </a:solidFill>
              </a:rPr>
              <a:t>为您的分会访问做好准备并保持积极参与！</a:t>
            </a: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endParaRPr lang="en-US" b="1" i="1" dirty="0">
              <a:solidFill>
                <a:schemeClr val="tx1"/>
              </a:solidFill>
            </a:endParaRP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r>
              <a:rPr lang="zh-TW" b="1" i="1" dirty="0">
                <a:solidFill>
                  <a:schemeClr val="tx1"/>
                </a:solidFill>
              </a:rPr>
              <a:t>成为分会最好的朋友！</a:t>
            </a:r>
          </a:p>
          <a:p>
            <a:pPr>
              <a:buSzPct val="125000"/>
            </a:pPr>
            <a:endParaRPr lang="en-US" altLang="ja-JP" dirty="0">
              <a:solidFill>
                <a:schemeClr val="tx1"/>
              </a:solidFill>
            </a:endParaRPr>
          </a:p>
          <a:p>
            <a:pPr marL="171450" indent="-171450">
              <a:buSzPct val="125000"/>
              <a:buFont typeface="Arial" panose="020B0604020202020204" pitchFamily="34" charset="0"/>
              <a:buChar char="•"/>
            </a:pPr>
            <a:r>
              <a:rPr lang="zh-TW" sz="1200" dirty="0">
                <a:solidFill>
                  <a:schemeClr val="tx1"/>
                </a:solidFill>
              </a:rPr>
              <a:t>了解分会及其方案。谈论分会成就报告 – 由何处取得、其中包含哪些信息</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zh-TW" sz="1200" dirty="0">
                <a:solidFill>
                  <a:schemeClr val="tx1"/>
                </a:solidFill>
                <a:cs typeface="Times New Roman" pitchFamily="18" charset="0"/>
              </a:rPr>
              <a:t>准备好一份标准版分会宪章及附则，以及新会员讲习手册，以便回答问题。  这样您就准备好了</a:t>
            </a:r>
          </a:p>
          <a:p>
            <a:pPr>
              <a:buSzPct val="125000"/>
            </a:pPr>
            <a:endParaRPr lang="en-US" altLang="ja-JP" sz="1200" dirty="0">
              <a:solidFill>
                <a:schemeClr val="tx1"/>
              </a:solidFill>
              <a:cs typeface="Times New Roman" pitchFamily="18" charset="0"/>
            </a:endParaRPr>
          </a:p>
          <a:p>
            <a:pPr marL="171450" indent="-171450">
              <a:buSzPct val="125000"/>
              <a:buFont typeface="Arial" panose="020B0604020202020204" pitchFamily="34" charset="0"/>
              <a:buChar char="•"/>
            </a:pPr>
            <a:r>
              <a:rPr lang="zh-TW" sz="1200" dirty="0">
                <a:solidFill>
                  <a:schemeClr val="tx1"/>
                </a:solidFill>
              </a:rPr>
              <a:t>宣传国际总会长和总监的主题。  准备好讨论它们，并提供相关信息。 </a:t>
            </a:r>
          </a:p>
        </p:txBody>
      </p:sp>
      <p:sp>
        <p:nvSpPr>
          <p:cNvPr id="3" name="Date Placeholder 2"/>
          <p:cNvSpPr>
            <a:spLocks noGrp="1"/>
          </p:cNvSpPr>
          <p:nvPr>
            <p:ph type="dt" idx="10"/>
          </p:nvPr>
        </p:nvSpPr>
        <p:spPr/>
        <p:txBody>
          <a:bodyPr/>
          <a:lstStyle/>
          <a:p>
            <a:pPr>
              <a:defRPr/>
            </a:pPr>
            <a:fld id="{34ED7EE2-C476-42D4-8EDC-25DF620CE55D}"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16</a:t>
            </a:fld>
            <a:endParaRPr lang="en-US" dirty="0"/>
          </a:p>
        </p:txBody>
      </p:sp>
    </p:spTree>
    <p:extLst>
      <p:ext uri="{BB962C8B-B14F-4D97-AF65-F5344CB8AC3E}">
        <p14:creationId xmlns:p14="http://schemas.microsoft.com/office/powerpoint/2010/main" val="145027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Notes Placeholder 3"/>
          <p:cNvSpPr txBox="1">
            <a:spLocks noGrp="1"/>
          </p:cNvSpPr>
          <p:nvPr>
            <p:ph type="body" idx="1"/>
          </p:nvPr>
        </p:nvSpPr>
        <p:spPr>
          <a:xfrm>
            <a:off x="762000" y="4012713"/>
            <a:ext cx="5486400" cy="4213141"/>
          </a:xfrm>
          <a:prstGeom prst="rect">
            <a:avLst/>
          </a:prstGeom>
          <a:noFill/>
        </p:spPr>
        <p:txBody>
          <a:bodyPr wrap="square" rtlCol="0">
            <a:spAutoFit/>
          </a:bodyPr>
          <a:lstStyle/>
          <a:p>
            <a:pPr marL="171450" indent="-171450">
              <a:buSzPct val="125000"/>
              <a:buFont typeface="Arial" panose="020B0604020202020204" pitchFamily="34" charset="0"/>
              <a:buChar char="•"/>
            </a:pPr>
            <a:r>
              <a:rPr lang="zh-TW" sz="1200" dirty="0">
                <a:solidFill>
                  <a:schemeClr val="tx1"/>
                </a:solidFill>
              </a:rPr>
              <a:t>若您为贵分区设定了主题，请宣传之。  讨论其背后的热忱，以及分会能如何帮助实现此目标。 </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zh-TW" sz="1200" dirty="0">
                <a:solidFill>
                  <a:schemeClr val="tx1"/>
                </a:solidFill>
                <a:cs typeface="Times New Roman" pitchFamily="18" charset="0"/>
              </a:rPr>
              <a:t>熟悉LCI向分会收取的费用，以及即将调涨的会费。  了解LCI网页上可找到此信息的地方。 </a:t>
            </a:r>
          </a:p>
          <a:p>
            <a:pPr>
              <a:buSzPct val="125000"/>
            </a:pPr>
            <a:endParaRPr lang="en-US" altLang="ja-JP" sz="1200" dirty="0">
              <a:solidFill>
                <a:schemeClr val="tx1"/>
              </a:solidFill>
            </a:endParaRPr>
          </a:p>
          <a:p>
            <a:pPr marL="171450" indent="-171450">
              <a:buSzPct val="125000"/>
              <a:buFont typeface="Arial" panose="020B0604020202020204" pitchFamily="34" charset="0"/>
              <a:buChar char="•"/>
            </a:pPr>
            <a:r>
              <a:rPr lang="zh-TW" sz="1200" dirty="0">
                <a:solidFill>
                  <a:schemeClr val="tx1"/>
                </a:solidFill>
                <a:cs typeface="Times New Roman" pitchFamily="18" charset="0"/>
              </a:rPr>
              <a:t>鼓励分会每年争取分会杰出奖！！！准备好一份奖项申请复印件，并鼓励他们访问网页以了解更多信息 </a:t>
            </a:r>
          </a:p>
          <a:p>
            <a:pPr marL="171450" indent="-171450">
              <a:buSzPct val="125000"/>
              <a:buFont typeface="Arial" panose="020B0604020202020204" pitchFamily="34" charset="0"/>
              <a:buChar char="•"/>
            </a:pPr>
            <a:endParaRPr lang="en-US" altLang="ja-JP" sz="1200" dirty="0">
              <a:solidFill>
                <a:schemeClr val="tx1"/>
              </a:solidFill>
              <a:cs typeface="Times New Roman" pitchFamily="18" charset="0"/>
            </a:endParaRPr>
          </a:p>
          <a:p>
            <a:pPr marL="171450" indent="-171450">
              <a:buSzPct val="125000"/>
              <a:buFont typeface="Arial" panose="020B0604020202020204" pitchFamily="34" charset="0"/>
              <a:buChar char="•"/>
            </a:pPr>
            <a:r>
              <a:rPr lang="zh-TW" sz="1200" dirty="0">
                <a:solidFill>
                  <a:schemeClr val="tx1"/>
                </a:solidFill>
                <a:cs typeface="Times New Roman" pitchFamily="18" charset="0"/>
              </a:rPr>
              <a:t>继任计划是一项关键。  当您访问分会时，看看谁可以成为下一任的分区主席。 </a:t>
            </a: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endParaRPr>
          </a:p>
        </p:txBody>
      </p:sp>
      <p:sp>
        <p:nvSpPr>
          <p:cNvPr id="3" name="Date Placeholder 2"/>
          <p:cNvSpPr>
            <a:spLocks noGrp="1"/>
          </p:cNvSpPr>
          <p:nvPr>
            <p:ph type="dt" idx="10"/>
          </p:nvPr>
        </p:nvSpPr>
        <p:spPr/>
        <p:txBody>
          <a:bodyPr/>
          <a:lstStyle/>
          <a:p>
            <a:pPr>
              <a:defRPr/>
            </a:pPr>
            <a:fld id="{34ED7EE2-C476-42D4-8EDC-25DF620CE55D}"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17</a:t>
            </a:fld>
            <a:endParaRPr lang="en-US" dirty="0"/>
          </a:p>
        </p:txBody>
      </p:sp>
    </p:spTree>
    <p:extLst>
      <p:ext uri="{BB962C8B-B14F-4D97-AF65-F5344CB8AC3E}">
        <p14:creationId xmlns:p14="http://schemas.microsoft.com/office/powerpoint/2010/main" val="420026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25149"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dirty="0">
                <a:solidFill>
                  <a:schemeClr val="tx1"/>
                </a:solidFill>
              </a:rPr>
              <a:t>分会健康评估可通过点选分区/专区主席网页资源部分中的链接来取得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baseline="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baseline="0" dirty="0">
                <a:solidFill>
                  <a:schemeClr val="tx1"/>
                </a:solidFill>
              </a:rPr>
              <a:t>此将有益于未定区的临时分区/专域主席</a:t>
            </a:r>
          </a:p>
          <a:p>
            <a:pPr>
              <a:lnSpc>
                <a:spcPct val="150000"/>
              </a:lnSpc>
            </a:pPr>
            <a:endParaRPr lang="en-US"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baseline="0" dirty="0">
              <a:solidFill>
                <a:schemeClr val="tx1"/>
              </a:solidFill>
            </a:endParaRPr>
          </a:p>
        </p:txBody>
      </p:sp>
      <p:sp>
        <p:nvSpPr>
          <p:cNvPr id="4" name="Date Placeholder 3"/>
          <p:cNvSpPr>
            <a:spLocks noGrp="1"/>
          </p:cNvSpPr>
          <p:nvPr>
            <p:ph type="dt" idx="10"/>
          </p:nvPr>
        </p:nvSpPr>
        <p:spPr/>
        <p:txBody>
          <a:bodyPr/>
          <a:lstStyle/>
          <a:p>
            <a:pPr>
              <a:defRPr/>
            </a:pPr>
            <a:fld id="{2D4A7926-C9AD-432C-86B4-616BD1DA2408}"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18</a:t>
            </a:fld>
            <a:endParaRPr lang="en-US" dirty="0"/>
          </a:p>
        </p:txBody>
      </p:sp>
    </p:spTree>
    <p:extLst>
      <p:ext uri="{BB962C8B-B14F-4D97-AF65-F5344CB8AC3E}">
        <p14:creationId xmlns:p14="http://schemas.microsoft.com/office/powerpoint/2010/main" val="2559803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pPr>
              <a:lnSpc>
                <a:spcPct val="170000"/>
              </a:lnSpc>
            </a:pPr>
            <a:r>
              <a:rPr lang="zh-TW" sz="1300" dirty="0"/>
              <a:t>协助分区主席最有价值的工具之一是分会健康评估报告。 </a:t>
            </a:r>
          </a:p>
          <a:p>
            <a:pPr>
              <a:lnSpc>
                <a:spcPct val="170000"/>
              </a:lnSpc>
            </a:pPr>
            <a:endParaRPr lang="en-US" sz="1300" dirty="0"/>
          </a:p>
          <a:p>
            <a:pPr marL="225425" indent="-225425">
              <a:lnSpc>
                <a:spcPct val="170000"/>
              </a:lnSpc>
              <a:buFont typeface="Arial" panose="020B0604020202020204" pitchFamily="34" charset="0"/>
              <a:buChar char="•"/>
              <a:tabLst>
                <a:tab pos="463550" algn="l"/>
                <a:tab pos="914400" algn="l"/>
                <a:tab pos="1376363" algn="l"/>
                <a:tab pos="1828800" algn="l"/>
              </a:tabLst>
            </a:pPr>
            <a:r>
              <a:rPr lang="zh-TW" sz="1300" dirty="0"/>
              <a:t>每个月出刊并通过电子邮件发送给总监。</a:t>
            </a:r>
          </a:p>
          <a:p>
            <a:pPr>
              <a:lnSpc>
                <a:spcPct val="170000"/>
              </a:lnSpc>
            </a:pPr>
            <a:endParaRPr lang="en-US" sz="1300" dirty="0"/>
          </a:p>
          <a:p>
            <a:pPr marL="225425" indent="-225425">
              <a:lnSpc>
                <a:spcPct val="170000"/>
              </a:lnSpc>
              <a:buFont typeface="Arial" panose="020B0604020202020204" pitchFamily="34" charset="0"/>
              <a:buChar char="•"/>
            </a:pPr>
            <a:r>
              <a:rPr lang="zh-TW" sz="1300" dirty="0"/>
              <a:t>请您的区总监每月与您分享此报告。 </a:t>
            </a:r>
          </a:p>
          <a:p>
            <a:pPr>
              <a:lnSpc>
                <a:spcPct val="170000"/>
              </a:lnSpc>
            </a:pPr>
            <a:endParaRPr lang="en-US" sz="1300" dirty="0">
              <a:solidFill>
                <a:schemeClr val="tx1"/>
              </a:solidFill>
            </a:endParaRPr>
          </a:p>
          <a:p>
            <a:pPr>
              <a:lnSpc>
                <a:spcPct val="170000"/>
              </a:lnSpc>
            </a:pPr>
            <a:r>
              <a:rPr lang="zh-TW" sz="1300" dirty="0">
                <a:solidFill>
                  <a:schemeClr val="tx1"/>
                </a:solidFill>
              </a:rPr>
              <a:t>分会健康评估提供一个快速浏览：</a:t>
            </a:r>
          </a:p>
          <a:p>
            <a:pPr>
              <a:lnSpc>
                <a:spcPct val="170000"/>
              </a:lnSpc>
            </a:pPr>
            <a:endParaRPr lang="en-US" sz="1300" dirty="0"/>
          </a:p>
          <a:p>
            <a:pPr marL="225425" indent="-225425">
              <a:lnSpc>
                <a:spcPct val="170000"/>
              </a:lnSpc>
              <a:buFont typeface="Arial" panose="020B0604020202020204" pitchFamily="34" charset="0"/>
              <a:buChar char="•"/>
            </a:pPr>
            <a:r>
              <a:rPr lang="zh-TW" sz="1300" b="1" dirty="0"/>
              <a:t>分会地位</a:t>
            </a:r>
            <a:r>
              <a:rPr lang="zh-TW" sz="1300" dirty="0"/>
              <a:t> </a:t>
            </a:r>
            <a:r>
              <a:rPr lang="zh-TW" sz="1300" b="1" dirty="0"/>
              <a:t>─</a:t>
            </a:r>
            <a:r>
              <a:rPr lang="zh-TW" sz="1300" dirty="0"/>
              <a:t> 正常状态或不正常分会</a:t>
            </a:r>
          </a:p>
          <a:p>
            <a:pPr>
              <a:lnSpc>
                <a:spcPct val="170000"/>
              </a:lnSpc>
            </a:pPr>
            <a:endParaRPr lang="en-US" sz="1300" dirty="0"/>
          </a:p>
          <a:p>
            <a:pPr marL="225425" indent="-225425">
              <a:lnSpc>
                <a:spcPct val="170000"/>
              </a:lnSpc>
              <a:buFont typeface="Arial" panose="020B0604020202020204" pitchFamily="34" charset="0"/>
              <a:buChar char="•"/>
            </a:pPr>
            <a:r>
              <a:rPr lang="zh-TW" sz="1300" b="1" dirty="0"/>
              <a:t>会员数 ─ 年度至今净会员数成长</a:t>
            </a:r>
          </a:p>
          <a:p>
            <a:pPr>
              <a:lnSpc>
                <a:spcPct val="170000"/>
              </a:lnSpc>
            </a:pPr>
            <a:endParaRPr lang="en-US" sz="1300" dirty="0"/>
          </a:p>
          <a:p>
            <a:pPr>
              <a:lnSpc>
                <a:spcPct val="170000"/>
              </a:lnSpc>
            </a:pPr>
            <a:r>
              <a:rPr lang="zh-TW" sz="1300" dirty="0"/>
              <a:t>此也表明了分会报告以下各项的频率</a:t>
            </a:r>
          </a:p>
          <a:p>
            <a:pPr>
              <a:lnSpc>
                <a:spcPct val="170000"/>
              </a:lnSpc>
            </a:pPr>
            <a:r>
              <a:rPr lang="zh-TW" sz="1300" dirty="0"/>
              <a:t> </a:t>
            </a:r>
          </a:p>
          <a:p>
            <a:pPr marL="225425" lvl="1" indent="-225425">
              <a:lnSpc>
                <a:spcPct val="170000"/>
              </a:lnSpc>
              <a:buFont typeface="Arial" panose="020B0604020202020204" pitchFamily="34" charset="0"/>
              <a:buChar char="•"/>
              <a:tabLst>
                <a:tab pos="461963" algn="l"/>
                <a:tab pos="914400" algn="l"/>
                <a:tab pos="1376363" algn="l"/>
                <a:tab pos="1828800" algn="l"/>
              </a:tabLst>
            </a:pPr>
            <a:r>
              <a:rPr lang="zh-TW" sz="1300" b="1" dirty="0">
                <a:solidFill>
                  <a:schemeClr val="tx1">
                    <a:lumMod val="75000"/>
                  </a:schemeClr>
                </a:solidFill>
                <a:cs typeface="ヒラギノ角ゴ Pro W3" charset="0"/>
              </a:rPr>
              <a:t>会员月报表报告频率的历史记录。</a:t>
            </a:r>
          </a:p>
          <a:p>
            <a:pPr marL="440630" lvl="1">
              <a:lnSpc>
                <a:spcPct val="170000"/>
              </a:lnSpc>
            </a:pPr>
            <a:endParaRPr lang="en-US" sz="1300" dirty="0"/>
          </a:p>
          <a:p>
            <a:pPr marL="225425" lvl="1" indent="-225425">
              <a:lnSpc>
                <a:spcPct val="170000"/>
              </a:lnSpc>
              <a:buFont typeface="Arial" panose="020B0604020202020204" pitchFamily="34" charset="0"/>
              <a:buChar char="•"/>
              <a:tabLst>
                <a:tab pos="461963" algn="l"/>
                <a:tab pos="914400" algn="l"/>
                <a:tab pos="1376363" algn="l"/>
                <a:tab pos="1828800" algn="l"/>
              </a:tabLst>
            </a:pPr>
            <a:r>
              <a:rPr lang="zh-TW" sz="1300" b="1" dirty="0">
                <a:solidFill>
                  <a:schemeClr val="tx1">
                    <a:lumMod val="75000"/>
                  </a:schemeClr>
                </a:solidFill>
                <a:cs typeface="ヒラギノ角ゴ Pro W3" charset="0"/>
              </a:rPr>
              <a:t>分会会长的轮替。 — 观察的关键。  (讨论缩减的领导人才库)</a:t>
            </a:r>
          </a:p>
          <a:p>
            <a:pPr marL="440630" lvl="1">
              <a:lnSpc>
                <a:spcPct val="170000"/>
              </a:lnSpc>
            </a:pPr>
            <a:endParaRPr lang="en-US" sz="1300" dirty="0"/>
          </a:p>
          <a:p>
            <a:pPr marL="225425" lvl="1" indent="-225425">
              <a:lnSpc>
                <a:spcPct val="170000"/>
              </a:lnSpc>
              <a:buFont typeface="Arial" panose="020B0604020202020204" pitchFamily="34" charset="0"/>
              <a:buChar char="•"/>
              <a:tabLst>
                <a:tab pos="461963" algn="l"/>
                <a:tab pos="914400" algn="l"/>
                <a:tab pos="1376363" algn="l"/>
                <a:tab pos="1828800" algn="l"/>
              </a:tabLst>
            </a:pPr>
            <a:r>
              <a:rPr lang="zh-TW" sz="1300" b="1" dirty="0">
                <a:solidFill>
                  <a:schemeClr val="tx1">
                    <a:lumMod val="75000"/>
                  </a:schemeClr>
                </a:solidFill>
                <a:cs typeface="ヒラギノ角ゴ Pro W3" charset="0"/>
              </a:rPr>
              <a:t>服务活动报告 — 鼓励分会在报告系统中提报服务！</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19</a:t>
            </a:fld>
            <a:endParaRPr lang="en-US" dirty="0"/>
          </a:p>
        </p:txBody>
      </p:sp>
    </p:spTree>
    <p:extLst>
      <p:ext uri="{BB962C8B-B14F-4D97-AF65-F5344CB8AC3E}">
        <p14:creationId xmlns:p14="http://schemas.microsoft.com/office/powerpoint/2010/main" val="959872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666750"/>
            <a:ext cx="5486400" cy="3086100"/>
          </a:xfrm>
        </p:spPr>
      </p:sp>
      <p:sp>
        <p:nvSpPr>
          <p:cNvPr id="3" name="Notes Placeholder 2"/>
          <p:cNvSpPr>
            <a:spLocks noGrp="1"/>
          </p:cNvSpPr>
          <p:nvPr>
            <p:ph type="body" idx="1"/>
          </p:nvPr>
        </p:nvSpPr>
        <p:spPr>
          <a:xfrm>
            <a:off x="816683" y="3953764"/>
            <a:ext cx="5486400" cy="4800600"/>
          </a:xfrm>
          <a:prstGeom prst="rect">
            <a:avLst/>
          </a:prstGeom>
        </p:spPr>
        <p:txBody>
          <a:bodyPr>
            <a:normAutofit fontScale="92500"/>
          </a:bodyPr>
          <a:lstStyle/>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r>
              <a:rPr lang="zh-TW" dirty="0">
                <a:solidFill>
                  <a:schemeClr val="tx1"/>
                </a:solidFill>
              </a:rPr>
              <a:t>我们将共同探索什么</a:t>
            </a: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endParaRPr lang="en-US" altLang="ja-JP" kern="0" dirty="0">
              <a:solidFill>
                <a:schemeClr val="tx1"/>
              </a:solidFill>
            </a:endParaRPr>
          </a:p>
          <a:p>
            <a:pPr marL="171450" indent="-171450">
              <a:buSzPct val="125000"/>
              <a:buFont typeface="Arial" panose="020B0604020202020204" pitchFamily="34" charset="0"/>
              <a:buChar char="•"/>
            </a:pPr>
            <a:r>
              <a:rPr lang="zh-TW" dirty="0">
                <a:solidFill>
                  <a:schemeClr val="tx1"/>
                </a:solidFill>
              </a:rPr>
              <a:t>检视分区或专区主席的角色</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zh-TW" dirty="0">
                <a:solidFill>
                  <a:schemeClr val="tx1"/>
                </a:solidFill>
              </a:rPr>
              <a:t>了解如何为您的角色取得成功做好准备</a:t>
            </a:r>
          </a:p>
          <a:p>
            <a:pPr marL="171450" lvl="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zh-TW" dirty="0">
                <a:solidFill>
                  <a:schemeClr val="tx1"/>
                </a:solidFill>
              </a:rPr>
              <a:t>注重于分会  与分会保持积极互动并持续沟通。  这是我最热衷的领域。分会需要导师，就像新狮友需要导师一样，因此您可以成为您分会的导师和资源！</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zh-TW" dirty="0">
                <a:solidFill>
                  <a:schemeClr val="tx1"/>
                </a:solidFill>
              </a:rPr>
              <a:t>尽全力为分会领导人提高分区会议的价值。  </a:t>
            </a:r>
            <a:r>
              <a:rPr lang="zh-TW" b="1" dirty="0">
                <a:solidFill>
                  <a:schemeClr val="tx1"/>
                </a:solidFill>
              </a:rPr>
              <a:t>寻找明天的领导者！强调继任计划！ </a:t>
            </a:r>
          </a:p>
          <a:p>
            <a:pPr marL="171450" indent="-171450">
              <a:buSzPct val="125000"/>
              <a:buFont typeface="Arial" panose="020B0604020202020204" pitchFamily="34" charset="0"/>
              <a:buChar char="•"/>
            </a:pPr>
            <a:r>
              <a:rPr lang="zh-TW" b="1" dirty="0">
                <a:solidFill>
                  <a:schemeClr val="tx1"/>
                </a:solidFill>
              </a:rPr>
              <a:t>保持会议精简并注重于分会！他们的需求是什么？不要只是分发讲义！让分会有机会设定目标并讨论他们的问题。</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zh-TW" dirty="0">
                <a:solidFill>
                  <a:schemeClr val="tx1"/>
                </a:solidFill>
              </a:rPr>
              <a:t>介绍您和您所在分区的分会可用之资源和工具。</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zh-TW" dirty="0">
                <a:solidFill>
                  <a:schemeClr val="tx1"/>
                </a:solidFill>
              </a:rPr>
              <a:t>寻找与区领导人沟通分会问题的最佳方式。</a:t>
            </a:r>
          </a:p>
          <a:p>
            <a:pPr marL="171450" indent="-171450">
              <a:buSzPct val="125000"/>
              <a:buFont typeface="Arial" panose="020B0604020202020204" pitchFamily="34" charset="0"/>
              <a:buChar char="•"/>
            </a:pPr>
            <a:endParaRPr lang="en-US" altLang="ja-JP" kern="0" dirty="0">
              <a:solidFill>
                <a:schemeClr val="tx1"/>
              </a:solidFill>
            </a:endParaRPr>
          </a:p>
          <a:p>
            <a:pPr marL="171450" indent="-171450">
              <a:buSzPct val="125000"/>
              <a:buFont typeface="Arial" panose="020B0604020202020204" pitchFamily="34" charset="0"/>
              <a:buChar char="•"/>
            </a:pPr>
            <a:r>
              <a:rPr lang="zh-TW" dirty="0">
                <a:solidFill>
                  <a:schemeClr val="tx1"/>
                </a:solidFill>
              </a:rPr>
              <a:t>分享最佳实务、成功案例和问题</a:t>
            </a:r>
          </a:p>
        </p:txBody>
      </p:sp>
      <p:sp>
        <p:nvSpPr>
          <p:cNvPr id="4" name="Date Placeholder 3"/>
          <p:cNvSpPr>
            <a:spLocks noGrp="1"/>
          </p:cNvSpPr>
          <p:nvPr>
            <p:ph type="dt" idx="10"/>
          </p:nvPr>
        </p:nvSpPr>
        <p:spPr/>
        <p:txBody>
          <a:bodyPr/>
          <a:lstStyle/>
          <a:p>
            <a:pPr>
              <a:defRPr/>
            </a:pPr>
            <a:fld id="{295346B5-0687-4EFF-BF17-2BA7D796C7B2}"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a:t>
            </a:fld>
            <a:endParaRPr lang="en-US" dirty="0"/>
          </a:p>
        </p:txBody>
      </p:sp>
    </p:spTree>
    <p:extLst>
      <p:ext uri="{BB962C8B-B14F-4D97-AF65-F5344CB8AC3E}">
        <p14:creationId xmlns:p14="http://schemas.microsoft.com/office/powerpoint/2010/main" val="2013076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zh-TW" dirty="0"/>
              <a:t>此报告详细说明了该分会的表现。  </a:t>
            </a:r>
          </a:p>
          <a:p>
            <a:endParaRPr lang="en-US" dirty="0"/>
          </a:p>
          <a:p>
            <a:r>
              <a:rPr lang="zh-TW" dirty="0"/>
              <a:t>正如您在此投影片上所见，此报告包含了广泛的类别，可帮助您在访问前先熟悉该分会。  </a:t>
            </a:r>
          </a:p>
          <a:p>
            <a:endParaRPr lang="en-US" dirty="0"/>
          </a:p>
          <a:p>
            <a:r>
              <a:rPr lang="zh-TW" dirty="0"/>
              <a:t>目前，此报告位于Lion Portal(狮子会门户网站)中报告的部分，并将在新的报告系统推出后移至该系统。 </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20</a:t>
            </a:fld>
            <a:endParaRPr lang="en-US" dirty="0"/>
          </a:p>
        </p:txBody>
      </p:sp>
    </p:spTree>
    <p:extLst>
      <p:ext uri="{BB962C8B-B14F-4D97-AF65-F5344CB8AC3E}">
        <p14:creationId xmlns:p14="http://schemas.microsoft.com/office/powerpoint/2010/main" val="2583720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13519"/>
            <a:ext cx="5486400" cy="4754880"/>
          </a:xfrm>
          <a:prstGeom prst="rect">
            <a:avLst/>
          </a:prstGeom>
        </p:spPr>
        <p:txBody>
          <a:bodyPr>
            <a:normAutofit/>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dirty="0">
                <a:solidFill>
                  <a:schemeClr val="tx1"/>
                </a:solidFill>
                <a:ea typeface="Arial" charset="0"/>
                <a:cs typeface="Arial" charset="0"/>
              </a:rPr>
              <a:t>花点时间了解每位分会干部的角色。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ea typeface="Arial" charset="0"/>
              <a:cs typeface="Arial" charset="0"/>
            </a:endParaRPr>
          </a:p>
          <a:p>
            <a:pPr>
              <a:lnSpc>
                <a:spcPct val="150000"/>
              </a:lnSpc>
            </a:pPr>
            <a:r>
              <a:rPr lang="zh-TW" dirty="0">
                <a:solidFill>
                  <a:schemeClr val="tx1"/>
                </a:solidFill>
              </a:rPr>
              <a:t>为强化分会的运作，并为分会领导人提供专注的结构，我们对标准版分会宪章及附则进行了修订。  </a:t>
            </a:r>
          </a:p>
          <a:p>
            <a:pPr>
              <a:lnSpc>
                <a:spcPct val="150000"/>
              </a:lnSpc>
            </a:pPr>
            <a:endParaRPr lang="en-US" dirty="0">
              <a:solidFill>
                <a:schemeClr val="tx1"/>
              </a:solidFill>
            </a:endParaRPr>
          </a:p>
          <a:p>
            <a:pPr marL="225425" indent="-225425">
              <a:lnSpc>
                <a:spcPct val="150000"/>
              </a:lnSpc>
              <a:buFont typeface="Arial" panose="020B0604020202020204" pitchFamily="34" charset="0"/>
              <a:buChar char="•"/>
            </a:pPr>
            <a:r>
              <a:rPr lang="zh-TW" dirty="0">
                <a:solidFill>
                  <a:schemeClr val="tx1"/>
                </a:solidFill>
              </a:rPr>
              <a:t>其中规定了新干部、理事和委员会主席的职位</a:t>
            </a:r>
          </a:p>
          <a:p>
            <a:pPr marL="0" lvl="1" indent="0">
              <a:lnSpc>
                <a:spcPct val="150000"/>
              </a:lnSpc>
              <a:buFont typeface="Arial" panose="020B0604020202020204" pitchFamily="34" charset="0"/>
              <a:buNone/>
            </a:pPr>
            <a:endParaRPr lang="en-US" dirty="0"/>
          </a:p>
          <a:p>
            <a:pPr marL="0" indent="0">
              <a:lnSpc>
                <a:spcPct val="150000"/>
              </a:lnSpc>
              <a:buFont typeface="Arial" panose="020B0604020202020204" pitchFamily="34" charset="0"/>
              <a:buNone/>
            </a:pPr>
            <a:r>
              <a:rPr lang="zh-TW" dirty="0">
                <a:solidFill>
                  <a:schemeClr val="tx1"/>
                </a:solidFill>
              </a:rPr>
              <a:t>重新调整委员会 — 委员会现在以七名主要分会干部为基础，并支持成功分会的主要职能：</a:t>
            </a:r>
          </a:p>
          <a:p>
            <a:pPr marL="0" indent="0">
              <a:lnSpc>
                <a:spcPct val="150000"/>
              </a:lnSpc>
              <a:buFont typeface="Arial" panose="020B0604020202020204" pitchFamily="34" charset="0"/>
              <a:buNone/>
            </a:pPr>
            <a:endParaRPr lang="en-US" dirty="0">
              <a:solidFill>
                <a:schemeClr val="tx1"/>
              </a:solidFill>
            </a:endParaRPr>
          </a:p>
          <a:p>
            <a:pPr marL="225425" lvl="2" indent="-225425">
              <a:lnSpc>
                <a:spcPct val="150000"/>
              </a:lnSpc>
              <a:buFont typeface="Arial" panose="020B0604020202020204" pitchFamily="34" charset="0"/>
              <a:buChar char="•"/>
            </a:pPr>
            <a:r>
              <a:rPr lang="zh-TW" dirty="0">
                <a:solidFill>
                  <a:schemeClr val="tx1"/>
                </a:solidFill>
              </a:rPr>
              <a:t>提供有意义的社区服务</a:t>
            </a:r>
          </a:p>
          <a:p>
            <a:pPr marL="225425" lvl="1" indent="-225425">
              <a:lnSpc>
                <a:spcPct val="150000"/>
              </a:lnSpc>
              <a:buFont typeface="Arial" panose="020B0604020202020204" pitchFamily="34" charset="0"/>
              <a:buNone/>
            </a:pPr>
            <a:endParaRPr lang="en-US" dirty="0"/>
          </a:p>
          <a:p>
            <a:pPr marL="225425" lvl="2" indent="-225425">
              <a:lnSpc>
                <a:spcPct val="150000"/>
              </a:lnSpc>
              <a:buFont typeface="Arial" panose="020B0604020202020204" pitchFamily="34" charset="0"/>
              <a:buChar char="•"/>
            </a:pPr>
            <a:r>
              <a:rPr lang="zh-TW" dirty="0">
                <a:solidFill>
                  <a:schemeClr val="tx1"/>
                </a:solidFill>
              </a:rPr>
              <a:t>增加会员并提供正向的关系</a:t>
            </a:r>
          </a:p>
          <a:p>
            <a:pPr marL="225425" lvl="1" indent="-225425">
              <a:lnSpc>
                <a:spcPct val="150000"/>
              </a:lnSpc>
              <a:buFont typeface="Arial" panose="020B0604020202020204" pitchFamily="34" charset="0"/>
              <a:buNone/>
            </a:pPr>
            <a:endParaRPr lang="en-US" dirty="0"/>
          </a:p>
          <a:p>
            <a:pPr marL="225425" lvl="2" indent="-225425">
              <a:lnSpc>
                <a:spcPct val="150000"/>
              </a:lnSpc>
              <a:buFont typeface="Arial" panose="020B0604020202020204" pitchFamily="34" charset="0"/>
              <a:buChar char="•"/>
            </a:pPr>
            <a:r>
              <a:rPr lang="zh-TW" dirty="0">
                <a:solidFill>
                  <a:schemeClr val="tx1"/>
                </a:solidFill>
              </a:rPr>
              <a:t>培养高层领导者</a:t>
            </a:r>
          </a:p>
          <a:p>
            <a:pPr marL="0" indent="0">
              <a:lnSpc>
                <a:spcPct val="150000"/>
              </a:lnSpc>
              <a:buFont typeface="Arial" panose="020B0604020202020204" pitchFamily="34" charset="0"/>
              <a:buNone/>
            </a:pPr>
            <a:endParaRPr lang="en-US" dirty="0">
              <a:solidFill>
                <a:schemeClr val="tx1"/>
              </a:solidFill>
            </a:endParaRP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5602BF30-612E-4A81-A220-6B8234777BF6}"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21</a:t>
            </a:fld>
            <a:endParaRPr lang="en-US" dirty="0"/>
          </a:p>
        </p:txBody>
      </p:sp>
    </p:spTree>
    <p:extLst>
      <p:ext uri="{BB962C8B-B14F-4D97-AF65-F5344CB8AC3E}">
        <p14:creationId xmlns:p14="http://schemas.microsoft.com/office/powerpoint/2010/main" val="3942673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dirty="0">
                <a:solidFill>
                  <a:schemeClr val="tx2"/>
                </a:solidFill>
                <a:highlight>
                  <a:srgbClr val="FFFF00"/>
                </a:highlight>
                <a:latin typeface="Adobe Devanagari" panose="02040503050201020203" pitchFamily="18" charset="0"/>
                <a:ea typeface="PMingLiU"/>
                <a:cs typeface="Adobe Devanagari" panose="02040503050201020203" pitchFamily="18" charset="0"/>
              </a:rPr>
              <a:t>分会应在年初查阅申请表，并将其作为实现分会卓越的路线图。 </a:t>
            </a:r>
          </a:p>
          <a:p>
            <a:endParaRPr lang="en-US" dirty="0">
              <a:solidFill>
                <a:schemeClr val="tx2"/>
              </a:solidFill>
            </a:endParaRPr>
          </a:p>
          <a:p>
            <a:endParaRPr lang="en-US" dirty="0">
              <a:solidFill>
                <a:schemeClr val="tx2"/>
              </a:solidFill>
            </a:endParaRPr>
          </a:p>
          <a:p>
            <a:pPr marL="228600" indent="-228600">
              <a:buAutoNum type="arabicPeriod"/>
            </a:pPr>
            <a:r>
              <a:rPr lang="zh-TW" dirty="0">
                <a:solidFill>
                  <a:schemeClr val="tx2"/>
                </a:solidFill>
              </a:rPr>
              <a:t>会员发展：</a:t>
            </a:r>
            <a:r>
              <a:rPr lang="zh-CN" altLang="en-US" dirty="0"/>
              <a:t>达到一个或更多个会员的净增长    或者   在本年度实现净增长或成立一个新狮子分会、青少狮会或分会支部</a:t>
            </a:r>
          </a:p>
          <a:p>
            <a:pPr marL="0" indent="0">
              <a:buNone/>
            </a:pPr>
            <a:endParaRPr lang="en-US" dirty="0">
              <a:solidFill>
                <a:schemeClr val="tx2"/>
              </a:solidFill>
            </a:endParaRPr>
          </a:p>
          <a:p>
            <a:pPr marL="228600" indent="-228600">
              <a:buAutoNum type="arabicPeriod" startAt="2"/>
            </a:pPr>
            <a:r>
              <a:rPr lang="zh-TW" dirty="0">
                <a:solidFill>
                  <a:schemeClr val="tx2"/>
                </a:solidFill>
              </a:rPr>
              <a:t>服务：</a:t>
            </a:r>
            <a:r>
              <a:rPr lang="en-US" altLang="zh-TW" dirty="0">
                <a:solidFill>
                  <a:schemeClr val="tx2"/>
                </a:solidFill>
              </a:rPr>
              <a:t> </a:t>
            </a:r>
            <a:r>
              <a:rPr lang="zh-CN" altLang="en-US" dirty="0"/>
              <a:t>捐款给 </a:t>
            </a:r>
            <a:r>
              <a:rPr lang="en-US" altLang="zh-CN" dirty="0"/>
              <a:t>LCIF </a:t>
            </a:r>
            <a:r>
              <a:rPr lang="zh-CN" altLang="en-US" dirty="0"/>
              <a:t>的金额等于或大于分会会员总数乘以</a:t>
            </a:r>
            <a:r>
              <a:rPr lang="en-US" altLang="zh-CN" dirty="0"/>
              <a:t>5</a:t>
            </a:r>
            <a:r>
              <a:rPr lang="zh-CN" altLang="en-US" dirty="0"/>
              <a:t>美元   开始一个新的服务方案 </a:t>
            </a:r>
            <a:r>
              <a:rPr lang="zh-CN" altLang="en-US" i="1" dirty="0"/>
              <a:t>考虑我们的全球志业</a:t>
            </a:r>
            <a:r>
              <a:rPr lang="en-US" altLang="zh-CN" i="1" dirty="0"/>
              <a:t>!   </a:t>
            </a:r>
            <a:r>
              <a:rPr lang="zh-CN" altLang="en-US" dirty="0"/>
              <a:t>捐款给 </a:t>
            </a:r>
            <a:r>
              <a:rPr lang="en-US" altLang="zh-CN" dirty="0"/>
              <a:t>LCIF </a:t>
            </a:r>
            <a:r>
              <a:rPr lang="zh-CN" altLang="en-US" dirty="0"/>
              <a:t>的金额等于或大于分会会员总数乘以</a:t>
            </a:r>
            <a:r>
              <a:rPr lang="en-US" altLang="zh-CN" dirty="0"/>
              <a:t>5</a:t>
            </a:r>
            <a:r>
              <a:rPr lang="zh-CN" altLang="en-US" dirty="0"/>
              <a:t>美元</a:t>
            </a:r>
            <a:endParaRPr lang="en-US" dirty="0">
              <a:solidFill>
                <a:schemeClr val="tx2"/>
              </a:solidFill>
            </a:endParaRPr>
          </a:p>
          <a:p>
            <a:pPr marL="228600" indent="-228600">
              <a:buAutoNum type="arabicPeriod" startAt="2"/>
            </a:pPr>
            <a:endParaRPr lang="en-US" dirty="0">
              <a:solidFill>
                <a:schemeClr val="tx2"/>
              </a:solidFill>
            </a:endParaRPr>
          </a:p>
          <a:p>
            <a:pPr marL="228600" indent="-228600">
              <a:buAutoNum type="arabicPeriod" startAt="3"/>
            </a:pPr>
            <a:r>
              <a:rPr lang="zh-TW" dirty="0">
                <a:solidFill>
                  <a:schemeClr val="tx2"/>
                </a:solidFill>
              </a:rPr>
              <a:t>领导发展及组织的卓越：</a:t>
            </a:r>
            <a:r>
              <a:rPr lang="zh-CN" altLang="en-US" dirty="0"/>
              <a:t>分会处于良好信誉地位 </a:t>
            </a:r>
            <a:r>
              <a:rPr lang="en-US" altLang="zh-CN" dirty="0"/>
              <a:t>(</a:t>
            </a:r>
            <a:r>
              <a:rPr lang="zh-CN" altLang="en-US" dirty="0"/>
              <a:t>不是处在不正常地位或财务停权</a:t>
            </a:r>
            <a:r>
              <a:rPr lang="en-US" altLang="zh-CN" dirty="0"/>
              <a:t>: </a:t>
            </a:r>
            <a:r>
              <a:rPr lang="zh-CN" altLang="en-US" dirty="0"/>
              <a:t>已支付区的会费，且没有欠款期</a:t>
            </a:r>
            <a:r>
              <a:rPr lang="en-US" altLang="zh-CN" dirty="0"/>
              <a:t>90</a:t>
            </a:r>
            <a:r>
              <a:rPr lang="zh-CN" altLang="en-US" dirty="0"/>
              <a:t>天以上的超过</a:t>
            </a:r>
            <a:r>
              <a:rPr lang="en-US" altLang="zh-CN" dirty="0"/>
              <a:t>50</a:t>
            </a:r>
            <a:r>
              <a:rPr lang="zh-CN" altLang="en-US" dirty="0"/>
              <a:t>美元的未付</a:t>
            </a:r>
            <a:r>
              <a:rPr lang="en-US" altLang="zh-CN" dirty="0"/>
              <a:t>LCI</a:t>
            </a:r>
            <a:r>
              <a:rPr lang="zh-CN" altLang="en-US" dirty="0"/>
              <a:t>的欠款。 向国际狮子会（</a:t>
            </a:r>
            <a:r>
              <a:rPr lang="en-US" altLang="zh-CN" dirty="0"/>
              <a:t>LCI</a:t>
            </a:r>
            <a:r>
              <a:rPr lang="zh-CN" altLang="en-US" dirty="0"/>
              <a:t>）报告了分会干部。 主要干部参与分会干部培训</a:t>
            </a:r>
            <a:r>
              <a:rPr lang="zh-CN" altLang="en-US" i="1" dirty="0"/>
              <a:t>。</a:t>
            </a:r>
            <a:endParaRPr lang="zh-CN" altLang="en-US" dirty="0"/>
          </a:p>
          <a:p>
            <a:pPr marL="228600" indent="-228600">
              <a:buAutoNum type="arabicPeriod" startAt="3"/>
            </a:pPr>
            <a:endParaRPr lang="en-US" dirty="0">
              <a:solidFill>
                <a:schemeClr val="tx2"/>
              </a:solidFill>
            </a:endParaRPr>
          </a:p>
          <a:p>
            <a:pPr marL="228600" indent="-228600">
              <a:buAutoNum type="arabicPeriod" startAt="4"/>
            </a:pPr>
            <a:r>
              <a:rPr lang="zh-TW" dirty="0">
                <a:solidFill>
                  <a:schemeClr val="tx2"/>
                </a:solidFill>
              </a:rPr>
              <a:t>营销：</a:t>
            </a:r>
            <a:r>
              <a:rPr lang="zh-CN" altLang="en-US" dirty="0"/>
              <a:t>该分会已通过当地媒体和社交媒体公布其服务活动。 </a:t>
            </a:r>
            <a:endParaRPr lang="en-US" altLang="zh-TW" dirty="0">
              <a:solidFill>
                <a:schemeClr val="tx2"/>
              </a:solidFill>
            </a:endParaRPr>
          </a:p>
          <a:p>
            <a:pPr marL="0" indent="0">
              <a:buNone/>
            </a:pPr>
            <a:endParaRPr lang="en-US" dirty="0">
              <a:solidFill>
                <a:schemeClr val="tx2"/>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dirty="0">
                <a:solidFill>
                  <a:schemeClr val="tx2"/>
                </a:solidFill>
              </a:rPr>
              <a:t>在1月1日之前成立的分会符合资格。 </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0E404FEF-309D-4072-82DC-B0C1FA087A22}"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22</a:t>
            </a:fld>
            <a:endParaRPr lang="en-US" dirty="0"/>
          </a:p>
        </p:txBody>
      </p:sp>
    </p:spTree>
    <p:extLst>
      <p:ext uri="{BB962C8B-B14F-4D97-AF65-F5344CB8AC3E}">
        <p14:creationId xmlns:p14="http://schemas.microsoft.com/office/powerpoint/2010/main" val="3490887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lnSpc>
                <a:spcPct val="120000"/>
              </a:lnSpc>
              <a:spcBef>
                <a:spcPts val="0"/>
              </a:spcBef>
              <a:spcAft>
                <a:spcPct val="0"/>
              </a:spcAft>
              <a:buClrTx/>
              <a:buSzTx/>
              <a:buFontTx/>
              <a:buNone/>
              <a:tabLst>
                <a:tab pos="461963" algn="l"/>
                <a:tab pos="914400" algn="l"/>
                <a:tab pos="1376363" algn="l"/>
                <a:tab pos="1828800" algn="l"/>
              </a:tabLst>
              <a:defRPr/>
            </a:pPr>
            <a:r>
              <a:rPr lang="zh-TW" sz="1200" dirty="0">
                <a:solidFill>
                  <a:schemeClr val="tx1"/>
                </a:solidFill>
                <a:ea typeface="Arial" charset="0"/>
                <a:cs typeface="Arial" charset="0"/>
              </a:rPr>
              <a:t>利用数字方式以与您的分会保持密切联系。  </a:t>
            </a:r>
          </a:p>
          <a:p>
            <a:pPr algn="l">
              <a:lnSpc>
                <a:spcPct val="120000"/>
              </a:lnSpc>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zh-TW" sz="1200" dirty="0">
                <a:solidFill>
                  <a:schemeClr val="tx1"/>
                </a:solidFill>
                <a:ea typeface="Arial" charset="0"/>
                <a:cs typeface="Arial" charset="0"/>
              </a:rPr>
              <a:t>加入您分会的社交媒体群组。</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zh-TW" sz="1200" dirty="0">
                <a:solidFill>
                  <a:schemeClr val="tx1"/>
                </a:solidFill>
                <a:ea typeface="Arial" charset="0"/>
                <a:cs typeface="Arial" charset="0"/>
              </a:rPr>
              <a:t>关注您分会的电子分会会所和Salesforce，以了解分会活动。</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zh-TW" sz="1200" dirty="0">
                <a:solidFill>
                  <a:schemeClr val="tx1"/>
                </a:solidFill>
                <a:ea typeface="Arial" charset="0"/>
                <a:cs typeface="Arial" charset="0"/>
              </a:rPr>
              <a:t>在报告系统中查看报告</a:t>
            </a:r>
          </a:p>
          <a:p>
            <a:pPr marL="0" indent="0" algn="l">
              <a:lnSpc>
                <a:spcPct val="120000"/>
              </a:lnSpc>
              <a:buFont typeface="Arial" panose="020B0604020202020204" pitchFamily="34" charset="0"/>
              <a:buNone/>
            </a:pPr>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B49D7210-3EEA-407C-A51D-D2EE8CD29BE9}"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23</a:t>
            </a:fld>
            <a:endParaRPr lang="en-US" dirty="0"/>
          </a:p>
        </p:txBody>
      </p:sp>
    </p:spTree>
    <p:extLst>
      <p:ext uri="{BB962C8B-B14F-4D97-AF65-F5344CB8AC3E}">
        <p14:creationId xmlns:p14="http://schemas.microsoft.com/office/powerpoint/2010/main" val="919351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24</a:t>
            </a:fld>
            <a:endParaRPr lang="en-US" dirty="0"/>
          </a:p>
        </p:txBody>
      </p:sp>
    </p:spTree>
    <p:extLst>
      <p:ext uri="{BB962C8B-B14F-4D97-AF65-F5344CB8AC3E}">
        <p14:creationId xmlns:p14="http://schemas.microsoft.com/office/powerpoint/2010/main" val="3398856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22313"/>
            <a:ext cx="5486400" cy="3086100"/>
          </a:xfrm>
        </p:spPr>
      </p:sp>
      <p:sp>
        <p:nvSpPr>
          <p:cNvPr id="3" name="Notes Placeholder 2"/>
          <p:cNvSpPr>
            <a:spLocks noGrp="1"/>
          </p:cNvSpPr>
          <p:nvPr>
            <p:ph type="body" idx="1"/>
          </p:nvPr>
        </p:nvSpPr>
        <p:spPr>
          <a:xfrm>
            <a:off x="894644" y="4064596"/>
            <a:ext cx="5486400" cy="4754880"/>
          </a:xfrm>
          <a:prstGeom prst="rect">
            <a:avLst/>
          </a:prstGeom>
        </p:spPr>
        <p:txBody>
          <a:bodyPr>
            <a:noAutofit/>
          </a:bodyPr>
          <a:lstStyle/>
          <a:p>
            <a:pPr marL="0" marR="0" lvl="0" indent="0" algn="l" defTabSz="914400" rtl="0" eaLnBrk="0" fontAlgn="base" latinLnBrk="0" hangingPunct="0">
              <a:spcBef>
                <a:spcPts val="2400"/>
              </a:spcBef>
              <a:spcAft>
                <a:spcPct val="0"/>
              </a:spcAft>
              <a:buClrTx/>
              <a:buSzTx/>
              <a:buFontTx/>
              <a:buNone/>
              <a:tabLst/>
              <a:defRPr/>
            </a:pPr>
            <a:r>
              <a:rPr lang="zh-TW" dirty="0">
                <a:solidFill>
                  <a:schemeClr val="tx1"/>
                </a:solidFill>
                <a:ea typeface="Arial" charset="0"/>
                <a:cs typeface="Arial" charset="0"/>
              </a:rPr>
              <a:t>分区会议指南将帮助您准备会议。</a:t>
            </a:r>
          </a:p>
          <a:p>
            <a:pPr>
              <a:spcBef>
                <a:spcPts val="2400"/>
              </a:spcBef>
              <a:defRPr/>
            </a:pPr>
            <a:r>
              <a:rPr lang="zh-TW" dirty="0">
                <a:solidFill>
                  <a:schemeClr val="tx1"/>
                </a:solidFill>
              </a:rPr>
              <a:t>此指南可于分区和专区主席网页上取得，且指南中附有可填写的pdf文件。  要诀：</a:t>
            </a:r>
          </a:p>
          <a:p>
            <a:pPr lvl="1">
              <a:spcBef>
                <a:spcPts val="2400"/>
              </a:spcBef>
              <a:buFont typeface="Arial" panose="020B0604020202020204" pitchFamily="34" charset="0"/>
              <a:buChar char="•"/>
              <a:defRPr/>
            </a:pPr>
            <a:r>
              <a:rPr lang="zh-TW" dirty="0"/>
              <a:t>提前安排会议。</a:t>
            </a:r>
          </a:p>
          <a:p>
            <a:pPr lvl="1">
              <a:buFont typeface="Arial" panose="020B0604020202020204" pitchFamily="34" charset="0"/>
              <a:buChar char="•"/>
            </a:pPr>
            <a:endParaRPr lang="en-US" altLang="ja-JP" dirty="0"/>
          </a:p>
          <a:p>
            <a:pPr lvl="1">
              <a:buFont typeface="Arial" panose="020B0604020202020204" pitchFamily="34" charset="0"/>
              <a:buChar char="•"/>
            </a:pPr>
            <a:r>
              <a:rPr lang="zh-TW" dirty="0"/>
              <a:t>为各会议提供建议的议程。</a:t>
            </a:r>
          </a:p>
          <a:p>
            <a:pPr lvl="1">
              <a:buFont typeface="Arial" panose="020B0604020202020204" pitchFamily="34" charset="0"/>
              <a:buChar char="•"/>
            </a:pPr>
            <a:endParaRPr lang="en-US" altLang="ja-JP" dirty="0"/>
          </a:p>
          <a:p>
            <a:pPr lvl="1">
              <a:buFont typeface="Arial" panose="020B0604020202020204" pitchFamily="34" charset="0"/>
              <a:buChar char="•"/>
            </a:pPr>
            <a:r>
              <a:rPr lang="zh-TW" dirty="0"/>
              <a:t>提供不同的分区会议地点。</a:t>
            </a:r>
          </a:p>
          <a:p>
            <a:pPr lvl="1">
              <a:buFont typeface="Arial" panose="020B0604020202020204" pitchFamily="34" charset="0"/>
              <a:buChar char="•"/>
            </a:pPr>
            <a:endParaRPr lang="en-US" altLang="ja-JP" dirty="0"/>
          </a:p>
          <a:p>
            <a:pPr lvl="1">
              <a:buFont typeface="Arial" panose="020B0604020202020204" pitchFamily="34" charset="0"/>
              <a:buChar char="•"/>
            </a:pPr>
            <a:r>
              <a:rPr lang="zh-TW" dirty="0"/>
              <a:t>争取全球行动团队区协调员的支持。</a:t>
            </a:r>
          </a:p>
          <a:p>
            <a:pPr lvl="1">
              <a:buFont typeface="Arial" panose="020B0604020202020204" pitchFamily="34" charset="0"/>
              <a:buChar char="•"/>
            </a:pPr>
            <a:endParaRPr lang="en-US" altLang="ja-JP" dirty="0"/>
          </a:p>
          <a:p>
            <a:pPr lvl="1">
              <a:buFont typeface="Arial" panose="020B0604020202020204" pitchFamily="34" charset="0"/>
              <a:buChar char="•"/>
            </a:pPr>
            <a:r>
              <a:rPr lang="zh-TW" b="1" i="1" dirty="0"/>
              <a:t>请记住：使会议简要并注重于分会的需求！ </a:t>
            </a:r>
          </a:p>
        </p:txBody>
      </p:sp>
      <p:sp>
        <p:nvSpPr>
          <p:cNvPr id="4" name="Date Placeholder 3"/>
          <p:cNvSpPr>
            <a:spLocks noGrp="1"/>
          </p:cNvSpPr>
          <p:nvPr>
            <p:ph type="dt" idx="10"/>
          </p:nvPr>
        </p:nvSpPr>
        <p:spPr/>
        <p:txBody>
          <a:bodyPr/>
          <a:lstStyle/>
          <a:p>
            <a:pPr>
              <a:defRPr/>
            </a:pPr>
            <a:fld id="{A042BA95-BB94-4D92-A202-362A2D99B231}"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25</a:t>
            </a:fld>
            <a:endParaRPr lang="en-US" dirty="0"/>
          </a:p>
        </p:txBody>
      </p:sp>
    </p:spTree>
    <p:extLst>
      <p:ext uri="{BB962C8B-B14F-4D97-AF65-F5344CB8AC3E}">
        <p14:creationId xmlns:p14="http://schemas.microsoft.com/office/powerpoint/2010/main" val="614574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zh-TW" sz="1200" dirty="0">
                <a:solidFill>
                  <a:schemeClr val="tx1"/>
                </a:solidFill>
                <a:cs typeface="Arial" charset="0"/>
              </a:rPr>
              <a:t>帮助分会做好准备 — 完成挑战&amp;机会工作表 </a:t>
            </a:r>
          </a:p>
          <a:p>
            <a:pPr marL="0" marR="0" lvl="0" indent="0" algn="l" defTabSz="914400" rtl="0" eaLnBrk="0" fontAlgn="base" latinLnBrk="0" hangingPunct="0">
              <a:spcBef>
                <a:spcPct val="30000"/>
              </a:spcBef>
              <a:spcAft>
                <a:spcPct val="0"/>
              </a:spcAft>
              <a:buClrTx/>
              <a:buSzTx/>
              <a:buFontTx/>
              <a:buNone/>
              <a:tabLst/>
              <a:defRPr/>
            </a:pPr>
            <a:endParaRPr lang="en-US" sz="1200" kern="0" dirty="0">
              <a:solidFill>
                <a:schemeClr val="tx1"/>
              </a:solidFill>
              <a:ea typeface="Arial" charset="0"/>
              <a:cs typeface="Arial" charset="0"/>
            </a:endParaRPr>
          </a:p>
          <a:p>
            <a:pPr marL="0" marR="0" lvl="0" indent="0" algn="l" defTabSz="914400" rtl="0" eaLnBrk="0" fontAlgn="base" latinLnBrk="0" hangingPunct="0">
              <a:spcBef>
                <a:spcPct val="30000"/>
              </a:spcBef>
              <a:spcAft>
                <a:spcPct val="0"/>
              </a:spcAft>
              <a:buClrTx/>
              <a:buSzTx/>
              <a:buFontTx/>
              <a:buNone/>
              <a:tabLst/>
              <a:defRPr/>
            </a:pPr>
            <a:r>
              <a:rPr lang="zh-TW" sz="1200" dirty="0">
                <a:solidFill>
                  <a:schemeClr val="tx1"/>
                </a:solidFill>
                <a:ea typeface="Arial" charset="0"/>
                <a:cs typeface="Arial" charset="0"/>
              </a:rPr>
              <a:t>有些分会可能需要更多关注，并正在寻找解决问题的方法。  </a:t>
            </a:r>
          </a:p>
          <a:p>
            <a:endParaRPr lang="en-US" dirty="0">
              <a:solidFill>
                <a:schemeClr val="tx1"/>
              </a:solidFill>
            </a:endParaRPr>
          </a:p>
          <a:p>
            <a:pPr marL="171450" indent="-171450" algn="l">
              <a:buFont typeface="Arial" panose="020B0604020202020204" pitchFamily="34" charset="0"/>
              <a:buChar char="•"/>
            </a:pPr>
            <a:r>
              <a:rPr lang="zh-TW" sz="1200" dirty="0">
                <a:solidFill>
                  <a:schemeClr val="tx1"/>
                </a:solidFill>
                <a:ea typeface="Arial" charset="0"/>
                <a:cs typeface="Arial" charset="0"/>
              </a:rPr>
              <a:t>对在特定运作领域有困难的分会而言，这是个很好的工具。</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zh-TW" sz="1200" dirty="0">
                <a:solidFill>
                  <a:schemeClr val="tx1"/>
                </a:solidFill>
                <a:ea typeface="Arial" charset="0"/>
                <a:cs typeface="Arial" charset="0"/>
              </a:rPr>
              <a:t>可用于分会访问或分区会议之中。</a:t>
            </a:r>
          </a:p>
          <a:p>
            <a:pPr marL="171450" indent="-171450" algn="l">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buFont typeface="Arial" panose="020B0604020202020204" pitchFamily="34" charset="0"/>
              <a:buChar char="•"/>
            </a:pPr>
            <a:r>
              <a:rPr lang="zh-TW" sz="1200" dirty="0">
                <a:solidFill>
                  <a:schemeClr val="tx1"/>
                </a:solidFill>
                <a:ea typeface="Arial" charset="0"/>
                <a:cs typeface="Arial" charset="0"/>
              </a:rPr>
              <a:t>与GAT区协调员讨论分会支持策略时的好工具。</a:t>
            </a:r>
          </a:p>
          <a:p>
            <a:pPr marL="171450" indent="-171450" algn="l">
              <a:buFont typeface="Arial" panose="020B0604020202020204" pitchFamily="34" charset="0"/>
              <a:buChar char="•"/>
            </a:pPr>
            <a:r>
              <a:rPr lang="zh-TW" sz="1200" b="1" dirty="0">
                <a:solidFill>
                  <a:schemeClr val="tx1"/>
                </a:solidFill>
                <a:ea typeface="Arial" charset="0"/>
                <a:cs typeface="Arial" charset="0"/>
              </a:rPr>
              <a:t>实用的提示：在第一次分区会议时，要求每位分会会长列出其分会在以下各领域的目标：</a:t>
            </a:r>
          </a:p>
          <a:p>
            <a:pPr marL="0" indent="0" algn="l">
              <a:buFont typeface="Arial" panose="020B0604020202020204" pitchFamily="34" charset="0"/>
              <a:buNone/>
            </a:pPr>
            <a:r>
              <a:rPr lang="zh-TW" sz="1200" b="1" dirty="0">
                <a:solidFill>
                  <a:schemeClr val="tx1"/>
                </a:solidFill>
                <a:ea typeface="Arial" charset="0"/>
                <a:cs typeface="Arial" charset="0"/>
              </a:rPr>
              <a:t>	会员成长/保留</a:t>
            </a:r>
          </a:p>
          <a:p>
            <a:pPr marL="0" indent="0" algn="l">
              <a:buFont typeface="Arial" panose="020B0604020202020204" pitchFamily="34" charset="0"/>
              <a:buNone/>
            </a:pPr>
            <a:r>
              <a:rPr lang="zh-TW" sz="1200" b="1" dirty="0">
                <a:solidFill>
                  <a:schemeClr val="tx1"/>
                </a:solidFill>
                <a:ea typeface="Arial" charset="0"/>
                <a:cs typeface="Arial" charset="0"/>
              </a:rPr>
              <a:t>	领导发展</a:t>
            </a:r>
          </a:p>
          <a:p>
            <a:pPr marL="0" indent="0" algn="l">
              <a:buFont typeface="Arial" panose="020B0604020202020204" pitchFamily="34" charset="0"/>
              <a:buNone/>
            </a:pPr>
            <a:r>
              <a:rPr lang="zh-TW" sz="1200" b="1" dirty="0">
                <a:solidFill>
                  <a:schemeClr val="tx1"/>
                </a:solidFill>
                <a:ea typeface="Arial" charset="0"/>
                <a:cs typeface="Arial" charset="0"/>
              </a:rPr>
              <a:t>	服务 </a:t>
            </a:r>
          </a:p>
          <a:p>
            <a:pPr marL="0" indent="0" algn="l">
              <a:buFont typeface="Arial" panose="020B0604020202020204" pitchFamily="34" charset="0"/>
              <a:buNone/>
            </a:pPr>
            <a:r>
              <a:rPr lang="zh-TW" sz="1200" b="1" dirty="0">
                <a:solidFill>
                  <a:schemeClr val="tx1"/>
                </a:solidFill>
                <a:ea typeface="Arial" charset="0"/>
                <a:cs typeface="Arial" charset="0"/>
              </a:rPr>
              <a:t>	LCIF</a:t>
            </a:r>
          </a:p>
          <a:p>
            <a:pPr marL="0" indent="0" algn="l">
              <a:buFont typeface="Arial" panose="020B0604020202020204" pitchFamily="34" charset="0"/>
              <a:buNone/>
            </a:pPr>
            <a:r>
              <a:rPr lang="zh-TW" sz="1200" b="1" dirty="0">
                <a:solidFill>
                  <a:schemeClr val="tx1"/>
                </a:solidFill>
                <a:ea typeface="Arial" charset="0"/>
                <a:cs typeface="Arial" charset="0"/>
              </a:rPr>
              <a:t>	此挑战和机会工作表可帮助他们制定SMART目标和/或调整不切实际的目标。</a:t>
            </a:r>
          </a:p>
          <a:p>
            <a:endParaRPr lang="en-US" dirty="0"/>
          </a:p>
        </p:txBody>
      </p:sp>
      <p:sp>
        <p:nvSpPr>
          <p:cNvPr id="4" name="Date Placeholder 3"/>
          <p:cNvSpPr>
            <a:spLocks noGrp="1"/>
          </p:cNvSpPr>
          <p:nvPr>
            <p:ph type="dt" idx="10"/>
          </p:nvPr>
        </p:nvSpPr>
        <p:spPr/>
        <p:txBody>
          <a:bodyPr/>
          <a:lstStyle/>
          <a:p>
            <a:pPr>
              <a:defRPr/>
            </a:pPr>
            <a:fld id="{23321517-6E5E-4C7A-8DB7-EA65ED3A51BB}"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26</a:t>
            </a:fld>
            <a:endParaRPr lang="en-US" dirty="0"/>
          </a:p>
        </p:txBody>
      </p:sp>
    </p:spTree>
    <p:extLst>
      <p:ext uri="{BB962C8B-B14F-4D97-AF65-F5344CB8AC3E}">
        <p14:creationId xmlns:p14="http://schemas.microsoft.com/office/powerpoint/2010/main" val="2631264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3077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defRPr/>
            </a:pPr>
            <a:r>
              <a:rPr lang="zh-TW" sz="1200" i="0" dirty="0">
                <a:solidFill>
                  <a:schemeClr val="tx1"/>
                </a:solidFill>
                <a:latin typeface="+mn-lt"/>
                <a:ea typeface="PMingLiU"/>
              </a:rPr>
              <a:t>您的分区会议由总监顾问委员会开始 </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0" marR="0" lvl="0" indent="0" algn="l" defTabSz="914400" rtl="0" eaLnBrk="0" fontAlgn="base" latinLnBrk="0" hangingPunct="0">
              <a:lnSpc>
                <a:spcPct val="150000"/>
              </a:lnSpc>
              <a:spcBef>
                <a:spcPts val="0"/>
              </a:spcBef>
              <a:spcAft>
                <a:spcPct val="0"/>
              </a:spcAft>
              <a:buClrTx/>
              <a:buSzTx/>
              <a:buFontTx/>
              <a:buNone/>
              <a:tabLst/>
              <a:defRPr/>
            </a:pPr>
            <a:r>
              <a:rPr lang="zh-TW" sz="1200" i="0" dirty="0">
                <a:solidFill>
                  <a:schemeClr val="tx1"/>
                </a:solidFill>
                <a:latin typeface="+mn-lt"/>
                <a:ea typeface="PMingLiU"/>
              </a:rPr>
              <a:t>有些分区会邀请更多的分会干部参加会议，但总监顾问委员会的主要成员为：</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zh-TW" sz="1200" i="0" dirty="0">
                <a:solidFill>
                  <a:schemeClr val="tx1"/>
                </a:solidFill>
                <a:latin typeface="+mn-lt"/>
                <a:ea typeface="PMingLiU"/>
              </a:rPr>
              <a:t>分会会长</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zh-TW" sz="1200" i="0" dirty="0">
                <a:solidFill>
                  <a:schemeClr val="tx1"/>
                </a:solidFill>
                <a:latin typeface="+mn-lt"/>
                <a:ea typeface="PMingLiU"/>
              </a:rPr>
              <a:t>分会副会长</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zh-TW" sz="1200" i="0" dirty="0">
                <a:solidFill>
                  <a:schemeClr val="tx1"/>
                </a:solidFill>
                <a:latin typeface="+mn-lt"/>
                <a:ea typeface="PMingLiU"/>
              </a:rPr>
              <a:t>分会秘书</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latin typeface="+mn-lt"/>
            </a:endParaRPr>
          </a:p>
          <a:p>
            <a:pPr marL="0" marR="0" lvl="0" indent="0" algn="l" defTabSz="914400" rtl="0" eaLnBrk="0" fontAlgn="base" latinLnBrk="0" hangingPunct="0">
              <a:lnSpc>
                <a:spcPct val="150000"/>
              </a:lnSpc>
              <a:spcBef>
                <a:spcPts val="0"/>
              </a:spcBef>
              <a:spcAft>
                <a:spcPct val="0"/>
              </a:spcAft>
              <a:buClrTx/>
              <a:buSzTx/>
              <a:buFontTx/>
              <a:buNone/>
              <a:tabLst/>
              <a:defRPr/>
            </a:pPr>
            <a:r>
              <a:rPr lang="zh-TW" sz="1200" i="0" dirty="0">
                <a:solidFill>
                  <a:schemeClr val="tx1"/>
                </a:solidFill>
                <a:latin typeface="+mn-lt"/>
                <a:ea typeface="PMingLiU"/>
              </a:rPr>
              <a:t>根据会议的主要重点，若您邀请GAT协调员或活动计划发言人，您也可能</a:t>
            </a:r>
            <a:r>
              <a:rPr lang="zh-TW" sz="1200" i="0" baseline="0" dirty="0">
                <a:solidFill>
                  <a:schemeClr val="tx1"/>
                </a:solidFill>
                <a:latin typeface="+mn-lt"/>
                <a:ea typeface="PMingLiU"/>
              </a:rPr>
              <a:t>提供学习机会给以下角色：</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baseline="0" dirty="0">
              <a:solidFill>
                <a:schemeClr val="tx1"/>
              </a:solidFill>
              <a:latin typeface="+mn-lt"/>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zh-TW" sz="1200" i="0" baseline="0" dirty="0">
                <a:solidFill>
                  <a:schemeClr val="tx1"/>
                </a:solidFill>
                <a:latin typeface="+mn-lt"/>
                <a:ea typeface="PMingLiU"/>
              </a:rPr>
              <a:t>分会服务主席</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zh-TW" sz="1200" i="0" baseline="0" dirty="0">
                <a:solidFill>
                  <a:schemeClr val="tx1"/>
                </a:solidFill>
                <a:latin typeface="+mn-lt"/>
                <a:ea typeface="PMingLiU"/>
              </a:rPr>
              <a:t>分会会员发展主席</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zh-TW" sz="1200" i="0" baseline="0" dirty="0">
                <a:solidFill>
                  <a:schemeClr val="tx1"/>
                </a:solidFill>
                <a:latin typeface="+mn-lt"/>
                <a:ea typeface="PMingLiU"/>
              </a:rPr>
              <a:t>分会领导发展主席</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E2DC1C4B-5D1A-4DC8-B66E-BC761015DDE3}"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27</a:t>
            </a:fld>
            <a:endParaRPr lang="en-US" dirty="0"/>
          </a:p>
        </p:txBody>
      </p:sp>
    </p:spTree>
    <p:extLst>
      <p:ext uri="{BB962C8B-B14F-4D97-AF65-F5344CB8AC3E}">
        <p14:creationId xmlns:p14="http://schemas.microsoft.com/office/powerpoint/2010/main" val="2891927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Autofit/>
          </a:bodyPr>
          <a:lstStyle/>
          <a:p>
            <a:pPr marL="0" marR="0" lvl="0" indent="0" algn="l" defTabSz="914400" rtl="0" eaLnBrk="0" fontAlgn="base" latinLnBrk="0" hangingPunct="0">
              <a:spcBef>
                <a:spcPct val="30000"/>
              </a:spcBef>
              <a:spcAft>
                <a:spcPct val="0"/>
              </a:spcAft>
              <a:buClrTx/>
              <a:buSzTx/>
              <a:buFontTx/>
              <a:buNone/>
              <a:tabLst/>
              <a:defRPr/>
            </a:pPr>
            <a:r>
              <a:rPr lang="zh-TW" dirty="0">
                <a:solidFill>
                  <a:schemeClr val="tx1"/>
                </a:solidFill>
                <a:cs typeface="Arial"/>
              </a:rPr>
              <a:t>导狮是给分会的额外资源  </a:t>
            </a:r>
            <a:r>
              <a:rPr lang="zh-TW" dirty="0">
                <a:solidFill>
                  <a:schemeClr val="tx1"/>
                </a:solidFill>
              </a:rPr>
              <a:t>若有指定的分会导狮，请务必邀请该导狮。</a:t>
            </a:r>
          </a:p>
          <a:p>
            <a:endParaRPr lang="en-US" dirty="0">
              <a:solidFill>
                <a:schemeClr val="tx1"/>
              </a:solidFill>
            </a:endParaRPr>
          </a:p>
          <a:p>
            <a:r>
              <a:rPr lang="zh-TW" dirty="0">
                <a:solidFill>
                  <a:schemeClr val="tx1"/>
                </a:solidFill>
              </a:rPr>
              <a:t>每个新授证的狮子分会都会指派导狮。  他们直接与分会干部合作，确保分会在成功运作方面能有好的开始</a:t>
            </a:r>
            <a:r>
              <a:rPr lang="zh-TW" baseline="0" dirty="0">
                <a:solidFill>
                  <a:schemeClr val="tx1"/>
                </a:solidFill>
              </a:rPr>
              <a:t>。</a:t>
            </a:r>
          </a:p>
          <a:p>
            <a:endParaRPr lang="en-US" dirty="0">
              <a:solidFill>
                <a:schemeClr val="tx1"/>
              </a:solidFill>
            </a:endParaRPr>
          </a:p>
          <a:p>
            <a:r>
              <a:rPr lang="zh-TW" dirty="0">
                <a:solidFill>
                  <a:schemeClr val="tx1"/>
                </a:solidFill>
              </a:rPr>
              <a:t>若您有任何成立不到两年的分会，邀请这些重要领导人参加分区会议将很有益处。 </a:t>
            </a:r>
          </a:p>
          <a:p>
            <a:endParaRPr lang="en-US" dirty="0">
              <a:solidFill>
                <a:schemeClr val="tx1"/>
              </a:solidFill>
            </a:endParaRPr>
          </a:p>
          <a:p>
            <a:r>
              <a:rPr lang="zh-TW" dirty="0">
                <a:solidFill>
                  <a:schemeClr val="tx1"/>
                </a:solidFill>
              </a:rPr>
              <a:t>导狮也可能会被指派到贵分区中，一些您可能不知道的既有分会。  </a:t>
            </a:r>
          </a:p>
          <a:p>
            <a:endParaRPr lang="en-US" dirty="0">
              <a:solidFill>
                <a:schemeClr val="tx1"/>
              </a:solidFill>
            </a:endParaRPr>
          </a:p>
          <a:p>
            <a:r>
              <a:rPr lang="zh-TW" dirty="0">
                <a:solidFill>
                  <a:schemeClr val="tx1"/>
                </a:solidFill>
              </a:rPr>
              <a:t>请贵总监给您提供一份指派给贵分区内分会所有导狮的名单。  </a:t>
            </a:r>
          </a:p>
          <a:p>
            <a:endParaRPr lang="en-US" dirty="0">
              <a:solidFill>
                <a:schemeClr val="tx1"/>
              </a:solidFill>
            </a:endParaRPr>
          </a:p>
          <a:p>
            <a:r>
              <a:rPr lang="zh-TW" dirty="0">
                <a:solidFill>
                  <a:schemeClr val="tx1"/>
                </a:solidFill>
              </a:rPr>
              <a:t>Salesforce中也可取得导狮报告</a:t>
            </a:r>
          </a:p>
        </p:txBody>
      </p:sp>
      <p:sp>
        <p:nvSpPr>
          <p:cNvPr id="4" name="Date Placeholder 3"/>
          <p:cNvSpPr>
            <a:spLocks noGrp="1"/>
          </p:cNvSpPr>
          <p:nvPr>
            <p:ph type="dt" idx="10"/>
          </p:nvPr>
        </p:nvSpPr>
        <p:spPr/>
        <p:txBody>
          <a:bodyPr/>
          <a:lstStyle/>
          <a:p>
            <a:pPr>
              <a:defRPr/>
            </a:pPr>
            <a:fld id="{A983C5A9-CF49-4E26-BAA4-A877E7259FE3}"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28</a:t>
            </a:fld>
            <a:endParaRPr lang="en-US" dirty="0"/>
          </a:p>
        </p:txBody>
      </p:sp>
    </p:spTree>
    <p:extLst>
      <p:ext uri="{BB962C8B-B14F-4D97-AF65-F5344CB8AC3E}">
        <p14:creationId xmlns:p14="http://schemas.microsoft.com/office/powerpoint/2010/main" val="2029208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76275"/>
            <a:ext cx="5486400" cy="3087688"/>
          </a:xfrm>
        </p:spPr>
      </p:sp>
      <p:sp>
        <p:nvSpPr>
          <p:cNvPr id="4" name="Notes Placeholder 2"/>
          <p:cNvSpPr txBox="1">
            <a:spLocks/>
          </p:cNvSpPr>
          <p:nvPr/>
        </p:nvSpPr>
        <p:spPr>
          <a:xfrm>
            <a:off x="673202" y="4426860"/>
            <a:ext cx="5373423" cy="1813908"/>
          </a:xfrm>
          <a:prstGeom prst="rect">
            <a:avLst/>
          </a:prstGeom>
        </p:spPr>
        <p:txBody>
          <a:bodyPr vert="horz" lIns="92852" tIns="46425" rIns="92852" bIns="46425" rtlCol="0">
            <a:spAutoFit/>
          </a:bodyPr>
          <a:lst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220348" indent="-220348">
              <a:lnSpc>
                <a:spcPct val="200000"/>
              </a:lnSpc>
              <a:spcBef>
                <a:spcPts val="0"/>
              </a:spcBef>
            </a:pPr>
            <a:r>
              <a:rPr lang="zh-TW" dirty="0">
                <a:latin typeface="HelveticaNeueLT Std" panose="020B0604020202020204" pitchFamily="34" charset="0"/>
                <a:ea typeface="PMingLiU"/>
              </a:rPr>
              <a:t>分区主席将具有丰富专业知识和经验的区狮领导人所提供的人力资源(例如全球行动团队协调员)联系起来，以支持分会干部来领导分会。</a:t>
            </a:r>
          </a:p>
          <a:p>
            <a:pPr marL="220348" indent="-220348">
              <a:lnSpc>
                <a:spcPct val="200000"/>
              </a:lnSpc>
              <a:spcBef>
                <a:spcPts val="0"/>
              </a:spcBef>
            </a:pPr>
            <a:endParaRPr lang="en-US" dirty="0">
              <a:latin typeface="HelveticaNeueLT Std" panose="020B0604020202020204" pitchFamily="34" charset="0"/>
            </a:endParaRPr>
          </a:p>
          <a:p>
            <a:pPr marL="220348" indent="-220348">
              <a:lnSpc>
                <a:spcPct val="200000"/>
              </a:lnSpc>
              <a:spcBef>
                <a:spcPts val="0"/>
              </a:spcBef>
            </a:pPr>
            <a:r>
              <a:rPr lang="zh-TW" dirty="0">
                <a:latin typeface="HelveticaNeueLT Std" panose="020B0604020202020204" pitchFamily="34" charset="0"/>
                <a:ea typeface="PMingLiU"/>
              </a:rPr>
              <a:t>在各区中，协调员担任区内阁成员，任期一年。</a:t>
            </a:r>
          </a:p>
          <a:p>
            <a:pPr marL="159295" indent="-159295">
              <a:lnSpc>
                <a:spcPct val="150000"/>
              </a:lnSpc>
              <a:spcBef>
                <a:spcPts val="0"/>
              </a:spcBef>
              <a:buFontTx/>
              <a:buChar char="-"/>
            </a:pPr>
            <a:endParaRPr lang="en-US" dirty="0">
              <a:latin typeface="HelveticaNeueLT Std" panose="020B0604020202020204" pitchFamily="34" charset="0"/>
            </a:endParaRPr>
          </a:p>
        </p:txBody>
      </p:sp>
      <p:sp>
        <p:nvSpPr>
          <p:cNvPr id="3" name="Date Placeholder 2"/>
          <p:cNvSpPr>
            <a:spLocks noGrp="1"/>
          </p:cNvSpPr>
          <p:nvPr>
            <p:ph type="dt" idx="10"/>
          </p:nvPr>
        </p:nvSpPr>
        <p:spPr/>
        <p:txBody>
          <a:bodyPr/>
          <a:lstStyle/>
          <a:p>
            <a:pPr>
              <a:defRPr/>
            </a:pPr>
            <a:fld id="{9CE7DD70-D955-4C2E-8568-EB8945744613}"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29</a:t>
            </a:fld>
            <a:endParaRPr lang="en-US" dirty="0"/>
          </a:p>
        </p:txBody>
      </p:sp>
      <p:sp>
        <p:nvSpPr>
          <p:cNvPr id="6" name="Notes Placeholder 5"/>
          <p:cNvSpPr>
            <a:spLocks noGrp="1"/>
          </p:cNvSpPr>
          <p:nvPr>
            <p:ph type="body" idx="1"/>
          </p:nvPr>
        </p:nvSpPr>
        <p:spPr>
          <a:xfrm>
            <a:off x="424998" y="7543800"/>
            <a:ext cx="5607050" cy="4673280"/>
          </a:xfrm>
          <a:prstGeom prst="rect">
            <a:avLst/>
          </a:prstGeom>
        </p:spPr>
        <p:txBody>
          <a:bodyPr/>
          <a:lstStyle/>
          <a:p>
            <a:r>
              <a:rPr lang="zh-TW" dirty="0"/>
              <a:t>总监担任贵区的全球行动团队主席。 </a:t>
            </a:r>
          </a:p>
          <a:p>
            <a:endParaRPr lang="en-US" dirty="0"/>
          </a:p>
          <a:p>
            <a:r>
              <a:rPr lang="zh-TW" dirty="0"/>
              <a:t>各</a:t>
            </a:r>
            <a:r>
              <a:rPr lang="zh-TW" baseline="0" dirty="0"/>
              <a:t>区都有一位 </a:t>
            </a:r>
          </a:p>
          <a:p>
            <a:endParaRPr lang="en-US" baseline="0" dirty="0"/>
          </a:p>
          <a:p>
            <a:r>
              <a:rPr lang="zh-TW" baseline="0" dirty="0"/>
              <a:t>全球服务团队区协调员</a:t>
            </a:r>
          </a:p>
          <a:p>
            <a:endParaRPr lang="en-US" baseline="0" dirty="0"/>
          </a:p>
          <a:p>
            <a:r>
              <a:rPr lang="zh-TW" baseline="0" dirty="0"/>
              <a:t>全球会员发展团队区协调员</a:t>
            </a:r>
          </a:p>
          <a:p>
            <a:endParaRPr lang="en-US" baseline="0" dirty="0"/>
          </a:p>
          <a:p>
            <a:r>
              <a:rPr lang="zh-TW" baseline="0" dirty="0"/>
              <a:t>全球领导发展团队区协调员</a:t>
            </a:r>
          </a:p>
          <a:p>
            <a:endParaRPr lang="en-US" baseline="0" dirty="0"/>
          </a:p>
          <a:p>
            <a:r>
              <a:rPr lang="zh-TW" baseline="0" dirty="0"/>
              <a:t>下一个财务年度将新增全球新会推广团队区协调员</a:t>
            </a:r>
          </a:p>
          <a:p>
            <a:endParaRPr lang="en-US" baseline="0" dirty="0"/>
          </a:p>
          <a:p>
            <a:r>
              <a:rPr lang="zh-TW" baseline="0" dirty="0"/>
              <a:t>这些区领导人中的每一位都带来了专业知识，帮助分会在特定功能领域上取得成功。</a:t>
            </a:r>
          </a:p>
          <a:p>
            <a:endParaRPr lang="en-US" baseline="0" dirty="0"/>
          </a:p>
          <a:p>
            <a:r>
              <a:rPr lang="zh-TW" baseline="0" dirty="0"/>
              <a:t>寻找让这些宝贵的人力为贵分区内的分会服务之方法！ </a:t>
            </a:r>
          </a:p>
          <a:p>
            <a:endParaRPr lang="en-US" baseline="0" dirty="0"/>
          </a:p>
          <a:p>
            <a:r>
              <a:rPr lang="zh-TW" b="1" baseline="0" dirty="0"/>
              <a:t>提醒您的分会和您自己，GAT成员不是个监督层，而是分会用来提高分会有效性的资源，提高于投影片22中所讨论的四个象限。</a:t>
            </a:r>
          </a:p>
        </p:txBody>
      </p:sp>
    </p:spTree>
    <p:extLst>
      <p:ext uri="{BB962C8B-B14F-4D97-AF65-F5344CB8AC3E}">
        <p14:creationId xmlns:p14="http://schemas.microsoft.com/office/powerpoint/2010/main" val="114027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endParaRPr lang="en-US" dirty="0">
              <a:latin typeface="Calibri" panose="020F0502020204030204" pitchFamily="34" charset="0"/>
            </a:endParaRPr>
          </a:p>
          <a:p>
            <a:r>
              <a:rPr lang="zh-TW" dirty="0">
                <a:latin typeface="Calibri" panose="020F0502020204030204" pitchFamily="34" charset="0"/>
                <a:ea typeface="PMingLiU"/>
              </a:rPr>
              <a:t>我们来检视分区主席的角色</a:t>
            </a:r>
            <a:r>
              <a:rPr lang="zh-TW" dirty="0">
                <a:latin typeface="Helvetica Neue"/>
                <a:ea typeface="PMingLiU"/>
              </a:rPr>
              <a:t>。</a:t>
            </a:r>
          </a:p>
          <a:p>
            <a:endParaRPr lang="en-US" dirty="0"/>
          </a:p>
        </p:txBody>
      </p:sp>
      <p:sp>
        <p:nvSpPr>
          <p:cNvPr id="4" name="Date Placeholder 3"/>
          <p:cNvSpPr>
            <a:spLocks noGrp="1"/>
          </p:cNvSpPr>
          <p:nvPr>
            <p:ph type="dt" idx="10"/>
          </p:nvPr>
        </p:nvSpPr>
        <p:spPr/>
        <p:txBody>
          <a:bodyPr/>
          <a:lstStyle/>
          <a:p>
            <a:pPr>
              <a:defRPr/>
            </a:pPr>
            <a:fld id="{CF927901-0519-4644-9D60-20D66511D2A4}"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a:t>
            </a:fld>
            <a:endParaRPr lang="en-US" dirty="0"/>
          </a:p>
        </p:txBody>
      </p:sp>
    </p:spTree>
    <p:extLst>
      <p:ext uri="{BB962C8B-B14F-4D97-AF65-F5344CB8AC3E}">
        <p14:creationId xmlns:p14="http://schemas.microsoft.com/office/powerpoint/2010/main" val="2020978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685800"/>
            <a:ext cx="5486400" cy="3087688"/>
          </a:xfrm>
        </p:spPr>
      </p:sp>
      <p:sp>
        <p:nvSpPr>
          <p:cNvPr id="3" name="Notes Placeholder 2"/>
          <p:cNvSpPr>
            <a:spLocks noGrp="1"/>
          </p:cNvSpPr>
          <p:nvPr>
            <p:ph type="body" idx="1"/>
          </p:nvPr>
        </p:nvSpPr>
        <p:spPr>
          <a:xfrm>
            <a:off x="747891" y="399353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b="1" dirty="0">
                <a:solidFill>
                  <a:schemeClr val="tx1"/>
                </a:solidFill>
              </a:rPr>
              <a:t>您的第一次会议　—　专注于服务！</a:t>
            </a:r>
          </a:p>
          <a:p>
            <a:endParaRPr lang="en-US" dirty="0"/>
          </a:p>
          <a:p>
            <a:r>
              <a:rPr lang="zh-TW" dirty="0"/>
              <a:t>为了给您的分会干部供学习机会，请将您的会议计划注重于服务上！</a:t>
            </a:r>
          </a:p>
          <a:p>
            <a:endParaRPr lang="en-US" dirty="0"/>
          </a:p>
          <a:p>
            <a:r>
              <a:rPr lang="zh-TW" dirty="0"/>
              <a:t>由您身为</a:t>
            </a:r>
            <a:r>
              <a:rPr lang="zh-TW" baseline="0" dirty="0"/>
              <a:t>分区主席开始，</a:t>
            </a:r>
          </a:p>
          <a:p>
            <a:endParaRPr lang="en-US" baseline="0" dirty="0"/>
          </a:p>
          <a:p>
            <a:r>
              <a:rPr lang="zh-TW" baseline="0" dirty="0"/>
              <a:t>以及各分会的总监顾问委员会成员</a:t>
            </a:r>
          </a:p>
          <a:p>
            <a:endParaRPr lang="en-US" baseline="0" dirty="0"/>
          </a:p>
          <a:p>
            <a:r>
              <a:rPr lang="zh-TW" baseline="0" dirty="0"/>
              <a:t>同时邀请分会的服务主席参加，</a:t>
            </a:r>
          </a:p>
          <a:p>
            <a:endParaRPr lang="en-US" baseline="0" dirty="0"/>
          </a:p>
          <a:p>
            <a:r>
              <a:rPr lang="zh-TW" baseline="0" dirty="0"/>
              <a:t>并与全球行动团队区服务协调员合作。 </a:t>
            </a:r>
          </a:p>
        </p:txBody>
      </p:sp>
      <p:sp>
        <p:nvSpPr>
          <p:cNvPr id="4" name="Date Placeholder 3"/>
          <p:cNvSpPr>
            <a:spLocks noGrp="1"/>
          </p:cNvSpPr>
          <p:nvPr>
            <p:ph type="dt" idx="10"/>
          </p:nvPr>
        </p:nvSpPr>
        <p:spPr/>
        <p:txBody>
          <a:bodyPr/>
          <a:lstStyle/>
          <a:p>
            <a:pPr>
              <a:defRPr/>
            </a:pPr>
            <a:fld id="{EA9CDD31-930E-4A8E-B09A-42015B4D9CC2}"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30</a:t>
            </a:fld>
            <a:endParaRPr lang="en-US" dirty="0"/>
          </a:p>
        </p:txBody>
      </p:sp>
    </p:spTree>
    <p:extLst>
      <p:ext uri="{BB962C8B-B14F-4D97-AF65-F5344CB8AC3E}">
        <p14:creationId xmlns:p14="http://schemas.microsoft.com/office/powerpoint/2010/main" val="1451079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85800"/>
            <a:ext cx="5486400" cy="3087688"/>
          </a:xfrm>
        </p:spPr>
      </p:sp>
      <p:sp>
        <p:nvSpPr>
          <p:cNvPr id="3" name="Notes Placeholder 2"/>
          <p:cNvSpPr>
            <a:spLocks noGrp="1"/>
          </p:cNvSpPr>
          <p:nvPr>
            <p:ph type="body" idx="1"/>
          </p:nvPr>
        </p:nvSpPr>
        <p:spPr>
          <a:xfrm>
            <a:off x="802663" y="3993663"/>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zh-TW" sz="1200" b="1" dirty="0">
                <a:solidFill>
                  <a:schemeClr val="tx1"/>
                </a:solidFill>
                <a:latin typeface="+mj-lt"/>
                <a:ea typeface="PMingLiU"/>
              </a:rPr>
              <a:t>让全球服务团队协调员分享：</a:t>
            </a:r>
          </a:p>
          <a:p>
            <a:endParaRPr lang="en-US" dirty="0">
              <a:solidFill>
                <a:schemeClr val="tx1"/>
              </a:solidFill>
              <a:latin typeface="+mj-lt"/>
            </a:endParaRPr>
          </a:p>
          <a:p>
            <a:pPr marL="171450" indent="-171450">
              <a:buSzPct val="125000"/>
              <a:buFont typeface="Arial" panose="020B0604020202020204" pitchFamily="34" charset="0"/>
              <a:buChar char="•"/>
            </a:pPr>
            <a:r>
              <a:rPr lang="zh-TW" dirty="0">
                <a:solidFill>
                  <a:schemeClr val="tx1"/>
                </a:solidFill>
                <a:latin typeface="+mj-lt"/>
                <a:ea typeface="PMingLiU"/>
              </a:rPr>
              <a:t>国际、复合区和区计划</a:t>
            </a:r>
          </a:p>
          <a:p>
            <a:pPr marL="171450" indent="-171450">
              <a:buSzPct val="125000"/>
              <a:buFont typeface="Arial" panose="020B0604020202020204" pitchFamily="34" charset="0"/>
              <a:buChar char="•"/>
            </a:pPr>
            <a:endParaRPr lang="en-US" dirty="0">
              <a:solidFill>
                <a:schemeClr val="tx1"/>
              </a:solidFill>
              <a:latin typeface="+mj-lt"/>
            </a:endParaRPr>
          </a:p>
          <a:p>
            <a:pPr marL="171450" indent="-171450">
              <a:buSzPct val="125000"/>
              <a:buFont typeface="Arial" panose="020B0604020202020204" pitchFamily="34" charset="0"/>
              <a:buChar char="•"/>
            </a:pPr>
            <a:r>
              <a:rPr lang="zh-TW" dirty="0">
                <a:solidFill>
                  <a:schemeClr val="tx1"/>
                </a:solidFill>
                <a:latin typeface="+mj-lt"/>
                <a:ea typeface="PMingLiU"/>
              </a:rPr>
              <a:t>全区服务方案和计划</a:t>
            </a:r>
          </a:p>
          <a:p>
            <a:pPr marL="171450" indent="-171450">
              <a:buSzPct val="125000"/>
              <a:buFont typeface="Arial" panose="020B0604020202020204" pitchFamily="34" charset="0"/>
              <a:buChar char="•"/>
            </a:pPr>
            <a:endParaRPr lang="en-US" dirty="0">
              <a:solidFill>
                <a:schemeClr val="tx1"/>
              </a:solidFill>
              <a:latin typeface="+mj-lt"/>
            </a:endParaRPr>
          </a:p>
          <a:p>
            <a:pPr marL="171450" indent="-171450">
              <a:buSzPct val="125000"/>
              <a:buFont typeface="Arial" panose="020B0604020202020204" pitchFamily="34" charset="0"/>
              <a:buChar char="•"/>
            </a:pPr>
            <a:r>
              <a:rPr lang="zh-TW" dirty="0">
                <a:solidFill>
                  <a:schemeClr val="tx1"/>
                </a:solidFill>
                <a:latin typeface="+mj-lt"/>
                <a:ea typeface="PMingLiU"/>
              </a:rPr>
              <a:t>交换分会服务方案构想</a:t>
            </a:r>
          </a:p>
          <a:p>
            <a:pPr marL="171450" indent="-171450">
              <a:buSzPct val="125000"/>
              <a:buFont typeface="Arial" panose="020B0604020202020204" pitchFamily="34" charset="0"/>
              <a:buChar char="•"/>
            </a:pPr>
            <a:endParaRPr lang="en-US" dirty="0">
              <a:solidFill>
                <a:schemeClr val="tx1"/>
              </a:solidFill>
              <a:latin typeface="+mj-lt"/>
            </a:endParaRPr>
          </a:p>
          <a:p>
            <a:pPr marL="633412" indent="-171450">
              <a:buSzPct val="100000"/>
              <a:buFont typeface="Arial" panose="020B0604020202020204" pitchFamily="34" charset="0"/>
              <a:buChar char="•"/>
            </a:pPr>
            <a:r>
              <a:rPr lang="zh-TW" dirty="0">
                <a:solidFill>
                  <a:schemeClr val="tx1"/>
                </a:solidFill>
                <a:latin typeface="+mj-lt"/>
                <a:ea typeface="PMingLiU"/>
              </a:rPr>
              <a:t>认定新服务方案的方法</a:t>
            </a:r>
          </a:p>
          <a:p>
            <a:pPr marL="633412" indent="-171450">
              <a:buSzPct val="100000"/>
              <a:buFont typeface="Arial" panose="020B0604020202020204" pitchFamily="34" charset="0"/>
              <a:buChar char="•"/>
            </a:pPr>
            <a:endParaRPr lang="en-US" dirty="0">
              <a:solidFill>
                <a:schemeClr val="tx1"/>
              </a:solidFill>
              <a:latin typeface="+mj-lt"/>
            </a:endParaRPr>
          </a:p>
          <a:p>
            <a:pPr marL="633412" indent="-171450">
              <a:buSzPct val="100000"/>
              <a:buFont typeface="Arial" panose="020B0604020202020204" pitchFamily="34" charset="0"/>
              <a:buChar char="•"/>
            </a:pPr>
            <a:r>
              <a:rPr lang="zh-TW" dirty="0">
                <a:solidFill>
                  <a:schemeClr val="tx1"/>
                </a:solidFill>
                <a:latin typeface="+mj-lt"/>
                <a:ea typeface="PMingLiU"/>
              </a:rPr>
              <a:t>社区需求评估</a:t>
            </a:r>
          </a:p>
          <a:p>
            <a:endParaRPr lang="en-US" dirty="0">
              <a:solidFill>
                <a:schemeClr val="tx1"/>
              </a:solidFill>
              <a:latin typeface="+mj-lt"/>
            </a:endParaRPr>
          </a:p>
        </p:txBody>
      </p:sp>
      <p:sp>
        <p:nvSpPr>
          <p:cNvPr id="4" name="Date Placeholder 3"/>
          <p:cNvSpPr>
            <a:spLocks noGrp="1"/>
          </p:cNvSpPr>
          <p:nvPr>
            <p:ph type="dt" idx="10"/>
          </p:nvPr>
        </p:nvSpPr>
        <p:spPr/>
        <p:txBody>
          <a:bodyPr/>
          <a:lstStyle/>
          <a:p>
            <a:pPr>
              <a:defRPr/>
            </a:pPr>
            <a:fld id="{B5D58174-9133-4DEF-9AFC-C9D5C06C9287}"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31</a:t>
            </a:fld>
            <a:endParaRPr lang="en-US" dirty="0"/>
          </a:p>
        </p:txBody>
      </p:sp>
    </p:spTree>
    <p:extLst>
      <p:ext uri="{BB962C8B-B14F-4D97-AF65-F5344CB8AC3E}">
        <p14:creationId xmlns:p14="http://schemas.microsoft.com/office/powerpoint/2010/main" val="442400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762000"/>
            <a:ext cx="5486400" cy="3087688"/>
          </a:xfrm>
        </p:spPr>
      </p:sp>
      <p:sp>
        <p:nvSpPr>
          <p:cNvPr id="3" name="Notes Placeholder 2"/>
          <p:cNvSpPr>
            <a:spLocks noGrp="1"/>
          </p:cNvSpPr>
          <p:nvPr>
            <p:ph type="body" idx="1"/>
          </p:nvPr>
        </p:nvSpPr>
        <p:spPr>
          <a:xfrm>
            <a:off x="762002" y="4145930"/>
            <a:ext cx="5486400" cy="467328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dirty="0">
                <a:solidFill>
                  <a:schemeClr val="tx1"/>
                </a:solidFill>
              </a:rPr>
              <a:t>给分会服务主席的资源</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solidFill>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dirty="0">
                <a:solidFill>
                  <a:schemeClr val="tx1"/>
                </a:solidFill>
                <a:ea typeface="Arial" charset="0"/>
                <a:cs typeface="Arial" charset="0"/>
              </a:rPr>
              <a:t>全球志业：</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dirty="0">
                <a:solidFill>
                  <a:schemeClr val="tx1"/>
                </a:solidFill>
                <a:ea typeface="Arial" charset="0"/>
                <a:cs typeface="Arial" charset="0"/>
              </a:rPr>
              <a:t>糖尿病</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dirty="0">
                <a:solidFill>
                  <a:schemeClr val="tx1"/>
                </a:solidFill>
                <a:ea typeface="Arial" charset="0"/>
                <a:cs typeface="Arial" charset="0"/>
              </a:rPr>
              <a:t>环境</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dirty="0">
                <a:solidFill>
                  <a:schemeClr val="tx1"/>
                </a:solidFill>
                <a:ea typeface="Arial" charset="0"/>
                <a:cs typeface="Arial" charset="0"/>
              </a:rPr>
              <a:t>救济饥饿</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dirty="0">
                <a:solidFill>
                  <a:schemeClr val="tx1"/>
                </a:solidFill>
                <a:ea typeface="Arial" charset="0"/>
                <a:cs typeface="Arial" charset="0"/>
              </a:rPr>
              <a:t>视力</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dirty="0">
                <a:solidFill>
                  <a:schemeClr val="tx1"/>
                </a:solidFill>
                <a:ea typeface="Arial" charset="0"/>
                <a:cs typeface="Arial" charset="0"/>
              </a:rPr>
              <a:t>儿童癌症</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baseline="0" dirty="0">
              <a:solidFill>
                <a:schemeClr val="tx1"/>
              </a:solidFill>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aseline="0" dirty="0">
                <a:solidFill>
                  <a:schemeClr val="tx1"/>
                </a:solidFill>
                <a:ea typeface="Arial" charset="0"/>
                <a:cs typeface="Arial" charset="0"/>
              </a:rPr>
              <a:t>在新网站上，搜索「服务旅程」，以取得各种工具和资源，帮助分会为其社区提供有意义的服务。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baseline="0" dirty="0">
              <a:solidFill>
                <a:schemeClr val="tx1"/>
              </a:solidFill>
              <a:ea typeface="Arial" charset="0"/>
              <a:cs typeface="Arial"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baseline="0" dirty="0">
                <a:solidFill>
                  <a:schemeClr val="tx1"/>
                </a:solidFill>
                <a:ea typeface="Arial" charset="0"/>
                <a:cs typeface="Arial" charset="0"/>
              </a:rPr>
              <a:t>学习 — 探索全球志业。</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baseline="0" dirty="0">
                <a:solidFill>
                  <a:schemeClr val="tx1"/>
                </a:solidFill>
                <a:ea typeface="Arial" charset="0"/>
                <a:cs typeface="Arial" charset="0"/>
              </a:rPr>
              <a:t>发现 ─ 查看服务工具袋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baseline="0" dirty="0">
                <a:solidFill>
                  <a:schemeClr val="tx1"/>
                </a:solidFill>
                <a:ea typeface="Arial" charset="0"/>
                <a:cs typeface="Arial" charset="0"/>
              </a:rPr>
              <a:t>行动 ─ 推出一项服务活动</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200" baseline="0" dirty="0">
                <a:solidFill>
                  <a:schemeClr val="tx1"/>
                </a:solidFill>
                <a:ea typeface="Arial" charset="0"/>
                <a:cs typeface="Arial" charset="0"/>
              </a:rPr>
              <a:t>庆祝 ─ 分享您的故事！</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lumMod val="75000"/>
                </a:schemeClr>
              </a:solidFill>
              <a:latin typeface="HelveticaNeueLT Std Lt" panose="020B0403020202020204" pitchFamily="34" charset="0"/>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lumMod val="75000"/>
                </a:schemeClr>
              </a:solidFill>
              <a:latin typeface="HelveticaNeueLT Std Lt" panose="020B0403020202020204" pitchFamily="34" charset="0"/>
              <a:ea typeface="Arial"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dirty="0">
                <a:solidFill>
                  <a:schemeClr val="tx1">
                    <a:lumMod val="75000"/>
                  </a:schemeClr>
                </a:solidFill>
                <a:latin typeface="HelveticaNeueLT Std Lt" panose="020B0403020202020204" pitchFamily="34" charset="0"/>
                <a:ea typeface="PMingLiU" charset="0"/>
                <a:cs typeface="Arial" charset="0"/>
              </a:rPr>
              <a:t>除了所提及的这些以外，我们还有3个额外的LCIF重点领域。  这些是青少年、灾难援助和人道主义 </a:t>
            </a:r>
          </a:p>
          <a:p>
            <a:endParaRPr lang="en-US" dirty="0">
              <a:solidFill>
                <a:schemeClr val="tx1">
                  <a:lumMod val="75000"/>
                </a:schemeClr>
              </a:solidFill>
            </a:endParaRP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32</a:t>
            </a:fld>
            <a:endParaRPr lang="en-US" dirty="0"/>
          </a:p>
        </p:txBody>
      </p:sp>
      <p:sp>
        <p:nvSpPr>
          <p:cNvPr id="5" name="Date Placeholder 4"/>
          <p:cNvSpPr>
            <a:spLocks noGrp="1"/>
          </p:cNvSpPr>
          <p:nvPr>
            <p:ph type="dt" idx="11"/>
          </p:nvPr>
        </p:nvSpPr>
        <p:spPr/>
        <p:txBody>
          <a:bodyPr/>
          <a:lstStyle/>
          <a:p>
            <a:pPr>
              <a:defRPr/>
            </a:pPr>
            <a:fld id="{D7252D4A-1D50-4452-854D-0008139EF4A0}" type="datetime1">
              <a:rPr lang="en-US" smtClean="0"/>
              <a:t>9/22/2023</a:t>
            </a:fld>
            <a:endParaRPr lang="en-US" dirty="0"/>
          </a:p>
        </p:txBody>
      </p:sp>
    </p:spTree>
    <p:extLst>
      <p:ext uri="{BB962C8B-B14F-4D97-AF65-F5344CB8AC3E}">
        <p14:creationId xmlns:p14="http://schemas.microsoft.com/office/powerpoint/2010/main" val="1376828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rmAutofit/>
          </a:bodyPr>
          <a:lstStyle/>
          <a:p>
            <a:r>
              <a:rPr lang="zh-TW" b="1" baseline="0" dirty="0">
                <a:solidFill>
                  <a:schemeClr val="tx1"/>
                </a:solidFill>
              </a:rPr>
              <a:t>狮子会国际基金会 (LCIF) 是您的基金会。  </a:t>
            </a:r>
            <a:r>
              <a:rPr lang="zh-TW" b="1" dirty="0">
                <a:solidFill>
                  <a:schemeClr val="tx1"/>
                </a:solidFill>
              </a:rPr>
              <a:t>LCIF在此赋予您服务的力量。 </a:t>
            </a:r>
          </a:p>
          <a:p>
            <a:endParaRPr lang="en-US" sz="1200" kern="0" dirty="0">
              <a:solidFill>
                <a:schemeClr val="tx1">
                  <a:lumMod val="75000"/>
                </a:schemeClr>
              </a:solidFill>
              <a:ea typeface="Arial" charset="0"/>
              <a:cs typeface="Arial" charset="0"/>
            </a:endParaRPr>
          </a:p>
          <a:p>
            <a:r>
              <a:rPr lang="zh-TW" sz="1200" dirty="0">
                <a:solidFill>
                  <a:schemeClr val="tx1">
                    <a:lumMod val="75000"/>
                  </a:schemeClr>
                </a:solidFill>
                <a:ea typeface="Arial" charset="0"/>
                <a:cs typeface="Arial" charset="0"/>
              </a:rPr>
              <a:t>管理拨款：</a:t>
            </a:r>
          </a:p>
          <a:p>
            <a:endParaRPr lang="en-US" sz="1200" kern="0" dirty="0">
              <a:solidFill>
                <a:schemeClr val="tx1">
                  <a:lumMod val="75000"/>
                </a:schemeClr>
              </a:solidFill>
              <a:ea typeface="Arial" charset="0"/>
              <a:cs typeface="Arial" charset="0"/>
            </a:endParaRPr>
          </a:p>
          <a:p>
            <a:pPr marL="171450" indent="-171450">
              <a:buFont typeface="Arial" panose="020B0604020202020204" pitchFamily="34" charset="0"/>
              <a:buChar char="•"/>
            </a:pPr>
            <a:r>
              <a:rPr lang="zh-TW" sz="1200" dirty="0">
                <a:solidFill>
                  <a:schemeClr val="tx1">
                    <a:lumMod val="75000"/>
                  </a:schemeClr>
                </a:solidFill>
                <a:ea typeface="Arial" charset="0"/>
                <a:cs typeface="Arial" charset="0"/>
              </a:rPr>
              <a:t>人道倡议拨款</a:t>
            </a:r>
          </a:p>
          <a:p>
            <a:pPr marL="171450" indent="-171450">
              <a:buFont typeface="Arial" panose="020B0604020202020204" pitchFamily="34" charset="0"/>
              <a:buChar char="•"/>
            </a:pPr>
            <a:r>
              <a:rPr lang="zh-TW" sz="1200" dirty="0">
                <a:solidFill>
                  <a:schemeClr val="tx1">
                    <a:lumMod val="75000"/>
                  </a:schemeClr>
                </a:solidFill>
                <a:ea typeface="Arial" charset="0"/>
                <a:cs typeface="Arial" charset="0"/>
              </a:rPr>
              <a:t>全球卫生倡议</a:t>
            </a:r>
          </a:p>
          <a:p>
            <a:pPr marL="171450" indent="-171450">
              <a:buFont typeface="Arial" panose="020B0604020202020204" pitchFamily="34" charset="0"/>
              <a:buChar char="•"/>
            </a:pPr>
            <a:r>
              <a:rPr lang="zh-TW" sz="1200" dirty="0">
                <a:solidFill>
                  <a:schemeClr val="tx1">
                    <a:lumMod val="75000"/>
                  </a:schemeClr>
                </a:solidFill>
                <a:ea typeface="Arial" charset="0"/>
                <a:cs typeface="Arial" charset="0"/>
              </a:rPr>
              <a:t>新兴倡议</a:t>
            </a:r>
          </a:p>
          <a:p>
            <a:endParaRPr lang="en-US" sz="1200" kern="0" dirty="0">
              <a:solidFill>
                <a:schemeClr val="tx1">
                  <a:lumMod val="75000"/>
                </a:schemeClr>
              </a:solidFill>
              <a:ea typeface="Arial" charset="0"/>
              <a:cs typeface="Arial" charset="0"/>
            </a:endParaRPr>
          </a:p>
          <a:p>
            <a:r>
              <a:rPr lang="zh-TW" sz="1200" dirty="0">
                <a:solidFill>
                  <a:schemeClr val="tx1">
                    <a:lumMod val="75000"/>
                  </a:schemeClr>
                </a:solidFill>
                <a:ea typeface="Arial" charset="0"/>
                <a:cs typeface="Arial" charset="0"/>
              </a:rPr>
              <a:t>邀请您的区LCIF协调员参加会议，向狮友介绍其基金会。</a:t>
            </a:r>
          </a:p>
        </p:txBody>
      </p:sp>
      <p:sp>
        <p:nvSpPr>
          <p:cNvPr id="4" name="Date Placeholder 3"/>
          <p:cNvSpPr>
            <a:spLocks noGrp="1"/>
          </p:cNvSpPr>
          <p:nvPr>
            <p:ph type="dt" idx="10"/>
          </p:nvPr>
        </p:nvSpPr>
        <p:spPr/>
        <p:txBody>
          <a:bodyPr/>
          <a:lstStyle/>
          <a:p>
            <a:pPr>
              <a:defRPr/>
            </a:pPr>
            <a:fld id="{65793844-D9B9-4FD5-AAE1-639650795297}"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33</a:t>
            </a:fld>
            <a:endParaRPr lang="en-US" dirty="0"/>
          </a:p>
        </p:txBody>
      </p:sp>
    </p:spTree>
    <p:extLst>
      <p:ext uri="{BB962C8B-B14F-4D97-AF65-F5344CB8AC3E}">
        <p14:creationId xmlns:p14="http://schemas.microsoft.com/office/powerpoint/2010/main" val="3876113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85800"/>
            <a:ext cx="5486400" cy="3087688"/>
          </a:xfrm>
        </p:spPr>
      </p:sp>
      <p:sp>
        <p:nvSpPr>
          <p:cNvPr id="3" name="Notes Placeholder 2"/>
          <p:cNvSpPr>
            <a:spLocks noGrp="1"/>
          </p:cNvSpPr>
          <p:nvPr>
            <p:ph type="body" idx="1"/>
          </p:nvPr>
        </p:nvSpPr>
        <p:spPr>
          <a:xfrm>
            <a:off x="736602" y="3993530"/>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zh-TW" sz="1200" b="1" dirty="0">
                <a:solidFill>
                  <a:schemeClr val="tx1"/>
                </a:solidFill>
              </a:rPr>
              <a:t>您的第二次会议 – 注重于会员发展！</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r>
              <a:rPr lang="zh-TW" dirty="0">
                <a:solidFill>
                  <a:schemeClr val="tx1"/>
                </a:solidFill>
              </a:rPr>
              <a:t>将您的会议计划注重于会员发展上！</a:t>
            </a:r>
          </a:p>
          <a:p>
            <a:endParaRPr lang="en-US" dirty="0"/>
          </a:p>
          <a:p>
            <a:r>
              <a:rPr lang="zh-TW" baseline="0" dirty="0"/>
              <a:t>邀请各分会的总监顾问委员会成员</a:t>
            </a:r>
          </a:p>
          <a:p>
            <a:endParaRPr lang="en-US" baseline="0" dirty="0"/>
          </a:p>
          <a:p>
            <a:r>
              <a:rPr lang="zh-TW" baseline="0" dirty="0"/>
              <a:t>同时邀请分会的会员发展主席参加，</a:t>
            </a:r>
          </a:p>
          <a:p>
            <a:endParaRPr lang="en-US" baseline="0" dirty="0"/>
          </a:p>
          <a:p>
            <a:r>
              <a:rPr lang="zh-TW" baseline="0" dirty="0"/>
              <a:t>与全球行动团队区会员发展协调员合作。 </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bg1"/>
              </a:solidFill>
              <a:ea typeface="Arial" charset="0"/>
              <a:cs typeface="Arial" charset="0"/>
            </a:endParaRPr>
          </a:p>
          <a:p>
            <a:endParaRPr lang="en-US" dirty="0"/>
          </a:p>
        </p:txBody>
      </p:sp>
      <p:sp>
        <p:nvSpPr>
          <p:cNvPr id="4" name="Date Placeholder 3"/>
          <p:cNvSpPr>
            <a:spLocks noGrp="1"/>
          </p:cNvSpPr>
          <p:nvPr>
            <p:ph type="dt" idx="10"/>
          </p:nvPr>
        </p:nvSpPr>
        <p:spPr/>
        <p:txBody>
          <a:bodyPr/>
          <a:lstStyle/>
          <a:p>
            <a:pPr>
              <a:defRPr/>
            </a:pPr>
            <a:fld id="{6CD8A588-A78C-4142-AA17-9ED2377E005B}"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34</a:t>
            </a:fld>
            <a:endParaRPr lang="en-US" dirty="0"/>
          </a:p>
        </p:txBody>
      </p:sp>
    </p:spTree>
    <p:extLst>
      <p:ext uri="{BB962C8B-B14F-4D97-AF65-F5344CB8AC3E}">
        <p14:creationId xmlns:p14="http://schemas.microsoft.com/office/powerpoint/2010/main" val="2496380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algn="l"/>
            <a:r>
              <a:rPr lang="zh-TW" sz="1200" b="0" dirty="0">
                <a:solidFill>
                  <a:schemeClr val="tx1"/>
                </a:solidFill>
                <a:latin typeface="+mn-lt"/>
                <a:ea typeface="PMingLiU"/>
              </a:rPr>
              <a:t>让全球会员发展团队区协调员：</a:t>
            </a:r>
          </a:p>
          <a:p>
            <a:pPr algn="l"/>
            <a:endParaRPr lang="en-US" sz="1200" b="0" kern="0" dirty="0">
              <a:solidFill>
                <a:schemeClr val="tx1"/>
              </a:solidFill>
              <a:latin typeface="+mn-lt"/>
              <a:ea typeface="Arial" charset="0"/>
              <a:cs typeface="Arial" charset="0"/>
            </a:endParaRPr>
          </a:p>
          <a:p>
            <a:pPr marL="171450" indent="-171450">
              <a:buSzPct val="125000"/>
              <a:buFont typeface="Arial" panose="020B0604020202020204" pitchFamily="34" charset="0"/>
              <a:buChar char="•"/>
            </a:pPr>
            <a:r>
              <a:rPr lang="zh-TW" sz="1200" dirty="0">
                <a:solidFill>
                  <a:schemeClr val="tx1"/>
                </a:solidFill>
              </a:rPr>
              <a:t>	向分会推广会员发展的资源。</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zh-TW" sz="1200" dirty="0">
                <a:solidFill>
                  <a:schemeClr val="tx1"/>
                </a:solidFill>
              </a:rPr>
              <a:t>	支持并指导分会会员发展主席。</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zh-TW" sz="1200" dirty="0">
                <a:solidFill>
                  <a:schemeClr val="tx1"/>
                </a:solidFill>
              </a:rPr>
              <a:t>	寻找潜在新分会的社区。</a:t>
            </a:r>
          </a:p>
          <a:p>
            <a:pPr marL="171450" indent="-171450">
              <a:buSzPct val="125000"/>
              <a:buFont typeface="Arial" panose="020B0604020202020204" pitchFamily="34" charset="0"/>
              <a:buChar char="•"/>
            </a:pPr>
            <a:endParaRPr lang="en-US" sz="1200" dirty="0">
              <a:solidFill>
                <a:schemeClr val="tx1"/>
              </a:solidFill>
            </a:endParaRPr>
          </a:p>
          <a:p>
            <a:pPr marL="171450" indent="-171450">
              <a:buSzPct val="125000"/>
              <a:buFont typeface="Arial" panose="020B0604020202020204" pitchFamily="34" charset="0"/>
              <a:buChar char="•"/>
            </a:pPr>
            <a:r>
              <a:rPr lang="zh-TW" sz="1200" dirty="0">
                <a:solidFill>
                  <a:schemeClr val="tx1"/>
                </a:solidFill>
              </a:rPr>
              <a:t>	协助分会推行会员成长计划。</a:t>
            </a:r>
          </a:p>
          <a:p>
            <a:pPr marL="171450" indent="-171450">
              <a:buSzPct val="125000"/>
              <a:buFont typeface="Arial" panose="020B0604020202020204" pitchFamily="34" charset="0"/>
              <a:buChar char="•"/>
            </a:pPr>
            <a:endParaRPr lang="en-US" sz="1200" dirty="0">
              <a:solidFill>
                <a:schemeClr val="tx1"/>
              </a:solidFill>
            </a:endParaRPr>
          </a:p>
          <a:p>
            <a:pPr marL="0" indent="0">
              <a:buSzPct val="125000"/>
              <a:buFont typeface="Arial" panose="020B0604020202020204" pitchFamily="34" charset="0"/>
              <a:buNone/>
            </a:pPr>
            <a:endParaRPr lang="en-US" sz="1200" dirty="0">
              <a:solidFill>
                <a:schemeClr val="tx1"/>
              </a:solidFill>
            </a:endParaRPr>
          </a:p>
          <a:p>
            <a:pPr marL="0" indent="0">
              <a:buSzPct val="125000"/>
              <a:buFont typeface="Arial" panose="020B0604020202020204" pitchFamily="34" charset="0"/>
              <a:buNone/>
            </a:pPr>
            <a:r>
              <a:rPr lang="zh-TW" sz="1200" dirty="0">
                <a:solidFill>
                  <a:schemeClr val="tx1"/>
                </a:solidFill>
              </a:rPr>
              <a:t>若贵分区的分会或您身为分区主席有兴趣成立新的狮子分会，请向全球新会推广协调员联系，以寻求协助。 </a:t>
            </a:r>
          </a:p>
          <a:p>
            <a:pPr algn="l"/>
            <a:endParaRPr lang="en-US" sz="1400" b="1" kern="0" dirty="0">
              <a:solidFill>
                <a:srgbClr val="0A5496"/>
              </a:solidFill>
              <a:latin typeface="Arial" charset="0"/>
              <a:ea typeface="Arial" charset="0"/>
              <a:cs typeface="Arial" charset="0"/>
            </a:endParaRPr>
          </a:p>
        </p:txBody>
      </p:sp>
      <p:sp>
        <p:nvSpPr>
          <p:cNvPr id="4" name="Date Placeholder 3"/>
          <p:cNvSpPr>
            <a:spLocks noGrp="1"/>
          </p:cNvSpPr>
          <p:nvPr>
            <p:ph type="dt" idx="10"/>
          </p:nvPr>
        </p:nvSpPr>
        <p:spPr/>
        <p:txBody>
          <a:bodyPr/>
          <a:lstStyle/>
          <a:p>
            <a:pPr>
              <a:defRPr/>
            </a:pPr>
            <a:fld id="{D333BF7B-9537-49DF-B66F-DF2A274D903C}"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35</a:t>
            </a:fld>
            <a:endParaRPr lang="en-US" dirty="0"/>
          </a:p>
        </p:txBody>
      </p:sp>
    </p:spTree>
    <p:extLst>
      <p:ext uri="{BB962C8B-B14F-4D97-AF65-F5344CB8AC3E}">
        <p14:creationId xmlns:p14="http://schemas.microsoft.com/office/powerpoint/2010/main" val="2237243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0388" y="685800"/>
            <a:ext cx="5486400" cy="3087688"/>
          </a:xfrm>
        </p:spPr>
      </p:sp>
      <p:sp>
        <p:nvSpPr>
          <p:cNvPr id="3" name="Notes Placeholder 2"/>
          <p:cNvSpPr>
            <a:spLocks noGrp="1"/>
          </p:cNvSpPr>
          <p:nvPr>
            <p:ph type="body" idx="1"/>
          </p:nvPr>
        </p:nvSpPr>
        <p:spPr>
          <a:xfrm>
            <a:off x="560389" y="3993530"/>
            <a:ext cx="5486400" cy="4754880"/>
          </a:xfrm>
          <a:prstGeom prst="rect">
            <a:avLst/>
          </a:prstGeom>
        </p:spPr>
        <p:txBody>
          <a:bodyPr>
            <a:normAutofit lnSpcReduction="10000"/>
          </a:bodyPr>
          <a:lstStyle/>
          <a:p>
            <a:pPr marL="0" indent="0">
              <a:spcBef>
                <a:spcPts val="600"/>
              </a:spcBef>
              <a:buNone/>
            </a:pPr>
            <a:r>
              <a:rPr lang="zh-TW" sz="1200" dirty="0">
                <a:solidFill>
                  <a:schemeClr val="tx1"/>
                </a:solidFill>
                <a:ea typeface="Arial" charset="0"/>
                <a:cs typeface="Helvetica" panose="020B0604020202020204" pitchFamily="34" charset="0"/>
              </a:rPr>
              <a:t>分会会员发展主席指南，包括：</a:t>
            </a:r>
          </a:p>
          <a:p>
            <a:pPr marL="457200" indent="-457200">
              <a:lnSpc>
                <a:spcPct val="110000"/>
              </a:lnSpc>
              <a:buAutoNum type="arabicPeriod"/>
            </a:pPr>
            <a:r>
              <a:rPr lang="zh-TW" sz="1200" dirty="0">
                <a:solidFill>
                  <a:schemeClr val="tx1"/>
                </a:solidFill>
                <a:ea typeface="Arial" charset="0"/>
                <a:cs typeface="Helvetica" panose="020B0604020202020204" pitchFamily="34" charset="0"/>
              </a:rPr>
              <a:t>为您的任期做准备</a:t>
            </a:r>
          </a:p>
          <a:p>
            <a:pPr marL="457200" indent="-457200">
              <a:lnSpc>
                <a:spcPct val="110000"/>
              </a:lnSpc>
              <a:buAutoNum type="arabicPeriod"/>
            </a:pPr>
            <a:r>
              <a:rPr lang="zh-TW" sz="1200" dirty="0">
                <a:solidFill>
                  <a:schemeClr val="tx1"/>
                </a:solidFill>
                <a:ea typeface="Arial" charset="0"/>
                <a:cs typeface="Helvetica" panose="020B0604020202020204" pitchFamily="34" charset="0"/>
              </a:rPr>
              <a:t>职责</a:t>
            </a:r>
          </a:p>
          <a:p>
            <a:pPr marL="457200" indent="-457200">
              <a:lnSpc>
                <a:spcPct val="110000"/>
              </a:lnSpc>
              <a:buAutoNum type="arabicPeriod"/>
            </a:pPr>
            <a:r>
              <a:rPr lang="zh-TW" sz="1200" dirty="0">
                <a:solidFill>
                  <a:schemeClr val="tx1"/>
                </a:solidFill>
                <a:ea typeface="Arial" charset="0"/>
                <a:cs typeface="Helvetica" panose="020B0604020202020204" pitchFamily="34" charset="0"/>
              </a:rPr>
              <a:t>支持与指导</a:t>
            </a:r>
          </a:p>
          <a:p>
            <a:pPr marL="457200" indent="-457200">
              <a:lnSpc>
                <a:spcPct val="110000"/>
              </a:lnSpc>
              <a:buAutoNum type="arabicPeriod"/>
            </a:pPr>
            <a:r>
              <a:rPr lang="zh-TW" sz="1200" dirty="0">
                <a:solidFill>
                  <a:schemeClr val="tx1"/>
                </a:solidFill>
                <a:ea typeface="Arial" charset="0"/>
                <a:cs typeface="Helvetica" panose="020B0604020202020204" pitchFamily="34" charset="0"/>
              </a:rPr>
              <a:t>会员满意度</a:t>
            </a:r>
          </a:p>
          <a:p>
            <a:pPr marL="457200" indent="-457200">
              <a:lnSpc>
                <a:spcPct val="110000"/>
              </a:lnSpc>
              <a:buAutoNum type="arabicPeriod"/>
            </a:pPr>
            <a:r>
              <a:rPr lang="zh-TW" sz="1200" dirty="0">
                <a:solidFill>
                  <a:schemeClr val="tx1"/>
                </a:solidFill>
                <a:ea typeface="Arial" charset="0"/>
                <a:cs typeface="Helvetica" panose="020B0604020202020204" pitchFamily="34" charset="0"/>
              </a:rPr>
              <a:t>会员招募</a:t>
            </a:r>
          </a:p>
          <a:p>
            <a:pPr marL="457200" indent="-457200">
              <a:lnSpc>
                <a:spcPct val="110000"/>
              </a:lnSpc>
              <a:buAutoNum type="arabicPeriod"/>
            </a:pPr>
            <a:r>
              <a:rPr lang="zh-TW" sz="1200" dirty="0">
                <a:solidFill>
                  <a:schemeClr val="tx1"/>
                </a:solidFill>
                <a:ea typeface="Arial" charset="0"/>
                <a:cs typeface="Helvetica" panose="020B0604020202020204" pitchFamily="34" charset="0"/>
              </a:rPr>
              <a:t>奖项与表扬</a:t>
            </a:r>
          </a:p>
          <a:p>
            <a:pPr marL="457200" indent="-457200">
              <a:lnSpc>
                <a:spcPct val="110000"/>
              </a:lnSpc>
              <a:buAutoNum type="arabicPeriod"/>
            </a:pPr>
            <a:r>
              <a:rPr lang="zh-TW" sz="1200" dirty="0">
                <a:solidFill>
                  <a:schemeClr val="tx1"/>
                </a:solidFill>
                <a:ea typeface="Arial" charset="0"/>
                <a:cs typeface="Helvetica" panose="020B0604020202020204" pitchFamily="34" charset="0"/>
              </a:rPr>
              <a:t>计划日程</a:t>
            </a:r>
          </a:p>
          <a:p>
            <a:pPr>
              <a:spcBef>
                <a:spcPts val="600"/>
              </a:spcBef>
            </a:pPr>
            <a:endParaRPr lang="en-US" dirty="0">
              <a:solidFill>
                <a:schemeClr val="tx1"/>
              </a:solidFill>
            </a:endParaRPr>
          </a:p>
          <a:p>
            <a:pPr>
              <a:spcBef>
                <a:spcPts val="600"/>
              </a:spcBef>
            </a:pPr>
            <a:r>
              <a:rPr lang="zh-TW" dirty="0">
                <a:solidFill>
                  <a:schemeClr val="tx1"/>
                </a:solidFill>
              </a:rPr>
              <a:t>问就对了 — </a:t>
            </a:r>
            <a:r>
              <a:rPr lang="zh-TW" sz="1200" b="1" dirty="0">
                <a:solidFill>
                  <a:schemeClr val="tx1"/>
                </a:solidFill>
                <a:ea typeface="Arial" charset="0"/>
                <a:cs typeface="Arial" charset="0"/>
              </a:rPr>
              <a:t>招募会员的步骤</a:t>
            </a:r>
          </a:p>
          <a:p>
            <a:pPr marL="457200" indent="-457200">
              <a:buAutoNum type="arabicPeriod"/>
            </a:pPr>
            <a:r>
              <a:rPr lang="zh-TW" sz="1200" dirty="0">
                <a:solidFill>
                  <a:schemeClr val="tx1"/>
                </a:solidFill>
                <a:ea typeface="Arial" charset="0"/>
                <a:cs typeface="Helvetica" panose="020B0604020202020204" pitchFamily="34" charset="0"/>
              </a:rPr>
              <a:t>为贵分会做好准备。</a:t>
            </a:r>
          </a:p>
          <a:p>
            <a:pPr marL="457200" indent="-457200">
              <a:buAutoNum type="arabicPeriod"/>
            </a:pPr>
            <a:r>
              <a:rPr lang="zh-TW" sz="1200" dirty="0">
                <a:solidFill>
                  <a:schemeClr val="tx1"/>
                </a:solidFill>
                <a:ea typeface="Arial" charset="0"/>
                <a:cs typeface="Helvetica" panose="020B0604020202020204" pitchFamily="34" charset="0"/>
              </a:rPr>
              <a:t>建立贵分会的成长计划。</a:t>
            </a:r>
          </a:p>
          <a:p>
            <a:pPr marL="457200" indent="-457200">
              <a:buAutoNum type="arabicPeriod"/>
            </a:pPr>
            <a:r>
              <a:rPr lang="zh-TW" sz="1200" dirty="0">
                <a:solidFill>
                  <a:schemeClr val="tx1"/>
                </a:solidFill>
                <a:ea typeface="Arial" charset="0"/>
                <a:cs typeface="Helvetica" panose="020B0604020202020204" pitchFamily="34" charset="0"/>
              </a:rPr>
              <a:t>执行贵分会的成长计划。</a:t>
            </a:r>
          </a:p>
          <a:p>
            <a:pPr marL="457200" indent="-457200">
              <a:buAutoNum type="arabicPeriod"/>
            </a:pPr>
            <a:r>
              <a:rPr lang="zh-TW" sz="1200" dirty="0">
                <a:solidFill>
                  <a:schemeClr val="tx1"/>
                </a:solidFill>
                <a:ea typeface="Arial" charset="0"/>
                <a:cs typeface="Helvetica" panose="020B0604020202020204" pitchFamily="34" charset="0"/>
              </a:rPr>
              <a:t>欢迎新会员。</a:t>
            </a:r>
          </a:p>
          <a:p>
            <a:pPr marL="457200" indent="-457200">
              <a:buAutoNum type="arabicPeriod"/>
            </a:pPr>
            <a:r>
              <a:rPr lang="zh-TW" sz="1200" dirty="0">
                <a:solidFill>
                  <a:schemeClr val="tx1"/>
                </a:solidFill>
                <a:ea typeface="Arial" charset="0"/>
                <a:cs typeface="Helvetica" panose="020B0604020202020204" pitchFamily="34" charset="0"/>
              </a:rPr>
              <a:t>让新会员参与。</a:t>
            </a:r>
          </a:p>
          <a:p>
            <a:pPr marL="0" marR="0" lvl="0" indent="0" algn="l" defTabSz="914400" rtl="0" eaLnBrk="0" fontAlgn="base" latinLnBrk="0" hangingPunct="0">
              <a:spcBef>
                <a:spcPts val="600"/>
              </a:spcBef>
              <a:spcAft>
                <a:spcPct val="0"/>
              </a:spcAft>
              <a:buClrTx/>
              <a:buSzTx/>
              <a:buFontTx/>
              <a:buNone/>
              <a:tabLst/>
              <a:defRPr/>
            </a:pPr>
            <a:endParaRPr lang="en-US" dirty="0">
              <a:solidFill>
                <a:schemeClr val="tx1"/>
              </a:solidFill>
            </a:endParaRPr>
          </a:p>
          <a:p>
            <a:pPr marL="0" marR="0" lvl="0" indent="0" algn="l" defTabSz="914400" rtl="0" eaLnBrk="0" fontAlgn="base" latinLnBrk="0" hangingPunct="0">
              <a:spcBef>
                <a:spcPts val="600"/>
              </a:spcBef>
              <a:spcAft>
                <a:spcPct val="0"/>
              </a:spcAft>
              <a:buClrTx/>
              <a:buSzTx/>
              <a:buFontTx/>
              <a:buNone/>
              <a:tabLst/>
              <a:defRPr/>
            </a:pPr>
            <a:r>
              <a:rPr lang="zh-TW" dirty="0">
                <a:solidFill>
                  <a:schemeClr val="tx1"/>
                </a:solidFill>
              </a:rPr>
              <a:t>新会员</a:t>
            </a:r>
            <a:r>
              <a:rPr lang="zh-TW" baseline="0" dirty="0">
                <a:solidFill>
                  <a:schemeClr val="tx1"/>
                </a:solidFill>
              </a:rPr>
              <a:t>讲习指南 - </a:t>
            </a:r>
            <a:r>
              <a:rPr lang="zh-TW" sz="1200" b="1" dirty="0">
                <a:solidFill>
                  <a:schemeClr val="tx1"/>
                </a:solidFill>
                <a:ea typeface="Arial" charset="0"/>
                <a:cs typeface="Arial" charset="0"/>
              </a:rPr>
              <a:t>故事；从一位狮友到全球的骄傲。</a:t>
            </a:r>
          </a:p>
          <a:p>
            <a:pPr marL="0" marR="0" lvl="0" indent="0" algn="l" defTabSz="914400" rtl="0" eaLnBrk="0" fontAlgn="base" latinLnBrk="0" hangingPunct="0">
              <a:spcBef>
                <a:spcPts val="600"/>
              </a:spcBef>
              <a:spcAft>
                <a:spcPct val="0"/>
              </a:spcAft>
              <a:buClrTx/>
              <a:buSzTx/>
              <a:buFont typeface="+mj-lt"/>
              <a:buNone/>
              <a:tabLst/>
              <a:defRPr/>
            </a:pPr>
            <a:r>
              <a:rPr lang="zh-TW" sz="1200" b="0" dirty="0">
                <a:solidFill>
                  <a:schemeClr val="tx1"/>
                </a:solidFill>
                <a:ea typeface="Arial" charset="0"/>
                <a:cs typeface="Arial" charset="0"/>
              </a:rPr>
              <a:t>向新会员介绍贵分会、贵区、您的狮子会全球形象。</a:t>
            </a:r>
          </a:p>
          <a:p>
            <a:endParaRPr lang="en-US" baseline="0" dirty="0">
              <a:solidFill>
                <a:schemeClr val="tx1"/>
              </a:solidFill>
            </a:endParaRPr>
          </a:p>
          <a:p>
            <a:endParaRPr lang="en-US" baseline="0" dirty="0">
              <a:solidFill>
                <a:schemeClr val="tx1"/>
              </a:solidFill>
            </a:endParaRPr>
          </a:p>
          <a:p>
            <a:endParaRPr lang="en-US" dirty="0"/>
          </a:p>
          <a:p>
            <a:endParaRPr lang="en-US" dirty="0"/>
          </a:p>
          <a:p>
            <a:endParaRPr lang="en-US" dirty="0"/>
          </a:p>
        </p:txBody>
      </p:sp>
      <p:sp>
        <p:nvSpPr>
          <p:cNvPr id="4" name="Date Placeholder 3"/>
          <p:cNvSpPr>
            <a:spLocks noGrp="1"/>
          </p:cNvSpPr>
          <p:nvPr>
            <p:ph type="dt" idx="10"/>
          </p:nvPr>
        </p:nvSpPr>
        <p:spPr/>
        <p:txBody>
          <a:bodyPr/>
          <a:lstStyle/>
          <a:p>
            <a:pPr>
              <a:defRPr/>
            </a:pPr>
            <a:fld id="{4AF0E240-3342-4D0C-A883-64E4920F8535}"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36</a:t>
            </a:fld>
            <a:endParaRPr lang="en-US" dirty="0"/>
          </a:p>
        </p:txBody>
      </p:sp>
    </p:spTree>
    <p:extLst>
      <p:ext uri="{BB962C8B-B14F-4D97-AF65-F5344CB8AC3E}">
        <p14:creationId xmlns:p14="http://schemas.microsoft.com/office/powerpoint/2010/main" val="544095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6763" y="685800"/>
            <a:ext cx="5486400" cy="3087688"/>
          </a:xfrm>
        </p:spPr>
      </p:sp>
      <p:sp>
        <p:nvSpPr>
          <p:cNvPr id="3" name="Notes Placeholder 2"/>
          <p:cNvSpPr>
            <a:spLocks noGrp="1"/>
          </p:cNvSpPr>
          <p:nvPr>
            <p:ph type="body" idx="1"/>
          </p:nvPr>
        </p:nvSpPr>
        <p:spPr>
          <a:xfrm>
            <a:off x="762002" y="3993530"/>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zh-TW" sz="1200" b="1" dirty="0">
                <a:solidFill>
                  <a:schemeClr val="tx1"/>
                </a:solidFill>
              </a:rPr>
              <a:t>您的第三次会议 — 注重于领导发展！</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r>
              <a:rPr lang="zh-TW" dirty="0">
                <a:solidFill>
                  <a:schemeClr val="tx1"/>
                </a:solidFill>
              </a:rPr>
              <a:t>将您的会议计划注重于领导发展上！</a:t>
            </a:r>
          </a:p>
          <a:p>
            <a:endParaRPr lang="en-US" dirty="0"/>
          </a:p>
          <a:p>
            <a:r>
              <a:rPr lang="zh-TW" baseline="0" dirty="0"/>
              <a:t>邀请各分会的总监顾问委员会成员</a:t>
            </a:r>
          </a:p>
          <a:p>
            <a:endParaRPr lang="en-US" baseline="0" dirty="0"/>
          </a:p>
          <a:p>
            <a:r>
              <a:rPr lang="zh-TW" baseline="0" dirty="0"/>
              <a:t>但随着分会计划进行年度领导人更替，分会副会长是会议重点。</a:t>
            </a:r>
          </a:p>
          <a:p>
            <a:endParaRPr lang="en-US" baseline="0" dirty="0"/>
          </a:p>
          <a:p>
            <a:r>
              <a:rPr lang="zh-TW" baseline="0" dirty="0"/>
              <a:t>与全球行动团队区领导发展协调员合作。 </a:t>
            </a:r>
          </a:p>
          <a:p>
            <a:endParaRPr lang="en-US" dirty="0"/>
          </a:p>
        </p:txBody>
      </p:sp>
      <p:sp>
        <p:nvSpPr>
          <p:cNvPr id="4" name="Date Placeholder 3"/>
          <p:cNvSpPr>
            <a:spLocks noGrp="1"/>
          </p:cNvSpPr>
          <p:nvPr>
            <p:ph type="dt" idx="10"/>
          </p:nvPr>
        </p:nvSpPr>
        <p:spPr/>
        <p:txBody>
          <a:bodyPr/>
          <a:lstStyle/>
          <a:p>
            <a:pPr>
              <a:defRPr/>
            </a:pPr>
            <a:fld id="{F24D7D2A-A820-4F9C-B479-9AF85D571BE1}"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37</a:t>
            </a:fld>
            <a:endParaRPr lang="en-US" dirty="0"/>
          </a:p>
        </p:txBody>
      </p:sp>
    </p:spTree>
    <p:extLst>
      <p:ext uri="{BB962C8B-B14F-4D97-AF65-F5344CB8AC3E}">
        <p14:creationId xmlns:p14="http://schemas.microsoft.com/office/powerpoint/2010/main" val="3515356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b="0" dirty="0">
                <a:solidFill>
                  <a:schemeClr val="tx1"/>
                </a:solidFill>
              </a:rPr>
              <a:t>与全球领导发展团队区协调员合作，以便：</a:t>
            </a:r>
          </a:p>
          <a:p>
            <a:endParaRPr lang="en-US" dirty="0">
              <a:solidFill>
                <a:schemeClr val="tx1"/>
              </a:solidFill>
            </a:endParaRPr>
          </a:p>
          <a:p>
            <a:pPr>
              <a:buSzPct val="125000"/>
            </a:pPr>
            <a:r>
              <a:rPr lang="zh-TW" sz="1200" dirty="0">
                <a:solidFill>
                  <a:schemeClr val="tx1"/>
                </a:solidFill>
              </a:rPr>
              <a:t>	培养未来的分会领导人。</a:t>
            </a:r>
          </a:p>
          <a:p>
            <a:pPr>
              <a:buSzPct val="125000"/>
            </a:pPr>
            <a:endParaRPr lang="en-US" sz="1200" dirty="0">
              <a:solidFill>
                <a:schemeClr val="tx1"/>
              </a:solidFill>
            </a:endParaRPr>
          </a:p>
          <a:p>
            <a:pPr>
              <a:buSzPct val="125000"/>
            </a:pPr>
            <a:r>
              <a:rPr lang="zh-TW" sz="1200" dirty="0">
                <a:solidFill>
                  <a:schemeClr val="tx1"/>
                </a:solidFill>
              </a:rPr>
              <a:t>	促进发展和进一步的领导机会。</a:t>
            </a:r>
          </a:p>
          <a:p>
            <a:pPr>
              <a:buSzPct val="125000"/>
            </a:pPr>
            <a:endParaRPr lang="en-US" sz="1200" dirty="0">
              <a:solidFill>
                <a:schemeClr val="tx1"/>
              </a:solidFill>
            </a:endParaRPr>
          </a:p>
          <a:p>
            <a:pPr>
              <a:buSzPct val="125000"/>
            </a:pPr>
            <a:r>
              <a:rPr lang="zh-TW" sz="1200" dirty="0">
                <a:solidFill>
                  <a:schemeClr val="tx1"/>
                </a:solidFill>
              </a:rPr>
              <a:t>	鼓励新分会领导人充分履行职责。</a:t>
            </a:r>
          </a:p>
          <a:p>
            <a:pPr>
              <a:buSzPct val="125000"/>
            </a:pPr>
            <a:endParaRPr lang="en-US" sz="1200" dirty="0">
              <a:solidFill>
                <a:schemeClr val="tx1"/>
              </a:solidFill>
            </a:endParaRPr>
          </a:p>
          <a:p>
            <a:pPr>
              <a:buSzPct val="125000"/>
            </a:pPr>
            <a:r>
              <a:rPr lang="zh-TW" sz="1200" dirty="0">
                <a:solidFill>
                  <a:schemeClr val="tx1"/>
                </a:solidFill>
              </a:rPr>
              <a:t>	参加分会干部培训活动。</a:t>
            </a:r>
          </a:p>
          <a:p>
            <a:endParaRPr lang="en-US" dirty="0"/>
          </a:p>
        </p:txBody>
      </p:sp>
      <p:sp>
        <p:nvSpPr>
          <p:cNvPr id="4" name="Date Placeholder 3"/>
          <p:cNvSpPr>
            <a:spLocks noGrp="1"/>
          </p:cNvSpPr>
          <p:nvPr>
            <p:ph type="dt" idx="10"/>
          </p:nvPr>
        </p:nvSpPr>
        <p:spPr/>
        <p:txBody>
          <a:bodyPr/>
          <a:lstStyle/>
          <a:p>
            <a:pPr>
              <a:defRPr/>
            </a:pPr>
            <a:fld id="{C7583FBC-3886-4BD1-9EA3-8B6481983D58}"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38</a:t>
            </a:fld>
            <a:endParaRPr lang="en-US" dirty="0"/>
          </a:p>
        </p:txBody>
      </p:sp>
    </p:spTree>
    <p:extLst>
      <p:ext uri="{BB962C8B-B14F-4D97-AF65-F5344CB8AC3E}">
        <p14:creationId xmlns:p14="http://schemas.microsoft.com/office/powerpoint/2010/main" val="2660220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13519"/>
            <a:ext cx="5486400" cy="4754880"/>
          </a:xfrm>
          <a:prstGeom prst="rect">
            <a:avLst/>
          </a:prstGeom>
        </p:spPr>
        <p:txBody>
          <a:bodyPr>
            <a:normAutofit/>
          </a:bodyPr>
          <a:lstStyle/>
          <a:p>
            <a:r>
              <a:rPr lang="zh-TW" dirty="0">
                <a:solidFill>
                  <a:schemeClr val="tx1"/>
                </a:solidFill>
              </a:rPr>
              <a:t>各分会干部电子书提供了在整个财务年度内逐步管理和领导的指南。 </a:t>
            </a:r>
          </a:p>
          <a:p>
            <a:endParaRPr lang="en-US" dirty="0">
              <a:solidFill>
                <a:schemeClr val="tx1"/>
              </a:solidFill>
            </a:endParaRPr>
          </a:p>
          <a:p>
            <a:r>
              <a:rPr lang="zh-TW" dirty="0">
                <a:solidFill>
                  <a:schemeClr val="tx1"/>
                </a:solidFill>
              </a:rPr>
              <a:t>专门为每个分会干部职位所编写，并按时间顺序在整个财务年度间给干部提供指导。</a:t>
            </a:r>
          </a:p>
          <a:p>
            <a:endParaRPr lang="en-US" dirty="0">
              <a:solidFill>
                <a:schemeClr val="tx1"/>
              </a:solidFill>
            </a:endParaRPr>
          </a:p>
          <a:p>
            <a:r>
              <a:rPr lang="zh-TW" dirty="0">
                <a:solidFill>
                  <a:schemeClr val="tx1"/>
                </a:solidFill>
              </a:rPr>
              <a:t>包括所有网上提供的资源和工具之链接</a:t>
            </a:r>
            <a:r>
              <a:rPr lang="zh-TW" baseline="0" dirty="0">
                <a:solidFill>
                  <a:schemeClr val="tx1"/>
                </a:solidFill>
              </a:rPr>
              <a:t> — 结合分会干部登陆页面，快速取得分会资源的方式。 </a:t>
            </a:r>
          </a:p>
          <a:p>
            <a:endParaRPr lang="en-US" baseline="0" dirty="0">
              <a:solidFill>
                <a:schemeClr val="tx1"/>
              </a:solidFill>
            </a:endParaRPr>
          </a:p>
          <a:p>
            <a:r>
              <a:rPr lang="zh-TW" baseline="0" dirty="0">
                <a:solidFill>
                  <a:schemeClr val="tx1"/>
                </a:solidFill>
              </a:rPr>
              <a:t>在网站上的搜寻栏中输入干部头衔，以寻找给特定分会干部的网页。  </a:t>
            </a:r>
          </a:p>
          <a:p>
            <a:endParaRPr lang="en-US" dirty="0">
              <a:solidFill>
                <a:schemeClr val="tx1"/>
              </a:solidFill>
            </a:endParaRPr>
          </a:p>
          <a:p>
            <a:r>
              <a:rPr lang="zh-TW" baseline="0" dirty="0">
                <a:solidFill>
                  <a:schemeClr val="tx1"/>
                </a:solidFill>
              </a:rPr>
              <a:t>每个网页都提供了旅行每个职位所需的工具和资源之快速链接。 </a:t>
            </a:r>
          </a:p>
        </p:txBody>
      </p:sp>
      <p:sp>
        <p:nvSpPr>
          <p:cNvPr id="4" name="Date Placeholder 3"/>
          <p:cNvSpPr>
            <a:spLocks noGrp="1"/>
          </p:cNvSpPr>
          <p:nvPr>
            <p:ph type="dt" idx="10"/>
          </p:nvPr>
        </p:nvSpPr>
        <p:spPr/>
        <p:txBody>
          <a:bodyPr/>
          <a:lstStyle/>
          <a:p>
            <a:pPr>
              <a:defRPr/>
            </a:pPr>
            <a:fld id="{50716BCF-EDF2-415D-8CD9-A64C9D3EEA17}"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39</a:t>
            </a:fld>
            <a:endParaRPr lang="en-US" dirty="0"/>
          </a:p>
        </p:txBody>
      </p:sp>
    </p:spTree>
    <p:extLst>
      <p:ext uri="{BB962C8B-B14F-4D97-AF65-F5344CB8AC3E}">
        <p14:creationId xmlns:p14="http://schemas.microsoft.com/office/powerpoint/2010/main" val="4020213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pPr marL="0" lvl="1" defTabSz="424723"/>
            <a:r>
              <a:rPr lang="zh-TW" dirty="0"/>
              <a:t>身为分区主席，您担任区内重要的角色，支持贵分区内的分会之成功。</a:t>
            </a:r>
          </a:p>
          <a:p>
            <a:pPr marL="0" lvl="1" defTabSz="424723"/>
            <a:r>
              <a:rPr lang="zh-TW" dirty="0"/>
              <a:t> </a:t>
            </a:r>
          </a:p>
          <a:p>
            <a:pPr marL="0" lvl="1" defTabSz="424723"/>
            <a:r>
              <a:rPr lang="zh-TW" dirty="0"/>
              <a:t>就如同链结中的一环，分区主席是区和分会间的链接。*因此，您必须尽全力强化这一环！</a:t>
            </a:r>
            <a:r>
              <a:rPr lang="zh-TW" b="1" dirty="0"/>
              <a:t>沟通、沟通、沟通！</a:t>
            </a:r>
          </a:p>
          <a:p>
            <a:pPr marL="0" lvl="1" defTabSz="424723"/>
            <a:endParaRPr lang="en-US" b="1" dirty="0"/>
          </a:p>
          <a:p>
            <a:pPr marL="0" lvl="1" defTabSz="424723"/>
            <a:r>
              <a:rPr lang="zh-TW" sz="1800" dirty="0">
                <a:latin typeface="Calibri" panose="020F0502020204030204" pitchFamily="34" charset="0"/>
                <a:ea typeface="PMingLiU" panose="020F0502020204030204" pitchFamily="34" charset="0"/>
              </a:rPr>
              <a:t>「这也适用于临时分区和专区主席！」</a:t>
            </a:r>
          </a:p>
          <a:p>
            <a:pPr marL="0" lvl="1" defTabSz="424723"/>
            <a:endParaRPr lang="en-US" sz="1800" b="1" dirty="0">
              <a:effectLst/>
              <a:latin typeface="Calibri" panose="020F0502020204030204" pitchFamily="34" charset="0"/>
            </a:endParaRPr>
          </a:p>
          <a:p>
            <a:pPr marL="0" lvl="1" defTabSz="424723"/>
            <a:r>
              <a:rPr lang="zh-TW" sz="1800" b="1" dirty="0">
                <a:latin typeface="Calibri" panose="020F0502020204030204" pitchFamily="34" charset="0"/>
                <a:ea typeface="PMingLiU"/>
              </a:rPr>
              <a:t>谈论他们被选中的原因、他们提供什么...等等</a:t>
            </a:r>
          </a:p>
        </p:txBody>
      </p:sp>
      <p:sp>
        <p:nvSpPr>
          <p:cNvPr id="4" name="Date Placeholder 3"/>
          <p:cNvSpPr>
            <a:spLocks noGrp="1"/>
          </p:cNvSpPr>
          <p:nvPr>
            <p:ph type="dt" idx="10"/>
          </p:nvPr>
        </p:nvSpPr>
        <p:spPr/>
        <p:txBody>
          <a:bodyPr/>
          <a:lstStyle/>
          <a:p>
            <a:pPr>
              <a:defRPr/>
            </a:pPr>
            <a:fld id="{F502645B-BB72-4BD5-BDA5-0A7F695300CD}"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a:t>
            </a:fld>
            <a:endParaRPr lang="en-US" dirty="0"/>
          </a:p>
        </p:txBody>
      </p:sp>
    </p:spTree>
    <p:extLst>
      <p:ext uri="{BB962C8B-B14F-4D97-AF65-F5344CB8AC3E}">
        <p14:creationId xmlns:p14="http://schemas.microsoft.com/office/powerpoint/2010/main" val="3286075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85800"/>
            <a:ext cx="5486400" cy="3087688"/>
          </a:xfrm>
        </p:spPr>
      </p:sp>
      <p:sp>
        <p:nvSpPr>
          <p:cNvPr id="3" name="Notes Placeholder 2"/>
          <p:cNvSpPr>
            <a:spLocks noGrp="1"/>
          </p:cNvSpPr>
          <p:nvPr>
            <p:ph type="body" idx="1"/>
          </p:nvPr>
        </p:nvSpPr>
        <p:spPr>
          <a:xfrm>
            <a:off x="762002" y="3993530"/>
            <a:ext cx="5486400" cy="4754880"/>
          </a:xfrm>
          <a:prstGeom prst="rect">
            <a:avLst/>
          </a:prstGeom>
        </p:spPr>
        <p:txBody>
          <a:bodyPr>
            <a:normAutofit fontScale="40000" lnSpcReduction="20000"/>
          </a:bodyPr>
          <a:lstStyle/>
          <a:p>
            <a:r>
              <a:rPr lang="zh-TW" sz="4800" dirty="0">
                <a:solidFill>
                  <a:schemeClr val="tx2"/>
                </a:solidFill>
              </a:rPr>
              <a:t>分会优质倡议 ─ 此资源帮助分会探索持续改进，简单到可作为年度计划工具使用。  鼓励所有会员参与。</a:t>
            </a:r>
          </a:p>
          <a:p>
            <a:pPr marL="457200" lvl="1" indent="-457200">
              <a:lnSpc>
                <a:spcPct val="120000"/>
              </a:lnSpc>
              <a:buSzPct val="125000"/>
            </a:pPr>
            <a:endParaRPr lang="en-US" sz="48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sz="4800" dirty="0">
                <a:solidFill>
                  <a:schemeClr val="tx2"/>
                </a:solidFill>
              </a:rPr>
              <a:t>为分会的成功做好计划 - 提供SWOT分析、SMART目标及行动计划的逐步流程，以建立团队、建立愿景、建立计划、建立成功。</a:t>
            </a:r>
          </a:p>
          <a:p>
            <a:pPr marL="457200" indent="-457200">
              <a:lnSpc>
                <a:spcPct val="120000"/>
              </a:lnSpc>
            </a:pPr>
            <a:endParaRPr lang="en-US" sz="4800" kern="0" dirty="0">
              <a:solidFill>
                <a:schemeClr val="tx1"/>
              </a:solidFill>
              <a:ea typeface="Arial" charset="0"/>
              <a:cs typeface="Arial" charset="0"/>
            </a:endParaRPr>
          </a:p>
          <a:p>
            <a:r>
              <a:rPr lang="zh-TW" sz="4800" dirty="0">
                <a:solidFill>
                  <a:schemeClr val="tx2"/>
                </a:solidFill>
              </a:rPr>
              <a:t>您的分会，您的方式 — 本指南提供了流程历经的各个步骤，帮助贵分会定制和举行经过精心计划、实施和有趣的分会会议；增加情谊和会员满意度。</a:t>
            </a:r>
          </a:p>
          <a:p>
            <a:pPr>
              <a:lnSpc>
                <a:spcPct val="120000"/>
              </a:lnSpc>
            </a:pPr>
            <a:endParaRPr lang="en-US" dirty="0">
              <a:solidFill>
                <a:schemeClr val="tx1"/>
              </a:solidFill>
            </a:endParaRPr>
          </a:p>
        </p:txBody>
      </p:sp>
      <p:sp>
        <p:nvSpPr>
          <p:cNvPr id="4" name="Date Placeholder 3"/>
          <p:cNvSpPr>
            <a:spLocks noGrp="1"/>
          </p:cNvSpPr>
          <p:nvPr>
            <p:ph type="dt" idx="10"/>
          </p:nvPr>
        </p:nvSpPr>
        <p:spPr/>
        <p:txBody>
          <a:bodyPr/>
          <a:lstStyle/>
          <a:p>
            <a:pPr>
              <a:defRPr/>
            </a:pPr>
            <a:fld id="{9CAFF37E-B986-41DC-B040-5C0A4DF7387C}"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40</a:t>
            </a:fld>
            <a:endParaRPr lang="en-US" dirty="0"/>
          </a:p>
        </p:txBody>
      </p:sp>
    </p:spTree>
    <p:extLst>
      <p:ext uri="{BB962C8B-B14F-4D97-AF65-F5344CB8AC3E}">
        <p14:creationId xmlns:p14="http://schemas.microsoft.com/office/powerpoint/2010/main" val="1096728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rmAutofit/>
          </a:bodyPr>
          <a:lstStyle/>
          <a:p>
            <a:pPr marL="0" lvl="1" defTabSz="424723">
              <a:lnSpc>
                <a:spcPct val="200000"/>
              </a:lnSpc>
            </a:pPr>
            <a:r>
              <a:rPr lang="zh-TW" dirty="0"/>
              <a:t>身为分区主席，您为分会提供分区资源，以在关键领域上支持健康的分会，例如：</a:t>
            </a:r>
          </a:p>
          <a:p>
            <a:pPr marL="0" lvl="1" defTabSz="424723">
              <a:lnSpc>
                <a:spcPct val="200000"/>
              </a:lnSpc>
            </a:pPr>
            <a:r>
              <a:rPr lang="zh-TW" b="1" dirty="0"/>
              <a:t>服务</a:t>
            </a:r>
            <a:r>
              <a:rPr lang="zh-TW" dirty="0"/>
              <a:t> – 让分会致力于与其社区需求相关的服务</a:t>
            </a:r>
          </a:p>
          <a:p>
            <a:pPr lvl="0">
              <a:lnSpc>
                <a:spcPct val="200000"/>
              </a:lnSpc>
            </a:pPr>
            <a:r>
              <a:rPr lang="zh-TW" b="1" dirty="0"/>
              <a:t>会员成长 </a:t>
            </a:r>
            <a:r>
              <a:rPr lang="zh-TW" dirty="0"/>
              <a:t>– 分区主席可能是分会寻找新会员并使现有会员参与的第一线沟通渠道。</a:t>
            </a:r>
          </a:p>
          <a:p>
            <a:pPr lvl="0">
              <a:lnSpc>
                <a:spcPct val="200000"/>
              </a:lnSpc>
            </a:pPr>
            <a:r>
              <a:rPr lang="zh-TW" b="1" dirty="0"/>
              <a:t>领导发展 </a:t>
            </a:r>
            <a:r>
              <a:rPr lang="zh-TW" dirty="0"/>
              <a:t>– 分区主席与分会干部密切合作，帮助他们寻找潜在的新领导人，并鼓励他们在分会中晋升到更高级的领导职位，并在最后担任区职位。 </a:t>
            </a:r>
          </a:p>
          <a:p>
            <a:endParaRPr lang="en-US" dirty="0"/>
          </a:p>
          <a:p>
            <a:endParaRPr lang="en-US" dirty="0"/>
          </a:p>
        </p:txBody>
      </p:sp>
      <p:sp>
        <p:nvSpPr>
          <p:cNvPr id="4" name="Date Placeholder 3"/>
          <p:cNvSpPr>
            <a:spLocks noGrp="1"/>
          </p:cNvSpPr>
          <p:nvPr>
            <p:ph type="dt" idx="10"/>
          </p:nvPr>
        </p:nvSpPr>
        <p:spPr/>
        <p:txBody>
          <a:bodyPr/>
          <a:lstStyle/>
          <a:p>
            <a:pPr>
              <a:defRPr/>
            </a:pPr>
            <a:fld id="{BF916D08-6CFF-49EE-905A-6251775BF492}"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41</a:t>
            </a:fld>
            <a:endParaRPr lang="en-US" dirty="0"/>
          </a:p>
        </p:txBody>
      </p:sp>
    </p:spTree>
    <p:extLst>
      <p:ext uri="{BB962C8B-B14F-4D97-AF65-F5344CB8AC3E}">
        <p14:creationId xmlns:p14="http://schemas.microsoft.com/office/powerpoint/2010/main" val="160881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30773"/>
            <a:ext cx="5486400" cy="4754880"/>
          </a:xfrm>
          <a:prstGeom prst="rect">
            <a:avLst/>
          </a:prstGeom>
        </p:spPr>
        <p:txBody>
          <a:bodyPr/>
          <a:lstStyle/>
          <a:p>
            <a:r>
              <a:rPr lang="zh-TW" dirty="0">
                <a:solidFill>
                  <a:schemeClr val="tx1"/>
                </a:solidFill>
              </a:rPr>
              <a:t>此会议应在复合区年会召开前约30天举行，或按照区宪章及附则中规定的举行。  邀请现任分会干部和即将上任的干部。 </a:t>
            </a:r>
          </a:p>
          <a:p>
            <a:endParaRPr lang="en-US" dirty="0">
              <a:solidFill>
                <a:schemeClr val="tx1"/>
              </a:solidFill>
            </a:endParaRPr>
          </a:p>
          <a:p>
            <a:r>
              <a:rPr lang="zh-TW" dirty="0">
                <a:solidFill>
                  <a:schemeClr val="tx1"/>
                </a:solidFill>
              </a:rPr>
              <a:t>考虑让区GLT协调员出席并介绍领导人，以帮助新上任的干部为新的一年做好准备。 </a:t>
            </a:r>
          </a:p>
        </p:txBody>
      </p:sp>
      <p:sp>
        <p:nvSpPr>
          <p:cNvPr id="4" name="Date Placeholder 3"/>
          <p:cNvSpPr>
            <a:spLocks noGrp="1"/>
          </p:cNvSpPr>
          <p:nvPr>
            <p:ph type="dt" idx="10"/>
          </p:nvPr>
        </p:nvSpPr>
        <p:spPr/>
        <p:txBody>
          <a:bodyPr/>
          <a:lstStyle/>
          <a:p>
            <a:pPr>
              <a:defRPr/>
            </a:pPr>
            <a:fld id="{E2DC1C4B-5D1A-4DC8-B66E-BC761015DDE3}"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42</a:t>
            </a:fld>
            <a:endParaRPr lang="en-US" dirty="0"/>
          </a:p>
        </p:txBody>
      </p:sp>
    </p:spTree>
    <p:extLst>
      <p:ext uri="{BB962C8B-B14F-4D97-AF65-F5344CB8AC3E}">
        <p14:creationId xmlns:p14="http://schemas.microsoft.com/office/powerpoint/2010/main" val="1368795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b="0" dirty="0">
                <a:solidFill>
                  <a:schemeClr val="tx1"/>
                </a:solidFill>
              </a:rPr>
              <a:t>这项非必要的第四场会议设计如下。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b="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b="0" dirty="0">
                <a:solidFill>
                  <a:schemeClr val="tx1"/>
                </a:solidFill>
              </a:rPr>
              <a:t>开始时，讨论分区内分会的重要性。谈谈顾问会议的重要性及他们参与的价值</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b="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dirty="0">
                <a:solidFill>
                  <a:schemeClr val="tx1"/>
                </a:solidFill>
              </a:rPr>
              <a:t>介绍：让每位干部(现任和新任)进行自我介绍</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dirty="0">
                <a:solidFill>
                  <a:schemeClr val="tx1"/>
                </a:solidFill>
              </a:rPr>
              <a:t>过渡：让每位干部谈谈他们将如何顺利过渡到下一年的干部。  询问新任干部在年度开始前他们是否想取得其他任何信息。</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dirty="0">
                <a:solidFill>
                  <a:schemeClr val="tx1"/>
                </a:solidFill>
              </a:rPr>
              <a:t>为贵分会的成功制定计划：查看网站上找到的材料，以便分会利用全球会员发展措施</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dirty="0">
                <a:solidFill>
                  <a:schemeClr val="tx1"/>
                </a:solidFill>
              </a:rPr>
              <a:t>表扬服务：讨论他们打算如何鼓励交换独特的服务构思。  讨论服务旅程网页上提供的材料。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dirty="0">
                <a:solidFill>
                  <a:schemeClr val="tx1"/>
                </a:solidFill>
              </a:rPr>
              <a:t>认可LCIF：推广LCIF拨款方案并讨论该区在募款方面的状况。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dirty="0">
                <a:solidFill>
                  <a:schemeClr val="tx1"/>
                </a:solidFill>
              </a:rPr>
              <a:t>奖项：趁此机会表扬分会干部在会议、会员成长、卓越服务、LCIF以及其他的成就的参与。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dirty="0">
                <a:solidFill>
                  <a:schemeClr val="tx1"/>
                </a:solidFill>
              </a:rPr>
              <a:t>温斯特，分区主席接下来是什么？ </a:t>
            </a:r>
          </a:p>
        </p:txBody>
      </p:sp>
      <p:sp>
        <p:nvSpPr>
          <p:cNvPr id="4" name="Date Placeholder 3"/>
          <p:cNvSpPr>
            <a:spLocks noGrp="1"/>
          </p:cNvSpPr>
          <p:nvPr>
            <p:ph type="dt" idx="10"/>
          </p:nvPr>
        </p:nvSpPr>
        <p:spPr/>
        <p:txBody>
          <a:bodyPr/>
          <a:lstStyle/>
          <a:p>
            <a:pPr>
              <a:defRPr/>
            </a:pPr>
            <a:fld id="{C7583FBC-3886-4BD1-9EA3-8B6481983D58}"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43</a:t>
            </a:fld>
            <a:endParaRPr lang="en-US" dirty="0"/>
          </a:p>
        </p:txBody>
      </p:sp>
    </p:spTree>
    <p:extLst>
      <p:ext uri="{BB962C8B-B14F-4D97-AF65-F5344CB8AC3E}">
        <p14:creationId xmlns:p14="http://schemas.microsoft.com/office/powerpoint/2010/main" val="2739306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dirty="0"/>
              <a:t>温斯特</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dirty="0"/>
              <a:t>让我们来谈谈如何使用全球会员发展措施来支持分会</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a:solidFill>
                  <a:prstClr val="black"/>
                </a:solidFill>
              </a:rPr>
              <a:pPr>
                <a:defRPr/>
              </a:pPr>
              <a:t>44</a:t>
            </a:fld>
            <a:endParaRPr lang="en-US" dirty="0">
              <a:solidFill>
                <a:prstClr val="black"/>
              </a:solidFill>
            </a:endParaRPr>
          </a:p>
        </p:txBody>
      </p:sp>
    </p:spTree>
    <p:extLst>
      <p:ext uri="{BB962C8B-B14F-4D97-AF65-F5344CB8AC3E}">
        <p14:creationId xmlns:p14="http://schemas.microsoft.com/office/powerpoint/2010/main" val="33753783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normAutofit/>
          </a:bodyPr>
          <a:lstStyle/>
          <a:p>
            <a:pPr algn="l"/>
            <a:r>
              <a:rPr lang="zh-TW" sz="1200" dirty="0">
                <a:solidFill>
                  <a:schemeClr val="tx1"/>
                </a:solidFill>
                <a:ea typeface="Arial" charset="0"/>
                <a:cs typeface="Arial" charset="0"/>
              </a:rPr>
              <a:t>在分区会议上，您将如何吸引并使您的分会团结在一起，以便相互支持并与乐于助人的区领导人联系？</a:t>
            </a:r>
          </a:p>
          <a:p>
            <a:pPr algn="l"/>
            <a:endParaRPr lang="en-US" sz="1200" kern="0" dirty="0">
              <a:solidFill>
                <a:schemeClr val="tx1"/>
              </a:solidFill>
              <a:ea typeface="Arial" charset="0"/>
              <a:cs typeface="Arial" charset="0"/>
            </a:endParaRP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zh-TW" sz="1200" dirty="0">
                <a:solidFill>
                  <a:schemeClr val="tx1"/>
                </a:solidFill>
              </a:rPr>
              <a:t>什么能激励贵分区内的分会？</a:t>
            </a: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endParaRPr lang="en-US" altLang="ja-JP" sz="1200" dirty="0">
              <a:solidFill>
                <a:schemeClr val="tx1"/>
              </a:solidFill>
            </a:endParaRP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zh-TW" sz="1200" b="1" dirty="0">
                <a:solidFill>
                  <a:schemeClr val="tx1"/>
                </a:solidFill>
              </a:rPr>
              <a:t>实用的提示：通常，最重要的是小事情！谢谢一词大有益处！简单的礼物！</a:t>
            </a:r>
          </a:p>
          <a:p>
            <a:pPr algn="l"/>
            <a:endParaRPr lang="en-US" sz="1200" b="1" kern="0" dirty="0">
              <a:solidFill>
                <a:schemeClr val="tx1"/>
              </a:solidFill>
              <a:ea typeface="Arial" charset="0"/>
              <a:cs typeface="Arial" charset="0"/>
            </a:endParaRPr>
          </a:p>
          <a:p>
            <a:pPr marL="457200" indent="0">
              <a:spcBef>
                <a:spcPts val="0"/>
              </a:spcBef>
              <a:buFont typeface="Arial" panose="020B0604020202020204" pitchFamily="34" charset="0"/>
              <a:buNone/>
            </a:pPr>
            <a:endParaRPr lang="en-US" b="1" dirty="0">
              <a:solidFill>
                <a:schemeClr val="tx1"/>
              </a:solidFill>
            </a:endParaRPr>
          </a:p>
          <a:p>
            <a:pPr marL="457200" indent="0">
              <a:spcBef>
                <a:spcPts val="0"/>
              </a:spcBef>
            </a:pPr>
            <a:endParaRPr lang="en-US" dirty="0">
              <a:solidFill>
                <a:schemeClr val="tx1"/>
              </a:solidFill>
            </a:endParaRPr>
          </a:p>
        </p:txBody>
      </p:sp>
      <p:sp>
        <p:nvSpPr>
          <p:cNvPr id="4" name="Date Placeholder 3"/>
          <p:cNvSpPr>
            <a:spLocks noGrp="1"/>
          </p:cNvSpPr>
          <p:nvPr>
            <p:ph type="dt" idx="10"/>
          </p:nvPr>
        </p:nvSpPr>
        <p:spPr/>
        <p:txBody>
          <a:bodyPr/>
          <a:lstStyle/>
          <a:p>
            <a:pPr>
              <a:defRPr/>
            </a:pPr>
            <a:fld id="{FA0829B7-1947-427A-908A-A176FB6129F7}"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45</a:t>
            </a:fld>
            <a:endParaRPr lang="en-US" dirty="0"/>
          </a:p>
        </p:txBody>
      </p:sp>
    </p:spTree>
    <p:extLst>
      <p:ext uri="{BB962C8B-B14F-4D97-AF65-F5344CB8AC3E}">
        <p14:creationId xmlns:p14="http://schemas.microsoft.com/office/powerpoint/2010/main" val="2751133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endParaRPr>
          </a:p>
          <a:p>
            <a:pPr>
              <a:lnSpc>
                <a:spcPct val="150000"/>
              </a:lnSpc>
            </a:pPr>
            <a:r>
              <a:rPr lang="zh-TW" baseline="0" dirty="0">
                <a:solidFill>
                  <a:schemeClr val="tx2"/>
                </a:solidFill>
              </a:rPr>
              <a:t>国际狮子会启动了专区及分区主席的</a:t>
            </a:r>
            <a:r>
              <a:rPr lang="zh-TW" u="sng" baseline="0" dirty="0">
                <a:solidFill>
                  <a:schemeClr val="tx2"/>
                </a:solidFill>
              </a:rPr>
              <a:t>全球会员发展措施</a:t>
            </a:r>
            <a:r>
              <a:rPr lang="zh-TW" baseline="0" dirty="0">
                <a:solidFill>
                  <a:schemeClr val="tx2"/>
                </a:solidFill>
              </a:rPr>
              <a:t>资源网页。  </a:t>
            </a:r>
          </a:p>
          <a:p>
            <a:pPr>
              <a:lnSpc>
                <a:spcPct val="150000"/>
              </a:lnSpc>
            </a:pPr>
            <a:endParaRPr lang="en-US" baseline="0" dirty="0">
              <a:solidFill>
                <a:schemeClr val="tx2"/>
              </a:solidFill>
            </a:endParaRPr>
          </a:p>
          <a:p>
            <a:pPr>
              <a:lnSpc>
                <a:spcPct val="150000"/>
              </a:lnSpc>
            </a:pPr>
            <a:r>
              <a:rPr lang="zh-TW" baseline="0" dirty="0">
                <a:solidFill>
                  <a:schemeClr val="tx2"/>
                </a:solidFill>
              </a:rPr>
              <a:t>该网页的重点为提供工具和资源，以协助「成功的过程」  </a:t>
            </a:r>
          </a:p>
          <a:p>
            <a:pPr>
              <a:lnSpc>
                <a:spcPct val="150000"/>
              </a:lnSpc>
            </a:pPr>
            <a:endParaRPr lang="en-US" baseline="0" dirty="0">
              <a:solidFill>
                <a:schemeClr val="tx2"/>
              </a:solidFill>
            </a:endParaRPr>
          </a:p>
          <a:p>
            <a:pPr>
              <a:lnSpc>
                <a:spcPct val="150000"/>
              </a:lnSpc>
            </a:pPr>
            <a:r>
              <a:rPr lang="zh-TW" baseline="0" dirty="0">
                <a:solidFill>
                  <a:schemeClr val="tx2"/>
                </a:solidFill>
              </a:rPr>
              <a:t>已开发的工具和资源是为了帮助分区主席在以下领域协助分会</a:t>
            </a:r>
          </a:p>
          <a:p>
            <a:pPr>
              <a:lnSpc>
                <a:spcPct val="150000"/>
              </a:lnSpc>
            </a:pPr>
            <a:endParaRPr lang="en-US" baseline="0" dirty="0">
              <a:solidFill>
                <a:schemeClr val="tx2"/>
              </a:solidFill>
            </a:endParaRPr>
          </a:p>
          <a:p>
            <a:pPr>
              <a:lnSpc>
                <a:spcPct val="150000"/>
              </a:lnSpc>
            </a:pPr>
            <a:r>
              <a:rPr lang="zh-TW" baseline="0" dirty="0">
                <a:solidFill>
                  <a:schemeClr val="tx2"/>
                </a:solidFill>
              </a:rPr>
              <a:t>建立团队</a:t>
            </a:r>
          </a:p>
          <a:p>
            <a:pPr>
              <a:lnSpc>
                <a:spcPct val="150000"/>
              </a:lnSpc>
            </a:pPr>
            <a:r>
              <a:rPr lang="zh-TW" baseline="0" dirty="0">
                <a:solidFill>
                  <a:schemeClr val="tx2"/>
                </a:solidFill>
              </a:rPr>
              <a:t>建立愿景</a:t>
            </a:r>
          </a:p>
          <a:p>
            <a:pPr>
              <a:lnSpc>
                <a:spcPct val="150000"/>
              </a:lnSpc>
            </a:pPr>
            <a:r>
              <a:rPr lang="zh-TW" baseline="0" dirty="0">
                <a:solidFill>
                  <a:schemeClr val="tx2"/>
                </a:solidFill>
              </a:rPr>
              <a:t>建立计划</a:t>
            </a:r>
          </a:p>
          <a:p>
            <a:pPr>
              <a:lnSpc>
                <a:spcPct val="150000"/>
              </a:lnSpc>
            </a:pPr>
            <a:r>
              <a:rPr lang="zh-TW" baseline="0" dirty="0">
                <a:solidFill>
                  <a:schemeClr val="tx2"/>
                </a:solidFill>
              </a:rPr>
              <a:t>建立成功 </a:t>
            </a:r>
          </a:p>
          <a:p>
            <a:pPr>
              <a:lnSpc>
                <a:spcPct val="150000"/>
              </a:lnSpc>
            </a:pPr>
            <a:endParaRPr lang="en-US" baseline="0" dirty="0">
              <a:solidFill>
                <a:schemeClr val="tx2"/>
              </a:solidFill>
            </a:endParaRPr>
          </a:p>
          <a:p>
            <a:pPr>
              <a:lnSpc>
                <a:spcPct val="150000"/>
              </a:lnSpc>
            </a:pPr>
            <a:r>
              <a:rPr lang="zh-TW" baseline="0" dirty="0">
                <a:solidFill>
                  <a:schemeClr val="tx2"/>
                </a:solidFill>
              </a:rPr>
              <a:t>QR 码：扫描后直接进入网页。 </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a:solidFill>
                  <a:prstClr val="black"/>
                </a:solidFill>
              </a:rPr>
              <a:pPr>
                <a:defRPr/>
              </a:pPr>
              <a:t>46</a:t>
            </a:fld>
            <a:endParaRPr lang="en-US" dirty="0">
              <a:solidFill>
                <a:prstClr val="black"/>
              </a:solidFill>
            </a:endParaRPr>
          </a:p>
        </p:txBody>
      </p:sp>
    </p:spTree>
    <p:extLst>
      <p:ext uri="{BB962C8B-B14F-4D97-AF65-F5344CB8AC3E}">
        <p14:creationId xmlns:p14="http://schemas.microsoft.com/office/powerpoint/2010/main" val="1202918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r>
              <a:rPr lang="zh-TW" dirty="0"/>
              <a:t>确保您将分会任何的麻烦问题准确、完整地记录下来，并找到答案且及时回复。使之成为一种稳定且一致的习惯。</a:t>
            </a:r>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47</a:t>
            </a:fld>
            <a:endParaRPr lang="en-US" dirty="0"/>
          </a:p>
        </p:txBody>
      </p:sp>
    </p:spTree>
    <p:extLst>
      <p:ext uri="{BB962C8B-B14F-4D97-AF65-F5344CB8AC3E}">
        <p14:creationId xmlns:p14="http://schemas.microsoft.com/office/powerpoint/2010/main" val="21101960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r>
              <a:rPr lang="zh-TW" dirty="0">
                <a:solidFill>
                  <a:schemeClr val="tx1"/>
                </a:solidFill>
              </a:rPr>
              <a:t>纪录您的会议。</a:t>
            </a:r>
          </a:p>
          <a:p>
            <a:endParaRPr lang="en-US" dirty="0">
              <a:solidFill>
                <a:schemeClr val="tx1"/>
              </a:solidFill>
            </a:endParaRPr>
          </a:p>
          <a:p>
            <a:pPr marL="171450" indent="-171450">
              <a:buFont typeface="Arial" panose="020B0604020202020204" pitchFamily="34" charset="0"/>
              <a:buChar char="•"/>
            </a:pPr>
            <a:r>
              <a:rPr lang="zh-TW" dirty="0">
                <a:solidFill>
                  <a:schemeClr val="tx1"/>
                </a:solidFill>
              </a:rPr>
              <a:t>使用此模板纪录分区会议进程。 </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zh-TW" dirty="0">
                <a:solidFill>
                  <a:schemeClr val="tx1"/>
                </a:solidFill>
              </a:rPr>
              <a:t>若议程项目需要延到下一次会议，则这是一个很好的工具。</a:t>
            </a:r>
          </a:p>
          <a:p>
            <a:pPr marL="171450" indent="-171450">
              <a:buFont typeface="Arial" panose="020B0604020202020204" pitchFamily="34" charset="0"/>
              <a:buChar char="•"/>
            </a:pPr>
            <a:endParaRPr lang="en-US" dirty="0">
              <a:solidFill>
                <a:schemeClr val="tx1"/>
              </a:solidFill>
            </a:endParaRPr>
          </a:p>
          <a:p>
            <a:pPr marL="171450" indent="-171450">
              <a:buFont typeface="Arial" panose="020B0604020202020204" pitchFamily="34" charset="0"/>
              <a:buChar char="•"/>
            </a:pPr>
            <a:r>
              <a:rPr lang="zh-TW" dirty="0">
                <a:solidFill>
                  <a:schemeClr val="tx1"/>
                </a:solidFill>
              </a:rPr>
              <a:t>分区活动的良好历史。 </a:t>
            </a:r>
          </a:p>
          <a:p>
            <a:pPr marL="171450" indent="-171450">
              <a:buFont typeface="Arial" panose="020B0604020202020204" pitchFamily="34" charset="0"/>
              <a:buChar char="•"/>
            </a:pPr>
            <a:r>
              <a:rPr lang="zh-TW" b="1" dirty="0">
                <a:solidFill>
                  <a:schemeClr val="tx1"/>
                </a:solidFill>
              </a:rPr>
              <a:t>组织通过会议记录来维护其记录和政策。这是个值得记下的重要概念。为了消除任何错误信息或防止不良先例，保留事件记录非常重要。</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680E959C-F08E-4782-AC76-7A73AD9E1F3F}"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48</a:t>
            </a:fld>
            <a:endParaRPr lang="en-US" dirty="0"/>
          </a:p>
        </p:txBody>
      </p:sp>
    </p:spTree>
    <p:extLst>
      <p:ext uri="{BB962C8B-B14F-4D97-AF65-F5344CB8AC3E}">
        <p14:creationId xmlns:p14="http://schemas.microsoft.com/office/powerpoint/2010/main" val="12371889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56356" y="4012713"/>
            <a:ext cx="5486400" cy="4754880"/>
          </a:xfrm>
          <a:prstGeom prst="rect">
            <a:avLst/>
          </a:prstGeom>
        </p:spPr>
        <p:txBody>
          <a:bodyPr/>
          <a:lstStyle/>
          <a:p>
            <a:pPr marL="0" marR="0" lvl="0" indent="0" algn="l" defTabSz="914400" rtl="0" eaLnBrk="1" fontAlgn="base" latinLnBrk="0" hangingPunct="1">
              <a:spcBef>
                <a:spcPct val="0"/>
              </a:spcBef>
              <a:spcAft>
                <a:spcPct val="0"/>
              </a:spcAft>
              <a:buClrTx/>
              <a:buSzTx/>
              <a:buFontTx/>
              <a:buNone/>
              <a:tabLst/>
              <a:defRPr/>
            </a:pPr>
            <a:r>
              <a:rPr kumimoji="0" lang="zh-TW" sz="1200" b="0" i="0" u="none" strike="noStrike" cap="none" normalizeH="0" noProof="0" dirty="0">
                <a:ln>
                  <a:noFill/>
                </a:ln>
                <a:solidFill>
                  <a:schemeClr val="tx1"/>
                </a:solidFill>
                <a:uLnTx/>
                <a:uFillTx/>
                <a:ea typeface="Arial" charset="0"/>
                <a:cs typeface="Arial" charset="0"/>
              </a:rPr>
              <a:t>后续跟进任何必要的支持分会行动，以及与总监和GAT协调员间的合作。</a:t>
            </a:r>
          </a:p>
          <a:p>
            <a:pPr marL="0" marR="0" lvl="0" indent="0" algn="l" defTabSz="914400" rtl="0" eaLnBrk="1" fontAlgn="base" latinLnBrk="0" hangingPunct="1">
              <a:spcBef>
                <a:spcPct val="0"/>
              </a:spcBef>
              <a:spcAft>
                <a:spcPct val="0"/>
              </a:spcAft>
              <a:buClrTx/>
              <a:buSzTx/>
              <a:buFontTx/>
              <a:buNone/>
              <a:tabLst/>
              <a:defRPr/>
            </a:pPr>
            <a:endParaRPr lang="en-US" kern="0" baseline="0" dirty="0">
              <a:solidFill>
                <a:schemeClr val="tx1"/>
              </a:solidFill>
              <a:ea typeface="Arial" charset="0"/>
              <a:cs typeface="Arial" charset="0"/>
            </a:endParaRP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kumimoji="0" lang="zh-TW" sz="1200" b="0" i="0" u="none" strike="noStrike" cap="none" normalizeH="0" noProof="0" dirty="0">
                <a:ln>
                  <a:noFill/>
                </a:ln>
                <a:solidFill>
                  <a:schemeClr val="tx1"/>
                </a:solidFill>
                <a:uLnTx/>
                <a:uFillTx/>
                <a:ea typeface="Arial" charset="0"/>
                <a:cs typeface="Arial" charset="0"/>
              </a:rPr>
              <a:t>优先考虑分区内有困难的分会所需要额外关注之问题。 </a:t>
            </a: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lang="zh-TW" baseline="0" dirty="0">
                <a:solidFill>
                  <a:schemeClr val="tx1"/>
                </a:solidFill>
                <a:ea typeface="Arial" charset="0"/>
                <a:cs typeface="Arial" charset="0"/>
              </a:rPr>
              <a:t>记下任何需要采取的后续行动。 </a:t>
            </a: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endParaRPr lang="en-US" kern="0" baseline="0" dirty="0">
              <a:solidFill>
                <a:schemeClr val="tx1"/>
              </a:solidFill>
              <a:ea typeface="Arial" charset="0"/>
              <a:cs typeface="Arial" charset="0"/>
            </a:endParaRP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lang="zh-TW" dirty="0">
                <a:solidFill>
                  <a:schemeClr val="tx1"/>
                </a:solidFill>
                <a:ea typeface="Arial" charset="0"/>
                <a:cs typeface="Arial" charset="0"/>
              </a:rPr>
              <a:t>规划下次分区会议的计划和行动。</a:t>
            </a:r>
          </a:p>
          <a:p>
            <a:pPr marL="0" marR="0" lvl="0" indent="0" algn="l" defTabSz="914400" rtl="0" eaLnBrk="1" fontAlgn="base" latinLnBrk="0" hangingPunct="1">
              <a:spcBef>
                <a:spcPct val="0"/>
              </a:spcBef>
              <a:spcAft>
                <a:spcPct val="0"/>
              </a:spcAft>
              <a:buClrTx/>
              <a:buSzTx/>
              <a:buFontTx/>
              <a:buNone/>
              <a:tabLst/>
              <a:defRPr/>
            </a:pPr>
            <a:endParaRPr kumimoji="0" lang="en-US" sz="1200" b="0" i="0" u="none" strike="noStrike" kern="0" cap="none" spc="0" normalizeH="0" baseline="0" noProof="0" dirty="0">
              <a:ln>
                <a:noFill/>
              </a:ln>
              <a:solidFill>
                <a:schemeClr val="tx1"/>
              </a:solidFill>
              <a:effectLst/>
              <a:uLnTx/>
              <a:uFillTx/>
              <a:ea typeface="Arial" charset="0"/>
              <a:cs typeface="Arial" charset="0"/>
            </a:endParaRPr>
          </a:p>
          <a:p>
            <a:pPr algn="l"/>
            <a:r>
              <a:rPr lang="zh-TW" sz="1200" dirty="0">
                <a:solidFill>
                  <a:schemeClr val="tx1"/>
                </a:solidFill>
                <a:ea typeface="Arial" charset="0"/>
                <a:cs typeface="Arial" charset="0"/>
              </a:rPr>
              <a:t>	</a:t>
            </a:r>
          </a:p>
          <a:p>
            <a:endParaRPr lang="en-US" dirty="0"/>
          </a:p>
        </p:txBody>
      </p:sp>
      <p:sp>
        <p:nvSpPr>
          <p:cNvPr id="4" name="Date Placeholder 3"/>
          <p:cNvSpPr>
            <a:spLocks noGrp="1"/>
          </p:cNvSpPr>
          <p:nvPr>
            <p:ph type="dt" idx="10"/>
          </p:nvPr>
        </p:nvSpPr>
        <p:spPr/>
        <p:txBody>
          <a:bodyPr/>
          <a:lstStyle/>
          <a:p>
            <a:pPr>
              <a:defRPr/>
            </a:pPr>
            <a:fld id="{15B326ED-AB43-46AF-91E3-565B3A6FCFC2}"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49</a:t>
            </a:fld>
            <a:endParaRPr lang="en-US" dirty="0"/>
          </a:p>
        </p:txBody>
      </p:sp>
    </p:spTree>
    <p:extLst>
      <p:ext uri="{BB962C8B-B14F-4D97-AF65-F5344CB8AC3E}">
        <p14:creationId xmlns:p14="http://schemas.microsoft.com/office/powerpoint/2010/main" val="2962437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762000"/>
            <a:ext cx="5486400" cy="3087688"/>
          </a:xfrm>
        </p:spPr>
      </p:sp>
      <p:sp>
        <p:nvSpPr>
          <p:cNvPr id="3" name="Notes Placeholder 2"/>
          <p:cNvSpPr>
            <a:spLocks noGrp="1"/>
          </p:cNvSpPr>
          <p:nvPr>
            <p:ph type="body" idx="1"/>
          </p:nvPr>
        </p:nvSpPr>
        <p:spPr>
          <a:xfrm>
            <a:off x="687388" y="4145303"/>
            <a:ext cx="5486400" cy="4754880"/>
          </a:xfrm>
          <a:prstGeom prst="rect">
            <a:avLst/>
          </a:prstGeom>
        </p:spPr>
        <p:txBody>
          <a:bodyPr wrap="square">
            <a:normAutofit/>
          </a:bodyPr>
          <a:lstStyle/>
          <a:p>
            <a:pPr>
              <a:lnSpc>
                <a:spcPct val="150000"/>
              </a:lnSpc>
              <a:spcBef>
                <a:spcPts val="0"/>
              </a:spcBef>
            </a:pPr>
            <a:r>
              <a:rPr lang="zh-TW" sz="1100" dirty="0">
                <a:latin typeface="+mn-lt"/>
                <a:ea typeface="PMingLiU"/>
                <a:cs typeface="Arial" panose="020B0604020202020204" pitchFamily="34" charset="0"/>
              </a:rPr>
              <a:t>您将花许多时间与一些主要的分会干部相处：  主要是分会会长和副会长、分会秘书，也许还有分会会员发展和服务主席。  </a:t>
            </a:r>
          </a:p>
          <a:p>
            <a:pPr>
              <a:lnSpc>
                <a:spcPct val="150000"/>
              </a:lnSpc>
              <a:spcBef>
                <a:spcPts val="0"/>
              </a:spcBef>
            </a:pPr>
            <a:endParaRPr lang="en-US" sz="1100" dirty="0">
              <a:latin typeface="+mn-lt"/>
              <a:cs typeface="Arial" panose="020B0604020202020204" pitchFamily="34" charset="0"/>
            </a:endParaRPr>
          </a:p>
          <a:p>
            <a:pPr>
              <a:lnSpc>
                <a:spcPct val="150000"/>
              </a:lnSpc>
              <a:spcBef>
                <a:spcPts val="0"/>
              </a:spcBef>
            </a:pPr>
            <a:r>
              <a:rPr lang="zh-TW" sz="1100" dirty="0">
                <a:latin typeface="+mn-lt"/>
                <a:ea typeface="PMingLiU"/>
                <a:cs typeface="Arial" panose="020B0604020202020204" pitchFamily="34" charset="0"/>
              </a:rPr>
              <a:t>请注意，常设委员会也包含在结构中，以支持成功分会的各项主要功能。  修订后的《标准分会宪章及附则》中定义了新的分会干部，一些分会干部的角色和职责也已明确。 </a:t>
            </a:r>
          </a:p>
          <a:p>
            <a:pPr>
              <a:lnSpc>
                <a:spcPct val="150000"/>
              </a:lnSpc>
              <a:spcBef>
                <a:spcPts val="0"/>
              </a:spcBef>
            </a:pPr>
            <a:endParaRPr lang="en-US" sz="1100" dirty="0">
              <a:latin typeface="+mn-lt"/>
              <a:cs typeface="Arial" panose="020B0604020202020204" pitchFamily="34" charset="0"/>
            </a:endParaRPr>
          </a:p>
          <a:p>
            <a:pPr>
              <a:lnSpc>
                <a:spcPct val="150000"/>
              </a:lnSpc>
              <a:spcBef>
                <a:spcPts val="0"/>
              </a:spcBef>
            </a:pPr>
            <a:r>
              <a:rPr lang="zh-TW" sz="1100" dirty="0">
                <a:latin typeface="+mn-lt"/>
                <a:ea typeface="PMingLiU"/>
                <a:cs typeface="Arial" panose="020B0604020202020204" pitchFamily="34" charset="0"/>
              </a:rPr>
              <a:t>此结构是在我们的社区和世界各地，提供强化和改善的人道主义服务更大层面的一部分。</a:t>
            </a:r>
          </a:p>
        </p:txBody>
      </p:sp>
      <p:sp>
        <p:nvSpPr>
          <p:cNvPr id="4" name="Slide Number Placeholder 3"/>
          <p:cNvSpPr>
            <a:spLocks noGrp="1"/>
          </p:cNvSpPr>
          <p:nvPr>
            <p:ph type="sldNum" sz="quarter" idx="10"/>
          </p:nvPr>
        </p:nvSpPr>
        <p:spPr/>
        <p:txBody>
          <a:bodyPr/>
          <a:lstStyle/>
          <a:p>
            <a:fld id="{608124D4-FDF1-4512-943D-23B1A8088631}" type="slidenum">
              <a:rPr lang="en-US" smtClean="0"/>
              <a:t>5</a:t>
            </a:fld>
            <a:endParaRPr lang="en-US" dirty="0"/>
          </a:p>
        </p:txBody>
      </p:sp>
      <p:sp>
        <p:nvSpPr>
          <p:cNvPr id="5" name="Date Placeholder 4"/>
          <p:cNvSpPr>
            <a:spLocks noGrp="1"/>
          </p:cNvSpPr>
          <p:nvPr>
            <p:ph type="dt" idx="11"/>
          </p:nvPr>
        </p:nvSpPr>
        <p:spPr/>
        <p:txBody>
          <a:bodyPr/>
          <a:lstStyle/>
          <a:p>
            <a:pPr>
              <a:defRPr/>
            </a:pPr>
            <a:fld id="{6A73418A-77AF-417F-8D5B-00FC9620580D}" type="datetime1">
              <a:rPr lang="en-US" smtClean="0"/>
              <a:t>9/22/2023</a:t>
            </a:fld>
            <a:endParaRPr lang="en-US" dirty="0"/>
          </a:p>
        </p:txBody>
      </p:sp>
    </p:spTree>
    <p:extLst>
      <p:ext uri="{BB962C8B-B14F-4D97-AF65-F5344CB8AC3E}">
        <p14:creationId xmlns:p14="http://schemas.microsoft.com/office/powerpoint/2010/main" val="21787711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71513"/>
            <a:ext cx="5486400" cy="3087687"/>
          </a:xfrm>
        </p:spPr>
      </p:sp>
      <p:sp>
        <p:nvSpPr>
          <p:cNvPr id="3" name="Notes Placeholder 2"/>
          <p:cNvSpPr>
            <a:spLocks noGrp="1"/>
          </p:cNvSpPr>
          <p:nvPr>
            <p:ph type="body" idx="1"/>
          </p:nvPr>
        </p:nvSpPr>
        <p:spPr>
          <a:xfrm>
            <a:off x="701677" y="3963984"/>
            <a:ext cx="5486400" cy="4754880"/>
          </a:xfrm>
          <a:prstGeom prst="rect">
            <a:avLst/>
          </a:prstGeom>
        </p:spPr>
        <p:txBody>
          <a:bodyPr>
            <a:normAutofit/>
          </a:bodyPr>
          <a:lstStyle/>
          <a:p>
            <a:r>
              <a:rPr lang="zh-TW" sz="1200" dirty="0">
                <a:solidFill>
                  <a:schemeClr val="tx1"/>
                </a:solidFill>
                <a:latin typeface="+mn-lt"/>
                <a:ea typeface="PMingLiU" charset="0"/>
                <a:cs typeface="Arial" charset="0"/>
              </a:rPr>
              <a:t>庆祝您分会的成功并表扬分会和会员的成就</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dirty="0">
                <a:solidFill>
                  <a:schemeClr val="tx1"/>
                </a:solidFill>
                <a:latin typeface="+mn-lt"/>
                <a:ea typeface="PMingLiU" charset="0"/>
                <a:cs typeface="Arial" charset="0"/>
              </a:rPr>
              <a:t>总是在分区会议上以一些表扬和庆祝活动来使您的分会团结在一起。狮友们应该为自己身为狮友而感到高兴！</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dirty="0">
                <a:solidFill>
                  <a:schemeClr val="tx1"/>
                </a:solidFill>
                <a:latin typeface="+mn-lt"/>
                <a:ea typeface="PMingLiU" charset="0"/>
                <a:cs typeface="Arial" charset="0"/>
              </a:rPr>
              <a:t>贾斯汀，我们讨论了很多了，接下来呢？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endParaRPr lang="en-US" dirty="0">
              <a:solidFill>
                <a:schemeClr val="tx1"/>
              </a:solidFill>
              <a:latin typeface="+mn-lt"/>
            </a:endParaRPr>
          </a:p>
        </p:txBody>
      </p:sp>
      <p:sp>
        <p:nvSpPr>
          <p:cNvPr id="4" name="Date Placeholder 3"/>
          <p:cNvSpPr>
            <a:spLocks noGrp="1"/>
          </p:cNvSpPr>
          <p:nvPr>
            <p:ph type="dt" idx="10"/>
          </p:nvPr>
        </p:nvSpPr>
        <p:spPr/>
        <p:txBody>
          <a:bodyPr/>
          <a:lstStyle/>
          <a:p>
            <a:pPr>
              <a:defRPr/>
            </a:pPr>
            <a:fld id="{9CAFF37E-B986-41DC-B040-5C0A4DF7387C}"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50</a:t>
            </a:fld>
            <a:endParaRPr lang="en-US" dirty="0"/>
          </a:p>
        </p:txBody>
      </p:sp>
    </p:spTree>
    <p:extLst>
      <p:ext uri="{BB962C8B-B14F-4D97-AF65-F5344CB8AC3E}">
        <p14:creationId xmlns:p14="http://schemas.microsoft.com/office/powerpoint/2010/main" val="950863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51</a:t>
            </a:fld>
            <a:endParaRPr lang="en-US" dirty="0"/>
          </a:p>
        </p:txBody>
      </p:sp>
    </p:spTree>
    <p:extLst>
      <p:ext uri="{BB962C8B-B14F-4D97-AF65-F5344CB8AC3E}">
        <p14:creationId xmlns:p14="http://schemas.microsoft.com/office/powerpoint/2010/main" val="29131995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zh-TW" sz="1200" b="1" dirty="0">
                <a:solidFill>
                  <a:schemeClr val="tx1"/>
                </a:solidFill>
                <a:ea typeface="Arial" charset="0"/>
                <a:cs typeface="Arial" charset="0"/>
              </a:rPr>
              <a:t>因您成功的成果而赢得表扬。</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pPr marL="167112" indent="-167112">
              <a:buFont typeface="Arial" panose="020B0604020202020204" pitchFamily="34" charset="0"/>
              <a:buChar char="•"/>
            </a:pPr>
            <a:r>
              <a:rPr lang="zh-TW" dirty="0"/>
              <a:t>需要完成申请表。  </a:t>
            </a:r>
          </a:p>
          <a:p>
            <a:pPr marL="167112" indent="-167112">
              <a:buFont typeface="Arial" panose="020B0604020202020204" pitchFamily="34" charset="0"/>
              <a:buChar char="•"/>
            </a:pPr>
            <a:endParaRPr lang="en-US" dirty="0"/>
          </a:p>
          <a:p>
            <a:pPr marL="167112" indent="-167112">
              <a:buFont typeface="Arial" panose="020B0604020202020204" pitchFamily="34" charset="0"/>
              <a:buChar char="•"/>
            </a:pPr>
            <a:r>
              <a:rPr lang="zh-TW" dirty="0"/>
              <a:t>申请表位于分区和专区主席网页上。</a:t>
            </a:r>
          </a:p>
          <a:p>
            <a:pPr marL="167112" indent="-167112">
              <a:buFont typeface="Arial" panose="020B0604020202020204" pitchFamily="34" charset="0"/>
              <a:buChar char="•"/>
            </a:pPr>
            <a:endParaRPr lang="en-US" dirty="0"/>
          </a:p>
          <a:p>
            <a:pPr marL="167112" indent="-167112">
              <a:buFont typeface="Arial" panose="020B0604020202020204" pitchFamily="34" charset="0"/>
              <a:buChar char="•"/>
            </a:pPr>
            <a:r>
              <a:rPr lang="zh-TW" dirty="0"/>
              <a:t>担任本狮子年度职位者，申请表可用于审查并作为成功之路。</a:t>
            </a:r>
          </a:p>
          <a:p>
            <a:pPr defTabSz="891262">
              <a:defRPr/>
            </a:pPr>
            <a:endParaRPr lang="en-US" b="1" kern="0" dirty="0">
              <a:ea typeface="Arial" charset="0"/>
              <a:cs typeface="Arial" charset="0"/>
            </a:endParaRPr>
          </a:p>
          <a:p>
            <a:pPr marL="0" indent="0">
              <a:buFont typeface="Arial" panose="020B0604020202020204" pitchFamily="34" charset="0"/>
              <a:buNone/>
            </a:pPr>
            <a:r>
              <a:rPr lang="zh-TW" sz="1200" b="0" dirty="0">
                <a:solidFill>
                  <a:schemeClr val="tx1">
                    <a:lumMod val="75000"/>
                  </a:schemeClr>
                </a:solidFill>
                <a:cs typeface="Arial" charset="0"/>
              </a:rPr>
              <a:t>QR码：扫描此QR码即可轻松取得。  </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454823BF-63A1-43BA-8E1D-19CB584868F7}"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52</a:t>
            </a:fld>
            <a:endParaRPr lang="en-US" dirty="0"/>
          </a:p>
        </p:txBody>
      </p:sp>
    </p:spTree>
    <p:extLst>
      <p:ext uri="{BB962C8B-B14F-4D97-AF65-F5344CB8AC3E}">
        <p14:creationId xmlns:p14="http://schemas.microsoft.com/office/powerpoint/2010/main" val="17730902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2"/>
              </a:solidFill>
              <a:effectLst/>
              <a:latin typeface="+mn-lt"/>
              <a:ea typeface="+mn-ea"/>
              <a:cs typeface="+mn-cs"/>
            </a:endParaRPr>
          </a:p>
          <a:p>
            <a:r>
              <a:rPr lang="zh-TW" dirty="0">
                <a:solidFill>
                  <a:schemeClr val="tx2"/>
                </a:solidFill>
              </a:rPr>
              <a:t>区及分会行政管理司的职员在此随时给您提供支持。此投影片上有他们的联系信息。</a:t>
            </a:r>
          </a:p>
          <a:p>
            <a:endParaRPr lang="en-US" dirty="0">
              <a:solidFill>
                <a:schemeClr val="tx2"/>
              </a:solidFill>
            </a:endParaRPr>
          </a:p>
          <a:p>
            <a:r>
              <a:rPr lang="zh-TW" dirty="0">
                <a:solidFill>
                  <a:schemeClr val="tx2"/>
                </a:solidFill>
              </a:rPr>
              <a:t>目前，我们欢迎大家提出任何问题。</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53</a:t>
            </a:fld>
            <a:endParaRPr lang="en-US" dirty="0"/>
          </a:p>
        </p:txBody>
      </p:sp>
    </p:spTree>
    <p:extLst>
      <p:ext uri="{BB962C8B-B14F-4D97-AF65-F5344CB8AC3E}">
        <p14:creationId xmlns:p14="http://schemas.microsoft.com/office/powerpoint/2010/main" val="9675787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54</a:t>
            </a:fld>
            <a:endParaRPr lang="en-US" dirty="0"/>
          </a:p>
        </p:txBody>
      </p:sp>
    </p:spTree>
    <p:extLst>
      <p:ext uri="{BB962C8B-B14F-4D97-AF65-F5344CB8AC3E}">
        <p14:creationId xmlns:p14="http://schemas.microsoft.com/office/powerpoint/2010/main" val="2516085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533400"/>
            <a:ext cx="5486400" cy="3087688"/>
          </a:xfrm>
        </p:spPr>
      </p:sp>
      <p:sp>
        <p:nvSpPr>
          <p:cNvPr id="3" name="Notes Placeholder 2"/>
          <p:cNvSpPr>
            <a:spLocks noGrp="1"/>
          </p:cNvSpPr>
          <p:nvPr>
            <p:ph type="body" idx="1"/>
          </p:nvPr>
        </p:nvSpPr>
        <p:spPr>
          <a:xfrm>
            <a:off x="762000" y="3847637"/>
            <a:ext cx="5486400" cy="4754880"/>
          </a:xfrm>
          <a:prstGeom prst="rect">
            <a:avLst/>
          </a:prstGeom>
        </p:spPr>
        <p:txBody>
          <a:bodyPr/>
          <a:lstStyle/>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zh-TW" sz="1200" dirty="0">
                <a:solidFill>
                  <a:schemeClr val="tx1"/>
                </a:solidFill>
              </a:rPr>
              <a:t>顾问委员会通过分区主席向总监和区内阁沟通。让我们来花点时间真正试着理解这到底代表了什么。此表示顾问委员会是一个致力于GAT各个方面的工作委员会，协助分会提供新的服务方案构思、有效的招募策略、表扬和培养领导者，并鼓励会员找到使其快乐的地方，让他们能有信心招募并指导其他狮友。</a:t>
            </a:r>
            <a:r>
              <a:rPr lang="zh-TW" sz="1200" b="1" dirty="0">
                <a:solidFill>
                  <a:schemeClr val="tx1"/>
                </a:solidFill>
              </a:rPr>
              <a:t>您是实现此目标的重要关键。让分会干部看见担任更高级领导职务的重要性对于我们组织的长远发展非常重要！</a:t>
            </a:r>
          </a:p>
          <a:p>
            <a:pPr>
              <a:spcBef>
                <a:spcPts val="0"/>
              </a:spcBef>
            </a:pPr>
            <a:endParaRPr lang="en-US" dirty="0">
              <a:solidFill>
                <a:schemeClr val="tx1"/>
              </a:solidFill>
            </a:endParaRPr>
          </a:p>
          <a:p>
            <a:pPr>
              <a:spcBef>
                <a:spcPts val="0"/>
              </a:spcBef>
            </a:pPr>
            <a:endParaRPr lang="en-US" dirty="0">
              <a:solidFill>
                <a:schemeClr val="tx1"/>
              </a:solidFill>
            </a:endParaRPr>
          </a:p>
          <a:p>
            <a:pPr>
              <a:spcBef>
                <a:spcPts val="0"/>
              </a:spcBef>
            </a:pPr>
            <a:r>
              <a:rPr lang="zh-TW" dirty="0">
                <a:solidFill>
                  <a:schemeClr val="tx1"/>
                </a:solidFill>
              </a:rPr>
              <a:t>根据标准区结构，分区和专区主席担任区内阁干部，并为内阁及担任总监顾问委员会的分会干部间之主要沟通枢纽。  </a:t>
            </a: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608124D4-FDF1-4512-943D-23B1A8088631}" type="slidenum">
              <a:rPr lang="en-US" smtClean="0"/>
              <a:t>6</a:t>
            </a:fld>
            <a:endParaRPr lang="en-US" dirty="0"/>
          </a:p>
        </p:txBody>
      </p:sp>
      <p:sp>
        <p:nvSpPr>
          <p:cNvPr id="5" name="Date Placeholder 4"/>
          <p:cNvSpPr>
            <a:spLocks noGrp="1"/>
          </p:cNvSpPr>
          <p:nvPr>
            <p:ph type="dt" idx="11"/>
          </p:nvPr>
        </p:nvSpPr>
        <p:spPr/>
        <p:txBody>
          <a:bodyPr/>
          <a:lstStyle/>
          <a:p>
            <a:pPr>
              <a:defRPr/>
            </a:pPr>
            <a:fld id="{552A2E15-4163-44A7-8186-2E4D807BE8A2}" type="datetime1">
              <a:rPr lang="en-US" smtClean="0"/>
              <a:t>9/22/2023</a:t>
            </a:fld>
            <a:endParaRPr lang="en-US" dirty="0"/>
          </a:p>
        </p:txBody>
      </p:sp>
    </p:spTree>
    <p:extLst>
      <p:ext uri="{BB962C8B-B14F-4D97-AF65-F5344CB8AC3E}">
        <p14:creationId xmlns:p14="http://schemas.microsoft.com/office/powerpoint/2010/main" val="1880899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762000"/>
            <a:ext cx="5486400" cy="3086100"/>
          </a:xfrm>
        </p:spPr>
      </p:sp>
      <p:sp>
        <p:nvSpPr>
          <p:cNvPr id="3" name="Notes Placeholder 2"/>
          <p:cNvSpPr>
            <a:spLocks noGrp="1"/>
          </p:cNvSpPr>
          <p:nvPr>
            <p:ph type="body" idx="1"/>
          </p:nvPr>
        </p:nvSpPr>
        <p:spPr>
          <a:xfrm>
            <a:off x="675219" y="4089038"/>
            <a:ext cx="5852160" cy="4754880"/>
          </a:xfrm>
          <a:prstGeom prst="rect">
            <a:avLst/>
          </a:prstGeom>
        </p:spPr>
        <p:txBody>
          <a:bodyPr>
            <a:normAutofit fontScale="85000" lnSpcReduction="10000"/>
          </a:bodyPr>
          <a:lstStyle/>
          <a:p>
            <a:pPr>
              <a:lnSpc>
                <a:spcPct val="170000"/>
              </a:lnSpc>
              <a:spcBef>
                <a:spcPts val="0"/>
              </a:spcBef>
            </a:pPr>
            <a:r>
              <a:rPr lang="zh-TW" sz="1400" dirty="0"/>
              <a:t>沟通，尤其是双向沟通，是任何领导角色(包括分区主席)成功的重要成分。  双向沟通是指在既定结构内，各级间简要的信息交换。</a:t>
            </a:r>
          </a:p>
          <a:p>
            <a:pPr>
              <a:lnSpc>
                <a:spcPct val="170000"/>
              </a:lnSpc>
              <a:spcBef>
                <a:spcPts val="0"/>
              </a:spcBef>
            </a:pPr>
            <a:endParaRPr lang="en-US" sz="1400" dirty="0"/>
          </a:p>
          <a:p>
            <a:pPr>
              <a:lnSpc>
                <a:spcPct val="170000"/>
              </a:lnSpc>
              <a:spcBef>
                <a:spcPts val="0"/>
              </a:spcBef>
            </a:pPr>
            <a:r>
              <a:rPr lang="zh-TW" sz="1400" dirty="0"/>
              <a:t>身为分会和区之间的枢纽，您将担任双向沟通的促进者。此表示您将利用策略引导区内不同级间的沟通流畅度，并确保沟通渠道畅通。</a:t>
            </a:r>
          </a:p>
          <a:p>
            <a:pPr>
              <a:lnSpc>
                <a:spcPct val="170000"/>
              </a:lnSpc>
              <a:spcBef>
                <a:spcPts val="0"/>
              </a:spcBef>
            </a:pPr>
            <a:endParaRPr lang="en-US" sz="1400" dirty="0"/>
          </a:p>
          <a:p>
            <a:pPr>
              <a:lnSpc>
                <a:spcPct val="170000"/>
              </a:lnSpc>
              <a:spcBef>
                <a:spcPts val="0"/>
              </a:spcBef>
            </a:pPr>
            <a:r>
              <a:rPr lang="zh-TW" sz="1400" dirty="0"/>
              <a:t>身为</a:t>
            </a:r>
            <a:r>
              <a:rPr lang="zh-TW" sz="1400" b="1" dirty="0"/>
              <a:t>分会及分会干部的关键资源</a:t>
            </a:r>
            <a:r>
              <a:rPr lang="zh-TW" sz="1400" dirty="0"/>
              <a:t>，您和区沟通有关贵分区中，分会成功及挑战的信息。</a:t>
            </a:r>
          </a:p>
          <a:p>
            <a:pPr>
              <a:lnSpc>
                <a:spcPct val="170000"/>
              </a:lnSpc>
              <a:spcBef>
                <a:spcPts val="0"/>
              </a:spcBef>
            </a:pPr>
            <a:r>
              <a:rPr lang="zh-TW" sz="1400" dirty="0"/>
              <a:t> </a:t>
            </a:r>
          </a:p>
          <a:p>
            <a:pPr lvl="0">
              <a:lnSpc>
                <a:spcPct val="170000"/>
              </a:lnSpc>
              <a:spcBef>
                <a:spcPts val="0"/>
              </a:spcBef>
            </a:pPr>
            <a:r>
              <a:rPr lang="zh-TW" sz="1400" dirty="0"/>
              <a:t>您分享区、复合区及国际狮子会组织的计划或方案之信息。  </a:t>
            </a:r>
            <a:r>
              <a:rPr lang="zh-TW" sz="1400" i="1" dirty="0"/>
              <a:t>您也鼓励分会</a:t>
            </a:r>
            <a:r>
              <a:rPr lang="zh-TW" sz="1400" b="1" i="1" dirty="0"/>
              <a:t>参加区、复合区和国际年会</a:t>
            </a:r>
            <a:r>
              <a:rPr lang="zh-TW" sz="1400" i="1" dirty="0"/>
              <a:t>。 </a:t>
            </a:r>
          </a:p>
          <a:p>
            <a:pPr lvl="0">
              <a:lnSpc>
                <a:spcPct val="170000"/>
              </a:lnSpc>
              <a:spcBef>
                <a:spcPts val="0"/>
              </a:spcBef>
            </a:pPr>
            <a:endParaRPr lang="en-US" sz="1400" dirty="0"/>
          </a:p>
          <a:p>
            <a:pPr>
              <a:lnSpc>
                <a:spcPct val="170000"/>
              </a:lnSpc>
              <a:spcBef>
                <a:spcPts val="0"/>
              </a:spcBef>
            </a:pPr>
            <a:r>
              <a:rPr lang="zh-TW" sz="1400" dirty="0"/>
              <a:t>您将与总监团队和全球行动团队区协调员密切合作，以支持健康的分会。 </a:t>
            </a:r>
          </a:p>
          <a:p>
            <a:pPr>
              <a:lnSpc>
                <a:spcPct val="170000"/>
              </a:lnSpc>
              <a:spcBef>
                <a:spcPts val="0"/>
              </a:spcBef>
            </a:pPr>
            <a:endParaRPr lang="en-US" sz="1400" dirty="0"/>
          </a:p>
          <a:p>
            <a:pPr>
              <a:lnSpc>
                <a:spcPct val="170000"/>
              </a:lnSpc>
              <a:spcBef>
                <a:spcPts val="0"/>
              </a:spcBef>
            </a:pPr>
            <a:r>
              <a:rPr lang="zh-TW" sz="1400" dirty="0"/>
              <a:t>在分区会议中，您也给分会领导人提供分享及互动的机会、学习分会领导能力及庆祝分会成功等的机会！</a:t>
            </a:r>
            <a:r>
              <a:rPr lang="zh-TW" sz="1400" baseline="0" dirty="0"/>
              <a:t>   </a:t>
            </a:r>
          </a:p>
        </p:txBody>
      </p:sp>
      <p:sp>
        <p:nvSpPr>
          <p:cNvPr id="4" name="Date Placeholder 3"/>
          <p:cNvSpPr>
            <a:spLocks noGrp="1"/>
          </p:cNvSpPr>
          <p:nvPr>
            <p:ph type="dt" idx="10"/>
          </p:nvPr>
        </p:nvSpPr>
        <p:spPr/>
        <p:txBody>
          <a:bodyPr/>
          <a:lstStyle/>
          <a:p>
            <a:pPr>
              <a:defRPr/>
            </a:pPr>
            <a:fld id="{A39874E2-BB31-48DB-AAA8-488C7B3FCF50}"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7</a:t>
            </a:fld>
            <a:endParaRPr lang="en-US" dirty="0"/>
          </a:p>
        </p:txBody>
      </p:sp>
    </p:spTree>
    <p:extLst>
      <p:ext uri="{BB962C8B-B14F-4D97-AF65-F5344CB8AC3E}">
        <p14:creationId xmlns:p14="http://schemas.microsoft.com/office/powerpoint/2010/main" val="285971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13860"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zh-TW" sz="1200" dirty="0">
                <a:solidFill>
                  <a:schemeClr val="accent6"/>
                </a:solidFill>
                <a:latin typeface="Helvetica Neue"/>
                <a:ea typeface="PMingLiU"/>
              </a:rPr>
              <a:t>让我们来查看在上任前你能如何做好准备！</a:t>
            </a:r>
          </a:p>
        </p:txBody>
      </p:sp>
      <p:sp>
        <p:nvSpPr>
          <p:cNvPr id="4" name="Date Placeholder 3"/>
          <p:cNvSpPr>
            <a:spLocks noGrp="1"/>
          </p:cNvSpPr>
          <p:nvPr>
            <p:ph type="dt" idx="10"/>
          </p:nvPr>
        </p:nvSpPr>
        <p:spPr/>
        <p:txBody>
          <a:bodyPr/>
          <a:lstStyle/>
          <a:p>
            <a:pPr>
              <a:defRPr/>
            </a:pPr>
            <a:fld id="{58607A12-40EC-4906-B1A2-7B459FFE508F}"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8</a:t>
            </a:fld>
            <a:endParaRPr lang="en-US" dirty="0"/>
          </a:p>
        </p:txBody>
      </p:sp>
    </p:spTree>
    <p:extLst>
      <p:ext uri="{BB962C8B-B14F-4D97-AF65-F5344CB8AC3E}">
        <p14:creationId xmlns:p14="http://schemas.microsoft.com/office/powerpoint/2010/main" val="2559416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pPr algn="l"/>
            <a:r>
              <a:rPr lang="zh-TW" sz="1200" dirty="0">
                <a:solidFill>
                  <a:schemeClr val="tx1"/>
                </a:solidFill>
                <a:cs typeface="Arial" charset="0"/>
              </a:rPr>
              <a:t>参加任何贵区为分区和专区主席提供的培训。</a:t>
            </a:r>
          </a:p>
          <a:p>
            <a:pPr algn="l">
              <a:lnSpc>
                <a:spcPct val="120000"/>
              </a:lnSpc>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zh-TW" sz="1200" dirty="0">
                <a:solidFill>
                  <a:schemeClr val="tx1"/>
                </a:solidFill>
                <a:ea typeface="Arial" charset="0"/>
                <a:cs typeface="Arial" charset="0"/>
              </a:rPr>
              <a:t>提供网上培训。</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zh-TW" sz="1200" dirty="0">
                <a:solidFill>
                  <a:schemeClr val="tx1"/>
                </a:solidFill>
                <a:ea typeface="Arial" charset="0"/>
                <a:cs typeface="Arial" charset="0"/>
              </a:rPr>
              <a:t>贵区可能提供讲师引导的培训。</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zh-TW" sz="1200" dirty="0">
                <a:solidFill>
                  <a:schemeClr val="tx1"/>
                </a:solidFill>
                <a:ea typeface="Arial" charset="0"/>
                <a:cs typeface="Arial" charset="0"/>
              </a:rPr>
              <a:t>同时查看给分会的最新资源。 </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a:p>
            <a:pPr marL="171450" indent="-171450" algn="l">
              <a:lnSpc>
                <a:spcPct val="120000"/>
              </a:lnSpc>
              <a:buFont typeface="Arial" panose="020B0604020202020204" pitchFamily="34" charset="0"/>
              <a:buChar char="•"/>
            </a:pPr>
            <a:r>
              <a:rPr lang="zh-TW" sz="1200" dirty="0">
                <a:solidFill>
                  <a:schemeClr val="tx1"/>
                </a:solidFill>
                <a:ea typeface="Arial" charset="0"/>
                <a:cs typeface="Arial" charset="0"/>
              </a:rPr>
              <a:t>在狮子会学习中心探索培训机会。</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42DF96FC-5FAC-4D0A-A04F-BB8FF5547B1D}" type="datetime1">
              <a:rPr lang="en-US" smtClean="0"/>
              <a:t>9/22/2023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9</a:t>
            </a:fld>
            <a:endParaRPr lang="en-US" dirty="0"/>
          </a:p>
        </p:txBody>
      </p:sp>
    </p:spTree>
    <p:extLst>
      <p:ext uri="{BB962C8B-B14F-4D97-AF65-F5344CB8AC3E}">
        <p14:creationId xmlns:p14="http://schemas.microsoft.com/office/powerpoint/2010/main" val="3362149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89598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45755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649A6-CAC9-464D-A179-069B609676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693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881" r:id="rId16"/>
    <p:sldLayoutId id="2147483882" r:id="rId17"/>
    <p:sldLayoutId id="2147483883" r:id="rId18"/>
    <p:sldLayoutId id="2147483885" r:id="rId19"/>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20.jp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39.png"/><Relationship Id="rId7"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4.jpe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49.png"/><Relationship Id="rId7"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jp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3.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hyperlink" Target="https://www.lionsclubs.org/zh-hant/resources-for-members/resource-center/zone-region-chairpersons" TargetMode="External"/><Relationship Id="rId4" Type="http://schemas.openxmlformats.org/officeDocument/2006/relationships/hyperlink" Target="mailto:pacificasian@lionsclubs.org"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g"/><Relationship Id="rId7"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4.jpeg"/><Relationship Id="rId11" Type="http://schemas.openxmlformats.org/officeDocument/2006/relationships/image" Target="../media/image19.jpg"/><Relationship Id="rId5" Type="http://schemas.openxmlformats.org/officeDocument/2006/relationships/image" Target="../media/image13.jpe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13261F1A-F0ED-4BAF-A8CA-491A3EACC8EC}"/>
              </a:ext>
            </a:extLst>
          </p:cNvPr>
          <p:cNvSpPr txBox="1">
            <a:spLocks/>
          </p:cNvSpPr>
          <p:nvPr/>
        </p:nvSpPr>
        <p:spPr>
          <a:xfrm>
            <a:off x="2362200" y="1600200"/>
            <a:ext cx="7467600" cy="2170055"/>
          </a:xfrm>
          <a:prstGeom prst="rect">
            <a:avLst/>
          </a:prstGeom>
        </p:spPr>
        <p:txBody>
          <a:bodyPr anchor="ctr"/>
          <a:ls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a:lstStyle>
          <a:p>
            <a:pPr algn="ctr"/>
            <a:r>
              <a:rPr lang="zh-TW" sz="4000" b="1" dirty="0">
                <a:solidFill>
                  <a:schemeClr val="bg1"/>
                </a:solidFill>
                <a:latin typeface="Calibri"/>
                <a:ea typeface="PMingLiU"/>
                <a:cs typeface="Calibri"/>
              </a:rPr>
              <a:t>成功的分区主席 </a:t>
            </a:r>
          </a:p>
        </p:txBody>
      </p:sp>
    </p:spTree>
    <p:extLst>
      <p:ext uri="{BB962C8B-B14F-4D97-AF65-F5344CB8AC3E}">
        <p14:creationId xmlns:p14="http://schemas.microsoft.com/office/powerpoint/2010/main" val="196748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solidFill>
                  <a:srgbClr val="33373B"/>
                </a:solidFill>
              </a:rPr>
              <a:t>Chris Bunch – LION Managing Editor</a:t>
            </a:r>
          </a:p>
          <a:p>
            <a:pPr marL="0" indent="0" algn="ctr">
              <a:buFont typeface="Arial" pitchFamily="34" charset="0"/>
              <a:buNone/>
              <a:defRPr/>
            </a:pPr>
            <a:r>
              <a:rPr lang="en-US" sz="2400" kern="0" dirty="0">
                <a:solidFill>
                  <a:srgbClr val="33373B"/>
                </a:solidFill>
              </a:rPr>
              <a:t>Sanjeev Ahuja – Chief of Marketing &amp; Membership</a:t>
            </a:r>
          </a:p>
          <a:p>
            <a:pPr marL="0" indent="0" algn="ctr">
              <a:buFont typeface="Arial" pitchFamily="34" charset="0"/>
              <a:buNone/>
              <a:defRPr/>
            </a:pPr>
            <a:r>
              <a:rPr lang="en-US" sz="2400" kern="0" dirty="0">
                <a:solidFill>
                  <a:srgbClr val="33373B"/>
                </a:solidFill>
              </a:rPr>
              <a:t>Dan Hervey – Brand &amp; Creative Director</a:t>
            </a:r>
          </a:p>
          <a:p>
            <a:pPr marL="0" indent="0" algn="ctr">
              <a:buFont typeface="Arial" pitchFamily="34" charset="0"/>
              <a:buNone/>
              <a:defRPr/>
            </a:pPr>
            <a:r>
              <a:rPr lang="en-US" sz="2400" kern="0" dirty="0">
                <a:solidFill>
                  <a:srgbClr val="33373B"/>
                </a:solidFill>
              </a:rPr>
              <a:t>Stephanie Morales – Meetings Manager</a:t>
            </a:r>
            <a:endParaRPr lang="en-US" kern="0" dirty="0">
              <a:solidFill>
                <a:srgbClr val="33373B"/>
              </a:solidFill>
            </a:endParaRPr>
          </a:p>
        </p:txBody>
      </p:sp>
      <p:sp>
        <p:nvSpPr>
          <p:cNvPr id="135171" name="Rectangle 9"/>
          <p:cNvSpPr>
            <a:spLocks noChangeArrowheads="1"/>
          </p:cNvSpPr>
          <p:nvPr/>
        </p:nvSpPr>
        <p:spPr bwMode="auto">
          <a:xfrm>
            <a:off x="0" y="0"/>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a:solidFill>
                <a:srgbClr val="404040"/>
              </a:solidFill>
              <a:ea typeface="ヒラギノ角ゴ Pro W3"/>
              <a:cs typeface="ヒラギノ角ゴ Pro W3"/>
            </a:endParaRPr>
          </a:p>
        </p:txBody>
      </p:sp>
      <p:sp>
        <p:nvSpPr>
          <p:cNvPr id="2" name="TextBox 1">
            <a:extLst>
              <a:ext uri="{FF2B5EF4-FFF2-40B4-BE49-F238E27FC236}">
                <a16:creationId xmlns:a16="http://schemas.microsoft.com/office/drawing/2014/main" id="{831F88D1-A5B3-4648-8C5D-208FED4C8469}"/>
              </a:ext>
            </a:extLst>
          </p:cNvPr>
          <p:cNvSpPr txBox="1"/>
          <p:nvPr/>
        </p:nvSpPr>
        <p:spPr>
          <a:xfrm>
            <a:off x="552684" y="1032204"/>
            <a:ext cx="2952516" cy="2554545"/>
          </a:xfrm>
          <a:prstGeom prst="rect">
            <a:avLst/>
          </a:prstGeom>
          <a:noFill/>
        </p:spPr>
        <p:txBody>
          <a:bodyPr wrap="square" rtlCol="0">
            <a:spAutoFit/>
          </a:bodyPr>
          <a:lstStyle/>
          <a:p>
            <a:pPr eaLnBrk="1" hangingPunct="1">
              <a:defRPr/>
            </a:pPr>
            <a:r>
              <a:rPr lang="zh-TW" sz="3200" dirty="0">
                <a:solidFill>
                  <a:schemeClr val="accent1"/>
                </a:solidFill>
                <a:latin typeface="Calibri" panose="020F0502020204030204" pitchFamily="34" charset="0"/>
                <a:ea typeface="PMingLiU"/>
                <a:cs typeface="Calibri" panose="020F0502020204030204" pitchFamily="34" charset="0"/>
              </a:rPr>
              <a:t>为成功做准备！</a:t>
            </a:r>
          </a:p>
          <a:p>
            <a:pPr eaLnBrk="1" hangingPunct="1">
              <a:defRPr/>
            </a:pPr>
            <a:endParaRPr lang="en-US" sz="3200" kern="0" dirty="0">
              <a:solidFill>
                <a:schemeClr val="accent1"/>
              </a:solidFill>
              <a:latin typeface="Calibri" panose="020F0502020204030204" pitchFamily="34" charset="0"/>
              <a:cs typeface="Calibri" panose="020F0502020204030204" pitchFamily="34" charset="0"/>
            </a:endParaRPr>
          </a:p>
          <a:p>
            <a:pPr eaLnBrk="1" hangingPunct="1">
              <a:defRPr/>
            </a:pPr>
            <a:r>
              <a:rPr lang="zh-TW" sz="3200" dirty="0">
                <a:solidFill>
                  <a:schemeClr val="accent1"/>
                </a:solidFill>
                <a:latin typeface="Calibri" panose="020F0502020204030204" pitchFamily="34" charset="0"/>
                <a:ea typeface="PMingLiU"/>
                <a:cs typeface="Calibri" panose="020F0502020204030204" pitchFamily="34" charset="0"/>
              </a:rPr>
              <a:t>讲师引导的研讨会已在网上推出！  </a:t>
            </a:r>
          </a:p>
        </p:txBody>
      </p:sp>
      <p:sp>
        <p:nvSpPr>
          <p:cNvPr id="3" name="Rectangle 2">
            <a:extLst>
              <a:ext uri="{FF2B5EF4-FFF2-40B4-BE49-F238E27FC236}">
                <a16:creationId xmlns:a16="http://schemas.microsoft.com/office/drawing/2014/main" id="{897068DD-C85C-4044-AD05-D8FC1DE33675}"/>
              </a:ext>
            </a:extLst>
          </p:cNvPr>
          <p:cNvSpPr/>
          <p:nvPr/>
        </p:nvSpPr>
        <p:spPr>
          <a:xfrm>
            <a:off x="4343400" y="4079192"/>
            <a:ext cx="7086600" cy="2246769"/>
          </a:xfrm>
          <a:prstGeom prst="rect">
            <a:avLst/>
          </a:prstGeom>
        </p:spPr>
        <p:txBody>
          <a:bodyPr wrap="square">
            <a:spAutoFit/>
          </a:bodyPr>
          <a:lstStyle/>
          <a:p>
            <a:r>
              <a:rPr lang="zh-TW" sz="2800" dirty="0">
                <a:solidFill>
                  <a:srgbClr val="00338D"/>
                </a:solidFill>
                <a:latin typeface="Calibri" panose="020F0502020204030204" pitchFamily="34" charset="0"/>
                <a:ea typeface="PMingLiU"/>
                <a:cs typeface="Calibri" panose="020F0502020204030204" pitchFamily="34" charset="0"/>
              </a:rPr>
              <a:t>课前准备</a:t>
            </a:r>
          </a:p>
          <a:p>
            <a:r>
              <a:rPr lang="zh-TW" sz="2800" dirty="0">
                <a:solidFill>
                  <a:srgbClr val="00338D"/>
                </a:solidFill>
                <a:latin typeface="Calibri" panose="020F0502020204030204" pitchFamily="34" charset="0"/>
                <a:ea typeface="PMingLiU"/>
                <a:cs typeface="Calibri" panose="020F0502020204030204" pitchFamily="34" charset="0"/>
              </a:rPr>
              <a:t>分区主席的角色</a:t>
            </a:r>
          </a:p>
          <a:p>
            <a:r>
              <a:rPr lang="zh-TW" sz="2800" dirty="0">
                <a:solidFill>
                  <a:srgbClr val="00338D"/>
                </a:solidFill>
                <a:latin typeface="Calibri" panose="020F0502020204030204" pitchFamily="34" charset="0"/>
                <a:ea typeface="PMingLiU"/>
                <a:cs typeface="Calibri" panose="020F0502020204030204" pitchFamily="34" charset="0"/>
              </a:rPr>
              <a:t>分区目标设定和行动计划</a:t>
            </a:r>
          </a:p>
          <a:p>
            <a:r>
              <a:rPr lang="zh-TW" sz="2800" dirty="0">
                <a:solidFill>
                  <a:srgbClr val="00338D"/>
                </a:solidFill>
                <a:latin typeface="Calibri" panose="020F0502020204030204" pitchFamily="34" charset="0"/>
                <a:ea typeface="PMingLiU"/>
                <a:cs typeface="Calibri" panose="020F0502020204030204" pitchFamily="34" charset="0"/>
              </a:rPr>
              <a:t>解决问题</a:t>
            </a:r>
          </a:p>
          <a:p>
            <a:r>
              <a:rPr lang="zh-TW" sz="2800" dirty="0">
                <a:solidFill>
                  <a:srgbClr val="00338D"/>
                </a:solidFill>
                <a:latin typeface="Calibri" panose="020F0502020204030204" pitchFamily="34" charset="0"/>
                <a:ea typeface="PMingLiU"/>
                <a:cs typeface="Calibri" panose="020F0502020204030204" pitchFamily="34" charset="0"/>
              </a:rPr>
              <a:t>评估分会的健康</a:t>
            </a:r>
          </a:p>
        </p:txBody>
      </p:sp>
      <p:pic>
        <p:nvPicPr>
          <p:cNvPr id="11" name="Picture 10" descr="lionlogo_white.eps">
            <a:extLst>
              <a:ext uri="{FF2B5EF4-FFF2-40B4-BE49-F238E27FC236}">
                <a16:creationId xmlns:a16="http://schemas.microsoft.com/office/drawing/2014/main" id="{66905850-50BC-4BEB-BB4A-754868FA7B3A}"/>
              </a:ext>
            </a:extLst>
          </p:cNvPr>
          <p:cNvPicPr>
            <a:picLocks noChangeAspect="1"/>
          </p:cNvPicPr>
          <p:nvPr/>
        </p:nvPicPr>
        <p:blipFill>
          <a:blip r:embed="rId3" cstate="print">
            <a:alphaModFix amt="33000"/>
            <a:lum contrast="-20000"/>
            <a:extLst>
              <a:ext uri="{28A0092B-C50C-407E-A947-70E740481C1C}">
                <a14:useLocalDpi xmlns:a14="http://schemas.microsoft.com/office/drawing/2010/main" val="0"/>
              </a:ext>
            </a:extLst>
          </a:blip>
          <a:stretch>
            <a:fillRect/>
          </a:stretch>
        </p:blipFill>
        <p:spPr>
          <a:xfrm>
            <a:off x="152400" y="5219700"/>
            <a:ext cx="1464110" cy="1428239"/>
          </a:xfrm>
          <a:prstGeom prst="rect">
            <a:avLst/>
          </a:prstGeom>
          <a:effectLst>
            <a:outerShdw blurRad="50800" dist="50800" dir="5400000" algn="ctr" rotWithShape="0">
              <a:srgbClr val="000000"/>
            </a:outerShdw>
          </a:effectLst>
        </p:spPr>
      </p:pic>
      <p:pic>
        <p:nvPicPr>
          <p:cNvPr id="7" name="Picture 6">
            <a:extLst>
              <a:ext uri="{FF2B5EF4-FFF2-40B4-BE49-F238E27FC236}">
                <a16:creationId xmlns:a16="http://schemas.microsoft.com/office/drawing/2014/main" id="{7AFFA7E0-9F39-64A1-9282-78362EFFFCA4}"/>
              </a:ext>
            </a:extLst>
          </p:cNvPr>
          <p:cNvPicPr>
            <a:picLocks noChangeAspect="1"/>
          </p:cNvPicPr>
          <p:nvPr/>
        </p:nvPicPr>
        <p:blipFill>
          <a:blip r:embed="rId4"/>
          <a:stretch>
            <a:fillRect/>
          </a:stretch>
        </p:blipFill>
        <p:spPr>
          <a:xfrm>
            <a:off x="4135580" y="532039"/>
            <a:ext cx="7580467" cy="3054710"/>
          </a:xfrm>
          <a:prstGeom prst="rect">
            <a:avLst/>
          </a:prstGeom>
        </p:spPr>
      </p:pic>
      <p:pic>
        <p:nvPicPr>
          <p:cNvPr id="8" name="Picture 7" descr="A qr code on a white background&#10;&#10;Description automatically generated">
            <a:extLst>
              <a:ext uri="{FF2B5EF4-FFF2-40B4-BE49-F238E27FC236}">
                <a16:creationId xmlns:a16="http://schemas.microsoft.com/office/drawing/2014/main" id="{829BA545-CB65-B731-DB88-1B7D4A42B844}"/>
              </a:ext>
            </a:extLst>
          </p:cNvPr>
          <p:cNvPicPr>
            <a:picLocks noChangeAspect="1"/>
          </p:cNvPicPr>
          <p:nvPr/>
        </p:nvPicPr>
        <p:blipFill>
          <a:blip r:embed="rId5"/>
          <a:stretch>
            <a:fillRect/>
          </a:stretch>
        </p:blipFill>
        <p:spPr>
          <a:xfrm>
            <a:off x="10084435" y="5219700"/>
            <a:ext cx="1345565" cy="1340905"/>
          </a:xfrm>
          <a:prstGeom prst="rect">
            <a:avLst/>
          </a:prstGeom>
        </p:spPr>
      </p:pic>
    </p:spTree>
    <p:extLst>
      <p:ext uri="{BB962C8B-B14F-4D97-AF65-F5344CB8AC3E}">
        <p14:creationId xmlns:p14="http://schemas.microsoft.com/office/powerpoint/2010/main" val="849449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52153" y="849328"/>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457200" y="214326"/>
            <a:ext cx="109728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dirty="0">
                <a:solidFill>
                  <a:schemeClr val="bg1"/>
                </a:solidFill>
                <a:latin typeface="Calibri" panose="020F0502020204030204" pitchFamily="34" charset="0"/>
                <a:ea typeface="PMingLiU"/>
                <a:cs typeface="Calibri" panose="020F0502020204030204" pitchFamily="34" charset="0"/>
              </a:rPr>
              <a:t>这是给您的工具和资源之大本营</a:t>
            </a:r>
          </a:p>
        </p:txBody>
      </p:sp>
      <p:pic>
        <p:nvPicPr>
          <p:cNvPr id="5" name="Picture 4">
            <a:extLst>
              <a:ext uri="{FF2B5EF4-FFF2-40B4-BE49-F238E27FC236}">
                <a16:creationId xmlns:a16="http://schemas.microsoft.com/office/drawing/2014/main" id="{B53A0517-D00A-8013-F32C-54CB2DE4CD8D}"/>
              </a:ext>
            </a:extLst>
          </p:cNvPr>
          <p:cNvPicPr>
            <a:picLocks noChangeAspect="1"/>
          </p:cNvPicPr>
          <p:nvPr/>
        </p:nvPicPr>
        <p:blipFill>
          <a:blip r:embed="rId3"/>
          <a:stretch>
            <a:fillRect/>
          </a:stretch>
        </p:blipFill>
        <p:spPr>
          <a:xfrm>
            <a:off x="3048000" y="1554341"/>
            <a:ext cx="7941425" cy="4862512"/>
          </a:xfrm>
          <a:prstGeom prst="rect">
            <a:avLst/>
          </a:prstGeom>
          <a:effectLst>
            <a:outerShdw blurRad="63500" sx="102000" sy="102000" algn="ctr" rotWithShape="0">
              <a:schemeClr val="accent1">
                <a:alpha val="40000"/>
              </a:schemeClr>
            </a:outerShdw>
          </a:effectLst>
        </p:spPr>
      </p:pic>
      <p:pic>
        <p:nvPicPr>
          <p:cNvPr id="6" name="Picture 5" descr="A qr code on a white background&#10;&#10;Description automatically generated">
            <a:extLst>
              <a:ext uri="{FF2B5EF4-FFF2-40B4-BE49-F238E27FC236}">
                <a16:creationId xmlns:a16="http://schemas.microsoft.com/office/drawing/2014/main" id="{9FEBE672-A8C4-78EC-1AD6-3AC9ADA82BBF}"/>
              </a:ext>
            </a:extLst>
          </p:cNvPr>
          <p:cNvPicPr>
            <a:picLocks noChangeAspect="1"/>
          </p:cNvPicPr>
          <p:nvPr/>
        </p:nvPicPr>
        <p:blipFill>
          <a:blip r:embed="rId4"/>
          <a:stretch>
            <a:fillRect/>
          </a:stretch>
        </p:blipFill>
        <p:spPr>
          <a:xfrm>
            <a:off x="392632" y="4953000"/>
            <a:ext cx="1619885" cy="1606550"/>
          </a:xfrm>
          <a:prstGeom prst="rect">
            <a:avLst/>
          </a:prstGeom>
        </p:spPr>
      </p:pic>
    </p:spTree>
    <p:extLst>
      <p:ext uri="{BB962C8B-B14F-4D97-AF65-F5344CB8AC3E}">
        <p14:creationId xmlns:p14="http://schemas.microsoft.com/office/powerpoint/2010/main" val="697485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4721662" y="1018269"/>
            <a:ext cx="6705600" cy="638083"/>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zh-TW" sz="2400" dirty="0">
                <a:latin typeface="Calibri" panose="020F0502020204030204" pitchFamily="34" charset="0"/>
                <a:ea typeface="PMingLiU" charset="0"/>
                <a:cs typeface="Calibri" panose="020F0502020204030204" pitchFamily="34" charset="0"/>
              </a:rPr>
              <a:t>引导您完成您的年度，包括：</a:t>
            </a:r>
          </a:p>
          <a:p>
            <a:pPr algn="l">
              <a:lnSpc>
                <a:spcPct val="120000"/>
              </a:lnSpc>
            </a:pPr>
            <a:r>
              <a:rPr lang="zh-TW" sz="2400" dirty="0">
                <a:solidFill>
                  <a:schemeClr val="accent6">
                    <a:lumMod val="65000"/>
                    <a:lumOff val="35000"/>
                  </a:schemeClr>
                </a:solidFill>
                <a:latin typeface="Calibri" panose="020F0502020204030204" pitchFamily="34" charset="0"/>
                <a:ea typeface="PMingLiU" charset="0"/>
                <a:cs typeface="Calibri" panose="020F0502020204030204" pitchFamily="34" charset="0"/>
              </a:rPr>
              <a:t>	</a:t>
            </a: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4114209" y="184592"/>
            <a:ext cx="7543800" cy="53340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dirty="0">
                <a:solidFill>
                  <a:srgbClr val="082E87"/>
                </a:solidFill>
                <a:latin typeface="Calibri" panose="020F0502020204030204" pitchFamily="34" charset="0"/>
                <a:ea typeface="PMingLiU"/>
                <a:cs typeface="Calibri" panose="020F0502020204030204" pitchFamily="34" charset="0"/>
              </a:rPr>
              <a:t>分和专区主席电子书！</a:t>
            </a:r>
          </a:p>
        </p:txBody>
      </p:sp>
      <p:sp>
        <p:nvSpPr>
          <p:cNvPr id="8" name="Rectangle 7"/>
          <p:cNvSpPr/>
          <p:nvPr/>
        </p:nvSpPr>
        <p:spPr>
          <a:xfrm>
            <a:off x="4294777" y="75776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2" name="Title 1">
            <a:extLst>
              <a:ext uri="{FF2B5EF4-FFF2-40B4-BE49-F238E27FC236}">
                <a16:creationId xmlns:a16="http://schemas.microsoft.com/office/drawing/2014/main" id="{4305FA3F-A0E1-41AE-AD5C-8876935B7D22}"/>
              </a:ext>
            </a:extLst>
          </p:cNvPr>
          <p:cNvSpPr txBox="1">
            <a:spLocks/>
          </p:cNvSpPr>
          <p:nvPr/>
        </p:nvSpPr>
        <p:spPr>
          <a:xfrm>
            <a:off x="5232463" y="1732437"/>
            <a:ext cx="6705600" cy="437581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zh-TW" sz="2400" dirty="0">
                <a:latin typeface="Calibri Light" panose="020F0302020204030204" pitchFamily="34" charset="0"/>
                <a:ea typeface="PMingLiU" charset="0"/>
                <a:cs typeface="Calibri Light" panose="020F0302020204030204" pitchFamily="34" charset="0"/>
              </a:rPr>
              <a:t>	</a:t>
            </a:r>
          </a:p>
          <a:p>
            <a:pPr marL="342900" indent="-342900" algn="l">
              <a:lnSpc>
                <a:spcPct val="120000"/>
              </a:lnSpc>
              <a:buFont typeface="Arial" panose="020B0604020202020204" pitchFamily="34" charset="0"/>
              <a:buChar char="•"/>
            </a:pPr>
            <a:r>
              <a:rPr lang="zh-TW" sz="2400" dirty="0">
                <a:latin typeface="Calibri" panose="020F0502020204030204" pitchFamily="34" charset="0"/>
                <a:ea typeface="PMingLiU" charset="0"/>
                <a:cs typeface="Calibri" panose="020F0502020204030204" pitchFamily="34" charset="0"/>
              </a:rPr>
              <a:t>准备和培训</a:t>
            </a:r>
          </a:p>
          <a:p>
            <a:pPr algn="l">
              <a:lnSpc>
                <a:spcPct val="120000"/>
              </a:lnSpc>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zh-TW" sz="2400" dirty="0">
                <a:latin typeface="Calibri" panose="020F0502020204030204" pitchFamily="34" charset="0"/>
                <a:ea typeface="PMingLiU" charset="0"/>
                <a:cs typeface="Calibri" panose="020F0502020204030204" pitchFamily="34" charset="0"/>
              </a:rPr>
              <a:t>规划整年的行事历</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zh-TW" sz="2400" dirty="0">
                <a:latin typeface="Calibri" panose="020F0502020204030204" pitchFamily="34" charset="0"/>
                <a:ea typeface="PMingLiU" charset="0"/>
                <a:cs typeface="Calibri" panose="020F0502020204030204" pitchFamily="34" charset="0"/>
              </a:rPr>
              <a:t>您对分会和区的角色</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zh-TW" sz="2400" dirty="0">
                <a:latin typeface="Calibri" panose="020F0502020204030204" pitchFamily="34" charset="0"/>
                <a:ea typeface="PMingLiU" charset="0"/>
                <a:cs typeface="Calibri" panose="020F0502020204030204" pitchFamily="34" charset="0"/>
              </a:rPr>
              <a:t>给健康分会的分会质量资源</a:t>
            </a:r>
          </a:p>
          <a:p>
            <a:pPr marL="342900" indent="-342900" algn="l">
              <a:lnSpc>
                <a:spcPct val="120000"/>
              </a:lnSpc>
              <a:buFont typeface="Arial" panose="020B0604020202020204" pitchFamily="34" charset="0"/>
              <a:buChar char="•"/>
            </a:pPr>
            <a:endParaRPr lang="en-US" sz="2400" kern="0" dirty="0">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zh-TW" sz="2400" dirty="0">
                <a:latin typeface="Calibri" panose="020F0502020204030204" pitchFamily="34" charset="0"/>
                <a:ea typeface="PMingLiU" charset="0"/>
                <a:cs typeface="Calibri" panose="020F0502020204030204" pitchFamily="34" charset="0"/>
              </a:rPr>
              <a:t>倡导分会间之和解</a:t>
            </a:r>
          </a:p>
          <a:p>
            <a:pPr algn="l">
              <a:lnSpc>
                <a:spcPct val="120000"/>
              </a:lnSpc>
            </a:pPr>
            <a:endParaRPr lang="en-US" sz="2200" kern="0" dirty="0">
              <a:solidFill>
                <a:srgbClr val="56565A"/>
              </a:solidFill>
              <a:latin typeface="Calibri" panose="020F0502020204030204" pitchFamily="34" charset="0"/>
              <a:ea typeface="Arial" charset="0"/>
              <a:cs typeface="Calibri" panose="020F0502020204030204" pitchFamily="34"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pic>
        <p:nvPicPr>
          <p:cNvPr id="4" name="Picture 3">
            <a:extLst>
              <a:ext uri="{FF2B5EF4-FFF2-40B4-BE49-F238E27FC236}">
                <a16:creationId xmlns:a16="http://schemas.microsoft.com/office/drawing/2014/main" id="{6563113C-0BAA-54B5-5415-FFF75C6679E5}"/>
              </a:ext>
            </a:extLst>
          </p:cNvPr>
          <p:cNvPicPr>
            <a:picLocks noChangeAspect="1"/>
          </p:cNvPicPr>
          <p:nvPr/>
        </p:nvPicPr>
        <p:blipFill>
          <a:blip r:embed="rId3"/>
          <a:stretch>
            <a:fillRect/>
          </a:stretch>
        </p:blipFill>
        <p:spPr>
          <a:xfrm>
            <a:off x="670306" y="1659677"/>
            <a:ext cx="3624471" cy="4671803"/>
          </a:xfrm>
          <a:prstGeom prst="rect">
            <a:avLst/>
          </a:prstGeom>
        </p:spPr>
      </p:pic>
    </p:spTree>
    <p:extLst>
      <p:ext uri="{BB962C8B-B14F-4D97-AF65-F5344CB8AC3E}">
        <p14:creationId xmlns:p14="http://schemas.microsoft.com/office/powerpoint/2010/main" val="1577434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334000" y="836923"/>
            <a:ext cx="6427705" cy="564305"/>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dirty="0">
                <a:solidFill>
                  <a:srgbClr val="082E87"/>
                </a:solidFill>
                <a:latin typeface="Calibri" panose="020F0502020204030204" pitchFamily="34" charset="0"/>
                <a:ea typeface="PMingLiU"/>
                <a:cs typeface="Calibri" panose="020F0502020204030204" pitchFamily="34" charset="0"/>
              </a:rPr>
              <a:t>成为认证导狮！</a:t>
            </a:r>
          </a:p>
          <a:p>
            <a:pPr algn="l"/>
            <a:endParaRPr lang="en-US" sz="3200" kern="0" dirty="0">
              <a:solidFill>
                <a:srgbClr val="082E87"/>
              </a:solidFill>
              <a:latin typeface="Helvetica Neue"/>
              <a:ea typeface="Arial" charset="0"/>
              <a:cs typeface="Arial" charset="0"/>
            </a:endParaRPr>
          </a:p>
        </p:txBody>
      </p:sp>
      <p:sp>
        <p:nvSpPr>
          <p:cNvPr id="12" name="Rectangle 11"/>
          <p:cNvSpPr/>
          <p:nvPr/>
        </p:nvSpPr>
        <p:spPr>
          <a:xfrm>
            <a:off x="5410200" y="1676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3" name="Rectangle 2"/>
          <p:cNvSpPr/>
          <p:nvPr/>
        </p:nvSpPr>
        <p:spPr>
          <a:xfrm>
            <a:off x="5334000" y="2362200"/>
            <a:ext cx="6038551" cy="2739211"/>
          </a:xfrm>
          <a:prstGeom prst="rect">
            <a:avLst/>
          </a:prstGeom>
        </p:spPr>
        <p:txBody>
          <a:bodyPr wrap="square">
            <a:spAutoFit/>
          </a:bodyPr>
          <a:lstStyle/>
          <a:p>
            <a:r>
              <a:rPr lang="zh-TW" sz="2200" dirty="0">
                <a:solidFill>
                  <a:schemeClr val="accent6">
                    <a:lumMod val="65000"/>
                    <a:lumOff val="35000"/>
                  </a:schemeClr>
                </a:solidFill>
                <a:latin typeface="Calibri" panose="020F0502020204030204" pitchFamily="34" charset="0"/>
                <a:ea typeface="PMingLiU"/>
                <a:cs typeface="Calibri" panose="020F0502020204030204" pitchFamily="34" charset="0"/>
              </a:rPr>
              <a:t>了解如何支持新分会和有困难的既有分会。 </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r>
              <a:rPr lang="zh-TW" sz="2200" dirty="0">
                <a:solidFill>
                  <a:schemeClr val="accent6">
                    <a:lumMod val="65000"/>
                    <a:lumOff val="35000"/>
                  </a:schemeClr>
                </a:solidFill>
                <a:latin typeface="Calibri" panose="020F0502020204030204" pitchFamily="34" charset="0"/>
                <a:ea typeface="PMingLiU"/>
                <a:cs typeface="Calibri" panose="020F0502020204030204" pitchFamily="34" charset="0"/>
              </a:rPr>
              <a:t>充分了解所有分会干部的角色。</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pPr marL="457200" indent="-457200"/>
            <a:r>
              <a:rPr lang="zh-TW" sz="2200" dirty="0">
                <a:solidFill>
                  <a:schemeClr val="accent6">
                    <a:lumMod val="65000"/>
                    <a:lumOff val="35000"/>
                  </a:schemeClr>
                </a:solidFill>
                <a:latin typeface="Calibri" panose="020F0502020204030204" pitchFamily="34" charset="0"/>
                <a:ea typeface="PMingLiU"/>
                <a:cs typeface="Calibri" panose="020F0502020204030204" pitchFamily="34" charset="0"/>
              </a:rPr>
              <a:t>专注于分会运作的最佳实务。 </a:t>
            </a:r>
          </a:p>
          <a:p>
            <a:pPr marL="457200" indent="-457200"/>
            <a:endParaRPr lang="en-US" sz="2200" kern="0" dirty="0">
              <a:solidFill>
                <a:schemeClr val="accent6">
                  <a:lumMod val="65000"/>
                  <a:lumOff val="35000"/>
                </a:schemeClr>
              </a:solidFill>
              <a:latin typeface="Calibri" panose="020F0502020204030204" pitchFamily="34" charset="0"/>
              <a:cs typeface="Calibri" panose="020F0502020204030204" pitchFamily="34" charset="0"/>
            </a:endParaRPr>
          </a:p>
          <a:p>
            <a:pPr marL="457200" indent="-457200"/>
            <a:r>
              <a:rPr lang="zh-TW" sz="2200" dirty="0">
                <a:solidFill>
                  <a:schemeClr val="accent6">
                    <a:lumMod val="65000"/>
                    <a:lumOff val="35000"/>
                  </a:schemeClr>
                </a:solidFill>
                <a:latin typeface="Calibri" panose="020F0502020204030204" pitchFamily="34" charset="0"/>
                <a:ea typeface="PMingLiU"/>
                <a:cs typeface="Calibri" panose="020F0502020204030204" pitchFamily="34" charset="0"/>
              </a:rPr>
              <a:t>随时获取给分会的最新资源之信息！</a:t>
            </a:r>
          </a:p>
          <a:p>
            <a:pPr marL="457200" indent="-457200"/>
            <a:endParaRPr lang="en-US" kern="0" dirty="0">
              <a:solidFill>
                <a:srgbClr val="56565A"/>
              </a:solidFill>
            </a:endParaRPr>
          </a:p>
        </p:txBody>
      </p:sp>
      <p:pic>
        <p:nvPicPr>
          <p:cNvPr id="4" name="Picture 3">
            <a:extLst>
              <a:ext uri="{FF2B5EF4-FFF2-40B4-BE49-F238E27FC236}">
                <a16:creationId xmlns:a16="http://schemas.microsoft.com/office/drawing/2014/main" id="{46F33C58-8296-3186-958B-B62F41AEE359}"/>
              </a:ext>
            </a:extLst>
          </p:cNvPr>
          <p:cNvPicPr>
            <a:picLocks noChangeAspect="1"/>
          </p:cNvPicPr>
          <p:nvPr/>
        </p:nvPicPr>
        <p:blipFill>
          <a:blip r:embed="rId3"/>
          <a:stretch>
            <a:fillRect/>
          </a:stretch>
        </p:blipFill>
        <p:spPr>
          <a:xfrm>
            <a:off x="1005725" y="1430652"/>
            <a:ext cx="3566275" cy="4646080"/>
          </a:xfrm>
          <a:prstGeom prst="rect">
            <a:avLst/>
          </a:prstGeom>
        </p:spPr>
      </p:pic>
    </p:spTree>
    <p:extLst>
      <p:ext uri="{BB962C8B-B14F-4D97-AF65-F5344CB8AC3E}">
        <p14:creationId xmlns:p14="http://schemas.microsoft.com/office/powerpoint/2010/main" val="2547510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Box 4"/>
          <p:cNvSpPr txBox="1"/>
          <p:nvPr/>
        </p:nvSpPr>
        <p:spPr>
          <a:xfrm>
            <a:off x="4331514" y="1481389"/>
            <a:ext cx="4357237" cy="400110"/>
          </a:xfrm>
          <a:prstGeom prst="rect">
            <a:avLst/>
          </a:prstGeom>
          <a:noFill/>
        </p:spPr>
        <p:txBody>
          <a:bodyPr wrap="square" rtlCol="0">
            <a:spAutoFit/>
          </a:bodyPr>
          <a:lstStyle/>
          <a:p>
            <a:r>
              <a:rPr lang="zh-TW" sz="2000" i="1" dirty="0">
                <a:solidFill>
                  <a:schemeClr val="bg1"/>
                </a:solidFill>
                <a:latin typeface="Calibri" panose="020F0502020204030204" pitchFamily="34" charset="0"/>
                <a:ea typeface="PMingLiU"/>
                <a:cs typeface="Calibri" panose="020F0502020204030204" pitchFamily="34" charset="0"/>
              </a:rPr>
              <a:t>在您的服务任期开始之前</a:t>
            </a:r>
          </a:p>
        </p:txBody>
      </p:sp>
      <p:sp>
        <p:nvSpPr>
          <p:cNvPr id="9" name="Content Placeholder 6"/>
          <p:cNvSpPr txBox="1">
            <a:spLocks/>
          </p:cNvSpPr>
          <p:nvPr/>
        </p:nvSpPr>
        <p:spPr>
          <a:xfrm>
            <a:off x="5410201" y="2143690"/>
            <a:ext cx="5921828" cy="4013950"/>
          </a:xfrm>
          <a:prstGeom prst="rect">
            <a:avLst/>
          </a:prstGeom>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txBody>
          <a:bodyPr>
            <a:noAutofit/>
          </a:bodyPr>
          <a:lstStyle>
            <a:lvl1pPr marL="172629" indent="-172629"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52" indent="-170248"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377" indent="-172629"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870" indent="-17024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126" indent="-172629"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373" algn="l" rtl="0" eaLnBrk="1" fontAlgn="base" hangingPunct="1">
              <a:spcBef>
                <a:spcPct val="20000"/>
              </a:spcBef>
              <a:spcAft>
                <a:spcPct val="0"/>
              </a:spcAft>
              <a:buChar char="»"/>
              <a:defRPr sz="1800">
                <a:solidFill>
                  <a:schemeClr val="tx1"/>
                </a:solidFill>
                <a:latin typeface="+mn-lt"/>
              </a:defRPr>
            </a:lvl6pPr>
            <a:lvl7pPr marL="2057246" algn="l" rtl="0" eaLnBrk="1" fontAlgn="base" hangingPunct="1">
              <a:spcBef>
                <a:spcPct val="20000"/>
              </a:spcBef>
              <a:spcAft>
                <a:spcPct val="0"/>
              </a:spcAft>
              <a:buChar char="»"/>
              <a:defRPr sz="1800">
                <a:solidFill>
                  <a:schemeClr val="tx1"/>
                </a:solidFill>
                <a:latin typeface="+mn-lt"/>
              </a:defRPr>
            </a:lvl7pPr>
            <a:lvl8pPr marL="2400120" algn="l" rtl="0" eaLnBrk="1" fontAlgn="base" hangingPunct="1">
              <a:spcBef>
                <a:spcPct val="20000"/>
              </a:spcBef>
              <a:spcAft>
                <a:spcPct val="0"/>
              </a:spcAft>
              <a:buChar char="»"/>
              <a:defRPr sz="1800">
                <a:solidFill>
                  <a:schemeClr val="tx1"/>
                </a:solidFill>
                <a:latin typeface="+mn-lt"/>
              </a:defRPr>
            </a:lvl8pPr>
            <a:lvl9pPr marL="2742995" algn="l" rtl="0" eaLnBrk="1" fontAlgn="base" hangingPunct="1">
              <a:spcBef>
                <a:spcPct val="20000"/>
              </a:spcBef>
              <a:spcAft>
                <a:spcPct val="0"/>
              </a:spcAft>
              <a:buChar char="»"/>
              <a:defRPr sz="1800">
                <a:solidFill>
                  <a:schemeClr val="tx1"/>
                </a:solidFill>
                <a:latin typeface="+mn-lt"/>
              </a:defRPr>
            </a:lvl9pPr>
          </a:lstStyle>
          <a:p>
            <a:pPr marL="457200" lvl="1" indent="0">
              <a:buClr>
                <a:schemeClr val="accent1"/>
              </a:buClr>
              <a:buSzPct val="150000"/>
              <a:buNone/>
            </a:pPr>
            <a:r>
              <a:rPr lang="zh-TW" sz="2400" dirty="0">
                <a:solidFill>
                  <a:schemeClr val="bg1"/>
                </a:solidFill>
                <a:latin typeface="Calibri" panose="020F0502020204030204" pitchFamily="34" charset="0"/>
                <a:ea typeface="PMingLiU"/>
                <a:cs typeface="Calibri" panose="020F0502020204030204" pitchFamily="34" charset="0"/>
              </a:rPr>
              <a:t>规划整年的行事历在一年内发生的活动。</a:t>
            </a:r>
          </a:p>
          <a:p>
            <a:pPr marL="457200" lvl="1" indent="0">
              <a:buClr>
                <a:schemeClr val="accent1"/>
              </a:buClr>
              <a:buSzPct val="150000"/>
              <a:buNone/>
            </a:pPr>
            <a:endParaRPr lang="zh-TW" sz="2400" dirty="0">
              <a:solidFill>
                <a:schemeClr val="bg1"/>
              </a:solidFill>
              <a:latin typeface="Calibri" panose="020F0502020204030204" pitchFamily="34" charset="0"/>
              <a:ea typeface="PMingLiU"/>
              <a:cs typeface="Calibri" panose="020F0502020204030204" pitchFamily="34" charset="0"/>
            </a:endParaRPr>
          </a:p>
          <a:p>
            <a:pPr marL="457200" lvl="2" indent="0">
              <a:buClr>
                <a:schemeClr val="accent1"/>
              </a:buClr>
              <a:buSzPct val="100000"/>
              <a:buNone/>
            </a:pPr>
            <a:r>
              <a:rPr lang="zh-TW" sz="1800" i="1" dirty="0">
                <a:solidFill>
                  <a:schemeClr val="bg1"/>
                </a:solidFill>
                <a:latin typeface="Calibri" panose="020F0502020204030204" pitchFamily="34" charset="0"/>
                <a:ea typeface="PMingLiU"/>
                <a:cs typeface="Calibri" panose="020F0502020204030204" pitchFamily="34" charset="0"/>
              </a:rPr>
              <a:t>			</a:t>
            </a:r>
          </a:p>
          <a:p>
            <a:pPr marL="457200" lvl="2" indent="0">
              <a:buClr>
                <a:schemeClr val="accent1"/>
              </a:buClr>
              <a:buSzPct val="150000"/>
              <a:buNone/>
            </a:pPr>
            <a:endParaRPr lang="en-US" sz="1000" kern="0" dirty="0">
              <a:solidFill>
                <a:schemeClr val="bg1"/>
              </a:solidFill>
              <a:latin typeface="Calibri" panose="020F0502020204030204" pitchFamily="34" charset="0"/>
              <a:cs typeface="Calibri" panose="020F0502020204030204" pitchFamily="34" charset="0"/>
            </a:endParaRPr>
          </a:p>
          <a:p>
            <a:pPr marL="457200" lvl="1" indent="0">
              <a:buClr>
                <a:schemeClr val="accent1"/>
              </a:buClr>
              <a:buSzPct val="150000"/>
              <a:buNone/>
            </a:pPr>
            <a:r>
              <a:rPr lang="zh-TW" sz="2400" dirty="0">
                <a:solidFill>
                  <a:schemeClr val="bg1"/>
                </a:solidFill>
                <a:latin typeface="Calibri" panose="020F0502020204030204" pitchFamily="34" charset="0"/>
                <a:ea typeface="PMingLiU"/>
                <a:cs typeface="Calibri" panose="020F0502020204030204" pitchFamily="34" charset="0"/>
              </a:rPr>
              <a:t>组织起来 — 知道如何联系分会的干部。</a:t>
            </a:r>
          </a:p>
          <a:p>
            <a:pPr marL="457200" lvl="1" indent="0">
              <a:buClr>
                <a:schemeClr val="accent1"/>
              </a:buClr>
              <a:buSzPct val="150000"/>
              <a:buNone/>
            </a:pPr>
            <a:endParaRPr lang="en-US" sz="2000" kern="0" dirty="0">
              <a:solidFill>
                <a:schemeClr val="bg1"/>
              </a:solidFill>
              <a:latin typeface="HelveticaNeueLT Std Lt" panose="020B0403020202020204" pitchFamily="34" charset="0"/>
            </a:endParaRPr>
          </a:p>
        </p:txBody>
      </p:sp>
      <p:pic>
        <p:nvPicPr>
          <p:cNvPr id="10" name="Picture 2" descr="H:\digital graphics\Cloc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269" y="2459665"/>
            <a:ext cx="3855798" cy="27713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806903" y="319257"/>
            <a:ext cx="10515600" cy="538100"/>
          </a:xfrm>
          <a:prstGeom prst="rect">
            <a:avLst/>
          </a:prstGeom>
        </p:spPr>
        <p:txBody>
          <a:bodyPr/>
          <a:lstStyle/>
          <a:p>
            <a:pPr rtl="0" fontAlgn="base"/>
            <a:r>
              <a:rPr lang="zh-TW" sz="3200" dirty="0">
                <a:solidFill>
                  <a:srgbClr val="FFFFFF"/>
                </a:solidFill>
                <a:latin typeface="Calibri" panose="020F0502020204030204" pitchFamily="34" charset="0"/>
                <a:ea typeface="PMingLiU"/>
                <a:cs typeface="Calibri" panose="020F0502020204030204" pitchFamily="34" charset="0"/>
              </a:rPr>
              <a:t>准备领导；准备成功</a:t>
            </a:r>
            <a:br>
              <a:rPr lang="zh-TW" sz="3200" dirty="0">
                <a:solidFill>
                  <a:srgbClr val="FFFFFF"/>
                </a:solidFill>
                <a:latin typeface="Calibri" panose="020F0502020204030204" pitchFamily="34" charset="0"/>
                <a:ea typeface="PMingLiU"/>
                <a:cs typeface="Calibri" panose="020F0502020204030204" pitchFamily="34" charset="0"/>
              </a:rPr>
            </a:br>
            <a:endParaRPr lang="en-US" dirty="0"/>
          </a:p>
        </p:txBody>
      </p:sp>
    </p:spTree>
    <p:extLst>
      <p:ext uri="{BB962C8B-B14F-4D97-AF65-F5344CB8AC3E}">
        <p14:creationId xmlns:p14="http://schemas.microsoft.com/office/powerpoint/2010/main" val="2731198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1600200" y="2362200"/>
            <a:ext cx="8839200" cy="1482969"/>
          </a:xfrm>
        </p:spPr>
        <p:txBody>
          <a:bodyPr anchor="t"/>
          <a:lstStyle/>
          <a:p>
            <a:r>
              <a:rPr lang="zh-TW" sz="3600" dirty="0">
                <a:latin typeface="Calibri" panose="020F0502020204030204" pitchFamily="34" charset="0"/>
                <a:ea typeface="PMingLiU"/>
                <a:cs typeface="Calibri" panose="020F0502020204030204" pitchFamily="34" charset="0"/>
              </a:rPr>
              <a:t>整个年度间，与分会保持积极互动。 </a:t>
            </a:r>
          </a:p>
          <a:p>
            <a:r>
              <a:rPr lang="zh-TW" sz="3600" dirty="0">
                <a:latin typeface="Calibri" panose="020F0502020204030204" pitchFamily="34" charset="0"/>
                <a:ea typeface="PMingLiU"/>
                <a:cs typeface="Calibri" panose="020F0502020204030204" pitchFamily="34" charset="0"/>
              </a:rPr>
              <a:t> </a:t>
            </a:r>
          </a:p>
        </p:txBody>
      </p:sp>
      <p:sp>
        <p:nvSpPr>
          <p:cNvPr id="3" name="Rectangle 2"/>
          <p:cNvSpPr/>
          <p:nvPr/>
        </p:nvSpPr>
        <p:spPr>
          <a:xfrm>
            <a:off x="1524000" y="1295400"/>
            <a:ext cx="8229600" cy="646331"/>
          </a:xfrm>
          <a:prstGeom prst="rect">
            <a:avLst/>
          </a:prstGeom>
        </p:spPr>
        <p:txBody>
          <a:bodyPr wrap="square">
            <a:spAutoFit/>
          </a:bodyPr>
          <a:lstStyle/>
          <a:p>
            <a:r>
              <a:rPr lang="zh-TW" sz="3600" b="1" dirty="0">
                <a:solidFill>
                  <a:schemeClr val="bg1"/>
                </a:solidFill>
                <a:latin typeface="Calibri" panose="020F0502020204030204" pitchFamily="34" charset="0"/>
                <a:ea typeface="PMingLiU" charset="0"/>
                <a:cs typeface="Calibri" panose="020F0502020204030204" pitchFamily="34" charset="0"/>
              </a:rPr>
              <a:t>好 — 我觉得我已经准备好了，接下来呢？</a:t>
            </a:r>
          </a:p>
        </p:txBody>
      </p:sp>
    </p:spTree>
    <p:extLst>
      <p:ext uri="{BB962C8B-B14F-4D97-AF65-F5344CB8AC3E}">
        <p14:creationId xmlns:p14="http://schemas.microsoft.com/office/powerpoint/2010/main" val="3671517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Box 1"/>
          <p:cNvSpPr txBox="1"/>
          <p:nvPr/>
        </p:nvSpPr>
        <p:spPr>
          <a:xfrm>
            <a:off x="1770538" y="1491327"/>
            <a:ext cx="9144000" cy="646331"/>
          </a:xfrm>
          <a:prstGeom prst="rect">
            <a:avLst/>
          </a:prstGeom>
          <a:noFill/>
        </p:spPr>
        <p:txBody>
          <a:bodyPr wrap="square" rtlCol="0">
            <a:spAutoFit/>
          </a:bodyPr>
          <a:lstStyle/>
          <a:p>
            <a:pPr algn="ctr"/>
            <a:r>
              <a:rPr lang="zh-TW" sz="3600" b="1" i="1" dirty="0">
                <a:solidFill>
                  <a:schemeClr val="bg1"/>
                </a:solidFill>
                <a:latin typeface="Calibri" panose="020F0502020204030204" pitchFamily="34" charset="0"/>
                <a:ea typeface="PMingLiU"/>
                <a:cs typeface="Calibri" panose="020F0502020204030204" pitchFamily="34" charset="0"/>
              </a:rPr>
              <a:t>成为分会最好的朋友！</a:t>
            </a:r>
            <a:r>
              <a:rPr lang="zh-TW" sz="3600" dirty="0">
                <a:solidFill>
                  <a:schemeClr val="bg1"/>
                </a:solidFill>
                <a:latin typeface="Calibri" panose="020F0502020204030204" pitchFamily="34" charset="0"/>
                <a:ea typeface="PMingLiU"/>
                <a:cs typeface="Calibri" panose="020F0502020204030204" pitchFamily="34" charset="0"/>
              </a:rPr>
              <a:t>	</a:t>
            </a:r>
          </a:p>
        </p:txBody>
      </p:sp>
      <p:sp>
        <p:nvSpPr>
          <p:cNvPr id="6" name="TextBox 5"/>
          <p:cNvSpPr txBox="1"/>
          <p:nvPr/>
        </p:nvSpPr>
        <p:spPr>
          <a:xfrm>
            <a:off x="858129" y="2815810"/>
            <a:ext cx="10968819" cy="2923877"/>
          </a:xfrm>
          <a:prstGeom prst="rect">
            <a:avLst/>
          </a:prstGeom>
          <a:noFill/>
        </p:spPr>
        <p:txBody>
          <a:bodyPr wrap="square" rtlCol="0">
            <a:spAutoFit/>
          </a:bodyPr>
          <a:lstStyle/>
          <a:p>
            <a:pPr>
              <a:buSzPct val="125000"/>
            </a:pPr>
            <a:r>
              <a:rPr lang="zh-TW" sz="2800" dirty="0">
                <a:solidFill>
                  <a:schemeClr val="accent1"/>
                </a:solidFill>
                <a:latin typeface="Calibri" panose="020F0502020204030204" pitchFamily="34" charset="0"/>
                <a:ea typeface="PMingLiU"/>
                <a:cs typeface="Calibri" panose="020F0502020204030204" pitchFamily="34" charset="0"/>
              </a:rPr>
              <a:t>了解分会及其方案。利用分会成就报告来了解分会 </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zh-TW" sz="2800" dirty="0">
                <a:solidFill>
                  <a:schemeClr val="accent1"/>
                </a:solidFill>
                <a:latin typeface="Calibri" panose="020F0502020204030204" pitchFamily="34" charset="0"/>
                <a:ea typeface="PMingLiU"/>
                <a:cs typeface="Calibri" panose="020F0502020204030204" pitchFamily="34" charset="0"/>
              </a:rPr>
              <a:t>准备好一份宪章及附则，以及新会员讲习手册，以便回答问题。</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zh-TW" sz="2800" dirty="0">
                <a:solidFill>
                  <a:schemeClr val="accent1"/>
                </a:solidFill>
                <a:latin typeface="Calibri" panose="020F0502020204030204" pitchFamily="34" charset="0"/>
                <a:ea typeface="PMingLiU"/>
                <a:cs typeface="Calibri" panose="020F0502020204030204" pitchFamily="34" charset="0"/>
              </a:rPr>
              <a:t>了解国际总会长、总监的主题并准备好讨论它们。 </a:t>
            </a:r>
          </a:p>
          <a:p>
            <a:pPr>
              <a:buSzPct val="125000"/>
            </a:pPr>
            <a:endParaRPr lang="en-US" altLang="ja-JP" sz="2000" dirty="0">
              <a:solidFill>
                <a:schemeClr val="accent1"/>
              </a:solidFill>
              <a:latin typeface="Calibri" panose="020F0502020204030204" pitchFamily="34" charset="0"/>
              <a:cs typeface="Calibri" panose="020F0502020204030204" pitchFamily="34" charset="0"/>
            </a:endParaRPr>
          </a:p>
          <a:p>
            <a:pPr>
              <a:buSzPct val="125000"/>
            </a:pPr>
            <a:endParaRPr lang="en-US" altLang="ja-JP" sz="2400" dirty="0">
              <a:solidFill>
                <a:schemeClr val="bg1"/>
              </a:solidFill>
              <a:latin typeface="HelveticaNeueLT Std Lt" panose="020B0403020202020204" pitchFamily="34" charset="0"/>
            </a:endParaRPr>
          </a:p>
        </p:txBody>
      </p:sp>
      <p:sp>
        <p:nvSpPr>
          <p:cNvPr id="7" name="Title 5"/>
          <p:cNvSpPr txBox="1">
            <a:spLocks/>
          </p:cNvSpPr>
          <p:nvPr/>
        </p:nvSpPr>
        <p:spPr bwMode="auto">
          <a:xfrm>
            <a:off x="607607" y="124936"/>
            <a:ext cx="10968819"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chemeClr val="bg1"/>
                </a:solidFill>
                <a:latin typeface="Calibri" panose="020F0502020204030204" pitchFamily="34" charset="0"/>
                <a:ea typeface="PMingLiU"/>
                <a:cs typeface="Calibri" panose="020F0502020204030204" pitchFamily="34" charset="0"/>
              </a:rPr>
              <a:t>为您的分会访问做好准备并保持积极参与</a:t>
            </a:r>
          </a:p>
        </p:txBody>
      </p:sp>
      <p:sp>
        <p:nvSpPr>
          <p:cNvPr id="8" name="Rectangle 7"/>
          <p:cNvSpPr/>
          <p:nvPr/>
        </p:nvSpPr>
        <p:spPr>
          <a:xfrm>
            <a:off x="5366886" y="104239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Tree>
    <p:extLst>
      <p:ext uri="{BB962C8B-B14F-4D97-AF65-F5344CB8AC3E}">
        <p14:creationId xmlns:p14="http://schemas.microsoft.com/office/powerpoint/2010/main" val="2743070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Box 1"/>
          <p:cNvSpPr txBox="1"/>
          <p:nvPr/>
        </p:nvSpPr>
        <p:spPr>
          <a:xfrm>
            <a:off x="1750609" y="1355579"/>
            <a:ext cx="9144000" cy="646331"/>
          </a:xfrm>
          <a:prstGeom prst="rect">
            <a:avLst/>
          </a:prstGeom>
          <a:noFill/>
        </p:spPr>
        <p:txBody>
          <a:bodyPr wrap="square" rtlCol="0">
            <a:spAutoFit/>
          </a:bodyPr>
          <a:lstStyle/>
          <a:p>
            <a:pPr algn="ctr"/>
            <a:r>
              <a:rPr lang="zh-TW" sz="3600" b="1" i="1" dirty="0">
                <a:solidFill>
                  <a:schemeClr val="bg1"/>
                </a:solidFill>
                <a:latin typeface="Calibri" panose="020F0502020204030204" pitchFamily="34" charset="0"/>
                <a:ea typeface="PMingLiU"/>
                <a:cs typeface="Calibri" panose="020F0502020204030204" pitchFamily="34" charset="0"/>
              </a:rPr>
              <a:t>成为分会最好的朋友！</a:t>
            </a:r>
            <a:r>
              <a:rPr lang="zh-TW" sz="3600" dirty="0">
                <a:solidFill>
                  <a:schemeClr val="bg1"/>
                </a:solidFill>
                <a:latin typeface="Calibri" panose="020F0502020204030204" pitchFamily="34" charset="0"/>
                <a:ea typeface="PMingLiU"/>
                <a:cs typeface="Calibri" panose="020F0502020204030204" pitchFamily="34" charset="0"/>
              </a:rPr>
              <a:t>	</a:t>
            </a:r>
          </a:p>
        </p:txBody>
      </p:sp>
      <p:sp>
        <p:nvSpPr>
          <p:cNvPr id="6" name="TextBox 5"/>
          <p:cNvSpPr txBox="1"/>
          <p:nvPr/>
        </p:nvSpPr>
        <p:spPr>
          <a:xfrm>
            <a:off x="838199" y="2320579"/>
            <a:ext cx="10968819" cy="3785652"/>
          </a:xfrm>
          <a:prstGeom prst="rect">
            <a:avLst/>
          </a:prstGeom>
          <a:noFill/>
        </p:spPr>
        <p:txBody>
          <a:bodyPr wrap="square" rtlCol="0">
            <a:spAutoFit/>
          </a:bodyPr>
          <a:lstStyle/>
          <a:p>
            <a:pPr>
              <a:buSzPct val="125000"/>
            </a:pPr>
            <a:endParaRPr lang="en-US" altLang="ja-JP" sz="2000" dirty="0">
              <a:solidFill>
                <a:schemeClr val="accent1"/>
              </a:solidFill>
              <a:latin typeface="Calibri" panose="020F0502020204030204" pitchFamily="34" charset="0"/>
              <a:cs typeface="Calibri" panose="020F0502020204030204" pitchFamily="34" charset="0"/>
            </a:endParaRPr>
          </a:p>
          <a:p>
            <a:pPr>
              <a:buSzPct val="125000"/>
            </a:pPr>
            <a:r>
              <a:rPr lang="zh-TW" sz="2800" dirty="0">
                <a:solidFill>
                  <a:schemeClr val="accent1"/>
                </a:solidFill>
                <a:latin typeface="Calibri" panose="020F0502020204030204" pitchFamily="34" charset="0"/>
                <a:ea typeface="PMingLiU"/>
                <a:cs typeface="Calibri" panose="020F0502020204030204" pitchFamily="34" charset="0"/>
              </a:rPr>
              <a:t>宣传贵分区的主题、热忱。</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zh-TW" sz="2800" dirty="0">
                <a:solidFill>
                  <a:schemeClr val="accent1"/>
                </a:solidFill>
                <a:latin typeface="Calibri" panose="020F0502020204030204" pitchFamily="34" charset="0"/>
                <a:ea typeface="PMingLiU"/>
                <a:cs typeface="Calibri" panose="020F0502020204030204" pitchFamily="34" charset="0"/>
              </a:rPr>
              <a:t>做好准备回答有关狮子主义的问题，包括会费等</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zh-TW" sz="2800" dirty="0">
                <a:solidFill>
                  <a:schemeClr val="accent1"/>
                </a:solidFill>
                <a:latin typeface="Calibri" panose="020F0502020204030204" pitchFamily="34" charset="0"/>
                <a:ea typeface="PMingLiU"/>
                <a:cs typeface="Calibri" panose="020F0502020204030204" pitchFamily="34" charset="0"/>
              </a:rPr>
              <a:t>鼓励分会每年争取分会杰出奖！！！</a:t>
            </a:r>
          </a:p>
          <a:p>
            <a:pPr>
              <a:buSzPct val="125000"/>
            </a:pPr>
            <a:endParaRPr lang="en-US" altLang="ja-JP" sz="2800" dirty="0">
              <a:solidFill>
                <a:schemeClr val="accent1"/>
              </a:solidFill>
              <a:latin typeface="Calibri" panose="020F0502020204030204" pitchFamily="34" charset="0"/>
              <a:cs typeface="Calibri" panose="020F0502020204030204" pitchFamily="34" charset="0"/>
            </a:endParaRPr>
          </a:p>
          <a:p>
            <a:pPr>
              <a:buSzPct val="125000"/>
            </a:pPr>
            <a:r>
              <a:rPr lang="zh-TW" sz="2800" dirty="0">
                <a:solidFill>
                  <a:schemeClr val="accent1"/>
                </a:solidFill>
                <a:latin typeface="Calibri" panose="020F0502020204030204" pitchFamily="34" charset="0"/>
                <a:ea typeface="PMingLiU"/>
                <a:cs typeface="Calibri" panose="020F0502020204030204" pitchFamily="34" charset="0"/>
              </a:rPr>
              <a:t>寻找下一位分区主席：继任计划</a:t>
            </a:r>
          </a:p>
          <a:p>
            <a:pPr>
              <a:buSzPct val="125000"/>
            </a:pPr>
            <a:endParaRPr lang="en-US" altLang="ja-JP" sz="2400" dirty="0">
              <a:solidFill>
                <a:schemeClr val="bg1"/>
              </a:solidFill>
              <a:latin typeface="HelveticaNeueLT Std Lt" panose="020B0403020202020204" pitchFamily="34" charset="0"/>
            </a:endParaRPr>
          </a:p>
        </p:txBody>
      </p:sp>
      <p:sp>
        <p:nvSpPr>
          <p:cNvPr id="7" name="Title 5"/>
          <p:cNvSpPr txBox="1">
            <a:spLocks/>
          </p:cNvSpPr>
          <p:nvPr/>
        </p:nvSpPr>
        <p:spPr bwMode="auto">
          <a:xfrm>
            <a:off x="607607" y="64280"/>
            <a:ext cx="10968819"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chemeClr val="bg1"/>
                </a:solidFill>
                <a:latin typeface="Calibri" panose="020F0502020204030204" pitchFamily="34" charset="0"/>
                <a:ea typeface="PMingLiU"/>
                <a:cs typeface="Calibri" panose="020F0502020204030204" pitchFamily="34" charset="0"/>
              </a:rPr>
              <a:t>为您的分会访问做好准备并保持积极参与</a:t>
            </a:r>
          </a:p>
        </p:txBody>
      </p:sp>
      <p:sp>
        <p:nvSpPr>
          <p:cNvPr id="8" name="Rectangle 7"/>
          <p:cNvSpPr/>
          <p:nvPr/>
        </p:nvSpPr>
        <p:spPr>
          <a:xfrm>
            <a:off x="5366886" y="96649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Tree>
    <p:extLst>
      <p:ext uri="{BB962C8B-B14F-4D97-AF65-F5344CB8AC3E}">
        <p14:creationId xmlns:p14="http://schemas.microsoft.com/office/powerpoint/2010/main" val="3349848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0" y="1143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533400" y="366860"/>
            <a:ext cx="10972800" cy="1385739"/>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dirty="0">
                <a:solidFill>
                  <a:schemeClr val="bg1"/>
                </a:solidFill>
                <a:latin typeface="Calibri" panose="020F0502020204030204" pitchFamily="34" charset="0"/>
                <a:ea typeface="PMingLiU"/>
                <a:cs typeface="Calibri" panose="020F0502020204030204" pitchFamily="34" charset="0"/>
              </a:rPr>
              <a:t>如何取得分会健康评估报告</a:t>
            </a:r>
          </a:p>
        </p:txBody>
      </p:sp>
      <p:pic>
        <p:nvPicPr>
          <p:cNvPr id="3" name="Picture 2">
            <a:extLst>
              <a:ext uri="{FF2B5EF4-FFF2-40B4-BE49-F238E27FC236}">
                <a16:creationId xmlns:a16="http://schemas.microsoft.com/office/drawing/2014/main" id="{C4F7EF43-EBE8-8266-F9D3-92C87B9C872B}"/>
              </a:ext>
            </a:extLst>
          </p:cNvPr>
          <p:cNvPicPr>
            <a:picLocks noChangeAspect="1"/>
          </p:cNvPicPr>
          <p:nvPr/>
        </p:nvPicPr>
        <p:blipFill>
          <a:blip r:embed="rId3"/>
          <a:stretch>
            <a:fillRect/>
          </a:stretch>
        </p:blipFill>
        <p:spPr>
          <a:xfrm>
            <a:off x="4800600" y="2362200"/>
            <a:ext cx="3169699" cy="2556691"/>
          </a:xfrm>
          <a:prstGeom prst="rect">
            <a:avLst/>
          </a:prstGeom>
        </p:spPr>
      </p:pic>
      <p:sp>
        <p:nvSpPr>
          <p:cNvPr id="10" name="Rounded Rectangle 9"/>
          <p:cNvSpPr/>
          <p:nvPr/>
        </p:nvSpPr>
        <p:spPr bwMode="auto">
          <a:xfrm>
            <a:off x="4937649" y="4038600"/>
            <a:ext cx="2895600" cy="523103"/>
          </a:xfrm>
          <a:prstGeom prst="round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2370202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1652" y="7073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3" name="Text Placeholder 1">
            <a:extLst>
              <a:ext uri="{FF2B5EF4-FFF2-40B4-BE49-F238E27FC236}">
                <a16:creationId xmlns:a16="http://schemas.microsoft.com/office/drawing/2014/main" id="{86B08A72-D8F2-2B4C-90A6-138848A9CEF3}"/>
              </a:ext>
            </a:extLst>
          </p:cNvPr>
          <p:cNvSpPr txBox="1">
            <a:spLocks/>
          </p:cNvSpPr>
          <p:nvPr/>
        </p:nvSpPr>
        <p:spPr>
          <a:xfrm>
            <a:off x="72672" y="27275"/>
            <a:ext cx="7620000" cy="707335"/>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indent="0">
              <a:buNone/>
            </a:pPr>
            <a:r>
              <a:rPr lang="zh-TW" sz="3600" b="1" dirty="0">
                <a:solidFill>
                  <a:schemeClr val="bg1"/>
                </a:solidFill>
                <a:latin typeface="Calibri" panose="020F0502020204030204" pitchFamily="34" charset="0"/>
                <a:ea typeface="PMingLiU"/>
                <a:cs typeface="Calibri" panose="020F0502020204030204" pitchFamily="34" charset="0"/>
              </a:rPr>
              <a:t>分会健康评估 </a:t>
            </a:r>
          </a:p>
        </p:txBody>
      </p:sp>
      <p:sp>
        <p:nvSpPr>
          <p:cNvPr id="28" name="TextBox 27">
            <a:extLst>
              <a:ext uri="{FF2B5EF4-FFF2-40B4-BE49-F238E27FC236}">
                <a16:creationId xmlns:a16="http://schemas.microsoft.com/office/drawing/2014/main" id="{5FB94A8B-8030-4227-9089-BF588E717957}"/>
              </a:ext>
            </a:extLst>
          </p:cNvPr>
          <p:cNvSpPr txBox="1"/>
          <p:nvPr/>
        </p:nvSpPr>
        <p:spPr>
          <a:xfrm>
            <a:off x="7911845" y="2079710"/>
            <a:ext cx="3982250" cy="3905173"/>
          </a:xfrm>
          <a:prstGeom prst="rect">
            <a:avLst/>
          </a:prstGeom>
          <a:noFill/>
        </p:spPr>
        <p:txBody>
          <a:bodyPr wrap="square" rtlCol="0">
            <a:spAutoFit/>
          </a:bodyPr>
          <a:lstStyle/>
          <a:p>
            <a:r>
              <a:rPr lang="zh-TW" sz="2000" dirty="0">
                <a:solidFill>
                  <a:schemeClr val="bg1"/>
                </a:solidFill>
                <a:latin typeface="Calibri" panose="020F0502020204030204" pitchFamily="34" charset="0"/>
                <a:ea typeface="PMingLiU"/>
                <a:cs typeface="Calibri" panose="020F0502020204030204" pitchFamily="34" charset="0"/>
              </a:rPr>
              <a:t>提供一个快速浏览：</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zh-TW" sz="2000" dirty="0">
                <a:solidFill>
                  <a:schemeClr val="bg1"/>
                </a:solidFill>
                <a:latin typeface="Calibri" panose="020F0502020204030204" pitchFamily="34" charset="0"/>
                <a:ea typeface="PMingLiU"/>
                <a:cs typeface="Calibri" panose="020F0502020204030204" pitchFamily="34" charset="0"/>
              </a:rPr>
              <a:t>今年至今的净会员人数</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zh-TW" sz="2000" dirty="0">
                <a:solidFill>
                  <a:schemeClr val="bg1"/>
                </a:solidFill>
                <a:latin typeface="Calibri" panose="020F0502020204030204" pitchFamily="34" charset="0"/>
                <a:ea typeface="PMingLiU"/>
                <a:cs typeface="Calibri" panose="020F0502020204030204" pitchFamily="34" charset="0"/>
              </a:rPr>
              <a:t>服务报告</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zh-TW" sz="2000" dirty="0">
                <a:solidFill>
                  <a:schemeClr val="bg1"/>
                </a:solidFill>
                <a:latin typeface="Calibri" panose="020F0502020204030204" pitchFamily="34" charset="0"/>
                <a:ea typeface="PMingLiU"/>
                <a:cs typeface="Calibri" panose="020F0502020204030204" pitchFamily="34" charset="0"/>
              </a:rPr>
              <a:t>干部轮换</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zh-TW" sz="2000" dirty="0">
                <a:solidFill>
                  <a:schemeClr val="bg1"/>
                </a:solidFill>
                <a:latin typeface="Calibri" panose="020F0502020204030204" pitchFamily="34" charset="0"/>
                <a:ea typeface="PMingLiU"/>
                <a:cs typeface="Calibri" panose="020F0502020204030204" pitchFamily="34" charset="0"/>
              </a:rPr>
              <a:t>会员发展报告的历史</a:t>
            </a:r>
          </a:p>
          <a:p>
            <a:endParaRPr lang="en-US" sz="20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zh-TW" sz="2000" dirty="0">
                <a:solidFill>
                  <a:schemeClr val="bg1"/>
                </a:solidFill>
                <a:latin typeface="Calibri" panose="020F0502020204030204" pitchFamily="34" charset="0"/>
                <a:ea typeface="PMingLiU"/>
                <a:cs typeface="Calibri" panose="020F0502020204030204" pitchFamily="34" charset="0"/>
              </a:rPr>
              <a:t>目前分会的地位 </a:t>
            </a:r>
          </a:p>
          <a:p>
            <a:endParaRPr lang="en-US" sz="3000" dirty="0"/>
          </a:p>
        </p:txBody>
      </p:sp>
      <p:sp>
        <p:nvSpPr>
          <p:cNvPr id="27" name="TextBox 26">
            <a:extLst>
              <a:ext uri="{FF2B5EF4-FFF2-40B4-BE49-F238E27FC236}">
                <a16:creationId xmlns:a16="http://schemas.microsoft.com/office/drawing/2014/main" id="{59D4BE80-1314-41FC-8895-47465F077EA9}"/>
              </a:ext>
            </a:extLst>
          </p:cNvPr>
          <p:cNvSpPr txBox="1"/>
          <p:nvPr/>
        </p:nvSpPr>
        <p:spPr>
          <a:xfrm>
            <a:off x="7512844" y="1105894"/>
            <a:ext cx="4202906" cy="369332"/>
          </a:xfrm>
          <a:prstGeom prst="rect">
            <a:avLst/>
          </a:prstGeom>
          <a:noFill/>
        </p:spPr>
        <p:txBody>
          <a:bodyPr wrap="square">
            <a:spAutoFit/>
          </a:bodyPr>
          <a:lstStyle/>
          <a:p>
            <a:r>
              <a:rPr lang="zh-TW" sz="1800" dirty="0">
                <a:solidFill>
                  <a:schemeClr val="bg1"/>
                </a:solidFill>
                <a:latin typeface="Calibri" panose="020F0502020204030204" pitchFamily="34" charset="0"/>
                <a:ea typeface="PMingLiU"/>
                <a:cs typeface="Calibri" panose="020F0502020204030204" pitchFamily="34" charset="0"/>
              </a:rPr>
              <a:t>每月评估贵分会的健康状况：</a:t>
            </a:r>
          </a:p>
        </p:txBody>
      </p:sp>
      <p:pic>
        <p:nvPicPr>
          <p:cNvPr id="5" name="Picture 4">
            <a:extLst>
              <a:ext uri="{FF2B5EF4-FFF2-40B4-BE49-F238E27FC236}">
                <a16:creationId xmlns:a16="http://schemas.microsoft.com/office/drawing/2014/main" id="{5D26F95F-5809-4A46-A8D9-235CDD7658AC}"/>
              </a:ext>
            </a:extLst>
          </p:cNvPr>
          <p:cNvPicPr>
            <a:picLocks noChangeAspect="1"/>
          </p:cNvPicPr>
          <p:nvPr/>
        </p:nvPicPr>
        <p:blipFill>
          <a:blip r:embed="rId3"/>
          <a:stretch>
            <a:fillRect/>
          </a:stretch>
        </p:blipFill>
        <p:spPr>
          <a:xfrm>
            <a:off x="351518" y="1124214"/>
            <a:ext cx="6772275" cy="5212080"/>
          </a:xfrm>
          <a:prstGeom prst="rect">
            <a:avLst/>
          </a:prstGeom>
        </p:spPr>
      </p:pic>
      <p:sp>
        <p:nvSpPr>
          <p:cNvPr id="46" name="Left Arrow 7">
            <a:extLst>
              <a:ext uri="{FF2B5EF4-FFF2-40B4-BE49-F238E27FC236}">
                <a16:creationId xmlns:a16="http://schemas.microsoft.com/office/drawing/2014/main" id="{A4057BD6-5778-4C1F-B996-71C28257254C}"/>
              </a:ext>
            </a:extLst>
          </p:cNvPr>
          <p:cNvSpPr/>
          <p:nvPr/>
        </p:nvSpPr>
        <p:spPr>
          <a:xfrm>
            <a:off x="3728552" y="1540609"/>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BC1EDA1D-F51D-49C4-84B0-1912FE623E32}"/>
              </a:ext>
            </a:extLst>
          </p:cNvPr>
          <p:cNvSpPr txBox="1"/>
          <p:nvPr/>
        </p:nvSpPr>
        <p:spPr>
          <a:xfrm>
            <a:off x="4053391" y="1695928"/>
            <a:ext cx="1554479" cy="276999"/>
          </a:xfrm>
          <a:prstGeom prst="rect">
            <a:avLst/>
          </a:prstGeom>
          <a:noFill/>
        </p:spPr>
        <p:txBody>
          <a:bodyPr wrap="square" rtlCol="0">
            <a:spAutoFit/>
          </a:bodyPr>
          <a:lstStyle/>
          <a:p>
            <a:r>
              <a:rPr lang="zh-TW" sz="1200" b="1" dirty="0"/>
              <a:t>净会员人数</a:t>
            </a:r>
          </a:p>
        </p:txBody>
      </p:sp>
      <p:sp>
        <p:nvSpPr>
          <p:cNvPr id="48" name="Left Arrow 6">
            <a:extLst>
              <a:ext uri="{FF2B5EF4-FFF2-40B4-BE49-F238E27FC236}">
                <a16:creationId xmlns:a16="http://schemas.microsoft.com/office/drawing/2014/main" id="{E552B0D6-86BC-4573-89EF-DB6F88812445}"/>
              </a:ext>
            </a:extLst>
          </p:cNvPr>
          <p:cNvSpPr/>
          <p:nvPr/>
        </p:nvSpPr>
        <p:spPr>
          <a:xfrm>
            <a:off x="5197750" y="4669143"/>
            <a:ext cx="1828800"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01B2E966-8DEB-46AE-A42D-77AC23BFF0A0}"/>
              </a:ext>
            </a:extLst>
          </p:cNvPr>
          <p:cNvSpPr txBox="1"/>
          <p:nvPr/>
        </p:nvSpPr>
        <p:spPr>
          <a:xfrm>
            <a:off x="5464187" y="4804963"/>
            <a:ext cx="1523999" cy="276999"/>
          </a:xfrm>
          <a:prstGeom prst="rect">
            <a:avLst/>
          </a:prstGeom>
          <a:noFill/>
        </p:spPr>
        <p:txBody>
          <a:bodyPr wrap="square" rtlCol="0" anchor="b">
            <a:spAutoFit/>
          </a:bodyPr>
          <a:lstStyle/>
          <a:p>
            <a:r>
              <a:rPr lang="zh-TW" sz="1200" b="1" dirty="0"/>
              <a:t>干部轮换</a:t>
            </a:r>
          </a:p>
        </p:txBody>
      </p:sp>
      <p:sp>
        <p:nvSpPr>
          <p:cNvPr id="50" name="Left Arrow 8">
            <a:extLst>
              <a:ext uri="{FF2B5EF4-FFF2-40B4-BE49-F238E27FC236}">
                <a16:creationId xmlns:a16="http://schemas.microsoft.com/office/drawing/2014/main" id="{2C7E4C6A-654F-4443-BA90-DBDDC3CE2086}"/>
              </a:ext>
            </a:extLst>
          </p:cNvPr>
          <p:cNvSpPr/>
          <p:nvPr/>
        </p:nvSpPr>
        <p:spPr>
          <a:xfrm>
            <a:off x="6260839" y="2785895"/>
            <a:ext cx="1487082"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896ECA65-BA76-4ADD-932D-225C25D1F735}"/>
              </a:ext>
            </a:extLst>
          </p:cNvPr>
          <p:cNvSpPr txBox="1"/>
          <p:nvPr/>
        </p:nvSpPr>
        <p:spPr>
          <a:xfrm>
            <a:off x="6228183" y="2953720"/>
            <a:ext cx="1487081" cy="276999"/>
          </a:xfrm>
          <a:prstGeom prst="rect">
            <a:avLst/>
          </a:prstGeom>
          <a:noFill/>
        </p:spPr>
        <p:txBody>
          <a:bodyPr wrap="square" rtlCol="0">
            <a:spAutoFit/>
          </a:bodyPr>
          <a:lstStyle/>
          <a:p>
            <a:r>
              <a:rPr lang="zh-TW" sz="1200" b="1" dirty="0"/>
              <a:t>服务报告</a:t>
            </a:r>
          </a:p>
        </p:txBody>
      </p:sp>
      <p:sp>
        <p:nvSpPr>
          <p:cNvPr id="52" name="Left Arrow 10">
            <a:extLst>
              <a:ext uri="{FF2B5EF4-FFF2-40B4-BE49-F238E27FC236}">
                <a16:creationId xmlns:a16="http://schemas.microsoft.com/office/drawing/2014/main" id="{A40F28D0-0734-4EF9-ADFE-434760D68DC4}"/>
              </a:ext>
            </a:extLst>
          </p:cNvPr>
          <p:cNvSpPr/>
          <p:nvPr/>
        </p:nvSpPr>
        <p:spPr>
          <a:xfrm>
            <a:off x="4700041" y="4032297"/>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50C246D5-1773-4D6D-8F87-10E10C24B290}"/>
              </a:ext>
            </a:extLst>
          </p:cNvPr>
          <p:cNvSpPr txBox="1"/>
          <p:nvPr/>
        </p:nvSpPr>
        <p:spPr>
          <a:xfrm>
            <a:off x="4902342" y="4188273"/>
            <a:ext cx="1577602" cy="276999"/>
          </a:xfrm>
          <a:prstGeom prst="rect">
            <a:avLst/>
          </a:prstGeom>
          <a:noFill/>
        </p:spPr>
        <p:txBody>
          <a:bodyPr wrap="square" rtlCol="0">
            <a:spAutoFit/>
          </a:bodyPr>
          <a:lstStyle/>
          <a:p>
            <a:r>
              <a:rPr lang="zh-TW" sz="1200" b="1" dirty="0"/>
              <a:t>报告的历史</a:t>
            </a:r>
          </a:p>
        </p:txBody>
      </p:sp>
      <p:sp>
        <p:nvSpPr>
          <p:cNvPr id="54" name="Left Arrow 5">
            <a:extLst>
              <a:ext uri="{FF2B5EF4-FFF2-40B4-BE49-F238E27FC236}">
                <a16:creationId xmlns:a16="http://schemas.microsoft.com/office/drawing/2014/main" id="{4F6963E4-CD9F-4B0D-908B-4DB9EEC00E44}"/>
              </a:ext>
            </a:extLst>
          </p:cNvPr>
          <p:cNvSpPr/>
          <p:nvPr/>
        </p:nvSpPr>
        <p:spPr>
          <a:xfrm flipV="1">
            <a:off x="2256374" y="5439522"/>
            <a:ext cx="1828800"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D3D8C4A2-8827-4614-8381-0CF368BBDC43}"/>
              </a:ext>
            </a:extLst>
          </p:cNvPr>
          <p:cNvSpPr txBox="1"/>
          <p:nvPr/>
        </p:nvSpPr>
        <p:spPr>
          <a:xfrm>
            <a:off x="2489474" y="5605823"/>
            <a:ext cx="1143000" cy="276999"/>
          </a:xfrm>
          <a:prstGeom prst="rect">
            <a:avLst/>
          </a:prstGeom>
          <a:noFill/>
        </p:spPr>
        <p:txBody>
          <a:bodyPr wrap="square" rtlCol="0">
            <a:spAutoFit/>
          </a:bodyPr>
          <a:lstStyle/>
          <a:p>
            <a:r>
              <a:rPr lang="zh-TW" sz="1200" b="1" dirty="0"/>
              <a:t>分会地位</a:t>
            </a:r>
          </a:p>
        </p:txBody>
      </p:sp>
    </p:spTree>
    <p:extLst>
      <p:ext uri="{BB962C8B-B14F-4D97-AF65-F5344CB8AC3E}">
        <p14:creationId xmlns:p14="http://schemas.microsoft.com/office/powerpoint/2010/main" val="4145887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333998" y="1315370"/>
            <a:ext cx="1450259" cy="5244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 Placeholder 4">
            <a:extLst>
              <a:ext uri="{FF2B5EF4-FFF2-40B4-BE49-F238E27FC236}">
                <a16:creationId xmlns:a16="http://schemas.microsoft.com/office/drawing/2014/main" id="{7032D669-EAC9-0841-B5A6-482C5AF9E652}"/>
              </a:ext>
            </a:extLst>
          </p:cNvPr>
          <p:cNvSpPr txBox="1">
            <a:spLocks/>
          </p:cNvSpPr>
          <p:nvPr/>
        </p:nvSpPr>
        <p:spPr>
          <a:xfrm>
            <a:off x="609600" y="397260"/>
            <a:ext cx="10972800" cy="722006"/>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zh-TW" sz="3600" dirty="0">
                <a:solidFill>
                  <a:schemeClr val="bg1"/>
                </a:solidFill>
                <a:latin typeface="Calibri" panose="020F0502020204030204" pitchFamily="34" charset="0"/>
                <a:ea typeface="PMingLiU"/>
                <a:cs typeface="Calibri" panose="020F0502020204030204" pitchFamily="34" charset="0"/>
              </a:rPr>
              <a:t>今天我们将共同探索什么</a:t>
            </a:r>
          </a:p>
          <a:p>
            <a:pPr marL="0" indent="0" algn="ctr">
              <a:buNone/>
            </a:pPr>
            <a:endParaRPr lang="en-US" sz="3600" kern="0" dirty="0">
              <a:solidFill>
                <a:schemeClr val="bg1"/>
              </a:solidFill>
              <a:latin typeface="HelveticaNeueLT Std Lt" panose="020B0403020202020204" pitchFamily="34" charset="0"/>
            </a:endParaRPr>
          </a:p>
        </p:txBody>
      </p:sp>
      <p:sp>
        <p:nvSpPr>
          <p:cNvPr id="2" name="Rectangle 1"/>
          <p:cNvSpPr/>
          <p:nvPr/>
        </p:nvSpPr>
        <p:spPr>
          <a:xfrm>
            <a:off x="1066800" y="2227411"/>
            <a:ext cx="10058400" cy="3477875"/>
          </a:xfrm>
          <a:prstGeom prst="rect">
            <a:avLst/>
          </a:prstGeom>
        </p:spPr>
        <p:txBody>
          <a:bodyPr wrap="square">
            <a:spAutoFit/>
          </a:bodyPr>
          <a:lstStyle/>
          <a:p>
            <a:pPr marL="342900" indent="-342900">
              <a:buSzPct val="125000"/>
              <a:buFont typeface="Arial" panose="020B0604020202020204" pitchFamily="34" charset="0"/>
              <a:buChar char="•"/>
            </a:pPr>
            <a:r>
              <a:rPr lang="zh-TW" sz="2000" dirty="0">
                <a:solidFill>
                  <a:schemeClr val="accent1"/>
                </a:solidFill>
                <a:latin typeface="Calibri" panose="020F0502020204030204" pitchFamily="34" charset="0"/>
                <a:ea typeface="PMingLiU"/>
                <a:cs typeface="Calibri" panose="020F0502020204030204" pitchFamily="34" charset="0"/>
              </a:rPr>
              <a:t>检视分区或专区主席的角色</a:t>
            </a:r>
          </a:p>
          <a:p>
            <a:pPr>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zh-TW" sz="2000" dirty="0">
                <a:solidFill>
                  <a:schemeClr val="accent1"/>
                </a:solidFill>
                <a:latin typeface="Calibri" panose="020F0502020204030204" pitchFamily="34" charset="0"/>
                <a:ea typeface="PMingLiU"/>
                <a:cs typeface="Calibri" panose="020F0502020204030204" pitchFamily="34" charset="0"/>
              </a:rPr>
              <a:t>了解如何为您的角色取得成功做好准备</a:t>
            </a:r>
          </a:p>
          <a:p>
            <a:pPr lvl="0">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zh-TW" sz="2000" dirty="0">
                <a:solidFill>
                  <a:schemeClr val="accent1"/>
                </a:solidFill>
                <a:latin typeface="Calibri" panose="020F0502020204030204" pitchFamily="34" charset="0"/>
                <a:ea typeface="PMingLiU"/>
                <a:cs typeface="Calibri" panose="020F0502020204030204" pitchFamily="34" charset="0"/>
              </a:rPr>
              <a:t>尽全力提高分会的分区会议之价值 — 准备、参与和后续跟进！</a:t>
            </a:r>
          </a:p>
          <a:p>
            <a:pPr>
              <a:buSzPct val="125000"/>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zh-TW" sz="2000" dirty="0">
                <a:solidFill>
                  <a:schemeClr val="accent1"/>
                </a:solidFill>
                <a:latin typeface="Calibri" panose="020F0502020204030204" pitchFamily="34" charset="0"/>
                <a:ea typeface="PMingLiU"/>
                <a:cs typeface="Calibri" panose="020F0502020204030204" pitchFamily="34" charset="0"/>
              </a:rPr>
              <a:t>分区和专区主席 - 全球会员发展措施</a:t>
            </a:r>
          </a:p>
          <a:p>
            <a:pPr marL="342900" indent="-342900">
              <a:buSzPct val="125000"/>
              <a:buFont typeface="Arial" panose="020B0604020202020204" pitchFamily="34" charset="0"/>
              <a:buChar char="•"/>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zh-TW" sz="2000" dirty="0">
                <a:solidFill>
                  <a:schemeClr val="accent1"/>
                </a:solidFill>
                <a:latin typeface="Calibri" panose="020F0502020204030204" pitchFamily="34" charset="0"/>
                <a:ea typeface="PMingLiU"/>
                <a:cs typeface="Calibri" panose="020F0502020204030204" pitchFamily="34" charset="0"/>
              </a:rPr>
              <a:t>后续跟进您的分会</a:t>
            </a:r>
          </a:p>
          <a:p>
            <a:pPr marL="342900" indent="-342900">
              <a:buSzPct val="125000"/>
              <a:buFont typeface="Arial" panose="020B0604020202020204" pitchFamily="34" charset="0"/>
              <a:buChar char="•"/>
            </a:pPr>
            <a:endParaRPr lang="en-US" altLang="ja-JP" sz="2000" kern="0" dirty="0">
              <a:solidFill>
                <a:schemeClr val="accent1"/>
              </a:solidFill>
              <a:latin typeface="Calibri" panose="020F0502020204030204" pitchFamily="34" charset="0"/>
              <a:cs typeface="Calibri" panose="020F0502020204030204" pitchFamily="34" charset="0"/>
            </a:endParaRPr>
          </a:p>
          <a:p>
            <a:pPr marL="342900" indent="-342900">
              <a:buSzPct val="125000"/>
              <a:buFont typeface="Arial" panose="020B0604020202020204" pitchFamily="34" charset="0"/>
              <a:buChar char="•"/>
            </a:pPr>
            <a:r>
              <a:rPr lang="zh-TW" sz="2000" dirty="0">
                <a:solidFill>
                  <a:schemeClr val="accent1"/>
                </a:solidFill>
                <a:latin typeface="Calibri" panose="020F0502020204030204" pitchFamily="34" charset="0"/>
                <a:ea typeface="PMingLiU"/>
                <a:cs typeface="Calibri" panose="020F0502020204030204" pitchFamily="34" charset="0"/>
              </a:rPr>
              <a:t>奖项</a:t>
            </a:r>
          </a:p>
        </p:txBody>
      </p:sp>
    </p:spTree>
    <p:extLst>
      <p:ext uri="{BB962C8B-B14F-4D97-AF65-F5344CB8AC3E}">
        <p14:creationId xmlns:p14="http://schemas.microsoft.com/office/powerpoint/2010/main" val="989352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0" y="850542"/>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3" name="Text Placeholder 1">
            <a:extLst>
              <a:ext uri="{FF2B5EF4-FFF2-40B4-BE49-F238E27FC236}">
                <a16:creationId xmlns:a16="http://schemas.microsoft.com/office/drawing/2014/main" id="{86B08A72-D8F2-2B4C-90A6-138848A9CEF3}"/>
              </a:ext>
            </a:extLst>
          </p:cNvPr>
          <p:cNvSpPr txBox="1">
            <a:spLocks/>
          </p:cNvSpPr>
          <p:nvPr/>
        </p:nvSpPr>
        <p:spPr>
          <a:xfrm>
            <a:off x="0" y="60683"/>
            <a:ext cx="7620000" cy="707335"/>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indent="0">
              <a:buNone/>
            </a:pPr>
            <a:r>
              <a:rPr lang="zh-TW" sz="4000" b="1" dirty="0">
                <a:solidFill>
                  <a:schemeClr val="bg1"/>
                </a:solidFill>
                <a:latin typeface="Calibri" panose="020F0502020204030204" pitchFamily="34" charset="0"/>
                <a:ea typeface="PMingLiU"/>
                <a:cs typeface="Calibri" panose="020F0502020204030204" pitchFamily="34" charset="0"/>
              </a:rPr>
              <a:t>分会成就报告</a:t>
            </a:r>
          </a:p>
        </p:txBody>
      </p:sp>
      <p:sp>
        <p:nvSpPr>
          <p:cNvPr id="3" name="TextBox 2">
            <a:extLst>
              <a:ext uri="{FF2B5EF4-FFF2-40B4-BE49-F238E27FC236}">
                <a16:creationId xmlns:a16="http://schemas.microsoft.com/office/drawing/2014/main" id="{A64FB700-93D3-1192-E502-E8C7A9ADBCC6}"/>
              </a:ext>
            </a:extLst>
          </p:cNvPr>
          <p:cNvSpPr txBox="1"/>
          <p:nvPr/>
        </p:nvSpPr>
        <p:spPr>
          <a:xfrm>
            <a:off x="1295400" y="1219200"/>
            <a:ext cx="8763000" cy="4401205"/>
          </a:xfrm>
          <a:prstGeom prst="rect">
            <a:avLst/>
          </a:prstGeom>
          <a:noFill/>
        </p:spPr>
        <p:txBody>
          <a:bodyPr wrap="square" rtlCol="0">
            <a:spAutoFit/>
          </a:bodyPr>
          <a:lstStyle/>
          <a:p>
            <a:pPr marL="342900" indent="-342900">
              <a:buSzPct val="125000"/>
              <a:buFont typeface="Arial" panose="020B0604020202020204" pitchFamily="34" charset="0"/>
              <a:buChar char="•"/>
            </a:pPr>
            <a:r>
              <a:rPr lang="zh-TW" sz="2800" dirty="0">
                <a:solidFill>
                  <a:schemeClr val="accent1"/>
                </a:solidFill>
                <a:latin typeface="Calibri" panose="020F0502020204030204" pitchFamily="34" charset="0"/>
                <a:ea typeface="PMingLiU"/>
                <a:cs typeface="Calibri" panose="020F0502020204030204" pitchFamily="34" charset="0"/>
              </a:rPr>
              <a:t>本狮子年度增加和减少的分会会员人数</a:t>
            </a:r>
          </a:p>
          <a:p>
            <a:pPr marL="342900" indent="-342900">
              <a:buSzPct val="125000"/>
              <a:buFont typeface="Arial" panose="020B0604020202020204" pitchFamily="34" charset="0"/>
              <a:buChar char="•"/>
            </a:pPr>
            <a:r>
              <a:rPr lang="zh-TW" sz="2800" dirty="0">
                <a:solidFill>
                  <a:schemeClr val="accent1"/>
                </a:solidFill>
                <a:latin typeface="Calibri" panose="020F0502020204030204" pitchFamily="34" charset="0"/>
                <a:ea typeface="PMingLiU"/>
                <a:cs typeface="Calibri" panose="020F0502020204030204" pitchFamily="34" charset="0"/>
              </a:rPr>
              <a:t>分会状态</a:t>
            </a:r>
          </a:p>
          <a:p>
            <a:pPr marL="342900" indent="-342900">
              <a:buSzPct val="125000"/>
              <a:buFont typeface="Arial" panose="020B0604020202020204" pitchFamily="34" charset="0"/>
              <a:buChar char="•"/>
            </a:pPr>
            <a:r>
              <a:rPr lang="zh-TW" sz="2800" dirty="0">
                <a:solidFill>
                  <a:schemeClr val="accent1"/>
                </a:solidFill>
                <a:latin typeface="Calibri" panose="020F0502020204030204" pitchFamily="34" charset="0"/>
                <a:ea typeface="PMingLiU"/>
                <a:cs typeface="Calibri" panose="020F0502020204030204" pitchFamily="34" charset="0"/>
              </a:rPr>
              <a:t>分会干部</a:t>
            </a:r>
          </a:p>
          <a:p>
            <a:pPr marL="342900" indent="-342900">
              <a:buSzPct val="125000"/>
              <a:buFont typeface="Arial" panose="020B0604020202020204" pitchFamily="34" charset="0"/>
              <a:buChar char="•"/>
            </a:pPr>
            <a:r>
              <a:rPr lang="zh-TW" sz="2800" dirty="0">
                <a:solidFill>
                  <a:schemeClr val="accent1"/>
                </a:solidFill>
                <a:latin typeface="Calibri" panose="020F0502020204030204" pitchFamily="34" charset="0"/>
                <a:ea typeface="PMingLiU"/>
                <a:cs typeface="Calibri" panose="020F0502020204030204" pitchFamily="34" charset="0"/>
              </a:rPr>
              <a:t>有辅导会员的狮友</a:t>
            </a:r>
          </a:p>
          <a:p>
            <a:pPr marL="342900" indent="-342900">
              <a:buSzPct val="125000"/>
              <a:buFont typeface="Arial" panose="020B0604020202020204" pitchFamily="34" charset="0"/>
              <a:buChar char="•"/>
            </a:pPr>
            <a:r>
              <a:rPr lang="zh-TW" sz="2800" dirty="0">
                <a:solidFill>
                  <a:schemeClr val="accent1"/>
                </a:solidFill>
                <a:latin typeface="Calibri" panose="020F0502020204030204" pitchFamily="34" charset="0"/>
                <a:ea typeface="PMingLiU"/>
                <a:cs typeface="Calibri" panose="020F0502020204030204" pitchFamily="34" charset="0"/>
              </a:rPr>
              <a:t>常受表扬的分会会员(主要奖项、终身会员、服务年轮奖、分会杰出奖等)</a:t>
            </a:r>
          </a:p>
          <a:p>
            <a:pPr marL="342900" indent="-342900">
              <a:buSzPct val="125000"/>
              <a:buFont typeface="Arial" panose="020B0604020202020204" pitchFamily="34" charset="0"/>
              <a:buChar char="•"/>
            </a:pPr>
            <a:r>
              <a:rPr lang="zh-TW" sz="2800" dirty="0">
                <a:solidFill>
                  <a:schemeClr val="accent1"/>
                </a:solidFill>
                <a:latin typeface="Calibri" panose="020F0502020204030204" pitchFamily="34" charset="0"/>
                <a:ea typeface="PMingLiU"/>
                <a:cs typeface="Calibri" panose="020F0502020204030204" pitchFamily="34" charset="0"/>
              </a:rPr>
              <a:t>LCIF 捐助者级，包括茂文钟士会员和尊荣茂文钟士会员</a:t>
            </a:r>
          </a:p>
          <a:p>
            <a:pPr marL="342900" indent="-342900">
              <a:buSzPct val="125000"/>
              <a:buFont typeface="Arial" panose="020B0604020202020204" pitchFamily="34" charset="0"/>
              <a:buChar char="•"/>
            </a:pPr>
            <a:r>
              <a:rPr lang="zh-TW" sz="2800" dirty="0">
                <a:solidFill>
                  <a:schemeClr val="accent1"/>
                </a:solidFill>
                <a:latin typeface="Calibri" panose="020F0502020204030204" pitchFamily="34" charset="0"/>
                <a:ea typeface="PMingLiU"/>
                <a:cs typeface="Calibri" panose="020F0502020204030204" pitchFamily="34" charset="0"/>
              </a:rPr>
              <a:t>分会表扬</a:t>
            </a:r>
          </a:p>
          <a:p>
            <a:pPr marL="342900" indent="-342900">
              <a:buSzPct val="125000"/>
              <a:buFont typeface="Arial" panose="020B0604020202020204" pitchFamily="34" charset="0"/>
              <a:buChar char="•"/>
            </a:pPr>
            <a:r>
              <a:rPr lang="zh-TW" sz="2800" dirty="0">
                <a:solidFill>
                  <a:schemeClr val="accent1"/>
                </a:solidFill>
                <a:latin typeface="Calibri" panose="020F0502020204030204" pitchFamily="34" charset="0"/>
                <a:ea typeface="PMingLiU"/>
                <a:cs typeface="Calibri" panose="020F0502020204030204" pitchFamily="34" charset="0"/>
              </a:rPr>
              <a:t>最近的服务活动</a:t>
            </a:r>
          </a:p>
        </p:txBody>
      </p:sp>
    </p:spTree>
    <p:extLst>
      <p:ext uri="{BB962C8B-B14F-4D97-AF65-F5344CB8AC3E}">
        <p14:creationId xmlns:p14="http://schemas.microsoft.com/office/powerpoint/2010/main" val="1367989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2" name="Rectangle 1"/>
          <p:cNvSpPr/>
          <p:nvPr/>
        </p:nvSpPr>
        <p:spPr>
          <a:xfrm>
            <a:off x="5029200" y="2743200"/>
            <a:ext cx="5486400" cy="2171748"/>
          </a:xfrm>
          <a:prstGeom prst="rect">
            <a:avLst/>
          </a:prstGeom>
        </p:spPr>
        <p:txBody>
          <a:bodyPr wrap="square">
            <a:spAutoFit/>
          </a:bodyPr>
          <a:lstStyle/>
          <a:p>
            <a:pPr>
              <a:lnSpc>
                <a:spcPct val="114000"/>
              </a:lnSpc>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新干部、理事和委员会主席的职位。</a:t>
            </a:r>
          </a:p>
          <a:p>
            <a:pPr>
              <a:lnSpc>
                <a:spcPct val="114000"/>
              </a:lnSpc>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lnSpc>
                <a:spcPct val="114000"/>
              </a:lnSpc>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重新调整并更新了常设委员会。</a:t>
            </a:r>
          </a:p>
          <a:p>
            <a:pPr>
              <a:lnSpc>
                <a:spcPct val="114000"/>
              </a:lnSpc>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lnSpc>
                <a:spcPct val="114000"/>
              </a:lnSpc>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定义新的标准版分会结构。</a:t>
            </a:r>
          </a:p>
        </p:txBody>
      </p:sp>
      <p:sp>
        <p:nvSpPr>
          <p:cNvPr id="8" name="Title 1"/>
          <p:cNvSpPr txBox="1">
            <a:spLocks/>
          </p:cNvSpPr>
          <p:nvPr/>
        </p:nvSpPr>
        <p:spPr>
          <a:xfrm>
            <a:off x="4876800" y="1214555"/>
            <a:ext cx="6324600" cy="1051135"/>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dirty="0">
                <a:solidFill>
                  <a:srgbClr val="082E87"/>
                </a:solidFill>
                <a:latin typeface="Calibri" panose="020F0502020204030204" pitchFamily="34" charset="0"/>
                <a:ea typeface="PMingLiU" charset="0"/>
                <a:cs typeface="Calibri" panose="020F0502020204030204" pitchFamily="34" charset="0"/>
              </a:rPr>
              <a:t>花点时间了解每位分会干部的角色。 </a:t>
            </a:r>
          </a:p>
          <a:p>
            <a:pPr algn="l"/>
            <a:endParaRPr lang="en-US" sz="3600" kern="0" dirty="0">
              <a:solidFill>
                <a:srgbClr val="082E87"/>
              </a:solidFill>
              <a:latin typeface="Helvetica Neue"/>
              <a:ea typeface="Arial" charset="0"/>
              <a:cs typeface="Arial" charset="0"/>
            </a:endParaRPr>
          </a:p>
        </p:txBody>
      </p:sp>
      <p:sp>
        <p:nvSpPr>
          <p:cNvPr id="9" name="Rectangle 8"/>
          <p:cNvSpPr/>
          <p:nvPr/>
        </p:nvSpPr>
        <p:spPr>
          <a:xfrm>
            <a:off x="5094953" y="218656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3" name="Group 2">
            <a:extLst>
              <a:ext uri="{FF2B5EF4-FFF2-40B4-BE49-F238E27FC236}">
                <a16:creationId xmlns:a16="http://schemas.microsoft.com/office/drawing/2014/main" id="{E62F97B0-95AA-2AC5-E6D2-7A730364E7D9}"/>
              </a:ext>
            </a:extLst>
          </p:cNvPr>
          <p:cNvGrpSpPr/>
          <p:nvPr/>
        </p:nvGrpSpPr>
        <p:grpSpPr>
          <a:xfrm>
            <a:off x="1814974" y="683147"/>
            <a:ext cx="2457450" cy="5524500"/>
            <a:chOff x="5473765" y="685800"/>
            <a:chExt cx="2457450" cy="5524500"/>
          </a:xfrm>
        </p:grpSpPr>
        <p:pic>
          <p:nvPicPr>
            <p:cNvPr id="4" name="Picture 3">
              <a:extLst>
                <a:ext uri="{FF2B5EF4-FFF2-40B4-BE49-F238E27FC236}">
                  <a16:creationId xmlns:a16="http://schemas.microsoft.com/office/drawing/2014/main" id="{47B2BA65-C9B0-EC38-E744-403B120D1C41}"/>
                </a:ext>
              </a:extLst>
            </p:cNvPr>
            <p:cNvPicPr>
              <a:picLocks noChangeAspect="1"/>
            </p:cNvPicPr>
            <p:nvPr/>
          </p:nvPicPr>
          <p:blipFill>
            <a:blip r:embed="rId3"/>
            <a:stretch>
              <a:fillRect/>
            </a:stretch>
          </p:blipFill>
          <p:spPr>
            <a:xfrm>
              <a:off x="5473765" y="685800"/>
              <a:ext cx="2457450" cy="5114925"/>
            </a:xfrm>
            <a:prstGeom prst="rect">
              <a:avLst/>
            </a:prstGeom>
          </p:spPr>
        </p:pic>
        <p:pic>
          <p:nvPicPr>
            <p:cNvPr id="5" name="Picture 4">
              <a:extLst>
                <a:ext uri="{FF2B5EF4-FFF2-40B4-BE49-F238E27FC236}">
                  <a16:creationId xmlns:a16="http://schemas.microsoft.com/office/drawing/2014/main" id="{AA9DE576-C55F-DE01-A6FC-82000FC22C00}"/>
                </a:ext>
              </a:extLst>
            </p:cNvPr>
            <p:cNvPicPr>
              <a:picLocks noChangeAspect="1"/>
            </p:cNvPicPr>
            <p:nvPr/>
          </p:nvPicPr>
          <p:blipFill>
            <a:blip r:embed="rId4"/>
            <a:stretch>
              <a:fillRect/>
            </a:stretch>
          </p:blipFill>
          <p:spPr>
            <a:xfrm>
              <a:off x="5473765" y="5800725"/>
              <a:ext cx="2457450" cy="409575"/>
            </a:xfrm>
            <a:prstGeom prst="rect">
              <a:avLst/>
            </a:prstGeom>
          </p:spPr>
        </p:pic>
      </p:grpSp>
    </p:spTree>
    <p:extLst>
      <p:ext uri="{BB962C8B-B14F-4D97-AF65-F5344CB8AC3E}">
        <p14:creationId xmlns:p14="http://schemas.microsoft.com/office/powerpoint/2010/main" val="1134649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3" name="Rectangle 2"/>
          <p:cNvSpPr/>
          <p:nvPr/>
        </p:nvSpPr>
        <p:spPr>
          <a:xfrm>
            <a:off x="635000" y="6029917"/>
            <a:ext cx="10972800" cy="589072"/>
          </a:xfrm>
          <a:prstGeom prst="rect">
            <a:avLst/>
          </a:prstGeom>
        </p:spPr>
        <p:txBody>
          <a:bodyPr wrap="square">
            <a:spAutoFit/>
          </a:bodyPr>
          <a:lstStyle/>
          <a:p>
            <a:pPr lvl="0" algn="ctr" eaLnBrk="0" hangingPunct="0">
              <a:lnSpc>
                <a:spcPct val="150000"/>
              </a:lnSpc>
              <a:spcBef>
                <a:spcPts val="0"/>
              </a:spcBef>
              <a:tabLst>
                <a:tab pos="461963" algn="l"/>
                <a:tab pos="914400" algn="l"/>
                <a:tab pos="1376363" algn="l"/>
                <a:tab pos="1828800" algn="l"/>
              </a:tabLst>
              <a:defRPr/>
            </a:pPr>
            <a:r>
              <a:rPr lang="zh-TW" sz="2400" dirty="0">
                <a:solidFill>
                  <a:schemeClr val="bg2"/>
                </a:solidFill>
                <a:latin typeface="Calibri" panose="020F0502020204030204" pitchFamily="34" charset="0"/>
                <a:ea typeface="PMingLiU" charset="0"/>
                <a:cs typeface="Calibri" panose="020F0502020204030204" pitchFamily="34" charset="0"/>
              </a:rPr>
              <a:t>此奖项可每年获得 - 这是每个分会可设定的宏伟目标！</a:t>
            </a:r>
          </a:p>
        </p:txBody>
      </p:sp>
      <p:pic>
        <p:nvPicPr>
          <p:cNvPr id="6" name="Picture 5">
            <a:extLst>
              <a:ext uri="{FF2B5EF4-FFF2-40B4-BE49-F238E27FC236}">
                <a16:creationId xmlns:a16="http://schemas.microsoft.com/office/drawing/2014/main" id="{5FEE7598-F96D-483D-A73D-73560F2C63AC}"/>
              </a:ext>
            </a:extLst>
          </p:cNvPr>
          <p:cNvPicPr>
            <a:picLocks noChangeAspect="1"/>
          </p:cNvPicPr>
          <p:nvPr/>
        </p:nvPicPr>
        <p:blipFill>
          <a:blip r:embed="rId3"/>
          <a:stretch>
            <a:fillRect/>
          </a:stretch>
        </p:blipFill>
        <p:spPr>
          <a:xfrm>
            <a:off x="1066800" y="1591539"/>
            <a:ext cx="3046496" cy="3674921"/>
          </a:xfrm>
          <a:prstGeom prst="rect">
            <a:avLst/>
          </a:prstGeom>
        </p:spPr>
      </p:pic>
      <p:sp>
        <p:nvSpPr>
          <p:cNvPr id="8" name="TextBox 7">
            <a:extLst>
              <a:ext uri="{FF2B5EF4-FFF2-40B4-BE49-F238E27FC236}">
                <a16:creationId xmlns:a16="http://schemas.microsoft.com/office/drawing/2014/main" id="{6E6F740B-8706-4FA3-BDE0-87304CABDD23}"/>
              </a:ext>
            </a:extLst>
          </p:cNvPr>
          <p:cNvSpPr txBox="1"/>
          <p:nvPr/>
        </p:nvSpPr>
        <p:spPr>
          <a:xfrm>
            <a:off x="228600" y="174633"/>
            <a:ext cx="5058217" cy="584775"/>
          </a:xfrm>
          <a:prstGeom prst="rect">
            <a:avLst/>
          </a:prstGeom>
          <a:noFill/>
        </p:spPr>
        <p:txBody>
          <a:bodyPr wrap="square" rtlCol="0">
            <a:spAutoFit/>
          </a:bodyPr>
          <a:lstStyle/>
          <a:p>
            <a:r>
              <a:rPr lang="zh-TW" sz="3200" b="1" dirty="0">
                <a:solidFill>
                  <a:schemeClr val="bg1"/>
                </a:solidFill>
                <a:latin typeface="Calibri" panose="020F0502020204030204" pitchFamily="34" charset="0"/>
                <a:ea typeface="PMingLiU"/>
                <a:cs typeface="Calibri" panose="020F0502020204030204" pitchFamily="34" charset="0"/>
              </a:rPr>
              <a:t>分会杰出奖</a:t>
            </a:r>
          </a:p>
        </p:txBody>
      </p:sp>
      <p:sp>
        <p:nvSpPr>
          <p:cNvPr id="9" name="Title 1">
            <a:extLst>
              <a:ext uri="{FF2B5EF4-FFF2-40B4-BE49-F238E27FC236}">
                <a16:creationId xmlns:a16="http://schemas.microsoft.com/office/drawing/2014/main" id="{094C5142-4A3D-4187-B845-E3DF2E0DB0D9}"/>
              </a:ext>
            </a:extLst>
          </p:cNvPr>
          <p:cNvSpPr txBox="1">
            <a:spLocks/>
          </p:cNvSpPr>
          <p:nvPr/>
        </p:nvSpPr>
        <p:spPr>
          <a:xfrm>
            <a:off x="5873750" y="593726"/>
            <a:ext cx="4535488" cy="731754"/>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b="0" i="1" dirty="0">
                <a:solidFill>
                  <a:schemeClr val="bg1"/>
                </a:solidFill>
                <a:latin typeface="Calibri" panose="020F0502020204030204" pitchFamily="34" charset="0"/>
                <a:ea typeface="PMingLiU"/>
                <a:cs typeface="Calibri" panose="020F0502020204030204" pitchFamily="34" charset="0"/>
              </a:rPr>
              <a:t>成功的路线图</a:t>
            </a:r>
          </a:p>
        </p:txBody>
      </p:sp>
      <p:sp>
        <p:nvSpPr>
          <p:cNvPr id="10" name="TextBox 9">
            <a:extLst>
              <a:ext uri="{FF2B5EF4-FFF2-40B4-BE49-F238E27FC236}">
                <a16:creationId xmlns:a16="http://schemas.microsoft.com/office/drawing/2014/main" id="{FBD551C9-B215-4708-95E8-A05E05D6F51C}"/>
              </a:ext>
            </a:extLst>
          </p:cNvPr>
          <p:cNvSpPr txBox="1"/>
          <p:nvPr/>
        </p:nvSpPr>
        <p:spPr>
          <a:xfrm>
            <a:off x="5873750" y="1969538"/>
            <a:ext cx="5069698" cy="3416320"/>
          </a:xfrm>
          <a:prstGeom prst="rect">
            <a:avLst/>
          </a:prstGeom>
          <a:noFill/>
        </p:spPr>
        <p:txBody>
          <a:bodyPr wrap="square" rtlCol="0">
            <a:spAutoFit/>
          </a:bodyPr>
          <a:lstStyle>
            <a:defPPr>
              <a:defRPr lang="en-US"/>
            </a:defPPr>
            <a:lvl1pPr lvl="0">
              <a:defRPr sz="1500" b="1">
                <a:solidFill>
                  <a:srgbClr val="004E95"/>
                </a:solidFill>
                <a:latin typeface="Arial" panose="020B0604020202020204" pitchFamily="34" charset="0"/>
                <a:cs typeface="Arial" panose="020B0604020202020204" pitchFamily="34" charset="0"/>
              </a:defRPr>
            </a:lvl1pPr>
          </a:lstStyle>
          <a:p>
            <a:r>
              <a:rPr lang="zh-TW" sz="2200" b="0" dirty="0">
                <a:solidFill>
                  <a:schemeClr val="bg1"/>
                </a:solidFill>
                <a:latin typeface="Calibri" panose="020F0502020204030204" pitchFamily="34" charset="0"/>
                <a:ea typeface="PMingLiU"/>
                <a:cs typeface="Calibri" panose="020F0502020204030204" pitchFamily="34" charset="0"/>
              </a:rPr>
              <a:t>奖项标准包括以下的重点领域：</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zh-TW" sz="2200" b="0" dirty="0">
                <a:solidFill>
                  <a:schemeClr val="bg1"/>
                </a:solidFill>
                <a:latin typeface="Calibri" panose="020F0502020204030204" pitchFamily="34" charset="0"/>
                <a:ea typeface="PMingLiU"/>
                <a:cs typeface="Calibri" panose="020F0502020204030204" pitchFamily="34" charset="0"/>
              </a:rPr>
              <a:t>会员发展</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zh-TW" sz="2200" b="0" dirty="0">
                <a:solidFill>
                  <a:schemeClr val="bg1"/>
                </a:solidFill>
                <a:latin typeface="Calibri" panose="020F0502020204030204" pitchFamily="34" charset="0"/>
                <a:ea typeface="PMingLiU"/>
                <a:cs typeface="Calibri" panose="020F0502020204030204" pitchFamily="34" charset="0"/>
              </a:rPr>
              <a:t>服务</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zh-TW" sz="2200" b="0" dirty="0">
                <a:solidFill>
                  <a:schemeClr val="bg1"/>
                </a:solidFill>
                <a:latin typeface="Calibri" panose="020F0502020204030204" pitchFamily="34" charset="0"/>
                <a:ea typeface="PMingLiU"/>
                <a:cs typeface="Calibri" panose="020F0502020204030204" pitchFamily="34" charset="0"/>
              </a:rPr>
              <a:t>领导发展及组织的卓越</a:t>
            </a:r>
          </a:p>
          <a:p>
            <a:endParaRPr lang="en-US" sz="2200" b="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zh-TW" sz="2200" b="0" dirty="0">
                <a:solidFill>
                  <a:schemeClr val="bg1"/>
                </a:solidFill>
                <a:latin typeface="Calibri" panose="020F0502020204030204" pitchFamily="34" charset="0"/>
                <a:ea typeface="PMingLiU"/>
                <a:cs typeface="Calibri" panose="020F0502020204030204" pitchFamily="34" charset="0"/>
              </a:rPr>
              <a:t>营销委员会</a:t>
            </a:r>
          </a:p>
          <a:p>
            <a:endParaRPr lang="en-US" sz="18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58373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4905115" y="3272968"/>
            <a:ext cx="5943598" cy="2753126"/>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zh-TW" sz="2200" dirty="0">
                <a:solidFill>
                  <a:schemeClr val="accent6">
                    <a:lumMod val="75000"/>
                    <a:lumOff val="25000"/>
                  </a:schemeClr>
                </a:solidFill>
                <a:latin typeface="Calibri" panose="020F0502020204030204" pitchFamily="34" charset="0"/>
                <a:ea typeface="PMingLiU" charset="0"/>
                <a:cs typeface="Calibri" panose="020F0502020204030204" pitchFamily="34" charset="0"/>
              </a:rPr>
              <a:t>加入您分会的社交媒体群组。</a:t>
            </a:r>
          </a:p>
          <a:p>
            <a:pPr algn="l">
              <a:lnSpc>
                <a:spcPct val="120000"/>
              </a:lnSpc>
            </a:pPr>
            <a:endParaRPr lang="en-US" sz="22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zh-TW" sz="2200" dirty="0">
                <a:solidFill>
                  <a:schemeClr val="accent6">
                    <a:lumMod val="75000"/>
                    <a:lumOff val="25000"/>
                  </a:schemeClr>
                </a:solidFill>
                <a:latin typeface="Calibri" panose="020F0502020204030204" pitchFamily="34" charset="0"/>
                <a:ea typeface="PMingLiU" charset="0"/>
                <a:cs typeface="Calibri" panose="020F0502020204030204" pitchFamily="34" charset="0"/>
              </a:rPr>
              <a:t>关注您分会的电子分会会所和Salesforce，以了解分会活动。</a:t>
            </a:r>
          </a:p>
          <a:p>
            <a:pPr algn="l">
              <a:lnSpc>
                <a:spcPct val="120000"/>
              </a:lnSpc>
            </a:pPr>
            <a:endParaRPr lang="en-US" sz="22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zh-TW" sz="2200" dirty="0">
                <a:solidFill>
                  <a:schemeClr val="accent6">
                    <a:lumMod val="75000"/>
                    <a:lumOff val="25000"/>
                  </a:schemeClr>
                </a:solidFill>
                <a:latin typeface="Calibri" panose="020F0502020204030204" pitchFamily="34" charset="0"/>
                <a:ea typeface="PMingLiU" charset="0"/>
                <a:cs typeface="Calibri" panose="020F0502020204030204" pitchFamily="34" charset="0"/>
              </a:rPr>
              <a:t>在报告系统中查看报告</a:t>
            </a:r>
          </a:p>
          <a:p>
            <a:pPr marL="457200" indent="-457200" algn="l">
              <a:lnSpc>
                <a:spcPct val="120000"/>
              </a:lnSpc>
              <a:buAutoNum type="arabicPeriod"/>
            </a:pPr>
            <a:endParaRPr lang="en-US" sz="2200" kern="0" dirty="0">
              <a:solidFill>
                <a:srgbClr val="56565A"/>
              </a:solidFill>
              <a:latin typeface="Calibri" panose="020F0502020204030204" pitchFamily="34" charset="0"/>
              <a:ea typeface="Arial" charset="0"/>
              <a:cs typeface="Calibri" panose="020F0502020204030204" pitchFamily="34" charset="0"/>
            </a:endParaRPr>
          </a:p>
          <a:p>
            <a:pPr marL="457200" indent="-457200" algn="l">
              <a:lnSpc>
                <a:spcPct val="120000"/>
              </a:lnSpc>
              <a:buAutoNum type="arabicPeriod"/>
            </a:pPr>
            <a:endParaRPr lang="en-US" sz="2200" kern="0" dirty="0">
              <a:solidFill>
                <a:srgbClr val="56565A"/>
              </a:solidFill>
              <a:latin typeface="HelveticaNeueLT Std Lt" panose="020B0403020202020204" pitchFamily="34" charset="0"/>
              <a:ea typeface="Arial" charset="0"/>
              <a:cs typeface="Arial" charset="0"/>
            </a:endParaRPr>
          </a:p>
          <a:p>
            <a:pPr marL="457200" indent="-457200" algn="l">
              <a:lnSpc>
                <a:spcPct val="120000"/>
              </a:lnSpc>
              <a:buFont typeface="+mj-lt"/>
              <a:buAutoNum type="arabicPeriod"/>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105398" y="914400"/>
            <a:ext cx="5543032" cy="236220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200" kern="0" dirty="0">
              <a:solidFill>
                <a:srgbClr val="082E87"/>
              </a:solidFill>
              <a:latin typeface="Helvetica Neue"/>
              <a:ea typeface="Arial" charset="0"/>
              <a:cs typeface="Arial" charset="0"/>
            </a:endParaRPr>
          </a:p>
        </p:txBody>
      </p:sp>
      <p:sp>
        <p:nvSpPr>
          <p:cNvPr id="8" name="Rectangle 7"/>
          <p:cNvSpPr/>
          <p:nvPr/>
        </p:nvSpPr>
        <p:spPr>
          <a:xfrm>
            <a:off x="4905114" y="2743201"/>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Rectangle 8"/>
          <p:cNvSpPr/>
          <p:nvPr/>
        </p:nvSpPr>
        <p:spPr>
          <a:xfrm>
            <a:off x="4792690" y="1339436"/>
            <a:ext cx="6476998" cy="978729"/>
          </a:xfrm>
          <a:prstGeom prst="rect">
            <a:avLst/>
          </a:prstGeom>
        </p:spPr>
        <p:txBody>
          <a:bodyPr wrap="square">
            <a:spAutoFit/>
          </a:bodyPr>
          <a:lstStyle/>
          <a:p>
            <a:pPr>
              <a:lnSpc>
                <a:spcPct val="90000"/>
              </a:lnSpc>
            </a:pPr>
            <a:r>
              <a:rPr lang="zh-TW" sz="3200" dirty="0">
                <a:solidFill>
                  <a:srgbClr val="082E87"/>
                </a:solidFill>
                <a:latin typeface="Calibri" panose="020F0502020204030204" pitchFamily="34" charset="0"/>
                <a:ea typeface="PMingLiU" charset="0"/>
                <a:cs typeface="Calibri" panose="020F0502020204030204" pitchFamily="34" charset="0"/>
              </a:rPr>
              <a:t>利用数字平台</a:t>
            </a:r>
            <a:r>
              <a:rPr lang="zh-TW" altLang="en-US" sz="3200" dirty="0">
                <a:solidFill>
                  <a:srgbClr val="082E87"/>
                </a:solidFill>
                <a:latin typeface="Calibri" panose="020F0502020204030204" pitchFamily="34" charset="0"/>
                <a:ea typeface="PMingLiU" charset="0"/>
                <a:cs typeface="Calibri" panose="020F0502020204030204" pitchFamily="34" charset="0"/>
              </a:rPr>
              <a:t>，与您的分会</a:t>
            </a:r>
            <a:br>
              <a:rPr lang="en-US" altLang="zh-TW" sz="3200" dirty="0">
                <a:solidFill>
                  <a:srgbClr val="082E87"/>
                </a:solidFill>
                <a:latin typeface="Calibri" panose="020F0502020204030204" pitchFamily="34" charset="0"/>
                <a:ea typeface="PMingLiU" charset="0"/>
                <a:cs typeface="Calibri" panose="020F0502020204030204" pitchFamily="34" charset="0"/>
              </a:rPr>
            </a:br>
            <a:r>
              <a:rPr lang="zh-TW" sz="3200" dirty="0">
                <a:solidFill>
                  <a:srgbClr val="082E87"/>
                </a:solidFill>
                <a:latin typeface="Calibri" panose="020F0502020204030204" pitchFamily="34" charset="0"/>
                <a:ea typeface="PMingLiU" charset="0"/>
                <a:cs typeface="Calibri" panose="020F0502020204030204" pitchFamily="34" charset="0"/>
              </a:rPr>
              <a:t>保持密切联系</a:t>
            </a:r>
          </a:p>
        </p:txBody>
      </p:sp>
      <p:pic>
        <p:nvPicPr>
          <p:cNvPr id="13" name="Picture 12"/>
          <p:cNvPicPr>
            <a:picLocks noChangeAspect="1"/>
          </p:cNvPicPr>
          <p:nvPr/>
        </p:nvPicPr>
        <p:blipFill>
          <a:blip r:embed="rId3"/>
          <a:stretch>
            <a:fillRect/>
          </a:stretch>
        </p:blipFill>
        <p:spPr>
          <a:xfrm>
            <a:off x="387209" y="2391012"/>
            <a:ext cx="3191454" cy="849898"/>
          </a:xfrm>
          <a:prstGeom prst="rect">
            <a:avLst/>
          </a:prstGeom>
        </p:spPr>
      </p:pic>
    </p:spTree>
    <p:extLst>
      <p:ext uri="{BB962C8B-B14F-4D97-AF65-F5344CB8AC3E}">
        <p14:creationId xmlns:p14="http://schemas.microsoft.com/office/powerpoint/2010/main" val="4075494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057400"/>
            <a:ext cx="8000999" cy="1600200"/>
          </a:xfrm>
        </p:spPr>
        <p:txBody>
          <a:bodyPr anchor="t"/>
          <a:lstStyle/>
          <a:p>
            <a:r>
              <a:rPr lang="zh-TW" sz="3600" dirty="0">
                <a:latin typeface="Calibri" panose="020F0502020204030204" pitchFamily="34" charset="0"/>
                <a:ea typeface="PMingLiU"/>
                <a:cs typeface="Calibri" panose="020F0502020204030204" pitchFamily="34" charset="0"/>
              </a:rPr>
              <a:t>分区会议成功</a:t>
            </a:r>
          </a:p>
          <a:p>
            <a:r>
              <a:rPr lang="zh-TW" sz="3600" dirty="0">
                <a:latin typeface="Calibri" panose="020F0502020204030204" pitchFamily="34" charset="0"/>
                <a:ea typeface="PMingLiU"/>
                <a:cs typeface="Calibri" panose="020F0502020204030204" pitchFamily="34" charset="0"/>
              </a:rPr>
              <a:t>准备、参与、后续跟进！</a:t>
            </a:r>
          </a:p>
        </p:txBody>
      </p:sp>
    </p:spTree>
    <p:extLst>
      <p:ext uri="{BB962C8B-B14F-4D97-AF65-F5344CB8AC3E}">
        <p14:creationId xmlns:p14="http://schemas.microsoft.com/office/powerpoint/2010/main" val="2374569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873063" y="593837"/>
            <a:ext cx="4536732"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kern="0" dirty="0">
              <a:solidFill>
                <a:srgbClr val="56565A"/>
              </a:solidFill>
              <a:latin typeface="HelveticaNeueLT Std Lt" panose="020B0403020202020204" pitchFamily="34" charset="0"/>
              <a:ea typeface="Arial" charset="0"/>
              <a:cs typeface="Arial" charset="0"/>
            </a:endParaRPr>
          </a:p>
        </p:txBody>
      </p:sp>
      <p:sp>
        <p:nvSpPr>
          <p:cNvPr id="12" name="Rectangle 11"/>
          <p:cNvSpPr/>
          <p:nvPr/>
        </p:nvSpPr>
        <p:spPr>
          <a:xfrm>
            <a:off x="5147933" y="106496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3" name="Rectangle 2"/>
          <p:cNvSpPr/>
          <p:nvPr/>
        </p:nvSpPr>
        <p:spPr>
          <a:xfrm>
            <a:off x="4991100" y="1447800"/>
            <a:ext cx="6789920" cy="4761303"/>
          </a:xfrm>
          <a:prstGeom prst="rect">
            <a:avLst/>
          </a:prstGeom>
        </p:spPr>
        <p:txBody>
          <a:bodyPr wrap="square">
            <a:spAutoFit/>
          </a:bodyPr>
          <a:lstStyle/>
          <a:p>
            <a:pPr>
              <a:lnSpc>
                <a:spcPct val="90000"/>
              </a:lnSpc>
              <a:spcBef>
                <a:spcPts val="2400"/>
              </a:spcBef>
              <a:defRPr/>
            </a:pPr>
            <a:r>
              <a:rPr lang="zh-TW" sz="2000" dirty="0">
                <a:solidFill>
                  <a:schemeClr val="accent6">
                    <a:lumMod val="75000"/>
                    <a:lumOff val="25000"/>
                  </a:schemeClr>
                </a:solidFill>
                <a:latin typeface="Calibri" panose="020F0502020204030204" pitchFamily="34" charset="0"/>
                <a:ea typeface="PMingLiU"/>
                <a:cs typeface="Calibri" panose="020F0502020204030204" pitchFamily="34" charset="0"/>
              </a:rPr>
              <a:t>此指南可于分区和专区主席网页上取得，且指南中附有可填写的pdf文件。  要诀：</a:t>
            </a:r>
          </a:p>
          <a:p>
            <a:pPr>
              <a:lnSpc>
                <a:spcPct val="90000"/>
              </a:lnSpc>
              <a:spcBef>
                <a:spcPts val="2400"/>
              </a:spcBef>
              <a:defRPr/>
            </a:pPr>
            <a:endParaRPr lang="en-US" altLang="ja-JP" sz="1000" dirty="0">
              <a:solidFill>
                <a:schemeClr val="accent6">
                  <a:lumMod val="75000"/>
                  <a:lumOff val="25000"/>
                </a:schemeClr>
              </a:solidFill>
              <a:latin typeface="Calibri Light" panose="020F0302020204030204" pitchFamily="34" charset="0"/>
              <a:cs typeface="Calibri Light" panose="020F0302020204030204" pitchFamily="34" charset="0"/>
            </a:endParaRPr>
          </a:p>
          <a:p>
            <a:pPr marL="342900" indent="-342900" algn="l">
              <a:lnSpc>
                <a:spcPct val="120000"/>
              </a:lnSpc>
              <a:buFont typeface="Arial" panose="020B0604020202020204" pitchFamily="34" charset="0"/>
              <a:buChar char="•"/>
            </a:pPr>
            <a:r>
              <a:rPr lang="zh-TW" sz="2000" dirty="0">
                <a:solidFill>
                  <a:schemeClr val="accent6"/>
                </a:solidFill>
                <a:latin typeface="Calibri" panose="020F0502020204030204" pitchFamily="34" charset="0"/>
                <a:ea typeface="PMingLiU" charset="0"/>
                <a:cs typeface="Calibri" panose="020F0502020204030204" pitchFamily="34" charset="0"/>
              </a:rPr>
              <a:t>提前安排会议</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zh-TW" sz="2000" dirty="0">
                <a:solidFill>
                  <a:schemeClr val="accent6"/>
                </a:solidFill>
                <a:latin typeface="Calibri" panose="020F0502020204030204" pitchFamily="34" charset="0"/>
                <a:ea typeface="PMingLiU" charset="0"/>
                <a:cs typeface="Calibri" panose="020F0502020204030204" pitchFamily="34" charset="0"/>
              </a:rPr>
              <a:t>为各会议提供建议的议程</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zh-TW" sz="2000" dirty="0">
                <a:solidFill>
                  <a:schemeClr val="accent6"/>
                </a:solidFill>
                <a:latin typeface="Calibri" panose="020F0502020204030204" pitchFamily="34" charset="0"/>
                <a:ea typeface="PMingLiU" charset="0"/>
                <a:cs typeface="Calibri" panose="020F0502020204030204" pitchFamily="34" charset="0"/>
              </a:rPr>
              <a:t>提供不同的分区会议地点</a:t>
            </a:r>
          </a:p>
          <a:p>
            <a:pPr algn="l">
              <a:lnSpc>
                <a:spcPct val="120000"/>
              </a:lnSpc>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zh-TW" sz="2000" dirty="0">
                <a:solidFill>
                  <a:schemeClr val="accent6"/>
                </a:solidFill>
                <a:latin typeface="Calibri" panose="020F0502020204030204" pitchFamily="34" charset="0"/>
                <a:ea typeface="PMingLiU" charset="0"/>
                <a:cs typeface="Calibri" panose="020F0502020204030204" pitchFamily="34" charset="0"/>
              </a:rPr>
              <a:t>争取全球行动团队区协调员的支持</a:t>
            </a:r>
          </a:p>
          <a:p>
            <a:pPr marL="342900" indent="-342900" algn="l">
              <a:lnSpc>
                <a:spcPct val="120000"/>
              </a:lnSpc>
              <a:buFont typeface="Arial" panose="020B0604020202020204" pitchFamily="34" charset="0"/>
              <a:buChar char="•"/>
            </a:pPr>
            <a:endParaRPr lang="en-US" sz="2000" kern="0" dirty="0">
              <a:solidFill>
                <a:schemeClr val="accent6"/>
              </a:solidFill>
              <a:latin typeface="Calibri" panose="020F0502020204030204" pitchFamily="34" charset="0"/>
              <a:ea typeface="Arial" charset="0"/>
              <a:cs typeface="Calibri" panose="020F0502020204030204" pitchFamily="34" charset="0"/>
            </a:endParaRPr>
          </a:p>
          <a:p>
            <a:pPr marL="342900" indent="-342900" algn="l">
              <a:lnSpc>
                <a:spcPct val="120000"/>
              </a:lnSpc>
              <a:buFont typeface="Arial" panose="020B0604020202020204" pitchFamily="34" charset="0"/>
              <a:buChar char="•"/>
            </a:pPr>
            <a:r>
              <a:rPr lang="zh-TW" sz="2000" b="1" i="1" dirty="0">
                <a:solidFill>
                  <a:schemeClr val="accent6"/>
                </a:solidFill>
                <a:latin typeface="Calibri" panose="020F0502020204030204" pitchFamily="34" charset="0"/>
                <a:ea typeface="PMingLiU"/>
                <a:cs typeface="Calibri" panose="020F0502020204030204" pitchFamily="34" charset="0"/>
              </a:rPr>
              <a:t>请记住：使会议简要并注重于分会的需求！ </a:t>
            </a:r>
          </a:p>
          <a:p>
            <a:pPr marL="342900" indent="-342900" algn="l">
              <a:lnSpc>
                <a:spcPct val="120000"/>
              </a:lnSpc>
              <a:buFont typeface="Arial" panose="020B0604020202020204" pitchFamily="34" charset="0"/>
              <a:buChar char="•"/>
            </a:pPr>
            <a:endParaRPr lang="en-US" sz="2000" kern="0" dirty="0">
              <a:solidFill>
                <a:srgbClr val="FF0000"/>
              </a:solidFill>
              <a:latin typeface="Calibri Light" panose="020F0302020204030204" pitchFamily="34" charset="0"/>
              <a:ea typeface="Arial" charset="0"/>
              <a:cs typeface="Calibri Light" panose="020F0302020204030204" pitchFamily="34" charset="0"/>
            </a:endParaRPr>
          </a:p>
        </p:txBody>
      </p:sp>
      <p:sp>
        <p:nvSpPr>
          <p:cNvPr id="9" name="Title 1"/>
          <p:cNvSpPr txBox="1">
            <a:spLocks/>
          </p:cNvSpPr>
          <p:nvPr/>
        </p:nvSpPr>
        <p:spPr>
          <a:xfrm>
            <a:off x="4876800" y="46439"/>
            <a:ext cx="6019800" cy="958881"/>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dirty="0">
                <a:solidFill>
                  <a:srgbClr val="082E87"/>
                </a:solidFill>
                <a:latin typeface="Calibri" panose="020F0502020204030204" pitchFamily="34" charset="0"/>
                <a:ea typeface="PMingLiU" charset="0"/>
                <a:cs typeface="Calibri" panose="020F0502020204030204" pitchFamily="34" charset="0"/>
              </a:rPr>
              <a:t>分区会议指南将帮助您准备会议。</a:t>
            </a:r>
          </a:p>
        </p:txBody>
      </p:sp>
      <p:pic>
        <p:nvPicPr>
          <p:cNvPr id="4" name="Picture 3">
            <a:extLst>
              <a:ext uri="{FF2B5EF4-FFF2-40B4-BE49-F238E27FC236}">
                <a16:creationId xmlns:a16="http://schemas.microsoft.com/office/drawing/2014/main" id="{28361213-D28E-665B-F4C2-7704F9005669}"/>
              </a:ext>
            </a:extLst>
          </p:cNvPr>
          <p:cNvPicPr>
            <a:picLocks noChangeAspect="1"/>
          </p:cNvPicPr>
          <p:nvPr/>
        </p:nvPicPr>
        <p:blipFill>
          <a:blip r:embed="rId3"/>
          <a:stretch>
            <a:fillRect/>
          </a:stretch>
        </p:blipFill>
        <p:spPr>
          <a:xfrm>
            <a:off x="564815" y="1137721"/>
            <a:ext cx="3928153" cy="5078631"/>
          </a:xfrm>
          <a:prstGeom prst="rect">
            <a:avLst/>
          </a:prstGeom>
        </p:spPr>
      </p:pic>
    </p:spTree>
    <p:extLst>
      <p:ext uri="{BB962C8B-B14F-4D97-AF65-F5344CB8AC3E}">
        <p14:creationId xmlns:p14="http://schemas.microsoft.com/office/powerpoint/2010/main" val="710977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105400" y="2438400"/>
            <a:ext cx="6705600" cy="3489902"/>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zh-TW" sz="2400" dirty="0">
                <a:solidFill>
                  <a:schemeClr val="accent6">
                    <a:lumMod val="75000"/>
                    <a:lumOff val="25000"/>
                  </a:schemeClr>
                </a:solidFill>
                <a:latin typeface="Calibri" panose="020F0502020204030204" pitchFamily="34" charset="0"/>
                <a:ea typeface="PMingLiU" charset="0"/>
                <a:cs typeface="Calibri" panose="020F0502020204030204" pitchFamily="34" charset="0"/>
              </a:rPr>
              <a:t>对在特定运作领域有困难的分会而言，这是个很好的工具。</a:t>
            </a:r>
          </a:p>
          <a:p>
            <a:pPr algn="l">
              <a:lnSpc>
                <a:spcPct val="120000"/>
              </a:lnSpc>
            </a:pPr>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zh-TW" sz="2400" dirty="0">
                <a:solidFill>
                  <a:schemeClr val="accent6">
                    <a:lumMod val="75000"/>
                    <a:lumOff val="25000"/>
                  </a:schemeClr>
                </a:solidFill>
                <a:latin typeface="Calibri" panose="020F0502020204030204" pitchFamily="34" charset="0"/>
                <a:ea typeface="PMingLiU" charset="0"/>
                <a:cs typeface="Calibri" panose="020F0502020204030204" pitchFamily="34" charset="0"/>
              </a:rPr>
              <a:t>可用于分会访问或分区会议之中。</a:t>
            </a:r>
          </a:p>
          <a:p>
            <a:pPr algn="l">
              <a:lnSpc>
                <a:spcPct val="120000"/>
              </a:lnSpc>
            </a:pPr>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lnSpc>
                <a:spcPct val="120000"/>
              </a:lnSpc>
            </a:pPr>
            <a:r>
              <a:rPr lang="zh-TW" sz="2400" dirty="0">
                <a:solidFill>
                  <a:schemeClr val="accent6">
                    <a:lumMod val="75000"/>
                    <a:lumOff val="25000"/>
                  </a:schemeClr>
                </a:solidFill>
                <a:latin typeface="Calibri" panose="020F0502020204030204" pitchFamily="34" charset="0"/>
                <a:ea typeface="PMingLiU" charset="0"/>
                <a:cs typeface="Calibri" panose="020F0502020204030204" pitchFamily="34" charset="0"/>
              </a:rPr>
              <a:t>与GAT区协调员讨论分会支持策略时的好工具。</a:t>
            </a:r>
          </a:p>
        </p:txBody>
      </p:sp>
      <p:sp>
        <p:nvSpPr>
          <p:cNvPr id="7" name="Title 1"/>
          <p:cNvSpPr txBox="1">
            <a:spLocks/>
          </p:cNvSpPr>
          <p:nvPr/>
        </p:nvSpPr>
        <p:spPr>
          <a:xfrm>
            <a:off x="5105400" y="499509"/>
            <a:ext cx="5543032" cy="1632371"/>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dirty="0">
                <a:solidFill>
                  <a:srgbClr val="082E87"/>
                </a:solidFill>
                <a:latin typeface="Calibri" panose="020F0502020204030204" pitchFamily="34" charset="0"/>
                <a:ea typeface="PMingLiU"/>
                <a:cs typeface="Calibri" panose="020F0502020204030204" pitchFamily="34" charset="0"/>
              </a:rPr>
              <a:t>帮助分会做好准备 — </a:t>
            </a:r>
            <a:br>
              <a:rPr lang="en-US" altLang="zh-TW" sz="3200" dirty="0">
                <a:solidFill>
                  <a:srgbClr val="082E87"/>
                </a:solidFill>
                <a:latin typeface="Calibri" panose="020F0502020204030204" pitchFamily="34" charset="0"/>
                <a:ea typeface="PMingLiU"/>
                <a:cs typeface="Calibri" panose="020F0502020204030204" pitchFamily="34" charset="0"/>
              </a:rPr>
            </a:br>
            <a:r>
              <a:rPr lang="zh-TW" sz="3200" dirty="0">
                <a:solidFill>
                  <a:srgbClr val="082E87"/>
                </a:solidFill>
                <a:latin typeface="Calibri" panose="020F0502020204030204" pitchFamily="34" charset="0"/>
                <a:ea typeface="PMingLiU"/>
                <a:cs typeface="Calibri" panose="020F0502020204030204" pitchFamily="34" charset="0"/>
              </a:rPr>
              <a:t>完成挑战</a:t>
            </a:r>
            <a:r>
              <a:rPr lang="zh-CN" altLang="en-US" sz="3200" dirty="0">
                <a:solidFill>
                  <a:srgbClr val="082E87"/>
                </a:solidFill>
                <a:latin typeface="Calibri" panose="020F0502020204030204" pitchFamily="34" charset="0"/>
                <a:ea typeface="PMingLiU"/>
                <a:cs typeface="Calibri" panose="020F0502020204030204" pitchFamily="34" charset="0"/>
              </a:rPr>
              <a:t>和</a:t>
            </a:r>
            <a:r>
              <a:rPr lang="zh-TW" sz="3200" dirty="0">
                <a:solidFill>
                  <a:srgbClr val="082E87"/>
                </a:solidFill>
                <a:latin typeface="Calibri" panose="020F0502020204030204" pitchFamily="34" charset="0"/>
                <a:ea typeface="PMingLiU"/>
                <a:cs typeface="Calibri" panose="020F0502020204030204" pitchFamily="34" charset="0"/>
              </a:rPr>
              <a:t>机会工作表 </a:t>
            </a:r>
          </a:p>
        </p:txBody>
      </p:sp>
      <p:sp>
        <p:nvSpPr>
          <p:cNvPr id="8" name="Rectangle 7"/>
          <p:cNvSpPr/>
          <p:nvPr/>
        </p:nvSpPr>
        <p:spPr>
          <a:xfrm>
            <a:off x="5257800" y="1752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3" name="Picture 2">
            <a:extLst>
              <a:ext uri="{FF2B5EF4-FFF2-40B4-BE49-F238E27FC236}">
                <a16:creationId xmlns:a16="http://schemas.microsoft.com/office/drawing/2014/main" id="{7FCB7D99-4C94-6F09-F63E-4120B32385B1}"/>
              </a:ext>
            </a:extLst>
          </p:cNvPr>
          <p:cNvPicPr>
            <a:picLocks noChangeAspect="1"/>
          </p:cNvPicPr>
          <p:nvPr/>
        </p:nvPicPr>
        <p:blipFill>
          <a:blip r:embed="rId3"/>
          <a:stretch>
            <a:fillRect/>
          </a:stretch>
        </p:blipFill>
        <p:spPr>
          <a:xfrm>
            <a:off x="381000" y="1219200"/>
            <a:ext cx="4008623" cy="5212533"/>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736475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757" y="115054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1616797" y="334601"/>
            <a:ext cx="9131105"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dirty="0">
                <a:solidFill>
                  <a:schemeClr val="bg1"/>
                </a:solidFill>
                <a:latin typeface="Calibri" panose="020F0502020204030204" pitchFamily="34" charset="0"/>
                <a:ea typeface="PMingLiU"/>
                <a:cs typeface="Calibri" panose="020F0502020204030204" pitchFamily="34" charset="0"/>
              </a:rPr>
              <a:t>总监顾问委员会</a:t>
            </a:r>
          </a:p>
        </p:txBody>
      </p:sp>
      <p:sp>
        <p:nvSpPr>
          <p:cNvPr id="31" name="TextBox 30"/>
          <p:cNvSpPr txBox="1"/>
          <p:nvPr/>
        </p:nvSpPr>
        <p:spPr>
          <a:xfrm>
            <a:off x="762000" y="1705443"/>
            <a:ext cx="10591800" cy="830997"/>
          </a:xfrm>
          <a:prstGeom prst="rect">
            <a:avLst/>
          </a:prstGeom>
          <a:noFill/>
        </p:spPr>
        <p:txBody>
          <a:bodyPr wrap="square" rtlCol="0">
            <a:spAutoFit/>
          </a:bodyPr>
          <a:lstStyle/>
          <a:p>
            <a:pPr algn="ctr"/>
            <a:r>
              <a:rPr lang="zh-TW" sz="2400" i="1" dirty="0">
                <a:solidFill>
                  <a:schemeClr val="bg2"/>
                </a:solidFill>
                <a:latin typeface="Calibri" panose="020F0502020204030204" pitchFamily="34" charset="0"/>
                <a:ea typeface="PMingLiU"/>
                <a:cs typeface="Calibri" panose="020F0502020204030204" pitchFamily="34" charset="0"/>
              </a:rPr>
              <a:t>您的分区会议由总监顾问委员会开始 </a:t>
            </a:r>
          </a:p>
          <a:p>
            <a:r>
              <a:rPr lang="zh-TW" sz="2400" i="1" dirty="0">
                <a:solidFill>
                  <a:schemeClr val="bg2"/>
                </a:solidFill>
                <a:latin typeface="Calibri" panose="020F0502020204030204" pitchFamily="34" charset="0"/>
                <a:ea typeface="PMingLiU"/>
                <a:cs typeface="Calibri" panose="020F0502020204030204" pitchFamily="34" charset="0"/>
              </a:rPr>
              <a:t> </a:t>
            </a:r>
          </a:p>
        </p:txBody>
      </p:sp>
      <p:grpSp>
        <p:nvGrpSpPr>
          <p:cNvPr id="32" name="Group 31"/>
          <p:cNvGrpSpPr/>
          <p:nvPr/>
        </p:nvGrpSpPr>
        <p:grpSpPr>
          <a:xfrm>
            <a:off x="762000" y="2682331"/>
            <a:ext cx="2496002" cy="2901907"/>
            <a:chOff x="3094090" y="2066731"/>
            <a:chExt cx="2496002" cy="2901907"/>
          </a:xfrm>
          <a:effectLst>
            <a:outerShdw blurRad="50800" dist="38100" dir="2700000" algn="tl" rotWithShape="0">
              <a:prstClr val="black">
                <a:alpha val="40000"/>
              </a:prstClr>
            </a:outerShdw>
          </a:effectLst>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34" name="TextBox 33"/>
            <p:cNvSpPr txBox="1"/>
            <p:nvPr/>
          </p:nvSpPr>
          <p:spPr>
            <a:xfrm>
              <a:off x="3094090" y="4630084"/>
              <a:ext cx="2496002"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分区主席</a:t>
              </a:r>
            </a:p>
          </p:txBody>
        </p:sp>
      </p:grpSp>
      <p:grpSp>
        <p:nvGrpSpPr>
          <p:cNvPr id="35" name="Group 34"/>
          <p:cNvGrpSpPr>
            <a:grpSpLocks noChangeAspect="1"/>
          </p:cNvGrpSpPr>
          <p:nvPr/>
        </p:nvGrpSpPr>
        <p:grpSpPr>
          <a:xfrm>
            <a:off x="6053161" y="2828705"/>
            <a:ext cx="1504770" cy="2305931"/>
            <a:chOff x="5734418" y="1564230"/>
            <a:chExt cx="1086478" cy="1664919"/>
          </a:xfrm>
          <a:effectLst>
            <a:outerShdw blurRad="50800" dist="38100" dir="2700000" algn="tl" rotWithShape="0">
              <a:srgbClr val="56565A">
                <a:alpha val="40000"/>
              </a:srgbClr>
            </a:outerShdw>
          </a:effectLst>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5734418" y="2984708"/>
              <a:ext cx="1086478" cy="244441"/>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会长</a:t>
              </a:r>
              <a:r>
                <a:rPr lang="zh-TW" sz="1200" dirty="0"/>
                <a:t>	</a:t>
              </a:r>
            </a:p>
          </p:txBody>
        </p:sp>
      </p:grpSp>
      <p:grpSp>
        <p:nvGrpSpPr>
          <p:cNvPr id="38" name="Group 37"/>
          <p:cNvGrpSpPr>
            <a:grpSpLocks noChangeAspect="1"/>
          </p:cNvGrpSpPr>
          <p:nvPr/>
        </p:nvGrpSpPr>
        <p:grpSpPr>
          <a:xfrm>
            <a:off x="7812019" y="2798004"/>
            <a:ext cx="1633680" cy="2337867"/>
            <a:chOff x="7048568" y="1413035"/>
            <a:chExt cx="1284241" cy="1837813"/>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7048568" y="2984708"/>
              <a:ext cx="1284241" cy="266140"/>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副总会长</a:t>
              </a:r>
              <a:r>
                <a:rPr lang="zh-TW" sz="1600" dirty="0">
                  <a:solidFill>
                    <a:schemeClr val="bg1"/>
                  </a:solidFill>
                  <a:latin typeface="Helvetica Neue"/>
                  <a:ea typeface="PMingLiU"/>
                  <a:cs typeface="Calibri" panose="020F0502020204030204" pitchFamily="34" charset="0"/>
                </a:rPr>
                <a:t>	</a:t>
              </a:r>
            </a:p>
          </p:txBody>
        </p:sp>
      </p:grpSp>
      <p:grpSp>
        <p:nvGrpSpPr>
          <p:cNvPr id="41" name="Group 40"/>
          <p:cNvGrpSpPr>
            <a:grpSpLocks noChangeAspect="1"/>
          </p:cNvGrpSpPr>
          <p:nvPr/>
        </p:nvGrpSpPr>
        <p:grpSpPr>
          <a:xfrm>
            <a:off x="9718302" y="2757572"/>
            <a:ext cx="1515480" cy="2355881"/>
            <a:chOff x="7121723" y="3535483"/>
            <a:chExt cx="1092380" cy="1698153"/>
          </a:xfrm>
        </p:grpSpPr>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61880" y="3535483"/>
              <a:ext cx="1012067" cy="1454118"/>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7121723" y="4989601"/>
              <a:ext cx="1092380" cy="244035"/>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秘书</a:t>
              </a:r>
              <a:r>
                <a:rPr lang="zh-TW" sz="1200" dirty="0">
                  <a:latin typeface="Calibri" panose="020F0502020204030204" pitchFamily="34" charset="0"/>
                  <a:ea typeface="PMingLiU"/>
                  <a:cs typeface="Calibri" panose="020F0502020204030204" pitchFamily="34" charset="0"/>
                </a:rPr>
                <a:t>	</a:t>
              </a:r>
            </a:p>
          </p:txBody>
        </p:sp>
      </p:grpSp>
    </p:spTree>
    <p:extLst>
      <p:ext uri="{BB962C8B-B14F-4D97-AF65-F5344CB8AC3E}">
        <p14:creationId xmlns:p14="http://schemas.microsoft.com/office/powerpoint/2010/main" val="889603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Title 5"/>
          <p:cNvSpPr txBox="1">
            <a:spLocks/>
          </p:cNvSpPr>
          <p:nvPr/>
        </p:nvSpPr>
        <p:spPr bwMode="auto">
          <a:xfrm>
            <a:off x="0" y="346121"/>
            <a:ext cx="12192000"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dirty="0">
                <a:solidFill>
                  <a:schemeClr val="bg1"/>
                </a:solidFill>
                <a:latin typeface="Calibri" panose="020F0502020204030204" pitchFamily="34" charset="0"/>
                <a:ea typeface="PMingLiU"/>
                <a:cs typeface="Calibri" panose="020F0502020204030204" pitchFamily="34" charset="0"/>
              </a:rPr>
              <a:t>导狮是给分会的额外资源</a:t>
            </a:r>
          </a:p>
        </p:txBody>
      </p:sp>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5" name="TextBox 4"/>
          <p:cNvSpPr txBox="1"/>
          <p:nvPr/>
        </p:nvSpPr>
        <p:spPr>
          <a:xfrm>
            <a:off x="4874135" y="5969718"/>
            <a:ext cx="2743200" cy="584775"/>
          </a:xfrm>
          <a:prstGeom prst="rect">
            <a:avLst/>
          </a:prstGeom>
          <a:noFill/>
          <a:effectLst/>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认证导狮</a:t>
            </a:r>
          </a:p>
          <a:p>
            <a:pPr algn="ctr"/>
            <a:endParaRPr lang="en-US" sz="1600" dirty="0">
              <a:solidFill>
                <a:srgbClr val="00338D"/>
              </a:solidFill>
            </a:endParaRPr>
          </a:p>
        </p:txBody>
      </p:sp>
      <p:sp>
        <p:nvSpPr>
          <p:cNvPr id="2" name="TextBox 1"/>
          <p:cNvSpPr txBox="1"/>
          <p:nvPr/>
        </p:nvSpPr>
        <p:spPr>
          <a:xfrm>
            <a:off x="1447800" y="1670240"/>
            <a:ext cx="9601200" cy="461665"/>
          </a:xfrm>
          <a:prstGeom prst="rect">
            <a:avLst/>
          </a:prstGeom>
          <a:noFill/>
        </p:spPr>
        <p:txBody>
          <a:bodyPr wrap="square" rtlCol="0">
            <a:spAutoFit/>
          </a:bodyPr>
          <a:lstStyle/>
          <a:p>
            <a:pPr algn="ctr"/>
            <a:r>
              <a:rPr lang="zh-TW" sz="2400" dirty="0">
                <a:solidFill>
                  <a:schemeClr val="bg2"/>
                </a:solidFill>
                <a:latin typeface="Calibri" panose="020F0502020204030204" pitchFamily="34" charset="0"/>
                <a:ea typeface="PMingLiU"/>
                <a:cs typeface="Calibri" panose="020F0502020204030204" pitchFamily="34" charset="0"/>
              </a:rPr>
              <a:t>若有指定的分会导狮，请务必邀请该导狮</a:t>
            </a:r>
          </a:p>
        </p:txBody>
      </p:sp>
      <p:pic>
        <p:nvPicPr>
          <p:cNvPr id="3" name="Picture 2"/>
          <p:cNvPicPr>
            <a:picLocks noChangeAspect="1"/>
          </p:cNvPicPr>
          <p:nvPr/>
        </p:nvPicPr>
        <p:blipFill rotWithShape="1">
          <a:blip r:embed="rId3"/>
          <a:srcRect l="6493" t="2260" r="14788"/>
          <a:stretch/>
        </p:blipFill>
        <p:spPr>
          <a:xfrm>
            <a:off x="4838700" y="3042507"/>
            <a:ext cx="2514600" cy="2570607"/>
          </a:xfrm>
          <a:prstGeom prst="rect">
            <a:avLst/>
          </a:prstGeom>
          <a:effectLst>
            <a:outerShdw blurRad="50800" dist="38100" dir="2700000" algn="tl" rotWithShape="0">
              <a:schemeClr val="bg1">
                <a:lumMod val="50000"/>
                <a:alpha val="40000"/>
              </a:schemeClr>
            </a:outerShdw>
          </a:effectLst>
        </p:spPr>
      </p:pic>
    </p:spTree>
    <p:extLst>
      <p:ext uri="{BB962C8B-B14F-4D97-AF65-F5344CB8AC3E}">
        <p14:creationId xmlns:p14="http://schemas.microsoft.com/office/powerpoint/2010/main" val="1738021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0" y="1143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5" name="Group 4"/>
          <p:cNvGrpSpPr/>
          <p:nvPr/>
        </p:nvGrpSpPr>
        <p:grpSpPr>
          <a:xfrm>
            <a:off x="2861267" y="2307829"/>
            <a:ext cx="1765455" cy="3204676"/>
            <a:chOff x="767388" y="2133600"/>
            <a:chExt cx="1765455" cy="3204676"/>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35" r="15017" b="19600"/>
            <a:stretch/>
          </p:blipFill>
          <p:spPr>
            <a:xfrm>
              <a:off x="932643" y="2133600"/>
              <a:ext cx="1600200" cy="2286000"/>
            </a:xfrm>
            <a:prstGeom prst="rect">
              <a:avLst/>
            </a:prstGeom>
            <a:ln>
              <a:noFill/>
            </a:ln>
            <a:effectLst/>
          </p:spPr>
        </p:pic>
        <p:sp>
          <p:nvSpPr>
            <p:cNvPr id="7" name="TextBox 6"/>
            <p:cNvSpPr txBox="1"/>
            <p:nvPr/>
          </p:nvSpPr>
          <p:spPr>
            <a:xfrm>
              <a:off x="767388" y="4747353"/>
              <a:ext cx="1688579" cy="590923"/>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区的服务 </a:t>
              </a:r>
            </a:p>
            <a:p>
              <a:pPr algn="ctr"/>
              <a:r>
                <a:rPr lang="zh-TW" sz="1600" dirty="0">
                  <a:solidFill>
                    <a:schemeClr val="bg1"/>
                  </a:solidFill>
                  <a:latin typeface="Calibri" panose="020F0502020204030204" pitchFamily="34" charset="0"/>
                  <a:ea typeface="PMingLiU"/>
                  <a:cs typeface="Calibri" panose="020F0502020204030204" pitchFamily="34" charset="0"/>
                </a:rPr>
                <a:t>协调员的目标</a:t>
              </a:r>
            </a:p>
          </p:txBody>
        </p:sp>
      </p:grpSp>
      <p:grpSp>
        <p:nvGrpSpPr>
          <p:cNvPr id="8" name="Group 7"/>
          <p:cNvGrpSpPr/>
          <p:nvPr/>
        </p:nvGrpSpPr>
        <p:grpSpPr>
          <a:xfrm>
            <a:off x="5361177" y="2322488"/>
            <a:ext cx="1935779" cy="2937648"/>
            <a:chOff x="669615" y="2066731"/>
            <a:chExt cx="1935779" cy="2937648"/>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669615" y="4665825"/>
              <a:ext cx="1935779"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区会员发展协调员</a:t>
              </a:r>
            </a:p>
          </p:txBody>
        </p:sp>
      </p:grpSp>
      <p:grpSp>
        <p:nvGrpSpPr>
          <p:cNvPr id="12" name="Group 11"/>
          <p:cNvGrpSpPr/>
          <p:nvPr/>
        </p:nvGrpSpPr>
        <p:grpSpPr>
          <a:xfrm>
            <a:off x="7799191" y="2307829"/>
            <a:ext cx="1905000" cy="2937648"/>
            <a:chOff x="1369648" y="2588058"/>
            <a:chExt cx="1905000" cy="2937648"/>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1369648" y="5187152"/>
              <a:ext cx="1905000"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区领导发展协调员</a:t>
              </a:r>
            </a:p>
          </p:txBody>
        </p:sp>
      </p:grpSp>
      <p:grpSp>
        <p:nvGrpSpPr>
          <p:cNvPr id="2" name="Group 1"/>
          <p:cNvGrpSpPr/>
          <p:nvPr/>
        </p:nvGrpSpPr>
        <p:grpSpPr>
          <a:xfrm>
            <a:off x="170644" y="2307829"/>
            <a:ext cx="1828800" cy="2939333"/>
            <a:chOff x="808424" y="2307829"/>
            <a:chExt cx="1828800" cy="2939333"/>
          </a:xfrm>
        </p:grpSpPr>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18411" t="1929" r="27456" b="52588"/>
            <a:stretch/>
          </p:blipFill>
          <p:spPr>
            <a:xfrm>
              <a:off x="854849" y="2307829"/>
              <a:ext cx="1735951" cy="2187971"/>
            </a:xfrm>
            <a:prstGeom prst="roundRect">
              <a:avLst>
                <a:gd name="adj" fmla="val 0"/>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17" name="TextBox 16"/>
            <p:cNvSpPr txBox="1"/>
            <p:nvPr/>
          </p:nvSpPr>
          <p:spPr>
            <a:xfrm>
              <a:off x="808424" y="4908608"/>
              <a:ext cx="1828800" cy="338554"/>
            </a:xfrm>
            <a:prstGeom prst="rect">
              <a:avLst/>
            </a:prstGeom>
            <a:noFill/>
            <a:ln>
              <a:noFill/>
            </a:ln>
            <a:effectLst/>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总监</a:t>
              </a:r>
            </a:p>
          </p:txBody>
        </p:sp>
      </p:grpSp>
      <p:sp>
        <p:nvSpPr>
          <p:cNvPr id="18" name="Title 5"/>
          <p:cNvSpPr txBox="1">
            <a:spLocks/>
          </p:cNvSpPr>
          <p:nvPr/>
        </p:nvSpPr>
        <p:spPr bwMode="auto">
          <a:xfrm>
            <a:off x="0" y="314136"/>
            <a:ext cx="12192000"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dirty="0">
                <a:solidFill>
                  <a:schemeClr val="bg1"/>
                </a:solidFill>
                <a:latin typeface="Calibri" panose="020F0502020204030204" pitchFamily="34" charset="0"/>
                <a:ea typeface="PMingLiU"/>
                <a:cs typeface="Calibri" panose="020F0502020204030204" pitchFamily="34" charset="0"/>
              </a:rPr>
              <a:t>GAT...为分会领导人带来人力资源</a:t>
            </a:r>
          </a:p>
        </p:txBody>
      </p:sp>
      <p:sp>
        <p:nvSpPr>
          <p:cNvPr id="19" name="TextBox 18">
            <a:extLst>
              <a:ext uri="{FF2B5EF4-FFF2-40B4-BE49-F238E27FC236}">
                <a16:creationId xmlns:a16="http://schemas.microsoft.com/office/drawing/2014/main" id="{F9B72B9D-F823-75A2-3498-DD3B4605E656}"/>
              </a:ext>
            </a:extLst>
          </p:cNvPr>
          <p:cNvSpPr txBox="1"/>
          <p:nvPr/>
        </p:nvSpPr>
        <p:spPr>
          <a:xfrm>
            <a:off x="9906000" y="4908608"/>
            <a:ext cx="2115356"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区新会扩展协调员</a:t>
            </a:r>
          </a:p>
        </p:txBody>
      </p:sp>
      <p:pic>
        <p:nvPicPr>
          <p:cNvPr id="21" name="Picture 20">
            <a:extLst>
              <a:ext uri="{FF2B5EF4-FFF2-40B4-BE49-F238E27FC236}">
                <a16:creationId xmlns:a16="http://schemas.microsoft.com/office/drawing/2014/main" id="{23881F97-0DFB-7D76-F9A4-CF30AB445C7D}"/>
              </a:ext>
            </a:extLst>
          </p:cNvPr>
          <p:cNvPicPr>
            <a:picLocks noChangeAspect="1"/>
          </p:cNvPicPr>
          <p:nvPr/>
        </p:nvPicPr>
        <p:blipFill>
          <a:blip r:embed="rId7"/>
          <a:stretch>
            <a:fillRect/>
          </a:stretch>
        </p:blipFill>
        <p:spPr>
          <a:xfrm>
            <a:off x="10134600" y="2337147"/>
            <a:ext cx="1783900" cy="2271341"/>
          </a:xfrm>
          <a:prstGeom prst="rect">
            <a:avLst/>
          </a:prstGeom>
        </p:spPr>
      </p:pic>
    </p:spTree>
    <p:extLst>
      <p:ext uri="{BB962C8B-B14F-4D97-AF65-F5344CB8AC3E}">
        <p14:creationId xmlns:p14="http://schemas.microsoft.com/office/powerpoint/2010/main" val="138581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1295400" y="2562225"/>
            <a:ext cx="9525000" cy="1171575"/>
          </a:xfrm>
        </p:spPr>
        <p:txBody>
          <a:bodyPr/>
          <a:lstStyle/>
          <a:p>
            <a:r>
              <a:rPr lang="zh-TW" sz="3600" dirty="0">
                <a:latin typeface="Calibri" panose="020F0502020204030204" pitchFamily="34" charset="0"/>
                <a:ea typeface="PMingLiU"/>
                <a:cs typeface="Calibri" panose="020F0502020204030204" pitchFamily="34" charset="0"/>
              </a:rPr>
              <a:t>分区主席的角色</a:t>
            </a:r>
          </a:p>
        </p:txBody>
      </p:sp>
    </p:spTree>
    <p:extLst>
      <p:ext uri="{BB962C8B-B14F-4D97-AF65-F5344CB8AC3E}">
        <p14:creationId xmlns:p14="http://schemas.microsoft.com/office/powerpoint/2010/main" val="2304000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62600" y="1251852"/>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1552394" y="373283"/>
            <a:ext cx="9131105"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dirty="0">
                <a:solidFill>
                  <a:schemeClr val="bg1"/>
                </a:solidFill>
                <a:latin typeface="Calibri" panose="020F0502020204030204" pitchFamily="34" charset="0"/>
                <a:ea typeface="PMingLiU"/>
                <a:cs typeface="Calibri" panose="020F0502020204030204" pitchFamily="34" charset="0"/>
              </a:rPr>
              <a:t>您的第一次会议　—　专注于服务！</a:t>
            </a:r>
          </a:p>
        </p:txBody>
      </p:sp>
      <p:grpSp>
        <p:nvGrpSpPr>
          <p:cNvPr id="20" name="Group 19"/>
          <p:cNvGrpSpPr>
            <a:grpSpLocks noChangeAspect="1"/>
          </p:cNvGrpSpPr>
          <p:nvPr/>
        </p:nvGrpSpPr>
        <p:grpSpPr>
          <a:xfrm>
            <a:off x="7981669" y="1938793"/>
            <a:ext cx="1165659" cy="1763484"/>
            <a:chOff x="5734418" y="1656569"/>
            <a:chExt cx="1086478" cy="1643696"/>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9" y="1656569"/>
              <a:ext cx="852855" cy="1242324"/>
            </a:xfrm>
            <a:prstGeom prst="rect">
              <a:avLst/>
            </a:prstGeom>
            <a:ln>
              <a:noFill/>
            </a:ln>
            <a:effectLst/>
          </p:spPr>
        </p:pic>
        <p:sp>
          <p:nvSpPr>
            <p:cNvPr id="22" name="TextBox 21"/>
            <p:cNvSpPr txBox="1"/>
            <p:nvPr/>
          </p:nvSpPr>
          <p:spPr>
            <a:xfrm>
              <a:off x="5734418" y="2984708"/>
              <a:ext cx="1086478" cy="315557"/>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会长	</a:t>
              </a:r>
            </a:p>
          </p:txBody>
        </p:sp>
      </p:grpSp>
      <p:sp>
        <p:nvSpPr>
          <p:cNvPr id="23" name="TextBox 22"/>
          <p:cNvSpPr txBox="1"/>
          <p:nvPr/>
        </p:nvSpPr>
        <p:spPr>
          <a:xfrm>
            <a:off x="811064" y="1306422"/>
            <a:ext cx="3105994" cy="400110"/>
          </a:xfrm>
          <a:prstGeom prst="rect">
            <a:avLst/>
          </a:prstGeom>
          <a:noFill/>
        </p:spPr>
        <p:txBody>
          <a:bodyPr wrap="square" rtlCol="0">
            <a:spAutoFit/>
          </a:bodyPr>
          <a:lstStyle/>
          <a:p>
            <a:pPr algn="ctr"/>
            <a:r>
              <a:rPr lang="zh-TW" sz="2000" b="1" i="1" dirty="0">
                <a:solidFill>
                  <a:schemeClr val="bg2"/>
                </a:solidFill>
                <a:latin typeface="Calibri" panose="020F0502020204030204" pitchFamily="34" charset="0"/>
                <a:ea typeface="PMingLiU"/>
                <a:cs typeface="Calibri" panose="020F0502020204030204" pitchFamily="34" charset="0"/>
              </a:rPr>
              <a:t>全球行动团队</a:t>
            </a:r>
          </a:p>
        </p:txBody>
      </p:sp>
      <p:grpSp>
        <p:nvGrpSpPr>
          <p:cNvPr id="24" name="Group 23"/>
          <p:cNvGrpSpPr>
            <a:grpSpLocks noChangeAspect="1"/>
          </p:cNvGrpSpPr>
          <p:nvPr/>
        </p:nvGrpSpPr>
        <p:grpSpPr>
          <a:xfrm>
            <a:off x="7837202" y="4002140"/>
            <a:ext cx="1359382" cy="2038893"/>
            <a:chOff x="5566022" y="3532187"/>
            <a:chExt cx="1359382" cy="2038893"/>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6858" y="3532187"/>
              <a:ext cx="972921" cy="1371600"/>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5566022" y="4986305"/>
              <a:ext cx="1359382" cy="584775"/>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服务 </a:t>
              </a:r>
            </a:p>
            <a:p>
              <a:pPr algn="ctr"/>
              <a:r>
                <a:rPr lang="zh-TW" sz="1600" dirty="0">
                  <a:solidFill>
                    <a:schemeClr val="bg1"/>
                  </a:solidFill>
                  <a:latin typeface="Calibri" panose="020F0502020204030204" pitchFamily="34" charset="0"/>
                  <a:ea typeface="PMingLiU"/>
                  <a:cs typeface="Calibri" panose="020F0502020204030204" pitchFamily="34" charset="0"/>
                </a:rPr>
                <a:t>主席</a:t>
              </a:r>
              <a:r>
                <a:rPr lang="zh-TW" sz="1200" dirty="0">
                  <a:solidFill>
                    <a:schemeClr val="bg1"/>
                  </a:solidFill>
                </a:rPr>
                <a:t>	</a:t>
              </a:r>
            </a:p>
          </p:txBody>
        </p:sp>
      </p:grpSp>
      <p:grpSp>
        <p:nvGrpSpPr>
          <p:cNvPr id="27" name="Group 26"/>
          <p:cNvGrpSpPr>
            <a:grpSpLocks noChangeAspect="1"/>
          </p:cNvGrpSpPr>
          <p:nvPr/>
        </p:nvGrpSpPr>
        <p:grpSpPr>
          <a:xfrm>
            <a:off x="9558804" y="4002139"/>
            <a:ext cx="1099319" cy="1792672"/>
            <a:chOff x="7146970" y="3535483"/>
            <a:chExt cx="1099319" cy="1792672"/>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29" name="TextBox 28"/>
            <p:cNvSpPr txBox="1"/>
            <p:nvPr/>
          </p:nvSpPr>
          <p:spPr>
            <a:xfrm>
              <a:off x="7146970" y="4989601"/>
              <a:ext cx="1099319"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秘书	</a:t>
              </a:r>
            </a:p>
          </p:txBody>
        </p:sp>
      </p:grpSp>
      <p:grpSp>
        <p:nvGrpSpPr>
          <p:cNvPr id="30" name="Group 29"/>
          <p:cNvGrpSpPr>
            <a:grpSpLocks noChangeAspect="1"/>
          </p:cNvGrpSpPr>
          <p:nvPr/>
        </p:nvGrpSpPr>
        <p:grpSpPr>
          <a:xfrm>
            <a:off x="9399260" y="1936658"/>
            <a:ext cx="1284241" cy="1804723"/>
            <a:chOff x="7048569" y="1523998"/>
            <a:chExt cx="1284241" cy="1804723"/>
          </a:xfrm>
        </p:grpSpPr>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6" name="TextBox 45"/>
            <p:cNvSpPr txBox="1"/>
            <p:nvPr/>
          </p:nvSpPr>
          <p:spPr>
            <a:xfrm>
              <a:off x="7048569" y="2990167"/>
              <a:ext cx="1284241"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副总会长	</a:t>
              </a:r>
            </a:p>
          </p:txBody>
        </p:sp>
      </p:grpSp>
      <p:grpSp>
        <p:nvGrpSpPr>
          <p:cNvPr id="47" name="Group 46"/>
          <p:cNvGrpSpPr/>
          <p:nvPr/>
        </p:nvGrpSpPr>
        <p:grpSpPr>
          <a:xfrm>
            <a:off x="4544763" y="2259828"/>
            <a:ext cx="2496002" cy="2901907"/>
            <a:chOff x="3094090" y="2066731"/>
            <a:chExt cx="2496002" cy="2901907"/>
          </a:xfrm>
        </p:grpSpPr>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49" name="TextBox 48"/>
            <p:cNvSpPr txBox="1"/>
            <p:nvPr/>
          </p:nvSpPr>
          <p:spPr>
            <a:xfrm>
              <a:off x="3094090" y="4630084"/>
              <a:ext cx="2496002"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分区主席</a:t>
              </a:r>
            </a:p>
          </p:txBody>
        </p:sp>
      </p:grpSp>
      <p:grpSp>
        <p:nvGrpSpPr>
          <p:cNvPr id="50" name="Group 49"/>
          <p:cNvGrpSpPr/>
          <p:nvPr/>
        </p:nvGrpSpPr>
        <p:grpSpPr>
          <a:xfrm>
            <a:off x="1116060" y="2303366"/>
            <a:ext cx="2496002" cy="2835038"/>
            <a:chOff x="475406" y="2133600"/>
            <a:chExt cx="2496002" cy="2835038"/>
          </a:xfrm>
        </p:grpSpPr>
        <p:pic>
          <p:nvPicPr>
            <p:cNvPr id="51" name="Picture 50"/>
            <p:cNvPicPr>
              <a:picLocks noChangeAspect="1"/>
            </p:cNvPicPr>
            <p:nvPr/>
          </p:nvPicPr>
          <p:blipFill rotWithShape="1">
            <a:blip r:embed="rId8">
              <a:extLst>
                <a:ext uri="{28A0092B-C50C-407E-A947-70E740481C1C}">
                  <a14:useLocalDpi xmlns:a14="http://schemas.microsoft.com/office/drawing/2010/main" val="0"/>
                </a:ext>
              </a:extLst>
            </a:blip>
            <a:srcRect r="11217" b="19600"/>
            <a:stretch/>
          </p:blipFill>
          <p:spPr>
            <a:xfrm>
              <a:off x="838200" y="2133600"/>
              <a:ext cx="1770415" cy="2286000"/>
            </a:xfrm>
            <a:prstGeom prst="rect">
              <a:avLst/>
            </a:prstGeom>
            <a:ln>
              <a:noFill/>
            </a:ln>
            <a:effectLst>
              <a:outerShdw blurRad="50800" dist="38100" dir="2700000" algn="tl" rotWithShape="0">
                <a:schemeClr val="tx1">
                  <a:alpha val="40000"/>
                </a:schemeClr>
              </a:outerShdw>
            </a:effectLst>
          </p:spPr>
        </p:pic>
        <p:sp>
          <p:nvSpPr>
            <p:cNvPr id="52" name="TextBox 51"/>
            <p:cNvSpPr txBox="1"/>
            <p:nvPr/>
          </p:nvSpPr>
          <p:spPr>
            <a:xfrm>
              <a:off x="475406" y="4630084"/>
              <a:ext cx="2496002"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区服务协调员</a:t>
              </a:r>
            </a:p>
          </p:txBody>
        </p:sp>
      </p:grpSp>
      <p:sp>
        <p:nvSpPr>
          <p:cNvPr id="53" name="TextBox 52"/>
          <p:cNvSpPr txBox="1"/>
          <p:nvPr/>
        </p:nvSpPr>
        <p:spPr>
          <a:xfrm>
            <a:off x="8187497" y="1306422"/>
            <a:ext cx="2496002" cy="400110"/>
          </a:xfrm>
          <a:prstGeom prst="rect">
            <a:avLst/>
          </a:prstGeom>
          <a:noFill/>
        </p:spPr>
        <p:txBody>
          <a:bodyPr wrap="square" rtlCol="0">
            <a:spAutoFit/>
          </a:bodyPr>
          <a:lstStyle/>
          <a:p>
            <a:pPr algn="ctr"/>
            <a:r>
              <a:rPr lang="zh-TW" sz="2000" b="1" i="1" dirty="0">
                <a:solidFill>
                  <a:schemeClr val="bg2"/>
                </a:solidFill>
                <a:latin typeface="HelveticaNeueLT Std" panose="020B0604020202020204" pitchFamily="34" charset="0"/>
                <a:ea typeface="PMingLiU"/>
              </a:rPr>
              <a:t>分会干部</a:t>
            </a:r>
          </a:p>
        </p:txBody>
      </p:sp>
    </p:spTree>
    <p:extLst>
      <p:ext uri="{BB962C8B-B14F-4D97-AF65-F5344CB8AC3E}">
        <p14:creationId xmlns:p14="http://schemas.microsoft.com/office/powerpoint/2010/main" val="4015282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876800" y="1524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705350" y="255490"/>
            <a:ext cx="6246962" cy="1182092"/>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zh-TW" sz="3200" b="1" dirty="0">
                <a:solidFill>
                  <a:srgbClr val="082E87"/>
                </a:solidFill>
                <a:latin typeface="Calibri" panose="020F0502020204030204" pitchFamily="34" charset="0"/>
                <a:ea typeface="PMingLiU"/>
                <a:cs typeface="Calibri" panose="020F0502020204030204" pitchFamily="34" charset="0"/>
              </a:rPr>
              <a:t>与全球服务团队区协调员合作，以分享：</a:t>
            </a:r>
          </a:p>
        </p:txBody>
      </p:sp>
      <p:grpSp>
        <p:nvGrpSpPr>
          <p:cNvPr id="9" name="Group 8"/>
          <p:cNvGrpSpPr/>
          <p:nvPr/>
        </p:nvGrpSpPr>
        <p:grpSpPr>
          <a:xfrm>
            <a:off x="695099" y="1904767"/>
            <a:ext cx="2496002" cy="2835038"/>
            <a:chOff x="475406" y="2133600"/>
            <a:chExt cx="2496002" cy="2835038"/>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11217" b="19600"/>
            <a:stretch/>
          </p:blipFill>
          <p:spPr>
            <a:xfrm>
              <a:off x="838200" y="2133600"/>
              <a:ext cx="1770415" cy="2286000"/>
            </a:xfrm>
            <a:prstGeom prst="rect">
              <a:avLst/>
            </a:prstGeom>
            <a:ln>
              <a:noFill/>
            </a:ln>
            <a:effectLst>
              <a:outerShdw blurRad="50800" dist="38100" dir="2700000" algn="tl" rotWithShape="0">
                <a:schemeClr val="accent6">
                  <a:lumMod val="50000"/>
                  <a:lumOff val="50000"/>
                  <a:alpha val="40000"/>
                </a:schemeClr>
              </a:outerShdw>
            </a:effectLst>
          </p:spPr>
        </p:pic>
        <p:sp>
          <p:nvSpPr>
            <p:cNvPr id="13" name="TextBox 12"/>
            <p:cNvSpPr txBox="1"/>
            <p:nvPr/>
          </p:nvSpPr>
          <p:spPr>
            <a:xfrm>
              <a:off x="475406" y="4630084"/>
              <a:ext cx="2496002"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区服务协调员</a:t>
              </a:r>
            </a:p>
          </p:txBody>
        </p:sp>
      </p:grpSp>
      <p:sp>
        <p:nvSpPr>
          <p:cNvPr id="14" name="TextBox 13"/>
          <p:cNvSpPr txBox="1"/>
          <p:nvPr/>
        </p:nvSpPr>
        <p:spPr>
          <a:xfrm>
            <a:off x="4724400" y="2170527"/>
            <a:ext cx="5768138" cy="3693319"/>
          </a:xfrm>
          <a:prstGeom prst="rect">
            <a:avLst/>
          </a:prstGeom>
          <a:noFill/>
        </p:spPr>
        <p:txBody>
          <a:bodyPr wrap="square" rtlCol="0">
            <a:spAutoFit/>
          </a:bodyPr>
          <a:lstStyle/>
          <a:p>
            <a:pPr lvl="1">
              <a:buSzPct val="125000"/>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国际、复合区和区计划</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lvl="1">
              <a:buSzPct val="125000"/>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全区服务方案和计划</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lvl="1">
              <a:buSzPct val="125000"/>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交换分会服务方案构想</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marL="461962">
              <a:buSzPct val="100000"/>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认定新服务方案的方法</a:t>
            </a:r>
          </a:p>
          <a:p>
            <a:pPr marL="461962">
              <a:buSzPct val="100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marL="461962">
              <a:buSzPct val="100000"/>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社区需要之评估</a:t>
            </a:r>
          </a:p>
          <a:p>
            <a:endParaRPr lang="en-US" dirty="0">
              <a:solidFill>
                <a:schemeClr val="accent6">
                  <a:lumMod val="65000"/>
                  <a:lumOff val="35000"/>
                </a:schemeClr>
              </a:solidFill>
            </a:endParaRPr>
          </a:p>
        </p:txBody>
      </p:sp>
    </p:spTree>
    <p:extLst>
      <p:ext uri="{BB962C8B-B14F-4D97-AF65-F5344CB8AC3E}">
        <p14:creationId xmlns:p14="http://schemas.microsoft.com/office/powerpoint/2010/main" val="977322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5" name="Rectangle 4"/>
          <p:cNvSpPr/>
          <p:nvPr/>
        </p:nvSpPr>
        <p:spPr>
          <a:xfrm>
            <a:off x="972248" y="5148195"/>
            <a:ext cx="10439400" cy="3600985"/>
          </a:xfrm>
          <a:prstGeom prst="rect">
            <a:avLst/>
          </a:prstGeom>
        </p:spPr>
        <p:txBody>
          <a:bodyPr wrap="square" numCol="5">
            <a:spAutoFit/>
          </a:bodyPr>
          <a:lstStyle/>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a:p>
            <a:endParaRPr lang="en-US" sz="1200" b="1" dirty="0">
              <a:solidFill>
                <a:schemeClr val="tx2"/>
              </a:solidFill>
              <a:latin typeface="Open Sans" charset="0"/>
              <a:ea typeface="Open Sans" charset="0"/>
              <a:cs typeface="Open Sans" charset="0"/>
            </a:endParaRPr>
          </a:p>
        </p:txBody>
      </p:sp>
      <p:sp>
        <p:nvSpPr>
          <p:cNvPr id="15" name="Title 1"/>
          <p:cNvSpPr txBox="1">
            <a:spLocks/>
          </p:cNvSpPr>
          <p:nvPr/>
        </p:nvSpPr>
        <p:spPr>
          <a:xfrm>
            <a:off x="1371600" y="479510"/>
            <a:ext cx="9448800" cy="581185"/>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r>
              <a:rPr lang="zh-TW" sz="3600" dirty="0">
                <a:solidFill>
                  <a:schemeClr val="bg1"/>
                </a:solidFill>
                <a:latin typeface="Calibri" panose="020F0502020204030204" pitchFamily="34" charset="0"/>
                <a:ea typeface="PMingLiU"/>
                <a:cs typeface="Calibri" panose="020F0502020204030204" pitchFamily="34" charset="0"/>
              </a:rPr>
              <a:t>给分会服务主席的资源</a:t>
            </a:r>
          </a:p>
        </p:txBody>
      </p:sp>
      <p:sp>
        <p:nvSpPr>
          <p:cNvPr id="17" name="Rectangle 16"/>
          <p:cNvSpPr/>
          <p:nvPr/>
        </p:nvSpPr>
        <p:spPr>
          <a:xfrm>
            <a:off x="4839413" y="1295400"/>
            <a:ext cx="2352331"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
        <p:nvSpPr>
          <p:cNvPr id="4" name="TextBox 3"/>
          <p:cNvSpPr txBox="1"/>
          <p:nvPr/>
        </p:nvSpPr>
        <p:spPr>
          <a:xfrm>
            <a:off x="1235547" y="5148195"/>
            <a:ext cx="9912802" cy="1015663"/>
          </a:xfrm>
          <a:prstGeom prst="rect">
            <a:avLst/>
          </a:prstGeom>
          <a:noFill/>
        </p:spPr>
        <p:txBody>
          <a:bodyPr wrap="square" rtlCol="0">
            <a:spAutoFit/>
          </a:bodyPr>
          <a:lstStyle/>
          <a:p>
            <a:pPr algn="ctr"/>
            <a:r>
              <a:rPr lang="zh-TW" sz="3000" dirty="0">
                <a:solidFill>
                  <a:schemeClr val="accent1"/>
                </a:solidFill>
                <a:latin typeface="Calibri" panose="020F0502020204030204" pitchFamily="34" charset="0"/>
                <a:ea typeface="PMingLiU"/>
                <a:cs typeface="Calibri" panose="020F0502020204030204" pitchFamily="34" charset="0"/>
              </a:rPr>
              <a:t>服务旅程</a:t>
            </a:r>
          </a:p>
          <a:p>
            <a:pPr algn="ctr"/>
            <a:r>
              <a:rPr lang="zh-TW" sz="3000" dirty="0">
                <a:solidFill>
                  <a:schemeClr val="accent1"/>
                </a:solidFill>
                <a:latin typeface="Calibri" panose="020F0502020204030204" pitchFamily="34" charset="0"/>
                <a:ea typeface="PMingLiU"/>
                <a:cs typeface="Calibri" panose="020F0502020204030204" pitchFamily="34" charset="0"/>
              </a:rPr>
              <a:t>学习 - 发现 - 行动 - 庆祝 </a:t>
            </a:r>
          </a:p>
        </p:txBody>
      </p:sp>
      <p:grpSp>
        <p:nvGrpSpPr>
          <p:cNvPr id="6" name="Group 5">
            <a:extLst>
              <a:ext uri="{FF2B5EF4-FFF2-40B4-BE49-F238E27FC236}">
                <a16:creationId xmlns:a16="http://schemas.microsoft.com/office/drawing/2014/main" id="{685CED2A-9F9C-D9C4-8992-2AC81E4176D9}"/>
              </a:ext>
            </a:extLst>
          </p:cNvPr>
          <p:cNvGrpSpPr/>
          <p:nvPr/>
        </p:nvGrpSpPr>
        <p:grpSpPr>
          <a:xfrm>
            <a:off x="256702" y="2429249"/>
            <a:ext cx="11808512" cy="1727871"/>
            <a:chOff x="256702" y="2429249"/>
            <a:chExt cx="11808512" cy="1727871"/>
          </a:xfrm>
        </p:grpSpPr>
        <p:grpSp>
          <p:nvGrpSpPr>
            <p:cNvPr id="7" name="Group 6">
              <a:extLst>
                <a:ext uri="{FF2B5EF4-FFF2-40B4-BE49-F238E27FC236}">
                  <a16:creationId xmlns:a16="http://schemas.microsoft.com/office/drawing/2014/main" id="{F5C20F7A-C957-02D8-716E-66D7C3BA3C0E}"/>
                </a:ext>
              </a:extLst>
            </p:cNvPr>
            <p:cNvGrpSpPr/>
            <p:nvPr/>
          </p:nvGrpSpPr>
          <p:grpSpPr>
            <a:xfrm>
              <a:off x="256702" y="2429249"/>
              <a:ext cx="11808512" cy="1727871"/>
              <a:chOff x="217631" y="709793"/>
              <a:chExt cx="11808512" cy="1727871"/>
            </a:xfrm>
          </p:grpSpPr>
          <p:sp>
            <p:nvSpPr>
              <p:cNvPr id="9" name="TextBox 8">
                <a:extLst>
                  <a:ext uri="{FF2B5EF4-FFF2-40B4-BE49-F238E27FC236}">
                    <a16:creationId xmlns:a16="http://schemas.microsoft.com/office/drawing/2014/main" id="{1F79CE5D-375A-B366-DF07-D8B8B79C7339}"/>
                  </a:ext>
                </a:extLst>
              </p:cNvPr>
              <p:cNvSpPr txBox="1"/>
              <p:nvPr/>
            </p:nvSpPr>
            <p:spPr>
              <a:xfrm>
                <a:off x="4507775" y="1852448"/>
                <a:ext cx="1553291" cy="585216"/>
              </a:xfrm>
              <a:prstGeom prst="rect">
                <a:avLst/>
              </a:prstGeom>
              <a:noFill/>
            </p:spPr>
            <p:txBody>
              <a:bodyPr wrap="square" lIns="0" rIns="0" rtlCol="0">
                <a:spAutoFit/>
              </a:bodyPr>
              <a:lstStyle/>
              <a:p>
                <a:pPr algn="ctr"/>
                <a:r>
                  <a:rPr lang="zh-TW" sz="1600" b="1" dirty="0">
                    <a:solidFill>
                      <a:srgbClr val="8CC63F"/>
                    </a:solidFill>
                    <a:ea typeface="Open Sans" charset="0"/>
                    <a:cs typeface="Open Sans" charset="0"/>
                  </a:rPr>
                  <a:t>环保</a:t>
                </a:r>
                <a:br>
                  <a:rPr lang="zh-TW" sz="1600" b="1" dirty="0">
                    <a:solidFill>
                      <a:srgbClr val="8CC63F"/>
                    </a:solidFill>
                    <a:ea typeface="Open Sans" charset="0"/>
                    <a:cs typeface="Open Sans" charset="0"/>
                  </a:rPr>
                </a:br>
                <a:endParaRPr lang="zh-TW" sz="1600" b="1" dirty="0">
                  <a:solidFill>
                    <a:srgbClr val="8CC63F"/>
                  </a:solidFill>
                  <a:ea typeface="Open Sans" charset="0"/>
                  <a:cs typeface="Open Sans" charset="0"/>
                </a:endParaRPr>
              </a:p>
            </p:txBody>
          </p:sp>
          <p:sp>
            <p:nvSpPr>
              <p:cNvPr id="10" name="TextBox 9">
                <a:extLst>
                  <a:ext uri="{FF2B5EF4-FFF2-40B4-BE49-F238E27FC236}">
                    <a16:creationId xmlns:a16="http://schemas.microsoft.com/office/drawing/2014/main" id="{25CF3C98-7415-6903-7433-3ECACB1FA8C5}"/>
                  </a:ext>
                </a:extLst>
              </p:cNvPr>
              <p:cNvSpPr txBox="1"/>
              <p:nvPr/>
            </p:nvSpPr>
            <p:spPr>
              <a:xfrm>
                <a:off x="7596389" y="1852448"/>
                <a:ext cx="1463040" cy="585216"/>
              </a:xfrm>
              <a:prstGeom prst="rect">
                <a:avLst/>
              </a:prstGeom>
              <a:noFill/>
            </p:spPr>
            <p:txBody>
              <a:bodyPr wrap="square" lIns="0" rIns="0" rtlCol="0">
                <a:spAutoFit/>
              </a:bodyPr>
              <a:lstStyle/>
              <a:p>
                <a:pPr algn="ctr"/>
                <a:r>
                  <a:rPr lang="zh-TW" sz="1600" b="1" dirty="0">
                    <a:solidFill>
                      <a:srgbClr val="F26A2C"/>
                    </a:solidFill>
                    <a:ea typeface="Open Sans" charset="0"/>
                    <a:cs typeface="Open Sans" charset="0"/>
                  </a:rPr>
                  <a:t>救济饥饿</a:t>
                </a:r>
                <a:br>
                  <a:rPr lang="zh-TW" sz="1600" b="1" dirty="0">
                    <a:solidFill>
                      <a:srgbClr val="F26A2C"/>
                    </a:solidFill>
                    <a:ea typeface="Open Sans" charset="0"/>
                    <a:cs typeface="Open Sans" charset="0"/>
                  </a:rPr>
                </a:br>
                <a:endParaRPr lang="zh-TW" sz="1600" b="1" dirty="0">
                  <a:solidFill>
                    <a:srgbClr val="F26A2C"/>
                  </a:solidFill>
                  <a:ea typeface="Open Sans" charset="0"/>
                  <a:cs typeface="Open Sans" charset="0"/>
                </a:endParaRPr>
              </a:p>
            </p:txBody>
          </p:sp>
          <p:sp>
            <p:nvSpPr>
              <p:cNvPr id="11" name="TextBox 10">
                <a:extLst>
                  <a:ext uri="{FF2B5EF4-FFF2-40B4-BE49-F238E27FC236}">
                    <a16:creationId xmlns:a16="http://schemas.microsoft.com/office/drawing/2014/main" id="{0E7FC9EF-42D2-2364-9061-5EA4EF044760}"/>
                  </a:ext>
                </a:extLst>
              </p:cNvPr>
              <p:cNvSpPr txBox="1"/>
              <p:nvPr/>
            </p:nvSpPr>
            <p:spPr>
              <a:xfrm>
                <a:off x="9112143" y="1852448"/>
                <a:ext cx="1463040" cy="585216"/>
              </a:xfrm>
              <a:prstGeom prst="rect">
                <a:avLst/>
              </a:prstGeom>
              <a:noFill/>
            </p:spPr>
            <p:txBody>
              <a:bodyPr wrap="square" lIns="0" rIns="0" rtlCol="0">
                <a:spAutoFit/>
              </a:bodyPr>
              <a:lstStyle/>
              <a:p>
                <a:pPr algn="ctr"/>
                <a:r>
                  <a:rPr lang="zh-TW" sz="1600" b="1" dirty="0">
                    <a:solidFill>
                      <a:srgbClr val="6A205F"/>
                    </a:solidFill>
                    <a:ea typeface="Open Sans" charset="0"/>
                    <a:cs typeface="Open Sans" charset="0"/>
                  </a:rPr>
                  <a:t>视力</a:t>
                </a:r>
                <a:br>
                  <a:rPr lang="zh-TW" sz="1600" b="1" dirty="0">
                    <a:solidFill>
                      <a:srgbClr val="6A205F"/>
                    </a:solidFill>
                    <a:ea typeface="Open Sans" charset="0"/>
                    <a:cs typeface="Open Sans" charset="0"/>
                  </a:rPr>
                </a:br>
                <a:endParaRPr lang="zh-TW" sz="1600" b="1" dirty="0">
                  <a:solidFill>
                    <a:srgbClr val="6A205F"/>
                  </a:solidFill>
                  <a:ea typeface="Open Sans" charset="0"/>
                  <a:cs typeface="Open Sans" charset="0"/>
                </a:endParaRPr>
              </a:p>
            </p:txBody>
          </p:sp>
          <p:sp>
            <p:nvSpPr>
              <p:cNvPr id="12" name="TextBox 11">
                <a:extLst>
                  <a:ext uri="{FF2B5EF4-FFF2-40B4-BE49-F238E27FC236}">
                    <a16:creationId xmlns:a16="http://schemas.microsoft.com/office/drawing/2014/main" id="{FD968D65-066A-C121-DCA3-CBFA90F66718}"/>
                  </a:ext>
                </a:extLst>
              </p:cNvPr>
              <p:cNvSpPr txBox="1"/>
              <p:nvPr/>
            </p:nvSpPr>
            <p:spPr>
              <a:xfrm>
                <a:off x="217631" y="1852448"/>
                <a:ext cx="1463040" cy="585216"/>
              </a:xfrm>
              <a:prstGeom prst="rect">
                <a:avLst/>
              </a:prstGeom>
              <a:noFill/>
            </p:spPr>
            <p:txBody>
              <a:bodyPr wrap="square" lIns="0" rIns="0" rtlCol="0">
                <a:spAutoFit/>
              </a:bodyPr>
              <a:lstStyle/>
              <a:p>
                <a:pPr algn="ctr"/>
                <a:r>
                  <a:rPr lang="zh-TW" sz="1600" b="1" dirty="0">
                    <a:solidFill>
                      <a:srgbClr val="F0C217"/>
                    </a:solidFill>
                    <a:ea typeface="Open Sans" charset="0"/>
                    <a:cs typeface="Open Sans" charset="0"/>
                  </a:rPr>
                  <a:t>儿童 </a:t>
                </a:r>
              </a:p>
              <a:p>
                <a:pPr algn="ctr"/>
                <a:r>
                  <a:rPr lang="zh-TW" sz="1600" b="1" dirty="0">
                    <a:solidFill>
                      <a:srgbClr val="F0C217"/>
                    </a:solidFill>
                    <a:ea typeface="Open Sans" charset="0"/>
                    <a:cs typeface="Open Sans" charset="0"/>
                  </a:rPr>
                  <a:t>癌症</a:t>
                </a:r>
              </a:p>
            </p:txBody>
          </p:sp>
          <p:pic>
            <p:nvPicPr>
              <p:cNvPr id="13" name="Picture 12">
                <a:extLst>
                  <a:ext uri="{FF2B5EF4-FFF2-40B4-BE49-F238E27FC236}">
                    <a16:creationId xmlns:a16="http://schemas.microsoft.com/office/drawing/2014/main" id="{CD70ED73-687F-F48D-35AD-A385507D97A5}"/>
                  </a:ext>
                </a:extLst>
              </p:cNvPr>
              <p:cNvPicPr>
                <a:picLocks noChangeAspect="1"/>
              </p:cNvPicPr>
              <p:nvPr/>
            </p:nvPicPr>
            <p:blipFill>
              <a:blip r:embed="rId3"/>
              <a:stretch>
                <a:fillRect/>
              </a:stretch>
            </p:blipFill>
            <p:spPr>
              <a:xfrm>
                <a:off x="389691" y="709793"/>
                <a:ext cx="1128140" cy="1143000"/>
              </a:xfrm>
              <a:prstGeom prst="rect">
                <a:avLst/>
              </a:prstGeom>
            </p:spPr>
          </p:pic>
          <p:pic>
            <p:nvPicPr>
              <p:cNvPr id="18" name="Picture 17">
                <a:extLst>
                  <a:ext uri="{FF2B5EF4-FFF2-40B4-BE49-F238E27FC236}">
                    <a16:creationId xmlns:a16="http://schemas.microsoft.com/office/drawing/2014/main" id="{708BB3F5-EB4A-F563-0078-576600E0B7B7}"/>
                  </a:ext>
                </a:extLst>
              </p:cNvPr>
              <p:cNvPicPr>
                <a:picLocks noChangeAspect="1"/>
              </p:cNvPicPr>
              <p:nvPr/>
            </p:nvPicPr>
            <p:blipFill>
              <a:blip r:embed="rId4"/>
              <a:stretch>
                <a:fillRect/>
              </a:stretch>
            </p:blipFill>
            <p:spPr>
              <a:xfrm>
                <a:off x="4780740" y="709793"/>
                <a:ext cx="1103880" cy="1143000"/>
              </a:xfrm>
              <a:prstGeom prst="rect">
                <a:avLst/>
              </a:prstGeom>
            </p:spPr>
          </p:pic>
          <p:pic>
            <p:nvPicPr>
              <p:cNvPr id="19" name="Picture 18">
                <a:extLst>
                  <a:ext uri="{FF2B5EF4-FFF2-40B4-BE49-F238E27FC236}">
                    <a16:creationId xmlns:a16="http://schemas.microsoft.com/office/drawing/2014/main" id="{DDA0D21D-2A84-65AB-EE5E-2CA50A761E7C}"/>
                  </a:ext>
                </a:extLst>
              </p:cNvPr>
              <p:cNvPicPr>
                <a:picLocks noChangeAspect="1"/>
              </p:cNvPicPr>
              <p:nvPr/>
            </p:nvPicPr>
            <p:blipFill>
              <a:blip r:embed="rId5"/>
              <a:stretch>
                <a:fillRect/>
              </a:stretch>
            </p:blipFill>
            <p:spPr>
              <a:xfrm>
                <a:off x="7739495" y="709793"/>
                <a:ext cx="1270138" cy="1143000"/>
              </a:xfrm>
              <a:prstGeom prst="rect">
                <a:avLst/>
              </a:prstGeom>
            </p:spPr>
          </p:pic>
          <p:pic>
            <p:nvPicPr>
              <p:cNvPr id="20" name="Picture 19">
                <a:extLst>
                  <a:ext uri="{FF2B5EF4-FFF2-40B4-BE49-F238E27FC236}">
                    <a16:creationId xmlns:a16="http://schemas.microsoft.com/office/drawing/2014/main" id="{6DA4EE8E-85EF-ED48-E909-13C9D034B9ED}"/>
                  </a:ext>
                </a:extLst>
              </p:cNvPr>
              <p:cNvPicPr>
                <a:picLocks noChangeAspect="1"/>
              </p:cNvPicPr>
              <p:nvPr/>
            </p:nvPicPr>
            <p:blipFill>
              <a:blip r:embed="rId6"/>
              <a:stretch>
                <a:fillRect/>
              </a:stretch>
            </p:blipFill>
            <p:spPr>
              <a:xfrm>
                <a:off x="9279326" y="709793"/>
                <a:ext cx="1147013" cy="1143000"/>
              </a:xfrm>
              <a:prstGeom prst="rect">
                <a:avLst/>
              </a:prstGeom>
            </p:spPr>
          </p:pic>
          <p:sp>
            <p:nvSpPr>
              <p:cNvPr id="27" name="TextBox 26">
                <a:extLst>
                  <a:ext uri="{FF2B5EF4-FFF2-40B4-BE49-F238E27FC236}">
                    <a16:creationId xmlns:a16="http://schemas.microsoft.com/office/drawing/2014/main" id="{78752D26-8B0A-0945-F476-C26234A62BA6}"/>
                  </a:ext>
                </a:extLst>
              </p:cNvPr>
              <p:cNvSpPr txBox="1"/>
              <p:nvPr/>
            </p:nvSpPr>
            <p:spPr>
              <a:xfrm>
                <a:off x="1689891" y="1852448"/>
                <a:ext cx="1463040" cy="585216"/>
              </a:xfrm>
              <a:prstGeom prst="rect">
                <a:avLst/>
              </a:prstGeom>
              <a:noFill/>
            </p:spPr>
            <p:txBody>
              <a:bodyPr wrap="square" lIns="0" rIns="0" rtlCol="0">
                <a:spAutoFit/>
              </a:bodyPr>
              <a:lstStyle/>
              <a:p>
                <a:pPr algn="ctr"/>
                <a:r>
                  <a:rPr lang="zh-TW" sz="1600" b="1" dirty="0">
                    <a:solidFill>
                      <a:srgbClr val="0774AF"/>
                    </a:solidFill>
                    <a:ea typeface="Open Sans" charset="0"/>
                    <a:cs typeface="Open Sans" charset="0"/>
                  </a:rPr>
                  <a:t>糖尿病</a:t>
                </a:r>
                <a:br>
                  <a:rPr lang="zh-TW" sz="1200" b="1" dirty="0">
                    <a:solidFill>
                      <a:schemeClr val="tx2"/>
                    </a:solidFill>
                    <a:ea typeface="Open Sans" charset="0"/>
                    <a:cs typeface="Open Sans" charset="0"/>
                  </a:rPr>
                </a:br>
                <a:endParaRPr lang="zh-TW" sz="1200" b="1" dirty="0">
                  <a:solidFill>
                    <a:schemeClr val="tx2"/>
                  </a:solidFill>
                  <a:ea typeface="Open Sans" charset="0"/>
                  <a:cs typeface="Open Sans" charset="0"/>
                </a:endParaRPr>
              </a:p>
            </p:txBody>
          </p:sp>
          <p:pic>
            <p:nvPicPr>
              <p:cNvPr id="28" name="Picture 27">
                <a:extLst>
                  <a:ext uri="{FF2B5EF4-FFF2-40B4-BE49-F238E27FC236}">
                    <a16:creationId xmlns:a16="http://schemas.microsoft.com/office/drawing/2014/main" id="{5444F081-2606-9610-B10C-122E00149B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3510" y="709793"/>
                <a:ext cx="1155048" cy="1143000"/>
              </a:xfrm>
              <a:prstGeom prst="rect">
                <a:avLst/>
              </a:prstGeom>
            </p:spPr>
          </p:pic>
          <p:sp>
            <p:nvSpPr>
              <p:cNvPr id="29" name="TextBox 28">
                <a:extLst>
                  <a:ext uri="{FF2B5EF4-FFF2-40B4-BE49-F238E27FC236}">
                    <a16:creationId xmlns:a16="http://schemas.microsoft.com/office/drawing/2014/main" id="{AA160F0A-CDDF-41EE-1577-F52629CFD5BF}"/>
                  </a:ext>
                </a:extLst>
              </p:cNvPr>
              <p:cNvSpPr txBox="1"/>
              <p:nvPr/>
            </p:nvSpPr>
            <p:spPr>
              <a:xfrm>
                <a:off x="3062018" y="1859237"/>
                <a:ext cx="1463040" cy="338554"/>
              </a:xfrm>
              <a:prstGeom prst="rect">
                <a:avLst/>
              </a:prstGeom>
              <a:noFill/>
            </p:spPr>
            <p:txBody>
              <a:bodyPr wrap="square" lIns="0" rIns="0" rtlCol="0">
                <a:spAutoFit/>
              </a:bodyPr>
              <a:lstStyle/>
              <a:p>
                <a:pPr algn="ctr"/>
                <a:r>
                  <a:rPr lang="zh-TW" sz="1600" b="1" dirty="0">
                    <a:solidFill>
                      <a:srgbClr val="00339A"/>
                    </a:solidFill>
                    <a:ea typeface="Open Sans" charset="0"/>
                    <a:cs typeface="Open Sans" charset="0"/>
                  </a:rPr>
                  <a:t>灾难援助</a:t>
                </a:r>
              </a:p>
            </p:txBody>
          </p:sp>
          <p:pic>
            <p:nvPicPr>
              <p:cNvPr id="30" name="Picture 29" descr="A group of people holding hands&#10;&#10;Description automatically generated">
                <a:extLst>
                  <a:ext uri="{FF2B5EF4-FFF2-40B4-BE49-F238E27FC236}">
                    <a16:creationId xmlns:a16="http://schemas.microsoft.com/office/drawing/2014/main" id="{C3965920-F744-C67C-75E1-810A9DC50264}"/>
                  </a:ext>
                </a:extLst>
              </p:cNvPr>
              <p:cNvPicPr>
                <a:picLocks noChangeAspect="1"/>
              </p:cNvPicPr>
              <p:nvPr/>
            </p:nvPicPr>
            <p:blipFill>
              <a:blip r:embed="rId8"/>
              <a:stretch>
                <a:fillRect/>
              </a:stretch>
            </p:blipFill>
            <p:spPr>
              <a:xfrm>
                <a:off x="10724026" y="709793"/>
                <a:ext cx="1130824" cy="1143000"/>
              </a:xfrm>
              <a:prstGeom prst="rect">
                <a:avLst/>
              </a:prstGeom>
            </p:spPr>
          </p:pic>
          <p:sp>
            <p:nvSpPr>
              <p:cNvPr id="31" name="TextBox 30">
                <a:extLst>
                  <a:ext uri="{FF2B5EF4-FFF2-40B4-BE49-F238E27FC236}">
                    <a16:creationId xmlns:a16="http://schemas.microsoft.com/office/drawing/2014/main" id="{DE5A680F-1172-CB85-3424-507AE0F76A6A}"/>
                  </a:ext>
                </a:extLst>
              </p:cNvPr>
              <p:cNvSpPr txBox="1"/>
              <p:nvPr/>
            </p:nvSpPr>
            <p:spPr>
              <a:xfrm>
                <a:off x="10563103" y="1852448"/>
                <a:ext cx="1463040" cy="585216"/>
              </a:xfrm>
              <a:prstGeom prst="rect">
                <a:avLst/>
              </a:prstGeom>
              <a:noFill/>
            </p:spPr>
            <p:txBody>
              <a:bodyPr wrap="square" lIns="0" rIns="0" rtlCol="0">
                <a:spAutoFit/>
              </a:bodyPr>
              <a:lstStyle/>
              <a:p>
                <a:pPr algn="ctr"/>
                <a:r>
                  <a:rPr lang="zh-TW" sz="1600" b="1" dirty="0">
                    <a:solidFill>
                      <a:srgbClr val="10A0A0"/>
                    </a:solidFill>
                    <a:ea typeface="Open Sans" charset="0"/>
                    <a:cs typeface="Open Sans" charset="0"/>
                  </a:rPr>
                  <a:t>青少年</a:t>
                </a:r>
                <a:br>
                  <a:rPr lang="zh-TW" sz="1600" b="1" dirty="0">
                    <a:solidFill>
                      <a:srgbClr val="10A0A0"/>
                    </a:solidFill>
                    <a:ea typeface="Open Sans" charset="0"/>
                    <a:cs typeface="Open Sans" charset="0"/>
                  </a:rPr>
                </a:br>
                <a:endParaRPr lang="zh-TW" sz="1600" b="1" dirty="0">
                  <a:solidFill>
                    <a:srgbClr val="10A0A0"/>
                  </a:solidFill>
                  <a:ea typeface="Open Sans" charset="0"/>
                  <a:cs typeface="Open Sans" charset="0"/>
                </a:endParaRPr>
              </a:p>
            </p:txBody>
          </p:sp>
          <p:sp>
            <p:nvSpPr>
              <p:cNvPr id="32" name="TextBox 31">
                <a:extLst>
                  <a:ext uri="{FF2B5EF4-FFF2-40B4-BE49-F238E27FC236}">
                    <a16:creationId xmlns:a16="http://schemas.microsoft.com/office/drawing/2014/main" id="{56A59754-2EA9-E4D6-9B47-F117ED203BCD}"/>
                  </a:ext>
                </a:extLst>
              </p:cNvPr>
              <p:cNvSpPr txBox="1"/>
              <p:nvPr/>
            </p:nvSpPr>
            <p:spPr>
              <a:xfrm>
                <a:off x="6094533" y="1852448"/>
                <a:ext cx="1592247" cy="585216"/>
              </a:xfrm>
              <a:prstGeom prst="rect">
                <a:avLst/>
              </a:prstGeom>
              <a:noFill/>
            </p:spPr>
            <p:txBody>
              <a:bodyPr wrap="square" lIns="0" rIns="0" rtlCol="0">
                <a:spAutoFit/>
              </a:bodyPr>
              <a:lstStyle/>
              <a:p>
                <a:pPr algn="ctr"/>
                <a:r>
                  <a:rPr lang="zh-TW" sz="1600" b="1" dirty="0">
                    <a:solidFill>
                      <a:srgbClr val="C00000"/>
                    </a:solidFill>
                    <a:ea typeface="Open Sans" charset="0"/>
                    <a:cs typeface="Open Sans" charset="0"/>
                  </a:rPr>
                  <a:t>人道主义</a:t>
                </a:r>
                <a:br>
                  <a:rPr lang="zh-TW" sz="1600" b="1" dirty="0">
                    <a:solidFill>
                      <a:srgbClr val="C00000"/>
                    </a:solidFill>
                    <a:ea typeface="Open Sans" charset="0"/>
                    <a:cs typeface="Open Sans" charset="0"/>
                  </a:rPr>
                </a:br>
                <a:endParaRPr lang="zh-TW" sz="1600" b="1" dirty="0">
                  <a:solidFill>
                    <a:srgbClr val="C00000"/>
                  </a:solidFill>
                  <a:ea typeface="Open Sans" charset="0"/>
                  <a:cs typeface="Open Sans" charset="0"/>
                </a:endParaRPr>
              </a:p>
            </p:txBody>
          </p:sp>
          <p:pic>
            <p:nvPicPr>
              <p:cNvPr id="33" name="Picture 32" descr="A close-up of a logo&#10;&#10;Description automatically generated">
                <a:extLst>
                  <a:ext uri="{FF2B5EF4-FFF2-40B4-BE49-F238E27FC236}">
                    <a16:creationId xmlns:a16="http://schemas.microsoft.com/office/drawing/2014/main" id="{E1F84DA8-F817-AC5D-7FD9-6A265E7F5044}"/>
                  </a:ext>
                </a:extLst>
              </p:cNvPr>
              <p:cNvPicPr>
                <a:picLocks noChangeAspect="1"/>
              </p:cNvPicPr>
              <p:nvPr/>
            </p:nvPicPr>
            <p:blipFill>
              <a:blip r:embed="rId9"/>
              <a:stretch>
                <a:fillRect/>
              </a:stretch>
            </p:blipFill>
            <p:spPr>
              <a:xfrm>
                <a:off x="6210299" y="709793"/>
                <a:ext cx="1231510" cy="1143000"/>
              </a:xfrm>
              <a:prstGeom prst="rect">
                <a:avLst/>
              </a:prstGeom>
            </p:spPr>
          </p:pic>
        </p:grpSp>
        <p:pic>
          <p:nvPicPr>
            <p:cNvPr id="8" name="Picture 7" descr="A logo of a cloud with rain and lightning&#10;&#10;Description automatically generated">
              <a:extLst>
                <a:ext uri="{FF2B5EF4-FFF2-40B4-BE49-F238E27FC236}">
                  <a16:creationId xmlns:a16="http://schemas.microsoft.com/office/drawing/2014/main" id="{FCFD4D8C-BBE5-227C-0F23-DBDF97DC13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2883" y="2429249"/>
              <a:ext cx="1137199" cy="1149444"/>
            </a:xfrm>
            <a:prstGeom prst="rect">
              <a:avLst/>
            </a:prstGeom>
          </p:spPr>
        </p:pic>
      </p:grpSp>
    </p:spTree>
    <p:extLst>
      <p:ext uri="{BB962C8B-B14F-4D97-AF65-F5344CB8AC3E}">
        <p14:creationId xmlns:p14="http://schemas.microsoft.com/office/powerpoint/2010/main" val="773694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Arial" charset="0"/>
              <a:ea typeface="Arial" charset="0"/>
              <a:cs typeface="Arial" charset="0"/>
            </a:endParaRPr>
          </a:p>
        </p:txBody>
      </p:sp>
      <p:sp>
        <p:nvSpPr>
          <p:cNvPr id="2" name="Rectangle 1"/>
          <p:cNvSpPr/>
          <p:nvPr/>
        </p:nvSpPr>
        <p:spPr>
          <a:xfrm>
            <a:off x="6324600" y="1600200"/>
            <a:ext cx="5315348" cy="4154984"/>
          </a:xfrm>
          <a:prstGeom prst="rect">
            <a:avLst/>
          </a:prstGeom>
        </p:spPr>
        <p:txBody>
          <a:bodyPr wrap="square">
            <a:spAutoFit/>
          </a:bodyPr>
          <a:lstStyle/>
          <a:p>
            <a:r>
              <a:rPr lang="zh-TW" sz="2200" dirty="0">
                <a:solidFill>
                  <a:schemeClr val="bg1"/>
                </a:solidFill>
                <a:latin typeface="Calibri" panose="020F0502020204030204" pitchFamily="34" charset="0"/>
                <a:ea typeface="PMingLiU" charset="0"/>
                <a:cs typeface="Calibri" panose="020F0502020204030204" pitchFamily="34" charset="0"/>
              </a:rPr>
              <a:t>赋予狮子会服务的力量。</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zh-TW" sz="2200" dirty="0">
                <a:solidFill>
                  <a:schemeClr val="bg1"/>
                </a:solidFill>
                <a:latin typeface="Calibri" panose="020F0502020204030204" pitchFamily="34" charset="0"/>
                <a:ea typeface="PMingLiU" charset="0"/>
                <a:cs typeface="Calibri" panose="020F0502020204030204" pitchFamily="34" charset="0"/>
              </a:rPr>
              <a:t>管理拨款：</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zh-TW" sz="2200" dirty="0">
                <a:solidFill>
                  <a:schemeClr val="bg1"/>
                </a:solidFill>
                <a:latin typeface="Calibri" panose="020F0502020204030204" pitchFamily="34" charset="0"/>
                <a:ea typeface="PMingLiU" charset="0"/>
                <a:cs typeface="Calibri" panose="020F0502020204030204" pitchFamily="34" charset="0"/>
              </a:rPr>
              <a:t>	人道倡议拨款</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zh-TW" sz="2200" dirty="0">
                <a:solidFill>
                  <a:schemeClr val="bg1"/>
                </a:solidFill>
                <a:latin typeface="Calibri" panose="020F0502020204030204" pitchFamily="34" charset="0"/>
                <a:ea typeface="PMingLiU" charset="0"/>
                <a:cs typeface="Calibri" panose="020F0502020204030204" pitchFamily="34" charset="0"/>
              </a:rPr>
              <a:t>	全球卫生倡议</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zh-TW" sz="2200" dirty="0">
                <a:solidFill>
                  <a:schemeClr val="bg1"/>
                </a:solidFill>
                <a:latin typeface="Calibri" panose="020F0502020204030204" pitchFamily="34" charset="0"/>
                <a:ea typeface="PMingLiU" charset="0"/>
                <a:cs typeface="Calibri" panose="020F0502020204030204" pitchFamily="34" charset="0"/>
              </a:rPr>
              <a:t>	新兴倡议</a:t>
            </a:r>
          </a:p>
          <a:p>
            <a:endParaRPr lang="en-US" sz="2200" kern="0" dirty="0">
              <a:solidFill>
                <a:schemeClr val="bg1"/>
              </a:solidFill>
              <a:latin typeface="Calibri" panose="020F0502020204030204" pitchFamily="34" charset="0"/>
              <a:ea typeface="Arial" charset="0"/>
              <a:cs typeface="Calibri" panose="020F0502020204030204" pitchFamily="34" charset="0"/>
            </a:endParaRPr>
          </a:p>
          <a:p>
            <a:r>
              <a:rPr lang="zh-TW" sz="2200" dirty="0">
                <a:solidFill>
                  <a:schemeClr val="bg1"/>
                </a:solidFill>
                <a:latin typeface="Calibri" panose="020F0502020204030204" pitchFamily="34" charset="0"/>
                <a:ea typeface="PMingLiU" charset="0"/>
                <a:cs typeface="Calibri" panose="020F0502020204030204" pitchFamily="34" charset="0"/>
              </a:rPr>
              <a:t>邀请您的区LCIF协调员参加会议，向狮友介绍您的基金会。</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475" y="1752600"/>
            <a:ext cx="3962400" cy="3018789"/>
          </a:xfrm>
          <a:prstGeom prst="rect">
            <a:avLst/>
          </a:prstGeom>
          <a:noFill/>
          <a:effectLst>
            <a:outerShdw blurRad="50800" dist="38100" dir="2700000" algn="tl" rotWithShape="0">
              <a:prstClr val="black">
                <a:alpha val="40000"/>
              </a:prstClr>
            </a:outerShdw>
          </a:effectLst>
        </p:spPr>
      </p:pic>
      <p:sp>
        <p:nvSpPr>
          <p:cNvPr id="4" name="Rectangle 3"/>
          <p:cNvSpPr/>
          <p:nvPr/>
        </p:nvSpPr>
        <p:spPr>
          <a:xfrm>
            <a:off x="5558306" y="685800"/>
            <a:ext cx="6543136" cy="574901"/>
          </a:xfrm>
          <a:prstGeom prst="rect">
            <a:avLst/>
          </a:prstGeom>
        </p:spPr>
        <p:txBody>
          <a:bodyPr wrap="square">
            <a:spAutoFit/>
          </a:bodyPr>
          <a:lstStyle/>
          <a:p>
            <a:pPr>
              <a:lnSpc>
                <a:spcPct val="120000"/>
              </a:lnSpc>
            </a:pPr>
            <a:r>
              <a:rPr lang="zh-TW" sz="2800" b="1" dirty="0">
                <a:solidFill>
                  <a:schemeClr val="accent1"/>
                </a:solidFill>
                <a:latin typeface="Calibri" panose="020F0502020204030204" pitchFamily="34" charset="0"/>
                <a:ea typeface="PMingLiU"/>
                <a:cs typeface="Calibri" panose="020F0502020204030204" pitchFamily="34" charset="0"/>
              </a:rPr>
              <a:t>狮子会国际基金会 </a:t>
            </a:r>
          </a:p>
        </p:txBody>
      </p:sp>
    </p:spTree>
    <p:extLst>
      <p:ext uri="{BB962C8B-B14F-4D97-AF65-F5344CB8AC3E}">
        <p14:creationId xmlns:p14="http://schemas.microsoft.com/office/powerpoint/2010/main" val="2152497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1" y="1168167"/>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533400" y="423006"/>
            <a:ext cx="11201400" cy="455131"/>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dirty="0">
                <a:solidFill>
                  <a:schemeClr val="bg1"/>
                </a:solidFill>
                <a:latin typeface="Calibri" panose="020F0502020204030204" pitchFamily="34" charset="0"/>
                <a:ea typeface="PMingLiU"/>
                <a:cs typeface="Calibri" panose="020F0502020204030204" pitchFamily="34" charset="0"/>
              </a:rPr>
              <a:t>您的第二次会议 – 注重于会员发展！</a:t>
            </a:r>
          </a:p>
        </p:txBody>
      </p:sp>
      <p:grpSp>
        <p:nvGrpSpPr>
          <p:cNvPr id="31" name="Group 30"/>
          <p:cNvGrpSpPr/>
          <p:nvPr/>
        </p:nvGrpSpPr>
        <p:grpSpPr>
          <a:xfrm>
            <a:off x="8438936" y="2385248"/>
            <a:ext cx="1086478" cy="1980634"/>
            <a:chOff x="5734418" y="1527294"/>
            <a:chExt cx="1086478" cy="1980634"/>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8" y="1527294"/>
              <a:ext cx="941603" cy="1371600"/>
            </a:xfrm>
            <a:prstGeom prst="rect">
              <a:avLst/>
            </a:prstGeom>
            <a:ln>
              <a:noFill/>
            </a:ln>
            <a:effectLst>
              <a:outerShdw blurRad="292100" dist="139700" dir="2700000" algn="tl" rotWithShape="0">
                <a:srgbClr val="333333">
                  <a:alpha val="65000"/>
                </a:srgbClr>
              </a:outerShdw>
            </a:effectLst>
          </p:spPr>
        </p:pic>
        <p:sp>
          <p:nvSpPr>
            <p:cNvPr id="33" name="TextBox 32"/>
            <p:cNvSpPr txBox="1"/>
            <p:nvPr/>
          </p:nvSpPr>
          <p:spPr>
            <a:xfrm>
              <a:off x="5734418" y="2984708"/>
              <a:ext cx="1086478" cy="523220"/>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会长</a:t>
              </a:r>
              <a:r>
                <a:rPr lang="zh-TW" sz="1200" dirty="0">
                  <a:solidFill>
                    <a:schemeClr val="bg1"/>
                  </a:solidFill>
                </a:rPr>
                <a:t>	</a:t>
              </a:r>
            </a:p>
          </p:txBody>
        </p:sp>
      </p:grpSp>
      <p:sp>
        <p:nvSpPr>
          <p:cNvPr id="34" name="TextBox 33"/>
          <p:cNvSpPr txBox="1"/>
          <p:nvPr/>
        </p:nvSpPr>
        <p:spPr>
          <a:xfrm>
            <a:off x="787347" y="1419696"/>
            <a:ext cx="2989761" cy="412162"/>
          </a:xfrm>
          <a:prstGeom prst="rect">
            <a:avLst/>
          </a:prstGeom>
          <a:noFill/>
        </p:spPr>
        <p:txBody>
          <a:bodyPr wrap="square" rtlCol="0">
            <a:noAutofit/>
          </a:bodyPr>
          <a:lstStyle/>
          <a:p>
            <a:pPr algn="ctr"/>
            <a:r>
              <a:rPr lang="zh-TW" sz="2000" b="1" i="1" dirty="0">
                <a:solidFill>
                  <a:schemeClr val="bg2"/>
                </a:solidFill>
                <a:latin typeface="Calibri" panose="020F0502020204030204" pitchFamily="34" charset="0"/>
                <a:ea typeface="PMingLiU"/>
                <a:cs typeface="Calibri" panose="020F0502020204030204" pitchFamily="34" charset="0"/>
              </a:rPr>
              <a:t>全球行动团队</a:t>
            </a:r>
          </a:p>
        </p:txBody>
      </p:sp>
      <p:grpSp>
        <p:nvGrpSpPr>
          <p:cNvPr id="35" name="Group 34"/>
          <p:cNvGrpSpPr/>
          <p:nvPr/>
        </p:nvGrpSpPr>
        <p:grpSpPr>
          <a:xfrm>
            <a:off x="9695034" y="4474021"/>
            <a:ext cx="1312344" cy="1818330"/>
            <a:chOff x="7059658" y="3535483"/>
            <a:chExt cx="1312344" cy="1818330"/>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7059658" y="5015259"/>
              <a:ext cx="1312344"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秘书</a:t>
              </a:r>
              <a:r>
                <a:rPr lang="zh-TW" sz="1200" dirty="0">
                  <a:solidFill>
                    <a:srgbClr val="00338D"/>
                  </a:solidFill>
                  <a:latin typeface="Calibri" panose="020F0502020204030204" pitchFamily="34" charset="0"/>
                  <a:ea typeface="PMingLiU"/>
                  <a:cs typeface="Calibri" panose="020F0502020204030204" pitchFamily="34" charset="0"/>
                </a:rPr>
                <a:t>	</a:t>
              </a:r>
            </a:p>
          </p:txBody>
        </p:sp>
      </p:grpSp>
      <p:grpSp>
        <p:nvGrpSpPr>
          <p:cNvPr id="38" name="Group 37"/>
          <p:cNvGrpSpPr/>
          <p:nvPr/>
        </p:nvGrpSpPr>
        <p:grpSpPr>
          <a:xfrm>
            <a:off x="9550128" y="2385249"/>
            <a:ext cx="1574318" cy="1810903"/>
            <a:chOff x="6939901" y="1523998"/>
            <a:chExt cx="1574318" cy="1810903"/>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6939901" y="2996347"/>
              <a:ext cx="1574318" cy="338554"/>
            </a:xfrm>
            <a:prstGeom prst="rect">
              <a:avLst/>
            </a:prstGeom>
            <a:noFill/>
          </p:spPr>
          <p:txBody>
            <a:bodyPr wrap="square" rtlCol="0">
              <a:spAutoFit/>
            </a:bodyPr>
            <a:lstStyle/>
            <a:p>
              <a:pPr algn="ctr"/>
              <a:r>
                <a:rPr lang="zh-TW" sz="1600" dirty="0">
                  <a:latin typeface="Calibri" panose="020F0502020204030204" pitchFamily="34" charset="0"/>
                  <a:ea typeface="PMingLiU"/>
                  <a:cs typeface="Calibri" panose="020F0502020204030204" pitchFamily="34" charset="0"/>
                </a:rPr>
                <a:t>副会长</a:t>
              </a:r>
              <a:r>
                <a:rPr lang="zh-TW" sz="1200" dirty="0">
                  <a:latin typeface="Calibri" panose="020F0502020204030204" pitchFamily="34" charset="0"/>
                  <a:ea typeface="PMingLiU"/>
                  <a:cs typeface="Calibri" panose="020F0502020204030204" pitchFamily="34" charset="0"/>
                </a:rPr>
                <a:t>	</a:t>
              </a:r>
            </a:p>
          </p:txBody>
        </p:sp>
      </p:grpSp>
      <p:grpSp>
        <p:nvGrpSpPr>
          <p:cNvPr id="41" name="Group 40"/>
          <p:cNvGrpSpPr/>
          <p:nvPr/>
        </p:nvGrpSpPr>
        <p:grpSpPr>
          <a:xfrm>
            <a:off x="4950278" y="2356538"/>
            <a:ext cx="2496002" cy="2932685"/>
            <a:chOff x="3094090" y="2066731"/>
            <a:chExt cx="2496002" cy="2932685"/>
          </a:xfrm>
        </p:grpSpPr>
        <p:pic>
          <p:nvPicPr>
            <p:cNvPr id="42" name="Picture 41"/>
            <p:cNvPicPr>
              <a:picLocks noChangeAspect="1"/>
            </p:cNvPicPr>
            <p:nvPr/>
          </p:nvPicPr>
          <p:blipFill rotWithShape="1">
            <a:blip r:embed="rId6" cstate="print">
              <a:extLst>
                <a:ext uri="{28A0092B-C50C-407E-A947-70E740481C1C}">
                  <a14:useLocalDpi xmlns:a14="http://schemas.microsoft.com/office/drawing/2010/main" val="0"/>
                </a:ext>
              </a:extLst>
            </a:blip>
            <a:srcRect l="7898" r="11601" b="23333"/>
            <a:stretch/>
          </p:blipFill>
          <p:spPr>
            <a:xfrm>
              <a:off x="3505200" y="2066731"/>
              <a:ext cx="1600200" cy="2286000"/>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3094090" y="4630084"/>
              <a:ext cx="2496002" cy="369332"/>
            </a:xfrm>
            <a:prstGeom prst="rect">
              <a:avLst/>
            </a:prstGeom>
            <a:noFill/>
          </p:spPr>
          <p:txBody>
            <a:bodyPr wrap="square" rtlCol="0">
              <a:spAutoFit/>
            </a:bodyPr>
            <a:lstStyle/>
            <a:p>
              <a:pPr algn="ctr"/>
              <a:r>
                <a:rPr lang="zh-TW" dirty="0">
                  <a:solidFill>
                    <a:schemeClr val="bg1"/>
                  </a:solidFill>
                  <a:latin typeface="Calibri" panose="020F0502020204030204" pitchFamily="34" charset="0"/>
                  <a:ea typeface="PMingLiU"/>
                  <a:cs typeface="Calibri" panose="020F0502020204030204" pitchFamily="34" charset="0"/>
                </a:rPr>
                <a:t>分区主席</a:t>
              </a:r>
            </a:p>
          </p:txBody>
        </p:sp>
      </p:grpSp>
      <p:sp>
        <p:nvSpPr>
          <p:cNvPr id="44" name="TextBox 43"/>
          <p:cNvSpPr txBox="1"/>
          <p:nvPr/>
        </p:nvSpPr>
        <p:spPr>
          <a:xfrm>
            <a:off x="8342734" y="1443580"/>
            <a:ext cx="2496002" cy="400110"/>
          </a:xfrm>
          <a:prstGeom prst="rect">
            <a:avLst/>
          </a:prstGeom>
          <a:noFill/>
        </p:spPr>
        <p:txBody>
          <a:bodyPr wrap="square" rtlCol="0">
            <a:spAutoFit/>
          </a:bodyPr>
          <a:lstStyle/>
          <a:p>
            <a:pPr algn="ctr"/>
            <a:r>
              <a:rPr lang="zh-TW" sz="2000" b="1" i="1" dirty="0">
                <a:solidFill>
                  <a:schemeClr val="bg2"/>
                </a:solidFill>
                <a:latin typeface="HelveticaNeueLT Std Lt" panose="020B0403020202020204" pitchFamily="34" charset="0"/>
                <a:ea typeface="PMingLiU"/>
              </a:rPr>
              <a:t>分会干部</a:t>
            </a:r>
          </a:p>
        </p:txBody>
      </p:sp>
      <p:grpSp>
        <p:nvGrpSpPr>
          <p:cNvPr id="54" name="Group 53"/>
          <p:cNvGrpSpPr/>
          <p:nvPr/>
        </p:nvGrpSpPr>
        <p:grpSpPr>
          <a:xfrm>
            <a:off x="8278488" y="4474021"/>
            <a:ext cx="1539796" cy="2126560"/>
            <a:chOff x="5574084" y="3446373"/>
            <a:chExt cx="1539796" cy="2126560"/>
          </a:xfrm>
        </p:grpSpPr>
        <p:pic>
          <p:nvPicPr>
            <p:cNvPr id="55" name="Picture 54"/>
            <p:cNvPicPr>
              <a:picLocks noChangeAspect="1"/>
            </p:cNvPicPr>
            <p:nvPr/>
          </p:nvPicPr>
          <p:blipFill rotWithShape="1">
            <a:blip r:embed="rId7" cstate="print">
              <a:extLst>
                <a:ext uri="{28A0092B-C50C-407E-A947-70E740481C1C}">
                  <a14:useLocalDpi xmlns:a14="http://schemas.microsoft.com/office/drawing/2010/main" val="0"/>
                </a:ext>
              </a:extLst>
            </a:blip>
            <a:srcRect r="10399" b="6500"/>
            <a:stretch/>
          </p:blipFill>
          <p:spPr>
            <a:xfrm>
              <a:off x="5866955" y="3446373"/>
              <a:ext cx="954055" cy="1371600"/>
            </a:xfrm>
            <a:prstGeom prst="rect">
              <a:avLst/>
            </a:prstGeom>
            <a:ln>
              <a:noFill/>
            </a:ln>
            <a:effectLst>
              <a:outerShdw blurRad="292100" dist="139700" dir="2700000" algn="tl" rotWithShape="0">
                <a:srgbClr val="333333">
                  <a:alpha val="65000"/>
                </a:srgbClr>
              </a:outerShdw>
            </a:effectLst>
          </p:spPr>
        </p:pic>
        <p:sp>
          <p:nvSpPr>
            <p:cNvPr id="56" name="TextBox 55"/>
            <p:cNvSpPr txBox="1"/>
            <p:nvPr/>
          </p:nvSpPr>
          <p:spPr>
            <a:xfrm>
              <a:off x="5574084" y="4988158"/>
              <a:ext cx="1539796" cy="584775"/>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会员发展</a:t>
              </a:r>
            </a:p>
            <a:p>
              <a:pPr algn="ctr"/>
              <a:r>
                <a:rPr lang="zh-TW" sz="1600" dirty="0">
                  <a:solidFill>
                    <a:schemeClr val="bg1"/>
                  </a:solidFill>
                  <a:latin typeface="Calibri" panose="020F0502020204030204" pitchFamily="34" charset="0"/>
                  <a:ea typeface="PMingLiU"/>
                  <a:cs typeface="Calibri" panose="020F0502020204030204" pitchFamily="34" charset="0"/>
                </a:rPr>
                <a:t>主席</a:t>
              </a:r>
              <a:r>
                <a:rPr lang="zh-TW" sz="1200" dirty="0">
                  <a:solidFill>
                    <a:schemeClr val="bg1"/>
                  </a:solidFill>
                </a:rPr>
                <a:t>	</a:t>
              </a:r>
            </a:p>
          </p:txBody>
        </p:sp>
      </p:grpSp>
      <p:grpSp>
        <p:nvGrpSpPr>
          <p:cNvPr id="57" name="Group 56"/>
          <p:cNvGrpSpPr/>
          <p:nvPr/>
        </p:nvGrpSpPr>
        <p:grpSpPr>
          <a:xfrm>
            <a:off x="1034226" y="2356538"/>
            <a:ext cx="2496002" cy="3031052"/>
            <a:chOff x="490038" y="2066731"/>
            <a:chExt cx="2496002" cy="3031052"/>
          </a:xfrm>
        </p:grpSpPr>
        <p:pic>
          <p:nvPicPr>
            <p:cNvPr id="58" name="Picture 5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59" name="TextBox 58"/>
            <p:cNvSpPr txBox="1"/>
            <p:nvPr/>
          </p:nvSpPr>
          <p:spPr>
            <a:xfrm>
              <a:off x="490038" y="4759229"/>
              <a:ext cx="2496002"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区会员发展协调员</a:t>
              </a:r>
            </a:p>
          </p:txBody>
        </p:sp>
      </p:grpSp>
    </p:spTree>
    <p:extLst>
      <p:ext uri="{BB962C8B-B14F-4D97-AF65-F5344CB8AC3E}">
        <p14:creationId xmlns:p14="http://schemas.microsoft.com/office/powerpoint/2010/main" val="3553689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572000" y="132830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343400" y="263226"/>
            <a:ext cx="6838122" cy="113956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b="1" dirty="0">
                <a:solidFill>
                  <a:srgbClr val="082E87"/>
                </a:solidFill>
                <a:latin typeface="Calibri" panose="020F0502020204030204" pitchFamily="34" charset="0"/>
                <a:ea typeface="PMingLiU"/>
                <a:cs typeface="Calibri" panose="020F0502020204030204" pitchFamily="34" charset="0"/>
              </a:rPr>
              <a:t>与全球会员发展团队区协调员合作，以便：</a:t>
            </a:r>
          </a:p>
        </p:txBody>
      </p:sp>
      <p:grpSp>
        <p:nvGrpSpPr>
          <p:cNvPr id="15" name="Group 14"/>
          <p:cNvGrpSpPr/>
          <p:nvPr/>
        </p:nvGrpSpPr>
        <p:grpSpPr>
          <a:xfrm>
            <a:off x="838200" y="2030834"/>
            <a:ext cx="2496002" cy="3031052"/>
            <a:chOff x="490038" y="2066731"/>
            <a:chExt cx="2496002" cy="3031052"/>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490038" y="4759229"/>
              <a:ext cx="2496002"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区会员发展协调员</a:t>
              </a:r>
            </a:p>
          </p:txBody>
        </p:sp>
      </p:grpSp>
      <p:sp>
        <p:nvSpPr>
          <p:cNvPr id="18" name="TextBox 17"/>
          <p:cNvSpPr txBox="1"/>
          <p:nvPr/>
        </p:nvSpPr>
        <p:spPr>
          <a:xfrm>
            <a:off x="4800600" y="2030834"/>
            <a:ext cx="5715000" cy="2739211"/>
          </a:xfrm>
          <a:prstGeom prst="rect">
            <a:avLst/>
          </a:prstGeom>
          <a:noFill/>
        </p:spPr>
        <p:txBody>
          <a:bodyPr wrap="square" rtlCol="0">
            <a:spAutoFit/>
          </a:bodyPr>
          <a:lstStyle/>
          <a:p>
            <a:pPr>
              <a:buSzPct val="125000"/>
            </a:pPr>
            <a:r>
              <a:rPr lang="zh-TW" sz="2200" dirty="0">
                <a:solidFill>
                  <a:schemeClr val="accent6">
                    <a:lumMod val="75000"/>
                    <a:lumOff val="25000"/>
                  </a:schemeClr>
                </a:solidFill>
                <a:latin typeface="Calibri" panose="020F0502020204030204" pitchFamily="34" charset="0"/>
                <a:ea typeface="PMingLiU"/>
                <a:cs typeface="Calibri" panose="020F0502020204030204" pitchFamily="34" charset="0"/>
              </a:rPr>
              <a:t>向分会推广会员发展的资源。</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200" dirty="0">
                <a:solidFill>
                  <a:schemeClr val="accent6">
                    <a:lumMod val="75000"/>
                    <a:lumOff val="25000"/>
                  </a:schemeClr>
                </a:solidFill>
                <a:latin typeface="Calibri" panose="020F0502020204030204" pitchFamily="34" charset="0"/>
                <a:ea typeface="PMingLiU"/>
                <a:cs typeface="Calibri" panose="020F0502020204030204" pitchFamily="34" charset="0"/>
              </a:rPr>
              <a:t>支持并指导分会会员发展主席。</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200" dirty="0">
                <a:solidFill>
                  <a:schemeClr val="accent6">
                    <a:lumMod val="75000"/>
                    <a:lumOff val="25000"/>
                  </a:schemeClr>
                </a:solidFill>
                <a:latin typeface="Calibri" panose="020F0502020204030204" pitchFamily="34" charset="0"/>
                <a:ea typeface="PMingLiU"/>
                <a:cs typeface="Calibri" panose="020F0502020204030204" pitchFamily="34" charset="0"/>
              </a:rPr>
              <a:t>寻找潜在新分会的社区。</a:t>
            </a:r>
          </a:p>
          <a:p>
            <a:pPr>
              <a:buSzPct val="125000"/>
            </a:pPr>
            <a:endParaRPr lang="en-US" sz="22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200" dirty="0">
                <a:solidFill>
                  <a:schemeClr val="accent6">
                    <a:lumMod val="75000"/>
                    <a:lumOff val="25000"/>
                  </a:schemeClr>
                </a:solidFill>
                <a:latin typeface="Calibri" panose="020F0502020204030204" pitchFamily="34" charset="0"/>
                <a:ea typeface="PMingLiU"/>
                <a:cs typeface="Calibri" panose="020F0502020204030204" pitchFamily="34" charset="0"/>
              </a:rPr>
              <a:t>协助分会推行会员成长计划。</a:t>
            </a:r>
          </a:p>
          <a:p>
            <a:endParaRPr lang="en-US" dirty="0">
              <a:solidFill>
                <a:srgbClr val="56565A"/>
              </a:solidFill>
            </a:endParaRPr>
          </a:p>
        </p:txBody>
      </p:sp>
    </p:spTree>
    <p:extLst>
      <p:ext uri="{BB962C8B-B14F-4D97-AF65-F5344CB8AC3E}">
        <p14:creationId xmlns:p14="http://schemas.microsoft.com/office/powerpoint/2010/main" val="1067226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62600" y="12192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762000" y="423006"/>
            <a:ext cx="108204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dirty="0">
                <a:solidFill>
                  <a:schemeClr val="bg1"/>
                </a:solidFill>
                <a:latin typeface="Calibri" panose="020F0502020204030204" pitchFamily="34" charset="0"/>
                <a:ea typeface="PMingLiU"/>
                <a:cs typeface="Calibri" panose="020F0502020204030204" pitchFamily="34" charset="0"/>
              </a:rPr>
              <a:t>给分会会员发展主席的资源</a:t>
            </a:r>
          </a:p>
        </p:txBody>
      </p:sp>
      <p:pic>
        <p:nvPicPr>
          <p:cNvPr id="2" name="Picture 1">
            <a:extLst>
              <a:ext uri="{FF2B5EF4-FFF2-40B4-BE49-F238E27FC236}">
                <a16:creationId xmlns:a16="http://schemas.microsoft.com/office/drawing/2014/main" id="{506C72A2-AEFE-75A2-0D5F-C7384DBE4A32}"/>
              </a:ext>
            </a:extLst>
          </p:cNvPr>
          <p:cNvPicPr>
            <a:picLocks noChangeAspect="1"/>
          </p:cNvPicPr>
          <p:nvPr/>
        </p:nvPicPr>
        <p:blipFill>
          <a:blip r:embed="rId3"/>
          <a:stretch>
            <a:fillRect/>
          </a:stretch>
        </p:blipFill>
        <p:spPr>
          <a:xfrm>
            <a:off x="381000" y="1801335"/>
            <a:ext cx="3253639" cy="4218511"/>
          </a:xfrm>
          <a:prstGeom prst="rect">
            <a:avLst/>
          </a:prstGeom>
          <a:effectLst>
            <a:outerShdw blurRad="63500" sx="102000" sy="102000" algn="ctr" rotWithShape="0">
              <a:schemeClr val="accent1">
                <a:alpha val="40000"/>
              </a:schemeClr>
            </a:outerShdw>
          </a:effectLst>
        </p:spPr>
      </p:pic>
      <p:pic>
        <p:nvPicPr>
          <p:cNvPr id="4" name="Picture 3">
            <a:extLst>
              <a:ext uri="{FF2B5EF4-FFF2-40B4-BE49-F238E27FC236}">
                <a16:creationId xmlns:a16="http://schemas.microsoft.com/office/drawing/2014/main" id="{410E8AE8-AA98-E172-E830-61C072754D23}"/>
              </a:ext>
            </a:extLst>
          </p:cNvPr>
          <p:cNvPicPr>
            <a:picLocks noChangeAspect="1"/>
          </p:cNvPicPr>
          <p:nvPr/>
        </p:nvPicPr>
        <p:blipFill>
          <a:blip r:embed="rId4"/>
          <a:stretch>
            <a:fillRect/>
          </a:stretch>
        </p:blipFill>
        <p:spPr>
          <a:xfrm>
            <a:off x="4338587" y="1860256"/>
            <a:ext cx="3160700" cy="4100671"/>
          </a:xfrm>
          <a:prstGeom prst="rect">
            <a:avLst/>
          </a:prstGeom>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A071F891-644E-5A84-0530-B8E003A7A2E2}"/>
              </a:ext>
            </a:extLst>
          </p:cNvPr>
          <p:cNvPicPr>
            <a:picLocks noChangeAspect="1"/>
          </p:cNvPicPr>
          <p:nvPr/>
        </p:nvPicPr>
        <p:blipFill>
          <a:blip r:embed="rId5"/>
          <a:stretch>
            <a:fillRect/>
          </a:stretch>
        </p:blipFill>
        <p:spPr>
          <a:xfrm>
            <a:off x="8359742" y="1860256"/>
            <a:ext cx="3222658" cy="4212475"/>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188433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099" y="116727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26" name="Group 25"/>
          <p:cNvGrpSpPr/>
          <p:nvPr/>
        </p:nvGrpSpPr>
        <p:grpSpPr>
          <a:xfrm>
            <a:off x="8276383" y="3994285"/>
            <a:ext cx="1086478" cy="1980634"/>
            <a:chOff x="5734418" y="1527294"/>
            <a:chExt cx="1086478" cy="1980634"/>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8" y="1527294"/>
              <a:ext cx="941603" cy="1371600"/>
            </a:xfrm>
            <a:prstGeom prst="rect">
              <a:avLst/>
            </a:prstGeom>
            <a:ln>
              <a:noFill/>
            </a:ln>
            <a:effectLst>
              <a:outerShdw blurRad="292100" dist="139700" dir="2700000" algn="tl" rotWithShape="0">
                <a:srgbClr val="333333">
                  <a:alpha val="65000"/>
                </a:srgbClr>
              </a:outerShdw>
            </a:effectLst>
          </p:spPr>
        </p:pic>
        <p:sp>
          <p:nvSpPr>
            <p:cNvPr id="28" name="TextBox 27"/>
            <p:cNvSpPr txBox="1"/>
            <p:nvPr/>
          </p:nvSpPr>
          <p:spPr>
            <a:xfrm>
              <a:off x="5734418" y="2984708"/>
              <a:ext cx="1086478" cy="523220"/>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会长</a:t>
              </a:r>
              <a:r>
                <a:rPr lang="zh-TW" sz="1200" dirty="0">
                  <a:latin typeface="Calibri" panose="020F0502020204030204" pitchFamily="34" charset="0"/>
                  <a:ea typeface="PMingLiU"/>
                  <a:cs typeface="Calibri" panose="020F0502020204030204" pitchFamily="34" charset="0"/>
                </a:rPr>
                <a:t>	</a:t>
              </a:r>
            </a:p>
          </p:txBody>
        </p:sp>
      </p:grpSp>
      <p:sp>
        <p:nvSpPr>
          <p:cNvPr id="29" name="TextBox 28"/>
          <p:cNvSpPr txBox="1"/>
          <p:nvPr/>
        </p:nvSpPr>
        <p:spPr>
          <a:xfrm>
            <a:off x="461416" y="1866677"/>
            <a:ext cx="3926031" cy="400110"/>
          </a:xfrm>
          <a:prstGeom prst="rect">
            <a:avLst/>
          </a:prstGeom>
          <a:noFill/>
        </p:spPr>
        <p:txBody>
          <a:bodyPr wrap="square" rtlCol="0">
            <a:spAutoFit/>
          </a:bodyPr>
          <a:lstStyle/>
          <a:p>
            <a:pPr algn="ctr"/>
            <a:r>
              <a:rPr lang="zh-TW" sz="2000" i="1" dirty="0">
                <a:solidFill>
                  <a:schemeClr val="bg2"/>
                </a:solidFill>
                <a:latin typeface="Calibri" panose="020F0502020204030204" pitchFamily="34" charset="0"/>
                <a:ea typeface="PMingLiU"/>
                <a:cs typeface="Calibri" panose="020F0502020204030204" pitchFamily="34" charset="0"/>
              </a:rPr>
              <a:t>全球行动团队</a:t>
            </a:r>
          </a:p>
        </p:txBody>
      </p:sp>
      <p:grpSp>
        <p:nvGrpSpPr>
          <p:cNvPr id="30" name="Group 29"/>
          <p:cNvGrpSpPr/>
          <p:nvPr/>
        </p:nvGrpSpPr>
        <p:grpSpPr>
          <a:xfrm>
            <a:off x="10091384" y="3994286"/>
            <a:ext cx="1132743" cy="1783789"/>
            <a:chOff x="7206457" y="3535483"/>
            <a:chExt cx="1132743" cy="1783789"/>
          </a:xfrm>
        </p:grpSpPr>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46" name="TextBox 45"/>
            <p:cNvSpPr txBox="1"/>
            <p:nvPr/>
          </p:nvSpPr>
          <p:spPr>
            <a:xfrm>
              <a:off x="7206457" y="4980718"/>
              <a:ext cx="1132743"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秘书	</a:t>
              </a:r>
            </a:p>
          </p:txBody>
        </p:sp>
      </p:grpSp>
      <p:grpSp>
        <p:nvGrpSpPr>
          <p:cNvPr id="47" name="Group 46"/>
          <p:cNvGrpSpPr/>
          <p:nvPr/>
        </p:nvGrpSpPr>
        <p:grpSpPr>
          <a:xfrm>
            <a:off x="9067800" y="2186989"/>
            <a:ext cx="1433840" cy="1691541"/>
            <a:chOff x="6962131" y="1523998"/>
            <a:chExt cx="1433840" cy="1691541"/>
          </a:xfrm>
        </p:grpSpPr>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9" name="TextBox 48"/>
            <p:cNvSpPr txBox="1"/>
            <p:nvPr/>
          </p:nvSpPr>
          <p:spPr>
            <a:xfrm>
              <a:off x="6962131" y="2876985"/>
              <a:ext cx="1433840"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副会长</a:t>
              </a:r>
              <a:r>
                <a:rPr lang="zh-TW" sz="1600" dirty="0"/>
                <a:t>	</a:t>
              </a:r>
            </a:p>
          </p:txBody>
        </p:sp>
      </p:grpSp>
      <p:grpSp>
        <p:nvGrpSpPr>
          <p:cNvPr id="50" name="Group 49"/>
          <p:cNvGrpSpPr/>
          <p:nvPr/>
        </p:nvGrpSpPr>
        <p:grpSpPr>
          <a:xfrm>
            <a:off x="4742422" y="2605241"/>
            <a:ext cx="2496002" cy="3052933"/>
            <a:chOff x="3063519" y="2066731"/>
            <a:chExt cx="2496002" cy="3052933"/>
          </a:xfrm>
        </p:grpSpPr>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l="5882" r="9785" b="23333"/>
            <a:stretch/>
          </p:blipFill>
          <p:spPr>
            <a:xfrm>
              <a:off x="3465094" y="2066731"/>
              <a:ext cx="1676400" cy="2286000"/>
            </a:xfrm>
            <a:prstGeom prst="rect">
              <a:avLst/>
            </a:prstGeom>
            <a:ln>
              <a:noFill/>
            </a:ln>
            <a:effectLst>
              <a:outerShdw blurRad="292100" dist="139700" dir="2700000" algn="tl" rotWithShape="0">
                <a:srgbClr val="333333">
                  <a:alpha val="65000"/>
                </a:srgbClr>
              </a:outerShdw>
            </a:effectLst>
          </p:spPr>
        </p:pic>
        <p:sp>
          <p:nvSpPr>
            <p:cNvPr id="52" name="TextBox 51"/>
            <p:cNvSpPr txBox="1"/>
            <p:nvPr/>
          </p:nvSpPr>
          <p:spPr>
            <a:xfrm>
              <a:off x="3063519" y="4781110"/>
              <a:ext cx="2496002"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分区主席</a:t>
              </a:r>
            </a:p>
          </p:txBody>
        </p:sp>
      </p:grpSp>
      <p:sp>
        <p:nvSpPr>
          <p:cNvPr id="53" name="TextBox 52"/>
          <p:cNvSpPr txBox="1"/>
          <p:nvPr/>
        </p:nvSpPr>
        <p:spPr>
          <a:xfrm>
            <a:off x="8562871" y="1454488"/>
            <a:ext cx="2496002" cy="400110"/>
          </a:xfrm>
          <a:prstGeom prst="rect">
            <a:avLst/>
          </a:prstGeom>
          <a:noFill/>
        </p:spPr>
        <p:txBody>
          <a:bodyPr wrap="square" rtlCol="0">
            <a:spAutoFit/>
          </a:bodyPr>
          <a:lstStyle/>
          <a:p>
            <a:pPr algn="ctr"/>
            <a:r>
              <a:rPr lang="zh-TW" sz="2000" i="1" dirty="0">
                <a:solidFill>
                  <a:schemeClr val="bg2"/>
                </a:solidFill>
                <a:latin typeface="Calibri" panose="020F0502020204030204" pitchFamily="34" charset="0"/>
                <a:ea typeface="PMingLiU"/>
                <a:cs typeface="Calibri" panose="020F0502020204030204" pitchFamily="34" charset="0"/>
              </a:rPr>
              <a:t>分会干部</a:t>
            </a:r>
          </a:p>
        </p:txBody>
      </p:sp>
      <p:grpSp>
        <p:nvGrpSpPr>
          <p:cNvPr id="2" name="Group 1"/>
          <p:cNvGrpSpPr/>
          <p:nvPr/>
        </p:nvGrpSpPr>
        <p:grpSpPr>
          <a:xfrm>
            <a:off x="921973" y="2588058"/>
            <a:ext cx="2496002" cy="2943796"/>
            <a:chOff x="921973" y="2588058"/>
            <a:chExt cx="2496002" cy="2943796"/>
          </a:xfrm>
        </p:grpSpPr>
        <p:pic>
          <p:nvPicPr>
            <p:cNvPr id="61" name="Picture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921973" y="5193300"/>
              <a:ext cx="2496002"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区领导发展协调员</a:t>
              </a:r>
            </a:p>
          </p:txBody>
        </p:sp>
      </p:grpSp>
      <p:sp>
        <p:nvSpPr>
          <p:cNvPr id="6" name="Title 5"/>
          <p:cNvSpPr>
            <a:spLocks noGrp="1"/>
          </p:cNvSpPr>
          <p:nvPr>
            <p:ph type="title" idx="4294967295"/>
          </p:nvPr>
        </p:nvSpPr>
        <p:spPr>
          <a:xfrm>
            <a:off x="604419" y="493909"/>
            <a:ext cx="11027054" cy="808765"/>
          </a:xfrm>
          <a:prstGeom prst="rect">
            <a:avLst/>
          </a:prstGeom>
        </p:spPr>
        <p:txBody>
          <a:bodyPr/>
          <a:lstStyle/>
          <a:p>
            <a:pPr rtl="0" fontAlgn="base"/>
            <a:r>
              <a:rPr lang="zh-TW" sz="3600" dirty="0">
                <a:solidFill>
                  <a:srgbClr val="FFFFFF"/>
                </a:solidFill>
                <a:latin typeface="Calibri" panose="020F0502020204030204" pitchFamily="34" charset="0"/>
                <a:ea typeface="PMingLiU"/>
                <a:cs typeface="Calibri" panose="020F0502020204030204" pitchFamily="34" charset="0"/>
              </a:rPr>
              <a:t>您的第三次会议 — 注重于领导发展！</a:t>
            </a:r>
            <a:br>
              <a:rPr lang="zh-TW" sz="3600" dirty="0">
                <a:solidFill>
                  <a:srgbClr val="FFFFFF"/>
                </a:solidFill>
                <a:latin typeface="Calibri" panose="020F0502020204030204" pitchFamily="34" charset="0"/>
                <a:ea typeface="PMingLiU"/>
                <a:cs typeface="Calibri" panose="020F0502020204030204" pitchFamily="34" charset="0"/>
              </a:rPr>
            </a:br>
            <a:endParaRPr lang="en-US" dirty="0">
              <a:latin typeface="HelveticaNeueLT Std" panose="020B0604020202020204" pitchFamily="34" charset="0"/>
            </a:endParaRPr>
          </a:p>
        </p:txBody>
      </p:sp>
    </p:spTree>
    <p:extLst>
      <p:ext uri="{BB962C8B-B14F-4D97-AF65-F5344CB8AC3E}">
        <p14:creationId xmlns:p14="http://schemas.microsoft.com/office/powerpoint/2010/main" val="451255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419600" y="133206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267200" y="257459"/>
            <a:ext cx="6838122" cy="113956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b="1" dirty="0">
                <a:solidFill>
                  <a:srgbClr val="082E87"/>
                </a:solidFill>
                <a:latin typeface="Calibri" panose="020F0502020204030204" pitchFamily="34" charset="0"/>
                <a:ea typeface="PMingLiU"/>
                <a:cs typeface="Calibri" panose="020F0502020204030204" pitchFamily="34" charset="0"/>
              </a:rPr>
              <a:t>与全球领导发展团队区协调员合作，以便：</a:t>
            </a:r>
          </a:p>
        </p:txBody>
      </p:sp>
      <p:sp>
        <p:nvSpPr>
          <p:cNvPr id="18" name="TextBox 17"/>
          <p:cNvSpPr txBox="1"/>
          <p:nvPr/>
        </p:nvSpPr>
        <p:spPr>
          <a:xfrm>
            <a:off x="4724400" y="2057400"/>
            <a:ext cx="6315302" cy="3293209"/>
          </a:xfrm>
          <a:prstGeom prst="rect">
            <a:avLst/>
          </a:prstGeom>
          <a:noFill/>
        </p:spPr>
        <p:txBody>
          <a:bodyPr wrap="square" rtlCol="0">
            <a:spAutoFit/>
          </a:bodyPr>
          <a:lstStyle/>
          <a:p>
            <a:pPr>
              <a:buSzPct val="125000"/>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培养未来的分会领导人。</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促进发展和进一步的领导机会。</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鼓励新分会领导人充分履行职责。</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参加分会干部培训活动。</a:t>
            </a:r>
          </a:p>
          <a:p>
            <a:pPr marL="285750" indent="-285750">
              <a:buSzPct val="125000"/>
              <a:buFont typeface="Arial" panose="020B0604020202020204" pitchFamily="34" charset="0"/>
              <a:buChar char="•"/>
            </a:pPr>
            <a:endParaRPr lang="en-US" sz="2200" dirty="0">
              <a:solidFill>
                <a:srgbClr val="56565A"/>
              </a:solidFill>
              <a:latin typeface="HelveticaNeueLT Std Lt" panose="020B0403020202020204" pitchFamily="34" charset="0"/>
            </a:endParaRPr>
          </a:p>
          <a:p>
            <a:endParaRPr lang="en-US" dirty="0">
              <a:solidFill>
                <a:srgbClr val="56565A"/>
              </a:solidFill>
            </a:endParaRPr>
          </a:p>
        </p:txBody>
      </p:sp>
      <p:grpSp>
        <p:nvGrpSpPr>
          <p:cNvPr id="11" name="Group 10"/>
          <p:cNvGrpSpPr/>
          <p:nvPr/>
        </p:nvGrpSpPr>
        <p:grpSpPr>
          <a:xfrm>
            <a:off x="695099" y="1850388"/>
            <a:ext cx="2496002" cy="2943796"/>
            <a:chOff x="921973" y="2588058"/>
            <a:chExt cx="2496002" cy="2943796"/>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921973" y="5193300"/>
              <a:ext cx="2496002"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区领导发展协调员</a:t>
              </a:r>
            </a:p>
          </p:txBody>
        </p:sp>
      </p:grpSp>
    </p:spTree>
    <p:extLst>
      <p:ext uri="{BB962C8B-B14F-4D97-AF65-F5344CB8AC3E}">
        <p14:creationId xmlns:p14="http://schemas.microsoft.com/office/powerpoint/2010/main" val="3381634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334000" y="363985"/>
            <a:ext cx="6516037" cy="666746"/>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dirty="0">
                <a:solidFill>
                  <a:srgbClr val="082E87"/>
                </a:solidFill>
                <a:latin typeface="Calibri" panose="020F0502020204030204" pitchFamily="34" charset="0"/>
                <a:ea typeface="PMingLiU"/>
                <a:cs typeface="Calibri" panose="020F0502020204030204" pitchFamily="34" charset="0"/>
              </a:rPr>
              <a:t>各分会干部的电子书 </a:t>
            </a:r>
          </a:p>
        </p:txBody>
      </p:sp>
      <p:sp>
        <p:nvSpPr>
          <p:cNvPr id="12" name="Rectangle 11"/>
          <p:cNvSpPr/>
          <p:nvPr/>
        </p:nvSpPr>
        <p:spPr>
          <a:xfrm>
            <a:off x="5505338" y="96667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grpSp>
        <p:nvGrpSpPr>
          <p:cNvPr id="2" name="Group 1">
            <a:extLst>
              <a:ext uri="{FF2B5EF4-FFF2-40B4-BE49-F238E27FC236}">
                <a16:creationId xmlns:a16="http://schemas.microsoft.com/office/drawing/2014/main" id="{65DF4B24-472B-1ABD-805A-1C1AF17DF339}"/>
              </a:ext>
            </a:extLst>
          </p:cNvPr>
          <p:cNvGrpSpPr/>
          <p:nvPr/>
        </p:nvGrpSpPr>
        <p:grpSpPr>
          <a:xfrm>
            <a:off x="6327064" y="1779921"/>
            <a:ext cx="4052588" cy="4258997"/>
            <a:chOff x="6393420" y="2209800"/>
            <a:chExt cx="4052588" cy="4258997"/>
          </a:xfrm>
        </p:grpSpPr>
        <p:grpSp>
          <p:nvGrpSpPr>
            <p:cNvPr id="13" name="Group 12"/>
            <p:cNvGrpSpPr/>
            <p:nvPr/>
          </p:nvGrpSpPr>
          <p:grpSpPr>
            <a:xfrm>
              <a:off x="6393420" y="2209800"/>
              <a:ext cx="1086478" cy="2029160"/>
              <a:chOff x="5690583" y="1527294"/>
              <a:chExt cx="1086478" cy="202916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3914" y="1527294"/>
                <a:ext cx="917692" cy="1336770"/>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5690583" y="3033234"/>
                <a:ext cx="1086478" cy="523220"/>
              </a:xfrm>
              <a:prstGeom prst="rect">
                <a:avLst/>
              </a:prstGeom>
              <a:noFill/>
            </p:spPr>
            <p:txBody>
              <a:bodyPr wrap="square" rtlCol="0">
                <a:spAutoFit/>
              </a:bodyPr>
              <a:lstStyle/>
              <a:p>
                <a:pPr algn="ctr"/>
                <a:r>
                  <a:rPr lang="zh-TW" sz="1600" dirty="0">
                    <a:solidFill>
                      <a:srgbClr val="00338D"/>
                    </a:solidFill>
                    <a:latin typeface="Calibri" panose="020F0502020204030204" pitchFamily="34" charset="0"/>
                    <a:ea typeface="PMingLiU"/>
                    <a:cs typeface="Calibri" panose="020F0502020204030204" pitchFamily="34" charset="0"/>
                  </a:rPr>
                  <a:t>会长</a:t>
                </a:r>
                <a:r>
                  <a:rPr lang="zh-TW" sz="1200" dirty="0"/>
                  <a:t>	</a:t>
                </a:r>
              </a:p>
            </p:txBody>
          </p:sp>
        </p:grpSp>
        <p:grpSp>
          <p:nvGrpSpPr>
            <p:cNvPr id="16" name="Group 15"/>
            <p:cNvGrpSpPr/>
            <p:nvPr/>
          </p:nvGrpSpPr>
          <p:grpSpPr>
            <a:xfrm>
              <a:off x="7665535" y="2209801"/>
              <a:ext cx="1284241" cy="1813716"/>
              <a:chOff x="7048567" y="1523998"/>
              <a:chExt cx="1284241" cy="1813716"/>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6459" y="1523998"/>
                <a:ext cx="914400" cy="1371600"/>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7048567" y="2999160"/>
                <a:ext cx="1284241" cy="338554"/>
              </a:xfrm>
              <a:prstGeom prst="rect">
                <a:avLst/>
              </a:prstGeom>
              <a:noFill/>
            </p:spPr>
            <p:txBody>
              <a:bodyPr wrap="square" rtlCol="0">
                <a:spAutoFit/>
              </a:bodyPr>
              <a:lstStyle/>
              <a:p>
                <a:pPr algn="ctr"/>
                <a:r>
                  <a:rPr lang="zh-TW" sz="1600" dirty="0">
                    <a:solidFill>
                      <a:srgbClr val="00338D"/>
                    </a:solidFill>
                    <a:latin typeface="Calibri" panose="020F0502020204030204" pitchFamily="34" charset="0"/>
                    <a:ea typeface="PMingLiU"/>
                    <a:cs typeface="Calibri" panose="020F0502020204030204" pitchFamily="34" charset="0"/>
                  </a:rPr>
                  <a:t>副会长</a:t>
                </a:r>
                <a:r>
                  <a:rPr lang="zh-TW" sz="1200" dirty="0"/>
                  <a:t>	</a:t>
                </a:r>
              </a:p>
            </p:txBody>
          </p:sp>
        </p:grpSp>
        <p:grpSp>
          <p:nvGrpSpPr>
            <p:cNvPr id="19" name="Group 18"/>
            <p:cNvGrpSpPr/>
            <p:nvPr/>
          </p:nvGrpSpPr>
          <p:grpSpPr>
            <a:xfrm>
              <a:off x="9119319" y="2215602"/>
              <a:ext cx="1111272" cy="1903918"/>
              <a:chOff x="7145784" y="3556147"/>
              <a:chExt cx="1111272" cy="1903918"/>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61878" y="3556147"/>
                <a:ext cx="1012067" cy="1454118"/>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7145784" y="5121511"/>
                <a:ext cx="1111272" cy="338554"/>
              </a:xfrm>
              <a:prstGeom prst="rect">
                <a:avLst/>
              </a:prstGeom>
              <a:noFill/>
            </p:spPr>
            <p:txBody>
              <a:bodyPr wrap="square" rtlCol="0">
                <a:spAutoFit/>
              </a:bodyPr>
              <a:lstStyle/>
              <a:p>
                <a:pPr algn="ctr"/>
                <a:r>
                  <a:rPr lang="zh-TW" sz="1600" dirty="0">
                    <a:solidFill>
                      <a:srgbClr val="00338D"/>
                    </a:solidFill>
                    <a:latin typeface="Calibri" panose="020F0502020204030204" pitchFamily="34" charset="0"/>
                    <a:ea typeface="PMingLiU"/>
                    <a:cs typeface="Calibri" panose="020F0502020204030204" pitchFamily="34" charset="0"/>
                  </a:rPr>
                  <a:t>秘书</a:t>
                </a:r>
                <a:r>
                  <a:rPr lang="zh-TW" sz="1200" dirty="0">
                    <a:latin typeface="Calibri" panose="020F0502020204030204" pitchFamily="34" charset="0"/>
                    <a:ea typeface="PMingLiU"/>
                    <a:cs typeface="Calibri" panose="020F0502020204030204" pitchFamily="34" charset="0"/>
                  </a:rPr>
                  <a:t>	</a:t>
                </a:r>
              </a:p>
            </p:txBody>
          </p:sp>
        </p:grpSp>
        <p:grpSp>
          <p:nvGrpSpPr>
            <p:cNvPr id="22" name="Group 21"/>
            <p:cNvGrpSpPr/>
            <p:nvPr/>
          </p:nvGrpSpPr>
          <p:grpSpPr>
            <a:xfrm>
              <a:off x="6393420" y="4352683"/>
              <a:ext cx="1066122" cy="2085335"/>
              <a:chOff x="7338999" y="3425669"/>
              <a:chExt cx="1066122" cy="2226913"/>
            </a:xfrm>
          </p:grpSpPr>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8598" r="11747" b="22917"/>
              <a:stretch/>
            </p:blipFill>
            <p:spPr>
              <a:xfrm>
                <a:off x="7397086" y="3425669"/>
                <a:ext cx="990600" cy="1506426"/>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7338999" y="5093840"/>
                <a:ext cx="1066122" cy="558742"/>
              </a:xfrm>
              <a:prstGeom prst="rect">
                <a:avLst/>
              </a:prstGeom>
              <a:noFill/>
            </p:spPr>
            <p:txBody>
              <a:bodyPr wrap="square" rtlCol="0">
                <a:spAutoFit/>
              </a:bodyPr>
              <a:lstStyle/>
              <a:p>
                <a:pPr algn="ctr"/>
                <a:r>
                  <a:rPr lang="zh-TW" sz="1600" dirty="0">
                    <a:solidFill>
                      <a:srgbClr val="00338D"/>
                    </a:solidFill>
                    <a:latin typeface="Calibri" panose="020F0502020204030204" pitchFamily="34" charset="0"/>
                    <a:ea typeface="PMingLiU"/>
                    <a:cs typeface="Calibri" panose="020F0502020204030204" pitchFamily="34" charset="0"/>
                  </a:rPr>
                  <a:t>财务</a:t>
                </a:r>
                <a:r>
                  <a:rPr lang="zh-TW" sz="1200" dirty="0"/>
                  <a:t>	</a:t>
                </a:r>
              </a:p>
            </p:txBody>
          </p:sp>
        </p:grpSp>
        <p:grpSp>
          <p:nvGrpSpPr>
            <p:cNvPr id="25" name="Group 24"/>
            <p:cNvGrpSpPr>
              <a:grpSpLocks noChangeAspect="1"/>
            </p:cNvGrpSpPr>
            <p:nvPr/>
          </p:nvGrpSpPr>
          <p:grpSpPr>
            <a:xfrm>
              <a:off x="9027109" y="4306595"/>
              <a:ext cx="1418899" cy="1946758"/>
              <a:chOff x="5698553" y="3591094"/>
              <a:chExt cx="1418899" cy="1832979"/>
            </a:xfrm>
          </p:grpSpPr>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6858" y="3591094"/>
                <a:ext cx="972921" cy="1371600"/>
              </a:xfrm>
              <a:prstGeom prst="rect">
                <a:avLst/>
              </a:prstGeom>
              <a:ln>
                <a:noFill/>
              </a:ln>
              <a:effectLst>
                <a:outerShdw blurRad="292100" dist="139700" dir="2700000" algn="tl" rotWithShape="0">
                  <a:srgbClr val="333333">
                    <a:alpha val="65000"/>
                  </a:srgbClr>
                </a:outerShdw>
              </a:effectLst>
            </p:spPr>
          </p:pic>
          <p:sp>
            <p:nvSpPr>
              <p:cNvPr id="27" name="TextBox 26"/>
              <p:cNvSpPr txBox="1"/>
              <p:nvPr/>
            </p:nvSpPr>
            <p:spPr>
              <a:xfrm>
                <a:off x="5698553" y="5105306"/>
                <a:ext cx="1418899" cy="318767"/>
              </a:xfrm>
              <a:prstGeom prst="rect">
                <a:avLst/>
              </a:prstGeom>
              <a:noFill/>
            </p:spPr>
            <p:txBody>
              <a:bodyPr wrap="square" rtlCol="0">
                <a:spAutoFit/>
              </a:bodyPr>
              <a:lstStyle/>
              <a:p>
                <a:pPr algn="ctr"/>
                <a:r>
                  <a:rPr lang="zh-TW" sz="1400" dirty="0">
                    <a:solidFill>
                      <a:srgbClr val="00338D"/>
                    </a:solidFill>
                    <a:latin typeface="Calibri" panose="020F0502020204030204" pitchFamily="34" charset="0"/>
                    <a:ea typeface="PMingLiU"/>
                    <a:cs typeface="Calibri" panose="020F0502020204030204" pitchFamily="34" charset="0"/>
                  </a:rPr>
                  <a:t>服务主席</a:t>
                </a:r>
                <a:r>
                  <a:rPr lang="zh-TW" sz="1600" dirty="0">
                    <a:solidFill>
                      <a:srgbClr val="00338D"/>
                    </a:solidFill>
                    <a:latin typeface="Calibri" panose="020F0502020204030204" pitchFamily="34" charset="0"/>
                    <a:ea typeface="PMingLiU"/>
                    <a:cs typeface="Calibri" panose="020F0502020204030204" pitchFamily="34" charset="0"/>
                  </a:rPr>
                  <a:t>	</a:t>
                </a:r>
              </a:p>
            </p:txBody>
          </p:sp>
        </p:grpSp>
        <p:grpSp>
          <p:nvGrpSpPr>
            <p:cNvPr id="28" name="Group 27"/>
            <p:cNvGrpSpPr/>
            <p:nvPr/>
          </p:nvGrpSpPr>
          <p:grpSpPr>
            <a:xfrm>
              <a:off x="7660614" y="4353737"/>
              <a:ext cx="1366495" cy="2115060"/>
              <a:chOff x="5690551" y="3446372"/>
              <a:chExt cx="1366495" cy="2115060"/>
            </a:xfrm>
          </p:grpSpPr>
          <p:pic>
            <p:nvPicPr>
              <p:cNvPr id="29" name="Picture 28"/>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5840525" y="3446372"/>
                <a:ext cx="980485" cy="1409597"/>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5690551" y="5007434"/>
                <a:ext cx="1366495" cy="553998"/>
              </a:xfrm>
              <a:prstGeom prst="rect">
                <a:avLst/>
              </a:prstGeom>
              <a:noFill/>
            </p:spPr>
            <p:txBody>
              <a:bodyPr wrap="square" rtlCol="0">
                <a:spAutoFit/>
              </a:bodyPr>
              <a:lstStyle/>
              <a:p>
                <a:pPr algn="ctr"/>
                <a:r>
                  <a:rPr lang="zh-TW" sz="1400" dirty="0">
                    <a:solidFill>
                      <a:srgbClr val="00338D"/>
                    </a:solidFill>
                    <a:latin typeface="Calibri" panose="020F0502020204030204" pitchFamily="34" charset="0"/>
                    <a:ea typeface="PMingLiU"/>
                    <a:cs typeface="Calibri" panose="020F0502020204030204" pitchFamily="34" charset="0"/>
                  </a:rPr>
                  <a:t>会员发展主席</a:t>
                </a:r>
                <a:r>
                  <a:rPr lang="zh-TW" sz="1600" dirty="0">
                    <a:solidFill>
                      <a:srgbClr val="00338D"/>
                    </a:solidFill>
                    <a:latin typeface="Calibri" panose="020F0502020204030204" pitchFamily="34" charset="0"/>
                    <a:ea typeface="PMingLiU"/>
                    <a:cs typeface="Calibri" panose="020F0502020204030204" pitchFamily="34" charset="0"/>
                  </a:rPr>
                  <a:t>	</a:t>
                </a:r>
              </a:p>
            </p:txBody>
          </p:sp>
        </p:grpSp>
      </p:grpSp>
      <p:pic>
        <p:nvPicPr>
          <p:cNvPr id="5" name="Picture 4">
            <a:extLst>
              <a:ext uri="{FF2B5EF4-FFF2-40B4-BE49-F238E27FC236}">
                <a16:creationId xmlns:a16="http://schemas.microsoft.com/office/drawing/2014/main" id="{53939C8D-93C3-0B57-4274-0BA896A57E5C}"/>
              </a:ext>
            </a:extLst>
          </p:cNvPr>
          <p:cNvPicPr>
            <a:picLocks noChangeAspect="1"/>
          </p:cNvPicPr>
          <p:nvPr/>
        </p:nvPicPr>
        <p:blipFill>
          <a:blip r:embed="rId9"/>
          <a:stretch>
            <a:fillRect/>
          </a:stretch>
        </p:blipFill>
        <p:spPr>
          <a:xfrm>
            <a:off x="500559" y="1137318"/>
            <a:ext cx="3886200" cy="5104646"/>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904602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Title 5"/>
          <p:cNvSpPr txBox="1">
            <a:spLocks/>
          </p:cNvSpPr>
          <p:nvPr/>
        </p:nvSpPr>
        <p:spPr bwMode="auto">
          <a:xfrm>
            <a:off x="152400" y="404705"/>
            <a:ext cx="12192000"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chemeClr val="bg1"/>
                </a:solidFill>
                <a:latin typeface="Calibri" panose="020F0502020204030204" pitchFamily="34" charset="0"/>
                <a:ea typeface="PMingLiU"/>
                <a:cs typeface="Calibri" panose="020F0502020204030204" pitchFamily="34" charset="0"/>
              </a:rPr>
              <a:t>分区主席是分会和区之间的桥梁</a:t>
            </a:r>
          </a:p>
        </p:txBody>
      </p:sp>
      <p:sp>
        <p:nvSpPr>
          <p:cNvPr id="7" name="Rectangle 6"/>
          <p:cNvSpPr/>
          <p:nvPr/>
        </p:nvSpPr>
        <p:spPr>
          <a:xfrm>
            <a:off x="5523270" y="136061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grpSp>
        <p:nvGrpSpPr>
          <p:cNvPr id="2" name="Group 1">
            <a:extLst>
              <a:ext uri="{FF2B5EF4-FFF2-40B4-BE49-F238E27FC236}">
                <a16:creationId xmlns:a16="http://schemas.microsoft.com/office/drawing/2014/main" id="{71A30583-6FEB-060F-77C8-34DDFF93ABBA}"/>
              </a:ext>
            </a:extLst>
          </p:cNvPr>
          <p:cNvGrpSpPr/>
          <p:nvPr/>
        </p:nvGrpSpPr>
        <p:grpSpPr>
          <a:xfrm>
            <a:off x="3962400" y="1905000"/>
            <a:ext cx="5628080" cy="4160878"/>
            <a:chOff x="3962400" y="1905000"/>
            <a:chExt cx="5628080" cy="4160878"/>
          </a:xfrm>
        </p:grpSpPr>
        <p:grpSp>
          <p:nvGrpSpPr>
            <p:cNvPr id="5" name="Group 4"/>
            <p:cNvGrpSpPr/>
            <p:nvPr/>
          </p:nvGrpSpPr>
          <p:grpSpPr>
            <a:xfrm>
              <a:off x="3962400" y="1905000"/>
              <a:ext cx="4343400" cy="4160878"/>
              <a:chOff x="2438400" y="2286000"/>
              <a:chExt cx="3640568" cy="3284903"/>
            </a:xfrm>
            <a:effectLst>
              <a:outerShdw blurRad="50800" dist="38100" dir="2700000" algn="tl" rotWithShape="0">
                <a:schemeClr val="accent2">
                  <a:alpha val="40000"/>
                </a:schemeClr>
              </a:outerShdw>
            </a:effectLst>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2286000"/>
                <a:ext cx="3640568" cy="3119903"/>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438400" y="5425114"/>
                <a:ext cx="3640568" cy="145789"/>
              </a:xfrm>
              <a:prstGeom prst="rect">
                <a:avLst/>
              </a:prstGeom>
              <a:noFill/>
              <a:ln>
                <a:noFill/>
              </a:ln>
              <a:scene3d>
                <a:camera prst="orthographicFront"/>
                <a:lightRig rig="threePt" dir="t"/>
              </a:scene3d>
              <a:sp3d extrusionH="76200">
                <a:extrusionClr>
                  <a:schemeClr val="tx2">
                    <a:lumMod val="75000"/>
                  </a:schemeClr>
                </a:extrusionClr>
              </a:sp3d>
            </p:spPr>
            <p:txBody>
              <a:bodyPr wrap="square" rtlCol="0">
                <a:spAutoFit/>
              </a:bodyPr>
              <a:lstStyle/>
              <a:p>
                <a:r>
                  <a:rPr lang="zh-TW" sz="600" i="1" dirty="0">
                    <a:solidFill>
                      <a:schemeClr val="bg1"/>
                    </a:solidFill>
                    <a:latin typeface="+mn-lt"/>
                    <a:ea typeface="PMingLiU" pitchFamily="2" charset="-122"/>
                  </a:rPr>
                  <a:t>图像取自FreeDigitalPhotos.net，由David Castillo Dominici提供</a:t>
                </a:r>
              </a:p>
            </p:txBody>
          </p:sp>
        </p:grpSp>
        <p:sp>
          <p:nvSpPr>
            <p:cNvPr id="12" name="TextBox 11"/>
            <p:cNvSpPr txBox="1"/>
            <p:nvPr/>
          </p:nvSpPr>
          <p:spPr>
            <a:xfrm>
              <a:off x="8458200" y="2605444"/>
              <a:ext cx="1132280" cy="1015663"/>
            </a:xfrm>
            <a:prstGeom prst="rect">
              <a:avLst/>
            </a:prstGeom>
            <a:noFill/>
          </p:spPr>
          <p:txBody>
            <a:bodyPr wrap="square" rtlCol="0">
              <a:spAutoFit/>
            </a:bodyPr>
            <a:lstStyle/>
            <a:p>
              <a:r>
                <a:rPr lang="zh-TW" sz="2000" dirty="0">
                  <a:solidFill>
                    <a:schemeClr val="bg1"/>
                  </a:solidFill>
                </a:rPr>
                <a:t> </a:t>
              </a:r>
            </a:p>
            <a:p>
              <a:r>
                <a:rPr lang="zh-TW" sz="2000" dirty="0">
                  <a:solidFill>
                    <a:schemeClr val="bg1"/>
                  </a:solidFill>
                </a:rPr>
                <a:t> </a:t>
              </a:r>
            </a:p>
            <a:p>
              <a:endParaRPr lang="zh-TW" sz="2000" dirty="0">
                <a:solidFill>
                  <a:schemeClr val="bg1"/>
                </a:solidFill>
              </a:endParaRPr>
            </a:p>
          </p:txBody>
        </p:sp>
      </p:grpSp>
    </p:spTree>
    <p:extLst>
      <p:ext uri="{BB962C8B-B14F-4D97-AF65-F5344CB8AC3E}">
        <p14:creationId xmlns:p14="http://schemas.microsoft.com/office/powerpoint/2010/main" val="444025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3999" y="155922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489047" y="381000"/>
            <a:ext cx="112776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dirty="0">
                <a:solidFill>
                  <a:schemeClr val="bg1"/>
                </a:solidFill>
                <a:latin typeface="Calibri" panose="020F0502020204030204" pitchFamily="34" charset="0"/>
                <a:ea typeface="PMingLiU"/>
                <a:cs typeface="Calibri" panose="020F0502020204030204" pitchFamily="34" charset="0"/>
              </a:rPr>
              <a:t>分会干部和第一副会长的资源 </a:t>
            </a:r>
          </a:p>
          <a:p>
            <a:r>
              <a:rPr lang="zh-TW" sz="3600" dirty="0">
                <a:solidFill>
                  <a:schemeClr val="bg1"/>
                </a:solidFill>
                <a:latin typeface="Calibri" panose="020F0502020204030204" pitchFamily="34" charset="0"/>
                <a:ea typeface="PMingLiU"/>
                <a:cs typeface="Calibri" panose="020F0502020204030204" pitchFamily="34" charset="0"/>
              </a:rPr>
              <a:t>(分会领导发展主席)</a:t>
            </a:r>
          </a:p>
        </p:txBody>
      </p:sp>
      <p:pic>
        <p:nvPicPr>
          <p:cNvPr id="3" name="Picture 2">
            <a:extLst>
              <a:ext uri="{FF2B5EF4-FFF2-40B4-BE49-F238E27FC236}">
                <a16:creationId xmlns:a16="http://schemas.microsoft.com/office/drawing/2014/main" id="{1EC4D63D-BA5B-A4C0-C341-5636190E5F79}"/>
              </a:ext>
            </a:extLst>
          </p:cNvPr>
          <p:cNvPicPr>
            <a:picLocks noChangeAspect="1"/>
          </p:cNvPicPr>
          <p:nvPr/>
        </p:nvPicPr>
        <p:blipFill>
          <a:blip r:embed="rId3"/>
          <a:stretch>
            <a:fillRect/>
          </a:stretch>
        </p:blipFill>
        <p:spPr>
          <a:xfrm>
            <a:off x="609600" y="1912299"/>
            <a:ext cx="3114000" cy="4021121"/>
          </a:xfrm>
          <a:prstGeom prst="rect">
            <a:avLst/>
          </a:prstGeom>
          <a:effectLst>
            <a:outerShdw blurRad="63500" sx="102000" sy="102000" algn="ctr" rotWithShape="0">
              <a:schemeClr val="accent1">
                <a:alpha val="40000"/>
              </a:schemeClr>
            </a:outerShdw>
          </a:effectLst>
        </p:spPr>
      </p:pic>
      <p:pic>
        <p:nvPicPr>
          <p:cNvPr id="4" name="Picture 3">
            <a:extLst>
              <a:ext uri="{FF2B5EF4-FFF2-40B4-BE49-F238E27FC236}">
                <a16:creationId xmlns:a16="http://schemas.microsoft.com/office/drawing/2014/main" id="{E90B9752-684B-7A91-7046-34C98C7D508B}"/>
              </a:ext>
            </a:extLst>
          </p:cNvPr>
          <p:cNvPicPr>
            <a:picLocks noChangeAspect="1"/>
          </p:cNvPicPr>
          <p:nvPr/>
        </p:nvPicPr>
        <p:blipFill>
          <a:blip r:embed="rId4"/>
          <a:stretch>
            <a:fillRect/>
          </a:stretch>
        </p:blipFill>
        <p:spPr>
          <a:xfrm>
            <a:off x="8382000" y="1909002"/>
            <a:ext cx="3166334" cy="4110798"/>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B89B99A7-AFC5-87B5-FCA8-EC10DD644A38}"/>
              </a:ext>
            </a:extLst>
          </p:cNvPr>
          <p:cNvPicPr>
            <a:picLocks noChangeAspect="1"/>
          </p:cNvPicPr>
          <p:nvPr/>
        </p:nvPicPr>
        <p:blipFill>
          <a:blip r:embed="rId5"/>
          <a:stretch>
            <a:fillRect/>
          </a:stretch>
        </p:blipFill>
        <p:spPr>
          <a:xfrm>
            <a:off x="4504056" y="1895422"/>
            <a:ext cx="3097488" cy="4021121"/>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823906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588443" y="1524000"/>
            <a:ext cx="125853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TextBox 8"/>
          <p:cNvSpPr txBox="1"/>
          <p:nvPr/>
        </p:nvSpPr>
        <p:spPr>
          <a:xfrm>
            <a:off x="762000" y="2374766"/>
            <a:ext cx="6313968" cy="3323987"/>
          </a:xfrm>
          <a:prstGeom prst="rect">
            <a:avLst/>
          </a:prstGeom>
          <a:noFill/>
        </p:spPr>
        <p:txBody>
          <a:bodyPr wrap="square" rtlCol="0">
            <a:spAutoFit/>
          </a:bodyPr>
          <a:lstStyle/>
          <a:p>
            <a:r>
              <a:rPr lang="zh-TW" sz="2400" dirty="0">
                <a:solidFill>
                  <a:schemeClr val="bg1"/>
                </a:solidFill>
                <a:latin typeface="Calibri" panose="020F0502020204030204" pitchFamily="34" charset="0"/>
                <a:ea typeface="PMingLiU"/>
                <a:cs typeface="Calibri" panose="020F0502020204030204" pitchFamily="34" charset="0"/>
              </a:rPr>
              <a:t>为区领导人完成分区会议报告</a:t>
            </a:r>
          </a:p>
          <a:p>
            <a:pPr marL="0" lvl="1"/>
            <a:endParaRPr lang="en-US" altLang="ja-JP" sz="2400" dirty="0">
              <a:solidFill>
                <a:schemeClr val="bg1"/>
              </a:solidFill>
              <a:latin typeface="Calibri" panose="020F0502020204030204" pitchFamily="34" charset="0"/>
              <a:cs typeface="Calibri" panose="020F0502020204030204" pitchFamily="34" charset="0"/>
            </a:endParaRPr>
          </a:p>
          <a:p>
            <a:r>
              <a:rPr lang="zh-TW" sz="2400" dirty="0">
                <a:solidFill>
                  <a:schemeClr val="bg1"/>
                </a:solidFill>
                <a:latin typeface="Calibri" panose="020F0502020204030204" pitchFamily="34" charset="0"/>
                <a:ea typeface="PMingLiU"/>
                <a:cs typeface="Calibri" panose="020F0502020204030204" pitchFamily="34" charset="0"/>
              </a:rPr>
              <a:t>报告分会的成功和最佳实务</a:t>
            </a:r>
          </a:p>
          <a:p>
            <a:pPr marL="0" lvl="1"/>
            <a:endParaRPr lang="en-US" sz="2400" b="1" i="1" dirty="0">
              <a:solidFill>
                <a:schemeClr val="bg1"/>
              </a:solidFill>
              <a:latin typeface="Calibri" panose="020F0502020204030204" pitchFamily="34" charset="0"/>
              <a:cs typeface="Calibri" panose="020F0502020204030204" pitchFamily="34" charset="0"/>
            </a:endParaRPr>
          </a:p>
          <a:p>
            <a:r>
              <a:rPr lang="zh-TW" sz="2400" dirty="0">
                <a:solidFill>
                  <a:schemeClr val="bg1"/>
                </a:solidFill>
                <a:latin typeface="Calibri" panose="020F0502020204030204" pitchFamily="34" charset="0"/>
                <a:ea typeface="PMingLiU"/>
                <a:cs typeface="Calibri" panose="020F0502020204030204" pitchFamily="34" charset="0"/>
              </a:rPr>
              <a:t>注意任何对分会的疑虑</a:t>
            </a:r>
          </a:p>
          <a:p>
            <a:endParaRPr lang="en-US" sz="2400" dirty="0">
              <a:solidFill>
                <a:schemeClr val="bg1"/>
              </a:solidFill>
              <a:latin typeface="Calibri" panose="020F0502020204030204" pitchFamily="34" charset="0"/>
              <a:cs typeface="Calibri" panose="020F0502020204030204" pitchFamily="34" charset="0"/>
            </a:endParaRPr>
          </a:p>
          <a:p>
            <a:r>
              <a:rPr lang="zh-TW" sz="2400" dirty="0">
                <a:solidFill>
                  <a:schemeClr val="bg1"/>
                </a:solidFill>
                <a:latin typeface="Calibri" panose="020F0502020204030204" pitchFamily="34" charset="0"/>
                <a:ea typeface="PMingLiU"/>
                <a:cs typeface="Calibri" panose="020F0502020204030204" pitchFamily="34" charset="0"/>
              </a:rPr>
              <a:t>建议行动以支持分会干部</a:t>
            </a:r>
          </a:p>
          <a:p>
            <a:endParaRPr lang="en-US" sz="2400" dirty="0">
              <a:solidFill>
                <a:schemeClr val="bg1"/>
              </a:solidFill>
              <a:latin typeface="HelveticaNeueLT Std Lt" panose="020B0403020202020204" pitchFamily="34" charset="0"/>
            </a:endParaRPr>
          </a:p>
          <a:p>
            <a:endParaRPr lang="en-US" dirty="0">
              <a:solidFill>
                <a:srgbClr val="00338D"/>
              </a:solidFill>
            </a:endParaRPr>
          </a:p>
        </p:txBody>
      </p:sp>
      <p:sp>
        <p:nvSpPr>
          <p:cNvPr id="8" name="Title 1"/>
          <p:cNvSpPr txBox="1">
            <a:spLocks/>
          </p:cNvSpPr>
          <p:nvPr/>
        </p:nvSpPr>
        <p:spPr>
          <a:xfrm>
            <a:off x="1077432" y="304800"/>
            <a:ext cx="10280552"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dirty="0">
                <a:solidFill>
                  <a:schemeClr val="bg1"/>
                </a:solidFill>
                <a:latin typeface="Calibri" panose="020F0502020204030204" pitchFamily="34" charset="0"/>
                <a:ea typeface="PMingLiU"/>
                <a:cs typeface="Calibri" panose="020F0502020204030204" pitchFamily="34" charset="0"/>
              </a:rPr>
              <a:t>与总监GAT区协调员沟通 </a:t>
            </a:r>
          </a:p>
          <a:p>
            <a:endParaRPr lang="zh-TW" sz="3600" dirty="0">
              <a:solidFill>
                <a:schemeClr val="bg1"/>
              </a:solidFill>
              <a:latin typeface="Calibri" panose="020F0502020204030204" pitchFamily="34" charset="0"/>
              <a:ea typeface="PMingLiU"/>
              <a:cs typeface="Calibri" panose="020F0502020204030204" pitchFamily="34" charset="0"/>
            </a:endParaRPr>
          </a:p>
        </p:txBody>
      </p:sp>
      <p:pic>
        <p:nvPicPr>
          <p:cNvPr id="3" name="Picture 2" descr="A logo of a company&#10;&#10;Description automatically generated">
            <a:extLst>
              <a:ext uri="{FF2B5EF4-FFF2-40B4-BE49-F238E27FC236}">
                <a16:creationId xmlns:a16="http://schemas.microsoft.com/office/drawing/2014/main" id="{D413FFE3-004F-4D12-6CA2-36C313E29781}"/>
              </a:ext>
            </a:extLst>
          </p:cNvPr>
          <p:cNvPicPr>
            <a:picLocks noChangeAspect="1"/>
          </p:cNvPicPr>
          <p:nvPr/>
        </p:nvPicPr>
        <p:blipFill>
          <a:blip r:embed="rId3"/>
          <a:stretch>
            <a:fillRect/>
          </a:stretch>
        </p:blipFill>
        <p:spPr>
          <a:xfrm>
            <a:off x="7010400" y="1890579"/>
            <a:ext cx="4292360" cy="4292360"/>
          </a:xfrm>
          <a:prstGeom prst="rect">
            <a:avLst/>
          </a:prstGeom>
        </p:spPr>
      </p:pic>
    </p:spTree>
    <p:extLst>
      <p:ext uri="{BB962C8B-B14F-4D97-AF65-F5344CB8AC3E}">
        <p14:creationId xmlns:p14="http://schemas.microsoft.com/office/powerpoint/2010/main" val="3476796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757" y="14478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grpSp>
        <p:nvGrpSpPr>
          <p:cNvPr id="32" name="Group 31"/>
          <p:cNvGrpSpPr/>
          <p:nvPr/>
        </p:nvGrpSpPr>
        <p:grpSpPr>
          <a:xfrm>
            <a:off x="148787" y="2757572"/>
            <a:ext cx="2496002" cy="2901907"/>
            <a:chOff x="3094090" y="2066731"/>
            <a:chExt cx="2496002" cy="2901907"/>
          </a:xfrm>
          <a:effectLst>
            <a:outerShdw blurRad="50800" dist="38100" dir="2700000" algn="tl" rotWithShape="0">
              <a:prstClr val="black">
                <a:alpha val="40000"/>
              </a:prstClr>
            </a:outerShdw>
          </a:effectLst>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34" name="TextBox 33"/>
            <p:cNvSpPr txBox="1"/>
            <p:nvPr/>
          </p:nvSpPr>
          <p:spPr>
            <a:xfrm>
              <a:off x="3094090" y="4630084"/>
              <a:ext cx="2496002"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分区主席</a:t>
              </a:r>
            </a:p>
          </p:txBody>
        </p:sp>
      </p:grpSp>
      <p:grpSp>
        <p:nvGrpSpPr>
          <p:cNvPr id="35" name="Group 34"/>
          <p:cNvGrpSpPr>
            <a:grpSpLocks noChangeAspect="1"/>
          </p:cNvGrpSpPr>
          <p:nvPr/>
        </p:nvGrpSpPr>
        <p:grpSpPr>
          <a:xfrm>
            <a:off x="6053161" y="2828705"/>
            <a:ext cx="1504770" cy="2305931"/>
            <a:chOff x="5734418" y="1564230"/>
            <a:chExt cx="1086478" cy="1664919"/>
          </a:xfrm>
          <a:effectLst>
            <a:outerShdw blurRad="50800" dist="38100" dir="2700000" algn="tl" rotWithShape="0">
              <a:srgbClr val="56565A">
                <a:alpha val="40000"/>
              </a:srgbClr>
            </a:outerShdw>
          </a:effectLst>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5734418" y="2984708"/>
              <a:ext cx="1086478" cy="244441"/>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会长</a:t>
              </a:r>
              <a:r>
                <a:rPr lang="zh-TW" sz="1200" dirty="0"/>
                <a:t>	</a:t>
              </a:r>
            </a:p>
          </p:txBody>
        </p:sp>
      </p:grpSp>
      <p:grpSp>
        <p:nvGrpSpPr>
          <p:cNvPr id="38" name="Group 37"/>
          <p:cNvGrpSpPr>
            <a:grpSpLocks noChangeAspect="1"/>
          </p:cNvGrpSpPr>
          <p:nvPr/>
        </p:nvGrpSpPr>
        <p:grpSpPr>
          <a:xfrm>
            <a:off x="7812019" y="2798004"/>
            <a:ext cx="1633680" cy="2337867"/>
            <a:chOff x="7048568" y="1413035"/>
            <a:chExt cx="1284241" cy="1837813"/>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7048568" y="2984708"/>
              <a:ext cx="1284241" cy="266140"/>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副会长</a:t>
              </a:r>
              <a:r>
                <a:rPr lang="zh-TW" sz="1600" dirty="0">
                  <a:solidFill>
                    <a:schemeClr val="bg1"/>
                  </a:solidFill>
                  <a:latin typeface="Helvetica Neue"/>
                  <a:ea typeface="PMingLiU"/>
                  <a:cs typeface="Calibri" panose="020F0502020204030204" pitchFamily="34" charset="0"/>
                </a:rPr>
                <a:t>	</a:t>
              </a:r>
            </a:p>
          </p:txBody>
        </p:sp>
      </p:grpSp>
      <p:grpSp>
        <p:nvGrpSpPr>
          <p:cNvPr id="41" name="Group 40"/>
          <p:cNvGrpSpPr>
            <a:grpSpLocks noChangeAspect="1"/>
          </p:cNvGrpSpPr>
          <p:nvPr/>
        </p:nvGrpSpPr>
        <p:grpSpPr>
          <a:xfrm>
            <a:off x="9718302" y="2757572"/>
            <a:ext cx="1515480" cy="2355881"/>
            <a:chOff x="7121723" y="3535483"/>
            <a:chExt cx="1092380" cy="1698153"/>
          </a:xfrm>
        </p:grpSpPr>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61880" y="3535483"/>
              <a:ext cx="1012067" cy="1454118"/>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7121723" y="4989601"/>
              <a:ext cx="1092380" cy="244035"/>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秘书</a:t>
              </a:r>
              <a:r>
                <a:rPr lang="zh-TW" sz="1200" dirty="0">
                  <a:latin typeface="Calibri" panose="020F0502020204030204" pitchFamily="34" charset="0"/>
                  <a:ea typeface="PMingLiU"/>
                  <a:cs typeface="Calibri" panose="020F0502020204030204" pitchFamily="34" charset="0"/>
                </a:rPr>
                <a:t>	</a:t>
              </a:r>
            </a:p>
          </p:txBody>
        </p:sp>
      </p:grpSp>
      <p:sp>
        <p:nvSpPr>
          <p:cNvPr id="2" name="Title 5">
            <a:extLst>
              <a:ext uri="{FF2B5EF4-FFF2-40B4-BE49-F238E27FC236}">
                <a16:creationId xmlns:a16="http://schemas.microsoft.com/office/drawing/2014/main" id="{F95B8AD9-8B08-D6E8-12F9-5DF6EB8965E8}"/>
              </a:ext>
            </a:extLst>
          </p:cNvPr>
          <p:cNvSpPr txBox="1">
            <a:spLocks/>
          </p:cNvSpPr>
          <p:nvPr/>
        </p:nvSpPr>
        <p:spPr>
          <a:xfrm>
            <a:off x="605077" y="178831"/>
            <a:ext cx="11027054" cy="1090408"/>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dirty="0">
                <a:solidFill>
                  <a:srgbClr val="FFFFFF"/>
                </a:solidFill>
                <a:latin typeface="Calibri" panose="020F0502020204030204" pitchFamily="34" charset="0"/>
                <a:ea typeface="PMingLiU"/>
                <a:cs typeface="Calibri" panose="020F0502020204030204" pitchFamily="34" charset="0"/>
              </a:rPr>
              <a:t>您的第四次会议 – 注重于未来！</a:t>
            </a:r>
          </a:p>
          <a:p>
            <a:r>
              <a:rPr lang="zh-TW" sz="3600" dirty="0">
                <a:solidFill>
                  <a:srgbClr val="FFFFFF"/>
                </a:solidFill>
                <a:latin typeface="Calibri" panose="020F0502020204030204" pitchFamily="34" charset="0"/>
                <a:ea typeface="PMingLiU"/>
                <a:cs typeface="Calibri" panose="020F0502020204030204" pitchFamily="34" charset="0"/>
              </a:rPr>
              <a:t>(非必要)</a:t>
            </a:r>
          </a:p>
          <a:p>
            <a:endParaRPr lang="en-US" kern="0" dirty="0">
              <a:latin typeface="HelveticaNeueLT Std" panose="020B0604020202020204" pitchFamily="34" charset="0"/>
            </a:endParaRPr>
          </a:p>
        </p:txBody>
      </p:sp>
      <p:grpSp>
        <p:nvGrpSpPr>
          <p:cNvPr id="3" name="Group 2">
            <a:extLst>
              <a:ext uri="{FF2B5EF4-FFF2-40B4-BE49-F238E27FC236}">
                <a16:creationId xmlns:a16="http://schemas.microsoft.com/office/drawing/2014/main" id="{FF9BCF32-8242-6B2F-7B5C-55382882B9C2}"/>
              </a:ext>
            </a:extLst>
          </p:cNvPr>
          <p:cNvGrpSpPr/>
          <p:nvPr/>
        </p:nvGrpSpPr>
        <p:grpSpPr>
          <a:xfrm>
            <a:off x="2900160" y="2722936"/>
            <a:ext cx="1905000" cy="2937648"/>
            <a:chOff x="1369648" y="2588058"/>
            <a:chExt cx="1905000" cy="2937648"/>
          </a:xfrm>
        </p:grpSpPr>
        <p:pic>
          <p:nvPicPr>
            <p:cNvPr id="4" name="Picture 3">
              <a:extLst>
                <a:ext uri="{FF2B5EF4-FFF2-40B4-BE49-F238E27FC236}">
                  <a16:creationId xmlns:a16="http://schemas.microsoft.com/office/drawing/2014/main" id="{60FC7270-3385-1D37-B174-1612734E9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91A6FBC-C6BB-8D5C-0D1D-0F2418D4D4AF}"/>
                </a:ext>
              </a:extLst>
            </p:cNvPr>
            <p:cNvSpPr txBox="1"/>
            <p:nvPr/>
          </p:nvSpPr>
          <p:spPr>
            <a:xfrm>
              <a:off x="1369648" y="5187152"/>
              <a:ext cx="1905000"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区领导发展协调员</a:t>
              </a:r>
            </a:p>
          </p:txBody>
        </p:sp>
      </p:grpSp>
    </p:spTree>
    <p:extLst>
      <p:ext uri="{BB962C8B-B14F-4D97-AF65-F5344CB8AC3E}">
        <p14:creationId xmlns:p14="http://schemas.microsoft.com/office/powerpoint/2010/main" val="2832140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2" name="Rectangle 11"/>
          <p:cNvSpPr/>
          <p:nvPr/>
        </p:nvSpPr>
        <p:spPr>
          <a:xfrm>
            <a:off x="4419600" y="914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itle 1"/>
          <p:cNvSpPr txBox="1">
            <a:spLocks/>
          </p:cNvSpPr>
          <p:nvPr/>
        </p:nvSpPr>
        <p:spPr>
          <a:xfrm>
            <a:off x="4267200" y="257460"/>
            <a:ext cx="6838122" cy="511268"/>
          </a:xfrm>
          <a:prstGeom prst="rect">
            <a:avLst/>
          </a:prstGeom>
        </p:spPr>
        <p:txBody>
          <a:bodyPr anchor="t">
            <a:normAutofit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b="1" dirty="0">
                <a:solidFill>
                  <a:srgbClr val="082E87"/>
                </a:solidFill>
                <a:latin typeface="Calibri" panose="020F0502020204030204" pitchFamily="34" charset="0"/>
                <a:ea typeface="PMingLiU"/>
                <a:cs typeface="Calibri" panose="020F0502020204030204" pitchFamily="34" charset="0"/>
              </a:rPr>
              <a:t>注重于未来并帮助他们做好准备！：</a:t>
            </a:r>
          </a:p>
        </p:txBody>
      </p:sp>
      <p:sp>
        <p:nvSpPr>
          <p:cNvPr id="18" name="TextBox 17"/>
          <p:cNvSpPr txBox="1"/>
          <p:nvPr/>
        </p:nvSpPr>
        <p:spPr>
          <a:xfrm>
            <a:off x="4419600" y="1701030"/>
            <a:ext cx="7543800" cy="5509200"/>
          </a:xfrm>
          <a:prstGeom prst="rect">
            <a:avLst/>
          </a:prstGeom>
          <a:noFill/>
        </p:spPr>
        <p:txBody>
          <a:bodyPr wrap="square" rtlCol="0">
            <a:spAutoFit/>
          </a:bodyPr>
          <a:lstStyle/>
          <a:p>
            <a:pPr>
              <a:buSzPct val="125000"/>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藉讨论分区来开场</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介绍 </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过渡 </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为分会的成功拟定计划（全球会员发展措施）：</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表扬服务</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认可LCIF</a:t>
            </a:r>
          </a:p>
          <a:p>
            <a:pPr>
              <a:buSzPct val="125000"/>
            </a:pPr>
            <a:endParaRPr lang="en-US" sz="2400" dirty="0">
              <a:solidFill>
                <a:schemeClr val="accent6">
                  <a:lumMod val="75000"/>
                  <a:lumOff val="25000"/>
                </a:schemeClr>
              </a:solidFill>
              <a:latin typeface="Calibri" panose="020F0502020204030204" pitchFamily="34" charset="0"/>
              <a:cs typeface="Calibri" panose="020F0502020204030204" pitchFamily="34" charset="0"/>
            </a:endParaRPr>
          </a:p>
          <a:p>
            <a:pPr>
              <a:buSzPct val="125000"/>
            </a:pPr>
            <a:r>
              <a:rPr lang="zh-TW" sz="2400" dirty="0">
                <a:solidFill>
                  <a:schemeClr val="accent6">
                    <a:lumMod val="75000"/>
                    <a:lumOff val="25000"/>
                  </a:schemeClr>
                </a:solidFill>
                <a:latin typeface="Calibri" panose="020F0502020204030204" pitchFamily="34" charset="0"/>
                <a:ea typeface="PMingLiU"/>
                <a:cs typeface="Calibri" panose="020F0502020204030204" pitchFamily="34" charset="0"/>
              </a:rPr>
              <a:t>奖项</a:t>
            </a:r>
          </a:p>
          <a:p>
            <a:pPr marL="285750" indent="-285750">
              <a:buSzPct val="125000"/>
              <a:buFont typeface="Arial" panose="020B0604020202020204" pitchFamily="34" charset="0"/>
              <a:buChar char="•"/>
            </a:pPr>
            <a:endParaRPr lang="en-US" sz="2200" dirty="0">
              <a:solidFill>
                <a:srgbClr val="56565A"/>
              </a:solidFill>
              <a:latin typeface="HelveticaNeueLT Std Lt" panose="020B0403020202020204" pitchFamily="34" charset="0"/>
            </a:endParaRPr>
          </a:p>
          <a:p>
            <a:endParaRPr lang="en-US" dirty="0">
              <a:solidFill>
                <a:srgbClr val="56565A"/>
              </a:solidFill>
            </a:endParaRPr>
          </a:p>
        </p:txBody>
      </p:sp>
      <p:grpSp>
        <p:nvGrpSpPr>
          <p:cNvPr id="11" name="Group 10"/>
          <p:cNvGrpSpPr/>
          <p:nvPr/>
        </p:nvGrpSpPr>
        <p:grpSpPr>
          <a:xfrm>
            <a:off x="695099" y="1850388"/>
            <a:ext cx="2496002" cy="2943796"/>
            <a:chOff x="921973" y="2588058"/>
            <a:chExt cx="2496002" cy="2943796"/>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921973" y="5193300"/>
              <a:ext cx="2496002"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区领导发展协调员</a:t>
              </a:r>
            </a:p>
          </p:txBody>
        </p:sp>
      </p:grpSp>
    </p:spTree>
    <p:extLst>
      <p:ext uri="{BB962C8B-B14F-4D97-AF65-F5344CB8AC3E}">
        <p14:creationId xmlns:p14="http://schemas.microsoft.com/office/powerpoint/2010/main" val="2570603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5" name="Title 1"/>
          <p:cNvSpPr txBox="1">
            <a:spLocks/>
          </p:cNvSpPr>
          <p:nvPr/>
        </p:nvSpPr>
        <p:spPr>
          <a:xfrm>
            <a:off x="2702322" y="2352369"/>
            <a:ext cx="6787356" cy="1686231"/>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r>
              <a:rPr lang="zh-TW" sz="3600" b="1" dirty="0">
                <a:solidFill>
                  <a:schemeClr val="bg1"/>
                </a:solidFill>
                <a:latin typeface="Calibri" panose="020F0502020204030204" pitchFamily="34" charset="0"/>
                <a:ea typeface="PMingLiU"/>
                <a:cs typeface="Calibri" panose="020F0502020204030204" pitchFamily="34" charset="0"/>
              </a:rPr>
              <a:t>分区和专区主席 ─ </a:t>
            </a:r>
            <a:br>
              <a:rPr lang="en-US" altLang="zh-TW" sz="3600" b="1" dirty="0">
                <a:solidFill>
                  <a:schemeClr val="bg1"/>
                </a:solidFill>
                <a:latin typeface="Calibri" panose="020F0502020204030204" pitchFamily="34" charset="0"/>
                <a:ea typeface="PMingLiU"/>
                <a:cs typeface="Calibri" panose="020F0502020204030204" pitchFamily="34" charset="0"/>
              </a:rPr>
            </a:br>
            <a:r>
              <a:rPr lang="zh-TW" sz="3600" b="1" dirty="0">
                <a:solidFill>
                  <a:schemeClr val="bg1"/>
                </a:solidFill>
                <a:latin typeface="Calibri" panose="020F0502020204030204" pitchFamily="34" charset="0"/>
                <a:ea typeface="PMingLiU"/>
                <a:cs typeface="Calibri" panose="020F0502020204030204" pitchFamily="34" charset="0"/>
              </a:rPr>
              <a:t>全球会员发展措施 </a:t>
            </a:r>
          </a:p>
        </p:txBody>
      </p:sp>
      <p:sp>
        <p:nvSpPr>
          <p:cNvPr id="17" name="Rectangle 16"/>
          <p:cNvSpPr/>
          <p:nvPr/>
        </p:nvSpPr>
        <p:spPr>
          <a:xfrm>
            <a:off x="4724400" y="4038600"/>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95128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873063" y="593837"/>
            <a:ext cx="4536732" cy="1304264"/>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kern="0" dirty="0">
              <a:solidFill>
                <a:srgbClr val="56565A"/>
              </a:solidFill>
              <a:latin typeface="HelveticaNeueLT Std Lt" panose="020B0403020202020204" pitchFamily="34" charset="0"/>
              <a:ea typeface="Arial" charset="0"/>
              <a:cs typeface="Arial" charset="0"/>
            </a:endParaRPr>
          </a:p>
        </p:txBody>
      </p:sp>
      <p:sp>
        <p:nvSpPr>
          <p:cNvPr id="12" name="Rectangle 11"/>
          <p:cNvSpPr/>
          <p:nvPr/>
        </p:nvSpPr>
        <p:spPr>
          <a:xfrm>
            <a:off x="381000" y="192204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Title 1"/>
          <p:cNvSpPr txBox="1">
            <a:spLocks/>
          </p:cNvSpPr>
          <p:nvPr/>
        </p:nvSpPr>
        <p:spPr>
          <a:xfrm>
            <a:off x="5169629" y="1874778"/>
            <a:ext cx="5943600" cy="277973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00000"/>
              </a:lnSpc>
            </a:pPr>
            <a:r>
              <a:rPr lang="zh-TW" sz="3200" dirty="0">
                <a:solidFill>
                  <a:srgbClr val="082E87"/>
                </a:solidFill>
                <a:latin typeface="Calibri" panose="020F0502020204030204" pitchFamily="34" charset="0"/>
                <a:ea typeface="PMingLiU" charset="0"/>
                <a:cs typeface="Calibri" panose="020F0502020204030204" pitchFamily="34" charset="0"/>
              </a:rPr>
              <a:t>在分区会议上，您将如何吸引并使您的分会团结在一起，以便相互支持并与乐于助人的区领导人联系？</a:t>
            </a:r>
          </a:p>
        </p:txBody>
      </p:sp>
      <p:sp>
        <p:nvSpPr>
          <p:cNvPr id="2" name="Rectangle 1"/>
          <p:cNvSpPr/>
          <p:nvPr/>
        </p:nvSpPr>
        <p:spPr>
          <a:xfrm>
            <a:off x="228600" y="452850"/>
            <a:ext cx="3276600" cy="978729"/>
          </a:xfrm>
          <a:prstGeom prst="rect">
            <a:avLst/>
          </a:prstGeom>
        </p:spPr>
        <p:txBody>
          <a:bodyPr wrap="square">
            <a:spAutoFit/>
          </a:bodyPr>
          <a:lstStyle/>
          <a:p>
            <a:pPr>
              <a:lnSpc>
                <a:spcPct val="90000"/>
              </a:lnSpc>
              <a:spcBef>
                <a:spcPts val="2400"/>
              </a:spcBef>
              <a:defRPr/>
            </a:pPr>
            <a:r>
              <a:rPr lang="zh-TW" sz="3200" dirty="0">
                <a:solidFill>
                  <a:schemeClr val="bg1"/>
                </a:solidFill>
                <a:latin typeface="Calibri" panose="020F0502020204030204" pitchFamily="34" charset="0"/>
                <a:ea typeface="PMingLiU"/>
                <a:cs typeface="Calibri" panose="020F0502020204030204" pitchFamily="34" charset="0"/>
              </a:rPr>
              <a:t>什么能激励贵分区内的分会？</a:t>
            </a:r>
          </a:p>
        </p:txBody>
      </p:sp>
    </p:spTree>
    <p:extLst>
      <p:ext uri="{BB962C8B-B14F-4D97-AF65-F5344CB8AC3E}">
        <p14:creationId xmlns:p14="http://schemas.microsoft.com/office/powerpoint/2010/main" val="2366870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7" name="Rectangle 16"/>
          <p:cNvSpPr/>
          <p:nvPr/>
        </p:nvSpPr>
        <p:spPr>
          <a:xfrm>
            <a:off x="304800" y="982940"/>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8" name="Title 1">
            <a:extLst>
              <a:ext uri="{FF2B5EF4-FFF2-40B4-BE49-F238E27FC236}">
                <a16:creationId xmlns:a16="http://schemas.microsoft.com/office/drawing/2014/main" id="{27D8B01F-5B68-47E7-86E5-8F4A46870C3C}"/>
              </a:ext>
            </a:extLst>
          </p:cNvPr>
          <p:cNvSpPr txBox="1">
            <a:spLocks/>
          </p:cNvSpPr>
          <p:nvPr/>
        </p:nvSpPr>
        <p:spPr>
          <a:xfrm>
            <a:off x="191729" y="221871"/>
            <a:ext cx="12000271" cy="754705"/>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gn="l"/>
            <a:r>
              <a:rPr lang="zh-TW" sz="3200" b="1" dirty="0">
                <a:solidFill>
                  <a:schemeClr val="bg1"/>
                </a:solidFill>
                <a:latin typeface="Calibri" panose="020F0502020204030204" pitchFamily="34" charset="0"/>
                <a:ea typeface="PMingLiU"/>
                <a:cs typeface="Calibri" panose="020F0502020204030204" pitchFamily="34" charset="0"/>
              </a:rPr>
              <a:t>分区和专区主席 - 全球会员发展措施</a:t>
            </a:r>
          </a:p>
        </p:txBody>
      </p:sp>
      <p:pic>
        <p:nvPicPr>
          <p:cNvPr id="5" name="Picture 4">
            <a:extLst>
              <a:ext uri="{FF2B5EF4-FFF2-40B4-BE49-F238E27FC236}">
                <a16:creationId xmlns:a16="http://schemas.microsoft.com/office/drawing/2014/main" id="{161D7002-FC0E-07CC-507F-CBA6C2E2CB85}"/>
              </a:ext>
            </a:extLst>
          </p:cNvPr>
          <p:cNvPicPr>
            <a:picLocks noChangeAspect="1"/>
          </p:cNvPicPr>
          <p:nvPr/>
        </p:nvPicPr>
        <p:blipFill>
          <a:blip r:embed="rId3"/>
          <a:stretch>
            <a:fillRect/>
          </a:stretch>
        </p:blipFill>
        <p:spPr>
          <a:xfrm>
            <a:off x="102026" y="1205095"/>
            <a:ext cx="6533556" cy="4433705"/>
          </a:xfrm>
          <a:prstGeom prst="rect">
            <a:avLst/>
          </a:prstGeom>
        </p:spPr>
      </p:pic>
      <p:pic>
        <p:nvPicPr>
          <p:cNvPr id="7" name="Picture 6">
            <a:extLst>
              <a:ext uri="{FF2B5EF4-FFF2-40B4-BE49-F238E27FC236}">
                <a16:creationId xmlns:a16="http://schemas.microsoft.com/office/drawing/2014/main" id="{25769F50-454D-D143-51B0-8AAAE2B24534}"/>
              </a:ext>
            </a:extLst>
          </p:cNvPr>
          <p:cNvPicPr>
            <a:picLocks noChangeAspect="1"/>
          </p:cNvPicPr>
          <p:nvPr/>
        </p:nvPicPr>
        <p:blipFill>
          <a:blip r:embed="rId4"/>
          <a:stretch>
            <a:fillRect/>
          </a:stretch>
        </p:blipFill>
        <p:spPr>
          <a:xfrm>
            <a:off x="6748233" y="1193778"/>
            <a:ext cx="5341741" cy="5153455"/>
          </a:xfrm>
          <a:prstGeom prst="rect">
            <a:avLst/>
          </a:prstGeom>
        </p:spPr>
      </p:pic>
      <p:pic>
        <p:nvPicPr>
          <p:cNvPr id="9" name="Picture 8" descr="A qr code on a white background&#10;&#10;Description automatically generated">
            <a:extLst>
              <a:ext uri="{FF2B5EF4-FFF2-40B4-BE49-F238E27FC236}">
                <a16:creationId xmlns:a16="http://schemas.microsoft.com/office/drawing/2014/main" id="{1931958E-7FA3-2D57-845A-9B69EE81AB22}"/>
              </a:ext>
            </a:extLst>
          </p:cNvPr>
          <p:cNvPicPr>
            <a:picLocks noChangeAspect="1"/>
          </p:cNvPicPr>
          <p:nvPr/>
        </p:nvPicPr>
        <p:blipFill>
          <a:blip r:embed="rId5"/>
          <a:stretch>
            <a:fillRect/>
          </a:stretch>
        </p:blipFill>
        <p:spPr>
          <a:xfrm>
            <a:off x="10644612" y="5295526"/>
            <a:ext cx="1445362" cy="1434734"/>
          </a:xfrm>
          <a:prstGeom prst="rect">
            <a:avLst/>
          </a:prstGeom>
        </p:spPr>
      </p:pic>
    </p:spTree>
    <p:extLst>
      <p:ext uri="{BB962C8B-B14F-4D97-AF65-F5344CB8AC3E}">
        <p14:creationId xmlns:p14="http://schemas.microsoft.com/office/powerpoint/2010/main" val="98922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zh-TW" dirty="0">
                <a:latin typeface="Calibri" panose="020F0502020204030204" pitchFamily="34" charset="0"/>
                <a:ea typeface="PMingLiU"/>
                <a:cs typeface="Calibri" panose="020F0502020204030204" pitchFamily="34" charset="0"/>
              </a:rPr>
              <a:t>后续跟进</a:t>
            </a:r>
          </a:p>
        </p:txBody>
      </p:sp>
    </p:spTree>
    <p:extLst>
      <p:ext uri="{BB962C8B-B14F-4D97-AF65-F5344CB8AC3E}">
        <p14:creationId xmlns:p14="http://schemas.microsoft.com/office/powerpoint/2010/main" val="7935223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664853" y="2743200"/>
            <a:ext cx="5662894" cy="2365625"/>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2400" dirty="0">
                <a:solidFill>
                  <a:schemeClr val="accent6">
                    <a:lumMod val="75000"/>
                    <a:lumOff val="25000"/>
                  </a:schemeClr>
                </a:solidFill>
                <a:latin typeface="Calibri" panose="020F0502020204030204" pitchFamily="34" charset="0"/>
                <a:ea typeface="PMingLiU" charset="0"/>
                <a:cs typeface="Calibri" panose="020F0502020204030204" pitchFamily="34" charset="0"/>
              </a:rPr>
              <a:t>使用此模板纪录分区会议进程。</a:t>
            </a:r>
          </a:p>
          <a:p>
            <a:pPr algn="l"/>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r>
              <a:rPr lang="zh-TW" sz="2400" dirty="0">
                <a:solidFill>
                  <a:schemeClr val="accent6">
                    <a:lumMod val="75000"/>
                    <a:lumOff val="25000"/>
                  </a:schemeClr>
                </a:solidFill>
                <a:latin typeface="Calibri" panose="020F0502020204030204" pitchFamily="34" charset="0"/>
                <a:ea typeface="PMingLiU" charset="0"/>
                <a:cs typeface="Calibri" panose="020F0502020204030204" pitchFamily="34" charset="0"/>
              </a:rPr>
              <a:t>若议程项目需要延到下一次分区会议，则这是一个很好的工具。 </a:t>
            </a:r>
          </a:p>
          <a:p>
            <a:pPr algn="l"/>
            <a:endParaRPr lang="en-US" sz="2400" kern="0" dirty="0">
              <a:solidFill>
                <a:schemeClr val="accent6">
                  <a:lumMod val="75000"/>
                  <a:lumOff val="25000"/>
                </a:schemeClr>
              </a:solidFill>
              <a:latin typeface="Calibri" panose="020F0502020204030204" pitchFamily="34" charset="0"/>
              <a:ea typeface="Arial" charset="0"/>
              <a:cs typeface="Calibri" panose="020F0502020204030204" pitchFamily="34" charset="0"/>
            </a:endParaRPr>
          </a:p>
          <a:p>
            <a:pPr algn="l"/>
            <a:r>
              <a:rPr lang="zh-TW" sz="2400" dirty="0">
                <a:solidFill>
                  <a:schemeClr val="accent6">
                    <a:lumMod val="75000"/>
                    <a:lumOff val="25000"/>
                  </a:schemeClr>
                </a:solidFill>
                <a:latin typeface="Calibri" panose="020F0502020204030204" pitchFamily="34" charset="0"/>
                <a:ea typeface="PMingLiU" charset="0"/>
                <a:cs typeface="Calibri" panose="020F0502020204030204" pitchFamily="34" charset="0"/>
              </a:rPr>
              <a:t>分区活动的良好历史。</a:t>
            </a: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486400" y="958741"/>
            <a:ext cx="6019800" cy="117830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b="1" dirty="0">
                <a:solidFill>
                  <a:srgbClr val="082E87"/>
                </a:solidFill>
                <a:latin typeface="Calibri" panose="020F0502020204030204" pitchFamily="34" charset="0"/>
                <a:ea typeface="PMingLiU" charset="0"/>
                <a:cs typeface="Calibri" panose="020F0502020204030204" pitchFamily="34" charset="0"/>
              </a:rPr>
              <a:t>纪录您的会议。</a:t>
            </a:r>
          </a:p>
        </p:txBody>
      </p:sp>
      <p:sp>
        <p:nvSpPr>
          <p:cNvPr id="8" name="Rectangle 7"/>
          <p:cNvSpPr/>
          <p:nvPr/>
        </p:nvSpPr>
        <p:spPr>
          <a:xfrm>
            <a:off x="5638800" y="1752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3" name="Picture 2">
            <a:extLst>
              <a:ext uri="{FF2B5EF4-FFF2-40B4-BE49-F238E27FC236}">
                <a16:creationId xmlns:a16="http://schemas.microsoft.com/office/drawing/2014/main" id="{7E07B14C-9808-EAD8-729E-D4602A0CAAD8}"/>
              </a:ext>
            </a:extLst>
          </p:cNvPr>
          <p:cNvPicPr>
            <a:picLocks noChangeAspect="1"/>
          </p:cNvPicPr>
          <p:nvPr/>
        </p:nvPicPr>
        <p:blipFill>
          <a:blip r:embed="rId3"/>
          <a:stretch>
            <a:fillRect/>
          </a:stretch>
        </p:blipFill>
        <p:spPr>
          <a:xfrm>
            <a:off x="547342" y="762000"/>
            <a:ext cx="4258314" cy="55626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58595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5370870" y="2819400"/>
            <a:ext cx="5967694" cy="304800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00000"/>
              </a:lnSpc>
            </a:pPr>
            <a:r>
              <a:rPr lang="zh-TW" sz="2400" dirty="0">
                <a:solidFill>
                  <a:schemeClr val="accent6">
                    <a:lumMod val="65000"/>
                    <a:lumOff val="35000"/>
                  </a:schemeClr>
                </a:solidFill>
                <a:latin typeface="Calibri" panose="020F0502020204030204" pitchFamily="34" charset="0"/>
                <a:ea typeface="PMingLiU" charset="0"/>
                <a:cs typeface="Calibri" panose="020F0502020204030204" pitchFamily="34" charset="0"/>
              </a:rPr>
              <a:t>优先考虑分区内有困难的分会所需要额外关注之问题。 </a:t>
            </a:r>
          </a:p>
          <a:p>
            <a:pPr marL="463550" indent="-463550" algn="l">
              <a:lnSpc>
                <a:spcPct val="100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r>
              <a:rPr lang="zh-TW" sz="2400" dirty="0">
                <a:solidFill>
                  <a:schemeClr val="accent6">
                    <a:lumMod val="65000"/>
                    <a:lumOff val="35000"/>
                  </a:schemeClr>
                </a:solidFill>
                <a:latin typeface="Calibri" panose="020F0502020204030204" pitchFamily="34" charset="0"/>
                <a:ea typeface="PMingLiU" charset="0"/>
                <a:cs typeface="Calibri" panose="020F0502020204030204" pitchFamily="34" charset="0"/>
              </a:rPr>
              <a:t>记下任何需要采取的后续行动。</a:t>
            </a:r>
          </a:p>
          <a:p>
            <a:pPr algn="l"/>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r>
              <a:rPr lang="zh-TW" sz="2400" dirty="0">
                <a:solidFill>
                  <a:schemeClr val="accent6">
                    <a:lumMod val="65000"/>
                    <a:lumOff val="35000"/>
                  </a:schemeClr>
                </a:solidFill>
                <a:latin typeface="Calibri" panose="020F0502020204030204" pitchFamily="34" charset="0"/>
                <a:ea typeface="PMingLiU" charset="0"/>
                <a:cs typeface="Calibri" panose="020F0502020204030204" pitchFamily="34" charset="0"/>
              </a:rPr>
              <a:t>规划下次分区会议的计划和行动。 </a:t>
            </a:r>
          </a:p>
          <a:p>
            <a:pPr marL="463550" indent="-463550" algn="l"/>
            <a:endParaRPr lang="en-US" sz="2400" kern="0" dirty="0">
              <a:solidFill>
                <a:srgbClr val="56565A"/>
              </a:solidFill>
              <a:latin typeface="HelveticaNeueLT Std Lt" panose="020B0403020202020204" pitchFamily="34" charset="0"/>
              <a:ea typeface="Arial" charset="0"/>
              <a:cs typeface="Arial" charset="0"/>
            </a:endParaRPr>
          </a:p>
          <a:p>
            <a:pPr marL="463550" indent="-463550"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a:p>
            <a:pPr algn="l"/>
            <a:endParaRPr lang="en-US" sz="24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324712" y="457200"/>
            <a:ext cx="5966256" cy="1908440"/>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dirty="0">
                <a:solidFill>
                  <a:srgbClr val="082E87"/>
                </a:solidFill>
                <a:latin typeface="Calibri" panose="020F0502020204030204" pitchFamily="34" charset="0"/>
                <a:ea typeface="PMingLiU" charset="0"/>
                <a:cs typeface="Calibri" panose="020F0502020204030204" pitchFamily="34" charset="0"/>
              </a:rPr>
              <a:t>后续跟进任何必要的支持分会行动，以及与总监和GAT协调员间的合作。</a:t>
            </a:r>
          </a:p>
        </p:txBody>
      </p:sp>
      <p:sp>
        <p:nvSpPr>
          <p:cNvPr id="8" name="Rectangle 7"/>
          <p:cNvSpPr/>
          <p:nvPr/>
        </p:nvSpPr>
        <p:spPr>
          <a:xfrm>
            <a:off x="5370870" y="21370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4" name="Picture 3">
            <a:extLst>
              <a:ext uri="{FF2B5EF4-FFF2-40B4-BE49-F238E27FC236}">
                <a16:creationId xmlns:a16="http://schemas.microsoft.com/office/drawing/2014/main" id="{26C149E9-5EE5-26CB-0DFC-9A946E325DA0}"/>
              </a:ext>
            </a:extLst>
          </p:cNvPr>
          <p:cNvPicPr>
            <a:picLocks noChangeAspect="1"/>
          </p:cNvPicPr>
          <p:nvPr/>
        </p:nvPicPr>
        <p:blipFill>
          <a:blip r:embed="rId3"/>
          <a:stretch>
            <a:fillRect/>
          </a:stretch>
        </p:blipFill>
        <p:spPr>
          <a:xfrm>
            <a:off x="416005" y="990600"/>
            <a:ext cx="4166372" cy="540669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1611449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0" y="507977"/>
            <a:ext cx="11048999" cy="696445"/>
          </a:xfrm>
        </p:spPr>
        <p:txBody>
          <a:bodyPr/>
          <a:lstStyle/>
          <a:p>
            <a:r>
              <a:rPr lang="zh-TW" sz="3200" dirty="0">
                <a:solidFill>
                  <a:schemeClr val="bg1"/>
                </a:solidFill>
                <a:latin typeface="Calibri" panose="020F0502020204030204" pitchFamily="34" charset="0"/>
                <a:ea typeface="PMingLiU"/>
                <a:cs typeface="Calibri" panose="020F0502020204030204" pitchFamily="34" charset="0"/>
              </a:rPr>
              <a:t>您将与这些分会干部密切合作</a:t>
            </a:r>
          </a:p>
        </p:txBody>
      </p:sp>
      <p:grpSp>
        <p:nvGrpSpPr>
          <p:cNvPr id="45" name="Group 44"/>
          <p:cNvGrpSpPr/>
          <p:nvPr/>
        </p:nvGrpSpPr>
        <p:grpSpPr>
          <a:xfrm>
            <a:off x="1262700" y="2244778"/>
            <a:ext cx="2496002" cy="2901907"/>
            <a:chOff x="3094090" y="2066731"/>
            <a:chExt cx="2496002" cy="2901907"/>
          </a:xfrm>
        </p:grpSpPr>
        <p:pic>
          <p:nvPicPr>
            <p:cNvPr id="58" name="Picture 57"/>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292100" dist="139700" dir="2700000" algn="tl" rotWithShape="0">
                <a:srgbClr val="333333">
                  <a:alpha val="65000"/>
                </a:srgbClr>
              </a:outerShdw>
            </a:effectLst>
          </p:spPr>
        </p:pic>
        <p:sp>
          <p:nvSpPr>
            <p:cNvPr id="59" name="TextBox 58"/>
            <p:cNvSpPr txBox="1"/>
            <p:nvPr/>
          </p:nvSpPr>
          <p:spPr>
            <a:xfrm>
              <a:off x="3094090" y="4630084"/>
              <a:ext cx="2496002"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分区主席</a:t>
              </a:r>
            </a:p>
          </p:txBody>
        </p:sp>
      </p:grpSp>
      <p:grpSp>
        <p:nvGrpSpPr>
          <p:cNvPr id="60" name="Group 59"/>
          <p:cNvGrpSpPr>
            <a:grpSpLocks noChangeAspect="1"/>
          </p:cNvGrpSpPr>
          <p:nvPr/>
        </p:nvGrpSpPr>
        <p:grpSpPr>
          <a:xfrm>
            <a:off x="5558581" y="1751722"/>
            <a:ext cx="1504770" cy="2305931"/>
            <a:chOff x="5734418" y="1564230"/>
            <a:chExt cx="1086478" cy="1664919"/>
          </a:xfrm>
          <a:effectLst>
            <a:outerShdw blurRad="50800" dist="38100" dir="2700000" algn="tl" rotWithShape="0">
              <a:srgbClr val="56565A">
                <a:alpha val="40000"/>
              </a:srgbClr>
            </a:outerShdw>
          </a:effectLst>
        </p:grpSpPr>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5734418" y="2984708"/>
              <a:ext cx="1086478" cy="244441"/>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会长</a:t>
              </a:r>
              <a:r>
                <a:rPr lang="zh-TW" sz="1200" dirty="0">
                  <a:latin typeface="Calibri" panose="020F0502020204030204" pitchFamily="34" charset="0"/>
                  <a:ea typeface="PMingLiU"/>
                  <a:cs typeface="Calibri" panose="020F0502020204030204" pitchFamily="34" charset="0"/>
                </a:rPr>
                <a:t>	</a:t>
              </a:r>
            </a:p>
          </p:txBody>
        </p:sp>
      </p:grpSp>
      <p:grpSp>
        <p:nvGrpSpPr>
          <p:cNvPr id="65" name="Group 64"/>
          <p:cNvGrpSpPr>
            <a:grpSpLocks noChangeAspect="1"/>
          </p:cNvGrpSpPr>
          <p:nvPr/>
        </p:nvGrpSpPr>
        <p:grpSpPr>
          <a:xfrm>
            <a:off x="7678811" y="1700565"/>
            <a:ext cx="1633680" cy="2337867"/>
            <a:chOff x="7048568" y="1413035"/>
            <a:chExt cx="1284241" cy="1837813"/>
          </a:xfrm>
        </p:grpSpPr>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67" name="TextBox 66"/>
            <p:cNvSpPr txBox="1"/>
            <p:nvPr/>
          </p:nvSpPr>
          <p:spPr>
            <a:xfrm>
              <a:off x="7048568" y="2984708"/>
              <a:ext cx="1284241" cy="266140"/>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副会长	</a:t>
              </a:r>
            </a:p>
          </p:txBody>
        </p:sp>
      </p:grpSp>
      <p:grpSp>
        <p:nvGrpSpPr>
          <p:cNvPr id="69" name="Group 68"/>
          <p:cNvGrpSpPr>
            <a:grpSpLocks noChangeAspect="1"/>
          </p:cNvGrpSpPr>
          <p:nvPr/>
        </p:nvGrpSpPr>
        <p:grpSpPr>
          <a:xfrm>
            <a:off x="10014713" y="1751722"/>
            <a:ext cx="1650047" cy="2322898"/>
            <a:chOff x="7157144" y="3565858"/>
            <a:chExt cx="1189378" cy="1674378"/>
          </a:xfrm>
        </p:grpSpPr>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57144" y="3565858"/>
              <a:ext cx="967300" cy="1389798"/>
            </a:xfrm>
            <a:prstGeom prst="rect">
              <a:avLst/>
            </a:prstGeom>
            <a:ln>
              <a:noFill/>
            </a:ln>
            <a:effectLst>
              <a:outerShdw blurRad="292100" dist="139700" dir="2700000" algn="tl" rotWithShape="0">
                <a:srgbClr val="333333">
                  <a:alpha val="65000"/>
                </a:srgbClr>
              </a:outerShdw>
            </a:effectLst>
          </p:spPr>
        </p:pic>
        <p:sp>
          <p:nvSpPr>
            <p:cNvPr id="71" name="TextBox 70"/>
            <p:cNvSpPr txBox="1"/>
            <p:nvPr/>
          </p:nvSpPr>
          <p:spPr>
            <a:xfrm>
              <a:off x="7254142" y="4996201"/>
              <a:ext cx="1092380" cy="244035"/>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秘书</a:t>
              </a:r>
              <a:r>
                <a:rPr lang="zh-TW" sz="1200" dirty="0">
                  <a:latin typeface="Calibri" panose="020F0502020204030204" pitchFamily="34" charset="0"/>
                  <a:ea typeface="PMingLiU"/>
                  <a:cs typeface="Calibri" panose="020F0502020204030204" pitchFamily="34" charset="0"/>
                </a:rPr>
                <a:t>	</a:t>
              </a:r>
            </a:p>
          </p:txBody>
        </p:sp>
      </p:grpSp>
      <p:grpSp>
        <p:nvGrpSpPr>
          <p:cNvPr id="72" name="Group 71"/>
          <p:cNvGrpSpPr>
            <a:grpSpLocks noChangeAspect="1"/>
          </p:cNvGrpSpPr>
          <p:nvPr/>
        </p:nvGrpSpPr>
        <p:grpSpPr>
          <a:xfrm>
            <a:off x="8777994" y="4110807"/>
            <a:ext cx="1652784" cy="2291188"/>
            <a:chOff x="5566022" y="3532187"/>
            <a:chExt cx="1359382" cy="1884456"/>
          </a:xfrm>
        </p:grpSpPr>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6858" y="3532187"/>
              <a:ext cx="972921" cy="1371600"/>
            </a:xfrm>
            <a:prstGeom prst="rect">
              <a:avLst/>
            </a:prstGeom>
            <a:ln>
              <a:noFill/>
            </a:ln>
            <a:effectLst>
              <a:outerShdw blurRad="292100" dist="139700" dir="2700000" algn="tl" rotWithShape="0">
                <a:srgbClr val="333333">
                  <a:alpha val="65000"/>
                </a:srgbClr>
              </a:outerShdw>
            </a:effectLst>
          </p:spPr>
        </p:pic>
        <p:sp>
          <p:nvSpPr>
            <p:cNvPr id="74" name="TextBox 73"/>
            <p:cNvSpPr txBox="1"/>
            <p:nvPr/>
          </p:nvSpPr>
          <p:spPr>
            <a:xfrm>
              <a:off x="5566022" y="4986305"/>
              <a:ext cx="1359382" cy="430338"/>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服务主席 </a:t>
              </a:r>
            </a:p>
            <a:p>
              <a:pPr algn="ctr"/>
              <a:r>
                <a:rPr lang="zh-TW" sz="1200" dirty="0">
                  <a:solidFill>
                    <a:schemeClr val="bg1"/>
                  </a:solidFill>
                </a:rPr>
                <a:t>	</a:t>
              </a:r>
            </a:p>
          </p:txBody>
        </p:sp>
      </p:grpSp>
      <p:grpSp>
        <p:nvGrpSpPr>
          <p:cNvPr id="75" name="Group 74"/>
          <p:cNvGrpSpPr/>
          <p:nvPr/>
        </p:nvGrpSpPr>
        <p:grpSpPr>
          <a:xfrm>
            <a:off x="6870358" y="4110807"/>
            <a:ext cx="1539796" cy="2299965"/>
            <a:chOff x="5471252" y="3446373"/>
            <a:chExt cx="1539796" cy="2299965"/>
          </a:xfrm>
        </p:grpSpPr>
        <p:pic>
          <p:nvPicPr>
            <p:cNvPr id="76" name="Picture 75"/>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5685569" y="3446373"/>
              <a:ext cx="1135441" cy="1632370"/>
            </a:xfrm>
            <a:prstGeom prst="rect">
              <a:avLst/>
            </a:prstGeom>
            <a:ln>
              <a:noFill/>
            </a:ln>
            <a:effectLst>
              <a:outerShdw blurRad="292100" dist="139700" dir="2700000" algn="tl" rotWithShape="0">
                <a:srgbClr val="333333">
                  <a:alpha val="65000"/>
                </a:srgbClr>
              </a:outerShdw>
            </a:effectLst>
          </p:spPr>
        </p:pic>
        <p:sp>
          <p:nvSpPr>
            <p:cNvPr id="77" name="TextBox 76"/>
            <p:cNvSpPr txBox="1"/>
            <p:nvPr/>
          </p:nvSpPr>
          <p:spPr>
            <a:xfrm>
              <a:off x="5471252" y="5223118"/>
              <a:ext cx="1539796" cy="523220"/>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会员发展主席</a:t>
              </a:r>
            </a:p>
            <a:p>
              <a:pPr algn="ctr"/>
              <a:r>
                <a:rPr lang="zh-TW" sz="1200" dirty="0">
                  <a:solidFill>
                    <a:schemeClr val="bg1"/>
                  </a:solidFill>
                  <a:latin typeface="Calibri" panose="020F0502020204030204" pitchFamily="34" charset="0"/>
                  <a:ea typeface="PMingLiU"/>
                  <a:cs typeface="Calibri" panose="020F0502020204030204" pitchFamily="34" charset="0"/>
                </a:rPr>
                <a:t>	</a:t>
              </a:r>
            </a:p>
          </p:txBody>
        </p:sp>
      </p:grpSp>
    </p:spTree>
    <p:extLst>
      <p:ext uri="{BB962C8B-B14F-4D97-AF65-F5344CB8AC3E}">
        <p14:creationId xmlns:p14="http://schemas.microsoft.com/office/powerpoint/2010/main" val="2950947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3999" y="155922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38" name="Title 1"/>
          <p:cNvSpPr txBox="1">
            <a:spLocks/>
          </p:cNvSpPr>
          <p:nvPr/>
        </p:nvSpPr>
        <p:spPr>
          <a:xfrm>
            <a:off x="489046" y="575570"/>
            <a:ext cx="112776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600" dirty="0">
                <a:solidFill>
                  <a:schemeClr val="bg1"/>
                </a:solidFill>
                <a:latin typeface="Calibri" panose="020F0502020204030204" pitchFamily="34" charset="0"/>
                <a:ea typeface="PMingLiU" charset="0"/>
                <a:cs typeface="Calibri" panose="020F0502020204030204" pitchFamily="34" charset="0"/>
              </a:rPr>
              <a:t>庆祝您分会的成功并表扬分会和会员的成就</a:t>
            </a:r>
          </a:p>
        </p:txBody>
      </p:sp>
      <p:pic>
        <p:nvPicPr>
          <p:cNvPr id="7" name="Picture 6"/>
          <p:cNvPicPr>
            <a:picLocks noChangeAspect="1"/>
          </p:cNvPicPr>
          <p:nvPr/>
        </p:nvPicPr>
        <p:blipFill rotWithShape="1">
          <a:blip r:embed="rId3"/>
          <a:srcRect l="6889" r="1975"/>
          <a:stretch/>
        </p:blipFill>
        <p:spPr>
          <a:xfrm>
            <a:off x="1045073" y="2133600"/>
            <a:ext cx="10165546" cy="373380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9569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zh-TW" dirty="0">
                <a:latin typeface="Calibri" panose="020F0502020204030204" pitchFamily="34" charset="0"/>
                <a:ea typeface="PMingLiU"/>
                <a:cs typeface="Calibri" panose="020F0502020204030204" pitchFamily="34" charset="0"/>
              </a:rPr>
              <a:t>奖</a:t>
            </a:r>
            <a:r>
              <a:rPr lang="en-US" altLang="zh-TW" dirty="0">
                <a:latin typeface="Calibri" panose="020F0502020204030204" pitchFamily="34" charset="0"/>
                <a:ea typeface="PMingLiU"/>
                <a:cs typeface="Calibri" panose="020F0502020204030204" pitchFamily="34" charset="0"/>
              </a:rPr>
              <a:t> </a:t>
            </a:r>
            <a:r>
              <a:rPr lang="zh-TW" dirty="0">
                <a:latin typeface="Calibri" panose="020F0502020204030204" pitchFamily="34" charset="0"/>
                <a:ea typeface="PMingLiU"/>
                <a:cs typeface="Calibri" panose="020F0502020204030204" pitchFamily="34" charset="0"/>
              </a:rPr>
              <a:t>项</a:t>
            </a:r>
          </a:p>
        </p:txBody>
      </p:sp>
    </p:spTree>
    <p:extLst>
      <p:ext uri="{BB962C8B-B14F-4D97-AF65-F5344CB8AC3E}">
        <p14:creationId xmlns:p14="http://schemas.microsoft.com/office/powerpoint/2010/main" val="17022555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itle 1"/>
          <p:cNvSpPr txBox="1">
            <a:spLocks/>
          </p:cNvSpPr>
          <p:nvPr/>
        </p:nvSpPr>
        <p:spPr>
          <a:xfrm>
            <a:off x="5638800" y="958741"/>
            <a:ext cx="4267200" cy="56870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200" b="1" kern="0" dirty="0">
              <a:solidFill>
                <a:srgbClr val="082E87"/>
              </a:solidFill>
              <a:latin typeface="HelveticaNeueLT Std Lt" panose="020B0403020202020204" pitchFamily="34" charset="0"/>
              <a:ea typeface="Arial" charset="0"/>
              <a:cs typeface="Arial" charset="0"/>
            </a:endParaRPr>
          </a:p>
        </p:txBody>
      </p:sp>
      <p:sp>
        <p:nvSpPr>
          <p:cNvPr id="8" name="Rectangle 7"/>
          <p:cNvSpPr/>
          <p:nvPr/>
        </p:nvSpPr>
        <p:spPr>
          <a:xfrm>
            <a:off x="4630048" y="135687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4" name="Title 1"/>
          <p:cNvSpPr txBox="1">
            <a:spLocks/>
          </p:cNvSpPr>
          <p:nvPr/>
        </p:nvSpPr>
        <p:spPr>
          <a:xfrm>
            <a:off x="4419598" y="307003"/>
            <a:ext cx="6915053" cy="109758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b="1" dirty="0">
                <a:solidFill>
                  <a:srgbClr val="082E87"/>
                </a:solidFill>
                <a:latin typeface="Calibri" panose="020F0502020204030204" pitchFamily="34" charset="0"/>
                <a:ea typeface="PMingLiU" charset="0"/>
                <a:cs typeface="Calibri" panose="020F0502020204030204" pitchFamily="34" charset="0"/>
              </a:rPr>
              <a:t>因您成功的成果而赢得表扬。</a:t>
            </a:r>
          </a:p>
        </p:txBody>
      </p:sp>
      <p:pic>
        <p:nvPicPr>
          <p:cNvPr id="13" name="Picture 12">
            <a:extLst>
              <a:ext uri="{FF2B5EF4-FFF2-40B4-BE49-F238E27FC236}">
                <a16:creationId xmlns:a16="http://schemas.microsoft.com/office/drawing/2014/main" id="{3C763E75-95C9-4177-B6F4-B8E73D41367A}"/>
              </a:ext>
            </a:extLst>
          </p:cNvPr>
          <p:cNvPicPr>
            <a:picLocks noChangeAspect="1"/>
          </p:cNvPicPr>
          <p:nvPr/>
        </p:nvPicPr>
        <p:blipFill rotWithShape="1">
          <a:blip r:embed="rId3"/>
          <a:srcRect l="1694" t="1162" r="2305" b="-1"/>
          <a:stretch/>
        </p:blipFill>
        <p:spPr>
          <a:xfrm>
            <a:off x="751867" y="389103"/>
            <a:ext cx="2475606" cy="2752710"/>
          </a:xfrm>
          <a:prstGeom prst="rect">
            <a:avLst/>
          </a:prstGeom>
        </p:spPr>
      </p:pic>
      <p:pic>
        <p:nvPicPr>
          <p:cNvPr id="15" name="Picture 14">
            <a:extLst>
              <a:ext uri="{FF2B5EF4-FFF2-40B4-BE49-F238E27FC236}">
                <a16:creationId xmlns:a16="http://schemas.microsoft.com/office/drawing/2014/main" id="{769EC002-1CF1-4A95-AB8A-9B7EE6BD483D}"/>
              </a:ext>
            </a:extLst>
          </p:cNvPr>
          <p:cNvPicPr>
            <a:picLocks noChangeAspect="1"/>
          </p:cNvPicPr>
          <p:nvPr/>
        </p:nvPicPr>
        <p:blipFill rotWithShape="1">
          <a:blip r:embed="rId4"/>
          <a:srcRect l="3448" r="3448"/>
          <a:stretch/>
        </p:blipFill>
        <p:spPr>
          <a:xfrm>
            <a:off x="751867" y="3530916"/>
            <a:ext cx="2449470" cy="2887420"/>
          </a:xfrm>
          <a:prstGeom prst="rect">
            <a:avLst/>
          </a:prstGeom>
        </p:spPr>
      </p:pic>
      <p:sp>
        <p:nvSpPr>
          <p:cNvPr id="17" name="TextBox 16">
            <a:extLst>
              <a:ext uri="{FF2B5EF4-FFF2-40B4-BE49-F238E27FC236}">
                <a16:creationId xmlns:a16="http://schemas.microsoft.com/office/drawing/2014/main" id="{6BD9F33E-E270-4DBC-B5A1-F4166D2450C3}"/>
              </a:ext>
            </a:extLst>
          </p:cNvPr>
          <p:cNvSpPr txBox="1"/>
          <p:nvPr/>
        </p:nvSpPr>
        <p:spPr>
          <a:xfrm>
            <a:off x="4181423" y="1618851"/>
            <a:ext cx="7391401" cy="5539978"/>
          </a:xfrm>
          <a:prstGeom prst="rect">
            <a:avLst/>
          </a:prstGeom>
          <a:noFill/>
        </p:spPr>
        <p:txBody>
          <a:bodyPr wrap="square" rtlCol="0">
            <a:spAutoFit/>
          </a:bodyPr>
          <a:lstStyle/>
          <a:p>
            <a:pPr marL="457200" indent="-457200">
              <a:buFont typeface="Arial" panose="020B0604020202020204" pitchFamily="34" charset="0"/>
              <a:buChar char="•"/>
            </a:pPr>
            <a:r>
              <a:rPr lang="zh-TW" sz="2400" dirty="0">
                <a:solidFill>
                  <a:schemeClr val="accent6"/>
                </a:solidFill>
                <a:latin typeface="Calibri" panose="020F0502020204030204" pitchFamily="34" charset="0"/>
                <a:ea typeface="PMingLiU"/>
                <a:cs typeface="Calibri" panose="020F0502020204030204" pitchFamily="34" charset="0"/>
              </a:rPr>
              <a:t>查看为以下期间所设定的标准</a:t>
            </a:r>
          </a:p>
          <a:p>
            <a:pPr marL="739775" indent="234950">
              <a:buFont typeface="Wingdings" panose="05000000000000000000" pitchFamily="2" charset="2"/>
              <a:buChar char="Ø"/>
            </a:pPr>
            <a:r>
              <a:rPr lang="zh-TW" sz="2400" dirty="0">
                <a:solidFill>
                  <a:schemeClr val="accent6"/>
                </a:solidFill>
                <a:latin typeface="Calibri" panose="020F0502020204030204" pitchFamily="34" charset="0"/>
                <a:ea typeface="PMingLiU"/>
                <a:cs typeface="Calibri" panose="020F0502020204030204" pitchFamily="34" charset="0"/>
              </a:rPr>
              <a:t> 最初的90天</a:t>
            </a:r>
          </a:p>
          <a:p>
            <a:pPr marL="739775" indent="234950">
              <a:buFont typeface="Wingdings" panose="05000000000000000000" pitchFamily="2" charset="2"/>
              <a:buChar char="Ø"/>
            </a:pPr>
            <a:r>
              <a:rPr lang="zh-TW" sz="2400" dirty="0">
                <a:solidFill>
                  <a:schemeClr val="accent6"/>
                </a:solidFill>
                <a:latin typeface="Calibri" panose="020F0502020204030204" pitchFamily="34" charset="0"/>
                <a:ea typeface="PMingLiU"/>
                <a:cs typeface="Calibri" panose="020F0502020204030204" pitchFamily="34" charset="0"/>
              </a:rPr>
              <a:t>整个年度中</a:t>
            </a:r>
          </a:p>
          <a:p>
            <a:pPr marL="739775" indent="234950">
              <a:buFont typeface="Wingdings" panose="05000000000000000000" pitchFamily="2" charset="2"/>
              <a:buChar char="Ø"/>
            </a:pPr>
            <a:r>
              <a:rPr lang="zh-TW" sz="2400" dirty="0">
                <a:solidFill>
                  <a:schemeClr val="accent6"/>
                </a:solidFill>
                <a:latin typeface="Calibri" panose="020F0502020204030204" pitchFamily="34" charset="0"/>
                <a:ea typeface="PMingLiU"/>
                <a:cs typeface="Calibri" panose="020F0502020204030204" pitchFamily="34" charset="0"/>
              </a:rPr>
              <a:t>年度结束前</a:t>
            </a:r>
          </a:p>
          <a:p>
            <a:pPr marL="739775" indent="234950">
              <a:buFont typeface="Wingdings" panose="05000000000000000000" pitchFamily="2" charset="2"/>
              <a:buChar char="Ø"/>
            </a:pPr>
            <a:r>
              <a:rPr lang="zh-TW" sz="2400" dirty="0">
                <a:solidFill>
                  <a:schemeClr val="accent6"/>
                </a:solidFill>
                <a:latin typeface="Calibri" panose="020F0502020204030204" pitchFamily="34" charset="0"/>
                <a:ea typeface="PMingLiU"/>
                <a:cs typeface="Calibri" panose="020F0502020204030204" pitchFamily="34" charset="0"/>
              </a:rPr>
              <a:t>年度结束时</a:t>
            </a:r>
          </a:p>
          <a:p>
            <a:endParaRPr lang="en-US" sz="2400" dirty="0">
              <a:solidFill>
                <a:schemeClr val="accent6"/>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zh-TW" sz="2400" dirty="0">
                <a:solidFill>
                  <a:schemeClr val="accent6"/>
                </a:solidFill>
                <a:latin typeface="Calibri" panose="020F0502020204030204" pitchFamily="34" charset="0"/>
                <a:ea typeface="PMingLiU"/>
                <a:cs typeface="Calibri" panose="020F0502020204030204" pitchFamily="34" charset="0"/>
              </a:rPr>
              <a:t>完成申请表</a:t>
            </a:r>
          </a:p>
          <a:p>
            <a:endParaRPr lang="en-US" sz="2400" dirty="0">
              <a:solidFill>
                <a:schemeClr val="accent6"/>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zh-TW" sz="2400" dirty="0">
                <a:solidFill>
                  <a:schemeClr val="accent6"/>
                </a:solidFill>
                <a:latin typeface="Calibri" panose="020F0502020204030204" pitchFamily="34" charset="0"/>
                <a:ea typeface="PMingLiU"/>
                <a:cs typeface="Calibri" panose="020F0502020204030204" pitchFamily="34" charset="0"/>
              </a:rPr>
              <a:t>8月31日前提交</a:t>
            </a:r>
          </a:p>
          <a:p>
            <a:endParaRPr lang="en-US" sz="2400" dirty="0">
              <a:solidFill>
                <a:schemeClr val="accent6"/>
              </a:solidFill>
              <a:latin typeface="Calibri" panose="020F0502020204030204" pitchFamily="34" charset="0"/>
              <a:cs typeface="Calibri" panose="020F0502020204030204" pitchFamily="34" charset="0"/>
            </a:endParaRPr>
          </a:p>
          <a:p>
            <a:r>
              <a:rPr lang="zh-TW" sz="2400" i="1" dirty="0">
                <a:solidFill>
                  <a:schemeClr val="accent6"/>
                </a:solidFill>
                <a:latin typeface="Calibri" panose="020F0502020204030204" pitchFamily="34" charset="0"/>
                <a:ea typeface="PMingLiU"/>
                <a:cs typeface="Calibri" panose="020F0502020204030204" pitchFamily="34" charset="0"/>
              </a:rPr>
              <a:t>申请表可于分区和专区奖项登陆页面上</a:t>
            </a:r>
            <a:br>
              <a:rPr lang="en-US" altLang="zh-TW" sz="2400" i="1" dirty="0">
                <a:solidFill>
                  <a:schemeClr val="accent6"/>
                </a:solidFill>
                <a:latin typeface="Calibri" panose="020F0502020204030204" pitchFamily="34" charset="0"/>
                <a:ea typeface="PMingLiU"/>
                <a:cs typeface="Calibri" panose="020F0502020204030204" pitchFamily="34" charset="0"/>
              </a:rPr>
            </a:br>
            <a:r>
              <a:rPr lang="zh-TW" sz="2400" i="1" dirty="0">
                <a:solidFill>
                  <a:schemeClr val="accent6"/>
                </a:solidFill>
                <a:latin typeface="Calibri" panose="020F0502020204030204" pitchFamily="34" charset="0"/>
                <a:ea typeface="PMingLiU"/>
                <a:cs typeface="Calibri" panose="020F0502020204030204" pitchFamily="34" charset="0"/>
              </a:rPr>
              <a:t>取得。 </a:t>
            </a:r>
          </a:p>
          <a:p>
            <a:r>
              <a:rPr lang="zh-TW" sz="2400" i="1" dirty="0">
                <a:solidFill>
                  <a:schemeClr val="accent6"/>
                </a:solidFill>
                <a:latin typeface="Calibri" panose="020F0502020204030204" pitchFamily="34" charset="0"/>
                <a:ea typeface="PMingLiU"/>
                <a:cs typeface="Calibri" panose="020F0502020204030204" pitchFamily="34" charset="0"/>
              </a:rPr>
              <a:t> </a:t>
            </a:r>
          </a:p>
          <a:p>
            <a:pPr marL="457200" indent="-457200">
              <a:buFont typeface="Arial" panose="020B0604020202020204" pitchFamily="34" charset="0"/>
              <a:buChar char="•"/>
            </a:pPr>
            <a:endParaRPr lang="en-US" sz="2400" dirty="0">
              <a:solidFill>
                <a:schemeClr val="accent6"/>
              </a:solidFill>
              <a:latin typeface="Calibri" panose="020F0502020204030204" pitchFamily="34" charset="0"/>
              <a:cs typeface="Calibri" panose="020F0502020204030204" pitchFamily="34" charset="0"/>
            </a:endParaRPr>
          </a:p>
          <a:p>
            <a:endParaRPr lang="en-US" dirty="0">
              <a:latin typeface="HelveticaNeueLT Std" panose="020B0604020202020204" pitchFamily="34" charset="0"/>
            </a:endParaRPr>
          </a:p>
        </p:txBody>
      </p:sp>
      <p:pic>
        <p:nvPicPr>
          <p:cNvPr id="2" name="Picture 1" descr="A qr code on a white background&#10;&#10;Description automatically generated">
            <a:extLst>
              <a:ext uri="{FF2B5EF4-FFF2-40B4-BE49-F238E27FC236}">
                <a16:creationId xmlns:a16="http://schemas.microsoft.com/office/drawing/2014/main" id="{501A7DC1-8D3C-EA08-D3B0-1F699C016B87}"/>
              </a:ext>
            </a:extLst>
          </p:cNvPr>
          <p:cNvPicPr>
            <a:picLocks noChangeAspect="1"/>
          </p:cNvPicPr>
          <p:nvPr/>
        </p:nvPicPr>
        <p:blipFill>
          <a:blip r:embed="rId5"/>
          <a:stretch>
            <a:fillRect/>
          </a:stretch>
        </p:blipFill>
        <p:spPr>
          <a:xfrm>
            <a:off x="10101477" y="4974626"/>
            <a:ext cx="1766570" cy="1752600"/>
          </a:xfrm>
          <a:prstGeom prst="rect">
            <a:avLst/>
          </a:prstGeom>
        </p:spPr>
      </p:pic>
    </p:spTree>
    <p:extLst>
      <p:ext uri="{BB962C8B-B14F-4D97-AF65-F5344CB8AC3E}">
        <p14:creationId xmlns:p14="http://schemas.microsoft.com/office/powerpoint/2010/main" val="632135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985259" y="10022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12" name="Picture 11" descr="lionlogo_white.eps"/>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362139" y="195584"/>
            <a:ext cx="1466661" cy="1430728"/>
          </a:xfrm>
          <a:prstGeom prst="rect">
            <a:avLst/>
          </a:prstGeom>
          <a:effectLst>
            <a:outerShdw blurRad="50800" dist="50800" dir="5400000" algn="ctr" rotWithShape="0">
              <a:srgbClr val="000000"/>
            </a:outerShdw>
          </a:effectLst>
        </p:spPr>
      </p:pic>
      <p:sp>
        <p:nvSpPr>
          <p:cNvPr id="19" name="Text Placeholder 3">
            <a:extLst>
              <a:ext uri="{FF2B5EF4-FFF2-40B4-BE49-F238E27FC236}">
                <a16:creationId xmlns:a16="http://schemas.microsoft.com/office/drawing/2014/main" id="{8C9CF4CF-65B2-5D41-B999-05AD274B73A2}"/>
              </a:ext>
            </a:extLst>
          </p:cNvPr>
          <p:cNvSpPr txBox="1">
            <a:spLocks/>
          </p:cNvSpPr>
          <p:nvPr/>
        </p:nvSpPr>
        <p:spPr>
          <a:xfrm>
            <a:off x="7066674" y="760914"/>
            <a:ext cx="3040759" cy="640784"/>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0" indent="0">
              <a:buNone/>
            </a:pPr>
            <a:endParaRPr lang="en-US" sz="4000" b="1" kern="0" dirty="0">
              <a:solidFill>
                <a:schemeClr val="bg1"/>
              </a:solidFill>
              <a:latin typeface="HelveticaNeueLT Std Lt" panose="020B0403020202020204" pitchFamily="34" charset="0"/>
            </a:endParaRPr>
          </a:p>
        </p:txBody>
      </p:sp>
      <p:sp>
        <p:nvSpPr>
          <p:cNvPr id="2" name="TextBox 1"/>
          <p:cNvSpPr txBox="1"/>
          <p:nvPr/>
        </p:nvSpPr>
        <p:spPr>
          <a:xfrm>
            <a:off x="3733800" y="257354"/>
            <a:ext cx="5989319" cy="646331"/>
          </a:xfrm>
          <a:prstGeom prst="rect">
            <a:avLst/>
          </a:prstGeom>
          <a:noFill/>
        </p:spPr>
        <p:txBody>
          <a:bodyPr wrap="square" rtlCol="0">
            <a:spAutoFit/>
          </a:bodyPr>
          <a:lstStyle/>
          <a:p>
            <a:r>
              <a:rPr lang="en-US" altLang="zh-TW" sz="3600" dirty="0">
                <a:solidFill>
                  <a:schemeClr val="bg1"/>
                </a:solidFill>
                <a:latin typeface="Calibri" panose="020F0502020204030204" pitchFamily="34" charset="0"/>
                <a:ea typeface="PMingLiU"/>
                <a:cs typeface="Calibri" panose="020F0502020204030204" pitchFamily="34" charset="0"/>
              </a:rPr>
              <a:t>   </a:t>
            </a:r>
            <a:r>
              <a:rPr lang="zh-TW" sz="3600" dirty="0">
                <a:solidFill>
                  <a:schemeClr val="bg1"/>
                </a:solidFill>
                <a:latin typeface="Calibri" panose="020F0502020204030204" pitchFamily="34" charset="0"/>
                <a:ea typeface="PMingLiU"/>
                <a:cs typeface="Calibri" panose="020F0502020204030204" pitchFamily="34" charset="0"/>
              </a:rPr>
              <a:t>LCI</a:t>
            </a:r>
            <a:r>
              <a:rPr lang="en-US" altLang="zh-TW" sz="3600" dirty="0">
                <a:solidFill>
                  <a:schemeClr val="bg1"/>
                </a:solidFill>
                <a:latin typeface="Calibri" panose="020F0502020204030204" pitchFamily="34" charset="0"/>
                <a:ea typeface="PMingLiU"/>
                <a:cs typeface="Calibri" panose="020F0502020204030204" pitchFamily="34" charset="0"/>
              </a:rPr>
              <a:t> </a:t>
            </a:r>
            <a:r>
              <a:rPr lang="zh-TW" sz="3600" dirty="0">
                <a:solidFill>
                  <a:schemeClr val="bg1"/>
                </a:solidFill>
                <a:latin typeface="Calibri" panose="020F0502020204030204" pitchFamily="34" charset="0"/>
                <a:ea typeface="PMingLiU"/>
                <a:cs typeface="Calibri" panose="020F0502020204030204" pitchFamily="34" charset="0"/>
              </a:rPr>
              <a:t>联系信息 </a:t>
            </a:r>
          </a:p>
        </p:txBody>
      </p:sp>
      <p:sp>
        <p:nvSpPr>
          <p:cNvPr id="15" name="TextBox 27">
            <a:extLst>
              <a:ext uri="{FF2B5EF4-FFF2-40B4-BE49-F238E27FC236}">
                <a16:creationId xmlns:a16="http://schemas.microsoft.com/office/drawing/2014/main" id="{DA759A5B-BE78-45E5-B6F5-72D938C62AEE}"/>
              </a:ext>
            </a:extLst>
          </p:cNvPr>
          <p:cNvSpPr txBox="1"/>
          <p:nvPr/>
        </p:nvSpPr>
        <p:spPr>
          <a:xfrm>
            <a:off x="381000" y="1958135"/>
            <a:ext cx="11506200" cy="228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p>
            <a:pPr defTabSz="914367" hangingPunct="0">
              <a:defRPr sz="2800" b="0">
                <a:solidFill>
                  <a:srgbClr val="FFFFFF"/>
                </a:solidFill>
                <a:latin typeface="HelveticaNeueLT Std Lt"/>
                <a:ea typeface="PMingLiU"/>
                <a:cs typeface="HelveticaNeueLT Std Lt"/>
                <a:sym typeface="HelveticaNeueLT Std Lt"/>
              </a:defRPr>
            </a:pPr>
            <a:r>
              <a:rPr lang="zh-TW" sz="2400" dirty="0">
                <a:solidFill>
                  <a:srgbClr val="FFFFFF"/>
                </a:solidFill>
                <a:latin typeface="Calibri" panose="020F0502020204030204" pitchFamily="34" charset="0"/>
                <a:ea typeface="PMingLiU"/>
                <a:cs typeface="Calibri" panose="020F0502020204030204" pitchFamily="34" charset="0"/>
                <a:sym typeface="HelveticaNeueLT Std Lt"/>
              </a:rPr>
              <a:t>电话：</a:t>
            </a:r>
            <a:r>
              <a:rPr lang="zh-TW" sz="2400" dirty="0">
                <a:solidFill>
                  <a:schemeClr val="bg1"/>
                </a:solidFill>
                <a:latin typeface="Calibri" panose="020F0502020204030204" pitchFamily="34" charset="0"/>
                <a:ea typeface="PMingLiU"/>
                <a:cs typeface="Calibri" panose="020F0502020204030204" pitchFamily="34" charset="0"/>
                <a:sym typeface="HelveticaNeueLT Std Lt"/>
              </a:rPr>
              <a:t>(630) 468-6953</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chemeClr val="bg1"/>
              </a:solidFill>
              <a:latin typeface="Calibri" panose="020F0502020204030204" pitchFamily="34" charset="0"/>
              <a:ea typeface="HelveticaNeueLT Std Lt"/>
              <a:cs typeface="Calibri" panose="020F0502020204030204" pitchFamily="34" charset="0"/>
              <a:sym typeface="HelveticaNeueLT Std Lt"/>
            </a:endParaRPr>
          </a:p>
          <a:p>
            <a:pPr defTabSz="914367" hangingPunct="0">
              <a:defRPr sz="2800" b="0">
                <a:solidFill>
                  <a:srgbClr val="FFFFFF"/>
                </a:solidFill>
                <a:latin typeface="HelveticaNeueLT Std Lt"/>
                <a:ea typeface="PMingLiU"/>
                <a:cs typeface="HelveticaNeueLT Std Lt"/>
                <a:sym typeface="HelveticaNeueLT Std Lt"/>
              </a:defRPr>
            </a:pPr>
            <a:r>
              <a:rPr lang="zh-TW" sz="2400" dirty="0">
                <a:solidFill>
                  <a:srgbClr val="FFFFFF"/>
                </a:solidFill>
                <a:latin typeface="Calibri" panose="020F0502020204030204" pitchFamily="34" charset="0"/>
                <a:ea typeface="PMingLiU"/>
                <a:cs typeface="Calibri" panose="020F0502020204030204" pitchFamily="34" charset="0"/>
                <a:sym typeface="HelveticaNeueLT Std Lt"/>
              </a:rPr>
              <a:t>电子邮件: </a:t>
            </a:r>
            <a:r>
              <a:rPr lang="zh-TW" sz="2400" dirty="0">
                <a:solidFill>
                  <a:srgbClr val="FFFFFF"/>
                </a:solidFill>
                <a:latin typeface="Calibri" panose="020F0502020204030204" pitchFamily="34" charset="0"/>
                <a:ea typeface="PMingLiU"/>
                <a:cs typeface="Calibri" panose="020F0502020204030204" pitchFamily="34" charset="0"/>
                <a:sym typeface="HelveticaNeueLT Std Lt"/>
                <a:hlinkClick r:id="rId4"/>
              </a:rPr>
              <a:t>pacificasian@lionsclubs.org</a:t>
            </a:r>
            <a:r>
              <a:rPr lang="zh-TW" sz="2400" dirty="0">
                <a:solidFill>
                  <a:srgbClr val="FFFFFF"/>
                </a:solidFill>
                <a:latin typeface="Calibri" panose="020F0502020204030204" pitchFamily="34" charset="0"/>
                <a:ea typeface="PMingLiU"/>
                <a:cs typeface="Calibri" panose="020F0502020204030204" pitchFamily="34" charset="0"/>
                <a:sym typeface="HelveticaNeueLT Std Lt"/>
              </a:rPr>
              <a:t> </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rgbClr val="FFFFFF"/>
              </a:solidFill>
              <a:latin typeface="Calibri" panose="020F0502020204030204" pitchFamily="34" charset="0"/>
              <a:ea typeface="Arial"/>
              <a:cs typeface="Calibri" panose="020F0502020204030204" pitchFamily="34" charset="0"/>
              <a:sym typeface="HelveticaNeueLT Std Lt"/>
            </a:endParaRPr>
          </a:p>
          <a:p>
            <a:pPr defTabSz="914367" hangingPunct="0">
              <a:defRPr sz="2800" b="0">
                <a:solidFill>
                  <a:srgbClr val="FFFFFF"/>
                </a:solidFill>
                <a:latin typeface="HelveticaNeueLT Std Lt"/>
                <a:ea typeface="PMingLiU"/>
                <a:cs typeface="HelveticaNeueLT Std Lt"/>
                <a:sym typeface="HelveticaNeueLT Std Lt"/>
              </a:defRPr>
            </a:pPr>
            <a:r>
              <a:rPr lang="zh-TW" sz="2400" dirty="0">
                <a:solidFill>
                  <a:srgbClr val="FFFFFF"/>
                </a:solidFill>
                <a:latin typeface="Calibri" panose="020F0502020204030204" pitchFamily="34" charset="0"/>
                <a:ea typeface="PMingLiU"/>
                <a:cs typeface="Calibri" panose="020F0502020204030204" pitchFamily="34" charset="0"/>
                <a:sym typeface="HelveticaNeueLT Std Lt"/>
              </a:rPr>
              <a:t>网页： </a:t>
            </a:r>
            <a:r>
              <a:rPr lang="zh-TW" sz="2400" dirty="0">
                <a:solidFill>
                  <a:srgbClr val="FFFFFF"/>
                </a:solidFill>
                <a:latin typeface="Calibri" panose="020F0502020204030204" pitchFamily="34" charset="0"/>
                <a:ea typeface="PMingLiU"/>
                <a:cs typeface="Calibri" panose="020F0502020204030204" pitchFamily="34" charset="0"/>
                <a:sym typeface="HelveticaNeueLT Std Lt"/>
                <a:hlinkClick r:id="rId5"/>
              </a:rPr>
              <a:t>https://www.lionsclubs.org/zh-han</a:t>
            </a:r>
            <a:r>
              <a:rPr lang="en-US" altLang="zh-CN" sz="2400" dirty="0">
                <a:solidFill>
                  <a:srgbClr val="FFFFFF"/>
                </a:solidFill>
                <a:latin typeface="Calibri" panose="020F0502020204030204" pitchFamily="34" charset="0"/>
                <a:ea typeface="PMingLiU"/>
                <a:cs typeface="Calibri" panose="020F0502020204030204" pitchFamily="34" charset="0"/>
                <a:sym typeface="HelveticaNeueLT Std Lt"/>
                <a:hlinkClick r:id="rId5"/>
              </a:rPr>
              <a:t>s</a:t>
            </a:r>
            <a:r>
              <a:rPr lang="zh-TW" sz="2400" dirty="0">
                <a:solidFill>
                  <a:srgbClr val="FFFFFF"/>
                </a:solidFill>
                <a:latin typeface="Calibri" panose="020F0502020204030204" pitchFamily="34" charset="0"/>
                <a:ea typeface="PMingLiU"/>
                <a:cs typeface="Calibri" panose="020F0502020204030204" pitchFamily="34" charset="0"/>
                <a:sym typeface="HelveticaNeueLT Std Lt"/>
                <a:hlinkClick r:id="rId5"/>
              </a:rPr>
              <a:t>/resources-for-members/resource-center/zone-region-chairpersons</a:t>
            </a:r>
            <a:r>
              <a:rPr lang="zh-TW" sz="2400" dirty="0">
                <a:solidFill>
                  <a:srgbClr val="FFFFFF"/>
                </a:solidFill>
                <a:latin typeface="Calibri" panose="020F0502020204030204" pitchFamily="34" charset="0"/>
                <a:ea typeface="PMingLiU"/>
                <a:cs typeface="Calibri" panose="020F0502020204030204" pitchFamily="34" charset="0"/>
                <a:sym typeface="HelveticaNeueLT Std Lt"/>
              </a:rPr>
              <a:t> </a:t>
            </a:r>
          </a:p>
        </p:txBody>
      </p:sp>
      <p:pic>
        <p:nvPicPr>
          <p:cNvPr id="3" name="Picture 2" descr="A qr code on a white background&#10;&#10;Description automatically generated">
            <a:extLst>
              <a:ext uri="{FF2B5EF4-FFF2-40B4-BE49-F238E27FC236}">
                <a16:creationId xmlns:a16="http://schemas.microsoft.com/office/drawing/2014/main" id="{45C0B6DC-46C6-F3F1-9C47-F3B06E2AA228}"/>
              </a:ext>
            </a:extLst>
          </p:cNvPr>
          <p:cNvPicPr>
            <a:picLocks noChangeAspect="1"/>
          </p:cNvPicPr>
          <p:nvPr/>
        </p:nvPicPr>
        <p:blipFill>
          <a:blip r:embed="rId6"/>
          <a:stretch>
            <a:fillRect/>
          </a:stretch>
        </p:blipFill>
        <p:spPr>
          <a:xfrm>
            <a:off x="9982200" y="4760060"/>
            <a:ext cx="2000885" cy="1984414"/>
          </a:xfrm>
          <a:prstGeom prst="rect">
            <a:avLst/>
          </a:prstGeom>
        </p:spPr>
      </p:pic>
    </p:spTree>
    <p:extLst>
      <p:ext uri="{BB962C8B-B14F-4D97-AF65-F5344CB8AC3E}">
        <p14:creationId xmlns:p14="http://schemas.microsoft.com/office/powerpoint/2010/main" val="2078379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en-US" altLang="zh-TW" dirty="0">
                <a:latin typeface="Helvetica Neue"/>
                <a:ea typeface="PMingLiU"/>
              </a:rPr>
              <a:t> </a:t>
            </a:r>
            <a:r>
              <a:rPr lang="zh-TW" dirty="0">
                <a:latin typeface="Helvetica Neue"/>
                <a:ea typeface="PMingLiU"/>
              </a:rPr>
              <a:t>谢</a:t>
            </a:r>
            <a:r>
              <a:rPr lang="en-US" altLang="zh-TW" dirty="0">
                <a:latin typeface="Helvetica Neue"/>
                <a:ea typeface="PMingLiU"/>
              </a:rPr>
              <a:t> </a:t>
            </a:r>
            <a:r>
              <a:rPr lang="zh-TW" dirty="0">
                <a:latin typeface="Helvetica Neue"/>
                <a:ea typeface="PMingLiU"/>
              </a:rPr>
              <a:t>谢！</a:t>
            </a:r>
          </a:p>
        </p:txBody>
      </p:sp>
    </p:spTree>
    <p:extLst>
      <p:ext uri="{BB962C8B-B14F-4D97-AF65-F5344CB8AC3E}">
        <p14:creationId xmlns:p14="http://schemas.microsoft.com/office/powerpoint/2010/main" val="1748002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427954"/>
            <a:ext cx="11201400" cy="591220"/>
          </a:xfrm>
        </p:spPr>
        <p:txBody>
          <a:bodyPr/>
          <a:lstStyle/>
          <a:p>
            <a:r>
              <a:rPr lang="zh-TW" sz="3200" dirty="0">
                <a:solidFill>
                  <a:schemeClr val="bg1"/>
                </a:solidFill>
                <a:latin typeface="Calibri" panose="020F0502020204030204" pitchFamily="34" charset="0"/>
                <a:ea typeface="PMingLiU"/>
                <a:cs typeface="Calibri" panose="020F0502020204030204" pitchFamily="34" charset="0"/>
              </a:rPr>
              <a:t>您与总监和全球行动团队密切合作</a:t>
            </a:r>
          </a:p>
        </p:txBody>
      </p:sp>
      <p:sp>
        <p:nvSpPr>
          <p:cNvPr id="47" name="Rectangle 46"/>
          <p:cNvSpPr/>
          <p:nvPr/>
        </p:nvSpPr>
        <p:spPr>
          <a:xfrm>
            <a:off x="5357089" y="119264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48" name="Title 3"/>
          <p:cNvSpPr txBox="1">
            <a:spLocks/>
          </p:cNvSpPr>
          <p:nvPr/>
        </p:nvSpPr>
        <p:spPr>
          <a:xfrm>
            <a:off x="6477000" y="1772807"/>
            <a:ext cx="4374284" cy="591220"/>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endParaRPr/>
          </a:p>
        </p:txBody>
      </p:sp>
      <p:grpSp>
        <p:nvGrpSpPr>
          <p:cNvPr id="49" name="Group 48"/>
          <p:cNvGrpSpPr/>
          <p:nvPr/>
        </p:nvGrpSpPr>
        <p:grpSpPr>
          <a:xfrm>
            <a:off x="2450648" y="2229960"/>
            <a:ext cx="1862377" cy="2776326"/>
            <a:chOff x="-188769" y="2404189"/>
            <a:chExt cx="1862377" cy="2776326"/>
          </a:xfrm>
        </p:grpSpPr>
        <p:pic>
          <p:nvPicPr>
            <p:cNvPr id="50" name="Picture 49"/>
            <p:cNvPicPr>
              <a:picLocks noChangeAspect="1"/>
            </p:cNvPicPr>
            <p:nvPr/>
          </p:nvPicPr>
          <p:blipFill rotWithShape="1">
            <a:blip r:embed="rId3">
              <a:extLst>
                <a:ext uri="{28A0092B-C50C-407E-A947-70E740481C1C}">
                  <a14:useLocalDpi xmlns:a14="http://schemas.microsoft.com/office/drawing/2010/main" val="0"/>
                </a:ext>
              </a:extLst>
            </a:blip>
            <a:srcRect l="18411" t="1929" r="27456" b="52588"/>
            <a:stretch/>
          </p:blipFill>
          <p:spPr>
            <a:xfrm>
              <a:off x="-188769" y="2404189"/>
              <a:ext cx="1796283" cy="2264013"/>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51" name="TextBox 50"/>
            <p:cNvSpPr txBox="1"/>
            <p:nvPr/>
          </p:nvSpPr>
          <p:spPr>
            <a:xfrm>
              <a:off x="-155192" y="4841961"/>
              <a:ext cx="1828800" cy="338554"/>
            </a:xfrm>
            <a:prstGeom prst="rect">
              <a:avLst/>
            </a:prstGeom>
            <a:noFill/>
            <a:ln>
              <a:noFill/>
            </a:ln>
            <a:effectLst/>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总监</a:t>
              </a:r>
            </a:p>
          </p:txBody>
        </p:sp>
      </p:grpSp>
      <p:grpSp>
        <p:nvGrpSpPr>
          <p:cNvPr id="52" name="Group 51"/>
          <p:cNvGrpSpPr/>
          <p:nvPr/>
        </p:nvGrpSpPr>
        <p:grpSpPr>
          <a:xfrm>
            <a:off x="300820" y="2239317"/>
            <a:ext cx="1705388" cy="2717920"/>
            <a:chOff x="2917901" y="2250718"/>
            <a:chExt cx="1705388" cy="2717920"/>
          </a:xfrm>
        </p:grpSpPr>
        <p:pic>
          <p:nvPicPr>
            <p:cNvPr id="53" name="Picture 52"/>
            <p:cNvPicPr>
              <a:picLocks noChangeAspect="1"/>
            </p:cNvPicPr>
            <p:nvPr/>
          </p:nvPicPr>
          <p:blipFill rotWithShape="1">
            <a:blip r:embed="rId4" cstate="print">
              <a:extLst>
                <a:ext uri="{28A0092B-C50C-407E-A947-70E740481C1C}">
                  <a14:useLocalDpi xmlns:a14="http://schemas.microsoft.com/office/drawing/2010/main" val="0"/>
                </a:ext>
              </a:extLst>
            </a:blip>
            <a:srcRect l="5128" r="10539" b="23333"/>
            <a:stretch/>
          </p:blipFill>
          <p:spPr>
            <a:xfrm>
              <a:off x="2946889" y="2250718"/>
              <a:ext cx="1676400" cy="2286000"/>
            </a:xfrm>
            <a:prstGeom prst="rect">
              <a:avLst/>
            </a:prstGeom>
            <a:ln>
              <a:noFill/>
            </a:ln>
            <a:effectLst>
              <a:outerShdw blurRad="50800" dist="38100" dir="2700000" algn="tl" rotWithShape="0">
                <a:prstClr val="black">
                  <a:alpha val="40000"/>
                </a:prstClr>
              </a:outerShdw>
            </a:effectLst>
          </p:spPr>
        </p:pic>
        <p:sp>
          <p:nvSpPr>
            <p:cNvPr id="54" name="TextBox 53"/>
            <p:cNvSpPr txBox="1"/>
            <p:nvPr/>
          </p:nvSpPr>
          <p:spPr>
            <a:xfrm>
              <a:off x="2917901" y="4630084"/>
              <a:ext cx="1676400"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分区主席</a:t>
              </a:r>
            </a:p>
          </p:txBody>
        </p:sp>
      </p:grpSp>
      <p:grpSp>
        <p:nvGrpSpPr>
          <p:cNvPr id="8" name="Group 7">
            <a:extLst>
              <a:ext uri="{FF2B5EF4-FFF2-40B4-BE49-F238E27FC236}">
                <a16:creationId xmlns:a16="http://schemas.microsoft.com/office/drawing/2014/main" id="{94C60A20-4747-4C29-1470-E1A9DBCDE9FD}"/>
              </a:ext>
            </a:extLst>
          </p:cNvPr>
          <p:cNvGrpSpPr/>
          <p:nvPr/>
        </p:nvGrpSpPr>
        <p:grpSpPr>
          <a:xfrm>
            <a:off x="4700896" y="2433919"/>
            <a:ext cx="5640472" cy="2346418"/>
            <a:chOff x="5861960" y="2561668"/>
            <a:chExt cx="5640472" cy="2346418"/>
          </a:xfrm>
        </p:grpSpPr>
        <p:grpSp>
          <p:nvGrpSpPr>
            <p:cNvPr id="55" name="Group 54"/>
            <p:cNvGrpSpPr/>
            <p:nvPr/>
          </p:nvGrpSpPr>
          <p:grpSpPr>
            <a:xfrm>
              <a:off x="9678741" y="2566211"/>
              <a:ext cx="1823691" cy="2340234"/>
              <a:chOff x="791588" y="2138143"/>
              <a:chExt cx="1823691" cy="2340234"/>
            </a:xfrm>
          </p:grpSpPr>
          <p:pic>
            <p:nvPicPr>
              <p:cNvPr id="56" name="Picture 55"/>
              <p:cNvPicPr>
                <a:picLocks noChangeAspect="1"/>
              </p:cNvPicPr>
              <p:nvPr/>
            </p:nvPicPr>
            <p:blipFill rotWithShape="1">
              <a:blip r:embed="rId5">
                <a:extLst>
                  <a:ext uri="{28A0092B-C50C-407E-A947-70E740481C1C}">
                    <a14:useLocalDpi xmlns:a14="http://schemas.microsoft.com/office/drawing/2010/main" val="0"/>
                  </a:ext>
                </a:extLst>
              </a:blip>
              <a:srcRect l="4735" r="15017" b="19600"/>
              <a:stretch/>
            </p:blipFill>
            <p:spPr>
              <a:xfrm>
                <a:off x="1079143" y="2138143"/>
                <a:ext cx="1248583" cy="1783690"/>
              </a:xfrm>
              <a:prstGeom prst="rect">
                <a:avLst/>
              </a:prstGeom>
              <a:ln>
                <a:noFill/>
              </a:ln>
              <a:effectLst/>
            </p:spPr>
          </p:pic>
          <p:sp>
            <p:nvSpPr>
              <p:cNvPr id="57" name="TextBox 56"/>
              <p:cNvSpPr txBox="1"/>
              <p:nvPr/>
            </p:nvSpPr>
            <p:spPr>
              <a:xfrm>
                <a:off x="791588" y="4139823"/>
                <a:ext cx="1823691"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区服务协调员</a:t>
                </a:r>
              </a:p>
            </p:txBody>
          </p:sp>
        </p:grpSp>
        <p:grpSp>
          <p:nvGrpSpPr>
            <p:cNvPr id="58" name="Group 57"/>
            <p:cNvGrpSpPr/>
            <p:nvPr/>
          </p:nvGrpSpPr>
          <p:grpSpPr>
            <a:xfrm>
              <a:off x="5861960" y="2561668"/>
              <a:ext cx="2496002" cy="2322219"/>
              <a:chOff x="663262" y="2066731"/>
              <a:chExt cx="2496002" cy="2322219"/>
            </a:xfrm>
          </p:grpSpPr>
          <p:pic>
            <p:nvPicPr>
              <p:cNvPr id="60" name="Picture 5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8958" y="2066731"/>
                <a:ext cx="1244610" cy="1788233"/>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663262" y="4050396"/>
                <a:ext cx="2496002"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区会员发展协调员</a:t>
                </a:r>
              </a:p>
            </p:txBody>
          </p:sp>
        </p:grpSp>
        <p:grpSp>
          <p:nvGrpSpPr>
            <p:cNvPr id="67" name="Group 66"/>
            <p:cNvGrpSpPr/>
            <p:nvPr/>
          </p:nvGrpSpPr>
          <p:grpSpPr>
            <a:xfrm>
              <a:off x="7791764" y="2561668"/>
              <a:ext cx="2148133" cy="2346418"/>
              <a:chOff x="1276837" y="2598716"/>
              <a:chExt cx="2148133" cy="2346418"/>
            </a:xfrm>
          </p:grpSpPr>
          <p:pic>
            <p:nvPicPr>
              <p:cNvPr id="68" name="Picture 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5961" y="2598716"/>
                <a:ext cx="1192155" cy="1788233"/>
              </a:xfrm>
              <a:prstGeom prst="rect">
                <a:avLst/>
              </a:prstGeom>
              <a:ln>
                <a:noFill/>
              </a:ln>
              <a:effectLst>
                <a:outerShdw blurRad="292100" dist="139700" dir="2700000" algn="tl" rotWithShape="0">
                  <a:srgbClr val="333333">
                    <a:alpha val="65000"/>
                  </a:srgbClr>
                </a:outerShdw>
              </a:effectLst>
            </p:spPr>
          </p:pic>
          <p:sp>
            <p:nvSpPr>
              <p:cNvPr id="69" name="TextBox 68"/>
              <p:cNvSpPr txBox="1"/>
              <p:nvPr/>
            </p:nvSpPr>
            <p:spPr>
              <a:xfrm>
                <a:off x="1276837" y="4606580"/>
                <a:ext cx="2148133"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区领导发展协调员</a:t>
                </a:r>
              </a:p>
            </p:txBody>
          </p:sp>
        </p:grpSp>
      </p:grpSp>
      <p:pic>
        <p:nvPicPr>
          <p:cNvPr id="7" name="Picture 6">
            <a:extLst>
              <a:ext uri="{FF2B5EF4-FFF2-40B4-BE49-F238E27FC236}">
                <a16:creationId xmlns:a16="http://schemas.microsoft.com/office/drawing/2014/main" id="{603AC0BA-BE0A-E505-FE7F-25CE40A0C5FF}"/>
              </a:ext>
            </a:extLst>
          </p:cNvPr>
          <p:cNvPicPr>
            <a:picLocks noChangeAspect="1"/>
          </p:cNvPicPr>
          <p:nvPr/>
        </p:nvPicPr>
        <p:blipFill>
          <a:blip r:embed="rId8"/>
          <a:stretch>
            <a:fillRect/>
          </a:stretch>
        </p:blipFill>
        <p:spPr>
          <a:xfrm>
            <a:off x="10536959" y="2433919"/>
            <a:ext cx="1404469" cy="1788233"/>
          </a:xfrm>
          <a:prstGeom prst="rect">
            <a:avLst/>
          </a:prstGeom>
        </p:spPr>
      </p:pic>
      <p:sp>
        <p:nvSpPr>
          <p:cNvPr id="26" name="TextBox 25">
            <a:extLst>
              <a:ext uri="{FF2B5EF4-FFF2-40B4-BE49-F238E27FC236}">
                <a16:creationId xmlns:a16="http://schemas.microsoft.com/office/drawing/2014/main" id="{3B04A8A3-0978-816D-9E0C-7F9CE600B18E}"/>
              </a:ext>
            </a:extLst>
          </p:cNvPr>
          <p:cNvSpPr txBox="1"/>
          <p:nvPr/>
        </p:nvSpPr>
        <p:spPr>
          <a:xfrm>
            <a:off x="10341368" y="4488833"/>
            <a:ext cx="1823691" cy="338554"/>
          </a:xfrm>
          <a:prstGeom prst="rect">
            <a:avLst/>
          </a:prstGeom>
          <a:noFill/>
        </p:spPr>
        <p:txBody>
          <a:bodyPr wrap="square" rtlCol="0">
            <a:spAutoFit/>
          </a:bodyPr>
          <a:lstStyle/>
          <a:p>
            <a:pPr algn="ctr"/>
            <a:r>
              <a:rPr lang="zh-TW" sz="1600" dirty="0">
                <a:solidFill>
                  <a:schemeClr val="bg1"/>
                </a:solidFill>
                <a:latin typeface="Calibri" panose="020F0502020204030204" pitchFamily="34" charset="0"/>
                <a:ea typeface="PMingLiU"/>
                <a:cs typeface="Calibri" panose="020F0502020204030204" pitchFamily="34" charset="0"/>
              </a:rPr>
              <a:t>区新会扩展协调员</a:t>
            </a:r>
          </a:p>
        </p:txBody>
      </p:sp>
    </p:spTree>
    <p:extLst>
      <p:ext uri="{BB962C8B-B14F-4D97-AF65-F5344CB8AC3E}">
        <p14:creationId xmlns:p14="http://schemas.microsoft.com/office/powerpoint/2010/main" val="1906789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4C3A0045-C79F-C7D2-69C8-A0875A5AC8AA}"/>
              </a:ext>
            </a:extLst>
          </p:cNvPr>
          <p:cNvCxnSpPr>
            <a:cxnSpLocks/>
          </p:cNvCxnSpPr>
          <p:nvPr/>
        </p:nvCxnSpPr>
        <p:spPr>
          <a:xfrm flipH="1">
            <a:off x="1678184" y="3398963"/>
            <a:ext cx="3264432" cy="219620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0" name="Rounded Rectangle 59"/>
          <p:cNvSpPr/>
          <p:nvPr/>
        </p:nvSpPr>
        <p:spPr bwMode="auto">
          <a:xfrm>
            <a:off x="1658111" y="2797963"/>
            <a:ext cx="1828800" cy="1828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48" name="Regular Pentagon 47"/>
          <p:cNvSpPr>
            <a:spLocks noChangeAspect="1"/>
          </p:cNvSpPr>
          <p:nvPr/>
        </p:nvSpPr>
        <p:spPr bwMode="auto">
          <a:xfrm>
            <a:off x="8787654" y="2469635"/>
            <a:ext cx="2400300" cy="2286000"/>
          </a:xfrm>
          <a:prstGeom prst="pent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cxnSp>
        <p:nvCxnSpPr>
          <p:cNvPr id="15" name="Straight Connector 14"/>
          <p:cNvCxnSpPr/>
          <p:nvPr/>
        </p:nvCxnSpPr>
        <p:spPr>
          <a:xfrm>
            <a:off x="6634129" y="3003678"/>
            <a:ext cx="4244865" cy="781053"/>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 name="Title 5"/>
          <p:cNvSpPr txBox="1">
            <a:spLocks/>
          </p:cNvSpPr>
          <p:nvPr/>
        </p:nvSpPr>
        <p:spPr bwMode="auto">
          <a:xfrm>
            <a:off x="161800" y="201837"/>
            <a:ext cx="12192000"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chemeClr val="bg1"/>
                </a:solidFill>
                <a:latin typeface="Calibri" panose="020F0502020204030204" pitchFamily="34" charset="0"/>
                <a:ea typeface="PMingLiU"/>
                <a:cs typeface="Calibri" panose="020F0502020204030204" pitchFamily="34" charset="0"/>
              </a:rPr>
              <a:t>您提供双向沟通</a:t>
            </a:r>
          </a:p>
        </p:txBody>
      </p:sp>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cxnSp>
        <p:nvCxnSpPr>
          <p:cNvPr id="10" name="Straight Connector 9"/>
          <p:cNvCxnSpPr>
            <a:cxnSpLocks/>
          </p:cNvCxnSpPr>
          <p:nvPr/>
        </p:nvCxnSpPr>
        <p:spPr>
          <a:xfrm flipH="1">
            <a:off x="2568635" y="3340781"/>
            <a:ext cx="2354436" cy="136610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68" idx="3"/>
          </p:cNvCxnSpPr>
          <p:nvPr/>
        </p:nvCxnSpPr>
        <p:spPr>
          <a:xfrm flipH="1" flipV="1">
            <a:off x="2073554" y="2972555"/>
            <a:ext cx="2871824" cy="33376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32566" y="2553915"/>
            <a:ext cx="1405189" cy="74183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27" idx="1"/>
          </p:cNvCxnSpPr>
          <p:nvPr/>
        </p:nvCxnSpPr>
        <p:spPr>
          <a:xfrm flipV="1">
            <a:off x="6610272" y="2459628"/>
            <a:ext cx="3013672" cy="53629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634129" y="2971622"/>
            <a:ext cx="1755731" cy="5246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634129" y="3003678"/>
            <a:ext cx="3663374" cy="141737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71214" y="1014866"/>
            <a:ext cx="2989938" cy="369332"/>
          </a:xfrm>
          <a:prstGeom prst="rect">
            <a:avLst/>
          </a:prstGeom>
          <a:noFill/>
        </p:spPr>
        <p:txBody>
          <a:bodyPr wrap="square" rtlCol="0">
            <a:spAutoFit/>
          </a:bodyPr>
          <a:lstStyle/>
          <a:p>
            <a:r>
              <a:rPr lang="zh-TW" i="1" dirty="0">
                <a:solidFill>
                  <a:schemeClr val="accent1"/>
                </a:solidFill>
                <a:latin typeface="Calibri" panose="020F0502020204030204" pitchFamily="34" charset="0"/>
                <a:ea typeface="PMingLiU"/>
                <a:cs typeface="Calibri" panose="020F0502020204030204" pitchFamily="34" charset="0"/>
              </a:rPr>
              <a:t>区全球行动团队</a:t>
            </a:r>
          </a:p>
        </p:txBody>
      </p:sp>
      <p:sp>
        <p:nvSpPr>
          <p:cNvPr id="18" name="Rectangle 17"/>
          <p:cNvSpPr/>
          <p:nvPr/>
        </p:nvSpPr>
        <p:spPr>
          <a:xfrm>
            <a:off x="7691083" y="1045644"/>
            <a:ext cx="4119917" cy="369332"/>
          </a:xfrm>
          <a:prstGeom prst="rect">
            <a:avLst/>
          </a:prstGeom>
        </p:spPr>
        <p:txBody>
          <a:bodyPr wrap="square">
            <a:spAutoFit/>
          </a:bodyPr>
          <a:lstStyle/>
          <a:p>
            <a:r>
              <a:rPr lang="zh-TW" i="1" dirty="0">
                <a:solidFill>
                  <a:schemeClr val="accent1"/>
                </a:solidFill>
                <a:latin typeface="Calibri" panose="020F0502020204030204" pitchFamily="34" charset="0"/>
                <a:ea typeface="PMingLiU"/>
                <a:cs typeface="Calibri" panose="020F0502020204030204" pitchFamily="34" charset="0"/>
              </a:rPr>
              <a:t>总监顾问委员会</a:t>
            </a:r>
          </a:p>
        </p:txBody>
      </p:sp>
      <p:cxnSp>
        <p:nvCxnSpPr>
          <p:cNvPr id="19" name="Straight Connector 18"/>
          <p:cNvCxnSpPr/>
          <p:nvPr/>
        </p:nvCxnSpPr>
        <p:spPr>
          <a:xfrm flipH="1">
            <a:off x="3842851" y="3335281"/>
            <a:ext cx="1081056" cy="389682"/>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36" idx="1"/>
          </p:cNvCxnSpPr>
          <p:nvPr/>
        </p:nvCxnSpPr>
        <p:spPr>
          <a:xfrm>
            <a:off x="6638769" y="3041776"/>
            <a:ext cx="2271129" cy="175227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4577708" y="2057400"/>
            <a:ext cx="2496002" cy="2797994"/>
            <a:chOff x="3307852" y="1938648"/>
            <a:chExt cx="2496002" cy="2797994"/>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6851" t="-4296" r="-1185" b="27629"/>
            <a:stretch/>
          </p:blipFill>
          <p:spPr>
            <a:xfrm>
              <a:off x="3683144" y="1938648"/>
              <a:ext cx="1676400" cy="2286000"/>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3307852" y="4398088"/>
              <a:ext cx="2496002" cy="338554"/>
            </a:xfrm>
            <a:prstGeom prst="rect">
              <a:avLst/>
            </a:prstGeom>
            <a:noFill/>
          </p:spPr>
          <p:txBody>
            <a:bodyPr wrap="square" rtlCol="0">
              <a:spAutoFit/>
            </a:bodyPr>
            <a:lstStyle/>
            <a:p>
              <a:pPr algn="ctr"/>
              <a:r>
                <a:rPr lang="zh-TW" sz="1600" dirty="0">
                  <a:solidFill>
                    <a:schemeClr val="bg1"/>
                  </a:solidFill>
                  <a:latin typeface="Helvetica Neue"/>
                  <a:ea typeface="PMingLiU"/>
                </a:rPr>
                <a:t>分区主席</a:t>
              </a:r>
            </a:p>
          </p:txBody>
        </p:sp>
      </p:gr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3944" y="1819548"/>
            <a:ext cx="878821" cy="1280160"/>
          </a:xfrm>
          <a:prstGeom prst="rect">
            <a:avLst/>
          </a:prstGeom>
          <a:ln>
            <a:noFill/>
          </a:ln>
          <a:effectLst>
            <a:outerShdw blurRad="292100" dist="139700" dir="2700000" algn="tl" rotWithShape="0">
              <a:srgbClr val="333333">
                <a:alpha val="65000"/>
              </a:srgbClr>
            </a:outerShdw>
          </a:effectLst>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3263" y="2669091"/>
            <a:ext cx="853443" cy="1280160"/>
          </a:xfrm>
          <a:prstGeom prst="rect">
            <a:avLst/>
          </a:prstGeom>
          <a:ln>
            <a:noFill/>
          </a:ln>
          <a:effectLst>
            <a:outerShdw blurRad="292100" dist="139700" dir="2700000" algn="tl" rotWithShape="0">
              <a:srgbClr val="333333">
                <a:alpha val="65000"/>
              </a:srgbClr>
            </a:outerShdw>
          </a:effectLst>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878994" y="2705153"/>
            <a:ext cx="890992" cy="1280160"/>
          </a:xfrm>
          <a:prstGeom prst="rect">
            <a:avLst/>
          </a:prstGeom>
          <a:ln>
            <a:noFill/>
          </a:ln>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9898" y="4153972"/>
            <a:ext cx="908059" cy="1280160"/>
          </a:xfrm>
          <a:prstGeom prst="rect">
            <a:avLst/>
          </a:prstGeom>
          <a:ln>
            <a:noFill/>
          </a:ln>
          <a:effectLst>
            <a:outerShdw blurRad="50800" dist="38100" dir="2700000" algn="tl" rotWithShape="0">
              <a:prstClr val="black">
                <a:alpha val="40000"/>
              </a:prstClr>
            </a:outerShdw>
          </a:effectLst>
        </p:spPr>
      </p:pic>
      <p:pic>
        <p:nvPicPr>
          <p:cNvPr id="43" name="Picture 42"/>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10297503" y="4125562"/>
            <a:ext cx="890451" cy="1280160"/>
          </a:xfrm>
          <a:prstGeom prst="rect">
            <a:avLst/>
          </a:prstGeom>
          <a:ln>
            <a:noFill/>
          </a:ln>
          <a:effectLst>
            <a:outerShdw blurRad="50800" dist="38100" dir="2700000" algn="tl" rotWithShape="0">
              <a:prstClr val="black">
                <a:alpha val="40000"/>
              </a:prstClr>
            </a:outerShdw>
          </a:effectLst>
        </p:spPr>
      </p:pic>
      <p:pic>
        <p:nvPicPr>
          <p:cNvPr id="62" name="Picture 61"/>
          <p:cNvPicPr>
            <a:picLocks noChangeAspect="1"/>
          </p:cNvPicPr>
          <p:nvPr/>
        </p:nvPicPr>
        <p:blipFill rotWithShape="1">
          <a:blip r:embed="rId9">
            <a:extLst>
              <a:ext uri="{28A0092B-C50C-407E-A947-70E740481C1C}">
                <a14:useLocalDpi xmlns:a14="http://schemas.microsoft.com/office/drawing/2010/main" val="0"/>
              </a:ext>
            </a:extLst>
          </a:blip>
          <a:srcRect l="18411" t="1929" r="27456" b="52588"/>
          <a:stretch/>
        </p:blipFill>
        <p:spPr>
          <a:xfrm>
            <a:off x="2480223" y="1829555"/>
            <a:ext cx="1037953" cy="1280160"/>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65" name="Picture 64"/>
          <p:cNvPicPr>
            <a:picLocks noChangeAspect="1"/>
          </p:cNvPicPr>
          <p:nvPr/>
        </p:nvPicPr>
        <p:blipFill rotWithShape="1">
          <a:blip r:embed="rId10">
            <a:extLst>
              <a:ext uri="{28A0092B-C50C-407E-A947-70E740481C1C}">
                <a14:useLocalDpi xmlns:a14="http://schemas.microsoft.com/office/drawing/2010/main" val="0"/>
              </a:ext>
            </a:extLst>
          </a:blip>
          <a:srcRect l="4735" r="15017" b="19600"/>
          <a:stretch/>
        </p:blipFill>
        <p:spPr>
          <a:xfrm>
            <a:off x="2045816" y="3703320"/>
            <a:ext cx="915756" cy="1280160"/>
          </a:xfrm>
          <a:prstGeom prst="rect">
            <a:avLst/>
          </a:prstGeom>
          <a:ln>
            <a:noFill/>
          </a:ln>
          <a:effectLst/>
        </p:spPr>
      </p:pic>
      <p:pic>
        <p:nvPicPr>
          <p:cNvPr id="68" name="Picture 6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3030" y="2332475"/>
            <a:ext cx="910524" cy="1280160"/>
          </a:xfrm>
          <a:prstGeom prst="rect">
            <a:avLst/>
          </a:prstGeom>
          <a:ln>
            <a:noFill/>
          </a:ln>
          <a:effectLst>
            <a:outerShdw blurRad="292100" dist="139700" dir="2700000" algn="tl" rotWithShape="0">
              <a:srgbClr val="333333">
                <a:alpha val="65000"/>
              </a:srgbClr>
            </a:outerShdw>
          </a:effectLst>
        </p:spPr>
      </p:pic>
      <p:pic>
        <p:nvPicPr>
          <p:cNvPr id="71" name="Picture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29523" y="3310307"/>
            <a:ext cx="934445" cy="1371600"/>
          </a:xfrm>
          <a:prstGeom prst="rect">
            <a:avLst/>
          </a:prstGeom>
          <a:ln>
            <a:noFill/>
          </a:ln>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C25DC871-4225-7F35-94BB-6792D696FE05}"/>
              </a:ext>
            </a:extLst>
          </p:cNvPr>
          <p:cNvPicPr>
            <a:picLocks noChangeAspect="1"/>
          </p:cNvPicPr>
          <p:nvPr/>
        </p:nvPicPr>
        <p:blipFill>
          <a:blip r:embed="rId13"/>
          <a:stretch>
            <a:fillRect/>
          </a:stretch>
        </p:blipFill>
        <p:spPr>
          <a:xfrm>
            <a:off x="828785" y="4343400"/>
            <a:ext cx="1077248" cy="1371600"/>
          </a:xfrm>
          <a:prstGeom prst="rect">
            <a:avLst/>
          </a:prstGeom>
        </p:spPr>
      </p:pic>
    </p:spTree>
    <p:extLst>
      <p:ext uri="{BB962C8B-B14F-4D97-AF65-F5344CB8AC3E}">
        <p14:creationId xmlns:p14="http://schemas.microsoft.com/office/powerpoint/2010/main" val="2313508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638800" y="3810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Text Placeholder 1">
            <a:extLst>
              <a:ext uri="{FF2B5EF4-FFF2-40B4-BE49-F238E27FC236}">
                <a16:creationId xmlns:a16="http://schemas.microsoft.com/office/drawing/2014/main" id="{86B08A72-D8F2-2B4C-90A6-138848A9CEF3}"/>
              </a:ext>
            </a:extLst>
          </p:cNvPr>
          <p:cNvSpPr txBox="1">
            <a:spLocks/>
          </p:cNvSpPr>
          <p:nvPr/>
        </p:nvSpPr>
        <p:spPr>
          <a:xfrm>
            <a:off x="1420147" y="2667000"/>
            <a:ext cx="9525000" cy="762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spcBef>
                <a:spcPts val="0"/>
              </a:spcBef>
              <a:buNone/>
            </a:pPr>
            <a:r>
              <a:rPr lang="zh-TW" sz="3600" b="1" dirty="0">
                <a:solidFill>
                  <a:schemeClr val="bg1"/>
                </a:solidFill>
                <a:latin typeface="Calibri" panose="020F0502020204030204" pitchFamily="34" charset="0"/>
                <a:ea typeface="PMingLiU"/>
                <a:cs typeface="Calibri" panose="020F0502020204030204" pitchFamily="34" charset="0"/>
              </a:rPr>
              <a:t>任期前做好准备！</a:t>
            </a:r>
          </a:p>
        </p:txBody>
      </p:sp>
    </p:spTree>
    <p:extLst>
      <p:ext uri="{BB962C8B-B14F-4D97-AF65-F5344CB8AC3E}">
        <p14:creationId xmlns:p14="http://schemas.microsoft.com/office/powerpoint/2010/main" val="4264650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11" name="Title 1"/>
          <p:cNvSpPr txBox="1">
            <a:spLocks/>
          </p:cNvSpPr>
          <p:nvPr/>
        </p:nvSpPr>
        <p:spPr>
          <a:xfrm>
            <a:off x="5188790" y="2286000"/>
            <a:ext cx="6234024" cy="4257506"/>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zh-TW" sz="2400" dirty="0">
                <a:solidFill>
                  <a:schemeClr val="accent6">
                    <a:lumMod val="65000"/>
                    <a:lumOff val="35000"/>
                  </a:schemeClr>
                </a:solidFill>
                <a:latin typeface="Calibri" panose="020F0502020204030204" pitchFamily="34" charset="0"/>
                <a:ea typeface="PMingLiU" charset="0"/>
                <a:cs typeface="Calibri" panose="020F0502020204030204" pitchFamily="34" charset="0"/>
              </a:rPr>
              <a:t>在狮子会学习中心探索培训机会。</a:t>
            </a:r>
          </a:p>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zh-TW" sz="2400" dirty="0">
                <a:solidFill>
                  <a:schemeClr val="accent6">
                    <a:lumMod val="65000"/>
                    <a:lumOff val="35000"/>
                  </a:schemeClr>
                </a:solidFill>
                <a:latin typeface="Calibri" panose="020F0502020204030204" pitchFamily="34" charset="0"/>
                <a:ea typeface="PMingLiU" charset="0"/>
                <a:cs typeface="Calibri" panose="020F0502020204030204" pitchFamily="34" charset="0"/>
              </a:rPr>
              <a:t>贵区可能提供讲师引导的培训。</a:t>
            </a:r>
          </a:p>
          <a:p>
            <a:pPr algn="l">
              <a:lnSpc>
                <a:spcPct val="125000"/>
              </a:lnSpc>
            </a:pPr>
            <a:endParaRPr lang="en-US" sz="2400" kern="0" dirty="0">
              <a:solidFill>
                <a:schemeClr val="accent6">
                  <a:lumMod val="65000"/>
                  <a:lumOff val="35000"/>
                </a:schemeClr>
              </a:solidFill>
              <a:latin typeface="Calibri" panose="020F0502020204030204" pitchFamily="34" charset="0"/>
              <a:ea typeface="Arial" charset="0"/>
              <a:cs typeface="Calibri" panose="020F0502020204030204" pitchFamily="34" charset="0"/>
            </a:endParaRPr>
          </a:p>
          <a:p>
            <a:pPr algn="l">
              <a:lnSpc>
                <a:spcPct val="125000"/>
              </a:lnSpc>
            </a:pPr>
            <a:r>
              <a:rPr lang="zh-TW" sz="2400" dirty="0">
                <a:solidFill>
                  <a:schemeClr val="accent6">
                    <a:lumMod val="65000"/>
                    <a:lumOff val="35000"/>
                  </a:schemeClr>
                </a:solidFill>
                <a:latin typeface="Calibri" panose="020F0502020204030204" pitchFamily="34" charset="0"/>
                <a:ea typeface="PMingLiU" charset="0"/>
                <a:cs typeface="Calibri" panose="020F0502020204030204" pitchFamily="34" charset="0"/>
              </a:rPr>
              <a:t>同时查看给分会的最新资源。 </a:t>
            </a:r>
          </a:p>
          <a:p>
            <a:pPr algn="l">
              <a:lnSpc>
                <a:spcPct val="125000"/>
              </a:lnSpc>
            </a:pPr>
            <a:endParaRPr lang="en-US" sz="2400" kern="0" dirty="0">
              <a:solidFill>
                <a:schemeClr val="accent6">
                  <a:lumMod val="65000"/>
                  <a:lumOff val="35000"/>
                </a:schemeClr>
              </a:solidFill>
              <a:latin typeface="HelveticaNeueLT Std Lt" panose="020B0403020202020204" pitchFamily="34" charset="0"/>
              <a:ea typeface="Arial" charset="0"/>
              <a:cs typeface="Arial" charset="0"/>
            </a:endParaRPr>
          </a:p>
          <a:p>
            <a:pPr algn="l">
              <a:lnSpc>
                <a:spcPct val="120000"/>
              </a:lnSpc>
            </a:pPr>
            <a:r>
              <a:rPr lang="zh-TW" sz="2200" dirty="0">
                <a:solidFill>
                  <a:srgbClr val="56565A"/>
                </a:solidFill>
                <a:latin typeface="HelveticaNeueLT Std Lt" panose="020B0403020202020204" pitchFamily="34" charset="0"/>
                <a:ea typeface="PMingLiU" charset="0"/>
                <a:cs typeface="Arial" charset="0"/>
              </a:rPr>
              <a:t> </a:t>
            </a: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a:p>
            <a:pPr algn="l">
              <a:lnSpc>
                <a:spcPct val="120000"/>
              </a:lnSpc>
            </a:pPr>
            <a:endParaRPr lang="en-US" sz="2200" kern="0" dirty="0">
              <a:solidFill>
                <a:srgbClr val="56565A"/>
              </a:solidFill>
              <a:latin typeface="HelveticaNeueLT Std Lt" panose="020B0403020202020204" pitchFamily="34" charset="0"/>
              <a:ea typeface="Arial" charset="0"/>
              <a:cs typeface="Arial" charset="0"/>
            </a:endParaRPr>
          </a:p>
        </p:txBody>
      </p:sp>
      <p:sp>
        <p:nvSpPr>
          <p:cNvPr id="7" name="Title 1"/>
          <p:cNvSpPr txBox="1">
            <a:spLocks/>
          </p:cNvSpPr>
          <p:nvPr/>
        </p:nvSpPr>
        <p:spPr>
          <a:xfrm>
            <a:off x="5043576" y="381000"/>
            <a:ext cx="5867402" cy="1397101"/>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zh-TW" sz="3200" dirty="0">
                <a:solidFill>
                  <a:srgbClr val="082E87"/>
                </a:solidFill>
                <a:latin typeface="Calibri" panose="020F0502020204030204" pitchFamily="34" charset="0"/>
                <a:ea typeface="PMingLiU"/>
                <a:cs typeface="Calibri" panose="020F0502020204030204" pitchFamily="34" charset="0"/>
              </a:rPr>
              <a:t>参加任何贵区为分区和专区主席提供的培训。</a:t>
            </a:r>
          </a:p>
        </p:txBody>
      </p:sp>
      <p:sp>
        <p:nvSpPr>
          <p:cNvPr id="8" name="Rectangle 7"/>
          <p:cNvSpPr/>
          <p:nvPr/>
        </p:nvSpPr>
        <p:spPr>
          <a:xfrm>
            <a:off x="5043576" y="207156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2016647"/>
            <a:ext cx="3810000" cy="28575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9333096"/>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06A8C181-E056-415E-9B59-40F04FA43837}">
  <ds:schemaRef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 ds:uri="http://purl.org/dc/elements/1.1/"/>
    <ds:schemaRef ds:uri="http://schemas.microsoft.com/office/infopath/2007/PartnerControls"/>
    <ds:schemaRef ds:uri="a7495015-d16d-4dd1-a72f-488cd8119f34"/>
    <ds:schemaRef ds:uri="http://schemas.microsoft.com/office/2006/metadata/properties"/>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47241</TotalTime>
  <Words>9655</Words>
  <Application>Microsoft Office PowerPoint</Application>
  <PresentationFormat>Widescreen</PresentationFormat>
  <Paragraphs>1013</Paragraphs>
  <Slides>54</Slides>
  <Notes>54</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54</vt:i4>
      </vt:variant>
    </vt:vector>
  </HeadingPairs>
  <TitlesOfParts>
    <vt:vector size="72" baseType="lpstr">
      <vt:lpstr>Adobe Devanagari</vt:lpstr>
      <vt:lpstr>Arial</vt:lpstr>
      <vt:lpstr>Arial Hebrew Scholar</vt:lpstr>
      <vt:lpstr>Calibri</vt:lpstr>
      <vt:lpstr>Calibri Light</vt:lpstr>
      <vt:lpstr>Helvetica</vt:lpstr>
      <vt:lpstr>Helvetica Neue</vt:lpstr>
      <vt:lpstr>HelveticaNeueLT Std</vt:lpstr>
      <vt:lpstr>HelveticaNeueLT Std Lt</vt:lpstr>
      <vt:lpstr>Open sans</vt:lpstr>
      <vt:lpstr>Open sans</vt:lpstr>
      <vt:lpstr>Segoe UI</vt:lpstr>
      <vt:lpstr>Segoe UI Semibold</vt:lpstr>
      <vt:lpstr>Times New Roman</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您将与这些分会干部密切合作</vt:lpstr>
      <vt:lpstr>您与总监和全球行动团队密切合作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准备领导；准备成功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您的第三次会议 — 注重于领导发展！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1595</cp:revision>
  <cp:lastPrinted>2019-06-12T14:00:21Z</cp:lastPrinted>
  <dcterms:created xsi:type="dcterms:W3CDTF">2016-11-15T15:12:50Z</dcterms:created>
  <dcterms:modified xsi:type="dcterms:W3CDTF">2023-09-22T15:12:20Z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