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63"/>
  </p:notesMasterIdLst>
  <p:handoutMasterIdLst>
    <p:handoutMasterId r:id="rId64"/>
  </p:handoutMasterIdLst>
  <p:sldIdLst>
    <p:sldId id="957" r:id="rId9"/>
    <p:sldId id="954" r:id="rId10"/>
    <p:sldId id="1043" r:id="rId11"/>
    <p:sldId id="955" r:id="rId12"/>
    <p:sldId id="963" r:id="rId13"/>
    <p:sldId id="966" r:id="rId14"/>
    <p:sldId id="958" r:id="rId15"/>
    <p:sldId id="1000" r:id="rId16"/>
    <p:sldId id="1024" r:id="rId17"/>
    <p:sldId id="1046" r:id="rId18"/>
    <p:sldId id="1037" r:id="rId19"/>
    <p:sldId id="1039" r:id="rId20"/>
    <p:sldId id="1007" r:id="rId21"/>
    <p:sldId id="968" r:id="rId22"/>
    <p:sldId id="970" r:id="rId23"/>
    <p:sldId id="996" r:id="rId24"/>
    <p:sldId id="1253" r:id="rId25"/>
    <p:sldId id="1045" r:id="rId26"/>
    <p:sldId id="535" r:id="rId27"/>
    <p:sldId id="1250" r:id="rId28"/>
    <p:sldId id="1028" r:id="rId29"/>
    <p:sldId id="995" r:id="rId30"/>
    <p:sldId id="1011" r:id="rId31"/>
    <p:sldId id="961" r:id="rId32"/>
    <p:sldId id="1017" r:id="rId33"/>
    <p:sldId id="1038" r:id="rId34"/>
    <p:sldId id="972" r:id="rId35"/>
    <p:sldId id="959" r:id="rId36"/>
    <p:sldId id="1004" r:id="rId37"/>
    <p:sldId id="974" r:id="rId38"/>
    <p:sldId id="1001" r:id="rId39"/>
    <p:sldId id="988" r:id="rId40"/>
    <p:sldId id="990" r:id="rId41"/>
    <p:sldId id="976" r:id="rId42"/>
    <p:sldId id="1014" r:id="rId43"/>
    <p:sldId id="978" r:id="rId44"/>
    <p:sldId id="979" r:id="rId45"/>
    <p:sldId id="1015" r:id="rId46"/>
    <p:sldId id="987" r:id="rId47"/>
    <p:sldId id="1016" r:id="rId48"/>
    <p:sldId id="956" r:id="rId49"/>
    <p:sldId id="1252" r:id="rId50"/>
    <p:sldId id="1251" r:id="rId51"/>
    <p:sldId id="1248" r:id="rId52"/>
    <p:sldId id="1035" r:id="rId53"/>
    <p:sldId id="1245" r:id="rId54"/>
    <p:sldId id="1042" r:id="rId55"/>
    <p:sldId id="1012" r:id="rId56"/>
    <p:sldId id="1020" r:id="rId57"/>
    <p:sldId id="1041" r:id="rId58"/>
    <p:sldId id="1247" r:id="rId59"/>
    <p:sldId id="1023" r:id="rId60"/>
    <p:sldId id="545" r:id="rId61"/>
    <p:sldId id="1044" r:id="rId6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Laube, Ann" initials="LA" lastIdx="1" clrIdx="81">
    <p:extLst>
      <p:ext uri="{19B8F6BF-5375-455C-9EA6-DF929625EA0E}">
        <p15:presenceInfo xmlns:p15="http://schemas.microsoft.com/office/powerpoint/2012/main" userId="S-1-5-21-1659004503-1409082233-839522115-4154"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F0C300"/>
    <a:srgbClr val="56565A"/>
    <a:srgbClr val="732E81"/>
    <a:srgbClr val="457DC8"/>
    <a:srgbClr val="082E87"/>
    <a:srgbClr val="0A5496"/>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3067" autoAdjust="0"/>
  </p:normalViewPr>
  <p:slideViewPr>
    <p:cSldViewPr showGuides="1">
      <p:cViewPr varScale="1">
        <p:scale>
          <a:sx n="106" d="100"/>
          <a:sy n="106" d="100"/>
        </p:scale>
        <p:origin x="858" y="7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2208"/>
    </p:cViewPr>
  </p:outlineViewPr>
  <p:notesTextViewPr>
    <p:cViewPr>
      <p:scale>
        <a:sx n="150" d="100"/>
        <a:sy n="150" d="100"/>
      </p:scale>
      <p:origin x="0" y="0"/>
    </p:cViewPr>
  </p:notesTextViewPr>
  <p:sorterViewPr>
    <p:cViewPr>
      <p:scale>
        <a:sx n="120" d="100"/>
        <a:sy n="120" d="100"/>
      </p:scale>
      <p:origin x="0" y="-18384"/>
    </p:cViewPr>
  </p:sorterViewPr>
  <p:notesViewPr>
    <p:cSldViewPr showGuides="1">
      <p:cViewPr varScale="1">
        <p:scale>
          <a:sx n="88" d="100"/>
          <a:sy n="88" d="100"/>
        </p:scale>
        <p:origin x="369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3038475" cy="465621"/>
          </a:xfrm>
          <a:prstGeom prst="rect">
            <a:avLst/>
          </a:prstGeom>
        </p:spPr>
        <p:txBody>
          <a:bodyPr vert="horz" lIns="91840" tIns="45920" rIns="91840" bIns="4592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5" y="8829185"/>
            <a:ext cx="3038475" cy="465621"/>
          </a:xfrm>
          <a:prstGeom prst="rect">
            <a:avLst/>
          </a:prstGeom>
        </p:spPr>
        <p:txBody>
          <a:bodyPr vert="horz" lIns="91840" tIns="45920" rIns="91840" bIns="4592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41" y="8829185"/>
            <a:ext cx="3038475" cy="465621"/>
          </a:xfrm>
          <a:prstGeom prst="rect">
            <a:avLst/>
          </a:prstGeom>
        </p:spPr>
        <p:txBody>
          <a:bodyPr vert="horz" wrap="square" lIns="91840" tIns="45920" rIns="91840" bIns="4592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105457FD-C346-4862-9B20-58440274D4DF}" type="datetime1">
              <a:rPr lang="en-US" smtClean="0"/>
              <a:t>9/22/2023</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2" y="228600"/>
            <a:ext cx="2278060" cy="237025"/>
          </a:xfrm>
          <a:prstGeom prst="rect">
            <a:avLst/>
          </a:prstGeom>
        </p:spPr>
        <p:txBody>
          <a:bodyPr vert="horz" wrap="square" lIns="92852" tIns="46425" rIns="92852" bIns="46425" numCol="1" anchor="t" anchorCtr="0" compatLnSpc="1">
            <a:prstTxWarp prst="textNoShape">
              <a:avLst/>
            </a:prstTxWarp>
          </a:bodyPr>
          <a:lstStyle>
            <a:lvl1pPr algn="r">
              <a:defRPr sz="1300" smtClean="0">
                <a:latin typeface="Calibri" pitchFamily="34" charset="0"/>
              </a:defRPr>
            </a:lvl1pPr>
          </a:lstStyle>
          <a:p>
            <a:pPr>
              <a:defRPr/>
            </a:pPr>
            <a:fld id="{CAFD0B60-6681-4A01-8781-7D77F9AE44FA}" type="datetime1">
              <a:rPr lang="en-US" smtClean="0"/>
              <a:t>9/22/2023</a:t>
            </a:fld>
            <a:endParaRPr lang="en-US" dirty="0"/>
          </a:p>
        </p:txBody>
      </p:sp>
      <p:sp>
        <p:nvSpPr>
          <p:cNvPr id="4" name="Slide Image Placeholder 3"/>
          <p:cNvSpPr>
            <a:spLocks noGrp="1" noRot="1" noChangeAspect="1"/>
          </p:cNvSpPr>
          <p:nvPr>
            <p:ph type="sldImg" idx="2"/>
          </p:nvPr>
        </p:nvSpPr>
        <p:spPr>
          <a:xfrm>
            <a:off x="762002" y="696038"/>
            <a:ext cx="5486400" cy="3087068"/>
          </a:xfrm>
          <a:prstGeom prst="rect">
            <a:avLst/>
          </a:prstGeom>
          <a:noFill/>
          <a:ln w="12700">
            <a:solidFill>
              <a:prstClr val="black"/>
            </a:solidFill>
          </a:ln>
        </p:spPr>
        <p:txBody>
          <a:bodyPr vert="horz" lIns="92852" tIns="46425" rIns="92852" bIns="46425" rtlCol="0" anchor="ctr"/>
          <a:lstStyle/>
          <a:p>
            <a:pPr lvl="0"/>
            <a:endParaRPr lang="en-US" noProof="0" dirty="0"/>
          </a:p>
        </p:txBody>
      </p:sp>
      <p:sp>
        <p:nvSpPr>
          <p:cNvPr id="7" name="Slide Number Placeholder 6"/>
          <p:cNvSpPr>
            <a:spLocks noGrp="1"/>
          </p:cNvSpPr>
          <p:nvPr>
            <p:ph type="sldNum" sz="quarter" idx="5"/>
          </p:nvPr>
        </p:nvSpPr>
        <p:spPr>
          <a:xfrm>
            <a:off x="5784852" y="8829185"/>
            <a:ext cx="523875" cy="314236"/>
          </a:xfrm>
          <a:prstGeom prst="rect">
            <a:avLst/>
          </a:prstGeom>
        </p:spPr>
        <p:txBody>
          <a:bodyPr vert="horz" wrap="square" lIns="92852" tIns="46425" rIns="92852" bIns="46425" numCol="1" anchor="b" anchorCtr="0" compatLnSpc="1">
            <a:prstTxWarp prst="textNoShape">
              <a:avLst/>
            </a:prstTxWarp>
          </a:bodyPr>
          <a:lstStyle>
            <a:lvl1pPr algn="ctr">
              <a:defRPr sz="1300" smtClean="0">
                <a:latin typeface="Calibri" pitchFamily="34" charset="0"/>
              </a:defRPr>
            </a:lvl1pPr>
          </a:lstStyle>
          <a:p>
            <a:pPr>
              <a:defRPr/>
            </a:pPr>
            <a:fld id="{6627F33C-24D4-41C1-BFA2-68160C39F89C}" type="slidenum">
              <a:rPr lang="en-US" smtClean="0"/>
              <a:pPr>
                <a:defRPr/>
              </a:pPr>
              <a:t>‹#›</a:t>
            </a:fld>
            <a:endParaRPr lang="en-US" dirty="0"/>
          </a:p>
        </p:txBody>
      </p:sp>
      <p:sp>
        <p:nvSpPr>
          <p:cNvPr id="9" name="Notes Placeholder 8"/>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p:notesStyle>
    <a:lvl1pPr marL="0" indent="0" algn="l" rtl="0" eaLnBrk="0" fontAlgn="base" hangingPunct="0">
      <a:lnSpc>
        <a:spcPct val="150000"/>
      </a:lnSpc>
      <a:spcBef>
        <a:spcPts val="0"/>
      </a:spcBef>
      <a:spcAft>
        <a:spcPct val="0"/>
      </a:spcAft>
      <a:tabLst>
        <a:tab pos="461963" algn="l"/>
        <a:tab pos="914400" algn="l"/>
        <a:tab pos="1376363" algn="l"/>
        <a:tab pos="1828800" algn="l"/>
      </a:tabLst>
      <a:defRPr sz="1200" kern="1200">
        <a:solidFill>
          <a:schemeClr val="tx1">
            <a:lumMod val="75000"/>
          </a:schemeClr>
        </a:solidFill>
        <a:latin typeface="+mn-lt"/>
        <a:ea typeface="ヒラギノ角ゴ Pro W3" charset="0"/>
        <a:cs typeface="ヒラギノ角ゴ Pro W3" charset="0"/>
      </a:defRPr>
    </a:lvl1pPr>
    <a:lvl2pPr marL="457200" indent="-457200" algn="l" rtl="0" eaLnBrk="0" fontAlgn="base" hangingPunct="0">
      <a:lnSpc>
        <a:spcPct val="150000"/>
      </a:lnSpc>
      <a:spcBef>
        <a:spcPts val="0"/>
      </a:spcBef>
      <a:spcAft>
        <a:spcPct val="0"/>
      </a:spcAft>
      <a:defRPr sz="1200" kern="1200">
        <a:solidFill>
          <a:schemeClr val="tx1"/>
        </a:solidFill>
        <a:latin typeface="+mn-lt"/>
        <a:ea typeface="ヒラギノ角ゴ Pro W3" charset="0"/>
        <a:cs typeface="+mn-cs"/>
      </a:defRPr>
    </a:lvl2pPr>
    <a:lvl3pPr marL="457200" indent="-457200" algn="l" rtl="0" eaLnBrk="0" fontAlgn="base" hangingPunct="0">
      <a:lnSpc>
        <a:spcPct val="150000"/>
      </a:lnSpc>
      <a:spcBef>
        <a:spcPts val="0"/>
      </a:spcBef>
      <a:spcAft>
        <a:spcPct val="0"/>
      </a:spcAft>
      <a:defRPr lang="en-US" sz="1200" kern="1200" noProof="0" dirty="0">
        <a:solidFill>
          <a:schemeClr val="tx1">
            <a:lumMod val="75000"/>
          </a:schemeClr>
        </a:solidFill>
        <a:latin typeface="+mn-lt"/>
        <a:ea typeface="ヒラギノ角ゴ Pro W3" charset="0"/>
        <a:cs typeface="+mn-cs"/>
      </a:defRPr>
    </a:lvl3pPr>
    <a:lvl4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4pPr>
    <a:lvl5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r>
              <a:rPr lang="it-IT" dirty="0"/>
              <a:t>Esaminiamo il ruolo del presidente di zona.</a:t>
            </a:r>
          </a:p>
          <a:p>
            <a:pPr defTabSz="424723">
              <a:lnSpc>
                <a:spcPct val="150000"/>
              </a:lnSpc>
            </a:pPr>
            <a:endParaRPr lang="en-US" dirty="0"/>
          </a:p>
          <a:p>
            <a:pPr defTabSz="424723">
              <a:lnSpc>
                <a:spcPct val="150000"/>
              </a:lnSpc>
            </a:pPr>
            <a:r>
              <a:rPr lang="it-IT" dirty="0"/>
              <a:t>Non importa quanti di voi hanno già esperienza come presidente di zona o quanti ricopriranno questo incarico in futuro, noi ci auguriamo possiate cogliere questa opportunità e sfruttarla appieno, per condividere idee e migliori pratiche per essere un presidente di zona di successo. </a:t>
            </a:r>
          </a:p>
          <a:p>
            <a:pPr defTabSz="424723">
              <a:lnSpc>
                <a:spcPct val="150000"/>
              </a:lnSpc>
            </a:pPr>
            <a:endParaRPr lang="en-US" dirty="0"/>
          </a:p>
          <a:p>
            <a:pPr defTabSz="424723">
              <a:lnSpc>
                <a:spcPct val="150000"/>
              </a:lnSpc>
            </a:pPr>
            <a:r>
              <a:rPr lang="it-IT" dirty="0"/>
              <a:t>Ora, parliamo dell'importanza di un presidente di zona e del supporto ai club.</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a:t>
            </a:fld>
            <a:endParaRPr lang="en-US" dirty="0"/>
          </a:p>
        </p:txBody>
      </p:sp>
    </p:spTree>
    <p:extLst>
      <p:ext uri="{BB962C8B-B14F-4D97-AF65-F5344CB8AC3E}">
        <p14:creationId xmlns:p14="http://schemas.microsoft.com/office/powerpoint/2010/main" val="242191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635125" y="509588"/>
            <a:ext cx="3740150" cy="21034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defRPr/>
            </a:pPr>
            <a:r>
              <a:rPr lang="it-IT" dirty="0">
                <a:latin typeface="Helvetica Neue"/>
              </a:rPr>
              <a:t>Questa pagina web è stata aggiornata di recente e fornisce materiale che vi sarà utile per prepararvi al successo come presidenti di zona. </a:t>
            </a:r>
          </a:p>
          <a:p>
            <a:pPr>
              <a:defRPr/>
            </a:pPr>
            <a:endParaRPr lang="en-US" dirty="0"/>
          </a:p>
        </p:txBody>
      </p:sp>
      <p:sp>
        <p:nvSpPr>
          <p:cNvPr id="4" name="Notes Placeholder 2">
            <a:extLst>
              <a:ext uri="{FF2B5EF4-FFF2-40B4-BE49-F238E27FC236}">
                <a16:creationId xmlns:a16="http://schemas.microsoft.com/office/drawing/2014/main" id="{788DE6F3-F043-4125-AB6F-83F2A3A2A397}"/>
              </a:ext>
            </a:extLst>
          </p:cNvPr>
          <p:cNvSpPr txBox="1">
            <a:spLocks/>
          </p:cNvSpPr>
          <p:nvPr/>
        </p:nvSpPr>
        <p:spPr>
          <a:xfrm>
            <a:off x="441166" y="2819257"/>
            <a:ext cx="6126480" cy="5760720"/>
          </a:xfrm>
          <a:prstGeom prst="rect">
            <a:avLst/>
          </a:prstGeom>
        </p:spPr>
        <p:txBody>
          <a:bodyPr vert="horz" lIns="93164" tIns="46582" rIns="93164" bIns="46582" rtlCol="0">
            <a:normAutofit/>
          </a:bodyPr>
          <a:lstStyle>
            <a:lvl1pPr algn="l" rtl="0" eaLnBrk="0" fontAlgn="base" hangingPunct="0">
              <a:spcBef>
                <a:spcPct val="30000"/>
              </a:spcBef>
              <a:spcAft>
                <a:spcPct val="0"/>
              </a:spcAft>
              <a:defRPr sz="1100" kern="1200">
                <a:solidFill>
                  <a:schemeClr val="tx1"/>
                </a:solidFill>
                <a:latin typeface="+mj-lt"/>
                <a:ea typeface="+mn-ea"/>
                <a:cs typeface="+mn-cs"/>
              </a:defRPr>
            </a:lvl1pPr>
            <a:lvl2pPr marL="4572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en-US" dirty="0"/>
          </a:p>
          <a:p>
            <a:pPr>
              <a:lnSpc>
                <a:spcPct val="150000"/>
              </a:lnSpc>
            </a:pPr>
            <a:endParaRPr lang="en-US" dirty="0"/>
          </a:p>
          <a:p>
            <a:pPr>
              <a:lnSpc>
                <a:spcPct val="150000"/>
              </a:lnSpc>
            </a:pPr>
            <a:r>
              <a:rPr lang="it-IT" dirty="0"/>
              <a:t>	</a:t>
            </a:r>
          </a:p>
          <a:p>
            <a:pPr>
              <a:lnSpc>
                <a:spcPct val="150000"/>
              </a:lnSpc>
            </a:pPr>
            <a:endParaRPr lang="en-US" dirty="0"/>
          </a:p>
          <a:p>
            <a:pPr>
              <a:lnSpc>
                <a:spcPct val="150000"/>
              </a:lnSpc>
            </a:pPr>
            <a:endParaRPr lang="en-US" dirty="0"/>
          </a:p>
          <a:p>
            <a:pPr defTabSz="881390">
              <a:lnSpc>
                <a:spcPct val="150000"/>
              </a:lnSpc>
              <a:spcBef>
                <a:spcPts val="0"/>
              </a:spcBef>
              <a:tabLst>
                <a:tab pos="445286" algn="l"/>
                <a:tab pos="881390" algn="l"/>
                <a:tab pos="1326676" algn="l"/>
                <a:tab pos="1762780" algn="l"/>
              </a:tabLst>
              <a:defRPr/>
            </a:pPr>
            <a:endParaRPr lang="en-US" dirty="0"/>
          </a:p>
        </p:txBody>
      </p:sp>
    </p:spTree>
    <p:extLst>
      <p:ext uri="{BB962C8B-B14F-4D97-AF65-F5344CB8AC3E}">
        <p14:creationId xmlns:p14="http://schemas.microsoft.com/office/powerpoint/2010/main" val="77324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rPr>
              <a:t>Questa è la vostra base di partenza per strumenti e risorse</a:t>
            </a:r>
          </a:p>
          <a:p>
            <a:pPr>
              <a:lnSpc>
                <a:spcPct val="150000"/>
              </a:lnSpc>
            </a:pPr>
            <a:endParaRPr lang="en-US" baseline="0" dirty="0">
              <a:solidFill>
                <a:schemeClr val="tx1"/>
              </a:solidFill>
            </a:endParaRPr>
          </a:p>
          <a:p>
            <a:pPr>
              <a:lnSpc>
                <a:spcPct val="150000"/>
              </a:lnSpc>
            </a:pPr>
            <a:r>
              <a:rPr lang="it-IT" dirty="0">
                <a:solidFill>
                  <a:schemeClr val="tx1"/>
                </a:solidFill>
              </a:rPr>
              <a:t>Controllate alla voce "Risorse" per trovare l’e-book aggiornato per i presidenti di zona e un link a</a:t>
            </a:r>
            <a:r>
              <a:rPr lang="it-IT" baseline="0" dirty="0">
                <a:solidFill>
                  <a:schemeClr val="tx1"/>
                </a:solidFill>
              </a:rPr>
              <a:t>i moduli di formazione dedicati a questo ruolo, che possono essere completati attraverso lo studio autonomo o una formazione con moderatore. </a:t>
            </a:r>
          </a:p>
          <a:p>
            <a:pPr>
              <a:lnSpc>
                <a:spcPct val="150000"/>
              </a:lnSpc>
            </a:pPr>
            <a:endParaRPr lang="en-US" baseline="0" dirty="0">
              <a:solidFill>
                <a:schemeClr val="tx1"/>
              </a:solidFill>
            </a:endParaRPr>
          </a:p>
          <a:p>
            <a:pPr>
              <a:lnSpc>
                <a:spcPct val="150000"/>
              </a:lnSpc>
            </a:pPr>
            <a:r>
              <a:rPr lang="it-IT" dirty="0">
                <a:solidFill>
                  <a:schemeClr val="tx1"/>
                </a:solidFill>
              </a:rPr>
              <a:t>Questa pagina contiene anche i link a moduli e guide utili per la conduzione delle riunioni di zona e per supportare il corretto funzionamento dei club.</a:t>
            </a:r>
            <a:r>
              <a:rPr lang="it-IT" baseline="0" dirty="0">
                <a:solidFill>
                  <a:schemeClr val="tx1"/>
                </a:solidFill>
              </a:rPr>
              <a:t> </a:t>
            </a:r>
          </a:p>
          <a:p>
            <a:pPr>
              <a:lnSpc>
                <a:spcPct val="150000"/>
              </a:lnSpc>
            </a:pPr>
            <a:endParaRPr lang="en-US" baseline="0" dirty="0">
              <a:solidFill>
                <a:schemeClr val="tx1"/>
              </a:solidFill>
            </a:endParaRPr>
          </a:p>
          <a:p>
            <a:pPr>
              <a:lnSpc>
                <a:spcPct val="150000"/>
              </a:lnSpc>
            </a:pPr>
            <a:r>
              <a:rPr lang="it-IT" dirty="0">
                <a:solidFill>
                  <a:schemeClr val="tx1"/>
                </a:solidFill>
              </a:rPr>
              <a:t>Scansionate il codice QR: vi porterà alla pagina in inglese.  Da qui, potrete scegliere la vostra lingua preferita.</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11</a:t>
            </a:fld>
            <a:endParaRPr lang="en-US" dirty="0"/>
          </a:p>
        </p:txBody>
      </p:sp>
    </p:spTree>
    <p:extLst>
      <p:ext uri="{BB962C8B-B14F-4D97-AF65-F5344CB8AC3E}">
        <p14:creationId xmlns:p14="http://schemas.microsoft.com/office/powerpoint/2010/main" val="160437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6100"/>
          </a:xfrm>
        </p:spPr>
      </p:sp>
      <p:sp>
        <p:nvSpPr>
          <p:cNvPr id="3" name="Notes Placeholder 2"/>
          <p:cNvSpPr>
            <a:spLocks noGrp="1"/>
          </p:cNvSpPr>
          <p:nvPr>
            <p:ph type="body" idx="1"/>
          </p:nvPr>
        </p:nvSpPr>
        <p:spPr>
          <a:xfrm>
            <a:off x="811036" y="3992075"/>
            <a:ext cx="5486400" cy="4754880"/>
          </a:xfrm>
          <a:prstGeom prst="rect">
            <a:avLst/>
          </a:prstGeom>
        </p:spPr>
        <p:txBody>
          <a:bodyPr/>
          <a:lstStyle/>
          <a:p>
            <a:pPr algn="l"/>
            <a:r>
              <a:rPr lang="it-IT" sz="1200" dirty="0">
                <a:solidFill>
                  <a:schemeClr val="tx1"/>
                </a:solidFill>
                <a:ea typeface="Arial" charset="0"/>
                <a:cs typeface="Arial" charset="0"/>
              </a:rPr>
              <a:t>L’e-Book del Presidente di Zona e di Circoscrizione fornisce istruzioni passo-passo per ricoprire il vostro mandato in questo importante ruolo.</a:t>
            </a:r>
            <a:r>
              <a:rPr lang="it-IT" sz="1200" baseline="0" dirty="0">
                <a:solidFill>
                  <a:schemeClr val="tx1"/>
                </a:solidFill>
                <a:ea typeface="Arial" charset="0"/>
                <a:cs typeface="Arial" charset="0"/>
              </a:rPr>
              <a:t> Questa risorsa è stata recentemente aggiornata. </a:t>
            </a:r>
          </a:p>
          <a:p>
            <a:pPr algn="l"/>
            <a:endParaRPr lang="en-US" sz="1200" kern="0" baseline="0" dirty="0">
              <a:solidFill>
                <a:schemeClr val="tx1"/>
              </a:solidFill>
              <a:ea typeface="Arial" charset="0"/>
              <a:cs typeface="Arial" charset="0"/>
            </a:endParaRPr>
          </a:p>
          <a:p>
            <a:pPr algn="l"/>
            <a:r>
              <a:rPr lang="it-IT" sz="1200" dirty="0">
                <a:solidFill>
                  <a:schemeClr val="tx1"/>
                </a:solidFill>
                <a:ea typeface="Arial" charset="0"/>
                <a:cs typeface="Arial" charset="0"/>
              </a:rPr>
              <a:t>L’e-Book vi guiderà per tutto l’anno, aiutandovi in diverse fasi:</a:t>
            </a:r>
          </a:p>
          <a:p>
            <a:pPr algn="l"/>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it-IT" sz="1200" dirty="0">
                <a:solidFill>
                  <a:schemeClr val="tx1"/>
                </a:solidFill>
                <a:ea typeface="Arial" charset="0"/>
                <a:cs typeface="Arial" charset="0"/>
              </a:rPr>
              <a:t>Preparazione e formazione;</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it-IT" sz="1200" dirty="0">
                <a:solidFill>
                  <a:schemeClr val="tx1"/>
                </a:solidFill>
                <a:ea typeface="Arial" charset="0"/>
                <a:cs typeface="Arial" charset="0"/>
              </a:rPr>
              <a:t>Pianificare il calendario e il programma dell’anno;</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it-IT" sz="1200" baseline="0" dirty="0">
                <a:solidFill>
                  <a:schemeClr val="tx1"/>
                </a:solidFill>
                <a:ea typeface="Arial" charset="0"/>
                <a:cs typeface="Arial" charset="0"/>
              </a:rPr>
              <a:t>Il vostro ruolo nei club e nel distretto;</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it-IT" sz="1200" baseline="0" dirty="0">
                <a:solidFill>
                  <a:schemeClr val="tx1"/>
                </a:solidFill>
                <a:ea typeface="Arial" charset="0"/>
                <a:cs typeface="Arial" charset="0"/>
              </a:rPr>
              <a:t>Risorse per la qualità del club, per aiutarvi a supportare i club;</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it-IT" sz="1200" baseline="0" dirty="0">
                <a:solidFill>
                  <a:schemeClr val="tx1"/>
                </a:solidFill>
                <a:ea typeface="Arial" charset="0"/>
                <a:cs typeface="Arial" charset="0"/>
              </a:rPr>
              <a:t>Strumenti per promuovere l’armonia tra i club.</a:t>
            </a:r>
          </a:p>
          <a:p>
            <a:pPr algn="l"/>
            <a:endParaRPr lang="en-US" sz="1200" kern="0" dirty="0">
              <a:solidFill>
                <a:schemeClr val="tx1"/>
              </a:solidFill>
              <a:ea typeface="Arial" charset="0"/>
              <a:cs typeface="Arial" charset="0"/>
            </a:endParaRPr>
          </a:p>
          <a:p>
            <a:pPr algn="l"/>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E19E7317-CCDF-47D0-B35F-E8E9A83F0694}"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12</a:t>
            </a:fld>
            <a:endParaRPr lang="en-US" dirty="0"/>
          </a:p>
        </p:txBody>
      </p:sp>
    </p:spTree>
    <p:extLst>
      <p:ext uri="{BB962C8B-B14F-4D97-AF65-F5344CB8AC3E}">
        <p14:creationId xmlns:p14="http://schemas.microsoft.com/office/powerpoint/2010/main" val="23644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30956" y="4012713"/>
            <a:ext cx="5486400" cy="4754880"/>
          </a:xfrm>
          <a:prstGeom prst="rect">
            <a:avLst/>
          </a:prstGeom>
        </p:spPr>
        <p:txBody>
          <a:bodyPr>
            <a:normAutofit/>
          </a:bodyPr>
          <a:lstStyle/>
          <a:p>
            <a:pPr marR="0" lvl="0" indent="-457200" algn="l" defTabSz="914400" rtl="0" eaLnBrk="0" fontAlgn="base" latinLnBrk="0" hangingPunct="0">
              <a:spcAft>
                <a:spcPct val="0"/>
              </a:spcAft>
              <a:buClrTx/>
              <a:buSzTx/>
              <a:buFontTx/>
              <a:buNone/>
              <a:tabLst/>
              <a:defRPr/>
            </a:pPr>
            <a:r>
              <a:rPr lang="it-IT" sz="1200" dirty="0">
                <a:solidFill>
                  <a:schemeClr val="tx1"/>
                </a:solidFill>
                <a:cs typeface="Arial" charset="0"/>
              </a:rPr>
              <a:t>Diventate un Lions Guida Certificato!</a:t>
            </a:r>
          </a:p>
          <a:p>
            <a:pPr marR="0" lvl="0" indent="-457200" algn="l" defTabSz="914400" rtl="0" eaLnBrk="0" fontAlgn="base" latinLnBrk="0" hangingPunct="0">
              <a:spcAft>
                <a:spcPct val="0"/>
              </a:spcAft>
              <a:buClrTx/>
              <a:buSzTx/>
              <a:buFontTx/>
              <a:buNone/>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it-IT" dirty="0">
                <a:solidFill>
                  <a:schemeClr val="tx1"/>
                </a:solidFill>
                <a:cs typeface="Helvetica" panose="020B0604020202020204" pitchFamily="34" charset="0"/>
              </a:rPr>
              <a:t>Imparate come supportare sia i nuovi club sia i club già costituiti che necessitano di assistenza. </a:t>
            </a:r>
          </a:p>
          <a:p>
            <a:pPr marR="0" lvl="0" indent="-457200" algn="l" defTabSz="914400" rtl="0" eaLnBrk="0" fontAlgn="base" latinLnBrk="0" hangingPunct="0">
              <a:spcAft>
                <a:spcPct val="0"/>
              </a:spcAft>
              <a:buClrTx/>
              <a:buSzTx/>
              <a:buFont typeface="Arial" panose="020B0604020202020204" pitchFamily="34" charset="0"/>
              <a:buChar char="•"/>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it-IT" dirty="0">
                <a:solidFill>
                  <a:schemeClr val="tx1"/>
                </a:solidFill>
                <a:cs typeface="Helvetica" panose="020B0604020202020204" pitchFamily="34" charset="0"/>
              </a:rPr>
              <a:t>Acquisite una piena comprensione dei ruoli di tutti gli officer di club.</a:t>
            </a:r>
          </a:p>
          <a:p>
            <a:pPr indent="-457200">
              <a:buFont typeface="Arial" panose="020B0604020202020204" pitchFamily="34" charset="0"/>
              <a:buChar char="•"/>
            </a:pPr>
            <a:endParaRPr lang="en-US" kern="0" dirty="0">
              <a:solidFill>
                <a:schemeClr val="tx1"/>
              </a:solidFill>
              <a:cs typeface="Helvetica" panose="020B0604020202020204" pitchFamily="34" charset="0"/>
            </a:endParaRPr>
          </a:p>
          <a:p>
            <a:pPr indent="-171450">
              <a:buFont typeface="Arial" panose="020B0604020202020204" pitchFamily="34" charset="0"/>
              <a:buChar char="•"/>
            </a:pPr>
            <a:r>
              <a:rPr lang="it-IT" dirty="0">
                <a:solidFill>
                  <a:schemeClr val="tx1"/>
                </a:solidFill>
                <a:cs typeface="Helvetica" panose="020B0604020202020204" pitchFamily="34" charset="0"/>
              </a:rPr>
              <a:t>Concentratevi sulle migliori pratiche per il funzionamento del club. </a:t>
            </a:r>
          </a:p>
          <a:p>
            <a:pPr indent="-171450">
              <a:buFont typeface="Arial" panose="020B0604020202020204" pitchFamily="34" charset="0"/>
              <a:buChar char="•"/>
            </a:pPr>
            <a:endParaRPr lang="en-US" dirty="0">
              <a:solidFill>
                <a:schemeClr val="tx1"/>
              </a:solidFill>
            </a:endParaRPr>
          </a:p>
          <a:p>
            <a:pPr indent="-171450">
              <a:buFont typeface="Arial" panose="020B0604020202020204" pitchFamily="34" charset="0"/>
              <a:buChar char="•"/>
            </a:pPr>
            <a:r>
              <a:rPr lang="it-IT" dirty="0">
                <a:solidFill>
                  <a:schemeClr val="tx1"/>
                </a:solidFill>
              </a:rPr>
              <a:t>Restate informati sulle risorse più recenti per i club!</a:t>
            </a:r>
          </a:p>
        </p:txBody>
      </p:sp>
      <p:sp>
        <p:nvSpPr>
          <p:cNvPr id="4" name="Date Placeholder 3"/>
          <p:cNvSpPr>
            <a:spLocks noGrp="1"/>
          </p:cNvSpPr>
          <p:nvPr>
            <p:ph type="dt" idx="10"/>
          </p:nvPr>
        </p:nvSpPr>
        <p:spPr/>
        <p:txBody>
          <a:bodyPr/>
          <a:lstStyle/>
          <a:p>
            <a:pPr>
              <a:defRPr/>
            </a:pPr>
            <a:fld id="{65036EA3-445E-4B4D-B9E2-FF42D5BACE2A}"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13</a:t>
            </a:fld>
            <a:endParaRPr lang="en-US" dirty="0"/>
          </a:p>
        </p:txBody>
      </p:sp>
    </p:spTree>
    <p:extLst>
      <p:ext uri="{BB962C8B-B14F-4D97-AF65-F5344CB8AC3E}">
        <p14:creationId xmlns:p14="http://schemas.microsoft.com/office/powerpoint/2010/main" val="1253657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Content Placeholder 6"/>
          <p:cNvSpPr txBox="1">
            <a:spLocks noGrp="1"/>
          </p:cNvSpPr>
          <p:nvPr>
            <p:ph type="body" idx="1"/>
          </p:nvPr>
        </p:nvSpPr>
        <p:spPr>
          <a:xfrm>
            <a:off x="742246" y="4013519"/>
            <a:ext cx="5486400" cy="475488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0" lvl="1" indent="0">
              <a:buClr>
                <a:schemeClr val="accent1"/>
              </a:buClr>
              <a:buSzPct val="150000"/>
              <a:buNone/>
            </a:pPr>
            <a:r>
              <a:rPr lang="it-IT" dirty="0">
                <a:effectLst/>
                <a:latin typeface="HelveticaNeueLT Std Lt" panose="020B0403020202020204" pitchFamily="34" charset="0"/>
                <a:ea typeface="ヒラギノ角ゴ Pro W3"/>
              </a:rPr>
              <a:t>Prepararsi al ruolo di guida - Prepararsi al successo</a:t>
            </a:r>
          </a:p>
          <a:p>
            <a:pPr marL="0" lvl="1" indent="0">
              <a:buClr>
                <a:schemeClr val="accent1"/>
              </a:buClr>
              <a:buSzPct val="150000"/>
              <a:buNone/>
            </a:pPr>
            <a:endParaRPr lang="en-US" b="0" kern="1200" dirty="0">
              <a:effectLst/>
              <a:latin typeface="HelveticaNeueLT Std Lt" panose="020B0403020202020204" pitchFamily="34" charset="0"/>
            </a:endParaRPr>
          </a:p>
          <a:p>
            <a:pPr marL="0" marR="0" lvl="1" indent="0" algn="l" defTabSz="914400" rtl="0" eaLnBrk="1" fontAlgn="base" latinLnBrk="0" hangingPunct="1">
              <a:lnSpc>
                <a:spcPct val="150000"/>
              </a:lnSpc>
              <a:spcBef>
                <a:spcPct val="20000"/>
              </a:spcBef>
              <a:spcAft>
                <a:spcPct val="0"/>
              </a:spcAft>
              <a:buClr>
                <a:schemeClr val="accent1"/>
              </a:buClr>
              <a:buSzPct val="150000"/>
              <a:buFont typeface="Segoe UI" panose="020B0502040204020203" pitchFamily="34" charset="0"/>
              <a:buNone/>
              <a:tabLst/>
              <a:defRPr/>
            </a:pPr>
            <a:r>
              <a:rPr lang="it-IT" dirty="0">
                <a:latin typeface="+mn-lt"/>
              </a:rPr>
              <a:t>Prima dell’inizio del vostro mandato di service, pianificate il vostro calendario dell’anno:</a:t>
            </a:r>
          </a:p>
          <a:p>
            <a:pPr marL="0" lvl="1" indent="0">
              <a:buClr>
                <a:schemeClr val="accent1"/>
              </a:buClr>
              <a:buSzPct val="150000"/>
              <a:buNone/>
            </a:pPr>
            <a:endParaRPr lang="en-US" b="0" kern="0" dirty="0">
              <a:latin typeface="+mn-lt"/>
            </a:endParaRPr>
          </a:p>
          <a:p>
            <a:pPr marL="171450" lvl="1" indent="-171450">
              <a:buClr>
                <a:schemeClr val="tx1"/>
              </a:buClr>
              <a:buSzPct val="100000"/>
              <a:buFont typeface="Arial" panose="020B0604020202020204" pitchFamily="34" charset="0"/>
              <a:buChar char="•"/>
            </a:pPr>
            <a:r>
              <a:rPr lang="it-IT" b="0" i="0" dirty="0">
                <a:latin typeface="+mn-lt"/>
              </a:rPr>
              <a:t>Visite ai club</a:t>
            </a:r>
          </a:p>
          <a:p>
            <a:pPr marL="171450" lvl="1" indent="-171450">
              <a:buClr>
                <a:schemeClr val="tx1"/>
              </a:buClr>
              <a:buSzPct val="100000"/>
              <a:buFont typeface="Arial" panose="020B0604020202020204" pitchFamily="34" charset="0"/>
              <a:buChar char="•"/>
              <a:defRPr/>
            </a:pPr>
            <a:r>
              <a:rPr lang="it-IT" dirty="0">
                <a:latin typeface="+mn-lt"/>
              </a:rPr>
              <a:t>Riunioni di zona</a:t>
            </a:r>
          </a:p>
          <a:p>
            <a:pPr marL="171450" lvl="1" indent="-171450">
              <a:buClr>
                <a:schemeClr val="tx1"/>
              </a:buClr>
              <a:buSzPct val="100000"/>
              <a:buFont typeface="Arial" panose="020B0604020202020204" pitchFamily="34" charset="0"/>
              <a:buChar char="•"/>
              <a:defRPr/>
            </a:pPr>
            <a:r>
              <a:rPr lang="it-IT" dirty="0">
                <a:latin typeface="+mn-lt"/>
              </a:rPr>
              <a:t>Riunioni del Gabinetto distrettuale</a:t>
            </a:r>
          </a:p>
          <a:p>
            <a:pPr marL="171450" lvl="1" indent="-171450">
              <a:buClr>
                <a:schemeClr val="tx1"/>
              </a:buClr>
              <a:buSzPct val="100000"/>
              <a:buFont typeface="Arial" panose="020B0604020202020204" pitchFamily="34" charset="0"/>
              <a:buChar char="•"/>
              <a:defRPr/>
            </a:pPr>
            <a:r>
              <a:rPr lang="it-IT" dirty="0">
                <a:latin typeface="+mn-lt"/>
              </a:rPr>
              <a:t>Convention e congressi</a:t>
            </a:r>
          </a:p>
          <a:p>
            <a:pPr marL="0" lvl="2" indent="0">
              <a:buClr>
                <a:schemeClr val="accent1"/>
              </a:buClr>
              <a:buSzPct val="100000"/>
              <a:buNone/>
            </a:pPr>
            <a:r>
              <a:rPr lang="it-IT" sz="1200" b="0" i="1" dirty="0">
                <a:latin typeface="+mn-lt"/>
              </a:rPr>
              <a:t>			</a:t>
            </a:r>
          </a:p>
          <a:p>
            <a:pPr marL="0" lvl="1" indent="0">
              <a:buClr>
                <a:schemeClr val="accent1"/>
              </a:buClr>
              <a:buSzPct val="150000"/>
              <a:buNone/>
            </a:pPr>
            <a:r>
              <a:rPr lang="it-IT" b="0" dirty="0">
                <a:latin typeface="+mn-lt"/>
              </a:rPr>
              <a:t>Organizzatevi: informatevi per sapere come contattare gli officer di club.</a:t>
            </a:r>
          </a:p>
          <a:p>
            <a:pPr marL="0" lvl="1" indent="0">
              <a:buClr>
                <a:schemeClr val="accent1"/>
              </a:buClr>
              <a:buSzPct val="150000"/>
              <a:buNone/>
            </a:pPr>
            <a:endParaRPr lang="en-US" b="1" kern="0"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55D94271-8645-4283-A1D6-03074A49840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14</a:t>
            </a:fld>
            <a:endParaRPr lang="en-US" dirty="0"/>
          </a:p>
        </p:txBody>
      </p:sp>
    </p:spTree>
    <p:extLst>
      <p:ext uri="{BB962C8B-B14F-4D97-AF65-F5344CB8AC3E}">
        <p14:creationId xmlns:p14="http://schemas.microsoft.com/office/powerpoint/2010/main" val="90468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0711"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cs typeface="Arial" panose="020B0604020202020204" pitchFamily="34" charset="0"/>
              </a:rPr>
              <a:t>OK, penso proprio di essere pronto! E ora?</a:t>
            </a:r>
          </a:p>
          <a:p>
            <a:endParaRPr lang="en-US" dirty="0">
              <a:solidFill>
                <a:schemeClr val="tx1"/>
              </a:solidFill>
            </a:endParaRPr>
          </a:p>
          <a:p>
            <a:r>
              <a:rPr lang="it-IT" sz="1200" dirty="0">
                <a:solidFill>
                  <a:schemeClr val="tx1"/>
                </a:solidFill>
              </a:rPr>
              <a:t>Rimanete attivamente coinvolti nei club nel corso dell’anno.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2C2B05DE-2E7F-4160-9968-E56946C2BB5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15</a:t>
            </a:fld>
            <a:endParaRPr lang="en-US" dirty="0"/>
          </a:p>
        </p:txBody>
      </p:sp>
    </p:spTree>
    <p:extLst>
      <p:ext uri="{BB962C8B-B14F-4D97-AF65-F5344CB8AC3E}">
        <p14:creationId xmlns:p14="http://schemas.microsoft.com/office/powerpoint/2010/main" val="429306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a:buSzPct val="125000"/>
            </a:pPr>
            <a:r>
              <a:rPr lang="it-IT" b="1" dirty="0">
                <a:solidFill>
                  <a:schemeClr val="tx1"/>
                </a:solidFill>
              </a:rPr>
              <a:t>Preparate le vostre visite ai club e rimanete attivamente coinvolti!</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b="1" i="1" dirty="0">
              <a:solidFill>
                <a:schemeClr val="tx1"/>
              </a:solidFill>
            </a:endParaRP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it-IT" b="1" i="1" dirty="0">
                <a:solidFill>
                  <a:schemeClr val="tx1"/>
                </a:solidFill>
              </a:rPr>
              <a:t>Siate i migliori amici del club!</a:t>
            </a:r>
          </a:p>
          <a:p>
            <a:pPr>
              <a:buSzPct val="125000"/>
            </a:pPr>
            <a:endParaRPr lang="en-US" altLang="ja-JP" dirty="0">
              <a:solidFill>
                <a:schemeClr val="tx1"/>
              </a:solidFill>
            </a:endParaRPr>
          </a:p>
          <a:p>
            <a:pPr marL="171450" indent="-171450">
              <a:buSzPct val="125000"/>
              <a:buFont typeface="Arial" panose="020B0604020202020204" pitchFamily="34" charset="0"/>
              <a:buChar char="•"/>
            </a:pPr>
            <a:r>
              <a:rPr lang="it-IT" sz="1200" dirty="0">
                <a:solidFill>
                  <a:schemeClr val="tx1"/>
                </a:solidFill>
              </a:rPr>
              <a:t>Dovrete conoscere bene il club e i suoi progetti. Parlate del Rapporto sui risultati del club: dove trovarlo, quali informazioni contiene...</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it-IT" sz="1200" dirty="0">
                <a:solidFill>
                  <a:schemeClr val="tx1"/>
                </a:solidFill>
                <a:cs typeface="Times New Roman" pitchFamily="18" charset="0"/>
              </a:rPr>
              <a:t>Tenete a portata di mano una copia dello statuto e regolamento, e anche degli opuscoli di orientamento dei nuovi soci, in caso di domande.  In questo modo, sarete sempre pronti</a:t>
            </a:r>
          </a:p>
          <a:p>
            <a:pPr>
              <a:buSzPct val="125000"/>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it-IT" sz="1200" dirty="0">
                <a:solidFill>
                  <a:schemeClr val="tx1"/>
                </a:solidFill>
              </a:rPr>
              <a:t>Promuovete i temi del presidente internazionale e dei governatori distrettuali.  Preparatevi a discuterne e a fornire ulteriori informazioni a riguardo. </a:t>
            </a: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16</a:t>
            </a:fld>
            <a:endParaRPr lang="en-US" dirty="0"/>
          </a:p>
        </p:txBody>
      </p:sp>
    </p:spTree>
    <p:extLst>
      <p:ext uri="{BB962C8B-B14F-4D97-AF65-F5344CB8AC3E}">
        <p14:creationId xmlns:p14="http://schemas.microsoft.com/office/powerpoint/2010/main" val="14502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marL="171450" indent="-171450">
              <a:buSzPct val="125000"/>
              <a:buFont typeface="Arial" panose="020B0604020202020204" pitchFamily="34" charset="0"/>
              <a:buChar char="•"/>
            </a:pPr>
            <a:r>
              <a:rPr lang="it-IT" sz="1200" dirty="0">
                <a:solidFill>
                  <a:schemeClr val="tx1"/>
                </a:solidFill>
              </a:rPr>
              <a:t>Se la vostra zona ha scelto un tema, promuovetelo.  Discutete della passione che c'è dietro e di come i club possono contribuire a realizzarlo.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it-IT" sz="1200" dirty="0">
                <a:solidFill>
                  <a:schemeClr val="tx1"/>
                </a:solidFill>
                <a:cs typeface="Times New Roman" pitchFamily="18" charset="0"/>
              </a:rPr>
              <a:t>Familiarizzate con le quote applicate ai club da LCI e informatevi sull'imminente aumento delle quote.  Individuate dove reperire queste informazioni sulla pagina web LCI.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it-IT" sz="1200" dirty="0">
                <a:solidFill>
                  <a:schemeClr val="tx1"/>
                </a:solidFill>
                <a:cs typeface="Times New Roman" pitchFamily="18" charset="0"/>
              </a:rPr>
              <a:t>Incoraggiate tutti i club a impegnarsi per ricevere il Premio Excellence per i Club ogni anno! Tenete sotto mano una copia del modulo di richiesta per l'assegnazione del premio e incoraggiate i club a visitare la pagina web per saperne di più. </a:t>
            </a:r>
          </a:p>
          <a:p>
            <a:pPr marL="171450" indent="-171450">
              <a:buSzPct val="125000"/>
              <a:buFont typeface="Arial" panose="020B0604020202020204" pitchFamily="34" charset="0"/>
              <a:buChar char="•"/>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it-IT" sz="1200" dirty="0">
                <a:solidFill>
                  <a:schemeClr val="tx1"/>
                </a:solidFill>
                <a:cs typeface="Times New Roman" pitchFamily="18" charset="0"/>
              </a:rPr>
              <a:t>La pianificazione della successione è fondamentale.  Quando visitate i vostri club, cercate di capire chi potrà essere il prossimo presidente di zona. </a:t>
            </a: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17</a:t>
            </a:fld>
            <a:endParaRPr lang="en-US" dirty="0"/>
          </a:p>
        </p:txBody>
      </p:sp>
    </p:spTree>
    <p:extLst>
      <p:ext uri="{BB962C8B-B14F-4D97-AF65-F5344CB8AC3E}">
        <p14:creationId xmlns:p14="http://schemas.microsoft.com/office/powerpoint/2010/main" val="42002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rPr>
              <a:t>Il Rapporto sulla valutazione dello stato di salute dei club è disponibile cliccando il link nella sezione Risorse della pagina web del presidente di zona e di circoscrizione.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baseline="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baseline="0" dirty="0">
                <a:solidFill>
                  <a:schemeClr val="tx1"/>
                </a:solidFill>
              </a:rPr>
              <a:t>I presidenti di zone e circoscrizioni provvisorie trarranno beneficio da questa risorsa.</a:t>
            </a:r>
          </a:p>
          <a:p>
            <a:pPr>
              <a:lnSpc>
                <a:spcPct val="150000"/>
              </a:lnSpc>
            </a:pPr>
            <a:endParaRPr lang="en-US"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18</a:t>
            </a:fld>
            <a:endParaRPr lang="en-US" dirty="0"/>
          </a:p>
        </p:txBody>
      </p:sp>
    </p:spTree>
    <p:extLst>
      <p:ext uri="{BB962C8B-B14F-4D97-AF65-F5344CB8AC3E}">
        <p14:creationId xmlns:p14="http://schemas.microsoft.com/office/powerpoint/2010/main" val="255980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a:lnSpc>
                <a:spcPct val="170000"/>
              </a:lnSpc>
            </a:pPr>
            <a:r>
              <a:rPr lang="it-IT" sz="1300" dirty="0"/>
              <a:t>Uno degli strumenti più preziosi per assistere il presidente di zona è il rapporto sulla valutazione dello stato di salute dei club. </a:t>
            </a:r>
          </a:p>
          <a:p>
            <a:pPr>
              <a:lnSpc>
                <a:spcPct val="170000"/>
              </a:lnSpc>
            </a:pPr>
            <a:endParaRPr lang="en-US" sz="1300" dirty="0"/>
          </a:p>
          <a:p>
            <a:pPr marL="225425" indent="-225425">
              <a:lnSpc>
                <a:spcPct val="170000"/>
              </a:lnSpc>
              <a:buFont typeface="Arial" panose="020B0604020202020204" pitchFamily="34" charset="0"/>
              <a:buChar char="•"/>
              <a:tabLst>
                <a:tab pos="463550" algn="l"/>
                <a:tab pos="914400" algn="l"/>
                <a:tab pos="1376363" algn="l"/>
                <a:tab pos="1828800" algn="l"/>
              </a:tabLst>
            </a:pPr>
            <a:r>
              <a:rPr lang="it-IT" sz="1300" dirty="0"/>
              <a:t>È generato mensilmente e inviato via email al governatore distrettuale.</a:t>
            </a:r>
          </a:p>
          <a:p>
            <a:pPr>
              <a:lnSpc>
                <a:spcPct val="170000"/>
              </a:lnSpc>
            </a:pPr>
            <a:endParaRPr lang="en-US" sz="1300" dirty="0"/>
          </a:p>
          <a:p>
            <a:pPr marL="225425" indent="-225425">
              <a:lnSpc>
                <a:spcPct val="170000"/>
              </a:lnSpc>
              <a:buFont typeface="Arial" panose="020B0604020202020204" pitchFamily="34" charset="0"/>
              <a:buChar char="•"/>
            </a:pPr>
            <a:r>
              <a:rPr lang="it-IT" sz="1300" dirty="0"/>
              <a:t>Chiedete al vostro governatore distrettuale di condividere con voi questo rapporto ogni mese. </a:t>
            </a:r>
          </a:p>
          <a:p>
            <a:pPr>
              <a:lnSpc>
                <a:spcPct val="170000"/>
              </a:lnSpc>
            </a:pPr>
            <a:endParaRPr lang="en-US" sz="1300" dirty="0">
              <a:solidFill>
                <a:schemeClr val="tx1"/>
              </a:solidFill>
            </a:endParaRPr>
          </a:p>
          <a:p>
            <a:pPr>
              <a:lnSpc>
                <a:spcPct val="170000"/>
              </a:lnSpc>
            </a:pPr>
            <a:r>
              <a:rPr lang="it-IT" sz="1300" dirty="0">
                <a:solidFill>
                  <a:schemeClr val="tx1"/>
                </a:solidFill>
              </a:rPr>
              <a:t>Il Rapporto sulla valutazione dello stato di salute dei club permette di dare una rapida occhiata a:</a:t>
            </a:r>
          </a:p>
          <a:p>
            <a:pPr>
              <a:lnSpc>
                <a:spcPct val="170000"/>
              </a:lnSpc>
            </a:pPr>
            <a:endParaRPr lang="en-US" sz="1300" dirty="0"/>
          </a:p>
          <a:p>
            <a:pPr marL="225425" indent="-225425">
              <a:lnSpc>
                <a:spcPct val="170000"/>
              </a:lnSpc>
              <a:buFont typeface="Arial" panose="020B0604020202020204" pitchFamily="34" charset="0"/>
              <a:buChar char="•"/>
            </a:pPr>
            <a:r>
              <a:rPr lang="it-IT" sz="1300" b="1" dirty="0"/>
              <a:t>Stato del club</a:t>
            </a:r>
            <a:r>
              <a:rPr lang="it-IT" sz="1300" dirty="0"/>
              <a:t> - Stato attivo o in status quo</a:t>
            </a:r>
          </a:p>
          <a:p>
            <a:pPr>
              <a:lnSpc>
                <a:spcPct val="170000"/>
              </a:lnSpc>
            </a:pPr>
            <a:endParaRPr lang="en-US" sz="1300" dirty="0"/>
          </a:p>
          <a:p>
            <a:pPr marL="225425" indent="-225425">
              <a:lnSpc>
                <a:spcPct val="170000"/>
              </a:lnSpc>
              <a:buFont typeface="Arial" panose="020B0604020202020204" pitchFamily="34" charset="0"/>
              <a:buChar char="•"/>
            </a:pPr>
            <a:r>
              <a:rPr lang="it-IT" sz="1300" b="1" dirty="0"/>
              <a:t>Numero dei soci - Crescita associativa netta dall’inizio dell’anno sociale alla data del rapporto</a:t>
            </a:r>
          </a:p>
          <a:p>
            <a:pPr>
              <a:lnSpc>
                <a:spcPct val="170000"/>
              </a:lnSpc>
            </a:pPr>
            <a:endParaRPr lang="en-US" sz="1300" dirty="0"/>
          </a:p>
          <a:p>
            <a:pPr>
              <a:lnSpc>
                <a:spcPct val="170000"/>
              </a:lnSpc>
            </a:pPr>
            <a:r>
              <a:rPr lang="it-IT" sz="1300" dirty="0"/>
              <a:t>Indica inoltre la frequenza delle comunicazioni del club su:</a:t>
            </a:r>
          </a:p>
          <a:p>
            <a:pPr>
              <a:lnSpc>
                <a:spcPct val="170000"/>
              </a:lnSpc>
            </a:pPr>
            <a:r>
              <a:rPr lang="it-IT" sz="1300" dirty="0"/>
              <a:t> </a:t>
            </a:r>
          </a:p>
          <a:p>
            <a:pPr marL="225425" lvl="1" indent="-225425">
              <a:lnSpc>
                <a:spcPct val="170000"/>
              </a:lnSpc>
              <a:buFont typeface="Arial" panose="020B0604020202020204" pitchFamily="34" charset="0"/>
              <a:buChar char="•"/>
              <a:tabLst>
                <a:tab pos="461963" algn="l"/>
                <a:tab pos="914400" algn="l"/>
                <a:tab pos="1376363" algn="l"/>
                <a:tab pos="1828800" algn="l"/>
              </a:tabLst>
            </a:pPr>
            <a:r>
              <a:rPr lang="it-IT" sz="1300" b="1" dirty="0">
                <a:solidFill>
                  <a:schemeClr val="tx1">
                    <a:lumMod val="75000"/>
                  </a:schemeClr>
                </a:solidFill>
                <a:cs typeface="ヒラギノ角ゴ Pro W3" charset="0"/>
              </a:rPr>
              <a:t>Rapporto Mensile Soci - storico della frequenza di trasmissione dei rapporti.</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it-IT" sz="1300" b="1" dirty="0">
                <a:solidFill>
                  <a:schemeClr val="tx1">
                    <a:lumMod val="75000"/>
                  </a:schemeClr>
                </a:solidFill>
                <a:cs typeface="ヒラギノ角ゴ Pro W3" charset="0"/>
              </a:rPr>
              <a:t>Rotazione del presidente di club - elemento chiave da osservare.  (discutere della riduzione del team dei leader)</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it-IT" sz="1300" b="1" dirty="0">
                <a:solidFill>
                  <a:schemeClr val="tx1">
                    <a:lumMod val="75000"/>
                  </a:schemeClr>
                </a:solidFill>
                <a:cs typeface="ヒラギノ角ゴ Pro W3" charset="0"/>
              </a:rPr>
              <a:t>Rapporti sulle attività di servizio - incoraggiate i club a comunicare le attività di servizio nel sistema di trasmissione dei rapporti!</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19</a:t>
            </a:fld>
            <a:endParaRPr lang="en-US" dirty="0"/>
          </a:p>
        </p:txBody>
      </p:sp>
    </p:spTree>
    <p:extLst>
      <p:ext uri="{BB962C8B-B14F-4D97-AF65-F5344CB8AC3E}">
        <p14:creationId xmlns:p14="http://schemas.microsoft.com/office/powerpoint/2010/main" val="95987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666750"/>
            <a:ext cx="5486400" cy="3086100"/>
          </a:xfrm>
        </p:spPr>
      </p:sp>
      <p:sp>
        <p:nvSpPr>
          <p:cNvPr id="3" name="Notes Placeholder 2"/>
          <p:cNvSpPr>
            <a:spLocks noGrp="1"/>
          </p:cNvSpPr>
          <p:nvPr>
            <p:ph type="body" idx="1"/>
          </p:nvPr>
        </p:nvSpPr>
        <p:spPr>
          <a:xfrm>
            <a:off x="816683" y="3953764"/>
            <a:ext cx="5486400" cy="4800600"/>
          </a:xfrm>
          <a:prstGeom prst="rect">
            <a:avLst/>
          </a:prstGeom>
        </p:spPr>
        <p:txBody>
          <a:bodyPr>
            <a:normAutofit fontScale="85000" lnSpcReduction="10000"/>
          </a:bodyPr>
          <a:lstStyle/>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it-IT" dirty="0">
                <a:solidFill>
                  <a:schemeClr val="tx1"/>
                </a:solidFill>
              </a:rPr>
              <a:t>Questi i temi che analizzeremo insieme:</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altLang="ja-JP" kern="0" dirty="0">
              <a:solidFill>
                <a:schemeClr val="tx1"/>
              </a:solidFill>
            </a:endParaRPr>
          </a:p>
          <a:p>
            <a:pPr marL="171450" indent="-171450">
              <a:buSzPct val="125000"/>
              <a:buFont typeface="Arial" panose="020B0604020202020204" pitchFamily="34" charset="0"/>
              <a:buChar char="•"/>
            </a:pPr>
            <a:r>
              <a:rPr lang="it-IT" dirty="0">
                <a:solidFill>
                  <a:schemeClr val="tx1"/>
                </a:solidFill>
              </a:rPr>
              <a:t>Esamineremo il ruolo del presidente di zona o di circoscrizione.</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it-IT" dirty="0">
                <a:solidFill>
                  <a:schemeClr val="tx1"/>
                </a:solidFill>
              </a:rPr>
              <a:t>Impareremo come prepararsi a un mandato di successo nel vostro ruolo.</a:t>
            </a:r>
          </a:p>
          <a:p>
            <a:pPr marL="171450" lvl="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it-IT" dirty="0">
                <a:solidFill>
                  <a:schemeClr val="tx1"/>
                </a:solidFill>
              </a:rPr>
              <a:t>Concentriamoci sui club!  Assicuratevi di essere attivamente coinvolti e in comunicazione continua con i club.  Questa è l’area che mi appassiona di più. I club hanno bisogno di mentori al pari dei nuovi Lions, sta a voi essere quei mentori e diventare una risorsa per i vostri club!</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it-IT" dirty="0">
                <a:solidFill>
                  <a:schemeClr val="tx1"/>
                </a:solidFill>
              </a:rPr>
              <a:t>Come massimizzare il valore di un meeting di zona per i leader di club.  </a:t>
            </a:r>
            <a:r>
              <a:rPr lang="it-IT" b="1" dirty="0">
                <a:solidFill>
                  <a:schemeClr val="tx1"/>
                </a:solidFill>
              </a:rPr>
              <a:t>Guardate ai leader di domani! Enfasi sulla pianificazione della successione. </a:t>
            </a:r>
          </a:p>
          <a:p>
            <a:pPr marL="171450" indent="-171450">
              <a:buSzPct val="125000"/>
              <a:buFont typeface="Arial" panose="020B0604020202020204" pitchFamily="34" charset="0"/>
              <a:buChar char="•"/>
            </a:pPr>
            <a:r>
              <a:rPr lang="it-IT" b="1" dirty="0">
                <a:solidFill>
                  <a:schemeClr val="tx1"/>
                </a:solidFill>
              </a:rPr>
              <a:t>Come mantenere le riunioni organizzate e concentrarsi sui club. Quali sono le loro esigenze? Non distribuite semplicemente le dispense! Date ai club l'opportunità di stabilire obiettivi e di parlare dei loro problemi.</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it-IT" dirty="0">
                <a:solidFill>
                  <a:schemeClr val="tx1"/>
                </a:solidFill>
              </a:rPr>
              <a:t>Presenteremo le risorse e gli strumenti messi a disposizione per voi e per i club nella vostra zona.</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it-IT" dirty="0">
                <a:solidFill>
                  <a:schemeClr val="tx1"/>
                </a:solidFill>
              </a:rPr>
              <a:t>Individueremo i modi migliori per comunicare i problemi dei club ai leader di distretto.</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it-IT" dirty="0">
                <a:solidFill>
                  <a:schemeClr val="tx1"/>
                </a:solidFill>
              </a:rPr>
              <a:t>Condivideremo migliori pratiche, storie di successo e domande.</a:t>
            </a:r>
          </a:p>
        </p:txBody>
      </p:sp>
      <p:sp>
        <p:nvSpPr>
          <p:cNvPr id="4" name="Date Placeholder 3"/>
          <p:cNvSpPr>
            <a:spLocks noGrp="1"/>
          </p:cNvSpPr>
          <p:nvPr>
            <p:ph type="dt" idx="10"/>
          </p:nvPr>
        </p:nvSpPr>
        <p:spPr/>
        <p:txBody>
          <a:bodyPr/>
          <a:lstStyle/>
          <a:p>
            <a:pPr>
              <a:defRPr/>
            </a:pPr>
            <a:fld id="{295346B5-0687-4EFF-BF17-2BA7D796C7B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a:t>
            </a:fld>
            <a:endParaRPr lang="en-US" dirty="0"/>
          </a:p>
        </p:txBody>
      </p:sp>
    </p:spTree>
    <p:extLst>
      <p:ext uri="{BB962C8B-B14F-4D97-AF65-F5344CB8AC3E}">
        <p14:creationId xmlns:p14="http://schemas.microsoft.com/office/powerpoint/2010/main" val="201307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it-IT" dirty="0"/>
              <a:t>Questo rapporto fornisce una panoramica dettagliata sullo stato del club.  </a:t>
            </a:r>
          </a:p>
          <a:p>
            <a:endParaRPr lang="en-US" dirty="0"/>
          </a:p>
          <a:p>
            <a:r>
              <a:rPr lang="it-IT" dirty="0"/>
              <a:t>Come potete vedere in questa slide, il rapporto analizza un’ampia gamma di categorie che vi aiuteranno a familiarizzare con il club in preparazione alla vostra visita.  </a:t>
            </a:r>
          </a:p>
          <a:p>
            <a:endParaRPr lang="en-US" dirty="0"/>
          </a:p>
          <a:p>
            <a:r>
              <a:rPr lang="it-IT" dirty="0"/>
              <a:t>Attualmente questo rapporto si trova nel Lion Portal, nella sezione Rapporti, e verrà spostato nel nuovo sistema di trasmissione dei rapporti non appena sarà pronto al lancio. </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20</a:t>
            </a:fld>
            <a:endParaRPr lang="en-US" dirty="0"/>
          </a:p>
        </p:txBody>
      </p:sp>
    </p:spTree>
    <p:extLst>
      <p:ext uri="{BB962C8B-B14F-4D97-AF65-F5344CB8AC3E}">
        <p14:creationId xmlns:p14="http://schemas.microsoft.com/office/powerpoint/2010/main" val="258372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ea typeface="Arial" charset="0"/>
                <a:cs typeface="Arial" charset="0"/>
              </a:rPr>
              <a:t>Dedicate un po’ di tempo per comprendere meglio il ruolo di ciascun officer di club.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ea typeface="Arial" charset="0"/>
              <a:cs typeface="Arial" charset="0"/>
            </a:endParaRPr>
          </a:p>
          <a:p>
            <a:pPr>
              <a:lnSpc>
                <a:spcPct val="150000"/>
              </a:lnSpc>
            </a:pPr>
            <a:r>
              <a:rPr lang="it-IT" dirty="0">
                <a:solidFill>
                  <a:schemeClr val="tx1"/>
                </a:solidFill>
              </a:rPr>
              <a:t>Per perfezionare l’operatività di club e fornire una struttura mirata ai leader di club, sono stati apportati dei cambiamenti allo Statuto e Regolamento Tipo per Club.  </a:t>
            </a:r>
          </a:p>
          <a:p>
            <a:pPr>
              <a:lnSpc>
                <a:spcPct val="150000"/>
              </a:lnSpc>
            </a:pPr>
            <a:endParaRPr lang="en-US" dirty="0">
              <a:solidFill>
                <a:schemeClr val="tx1"/>
              </a:solidFill>
            </a:endParaRPr>
          </a:p>
          <a:p>
            <a:pPr marL="225425" indent="-225425">
              <a:lnSpc>
                <a:spcPct val="150000"/>
              </a:lnSpc>
              <a:buFont typeface="Arial" panose="020B0604020202020204" pitchFamily="34" charset="0"/>
              <a:buChar char="•"/>
            </a:pPr>
            <a:r>
              <a:rPr lang="it-IT" dirty="0">
                <a:solidFill>
                  <a:schemeClr val="tx1"/>
                </a:solidFill>
              </a:rPr>
              <a:t>Sono state introdotte nuove posizioni di officer, consiglieri e presidenti di comitato.</a:t>
            </a:r>
          </a:p>
          <a:p>
            <a:pPr marL="0" lvl="1" indent="0">
              <a:lnSpc>
                <a:spcPct val="150000"/>
              </a:lnSpc>
              <a:buFont typeface="Arial" panose="020B0604020202020204" pitchFamily="34" charset="0"/>
              <a:buNone/>
            </a:pPr>
            <a:endParaRPr lang="en-US" dirty="0"/>
          </a:p>
          <a:p>
            <a:pPr marL="0" indent="0">
              <a:lnSpc>
                <a:spcPct val="150000"/>
              </a:lnSpc>
              <a:buFont typeface="Arial" panose="020B0604020202020204" pitchFamily="34" charset="0"/>
              <a:buNone/>
            </a:pPr>
            <a:r>
              <a:rPr lang="it-IT" dirty="0">
                <a:solidFill>
                  <a:schemeClr val="tx1"/>
                </a:solidFill>
              </a:rPr>
              <a:t>Comitati riadattati a seconda dello scopo: ora i comitati sono basati sui sette officer di club principali e supportano le principali funzioni di un club di successo:</a:t>
            </a:r>
          </a:p>
          <a:p>
            <a:pPr marL="0" indent="0">
              <a:lnSpc>
                <a:spcPct val="150000"/>
              </a:lnSpc>
              <a:buFont typeface="Arial" panose="020B0604020202020204" pitchFamily="34" charset="0"/>
              <a:buNone/>
            </a:pPr>
            <a:endParaRPr lang="en-US" dirty="0">
              <a:solidFill>
                <a:schemeClr val="tx1"/>
              </a:solidFill>
            </a:endParaRPr>
          </a:p>
          <a:p>
            <a:pPr marL="225425" lvl="2" indent="-225425">
              <a:lnSpc>
                <a:spcPct val="150000"/>
              </a:lnSpc>
              <a:buFont typeface="Arial" panose="020B0604020202020204" pitchFamily="34" charset="0"/>
              <a:buChar char="•"/>
            </a:pPr>
            <a:r>
              <a:rPr lang="it-IT" dirty="0">
                <a:solidFill>
                  <a:schemeClr val="tx1"/>
                </a:solidFill>
              </a:rPr>
              <a:t>Fornire dei service significativi alla comunità</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it-IT" dirty="0">
                <a:solidFill>
                  <a:schemeClr val="tx1"/>
                </a:solidFill>
              </a:rPr>
              <a:t>Contribuire alla crescita associativa e coltivare relazioni interpersonali positive</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it-IT" dirty="0">
                <a:solidFill>
                  <a:schemeClr val="tx1"/>
                </a:solidFill>
              </a:rPr>
              <a:t>Formare dei leader di prim’ordine</a:t>
            </a:r>
          </a:p>
          <a:p>
            <a:pPr marL="0" indent="0">
              <a:lnSpc>
                <a:spcPct val="150000"/>
              </a:lnSpc>
              <a:buFont typeface="Arial" panose="020B0604020202020204" pitchFamily="34" charset="0"/>
              <a:buNone/>
            </a:pPr>
            <a:endParaRPr lang="en-US" dirty="0">
              <a:solidFill>
                <a:schemeClr val="tx1"/>
              </a:solidFill>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5602BF30-612E-4A81-A220-6B8234777BF6}"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21</a:t>
            </a:fld>
            <a:endParaRPr lang="en-US" dirty="0"/>
          </a:p>
        </p:txBody>
      </p:sp>
    </p:spTree>
    <p:extLst>
      <p:ext uri="{BB962C8B-B14F-4D97-AF65-F5344CB8AC3E}">
        <p14:creationId xmlns:p14="http://schemas.microsoft.com/office/powerpoint/2010/main" val="394267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dirty="0">
                <a:solidFill>
                  <a:schemeClr val="tx2"/>
                </a:solidFill>
                <a:highlight>
                  <a:srgbClr val="FFFF00"/>
                </a:highlight>
                <a:latin typeface="Adobe Devanagari" panose="02040503050201020203" pitchFamily="18" charset="0"/>
                <a:cs typeface="Adobe Devanagari" panose="02040503050201020203" pitchFamily="18" charset="0"/>
              </a:rPr>
              <a:t>I club dovrebbero esaminare il modulo di richiesta all’inizio dell'anno e utilizzare i requisiti come Tabella di marcia per raggiungere l’eccellenza del club. </a:t>
            </a:r>
          </a:p>
          <a:p>
            <a:endParaRPr lang="en-US" dirty="0">
              <a:solidFill>
                <a:schemeClr val="tx2"/>
              </a:solidFill>
            </a:endParaRPr>
          </a:p>
          <a:p>
            <a:endParaRPr lang="en-US" dirty="0">
              <a:solidFill>
                <a:schemeClr val="tx2"/>
              </a:solidFill>
            </a:endParaRPr>
          </a:p>
          <a:p>
            <a:pPr marL="228600" indent="-228600">
              <a:buAutoNum type="arabicPeriod"/>
            </a:pPr>
            <a:r>
              <a:rPr lang="it-IT" dirty="0">
                <a:solidFill>
                  <a:schemeClr val="tx2"/>
                </a:solidFill>
              </a:rPr>
              <a:t>Membership:</a:t>
            </a:r>
          </a:p>
          <a:p>
            <a:pPr>
              <a:buFont typeface="Arial" panose="020B0604020202020204" pitchFamily="34" charset="0"/>
              <a:buChar char="•"/>
            </a:pPr>
            <a:r>
              <a:rPr lang="it-IT" dirty="0"/>
              <a:t>Ottenuto una crescita netta di uno o più soci</a:t>
            </a:r>
          </a:p>
          <a:p>
            <a:r>
              <a:rPr lang="it-IT" dirty="0"/>
              <a:t>OPPURE</a:t>
            </a:r>
          </a:p>
          <a:p>
            <a:pPr>
              <a:buFont typeface="Arial" panose="020B0604020202020204" pitchFamily="34" charset="0"/>
              <a:buChar char="•"/>
            </a:pPr>
            <a:r>
              <a:rPr lang="it-IT" dirty="0"/>
              <a:t>È stato omologato un nuovo Lions club un nuovo Leo club o un satellite di club durante l'anno sociale.</a:t>
            </a:r>
          </a:p>
          <a:p>
            <a:pPr marL="0" indent="0">
              <a:buNone/>
            </a:pPr>
            <a:endParaRPr lang="it-IT" dirty="0">
              <a:solidFill>
                <a:schemeClr val="tx2"/>
              </a:solidFill>
            </a:endParaRPr>
          </a:p>
          <a:p>
            <a:pPr marL="0" indent="0">
              <a:buNone/>
            </a:pPr>
            <a:endParaRPr lang="en-US" dirty="0">
              <a:solidFill>
                <a:schemeClr val="tx2"/>
              </a:solidFill>
            </a:endParaRPr>
          </a:p>
          <a:p>
            <a:pPr marL="228600" indent="-228600">
              <a:buAutoNum type="arabicPeriod" startAt="2"/>
            </a:pPr>
            <a:r>
              <a:rPr lang="it-IT" dirty="0">
                <a:solidFill>
                  <a:schemeClr val="tx2"/>
                </a:solidFill>
              </a:rPr>
              <a:t>Service:</a:t>
            </a:r>
          </a:p>
          <a:p>
            <a:pPr>
              <a:buFont typeface="Arial" panose="020B0604020202020204" pitchFamily="34" charset="0"/>
              <a:buChar char="•"/>
            </a:pPr>
            <a:r>
              <a:rPr lang="it-IT" dirty="0"/>
              <a:t>Il club ha effettuato una donazione alla LCIF per un ammontare di o maggiore del totale dei soci del club moltiplicato per 5 UDS.</a:t>
            </a:r>
          </a:p>
          <a:p>
            <a:pPr>
              <a:buFont typeface="Arial" panose="020B0604020202020204" pitchFamily="34" charset="0"/>
              <a:buChar char="•"/>
            </a:pPr>
            <a:r>
              <a:rPr lang="it-IT" dirty="0"/>
              <a:t>Aver avviato un nuovo progetto di servizio </a:t>
            </a:r>
            <a:r>
              <a:rPr lang="it-IT" i="1" dirty="0"/>
              <a:t>Considera una delle nostre cause globali!</a:t>
            </a:r>
            <a:endParaRPr lang="it-IT" dirty="0"/>
          </a:p>
          <a:p>
            <a:pPr>
              <a:buFont typeface="Arial" panose="020B0604020202020204" pitchFamily="34" charset="0"/>
              <a:buChar char="•"/>
            </a:pPr>
            <a:r>
              <a:rPr lang="it-IT" dirty="0"/>
              <a:t>Elencare tre attività di servizio a cui ha partecipato il club che sono state riportate a LCI. </a:t>
            </a:r>
          </a:p>
          <a:p>
            <a:pPr marL="0" indent="0">
              <a:buNone/>
            </a:pPr>
            <a:endParaRPr lang="it-IT" dirty="0">
              <a:solidFill>
                <a:schemeClr val="tx2"/>
              </a:solidFill>
            </a:endParaRPr>
          </a:p>
          <a:p>
            <a:pPr marL="0" indent="0">
              <a:buNone/>
            </a:pPr>
            <a:endParaRPr lang="en-US" dirty="0">
              <a:solidFill>
                <a:schemeClr val="tx2"/>
              </a:solidFill>
            </a:endParaRPr>
          </a:p>
          <a:p>
            <a:pPr marL="228600" indent="-228600">
              <a:buAutoNum type="arabicPeriod" startAt="3"/>
            </a:pPr>
            <a:r>
              <a:rPr lang="it-IT" dirty="0">
                <a:solidFill>
                  <a:schemeClr val="tx2"/>
                </a:solidFill>
              </a:rPr>
              <a:t>Eccellenza della leadership e dell’organizzazione: </a:t>
            </a:r>
          </a:p>
          <a:p>
            <a:pPr>
              <a:buFont typeface="Arial" panose="020B0604020202020204" pitchFamily="34" charset="0"/>
              <a:buChar char="•"/>
            </a:pPr>
            <a:r>
              <a:rPr lang="it-IT" dirty="0"/>
              <a:t>Il club è in regola (non in status quo o sospensione finanziaria: quote distrettuali pagate e nessun debito nei confronti di LCI superiore a 50 USD in sospeso da 90 giorni o più.</a:t>
            </a:r>
          </a:p>
          <a:p>
            <a:pPr>
              <a:buFont typeface="Arial" panose="020B0604020202020204" pitchFamily="34" charset="0"/>
              <a:buChar char="•"/>
            </a:pPr>
            <a:r>
              <a:rPr lang="it-IT" dirty="0"/>
              <a:t>I dati degli officer di club sono stati comunicati a LCI</a:t>
            </a:r>
          </a:p>
          <a:p>
            <a:pPr>
              <a:buFont typeface="Arial" panose="020B0604020202020204" pitchFamily="34" charset="0"/>
              <a:buChar char="•"/>
            </a:pPr>
            <a:r>
              <a:rPr lang="it-IT" dirty="0"/>
              <a:t>Partecipazione degli officer chiave alla formazione rivolta agli officer di club.</a:t>
            </a:r>
          </a:p>
          <a:p>
            <a:pPr marL="0" indent="0">
              <a:buNone/>
            </a:pPr>
            <a:endParaRPr lang="it-IT" dirty="0">
              <a:solidFill>
                <a:schemeClr val="tx2"/>
              </a:solidFill>
            </a:endParaRPr>
          </a:p>
          <a:p>
            <a:pPr marL="228600" indent="-228600">
              <a:buAutoNum type="arabicPeriod" startAt="3"/>
            </a:pPr>
            <a:endParaRPr lang="en-US" dirty="0">
              <a:solidFill>
                <a:schemeClr val="tx2"/>
              </a:solidFill>
            </a:endParaRPr>
          </a:p>
          <a:p>
            <a:pPr marL="228600" indent="-228600">
              <a:buAutoNum type="arabicPeriod" startAt="4"/>
            </a:pPr>
            <a:r>
              <a:rPr lang="it-IT" dirty="0">
                <a:solidFill>
                  <a:schemeClr val="tx2"/>
                </a:solidFill>
              </a:rPr>
              <a:t>Marketing:</a:t>
            </a:r>
          </a:p>
          <a:p>
            <a:pPr marL="0" indent="0">
              <a:buNone/>
            </a:pPr>
            <a:r>
              <a:rPr lang="it-IT" dirty="0"/>
              <a:t>Il club ha promosso le sue attività di service sui media locali o sui social media.  </a:t>
            </a:r>
            <a:endParaRPr lang="it-IT" dirty="0">
              <a:solidFill>
                <a:schemeClr val="tx2"/>
              </a:solidFill>
            </a:endParaRPr>
          </a:p>
          <a:p>
            <a:pPr marL="0" indent="0">
              <a:buNone/>
            </a:pPr>
            <a:endParaRPr lang="en-US"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dirty="0">
                <a:solidFill>
                  <a:schemeClr val="tx2"/>
                </a:solidFill>
              </a:rPr>
              <a:t>Per qualificarsi, i club devono essere stati omologati prima del 1° gennaio.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0E404FEF-309D-4072-82DC-B0C1FA087A2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dirty="0"/>
          </a:p>
        </p:txBody>
      </p:sp>
    </p:spTree>
    <p:extLst>
      <p:ext uri="{BB962C8B-B14F-4D97-AF65-F5344CB8AC3E}">
        <p14:creationId xmlns:p14="http://schemas.microsoft.com/office/powerpoint/2010/main" val="3490887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2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ea typeface="Arial" charset="0"/>
                <a:cs typeface="Arial" charset="0"/>
              </a:rPr>
              <a:t>Sfruttate il potere delle connessioni digitali per rimanere in stretto contatto con i vostri club.  </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it-IT" sz="1200" dirty="0">
                <a:solidFill>
                  <a:schemeClr val="tx1"/>
                </a:solidFill>
                <a:ea typeface="Arial" charset="0"/>
                <a:cs typeface="Arial" charset="0"/>
              </a:rPr>
              <a:t>Unitevi ai gruppi dei vostri club sui social media.</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it-IT" sz="1200" dirty="0">
                <a:solidFill>
                  <a:schemeClr val="tx1"/>
                </a:solidFill>
                <a:ea typeface="Arial" charset="0"/>
                <a:cs typeface="Arial" charset="0"/>
              </a:rPr>
              <a:t>Seguite l’e-Clubhouse dei vostri club e Salesforce per le attività dei club.</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it-IT" sz="1200" dirty="0">
                <a:solidFill>
                  <a:schemeClr val="tx1"/>
                </a:solidFill>
                <a:ea typeface="Arial" charset="0"/>
                <a:cs typeface="Arial" charset="0"/>
              </a:rPr>
              <a:t>Consultate i rapporti nel sistema di trasmissione dei rapporti.</a:t>
            </a:r>
          </a:p>
          <a:p>
            <a:pPr marL="0" indent="0" algn="l">
              <a:lnSpc>
                <a:spcPct val="120000"/>
              </a:lnSpc>
              <a:buFont typeface="Arial" panose="020B0604020202020204" pitchFamily="34" charset="0"/>
              <a:buNone/>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B49D7210-3EEA-407C-A51D-D2EE8CD29BE9}"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23</a:t>
            </a:fld>
            <a:endParaRPr lang="en-US" dirty="0"/>
          </a:p>
        </p:txBody>
      </p:sp>
    </p:spTree>
    <p:extLst>
      <p:ext uri="{BB962C8B-B14F-4D97-AF65-F5344CB8AC3E}">
        <p14:creationId xmlns:p14="http://schemas.microsoft.com/office/powerpoint/2010/main" val="919351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dirty="0"/>
          </a:p>
        </p:txBody>
      </p:sp>
    </p:spTree>
    <p:extLst>
      <p:ext uri="{BB962C8B-B14F-4D97-AF65-F5344CB8AC3E}">
        <p14:creationId xmlns:p14="http://schemas.microsoft.com/office/powerpoint/2010/main" val="339885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22313"/>
            <a:ext cx="5486400" cy="3086100"/>
          </a:xfrm>
        </p:spPr>
      </p:sp>
      <p:sp>
        <p:nvSpPr>
          <p:cNvPr id="3" name="Notes Placeholder 2"/>
          <p:cNvSpPr>
            <a:spLocks noGrp="1"/>
          </p:cNvSpPr>
          <p:nvPr>
            <p:ph type="body" idx="1"/>
          </p:nvPr>
        </p:nvSpPr>
        <p:spPr>
          <a:xfrm>
            <a:off x="894644" y="4064596"/>
            <a:ext cx="5486400" cy="4754880"/>
          </a:xfrm>
          <a:prstGeom prst="rect">
            <a:avLst/>
          </a:prstGeom>
        </p:spPr>
        <p:txBody>
          <a:bodyPr>
            <a:noAutofit/>
          </a:bodyPr>
          <a:lstStyle/>
          <a:p>
            <a:pPr marL="0" marR="0" lvl="0" indent="0" algn="l" defTabSz="914400" rtl="0" eaLnBrk="0" fontAlgn="base" latinLnBrk="0" hangingPunct="0">
              <a:spcBef>
                <a:spcPts val="2400"/>
              </a:spcBef>
              <a:spcAft>
                <a:spcPct val="0"/>
              </a:spcAft>
              <a:buClrTx/>
              <a:buSzTx/>
              <a:buFontTx/>
              <a:buNone/>
              <a:tabLst/>
              <a:defRPr/>
            </a:pPr>
            <a:r>
              <a:rPr lang="it-IT" dirty="0">
                <a:solidFill>
                  <a:schemeClr val="tx1"/>
                </a:solidFill>
                <a:ea typeface="Arial" charset="0"/>
                <a:cs typeface="Arial" charset="0"/>
              </a:rPr>
              <a:t>Questa guida alle riunioni di zona vi aiuterà a prepararvi in previsione delle riunioni.</a:t>
            </a:r>
          </a:p>
          <a:p>
            <a:pPr>
              <a:spcBef>
                <a:spcPts val="2400"/>
              </a:spcBef>
              <a:defRPr/>
            </a:pPr>
            <a:r>
              <a:rPr lang="it-IT" dirty="0">
                <a:solidFill>
                  <a:schemeClr val="tx1"/>
                </a:solidFill>
              </a:rPr>
              <a:t>La guida è disponibile alla pagina web dedicata ai presidenti di zona e di circoscrizione insieme ai documenti in formato PDF editabile dei moduli contenuti in questa guida.  Contiene consigli utili su:</a:t>
            </a:r>
          </a:p>
          <a:p>
            <a:pPr>
              <a:spcBef>
                <a:spcPts val="2400"/>
              </a:spcBef>
              <a:defRPr/>
            </a:pPr>
            <a:endParaRPr lang="it-IT" dirty="0">
              <a:solidFill>
                <a:schemeClr val="tx1"/>
              </a:solidFill>
            </a:endParaRPr>
          </a:p>
          <a:p>
            <a:pPr lvl="1">
              <a:spcBef>
                <a:spcPts val="2400"/>
              </a:spcBef>
              <a:buFont typeface="Arial" panose="020B0604020202020204" pitchFamily="34" charset="0"/>
              <a:buChar char="•"/>
              <a:defRPr/>
            </a:pPr>
            <a:r>
              <a:rPr lang="it-IT" dirty="0"/>
              <a:t>Programmazione delle riunioni in largo anticipo.</a:t>
            </a:r>
          </a:p>
          <a:p>
            <a:pPr lvl="1">
              <a:buFont typeface="Arial" panose="020B0604020202020204" pitchFamily="34" charset="0"/>
              <a:buChar char="•"/>
            </a:pPr>
            <a:endParaRPr lang="en-US" altLang="ja-JP" dirty="0"/>
          </a:p>
          <a:p>
            <a:pPr lvl="1">
              <a:buFont typeface="Arial" panose="020B0604020202020204" pitchFamily="34" charset="0"/>
              <a:buChar char="•"/>
            </a:pPr>
            <a:r>
              <a:rPr lang="it-IT" dirty="0"/>
              <a:t>Ordini del giorno consigliati per ogni riunione.</a:t>
            </a:r>
          </a:p>
          <a:p>
            <a:pPr lvl="1">
              <a:buFont typeface="Arial" panose="020B0604020202020204" pitchFamily="34" charset="0"/>
              <a:buChar char="•"/>
            </a:pPr>
            <a:endParaRPr lang="en-US" altLang="ja-JP" dirty="0"/>
          </a:p>
          <a:p>
            <a:pPr lvl="1">
              <a:buFont typeface="Arial" panose="020B0604020202020204" pitchFamily="34" charset="0"/>
              <a:buChar char="•"/>
            </a:pPr>
            <a:r>
              <a:rPr lang="it-IT" dirty="0"/>
              <a:t>Proposte di varie sedi per le riunioni di zona.</a:t>
            </a:r>
          </a:p>
          <a:p>
            <a:pPr lvl="1">
              <a:buFont typeface="Arial" panose="020B0604020202020204" pitchFamily="34" charset="0"/>
              <a:buChar char="•"/>
            </a:pPr>
            <a:endParaRPr lang="en-US" altLang="ja-JP" dirty="0"/>
          </a:p>
          <a:p>
            <a:pPr lvl="1">
              <a:buFont typeface="Arial" panose="020B0604020202020204" pitchFamily="34" charset="0"/>
              <a:buChar char="•"/>
            </a:pPr>
            <a:r>
              <a:rPr lang="it-IT" dirty="0"/>
              <a:t>Coinvolgere e ricevere supporto dai vostri Coordinatori Distrettuali Global Action Team.</a:t>
            </a:r>
          </a:p>
          <a:p>
            <a:pPr lvl="1">
              <a:buFont typeface="Arial" panose="020B0604020202020204" pitchFamily="34" charset="0"/>
              <a:buChar char="•"/>
            </a:pPr>
            <a:endParaRPr lang="en-US" altLang="ja-JP" dirty="0"/>
          </a:p>
          <a:p>
            <a:pPr lvl="1">
              <a:buFont typeface="Arial" panose="020B0604020202020204" pitchFamily="34" charset="0"/>
              <a:buChar char="•"/>
            </a:pPr>
            <a:r>
              <a:rPr lang="it-IT" b="1" i="1" dirty="0"/>
              <a:t>Ricordate: mantenete le riunioni brevi e concentratevi sulle esigenze dei club! </a:t>
            </a:r>
          </a:p>
        </p:txBody>
      </p:sp>
      <p:sp>
        <p:nvSpPr>
          <p:cNvPr id="4" name="Date Placeholder 3"/>
          <p:cNvSpPr>
            <a:spLocks noGrp="1"/>
          </p:cNvSpPr>
          <p:nvPr>
            <p:ph type="dt" idx="10"/>
          </p:nvPr>
        </p:nvSpPr>
        <p:spPr/>
        <p:txBody>
          <a:bodyPr/>
          <a:lstStyle/>
          <a:p>
            <a:pPr>
              <a:defRPr/>
            </a:pPr>
            <a:fld id="{A042BA95-BB94-4D92-A202-362A2D99B231}"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dirty="0"/>
          </a:p>
        </p:txBody>
      </p:sp>
    </p:spTree>
    <p:extLst>
      <p:ext uri="{BB962C8B-B14F-4D97-AF65-F5344CB8AC3E}">
        <p14:creationId xmlns:p14="http://schemas.microsoft.com/office/powerpoint/2010/main" val="614574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it-IT" sz="1200" dirty="0">
                <a:solidFill>
                  <a:schemeClr val="tx1"/>
                </a:solidFill>
                <a:cs typeface="Arial" charset="0"/>
              </a:rPr>
              <a:t>Aiutate i club a prepararsi: completate la Scheda sulle Sfide e Opportunità </a:t>
            </a:r>
          </a:p>
          <a:p>
            <a:pPr marL="0" marR="0" lvl="0" indent="0" algn="l" defTabSz="914400" rtl="0" eaLnBrk="0" fontAlgn="base" latinLnBrk="0" hangingPunct="0">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spcBef>
                <a:spcPct val="30000"/>
              </a:spcBef>
              <a:spcAft>
                <a:spcPct val="0"/>
              </a:spcAft>
              <a:buClrTx/>
              <a:buSzTx/>
              <a:buFontTx/>
              <a:buNone/>
              <a:tabLst/>
              <a:defRPr/>
            </a:pPr>
            <a:r>
              <a:rPr lang="it-IT" sz="1200" dirty="0">
                <a:solidFill>
                  <a:schemeClr val="tx1"/>
                </a:solidFill>
                <a:ea typeface="Arial" charset="0"/>
                <a:cs typeface="Arial" charset="0"/>
              </a:rPr>
              <a:t>Alcuni club potrebbero aver bisogno di più attenzione ed essere in cerca di soluzioni per risolvere i loro problemi.  </a:t>
            </a:r>
          </a:p>
          <a:p>
            <a:endParaRPr lang="en-US" dirty="0">
              <a:solidFill>
                <a:schemeClr val="tx1"/>
              </a:solidFill>
            </a:endParaRPr>
          </a:p>
          <a:p>
            <a:pPr marL="171450" indent="-171450" algn="l">
              <a:buFont typeface="Arial" panose="020B0604020202020204" pitchFamily="34" charset="0"/>
              <a:buChar char="•"/>
            </a:pPr>
            <a:r>
              <a:rPr lang="it-IT" sz="1200" dirty="0">
                <a:solidFill>
                  <a:schemeClr val="tx1"/>
                </a:solidFill>
                <a:ea typeface="Arial" charset="0"/>
                <a:cs typeface="Arial" charset="0"/>
              </a:rPr>
              <a:t>Un ottimo strumento per i club che sono in difficoltà in aree specifiche della loro operatività.</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it-IT" sz="1200" dirty="0">
                <a:solidFill>
                  <a:schemeClr val="tx1"/>
                </a:solidFill>
                <a:ea typeface="Arial" charset="0"/>
                <a:cs typeface="Arial" charset="0"/>
              </a:rPr>
              <a:t>Può essere utilizzato nel corso di visite ai club o riunioni di zona.</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it-IT" sz="1200" dirty="0">
                <a:solidFill>
                  <a:schemeClr val="tx1"/>
                </a:solidFill>
                <a:ea typeface="Arial" charset="0"/>
                <a:cs typeface="Arial" charset="0"/>
              </a:rPr>
              <a:t>Un valido strumento per discutere di strategie per il sostegno del club con i coordinatori distrettuali GAT.</a:t>
            </a:r>
          </a:p>
          <a:p>
            <a:pPr marL="171450" indent="-171450" algn="l">
              <a:buFont typeface="Arial" panose="020B0604020202020204" pitchFamily="34" charset="0"/>
              <a:buChar char="•"/>
            </a:pPr>
            <a:r>
              <a:rPr lang="it-IT" sz="1200" b="1" dirty="0">
                <a:solidFill>
                  <a:schemeClr val="tx1"/>
                </a:solidFill>
                <a:ea typeface="Arial" charset="0"/>
                <a:cs typeface="Arial" charset="0"/>
              </a:rPr>
              <a:t>Suggerimento utile: alla vostra prima riunione di zona, chiedete a ogni presidente di club di definire una lista degli obiettivi per il proprio club nelle seguenti aree:</a:t>
            </a:r>
          </a:p>
          <a:p>
            <a:pPr marL="0" indent="0" algn="l">
              <a:buFont typeface="Arial" panose="020B0604020202020204" pitchFamily="34" charset="0"/>
              <a:buNone/>
            </a:pPr>
            <a:r>
              <a:rPr lang="it-IT" sz="1200" b="1" dirty="0">
                <a:solidFill>
                  <a:schemeClr val="tx1"/>
                </a:solidFill>
                <a:ea typeface="Arial" charset="0"/>
                <a:cs typeface="Arial" charset="0"/>
              </a:rPr>
              <a:t>	Crescita associativa e mantenimento soci</a:t>
            </a:r>
          </a:p>
          <a:p>
            <a:pPr marL="0" indent="0" algn="l">
              <a:buFont typeface="Arial" panose="020B0604020202020204" pitchFamily="34" charset="0"/>
              <a:buNone/>
            </a:pPr>
            <a:r>
              <a:rPr lang="it-IT" sz="1200" b="1" dirty="0">
                <a:solidFill>
                  <a:schemeClr val="tx1"/>
                </a:solidFill>
                <a:ea typeface="Arial" charset="0"/>
                <a:cs typeface="Arial" charset="0"/>
              </a:rPr>
              <a:t>	Sviluppo della leadership</a:t>
            </a:r>
          </a:p>
          <a:p>
            <a:pPr marL="0" indent="0" algn="l">
              <a:buFont typeface="Arial" panose="020B0604020202020204" pitchFamily="34" charset="0"/>
              <a:buNone/>
            </a:pPr>
            <a:r>
              <a:rPr lang="it-IT" sz="1200" b="1" dirty="0">
                <a:solidFill>
                  <a:schemeClr val="tx1"/>
                </a:solidFill>
                <a:ea typeface="Arial" charset="0"/>
                <a:cs typeface="Arial" charset="0"/>
              </a:rPr>
              <a:t>	Service </a:t>
            </a:r>
          </a:p>
          <a:p>
            <a:pPr marL="0" indent="0" algn="l">
              <a:buFont typeface="Arial" panose="020B0604020202020204" pitchFamily="34" charset="0"/>
              <a:buNone/>
            </a:pPr>
            <a:r>
              <a:rPr lang="it-IT" sz="1200" b="1" dirty="0">
                <a:solidFill>
                  <a:schemeClr val="tx1"/>
                </a:solidFill>
                <a:ea typeface="Arial" charset="0"/>
                <a:cs typeface="Arial" charset="0"/>
              </a:rPr>
              <a:t>	LCIF</a:t>
            </a:r>
          </a:p>
          <a:p>
            <a:pPr marL="0" indent="0" algn="l">
              <a:buFont typeface="Arial" panose="020B0604020202020204" pitchFamily="34" charset="0"/>
              <a:buNone/>
            </a:pPr>
            <a:r>
              <a:rPr lang="it-IT" sz="1200" b="1" dirty="0">
                <a:solidFill>
                  <a:schemeClr val="tx1"/>
                </a:solidFill>
                <a:ea typeface="Arial" charset="0"/>
                <a:cs typeface="Arial" charset="0"/>
              </a:rPr>
              <a:t>	La Scheda sulle Sfide e Opportunità può aiutarli a formulare obiettivi SMART e/o a ridefinire obiettivi non realistici.</a:t>
            </a:r>
          </a:p>
          <a:p>
            <a:endParaRPr lang="en-US" dirty="0"/>
          </a:p>
        </p:txBody>
      </p:sp>
      <p:sp>
        <p:nvSpPr>
          <p:cNvPr id="4" name="Date Placeholder 3"/>
          <p:cNvSpPr>
            <a:spLocks noGrp="1"/>
          </p:cNvSpPr>
          <p:nvPr>
            <p:ph type="dt" idx="10"/>
          </p:nvPr>
        </p:nvSpPr>
        <p:spPr/>
        <p:txBody>
          <a:bodyPr/>
          <a:lstStyle/>
          <a:p>
            <a:pPr>
              <a:defRPr/>
            </a:pPr>
            <a:fld id="{23321517-6E5E-4C7A-8DB7-EA65ED3A51BB}"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26</a:t>
            </a:fld>
            <a:endParaRPr lang="en-US" dirty="0"/>
          </a:p>
        </p:txBody>
      </p:sp>
    </p:spTree>
    <p:extLst>
      <p:ext uri="{BB962C8B-B14F-4D97-AF65-F5344CB8AC3E}">
        <p14:creationId xmlns:p14="http://schemas.microsoft.com/office/powerpoint/2010/main" val="263126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defRPr/>
            </a:pPr>
            <a:r>
              <a:rPr lang="it-IT" sz="1200" i="0" dirty="0">
                <a:solidFill>
                  <a:schemeClr val="tx1"/>
                </a:solidFill>
                <a:latin typeface="+mn-lt"/>
              </a:rPr>
              <a:t>La riunione di zona inizia con il Comitato Consultivo del Governatore Distrettuale </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it-IT" sz="1200" i="0" dirty="0">
                <a:solidFill>
                  <a:schemeClr val="tx1"/>
                </a:solidFill>
                <a:latin typeface="+mn-lt"/>
              </a:rPr>
              <a:t>Alcune zone invitano più officer di club alle riunioni, ma i principali membri del Comitato Consultivo del Governatore Distrettuale sono:</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it-IT" sz="1200" i="0" dirty="0">
                <a:solidFill>
                  <a:schemeClr val="tx1"/>
                </a:solidFill>
                <a:latin typeface="+mn-lt"/>
              </a:rPr>
              <a:t>Presidente di club</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it-IT" sz="1200" i="0" dirty="0">
                <a:solidFill>
                  <a:schemeClr val="tx1"/>
                </a:solidFill>
                <a:latin typeface="+mn-lt"/>
              </a:rPr>
              <a:t>Vice Presidente di club</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it-IT" sz="1200" i="0" dirty="0">
                <a:solidFill>
                  <a:schemeClr val="tx1"/>
                </a:solidFill>
                <a:latin typeface="+mn-lt"/>
              </a:rPr>
              <a:t>Segretario di club</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it-IT" sz="1200" i="0" dirty="0">
                <a:solidFill>
                  <a:schemeClr val="tx1"/>
                </a:solidFill>
                <a:latin typeface="+mn-lt"/>
              </a:rPr>
              <a:t>In base al focus principale della riunione, se inviterete coordinatori GAT o relatori del programma, potreste anche offrire opportunità di apprendimento per:</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baseline="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it-IT" sz="1200" i="0" baseline="0" dirty="0">
                <a:solidFill>
                  <a:schemeClr val="tx1"/>
                </a:solidFill>
                <a:latin typeface="+mn-lt"/>
              </a:rPr>
              <a:t>Presidente di Comitato Service di club</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it-IT" sz="1200" i="0" baseline="0" dirty="0">
                <a:solidFill>
                  <a:schemeClr val="tx1"/>
                </a:solidFill>
                <a:latin typeface="+mn-lt"/>
              </a:rPr>
              <a:t>Presidente di Comitato Soci di club</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it-IT" sz="1200" i="0" baseline="0" dirty="0">
                <a:solidFill>
                  <a:schemeClr val="tx1"/>
                </a:solidFill>
                <a:latin typeface="+mn-lt"/>
              </a:rPr>
              <a:t>Presidente di Comitato Leadership di club</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dirty="0"/>
          </a:p>
        </p:txBody>
      </p:sp>
    </p:spTree>
    <p:extLst>
      <p:ext uri="{BB962C8B-B14F-4D97-AF65-F5344CB8AC3E}">
        <p14:creationId xmlns:p14="http://schemas.microsoft.com/office/powerpoint/2010/main" val="2891927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Autofit/>
          </a:bodyPr>
          <a:lstStyle/>
          <a:p>
            <a:pPr marL="0" marR="0" lvl="0" indent="0" algn="l" defTabSz="914400" rtl="0" eaLnBrk="0" fontAlgn="base" latinLnBrk="0" hangingPunct="0">
              <a:spcBef>
                <a:spcPct val="30000"/>
              </a:spcBef>
              <a:spcAft>
                <a:spcPct val="0"/>
              </a:spcAft>
              <a:buClrTx/>
              <a:buSzTx/>
              <a:buFontTx/>
              <a:buNone/>
              <a:tabLst/>
              <a:defRPr/>
            </a:pPr>
            <a:r>
              <a:rPr lang="it-IT" dirty="0">
                <a:solidFill>
                  <a:schemeClr val="tx1"/>
                </a:solidFill>
                <a:cs typeface="Arial"/>
              </a:rPr>
              <a:t>I Lions Guida sono una risorsa aggiuntiva per i club.  </a:t>
            </a:r>
            <a:r>
              <a:rPr lang="it-IT" dirty="0">
                <a:solidFill>
                  <a:schemeClr val="tx1"/>
                </a:solidFill>
              </a:rPr>
              <a:t>Assicuratevi di invitare i Lions Guida dei club, se ne sono stati assegnati.</a:t>
            </a:r>
          </a:p>
          <a:p>
            <a:endParaRPr lang="en-US" dirty="0">
              <a:solidFill>
                <a:schemeClr val="tx1"/>
              </a:solidFill>
            </a:endParaRPr>
          </a:p>
          <a:p>
            <a:r>
              <a:rPr lang="it-IT" dirty="0">
                <a:solidFill>
                  <a:schemeClr val="tx1"/>
                </a:solidFill>
              </a:rPr>
              <a:t>I Lions Guida sono assegnati a ciascun nuovo Lions club omologato.  Collaborano direttamente con gli officer di club per garantire che il nuovo club possa iniziare al meglio la propria attività.</a:t>
            </a:r>
          </a:p>
          <a:p>
            <a:endParaRPr lang="en-US" dirty="0">
              <a:solidFill>
                <a:schemeClr val="tx1"/>
              </a:solidFill>
            </a:endParaRPr>
          </a:p>
          <a:p>
            <a:r>
              <a:rPr lang="it-IT" dirty="0">
                <a:solidFill>
                  <a:schemeClr val="tx1"/>
                </a:solidFill>
              </a:rPr>
              <a:t>Se nella vostra zona vi sono club con meno di 2 anni di vita, sarebbe utile invitare questi importanti leader alle riunioni di zona. </a:t>
            </a:r>
          </a:p>
          <a:p>
            <a:endParaRPr lang="en-US" dirty="0">
              <a:solidFill>
                <a:schemeClr val="tx1"/>
              </a:solidFill>
            </a:endParaRPr>
          </a:p>
          <a:p>
            <a:r>
              <a:rPr lang="it-IT" dirty="0">
                <a:solidFill>
                  <a:schemeClr val="tx1"/>
                </a:solidFill>
              </a:rPr>
              <a:t>I Lions Guida potrebbero anche essere assegnati ad alcuni club esistenti nella vostra zona di cui forse non siete a conoscenza.  </a:t>
            </a:r>
          </a:p>
          <a:p>
            <a:endParaRPr lang="en-US" dirty="0">
              <a:solidFill>
                <a:schemeClr val="tx1"/>
              </a:solidFill>
            </a:endParaRPr>
          </a:p>
          <a:p>
            <a:r>
              <a:rPr lang="it-IT" dirty="0">
                <a:solidFill>
                  <a:schemeClr val="tx1"/>
                </a:solidFill>
              </a:rPr>
              <a:t>Chiedete al vostro governatore distrettuale di fornirvi una lista di tutti i Lions Guida assegnati a ciascuno dei club della vostra zona.  </a:t>
            </a:r>
          </a:p>
          <a:p>
            <a:endParaRPr lang="en-US" dirty="0">
              <a:solidFill>
                <a:schemeClr val="tx1"/>
              </a:solidFill>
            </a:endParaRPr>
          </a:p>
          <a:p>
            <a:r>
              <a:rPr lang="it-IT" dirty="0">
                <a:solidFill>
                  <a:schemeClr val="tx1"/>
                </a:solidFill>
              </a:rPr>
              <a:t>Un rapporto sui Lions Guida è disponibile su Salesforce.</a:t>
            </a:r>
          </a:p>
        </p:txBody>
      </p:sp>
      <p:sp>
        <p:nvSpPr>
          <p:cNvPr id="4" name="Date Placeholder 3"/>
          <p:cNvSpPr>
            <a:spLocks noGrp="1"/>
          </p:cNvSpPr>
          <p:nvPr>
            <p:ph type="dt" idx="10"/>
          </p:nvPr>
        </p:nvSpPr>
        <p:spPr/>
        <p:txBody>
          <a:bodyPr/>
          <a:lstStyle/>
          <a:p>
            <a:pPr>
              <a:defRPr/>
            </a:pPr>
            <a:fld id="{A983C5A9-CF49-4E26-BAA4-A877E7259FE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dirty="0"/>
          </a:p>
        </p:txBody>
      </p:sp>
    </p:spTree>
    <p:extLst>
      <p:ext uri="{BB962C8B-B14F-4D97-AF65-F5344CB8AC3E}">
        <p14:creationId xmlns:p14="http://schemas.microsoft.com/office/powerpoint/2010/main" val="2029208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76275"/>
            <a:ext cx="5486400" cy="3087688"/>
          </a:xfrm>
        </p:spPr>
      </p:sp>
      <p:sp>
        <p:nvSpPr>
          <p:cNvPr id="4" name="Notes Placeholder 2"/>
          <p:cNvSpPr txBox="1">
            <a:spLocks/>
          </p:cNvSpPr>
          <p:nvPr/>
        </p:nvSpPr>
        <p:spPr>
          <a:xfrm>
            <a:off x="673202" y="4426860"/>
            <a:ext cx="5373423" cy="2956079"/>
          </a:xfrm>
          <a:prstGeom prst="rect">
            <a:avLst/>
          </a:prstGeom>
        </p:spPr>
        <p:txBody>
          <a:bodyPr vert="horz" lIns="92852" tIns="46425" rIns="92852" bIns="46425" rtlCol="0">
            <a:spAutoFit/>
          </a:bodyPr>
          <a:lst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0348" indent="-220348">
              <a:lnSpc>
                <a:spcPct val="200000"/>
              </a:lnSpc>
              <a:spcBef>
                <a:spcPts val="0"/>
              </a:spcBef>
            </a:pPr>
            <a:r>
              <a:rPr lang="it-IT" dirty="0">
                <a:latin typeface="HelveticaNeueLT Std" panose="020B0604020202020204" pitchFamily="34" charset="0"/>
              </a:rPr>
              <a:t>Il presidente di zona mette in collegamento le risorse umane ricche di conoscenze ed esperienze specializzate fornite dai leader Lions distrettuali, come i coordinatori del Global Action Team, per sostenere gli officer nella guida dei loro club.</a:t>
            </a:r>
          </a:p>
          <a:p>
            <a:pPr marL="220348" indent="-220348">
              <a:lnSpc>
                <a:spcPct val="200000"/>
              </a:lnSpc>
              <a:spcBef>
                <a:spcPts val="0"/>
              </a:spcBef>
            </a:pPr>
            <a:endParaRPr lang="en-US" dirty="0">
              <a:latin typeface="HelveticaNeueLT Std" panose="020B0604020202020204" pitchFamily="34" charset="0"/>
            </a:endParaRPr>
          </a:p>
          <a:p>
            <a:pPr marL="220348" indent="-220348">
              <a:lnSpc>
                <a:spcPct val="200000"/>
              </a:lnSpc>
              <a:spcBef>
                <a:spcPts val="0"/>
              </a:spcBef>
            </a:pPr>
            <a:r>
              <a:rPr lang="it-IT" dirty="0">
                <a:latin typeface="HelveticaNeueLT Std" panose="020B0604020202020204" pitchFamily="34" charset="0"/>
              </a:rPr>
              <a:t>Nei distretti, i coordinatori svolgono un mandato di un anno come membri del gabinetto distrettuale.</a:t>
            </a:r>
          </a:p>
          <a:p>
            <a:pPr marL="159295" indent="-159295">
              <a:lnSpc>
                <a:spcPct val="150000"/>
              </a:lnSpc>
              <a:spcBef>
                <a:spcPts val="0"/>
              </a:spcBef>
              <a:buFontTx/>
              <a:buChar char="-"/>
            </a:pPr>
            <a:endParaRPr lang="en-US" dirty="0">
              <a:latin typeface="HelveticaNeueLT Std" panose="020B0604020202020204" pitchFamily="34" charset="0"/>
            </a:endParaRPr>
          </a:p>
        </p:txBody>
      </p:sp>
      <p:sp>
        <p:nvSpPr>
          <p:cNvPr id="3" name="Date Placeholder 2"/>
          <p:cNvSpPr>
            <a:spLocks noGrp="1"/>
          </p:cNvSpPr>
          <p:nvPr>
            <p:ph type="dt" idx="10"/>
          </p:nvPr>
        </p:nvSpPr>
        <p:spPr/>
        <p:txBody>
          <a:bodyPr/>
          <a:lstStyle/>
          <a:p>
            <a:pPr>
              <a:defRPr/>
            </a:pPr>
            <a:fld id="{9CE7DD70-D955-4C2E-8568-EB894574461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dirty="0"/>
          </a:p>
        </p:txBody>
      </p:sp>
      <p:sp>
        <p:nvSpPr>
          <p:cNvPr id="6" name="Notes Placeholder 5"/>
          <p:cNvSpPr>
            <a:spLocks noGrp="1"/>
          </p:cNvSpPr>
          <p:nvPr>
            <p:ph type="body" idx="1"/>
          </p:nvPr>
        </p:nvSpPr>
        <p:spPr>
          <a:xfrm>
            <a:off x="424998" y="7543800"/>
            <a:ext cx="5607050" cy="4673280"/>
          </a:xfrm>
          <a:prstGeom prst="rect">
            <a:avLst/>
          </a:prstGeom>
        </p:spPr>
        <p:txBody>
          <a:bodyPr/>
          <a:lstStyle/>
          <a:p>
            <a:r>
              <a:rPr lang="it-IT" dirty="0"/>
              <a:t>Il governatore distrettuale sarà il presidente del Global Action Team nel vostro distretto. </a:t>
            </a:r>
          </a:p>
          <a:p>
            <a:endParaRPr lang="en-US" dirty="0"/>
          </a:p>
          <a:p>
            <a:r>
              <a:rPr lang="it-IT" dirty="0"/>
              <a:t>Ogni distretto ha un:</a:t>
            </a:r>
            <a:r>
              <a:rPr lang="it-IT" baseline="0" dirty="0"/>
              <a:t> </a:t>
            </a:r>
          </a:p>
          <a:p>
            <a:endParaRPr lang="en-US" baseline="0" dirty="0"/>
          </a:p>
          <a:p>
            <a:r>
              <a:rPr lang="it-IT" baseline="0" dirty="0"/>
              <a:t>Coordinatore Distrettuale Global Service Team (GST)</a:t>
            </a:r>
          </a:p>
          <a:p>
            <a:endParaRPr lang="en-US" baseline="0" dirty="0"/>
          </a:p>
          <a:p>
            <a:r>
              <a:rPr lang="it-IT" baseline="0" dirty="0"/>
              <a:t>Coordinatore Distrettuale Global Membership Team (GMT)</a:t>
            </a:r>
          </a:p>
          <a:p>
            <a:endParaRPr lang="en-US" baseline="0" dirty="0"/>
          </a:p>
          <a:p>
            <a:r>
              <a:rPr lang="it-IT" baseline="0" dirty="0"/>
              <a:t>Coordinatore Distrettuale Global Leadership Team (GLT)</a:t>
            </a:r>
          </a:p>
          <a:p>
            <a:endParaRPr lang="en-US" baseline="0" dirty="0"/>
          </a:p>
          <a:p>
            <a:r>
              <a:rPr lang="it-IT" baseline="0" dirty="0"/>
              <a:t>E la novità per il prossimo anno sociale è il Coordinatore Distrettuale del Global Extension Team (GET).</a:t>
            </a:r>
          </a:p>
          <a:p>
            <a:endParaRPr lang="en-US" baseline="0" dirty="0"/>
          </a:p>
          <a:p>
            <a:r>
              <a:rPr lang="it-IT" baseline="0" dirty="0"/>
              <a:t>Ognuno di questi leader distrettuali ha le competenze necessarie per aiutare i club ad avere successo in queste specifiche aree funzionali.</a:t>
            </a:r>
          </a:p>
          <a:p>
            <a:endParaRPr lang="en-US" baseline="0" dirty="0"/>
          </a:p>
          <a:p>
            <a:r>
              <a:rPr lang="it-IT" baseline="0" dirty="0"/>
              <a:t>Cercate il modo di coinvolgere queste preziose risorse umane nel servizio ai club della vostra zona! </a:t>
            </a:r>
          </a:p>
          <a:p>
            <a:endParaRPr lang="en-US" baseline="0" dirty="0"/>
          </a:p>
          <a:p>
            <a:r>
              <a:rPr lang="it-IT" b="1" baseline="0" dirty="0"/>
              <a:t>Ricordate ai club e tenete a mente che i membri del GAT non svolgono un incarico di supervisione, ma sono risorse che i club possono utilizzare per migliorare l'efficacia del club nei quattro quadranti di cui abbiamo discusso osservando la diapositiva 22.</a:t>
            </a:r>
          </a:p>
        </p:txBody>
      </p:sp>
    </p:spTree>
    <p:extLst>
      <p:ext uri="{BB962C8B-B14F-4D97-AF65-F5344CB8AC3E}">
        <p14:creationId xmlns:p14="http://schemas.microsoft.com/office/powerpoint/2010/main" val="114027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endParaRPr lang="en-US" dirty="0">
              <a:latin typeface="Calibri" panose="020F0502020204030204" pitchFamily="34" charset="0"/>
            </a:endParaRPr>
          </a:p>
          <a:p>
            <a:r>
              <a:rPr lang="it-IT" dirty="0"/>
              <a:t>Esaminiamo il ruolo del presidente di zona.</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a:t>
            </a:fld>
            <a:endParaRPr lang="en-US" dirty="0"/>
          </a:p>
        </p:txBody>
      </p:sp>
    </p:spTree>
    <p:extLst>
      <p:ext uri="{BB962C8B-B14F-4D97-AF65-F5344CB8AC3E}">
        <p14:creationId xmlns:p14="http://schemas.microsoft.com/office/powerpoint/2010/main" val="2020978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685800"/>
            <a:ext cx="5486400" cy="3087688"/>
          </a:xfrm>
        </p:spPr>
      </p:sp>
      <p:sp>
        <p:nvSpPr>
          <p:cNvPr id="3" name="Notes Placeholder 2"/>
          <p:cNvSpPr>
            <a:spLocks noGrp="1"/>
          </p:cNvSpPr>
          <p:nvPr>
            <p:ph type="body" idx="1"/>
          </p:nvPr>
        </p:nvSpPr>
        <p:spPr>
          <a:xfrm>
            <a:off x="747891" y="399353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b="1" dirty="0">
                <a:solidFill>
                  <a:schemeClr val="tx1"/>
                </a:solidFill>
              </a:rPr>
              <a:t>La vostra prima riunione: focus sul service!</a:t>
            </a:r>
          </a:p>
          <a:p>
            <a:endParaRPr lang="en-US" dirty="0"/>
          </a:p>
          <a:p>
            <a:r>
              <a:rPr lang="it-IT" dirty="0"/>
              <a:t>Per offrire opportunità di apprendimento ai vostri officer di club, incentrate il programma della vostra riunione sul service!</a:t>
            </a:r>
          </a:p>
          <a:p>
            <a:endParaRPr lang="en-US" dirty="0"/>
          </a:p>
          <a:p>
            <a:r>
              <a:rPr lang="it-IT" dirty="0"/>
              <a:t>Tutto inizia da voi, come presidenti di zona,</a:t>
            </a:r>
          </a:p>
          <a:p>
            <a:endParaRPr lang="en-US" baseline="0" dirty="0"/>
          </a:p>
          <a:p>
            <a:r>
              <a:rPr lang="it-IT" baseline="0" dirty="0"/>
              <a:t>e dai membri del Comitato consultivo del governatore distrettuale dei vostri vari club</a:t>
            </a:r>
          </a:p>
          <a:p>
            <a:endParaRPr lang="en-US" baseline="0" dirty="0"/>
          </a:p>
          <a:p>
            <a:r>
              <a:rPr lang="it-IT" baseline="0" dirty="0"/>
              <a:t>ma invitate a partecipare anche il presidente di comitato service di club</a:t>
            </a:r>
          </a:p>
          <a:p>
            <a:endParaRPr lang="en-US" baseline="0" dirty="0"/>
          </a:p>
          <a:p>
            <a:r>
              <a:rPr lang="it-IT" baseline="0" dirty="0"/>
              <a:t>e coinvolgete il coordinatore distrettuale GST del Global Action Team. </a:t>
            </a:r>
          </a:p>
        </p:txBody>
      </p:sp>
      <p:sp>
        <p:nvSpPr>
          <p:cNvPr id="4" name="Date Placeholder 3"/>
          <p:cNvSpPr>
            <a:spLocks noGrp="1"/>
          </p:cNvSpPr>
          <p:nvPr>
            <p:ph type="dt" idx="10"/>
          </p:nvPr>
        </p:nvSpPr>
        <p:spPr/>
        <p:txBody>
          <a:bodyPr/>
          <a:lstStyle/>
          <a:p>
            <a:pPr>
              <a:defRPr/>
            </a:pPr>
            <a:fld id="{EA9CDD31-930E-4A8E-B09A-42015B4D9CC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dirty="0"/>
          </a:p>
        </p:txBody>
      </p:sp>
    </p:spTree>
    <p:extLst>
      <p:ext uri="{BB962C8B-B14F-4D97-AF65-F5344CB8AC3E}">
        <p14:creationId xmlns:p14="http://schemas.microsoft.com/office/powerpoint/2010/main" val="1451079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7688"/>
          </a:xfrm>
        </p:spPr>
      </p:sp>
      <p:sp>
        <p:nvSpPr>
          <p:cNvPr id="3" name="Notes Placeholder 2"/>
          <p:cNvSpPr>
            <a:spLocks noGrp="1"/>
          </p:cNvSpPr>
          <p:nvPr>
            <p:ph type="body" idx="1"/>
          </p:nvPr>
        </p:nvSpPr>
        <p:spPr>
          <a:xfrm>
            <a:off x="802663" y="399366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it-IT" sz="1200" b="1" dirty="0">
                <a:solidFill>
                  <a:schemeClr val="tx1"/>
                </a:solidFill>
                <a:latin typeface="+mj-lt"/>
              </a:rPr>
              <a:t>Coinvolgete il Coordinatore Global Service Team per condividere:</a:t>
            </a:r>
          </a:p>
          <a:p>
            <a:endParaRPr lang="en-US" dirty="0">
              <a:solidFill>
                <a:schemeClr val="tx1"/>
              </a:solidFill>
              <a:latin typeface="+mj-lt"/>
            </a:endParaRPr>
          </a:p>
          <a:p>
            <a:pPr marL="171450" indent="-171450">
              <a:buSzPct val="125000"/>
              <a:buFont typeface="Arial" panose="020B0604020202020204" pitchFamily="34" charset="0"/>
              <a:buChar char="•"/>
            </a:pPr>
            <a:r>
              <a:rPr lang="it-IT" dirty="0">
                <a:solidFill>
                  <a:schemeClr val="tx1"/>
                </a:solidFill>
                <a:latin typeface="+mj-lt"/>
              </a:rPr>
              <a:t>Programma internazionale, multidistrettuale e distrettuale</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it-IT" dirty="0">
                <a:solidFill>
                  <a:schemeClr val="tx1"/>
                </a:solidFill>
                <a:latin typeface="+mj-lt"/>
              </a:rPr>
              <a:t>Programmi e progetti di servizio a livello distrettuale</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it-IT" dirty="0">
                <a:solidFill>
                  <a:schemeClr val="tx1"/>
                </a:solidFill>
                <a:latin typeface="+mj-lt"/>
              </a:rPr>
              <a:t>Scambio di idee su progetti di servizio di club</a:t>
            </a:r>
          </a:p>
          <a:p>
            <a:pPr marL="171450" indent="-171450">
              <a:buSzPct val="125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it-IT" dirty="0">
                <a:solidFill>
                  <a:schemeClr val="tx1"/>
                </a:solidFill>
                <a:latin typeface="+mj-lt"/>
              </a:rPr>
              <a:t>Modi per individuare nuovi progetti di servizio</a:t>
            </a:r>
          </a:p>
          <a:p>
            <a:pPr marL="633412" indent="-171450">
              <a:buSzPct val="100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it-IT" dirty="0">
                <a:solidFill>
                  <a:schemeClr val="tx1"/>
                </a:solidFill>
                <a:latin typeface="+mj-lt"/>
              </a:rPr>
              <a:t>Valutazioni dei Bisogni della Comunità</a:t>
            </a:r>
          </a:p>
          <a:p>
            <a:endParaRPr lang="en-US" dirty="0">
              <a:solidFill>
                <a:schemeClr val="tx1"/>
              </a:solidFill>
              <a:latin typeface="+mj-lt"/>
            </a:endParaRPr>
          </a:p>
        </p:txBody>
      </p:sp>
      <p:sp>
        <p:nvSpPr>
          <p:cNvPr id="4" name="Date Placeholder 3"/>
          <p:cNvSpPr>
            <a:spLocks noGrp="1"/>
          </p:cNvSpPr>
          <p:nvPr>
            <p:ph type="dt" idx="10"/>
          </p:nvPr>
        </p:nvSpPr>
        <p:spPr/>
        <p:txBody>
          <a:bodyPr/>
          <a:lstStyle/>
          <a:p>
            <a:pPr>
              <a:defRPr/>
            </a:pPr>
            <a:fld id="{B5D58174-9133-4DEF-9AFC-C9D5C06C928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dirty="0"/>
          </a:p>
        </p:txBody>
      </p:sp>
    </p:spTree>
    <p:extLst>
      <p:ext uri="{BB962C8B-B14F-4D97-AF65-F5344CB8AC3E}">
        <p14:creationId xmlns:p14="http://schemas.microsoft.com/office/powerpoint/2010/main" val="44240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762000"/>
            <a:ext cx="5486400" cy="3087688"/>
          </a:xfrm>
        </p:spPr>
      </p:sp>
      <p:sp>
        <p:nvSpPr>
          <p:cNvPr id="3" name="Notes Placeholder 2"/>
          <p:cNvSpPr>
            <a:spLocks noGrp="1"/>
          </p:cNvSpPr>
          <p:nvPr>
            <p:ph type="body" idx="1"/>
          </p:nvPr>
        </p:nvSpPr>
        <p:spPr>
          <a:xfrm>
            <a:off x="762002" y="4145930"/>
            <a:ext cx="5486400" cy="467328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tx1"/>
                </a:solidFill>
              </a:rPr>
              <a:t>Risorse per il Presidente di Comitato Service di club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tx1"/>
                </a:solidFill>
                <a:ea typeface="Arial" charset="0"/>
                <a:cs typeface="Arial" charset="0"/>
              </a:rPr>
              <a:t>Le nostre cause globali: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200" dirty="0">
                <a:solidFill>
                  <a:schemeClr val="tx1"/>
                </a:solidFill>
                <a:ea typeface="Arial" charset="0"/>
                <a:cs typeface="Arial" charset="0"/>
              </a:rPr>
              <a:t>Diabete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200" dirty="0">
                <a:solidFill>
                  <a:schemeClr val="tx1"/>
                </a:solidFill>
                <a:ea typeface="Arial" charset="0"/>
                <a:cs typeface="Arial" charset="0"/>
              </a:rPr>
              <a:t>Ambiente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200" dirty="0">
                <a:solidFill>
                  <a:schemeClr val="tx1"/>
                </a:solidFill>
                <a:ea typeface="Arial" charset="0"/>
                <a:cs typeface="Arial" charset="0"/>
              </a:rPr>
              <a:t>Fame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200" dirty="0">
                <a:solidFill>
                  <a:schemeClr val="tx1"/>
                </a:solidFill>
                <a:ea typeface="Arial" charset="0"/>
                <a:cs typeface="Arial" charset="0"/>
              </a:rPr>
              <a:t>Vista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200" dirty="0">
                <a:solidFill>
                  <a:schemeClr val="tx1"/>
                </a:solidFill>
                <a:ea typeface="Arial" charset="0"/>
                <a:cs typeface="Arial" charset="0"/>
              </a:rPr>
              <a:t>Cancro infantile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aseline="0" dirty="0">
                <a:solidFill>
                  <a:schemeClr val="tx1"/>
                </a:solidFill>
                <a:ea typeface="Arial" charset="0"/>
                <a:cs typeface="Arial" charset="0"/>
              </a:rPr>
              <a:t>Sul nuovo sito web, cercate la pagina "Il Viaggio nel Service" per trovare un'ampia gamma di strumenti e risorse per aiutare i club a realizzare progetti di servizio significativi nelle loro comunità.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200" baseline="0" dirty="0">
                <a:solidFill>
                  <a:schemeClr val="tx1"/>
                </a:solidFill>
                <a:ea typeface="Arial" charset="0"/>
                <a:cs typeface="Arial" charset="0"/>
              </a:rPr>
              <a:t>Conosci – Esplora le nostre cause umanitarie globali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200" baseline="0" dirty="0">
                <a:solidFill>
                  <a:schemeClr val="tx1"/>
                </a:solidFill>
                <a:ea typeface="Arial" charset="0"/>
                <a:cs typeface="Arial" charset="0"/>
              </a:rPr>
              <a:t>Scopri – Consulta il kit di strumenti per i service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200" baseline="0" dirty="0">
                <a:solidFill>
                  <a:schemeClr val="tx1"/>
                </a:solidFill>
                <a:ea typeface="Arial" charset="0"/>
                <a:cs typeface="Arial" charset="0"/>
              </a:rPr>
              <a:t>Agisci – Avvia un’attività di service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sz="1200" baseline="0" dirty="0">
                <a:solidFill>
                  <a:schemeClr val="tx1"/>
                </a:solidFill>
                <a:ea typeface="Arial" charset="0"/>
                <a:cs typeface="Arial" charset="0"/>
              </a:rPr>
              <a:t>Celebra – Condividi le tue storie!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tx1">
                    <a:lumMod val="75000"/>
                  </a:schemeClr>
                </a:solidFill>
                <a:latin typeface="HelveticaNeueLT Std Lt" panose="020B0403020202020204" pitchFamily="34" charset="0"/>
                <a:ea typeface="Arial" charset="0"/>
                <a:cs typeface="Arial" charset="0"/>
              </a:rPr>
              <a:t>Oltre a queste menzionate, vi sono altre 3 aree d’intervento della LCIF.  Si tratta di Giovani, Soccorso in caso di disastri, Opere umanitarie. </a:t>
            </a:r>
          </a:p>
          <a:p>
            <a:endParaRPr lang="en-US" dirty="0">
              <a:solidFill>
                <a:schemeClr val="tx1">
                  <a:lumMod val="75000"/>
                </a:schemeClr>
              </a:solidFill>
            </a:endParaRP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32</a:t>
            </a:fld>
            <a:endParaRPr lang="en-US" dirty="0"/>
          </a:p>
        </p:txBody>
      </p:sp>
      <p:sp>
        <p:nvSpPr>
          <p:cNvPr id="5" name="Date Placeholder 4"/>
          <p:cNvSpPr>
            <a:spLocks noGrp="1"/>
          </p:cNvSpPr>
          <p:nvPr>
            <p:ph type="dt" idx="11"/>
          </p:nvPr>
        </p:nvSpPr>
        <p:spPr/>
        <p:txBody>
          <a:bodyPr/>
          <a:lstStyle/>
          <a:p>
            <a:pPr>
              <a:defRPr/>
            </a:pPr>
            <a:fld id="{D7252D4A-1D50-4452-854D-0008139EF4A0}" type="datetime1">
              <a:rPr lang="en-US" smtClean="0"/>
              <a:t>9/22/2023</a:t>
            </a:fld>
            <a:endParaRPr lang="en-US" dirty="0"/>
          </a:p>
        </p:txBody>
      </p:sp>
    </p:spTree>
    <p:extLst>
      <p:ext uri="{BB962C8B-B14F-4D97-AF65-F5344CB8AC3E}">
        <p14:creationId xmlns:p14="http://schemas.microsoft.com/office/powerpoint/2010/main" val="1376828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r>
              <a:rPr lang="it-IT" b="1" baseline="0" dirty="0">
                <a:solidFill>
                  <a:schemeClr val="tx1"/>
                </a:solidFill>
              </a:rPr>
              <a:t>La LCIF è la vostra Fondazione.  </a:t>
            </a:r>
            <a:r>
              <a:rPr lang="it-IT" b="1" dirty="0">
                <a:solidFill>
                  <a:schemeClr val="tx1"/>
                </a:solidFill>
              </a:rPr>
              <a:t>La LCIF è qui per supportare il service. </a:t>
            </a:r>
          </a:p>
          <a:p>
            <a:endParaRPr lang="en-US" sz="1200" kern="0" dirty="0">
              <a:solidFill>
                <a:schemeClr val="tx1">
                  <a:lumMod val="75000"/>
                </a:schemeClr>
              </a:solidFill>
              <a:ea typeface="Arial" charset="0"/>
              <a:cs typeface="Arial" charset="0"/>
            </a:endParaRPr>
          </a:p>
          <a:p>
            <a:r>
              <a:rPr lang="it-IT" sz="1200" dirty="0">
                <a:solidFill>
                  <a:schemeClr val="tx1">
                    <a:lumMod val="75000"/>
                  </a:schemeClr>
                </a:solidFill>
                <a:ea typeface="Arial" charset="0"/>
                <a:cs typeface="Arial" charset="0"/>
              </a:rPr>
              <a:t>Gestisce i contributi:</a:t>
            </a:r>
          </a:p>
          <a:p>
            <a:endParaRPr lang="en-US" sz="1200" kern="0" dirty="0">
              <a:solidFill>
                <a:schemeClr val="tx1">
                  <a:lumMod val="75000"/>
                </a:schemeClr>
              </a:solidFill>
              <a:ea typeface="Arial" charset="0"/>
              <a:cs typeface="Arial" charset="0"/>
            </a:endParaRPr>
          </a:p>
          <a:p>
            <a:pPr marL="171450" indent="-171450">
              <a:buFont typeface="Arial" panose="020B0604020202020204" pitchFamily="34" charset="0"/>
              <a:buChar char="•"/>
            </a:pPr>
            <a:r>
              <a:rPr lang="it-IT" sz="1200" dirty="0">
                <a:solidFill>
                  <a:schemeClr val="tx1">
                    <a:lumMod val="75000"/>
                  </a:schemeClr>
                </a:solidFill>
                <a:ea typeface="Arial" charset="0"/>
                <a:cs typeface="Arial" charset="0"/>
              </a:rPr>
              <a:t>Iniziative Umanitarie</a:t>
            </a:r>
          </a:p>
          <a:p>
            <a:pPr marL="171450" indent="-171450">
              <a:buFont typeface="Arial" panose="020B0604020202020204" pitchFamily="34" charset="0"/>
              <a:buChar char="•"/>
            </a:pPr>
            <a:r>
              <a:rPr lang="it-IT" sz="1200" dirty="0">
                <a:solidFill>
                  <a:schemeClr val="tx1">
                    <a:lumMod val="75000"/>
                  </a:schemeClr>
                </a:solidFill>
                <a:ea typeface="Arial" charset="0"/>
                <a:cs typeface="Arial" charset="0"/>
              </a:rPr>
              <a:t>Iniziative per la Salute Globale</a:t>
            </a:r>
          </a:p>
          <a:p>
            <a:pPr marL="171450" indent="-171450">
              <a:buFont typeface="Arial" panose="020B0604020202020204" pitchFamily="34" charset="0"/>
              <a:buChar char="•"/>
            </a:pPr>
            <a:r>
              <a:rPr lang="it-IT" sz="1200" dirty="0">
                <a:solidFill>
                  <a:schemeClr val="tx1">
                    <a:lumMod val="75000"/>
                  </a:schemeClr>
                </a:solidFill>
                <a:ea typeface="Arial" charset="0"/>
                <a:cs typeface="Arial" charset="0"/>
              </a:rPr>
              <a:t>Iniziative Nuove ed Emergenti</a:t>
            </a:r>
          </a:p>
          <a:p>
            <a:endParaRPr lang="en-US" sz="1200" kern="0" dirty="0">
              <a:solidFill>
                <a:schemeClr val="tx1">
                  <a:lumMod val="75000"/>
                </a:schemeClr>
              </a:solidFill>
              <a:ea typeface="Arial" charset="0"/>
              <a:cs typeface="Arial" charset="0"/>
            </a:endParaRPr>
          </a:p>
          <a:p>
            <a:r>
              <a:rPr lang="it-IT" sz="1200" dirty="0">
                <a:solidFill>
                  <a:schemeClr val="tx1">
                    <a:lumMod val="75000"/>
                  </a:schemeClr>
                </a:solidFill>
                <a:ea typeface="Arial" charset="0"/>
                <a:cs typeface="Arial" charset="0"/>
              </a:rPr>
              <a:t>Invitate il vostro Coordinatore Distrettuale LCIF a una riunione per educare i Lions sulla Fondazione.</a:t>
            </a:r>
          </a:p>
        </p:txBody>
      </p:sp>
      <p:sp>
        <p:nvSpPr>
          <p:cNvPr id="4" name="Date Placeholder 3"/>
          <p:cNvSpPr>
            <a:spLocks noGrp="1"/>
          </p:cNvSpPr>
          <p:nvPr>
            <p:ph type="dt" idx="10"/>
          </p:nvPr>
        </p:nvSpPr>
        <p:spPr/>
        <p:txBody>
          <a:bodyPr/>
          <a:lstStyle/>
          <a:p>
            <a:pPr>
              <a:defRPr/>
            </a:pPr>
            <a:fld id="{65793844-D9B9-4FD5-AAE1-63965079529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dirty="0"/>
          </a:p>
        </p:txBody>
      </p:sp>
    </p:spTree>
    <p:extLst>
      <p:ext uri="{BB962C8B-B14F-4D97-AF65-F5344CB8AC3E}">
        <p14:creationId xmlns:p14="http://schemas.microsoft.com/office/powerpoint/2010/main" val="3876113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85800"/>
            <a:ext cx="5486400" cy="3087688"/>
          </a:xfrm>
        </p:spPr>
      </p:sp>
      <p:sp>
        <p:nvSpPr>
          <p:cNvPr id="3" name="Notes Placeholder 2"/>
          <p:cNvSpPr>
            <a:spLocks noGrp="1"/>
          </p:cNvSpPr>
          <p:nvPr>
            <p:ph type="body" idx="1"/>
          </p:nvPr>
        </p:nvSpPr>
        <p:spPr>
          <a:xfrm>
            <a:off x="7366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it-IT" sz="1200" b="1" dirty="0">
                <a:solidFill>
                  <a:schemeClr val="tx1"/>
                </a:solidFill>
              </a:rPr>
              <a:t>La vostra seconda riunione: focus sulla membership!</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it-IT" dirty="0">
                <a:solidFill>
                  <a:schemeClr val="tx1"/>
                </a:solidFill>
              </a:rPr>
              <a:t>Concentrate il programma della vostra riunione sul tema della membership!</a:t>
            </a:r>
          </a:p>
          <a:p>
            <a:endParaRPr lang="en-US" dirty="0"/>
          </a:p>
          <a:p>
            <a:r>
              <a:rPr lang="it-IT" baseline="0" dirty="0"/>
              <a:t>Invitate i membri del Comitato consultivo del governatore distrettuale dei vostri vari club</a:t>
            </a:r>
          </a:p>
          <a:p>
            <a:endParaRPr lang="en-US" baseline="0" dirty="0"/>
          </a:p>
          <a:p>
            <a:r>
              <a:rPr lang="it-IT" baseline="0" dirty="0"/>
              <a:t>ma ricordate di invitate a partecipare anche il presidente di comitato soci di club</a:t>
            </a:r>
          </a:p>
          <a:p>
            <a:endParaRPr lang="en-US" baseline="0" dirty="0"/>
          </a:p>
          <a:p>
            <a:r>
              <a:rPr lang="it-IT" baseline="0" dirty="0"/>
              <a:t>e coinvolgete il coordinatore distrettuale GMT del </a:t>
            </a:r>
            <a:r>
              <a:rPr lang="en-US" baseline="0" dirty="0"/>
              <a:t>Global Action Team</a:t>
            </a:r>
            <a:r>
              <a:rPr lang="it-IT" baseline="0" dirty="0"/>
              <a:t>.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bg1"/>
              </a:solidFill>
              <a:ea typeface="Arial" charset="0"/>
              <a:cs typeface="Arial" charset="0"/>
            </a:endParaRPr>
          </a:p>
          <a:p>
            <a:endParaRPr lang="en-US" dirty="0"/>
          </a:p>
        </p:txBody>
      </p:sp>
      <p:sp>
        <p:nvSpPr>
          <p:cNvPr id="4" name="Date Placeholder 3"/>
          <p:cNvSpPr>
            <a:spLocks noGrp="1"/>
          </p:cNvSpPr>
          <p:nvPr>
            <p:ph type="dt" idx="10"/>
          </p:nvPr>
        </p:nvSpPr>
        <p:spPr/>
        <p:txBody>
          <a:bodyPr/>
          <a:lstStyle/>
          <a:p>
            <a:pPr>
              <a:defRPr/>
            </a:pPr>
            <a:fld id="{6CD8A588-A78C-4142-AA17-9ED2377E005B}"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dirty="0"/>
          </a:p>
        </p:txBody>
      </p:sp>
    </p:spTree>
    <p:extLst>
      <p:ext uri="{BB962C8B-B14F-4D97-AF65-F5344CB8AC3E}">
        <p14:creationId xmlns:p14="http://schemas.microsoft.com/office/powerpoint/2010/main" val="2496380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algn="l"/>
            <a:r>
              <a:rPr lang="it-IT" sz="1200" b="0" dirty="0">
                <a:solidFill>
                  <a:schemeClr val="tx1"/>
                </a:solidFill>
                <a:latin typeface="+mn-lt"/>
              </a:rPr>
              <a:t>Coinvolgete il Coordinatore </a:t>
            </a:r>
            <a:r>
              <a:rPr lang="it-IT" sz="1200" b="0" dirty="0">
                <a:solidFill>
                  <a:srgbClr val="082E87"/>
                </a:solidFill>
                <a:latin typeface="Calibri" panose="020F0502020204030204" pitchFamily="34" charset="0"/>
                <a:cs typeface="Calibri" panose="020F0502020204030204" pitchFamily="34" charset="0"/>
              </a:rPr>
              <a:t>Global Membership Team </a:t>
            </a:r>
            <a:r>
              <a:rPr lang="it-IT" sz="1200" b="0" dirty="0">
                <a:solidFill>
                  <a:schemeClr val="tx1"/>
                </a:solidFill>
                <a:latin typeface="+mn-lt"/>
              </a:rPr>
              <a:t>per:</a:t>
            </a:r>
          </a:p>
          <a:p>
            <a:pPr algn="l"/>
            <a:endParaRPr lang="en-US" sz="1200" b="0" kern="0" dirty="0">
              <a:solidFill>
                <a:schemeClr val="tx1"/>
              </a:solidFill>
              <a:latin typeface="+mn-lt"/>
              <a:ea typeface="Arial" charset="0"/>
              <a:cs typeface="Arial" charset="0"/>
            </a:endParaRPr>
          </a:p>
          <a:p>
            <a:pPr marL="171450" indent="-171450">
              <a:buSzPct val="125000"/>
              <a:buFont typeface="Arial" panose="020B0604020202020204" pitchFamily="34" charset="0"/>
              <a:buChar char="•"/>
            </a:pPr>
            <a:r>
              <a:rPr lang="it-IT" sz="1200" dirty="0">
                <a:solidFill>
                  <a:schemeClr val="tx1"/>
                </a:solidFill>
              </a:rPr>
              <a:t>	Promuovere le risorse per la crescita associativa presso i club.</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it-IT" sz="1200" dirty="0">
                <a:solidFill>
                  <a:schemeClr val="tx1"/>
                </a:solidFill>
              </a:rPr>
              <a:t>	Supportare e guidare i presidenti di comitato soci di club.</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it-IT" sz="1200" dirty="0">
                <a:solidFill>
                  <a:schemeClr val="tx1"/>
                </a:solidFill>
              </a:rPr>
              <a:t>	Individuare comunità per potenziali nuovi club.</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it-IT" sz="1200" dirty="0">
                <a:solidFill>
                  <a:schemeClr val="tx1"/>
                </a:solidFill>
              </a:rPr>
              <a:t>	Assistere i club per mettere in atto un piano di crescita associativa.</a:t>
            </a:r>
          </a:p>
          <a:p>
            <a:pPr marL="171450" indent="-171450">
              <a:buSzPct val="125000"/>
              <a:buFont typeface="Arial" panose="020B0604020202020204" pitchFamily="34" charset="0"/>
              <a:buChar char="•"/>
            </a:pPr>
            <a:endParaRPr lang="en-US" sz="1200" dirty="0">
              <a:solidFill>
                <a:schemeClr val="tx1"/>
              </a:solidFill>
            </a:endParaRPr>
          </a:p>
          <a:p>
            <a:pPr marL="0" indent="0">
              <a:buSzPct val="125000"/>
              <a:buFont typeface="Arial" panose="020B0604020202020204" pitchFamily="34" charset="0"/>
              <a:buNone/>
            </a:pPr>
            <a:endParaRPr lang="en-US" sz="1200" dirty="0">
              <a:solidFill>
                <a:schemeClr val="tx1"/>
              </a:solidFill>
            </a:endParaRPr>
          </a:p>
          <a:p>
            <a:pPr marL="0" indent="0">
              <a:buSzPct val="125000"/>
              <a:buFont typeface="Arial" panose="020B0604020202020204" pitchFamily="34" charset="0"/>
              <a:buNone/>
            </a:pPr>
            <a:r>
              <a:rPr lang="it-IT" sz="1200" dirty="0">
                <a:solidFill>
                  <a:schemeClr val="tx1"/>
                </a:solidFill>
              </a:rPr>
              <a:t>Se un club della vostra zona o voi, in qualità di presidente di zona, siete interessati a formare un nuovo Lions club, contattate il Coordinatore del Global Extension Team per ricevere assistenza. </a:t>
            </a:r>
          </a:p>
          <a:p>
            <a:pPr algn="l"/>
            <a:endParaRPr lang="en-US" sz="1400" b="1" kern="0" dirty="0">
              <a:solidFill>
                <a:srgbClr val="0A5496"/>
              </a:solidFill>
              <a:latin typeface="Arial" charset="0"/>
              <a:ea typeface="Arial" charset="0"/>
              <a:cs typeface="Arial" charset="0"/>
            </a:endParaRPr>
          </a:p>
        </p:txBody>
      </p:sp>
      <p:sp>
        <p:nvSpPr>
          <p:cNvPr id="4" name="Date Placeholder 3"/>
          <p:cNvSpPr>
            <a:spLocks noGrp="1"/>
          </p:cNvSpPr>
          <p:nvPr>
            <p:ph type="dt" idx="10"/>
          </p:nvPr>
        </p:nvSpPr>
        <p:spPr/>
        <p:txBody>
          <a:bodyPr/>
          <a:lstStyle/>
          <a:p>
            <a:pPr>
              <a:defRPr/>
            </a:pPr>
            <a:fld id="{D333BF7B-9537-49DF-B66F-DF2A274D903C}"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dirty="0"/>
          </a:p>
        </p:txBody>
      </p:sp>
    </p:spTree>
    <p:extLst>
      <p:ext uri="{BB962C8B-B14F-4D97-AF65-F5344CB8AC3E}">
        <p14:creationId xmlns:p14="http://schemas.microsoft.com/office/powerpoint/2010/main" val="223724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685800"/>
            <a:ext cx="5486400" cy="3087688"/>
          </a:xfrm>
        </p:spPr>
      </p:sp>
      <p:sp>
        <p:nvSpPr>
          <p:cNvPr id="3" name="Notes Placeholder 2"/>
          <p:cNvSpPr>
            <a:spLocks noGrp="1"/>
          </p:cNvSpPr>
          <p:nvPr>
            <p:ph type="body" idx="1"/>
          </p:nvPr>
        </p:nvSpPr>
        <p:spPr>
          <a:xfrm>
            <a:off x="560389" y="3993530"/>
            <a:ext cx="5486400" cy="4754880"/>
          </a:xfrm>
          <a:prstGeom prst="rect">
            <a:avLst/>
          </a:prstGeom>
        </p:spPr>
        <p:txBody>
          <a:bodyPr>
            <a:normAutofit fontScale="92500" lnSpcReduction="10000"/>
          </a:bodyPr>
          <a:lstStyle/>
          <a:p>
            <a:pPr marL="0" indent="0">
              <a:spcBef>
                <a:spcPts val="600"/>
              </a:spcBef>
              <a:buNone/>
            </a:pPr>
            <a:r>
              <a:rPr lang="it-IT" sz="1200" dirty="0">
                <a:solidFill>
                  <a:schemeClr val="tx1"/>
                </a:solidFill>
                <a:ea typeface="Arial" charset="0"/>
                <a:cs typeface="Helvetica" panose="020B0604020202020204" pitchFamily="34" charset="0"/>
              </a:rPr>
              <a:t>La Guida del Presidente di Comitato Soci di Club comprende:</a:t>
            </a:r>
          </a:p>
          <a:p>
            <a:pPr marL="457200" indent="-457200">
              <a:lnSpc>
                <a:spcPct val="110000"/>
              </a:lnSpc>
              <a:buAutoNum type="arabicPeriod"/>
            </a:pPr>
            <a:r>
              <a:rPr lang="it-IT" sz="1200" dirty="0">
                <a:solidFill>
                  <a:schemeClr val="tx1"/>
                </a:solidFill>
                <a:ea typeface="Arial" charset="0"/>
                <a:cs typeface="Helvetica" panose="020B0604020202020204" pitchFamily="34" charset="0"/>
              </a:rPr>
              <a:t>Prepararsi al mandato</a:t>
            </a:r>
          </a:p>
          <a:p>
            <a:pPr marL="457200" indent="-457200">
              <a:lnSpc>
                <a:spcPct val="110000"/>
              </a:lnSpc>
              <a:buAutoNum type="arabicPeriod"/>
            </a:pPr>
            <a:r>
              <a:rPr lang="it-IT" sz="1200" dirty="0">
                <a:solidFill>
                  <a:schemeClr val="tx1"/>
                </a:solidFill>
                <a:ea typeface="Arial" charset="0"/>
                <a:cs typeface="Helvetica" panose="020B0604020202020204" pitchFamily="34" charset="0"/>
              </a:rPr>
              <a:t>Responsabilità</a:t>
            </a:r>
          </a:p>
          <a:p>
            <a:pPr marL="457200" indent="-457200">
              <a:lnSpc>
                <a:spcPct val="110000"/>
              </a:lnSpc>
              <a:buAutoNum type="arabicPeriod"/>
            </a:pPr>
            <a:r>
              <a:rPr lang="it-IT" sz="1200" dirty="0">
                <a:solidFill>
                  <a:schemeClr val="tx1"/>
                </a:solidFill>
                <a:ea typeface="Arial" charset="0"/>
                <a:cs typeface="Helvetica" panose="020B0604020202020204" pitchFamily="34" charset="0"/>
              </a:rPr>
              <a:t>Supporto e guida</a:t>
            </a:r>
          </a:p>
          <a:p>
            <a:pPr marL="457200" indent="-457200">
              <a:lnSpc>
                <a:spcPct val="110000"/>
              </a:lnSpc>
              <a:buAutoNum type="arabicPeriod"/>
            </a:pPr>
            <a:r>
              <a:rPr lang="it-IT" sz="1200" dirty="0">
                <a:solidFill>
                  <a:schemeClr val="tx1"/>
                </a:solidFill>
                <a:ea typeface="Arial" charset="0"/>
                <a:cs typeface="Helvetica" panose="020B0604020202020204" pitchFamily="34" charset="0"/>
              </a:rPr>
              <a:t>Soddisfazione dei soci</a:t>
            </a:r>
          </a:p>
          <a:p>
            <a:pPr marL="457200" indent="-457200">
              <a:lnSpc>
                <a:spcPct val="110000"/>
              </a:lnSpc>
              <a:buAutoNum type="arabicPeriod"/>
            </a:pPr>
            <a:r>
              <a:rPr lang="it-IT" sz="1200" dirty="0">
                <a:solidFill>
                  <a:schemeClr val="tx1"/>
                </a:solidFill>
                <a:ea typeface="Arial" charset="0"/>
                <a:cs typeface="Helvetica" panose="020B0604020202020204" pitchFamily="34" charset="0"/>
              </a:rPr>
              <a:t>Reclutamento di nuovi soci</a:t>
            </a:r>
          </a:p>
          <a:p>
            <a:pPr marL="457200" indent="-457200">
              <a:lnSpc>
                <a:spcPct val="110000"/>
              </a:lnSpc>
              <a:buAutoNum type="arabicPeriod"/>
            </a:pPr>
            <a:r>
              <a:rPr lang="it-IT" sz="1200" dirty="0">
                <a:solidFill>
                  <a:schemeClr val="tx1"/>
                </a:solidFill>
                <a:ea typeface="Arial" charset="0"/>
                <a:cs typeface="Helvetica" panose="020B0604020202020204" pitchFamily="34" charset="0"/>
              </a:rPr>
              <a:t>Premi e Riconoscimenti</a:t>
            </a:r>
          </a:p>
          <a:p>
            <a:pPr marL="457200" indent="-457200">
              <a:lnSpc>
                <a:spcPct val="110000"/>
              </a:lnSpc>
              <a:buAutoNum type="arabicPeriod"/>
            </a:pPr>
            <a:r>
              <a:rPr lang="it-IT" sz="1200" dirty="0">
                <a:solidFill>
                  <a:schemeClr val="tx1"/>
                </a:solidFill>
                <a:ea typeface="Arial" charset="0"/>
                <a:cs typeface="Helvetica" panose="020B0604020202020204" pitchFamily="34" charset="0"/>
              </a:rPr>
              <a:t>Agenda</a:t>
            </a:r>
          </a:p>
          <a:p>
            <a:pPr>
              <a:spcBef>
                <a:spcPts val="600"/>
              </a:spcBef>
            </a:pPr>
            <a:endParaRPr lang="en-US" dirty="0">
              <a:solidFill>
                <a:schemeClr val="tx1"/>
              </a:solidFill>
            </a:endParaRPr>
          </a:p>
          <a:p>
            <a:pPr>
              <a:spcBef>
                <a:spcPts val="600"/>
              </a:spcBef>
            </a:pPr>
            <a:r>
              <a:rPr lang="it-IT" dirty="0">
                <a:solidFill>
                  <a:schemeClr val="tx1"/>
                </a:solidFill>
              </a:rPr>
              <a:t>Semplicemente... chiedete! – </a:t>
            </a:r>
            <a:r>
              <a:rPr lang="it-IT" sz="1200" b="1" dirty="0">
                <a:solidFill>
                  <a:schemeClr val="tx1"/>
                </a:solidFill>
                <a:ea typeface="Arial" charset="0"/>
                <a:cs typeface="Arial" charset="0"/>
              </a:rPr>
              <a:t>Fasi per il reclutamento di nuovi soci</a:t>
            </a:r>
          </a:p>
          <a:p>
            <a:pPr marL="457200" indent="-457200">
              <a:buAutoNum type="arabicPeriod"/>
            </a:pPr>
            <a:r>
              <a:rPr lang="it-IT" sz="1200" dirty="0">
                <a:solidFill>
                  <a:schemeClr val="tx1"/>
                </a:solidFill>
                <a:ea typeface="Arial" charset="0"/>
                <a:cs typeface="Helvetica" panose="020B0604020202020204" pitchFamily="34" charset="0"/>
              </a:rPr>
              <a:t>Preparare il vostro club</a:t>
            </a:r>
          </a:p>
          <a:p>
            <a:pPr marL="457200" indent="-457200">
              <a:buAutoNum type="arabicPeriod"/>
            </a:pPr>
            <a:r>
              <a:rPr lang="it-IT" sz="1200" dirty="0">
                <a:solidFill>
                  <a:schemeClr val="tx1"/>
                </a:solidFill>
                <a:ea typeface="Arial" charset="0"/>
                <a:cs typeface="Helvetica" panose="020B0604020202020204" pitchFamily="34" charset="0"/>
              </a:rPr>
              <a:t>Creare il piano di crescita del vostro club</a:t>
            </a:r>
          </a:p>
          <a:p>
            <a:pPr marL="457200" indent="-457200">
              <a:buAutoNum type="arabicPeriod"/>
            </a:pPr>
            <a:r>
              <a:rPr lang="it-IT" sz="1200" dirty="0">
                <a:solidFill>
                  <a:schemeClr val="tx1"/>
                </a:solidFill>
                <a:ea typeface="Arial" charset="0"/>
                <a:cs typeface="Helvetica" panose="020B0604020202020204" pitchFamily="34" charset="0"/>
              </a:rPr>
              <a:t>Mettere in pratica il piano di crescita del vostro club</a:t>
            </a:r>
          </a:p>
          <a:p>
            <a:pPr marL="457200" indent="-457200">
              <a:buAutoNum type="arabicPeriod"/>
            </a:pPr>
            <a:r>
              <a:rPr lang="it-IT" sz="1200" dirty="0">
                <a:solidFill>
                  <a:schemeClr val="tx1"/>
                </a:solidFill>
                <a:ea typeface="Arial" charset="0"/>
                <a:cs typeface="Helvetica" panose="020B0604020202020204" pitchFamily="34" charset="0"/>
              </a:rPr>
              <a:t>Dare il benvenuto ai nuovi soci</a:t>
            </a:r>
          </a:p>
          <a:p>
            <a:pPr marL="457200" indent="-457200">
              <a:buAutoNum type="arabicPeriod"/>
            </a:pPr>
            <a:r>
              <a:rPr lang="it-IT" sz="1200" dirty="0">
                <a:solidFill>
                  <a:schemeClr val="tx1"/>
                </a:solidFill>
                <a:ea typeface="Arial" charset="0"/>
                <a:cs typeface="Helvetica" panose="020B0604020202020204" pitchFamily="34" charset="0"/>
              </a:rPr>
              <a:t>Coinvolgere i nuovi soci</a:t>
            </a:r>
          </a:p>
          <a:p>
            <a:pPr marL="0" marR="0" lvl="0" indent="0" algn="l" defTabSz="914400" rtl="0" eaLnBrk="0" fontAlgn="base" latinLnBrk="0" hangingPunct="0">
              <a:spcBef>
                <a:spcPts val="600"/>
              </a:spcBef>
              <a:spcAft>
                <a:spcPct val="0"/>
              </a:spcAft>
              <a:buClrTx/>
              <a:buSzTx/>
              <a:buFontTx/>
              <a:buNone/>
              <a:tabLst/>
              <a:defRPr/>
            </a:pPr>
            <a:endParaRPr lang="en-US" dirty="0">
              <a:solidFill>
                <a:schemeClr val="tx1"/>
              </a:solidFill>
            </a:endParaRPr>
          </a:p>
          <a:p>
            <a:pPr marL="0" marR="0" lvl="0" indent="0" algn="l" defTabSz="914400" rtl="0" eaLnBrk="0" fontAlgn="base" latinLnBrk="0" hangingPunct="0">
              <a:spcBef>
                <a:spcPts val="600"/>
              </a:spcBef>
              <a:spcAft>
                <a:spcPct val="0"/>
              </a:spcAft>
              <a:buClrTx/>
              <a:buSzTx/>
              <a:buFontTx/>
              <a:buNone/>
              <a:tabLst/>
              <a:defRPr/>
            </a:pPr>
            <a:r>
              <a:rPr lang="it-IT" dirty="0">
                <a:solidFill>
                  <a:schemeClr val="tx1"/>
                </a:solidFill>
              </a:rPr>
              <a:t>Guida all'orientamento dei nuovi soci</a:t>
            </a:r>
            <a:r>
              <a:rPr lang="it-IT" baseline="0" dirty="0">
                <a:solidFill>
                  <a:schemeClr val="tx1"/>
                </a:solidFill>
              </a:rPr>
              <a:t> - </a:t>
            </a:r>
            <a:r>
              <a:rPr lang="it-IT" sz="1200" b="1" dirty="0">
                <a:solidFill>
                  <a:schemeClr val="tx1"/>
                </a:solidFill>
                <a:ea typeface="Arial" charset="0"/>
                <a:cs typeface="Arial" charset="0"/>
              </a:rPr>
              <a:t>La storia: dal primo Lion all’orgoglio globale.</a:t>
            </a:r>
          </a:p>
          <a:p>
            <a:pPr marL="0" marR="0" lvl="0" indent="0" algn="l" defTabSz="914400" rtl="0" eaLnBrk="0" fontAlgn="base" latinLnBrk="0" hangingPunct="0">
              <a:spcBef>
                <a:spcPts val="600"/>
              </a:spcBef>
              <a:spcAft>
                <a:spcPct val="0"/>
              </a:spcAft>
              <a:buClrTx/>
              <a:buSzTx/>
              <a:buFont typeface="+mj-lt"/>
              <a:buNone/>
              <a:tabLst/>
              <a:defRPr/>
            </a:pPr>
            <a:r>
              <a:rPr lang="it-IT" sz="1200" b="0" dirty="0">
                <a:solidFill>
                  <a:schemeClr val="tx1"/>
                </a:solidFill>
                <a:ea typeface="Arial" charset="0"/>
                <a:cs typeface="Arial" charset="0"/>
              </a:rPr>
              <a:t>Presentate ai nuovi soci il vostro club, il vostro distretto e la vostra presenza globale come Lions.</a:t>
            </a:r>
          </a:p>
          <a:p>
            <a:endParaRPr lang="en-US" baseline="0" dirty="0">
              <a:solidFill>
                <a:schemeClr val="tx1"/>
              </a:solidFill>
            </a:endParaRPr>
          </a:p>
          <a:p>
            <a:endParaRPr lang="en-US" baseline="0" dirty="0">
              <a:solidFill>
                <a:schemeClr val="tx1"/>
              </a:solidFill>
            </a:endParaRPr>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fld id="{4AF0E240-3342-4D0C-A883-64E4920F8535}"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36</a:t>
            </a:fld>
            <a:endParaRPr lang="en-US" dirty="0"/>
          </a:p>
        </p:txBody>
      </p:sp>
    </p:spTree>
    <p:extLst>
      <p:ext uri="{BB962C8B-B14F-4D97-AF65-F5344CB8AC3E}">
        <p14:creationId xmlns:p14="http://schemas.microsoft.com/office/powerpoint/2010/main" val="544095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6763"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it-IT" sz="1200" b="1" dirty="0">
                <a:solidFill>
                  <a:schemeClr val="tx1"/>
                </a:solidFill>
              </a:rPr>
              <a:t>La vostra terza riunione: focus sulla leadership!</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it-IT" dirty="0">
                <a:solidFill>
                  <a:schemeClr val="tx1"/>
                </a:solidFill>
              </a:rPr>
              <a:t>Concentrate il programma della vostra riunione sul tema della leadership!</a:t>
            </a:r>
          </a:p>
          <a:p>
            <a:endParaRPr lang="en-US" dirty="0"/>
          </a:p>
          <a:p>
            <a:r>
              <a:rPr lang="it-IT" baseline="0" dirty="0"/>
              <a:t>Invitate i membri del Comitato consultivo del governatore distrettuale dei vostri vari club</a:t>
            </a:r>
          </a:p>
          <a:p>
            <a:endParaRPr lang="en-US" baseline="0" dirty="0"/>
          </a:p>
          <a:p>
            <a:r>
              <a:rPr lang="it-IT" baseline="0" dirty="0"/>
              <a:t>ma il vice presidente di club sarà il centro dell’attenzione mentre il club pianifica la successione della leadership annuale.</a:t>
            </a:r>
          </a:p>
          <a:p>
            <a:endParaRPr lang="en-US" baseline="0" dirty="0"/>
          </a:p>
          <a:p>
            <a:r>
              <a:rPr lang="it-IT" baseline="0" dirty="0"/>
              <a:t>Coinvolgete il coordinatore distrettuale GLT del </a:t>
            </a:r>
            <a:r>
              <a:rPr lang="en-US" baseline="0" dirty="0"/>
              <a:t>Global Action Team</a:t>
            </a:r>
            <a:r>
              <a:rPr lang="it-IT" baseline="0" dirty="0"/>
              <a:t>. </a:t>
            </a:r>
          </a:p>
          <a:p>
            <a:endParaRPr lang="en-US" dirty="0"/>
          </a:p>
        </p:txBody>
      </p:sp>
      <p:sp>
        <p:nvSpPr>
          <p:cNvPr id="4" name="Date Placeholder 3"/>
          <p:cNvSpPr>
            <a:spLocks noGrp="1"/>
          </p:cNvSpPr>
          <p:nvPr>
            <p:ph type="dt" idx="10"/>
          </p:nvPr>
        </p:nvSpPr>
        <p:spPr/>
        <p:txBody>
          <a:bodyPr/>
          <a:lstStyle/>
          <a:p>
            <a:pPr>
              <a:defRPr/>
            </a:pPr>
            <a:fld id="{F24D7D2A-A820-4F9C-B479-9AF85D571BE1}"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37</a:t>
            </a:fld>
            <a:endParaRPr lang="en-US" dirty="0"/>
          </a:p>
        </p:txBody>
      </p:sp>
    </p:spTree>
    <p:extLst>
      <p:ext uri="{BB962C8B-B14F-4D97-AF65-F5344CB8AC3E}">
        <p14:creationId xmlns:p14="http://schemas.microsoft.com/office/powerpoint/2010/main" val="3515356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b="0" dirty="0">
                <a:solidFill>
                  <a:schemeClr val="tx1"/>
                </a:solidFill>
              </a:rPr>
              <a:t>Coinvolgete il Coordinatore Global Leadership Team per:</a:t>
            </a:r>
          </a:p>
          <a:p>
            <a:endParaRPr lang="en-US" dirty="0">
              <a:solidFill>
                <a:schemeClr val="tx1"/>
              </a:solidFill>
            </a:endParaRPr>
          </a:p>
          <a:p>
            <a:pPr>
              <a:buSzPct val="125000"/>
            </a:pPr>
            <a:r>
              <a:rPr lang="it-IT" sz="1200" dirty="0">
                <a:solidFill>
                  <a:schemeClr val="tx1"/>
                </a:solidFill>
              </a:rPr>
              <a:t>	Favorire la crescita dei futuri leader di club.</a:t>
            </a:r>
          </a:p>
          <a:p>
            <a:pPr>
              <a:buSzPct val="125000"/>
            </a:pPr>
            <a:endParaRPr lang="en-US" sz="1200" dirty="0">
              <a:solidFill>
                <a:schemeClr val="tx1"/>
              </a:solidFill>
            </a:endParaRPr>
          </a:p>
          <a:p>
            <a:pPr>
              <a:buSzPct val="125000"/>
            </a:pPr>
            <a:r>
              <a:rPr lang="it-IT" sz="1200" dirty="0">
                <a:solidFill>
                  <a:schemeClr val="tx1"/>
                </a:solidFill>
              </a:rPr>
              <a:t>	Promuovere lo sviluppo e ulteriori opportunità di leadership.</a:t>
            </a:r>
          </a:p>
          <a:p>
            <a:pPr>
              <a:buSzPct val="125000"/>
            </a:pPr>
            <a:endParaRPr lang="en-US" sz="1200" dirty="0">
              <a:solidFill>
                <a:schemeClr val="tx1"/>
              </a:solidFill>
            </a:endParaRPr>
          </a:p>
          <a:p>
            <a:pPr>
              <a:buSzPct val="125000"/>
            </a:pPr>
            <a:r>
              <a:rPr lang="it-IT" sz="1200" dirty="0">
                <a:solidFill>
                  <a:schemeClr val="tx1"/>
                </a:solidFill>
              </a:rPr>
              <a:t>	Incoraggiare i nuovi leader di club ad assumersi pienamente le proprie responsabilità.</a:t>
            </a:r>
          </a:p>
          <a:p>
            <a:pPr>
              <a:buSzPct val="125000"/>
            </a:pPr>
            <a:endParaRPr lang="en-US" sz="1200" dirty="0">
              <a:solidFill>
                <a:schemeClr val="tx1"/>
              </a:solidFill>
            </a:endParaRPr>
          </a:p>
          <a:p>
            <a:pPr>
              <a:buSzPct val="125000"/>
            </a:pPr>
            <a:r>
              <a:rPr lang="it-IT" sz="1200" dirty="0">
                <a:solidFill>
                  <a:schemeClr val="tx1"/>
                </a:solidFill>
              </a:rPr>
              <a:t>	Partecipare agli eventi di formazione degli officer di club.</a:t>
            </a:r>
          </a:p>
          <a:p>
            <a:endParaRPr lang="en-US" dirty="0"/>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38</a:t>
            </a:fld>
            <a:endParaRPr lang="en-US" dirty="0"/>
          </a:p>
        </p:txBody>
      </p:sp>
    </p:spTree>
    <p:extLst>
      <p:ext uri="{BB962C8B-B14F-4D97-AF65-F5344CB8AC3E}">
        <p14:creationId xmlns:p14="http://schemas.microsoft.com/office/powerpoint/2010/main" val="2660220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r>
              <a:rPr lang="it-IT" dirty="0">
                <a:solidFill>
                  <a:schemeClr val="tx1"/>
                </a:solidFill>
              </a:rPr>
              <a:t>Gli e-Book degli officer di club offrono una guida passo-passo per gestire e guidare con successo l’intero anno sociale. </a:t>
            </a:r>
          </a:p>
          <a:p>
            <a:endParaRPr lang="en-US" dirty="0">
              <a:solidFill>
                <a:schemeClr val="tx1"/>
              </a:solidFill>
            </a:endParaRPr>
          </a:p>
          <a:p>
            <a:r>
              <a:rPr lang="it-IT" dirty="0">
                <a:solidFill>
                  <a:schemeClr val="tx1"/>
                </a:solidFill>
              </a:rPr>
              <a:t>Scritti specificamente per ciascun incarico di officer di club, accompagnano gli officer durante tutto l'anno sociale in modo cronologico.</a:t>
            </a:r>
          </a:p>
          <a:p>
            <a:endParaRPr lang="en-US" dirty="0">
              <a:solidFill>
                <a:schemeClr val="tx1"/>
              </a:solidFill>
            </a:endParaRPr>
          </a:p>
          <a:p>
            <a:r>
              <a:rPr lang="it-IT" dirty="0">
                <a:solidFill>
                  <a:schemeClr val="tx1"/>
                </a:solidFill>
              </a:rPr>
              <a:t>Includono link a tutte le risorse utili e gli strumenti disponibili online: questo è il modo più VELOCE di accedere alle risorse del club, insieme alle pagine web degli officer di club.</a:t>
            </a:r>
            <a:r>
              <a:rPr lang="it-IT" baseline="0" dirty="0">
                <a:solidFill>
                  <a:schemeClr val="tx1"/>
                </a:solidFill>
              </a:rPr>
              <a:t> </a:t>
            </a:r>
          </a:p>
          <a:p>
            <a:endParaRPr lang="en-US" baseline="0" dirty="0">
              <a:solidFill>
                <a:schemeClr val="tx1"/>
              </a:solidFill>
            </a:endParaRPr>
          </a:p>
          <a:p>
            <a:r>
              <a:rPr lang="it-IT" baseline="0" dirty="0">
                <a:solidFill>
                  <a:schemeClr val="tx1"/>
                </a:solidFill>
              </a:rPr>
              <a:t>Digitate il titolo dell'officer nella barra di ricerca sul sito web per trovare la pagina specifica per ciascun officer di club.  </a:t>
            </a:r>
          </a:p>
          <a:p>
            <a:endParaRPr lang="en-US" dirty="0">
              <a:solidFill>
                <a:schemeClr val="tx1"/>
              </a:solidFill>
            </a:endParaRPr>
          </a:p>
          <a:p>
            <a:r>
              <a:rPr lang="it-IT" baseline="0" dirty="0">
                <a:solidFill>
                  <a:schemeClr val="tx1"/>
                </a:solidFill>
              </a:rPr>
              <a:t>Ogni pagina web offre collegamenti ipertestuali rapidi agli strumenti e alle risorse necessarie per ciascun ruolo. </a:t>
            </a:r>
          </a:p>
        </p:txBody>
      </p:sp>
      <p:sp>
        <p:nvSpPr>
          <p:cNvPr id="4" name="Date Placeholder 3"/>
          <p:cNvSpPr>
            <a:spLocks noGrp="1"/>
          </p:cNvSpPr>
          <p:nvPr>
            <p:ph type="dt" idx="10"/>
          </p:nvPr>
        </p:nvSpPr>
        <p:spPr/>
        <p:txBody>
          <a:bodyPr/>
          <a:lstStyle/>
          <a:p>
            <a:pPr>
              <a:defRPr/>
            </a:pPr>
            <a:fld id="{50716BCF-EDF2-415D-8CD9-A64C9D3EEA1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39</a:t>
            </a:fld>
            <a:endParaRPr lang="en-US" dirty="0"/>
          </a:p>
        </p:txBody>
      </p:sp>
    </p:spTree>
    <p:extLst>
      <p:ext uri="{BB962C8B-B14F-4D97-AF65-F5344CB8AC3E}">
        <p14:creationId xmlns:p14="http://schemas.microsoft.com/office/powerpoint/2010/main" val="402021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marL="0" lvl="1" defTabSz="424723"/>
            <a:r>
              <a:rPr lang="it-IT" dirty="0"/>
              <a:t>In qualità di Presidenti di Zona, svolgete un ruolo importante nel distretto a sostegno del successo dei club della vostra zona.</a:t>
            </a:r>
          </a:p>
          <a:p>
            <a:pPr marL="0" lvl="1" defTabSz="424723"/>
            <a:r>
              <a:rPr lang="it-IT" dirty="0"/>
              <a:t> </a:t>
            </a:r>
          </a:p>
          <a:p>
            <a:pPr marL="0" lvl="1" defTabSz="424723"/>
            <a:r>
              <a:rPr lang="it-IT" dirty="0"/>
              <a:t>Proprio come l’anello di una catena, il presidente di zona è il collegamento tra i club... e il distretto. </a:t>
            </a:r>
            <a:r>
              <a:rPr lang="it-IT" b="1" dirty="0"/>
              <a:t>*Quindi, fate tutto ciò che potete per rafforzare questo collegamento. Comunicate, comunicate, comunicate!</a:t>
            </a:r>
          </a:p>
          <a:p>
            <a:pPr marL="0" lvl="1" defTabSz="424723"/>
            <a:endParaRPr lang="en-US" b="1" dirty="0"/>
          </a:p>
          <a:p>
            <a:pPr marL="0" lvl="1" defTabSz="424723"/>
            <a:r>
              <a:rPr lang="it-IT" sz="1800" dirty="0">
                <a:effectLst/>
                <a:latin typeface="Calibri" panose="020F0502020204030204" pitchFamily="34" charset="0"/>
                <a:ea typeface="Calibri" panose="020F0502020204030204" pitchFamily="34" charset="0"/>
              </a:rPr>
              <a:t>Questo è applicabile anche ai presidenti di zone e circoscrizioni provvisorie!</a:t>
            </a:r>
          </a:p>
          <a:p>
            <a:pPr marL="0" lvl="1" defTabSz="424723"/>
            <a:endParaRPr lang="en-US" sz="1800" b="1" dirty="0">
              <a:effectLst/>
              <a:latin typeface="Calibri" panose="020F0502020204030204" pitchFamily="34" charset="0"/>
            </a:endParaRPr>
          </a:p>
          <a:p>
            <a:pPr marL="0" lvl="1" defTabSz="424723"/>
            <a:r>
              <a:rPr lang="it-IT" sz="1800" b="1" dirty="0">
                <a:effectLst/>
                <a:latin typeface="Calibri" panose="020F0502020204030204" pitchFamily="34" charset="0"/>
              </a:rPr>
              <a:t>Parlate del perché sono stati selezionati, cosa possono offrire, ecc.</a:t>
            </a:r>
          </a:p>
        </p:txBody>
      </p:sp>
      <p:sp>
        <p:nvSpPr>
          <p:cNvPr id="4" name="Date Placeholder 3"/>
          <p:cNvSpPr>
            <a:spLocks noGrp="1"/>
          </p:cNvSpPr>
          <p:nvPr>
            <p:ph type="dt" idx="10"/>
          </p:nvPr>
        </p:nvSpPr>
        <p:spPr/>
        <p:txBody>
          <a:bodyPr/>
          <a:lstStyle/>
          <a:p>
            <a:pPr>
              <a:defRPr/>
            </a:pPr>
            <a:fld id="{F502645B-BB72-4BD5-BDA5-0A7F695300C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a:t>
            </a:fld>
            <a:endParaRPr lang="en-US" dirty="0"/>
          </a:p>
        </p:txBody>
      </p:sp>
    </p:spTree>
    <p:extLst>
      <p:ext uri="{BB962C8B-B14F-4D97-AF65-F5344CB8AC3E}">
        <p14:creationId xmlns:p14="http://schemas.microsoft.com/office/powerpoint/2010/main" val="3286075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normAutofit fontScale="32500" lnSpcReduction="20000"/>
          </a:bodyPr>
          <a:lstStyle/>
          <a:p>
            <a:r>
              <a:rPr lang="it-IT" sz="4800" b="1" i="0" dirty="0">
                <a:solidFill>
                  <a:schemeClr val="tx2"/>
                </a:solidFill>
              </a:rPr>
              <a:t>Iniziativa per la qualità dei club</a:t>
            </a:r>
            <a:r>
              <a:rPr lang="it-IT" sz="4800" dirty="0">
                <a:solidFill>
                  <a:schemeClr val="tx2"/>
                </a:solidFill>
              </a:rPr>
              <a:t>: questa risorsa aiuta un club ad esplorare come può migliorare in modo continuativo ed è abbastanza semplice da essere usata come strumento di pianificazione annuale.  Incoraggia la partecipazione di tutti i soci.</a:t>
            </a:r>
          </a:p>
          <a:p>
            <a:pPr marL="457200" lvl="1" indent="-457200">
              <a:lnSpc>
                <a:spcPct val="120000"/>
              </a:lnSpc>
              <a:buSzPct val="125000"/>
            </a:pPr>
            <a:endParaRPr lang="en-US" sz="48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4800" b="1" i="0" dirty="0">
                <a:solidFill>
                  <a:schemeClr val="tx2"/>
                </a:solidFill>
              </a:rPr>
              <a:t>Pianifica per il successo del tuo club</a:t>
            </a:r>
            <a:r>
              <a:rPr lang="it-IT" sz="4800" dirty="0">
                <a:solidFill>
                  <a:schemeClr val="tx2"/>
                </a:solidFill>
              </a:rPr>
              <a:t>: fornisce un processo step by step di analisi SWOT, obiettivi SMART e piani d’azione per creare una squadra, creare una visione, sviluppare un piano, costruire il successo.</a:t>
            </a:r>
          </a:p>
          <a:p>
            <a:pPr marL="457200" indent="-457200">
              <a:lnSpc>
                <a:spcPct val="120000"/>
              </a:lnSpc>
            </a:pPr>
            <a:endParaRPr lang="en-US" sz="4800" kern="0" dirty="0">
              <a:solidFill>
                <a:schemeClr val="tx1"/>
              </a:solidFill>
              <a:ea typeface="Arial" charset="0"/>
              <a:cs typeface="Arial" charset="0"/>
            </a:endParaRPr>
          </a:p>
          <a:p>
            <a:r>
              <a:rPr lang="it-IT" sz="4800" b="1" i="0" dirty="0">
                <a:solidFill>
                  <a:schemeClr val="tx2"/>
                </a:solidFill>
              </a:rPr>
              <a:t>Il tuo club, a modo tuo</a:t>
            </a:r>
            <a:r>
              <a:rPr lang="it-IT" sz="4800" dirty="0">
                <a:solidFill>
                  <a:schemeClr val="tx2"/>
                </a:solidFill>
              </a:rPr>
              <a:t>: questa guida fornisce le fasi di un processo guidato per aiutare il club a personalizzare e organizzare riunioni di club che siano ben pianificate, riuscite e divertenti, per aumentare l'affiatamento e la soddisfazione dei soci.</a:t>
            </a:r>
          </a:p>
          <a:p>
            <a:pPr>
              <a:lnSpc>
                <a:spcPct val="120000"/>
              </a:lnSpc>
            </a:pPr>
            <a:endParaRPr lang="en-US" dirty="0">
              <a:solidFill>
                <a:schemeClr val="tx1"/>
              </a:solidFill>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40</a:t>
            </a:fld>
            <a:endParaRPr lang="en-US" dirty="0"/>
          </a:p>
        </p:txBody>
      </p:sp>
    </p:spTree>
    <p:extLst>
      <p:ext uri="{BB962C8B-B14F-4D97-AF65-F5344CB8AC3E}">
        <p14:creationId xmlns:p14="http://schemas.microsoft.com/office/powerpoint/2010/main" val="1096728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pPr marL="0" lvl="1" defTabSz="424723">
              <a:lnSpc>
                <a:spcPct val="200000"/>
              </a:lnSpc>
            </a:pPr>
            <a:r>
              <a:rPr lang="it-IT" dirty="0"/>
              <a:t>Come presidente di zona, fornirete ai vostri club risorse distrettuali a sostegno di club sani in aree chiave, ad esempio:</a:t>
            </a:r>
          </a:p>
          <a:p>
            <a:pPr marL="0" lvl="1" defTabSz="424723">
              <a:lnSpc>
                <a:spcPct val="200000"/>
              </a:lnSpc>
            </a:pPr>
            <a:endParaRPr lang="it-IT" dirty="0"/>
          </a:p>
          <a:p>
            <a:pPr marL="0" lvl="1" defTabSz="424723">
              <a:lnSpc>
                <a:spcPct val="200000"/>
              </a:lnSpc>
            </a:pPr>
            <a:r>
              <a:rPr lang="it-IT" b="1" dirty="0"/>
              <a:t>Service</a:t>
            </a:r>
            <a:r>
              <a:rPr lang="it-IT" dirty="0"/>
              <a:t>: per mantenere alta la concentrazione dei club su progetti di servizio rilevanti per le esigenze delle loro comunità.</a:t>
            </a:r>
          </a:p>
          <a:p>
            <a:pPr lvl="0">
              <a:lnSpc>
                <a:spcPct val="200000"/>
              </a:lnSpc>
            </a:pPr>
            <a:r>
              <a:rPr lang="it-IT" b="1" dirty="0"/>
              <a:t>Crescita associativa</a:t>
            </a:r>
            <a:r>
              <a:rPr lang="it-IT" dirty="0"/>
              <a:t>: un presidente di zona può essere la prima linea di comunicazione per i club che cercano modi per reclutare nuovi soci e, al contempo, desiderano mantenere coinvolti i soci esistenti.</a:t>
            </a:r>
          </a:p>
          <a:p>
            <a:pPr lvl="0">
              <a:lnSpc>
                <a:spcPct val="200000"/>
              </a:lnSpc>
            </a:pPr>
            <a:r>
              <a:rPr lang="it-IT" b="1" dirty="0"/>
              <a:t>Sviluppo della leadership</a:t>
            </a:r>
            <a:r>
              <a:rPr lang="it-IT" dirty="0"/>
              <a:t>: il presidente di zona lavora a stretto contatto con gli officer di club per aiutarli a trovare nuovi potenziali leader e incoraggiarli a puntare a un livello superiore di leadership nel club e, eventualmente, a ricoprire incarichi a livello di distretto. </a:t>
            </a:r>
          </a:p>
          <a:p>
            <a:endParaRPr lang="en-US" dirty="0"/>
          </a:p>
          <a:p>
            <a:endParaRPr lang="en-US" dirty="0"/>
          </a:p>
        </p:txBody>
      </p:sp>
      <p:sp>
        <p:nvSpPr>
          <p:cNvPr id="4" name="Date Placeholder 3"/>
          <p:cNvSpPr>
            <a:spLocks noGrp="1"/>
          </p:cNvSpPr>
          <p:nvPr>
            <p:ph type="dt" idx="10"/>
          </p:nvPr>
        </p:nvSpPr>
        <p:spPr/>
        <p:txBody>
          <a:bodyPr/>
          <a:lstStyle/>
          <a:p>
            <a:pPr>
              <a:defRPr/>
            </a:pPr>
            <a:fld id="{BF916D08-6CFF-49EE-905A-6251775BF49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41</a:t>
            </a:fld>
            <a:endParaRPr lang="en-US" dirty="0"/>
          </a:p>
        </p:txBody>
      </p:sp>
    </p:spTree>
    <p:extLst>
      <p:ext uri="{BB962C8B-B14F-4D97-AF65-F5344CB8AC3E}">
        <p14:creationId xmlns:p14="http://schemas.microsoft.com/office/powerpoint/2010/main" val="160881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r>
              <a:rPr lang="it-IT" dirty="0">
                <a:solidFill>
                  <a:schemeClr val="tx1"/>
                </a:solidFill>
              </a:rPr>
              <a:t>Questa riunione dovrebbe tenersi circa 30 giorni prima di un congresso multidistrettuale o secondo quanto stabilito nello statuto e regolamento distrettuale.  Invitate gli officer di club in carica e gli officer entranti. </a:t>
            </a:r>
          </a:p>
          <a:p>
            <a:endParaRPr lang="en-US" dirty="0">
              <a:solidFill>
                <a:schemeClr val="tx1"/>
              </a:solidFill>
            </a:endParaRPr>
          </a:p>
          <a:p>
            <a:r>
              <a:rPr lang="it-IT" dirty="0">
                <a:solidFill>
                  <a:schemeClr val="tx1"/>
                </a:solidFill>
              </a:rPr>
              <a:t>Considerate la possibilità di far partecipare e intervenire il Coordinatore distrettuale GLT con una sua presentazione sulla leadership, per aiutare gli officer entranti a prepararsi per il loro anno. </a:t>
            </a: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42</a:t>
            </a:fld>
            <a:endParaRPr lang="en-US" dirty="0"/>
          </a:p>
        </p:txBody>
      </p:sp>
    </p:spTree>
    <p:extLst>
      <p:ext uri="{BB962C8B-B14F-4D97-AF65-F5344CB8AC3E}">
        <p14:creationId xmlns:p14="http://schemas.microsoft.com/office/powerpoint/2010/main" val="1368795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b="0" dirty="0">
                <a:solidFill>
                  <a:schemeClr val="tx1"/>
                </a:solidFill>
              </a:rPr>
              <a:t>Questo quarto incontro facoltativo è stato così progettato: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b="0" dirty="0">
                <a:solidFill>
                  <a:schemeClr val="tx1"/>
                </a:solidFill>
              </a:rPr>
              <a:t>In apertura: iniziate la riunione menzionando l'importanza dei club presenti nella zona. Parlate dell'importanza delle riunioni del Comitato consultivo e del valore della partecipazione a questi appuntamenti.</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rPr>
              <a:t>Presentazioni: chiedete a ciascun officer (in carica o entrante) di presentarsi al gruppo.</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rPr>
              <a:t>Transizione: invitate ciascun officer a intervenire per parlare di come stanno realizzando una transizione graduale verso gli officer del prossimo anno.  Chiedete agli officer entranti se vi sono delle informazioni specifiche che desiderano ricevere prima di iniziare il loro mandato.</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rPr>
              <a:t>Pianificare per il successo del vostro club: rivedete i materiali per i club disponibili sul sito per attuare l’approccio per la membership globale (GMA).</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rPr>
              <a:t>Riconoscere i meriti del service: discutete insieme su come intendono incoraggiare lo scambio di idee originali per il service.  Parlate del materiale disponibile alla pagina web "Il Viaggio nel Service".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rPr>
              <a:t>Riconoscere i meriti della LCIF: promuovete i progetti di contributo LCIF e discutete la posizione del distretto dal punto di vista della raccolta fondi.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rPr>
              <a:t>Premi: dedicate questo momento per offrire un riconoscimento agli officer di club per la loro partecipazione alle riunioni, per la crescita associativa, per il service eccezionale, per la LCIF e per altri risultati.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rPr>
              <a:t>Winster, che altro abbiamo da dire ai presidenti di zona? </a:t>
            </a:r>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43</a:t>
            </a:fld>
            <a:endParaRPr lang="en-US" dirty="0"/>
          </a:p>
        </p:txBody>
      </p:sp>
    </p:spTree>
    <p:extLst>
      <p:ext uri="{BB962C8B-B14F-4D97-AF65-F5344CB8AC3E}">
        <p14:creationId xmlns:p14="http://schemas.microsoft.com/office/powerpoint/2010/main" val="2739306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Winster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Parliamo di come potete supportare i club utilizzando l'Approccio per la membership globale</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3375378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normAutofit/>
          </a:bodyPr>
          <a:lstStyle/>
          <a:p>
            <a:pPr algn="l"/>
            <a:r>
              <a:rPr lang="it-IT" sz="1200" dirty="0">
                <a:solidFill>
                  <a:schemeClr val="tx1"/>
                </a:solidFill>
                <a:ea typeface="Arial" charset="0"/>
                <a:cs typeface="Arial" charset="0"/>
              </a:rPr>
              <a:t>In che modo coinvolgerete e UNIRETE i vostri club durante le riunioni di zona incoraggiandoli a supportarsi reciprocamente e a mettersi in contatto con leader distrettuali pronti ad aiutarli?</a:t>
            </a:r>
          </a:p>
          <a:p>
            <a:pPr algn="l"/>
            <a:endParaRPr lang="en-US" sz="1200" kern="0" dirty="0">
              <a:solidFill>
                <a:schemeClr val="tx1"/>
              </a:solidFill>
              <a:ea typeface="Arial" charset="0"/>
              <a:cs typeface="Arial" charset="0"/>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rPr>
              <a:t>Che cosa ispira i club nella vostra zona?</a:t>
            </a: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endParaRPr lang="en-US" altLang="ja-JP" sz="1200" dirty="0">
              <a:solidFill>
                <a:schemeClr val="tx1"/>
              </a:solidFill>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it-IT" sz="1200" b="1" dirty="0">
                <a:solidFill>
                  <a:schemeClr val="tx1"/>
                </a:solidFill>
              </a:rPr>
              <a:t>Suggerimento utile: spesso sono le piccole cose che contano di più! Un grazie è sempre molto apprezzato. Così come i doni semplici.</a:t>
            </a:r>
          </a:p>
          <a:p>
            <a:pPr algn="l"/>
            <a:endParaRPr lang="en-US" sz="1200" b="1" kern="0" dirty="0">
              <a:solidFill>
                <a:schemeClr val="tx1"/>
              </a:solidFill>
              <a:ea typeface="Arial" charset="0"/>
              <a:cs typeface="Arial" charset="0"/>
            </a:endParaRPr>
          </a:p>
          <a:p>
            <a:pPr marL="457200" indent="0">
              <a:spcBef>
                <a:spcPts val="0"/>
              </a:spcBef>
              <a:buFont typeface="Arial" panose="020B0604020202020204" pitchFamily="34" charset="0"/>
              <a:buNone/>
            </a:pPr>
            <a:endParaRPr lang="en-US" b="1" dirty="0">
              <a:solidFill>
                <a:schemeClr val="tx1"/>
              </a:solidFill>
            </a:endParaRPr>
          </a:p>
          <a:p>
            <a:pPr marL="457200" indent="0">
              <a:spcBef>
                <a:spcPts val="0"/>
              </a:spcBef>
            </a:pPr>
            <a:endParaRPr lang="en-US" dirty="0">
              <a:solidFill>
                <a:schemeClr val="tx1"/>
              </a:solidFill>
            </a:endParaRPr>
          </a:p>
        </p:txBody>
      </p:sp>
      <p:sp>
        <p:nvSpPr>
          <p:cNvPr id="4" name="Date Placeholder 3"/>
          <p:cNvSpPr>
            <a:spLocks noGrp="1"/>
          </p:cNvSpPr>
          <p:nvPr>
            <p:ph type="dt" idx="10"/>
          </p:nvPr>
        </p:nvSpPr>
        <p:spPr/>
        <p:txBody>
          <a:bodyPr/>
          <a:lstStyle/>
          <a:p>
            <a:pPr>
              <a:defRPr/>
            </a:pPr>
            <a:fld id="{FA0829B7-1947-427A-908A-A176FB6129F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45</a:t>
            </a:fld>
            <a:endParaRPr lang="en-US" dirty="0"/>
          </a:p>
        </p:txBody>
      </p:sp>
    </p:spTree>
    <p:extLst>
      <p:ext uri="{BB962C8B-B14F-4D97-AF65-F5344CB8AC3E}">
        <p14:creationId xmlns:p14="http://schemas.microsoft.com/office/powerpoint/2010/main" val="2751133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a:lnSpc>
                <a:spcPct val="150000"/>
              </a:lnSpc>
            </a:pPr>
            <a:r>
              <a:rPr lang="it-IT" baseline="0" dirty="0">
                <a:solidFill>
                  <a:schemeClr val="tx2"/>
                </a:solidFill>
              </a:rPr>
              <a:t>La LCI ha reso disponibile una pagina web dedicata alle risorse per l’Approccio per la membership globale per i Presidenti di Zona e Circoscrizione.  </a:t>
            </a:r>
          </a:p>
          <a:p>
            <a:pPr>
              <a:lnSpc>
                <a:spcPct val="150000"/>
              </a:lnSpc>
            </a:pPr>
            <a:endParaRPr lang="en-US" baseline="0" dirty="0">
              <a:solidFill>
                <a:schemeClr val="tx2"/>
              </a:solidFill>
            </a:endParaRPr>
          </a:p>
          <a:p>
            <a:pPr>
              <a:lnSpc>
                <a:spcPct val="150000"/>
              </a:lnSpc>
            </a:pPr>
            <a:r>
              <a:rPr lang="it-IT" baseline="0" dirty="0">
                <a:solidFill>
                  <a:schemeClr val="tx2"/>
                </a:solidFill>
              </a:rPr>
              <a:t>La pagina fornisce strumenti e risorse utili per dare supporto nel “Processo per il successo”  </a:t>
            </a:r>
          </a:p>
          <a:p>
            <a:pPr>
              <a:lnSpc>
                <a:spcPct val="150000"/>
              </a:lnSpc>
            </a:pPr>
            <a:endParaRPr lang="en-US" baseline="0" dirty="0">
              <a:solidFill>
                <a:schemeClr val="tx2"/>
              </a:solidFill>
            </a:endParaRPr>
          </a:p>
          <a:p>
            <a:pPr>
              <a:lnSpc>
                <a:spcPct val="150000"/>
              </a:lnSpc>
            </a:pPr>
            <a:r>
              <a:rPr lang="it-IT" baseline="0" dirty="0">
                <a:solidFill>
                  <a:schemeClr val="tx2"/>
                </a:solidFill>
              </a:rPr>
              <a:t>Gli strumenti e le risorse sono stati sviluppati per aiutare i Presidenti di Zona mentre guidano i club nelle fasi:</a:t>
            </a:r>
          </a:p>
          <a:p>
            <a:pPr>
              <a:lnSpc>
                <a:spcPct val="150000"/>
              </a:lnSpc>
            </a:pPr>
            <a:endParaRPr lang="en-US" baseline="0" dirty="0">
              <a:solidFill>
                <a:schemeClr val="tx2"/>
              </a:solidFill>
            </a:endParaRPr>
          </a:p>
          <a:p>
            <a:pPr>
              <a:lnSpc>
                <a:spcPct val="150000"/>
              </a:lnSpc>
            </a:pPr>
            <a:r>
              <a:rPr lang="it-IT" baseline="0" dirty="0">
                <a:solidFill>
                  <a:schemeClr val="tx2"/>
                </a:solidFill>
              </a:rPr>
              <a:t>Creare una squadra</a:t>
            </a:r>
          </a:p>
          <a:p>
            <a:pPr>
              <a:lnSpc>
                <a:spcPct val="150000"/>
              </a:lnSpc>
            </a:pPr>
            <a:r>
              <a:rPr lang="it-IT" baseline="0" dirty="0">
                <a:solidFill>
                  <a:schemeClr val="tx2"/>
                </a:solidFill>
              </a:rPr>
              <a:t>Creare una visione</a:t>
            </a:r>
          </a:p>
          <a:p>
            <a:pPr>
              <a:lnSpc>
                <a:spcPct val="150000"/>
              </a:lnSpc>
            </a:pPr>
            <a:r>
              <a:rPr lang="it-IT" baseline="0" dirty="0">
                <a:solidFill>
                  <a:schemeClr val="tx2"/>
                </a:solidFill>
              </a:rPr>
              <a:t>Sviluppare un piano</a:t>
            </a:r>
          </a:p>
          <a:p>
            <a:pPr>
              <a:lnSpc>
                <a:spcPct val="150000"/>
              </a:lnSpc>
            </a:pPr>
            <a:r>
              <a:rPr lang="it-IT" baseline="0" dirty="0">
                <a:solidFill>
                  <a:schemeClr val="tx2"/>
                </a:solidFill>
              </a:rPr>
              <a:t>Costruire il successo </a:t>
            </a:r>
          </a:p>
          <a:p>
            <a:pPr>
              <a:lnSpc>
                <a:spcPct val="150000"/>
              </a:lnSpc>
            </a:pPr>
            <a:endParaRPr lang="en-US" baseline="0" dirty="0">
              <a:solidFill>
                <a:schemeClr val="tx2"/>
              </a:solidFill>
            </a:endParaRPr>
          </a:p>
          <a:p>
            <a:pPr>
              <a:lnSpc>
                <a:spcPct val="150000"/>
              </a:lnSpc>
            </a:pPr>
            <a:r>
              <a:rPr lang="it-IT" baseline="0" dirty="0">
                <a:solidFill>
                  <a:schemeClr val="tx2"/>
                </a:solidFill>
              </a:rPr>
              <a:t>Codice QR: scansionate il codice, vi porterà direttamente alla pagina web.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1202918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r>
              <a:rPr lang="it-IT" dirty="0"/>
              <a:t>Assicuratevi di prendere nota in modo accurato e completo di qualsiasi problema dei vostri club, di trovare le risposte e di rispondere tempestivamente. Fate in modo che questa diventi un’abitudine regolare e costante.</a:t>
            </a:r>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47</a:t>
            </a:fld>
            <a:endParaRPr lang="en-US" dirty="0"/>
          </a:p>
        </p:txBody>
      </p:sp>
    </p:spTree>
    <p:extLst>
      <p:ext uri="{BB962C8B-B14F-4D97-AF65-F5344CB8AC3E}">
        <p14:creationId xmlns:p14="http://schemas.microsoft.com/office/powerpoint/2010/main" val="2110196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r>
              <a:rPr lang="it-IT" dirty="0">
                <a:solidFill>
                  <a:schemeClr val="tx1"/>
                </a:solidFill>
              </a:rPr>
              <a:t>Prendete appunti sulla vostra riunione.</a:t>
            </a:r>
          </a:p>
          <a:p>
            <a:endParaRPr lang="en-US" dirty="0">
              <a:solidFill>
                <a:schemeClr val="tx1"/>
              </a:solidFill>
            </a:endParaRPr>
          </a:p>
          <a:p>
            <a:pPr marL="171450" indent="-171450">
              <a:buFont typeface="Arial" panose="020B0604020202020204" pitchFamily="34" charset="0"/>
              <a:buChar char="•"/>
            </a:pPr>
            <a:r>
              <a:rPr lang="it-IT" dirty="0">
                <a:solidFill>
                  <a:schemeClr val="tx1"/>
                </a:solidFill>
              </a:rPr>
              <a:t>Utilizzate questo modello per prendere nota dei lavori delle riunioni di zona. </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it-IT" dirty="0">
                <a:solidFill>
                  <a:schemeClr val="tx1"/>
                </a:solidFill>
              </a:rPr>
              <a:t>Un ottimo strumento se i punti all’ordine del giorno devono essere riportati alla riunione successiva.</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it-IT" dirty="0">
                <a:solidFill>
                  <a:schemeClr val="tx1"/>
                </a:solidFill>
              </a:rPr>
              <a:t>Un valido strumento per avere uno storico degli eventi di zona. </a:t>
            </a:r>
          </a:p>
          <a:p>
            <a:pPr marL="171450" indent="-171450">
              <a:buFont typeface="Arial" panose="020B0604020202020204" pitchFamily="34" charset="0"/>
              <a:buChar char="•"/>
            </a:pPr>
            <a:r>
              <a:rPr lang="it-IT" b="1" dirty="0">
                <a:solidFill>
                  <a:schemeClr val="tx1"/>
                </a:solidFill>
              </a:rPr>
              <a:t>Le organizzazioni conservano la loro storia e le loro politiche attraverso i verbali delle riunioni. Questo è un concetto importante da tenere a mente. È importante mantenere un registro degli avvenimenti per chiarire qualsiasi malinteso o prevenire spiacevoli precedenti.</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680E959C-F08E-4782-AC76-7A73AD9E1F3F}"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48</a:t>
            </a:fld>
            <a:endParaRPr lang="en-US" dirty="0"/>
          </a:p>
        </p:txBody>
      </p:sp>
    </p:spTree>
    <p:extLst>
      <p:ext uri="{BB962C8B-B14F-4D97-AF65-F5344CB8AC3E}">
        <p14:creationId xmlns:p14="http://schemas.microsoft.com/office/powerpoint/2010/main" val="123718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6356" y="4012713"/>
            <a:ext cx="5486400" cy="4754880"/>
          </a:xfrm>
          <a:prstGeom prst="rect">
            <a:avLst/>
          </a:prstGeom>
        </p:spPr>
        <p:txBody>
          <a:bodyPr/>
          <a:lstStyle/>
          <a:p>
            <a:pPr marL="0" marR="0" lvl="0" indent="0" algn="l" defTabSz="914400" rtl="0" eaLnBrk="1" fontAlgn="base" latinLnBrk="0" hangingPunct="1">
              <a:spcBef>
                <a:spcPct val="0"/>
              </a:spcBef>
              <a:spcAft>
                <a:spcPct val="0"/>
              </a:spcAft>
              <a:buClrTx/>
              <a:buSzTx/>
              <a:buFontTx/>
              <a:buNone/>
              <a:tabLst/>
              <a:defRPr/>
            </a:pPr>
            <a:r>
              <a:rPr kumimoji="0" lang="it-IT" sz="1200" b="0" i="0" u="none" strike="noStrike" cap="none" normalizeH="0" noProof="0" dirty="0">
                <a:ln>
                  <a:noFill/>
                </a:ln>
                <a:solidFill>
                  <a:schemeClr val="tx1"/>
                </a:solidFill>
                <a:effectLst/>
                <a:uLnTx/>
                <a:uFillTx/>
                <a:ea typeface="Arial" charset="0"/>
                <a:cs typeface="Arial" charset="0"/>
              </a:rPr>
              <a:t>Fate un follow-up sulle azioni da intraprendere per il sostegno e il coinvolgimento del club con il governatore distrettuale e i coordinatori GAT.</a:t>
            </a:r>
          </a:p>
          <a:p>
            <a:pPr marL="0" marR="0" lvl="0" indent="0" algn="l" defTabSz="914400" rtl="0" eaLnBrk="1" fontAlgn="base" latinLnBrk="0" hangingPunct="1">
              <a:spcBef>
                <a:spcPct val="0"/>
              </a:spcBef>
              <a:spcAft>
                <a:spcPct val="0"/>
              </a:spcAft>
              <a:buClrTx/>
              <a:buSzTx/>
              <a:buFontTx/>
              <a:buNone/>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kumimoji="0" lang="it-IT" sz="1200" b="0" i="0" u="none" strike="noStrike" cap="none" normalizeH="0" noProof="0" dirty="0">
                <a:ln>
                  <a:noFill/>
                </a:ln>
                <a:solidFill>
                  <a:schemeClr val="tx1"/>
                </a:solidFill>
                <a:effectLst/>
                <a:uLnTx/>
                <a:uFillTx/>
                <a:ea typeface="Arial" charset="0"/>
                <a:cs typeface="Arial" charset="0"/>
              </a:rPr>
              <a:t>Date priorità alle questioni che richiedono maggiore attenzione per i club in difficoltà nella zona.</a:t>
            </a:r>
          </a:p>
          <a:p>
            <a:pPr marL="0" marR="0" lvl="0" indent="0" algn="l" defTabSz="914400" rtl="0" eaLnBrk="1" fontAlgn="base" latinLnBrk="0" hangingPunct="1">
              <a:spcBef>
                <a:spcPct val="0"/>
              </a:spcBef>
              <a:spcAft>
                <a:spcPct val="0"/>
              </a:spcAft>
              <a:buClrTx/>
              <a:buSzTx/>
              <a:buFont typeface="Arial" panose="020B0604020202020204" pitchFamily="34" charset="0"/>
              <a:buNone/>
              <a:tabLst/>
              <a:defRPr/>
            </a:pPr>
            <a:r>
              <a:rPr kumimoji="0" lang="it-IT" sz="1200" b="0" i="0" u="none" strike="noStrike" cap="none" normalizeH="0" noProof="0" dirty="0">
                <a:ln>
                  <a:noFill/>
                </a:ln>
                <a:solidFill>
                  <a:schemeClr val="tx1"/>
                </a:solidFill>
                <a:effectLst/>
                <a:uLnTx/>
                <a:uFillTx/>
                <a:ea typeface="Arial" charset="0"/>
                <a:cs typeface="Arial" charset="0"/>
              </a:rPr>
              <a:t> </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it-IT" baseline="0" dirty="0">
                <a:solidFill>
                  <a:schemeClr val="tx1"/>
                </a:solidFill>
                <a:ea typeface="Arial" charset="0"/>
                <a:cs typeface="Arial" charset="0"/>
              </a:rPr>
              <a:t>Prendete nota delle azioni di follow-up necessarie. </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it-IT" dirty="0">
                <a:solidFill>
                  <a:schemeClr val="tx1"/>
                </a:solidFill>
                <a:ea typeface="Arial" charset="0"/>
                <a:cs typeface="Arial" charset="0"/>
              </a:rPr>
              <a:t>Preparate i piani e le azioni per la prossima riunione di zona.</a:t>
            </a:r>
          </a:p>
          <a:p>
            <a:pPr marL="0" marR="0" lvl="0" indent="0" algn="l" defTabSz="914400" rtl="0" eaLnBrk="1" fontAlgn="base" latinLnBrk="0" hangingPunct="1">
              <a:spcBef>
                <a:spcPct val="0"/>
              </a:spcBef>
              <a:spcAft>
                <a:spcPct val="0"/>
              </a:spcAft>
              <a:buClrTx/>
              <a:buSzTx/>
              <a:buFontTx/>
              <a:buNone/>
              <a:tabLst/>
              <a:defRPr/>
            </a:pPr>
            <a:endParaRPr kumimoji="0" lang="en-US" sz="1200" b="0" i="0" u="none" strike="noStrike" kern="0" cap="none" spc="0" normalizeH="0" baseline="0" noProof="0" dirty="0">
              <a:ln>
                <a:noFill/>
              </a:ln>
              <a:solidFill>
                <a:schemeClr val="tx1"/>
              </a:solidFill>
              <a:effectLst/>
              <a:uLnTx/>
              <a:uFillTx/>
              <a:ea typeface="Arial" charset="0"/>
              <a:cs typeface="Arial" charset="0"/>
            </a:endParaRPr>
          </a:p>
          <a:p>
            <a:pPr algn="l"/>
            <a:r>
              <a:rPr lang="it-IT" sz="1200" dirty="0">
                <a:solidFill>
                  <a:schemeClr val="tx1"/>
                </a:solidFill>
                <a:ea typeface="Arial" charset="0"/>
                <a:cs typeface="Arial" charset="0"/>
              </a:rPr>
              <a:t>	</a:t>
            </a:r>
          </a:p>
          <a:p>
            <a:endParaRPr lang="en-US" dirty="0"/>
          </a:p>
        </p:txBody>
      </p:sp>
      <p:sp>
        <p:nvSpPr>
          <p:cNvPr id="4" name="Date Placeholder 3"/>
          <p:cNvSpPr>
            <a:spLocks noGrp="1"/>
          </p:cNvSpPr>
          <p:nvPr>
            <p:ph type="dt" idx="10"/>
          </p:nvPr>
        </p:nvSpPr>
        <p:spPr/>
        <p:txBody>
          <a:bodyPr/>
          <a:lstStyle/>
          <a:p>
            <a:pPr>
              <a:defRPr/>
            </a:pPr>
            <a:fld id="{15B326ED-AB43-46AF-91E3-565B3A6FCFC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49</a:t>
            </a:fld>
            <a:endParaRPr lang="en-US" dirty="0"/>
          </a:p>
        </p:txBody>
      </p:sp>
    </p:spTree>
    <p:extLst>
      <p:ext uri="{BB962C8B-B14F-4D97-AF65-F5344CB8AC3E}">
        <p14:creationId xmlns:p14="http://schemas.microsoft.com/office/powerpoint/2010/main" val="2962437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762000"/>
            <a:ext cx="5486400" cy="3087688"/>
          </a:xfrm>
        </p:spPr>
      </p:sp>
      <p:sp>
        <p:nvSpPr>
          <p:cNvPr id="3" name="Notes Placeholder 2"/>
          <p:cNvSpPr>
            <a:spLocks noGrp="1"/>
          </p:cNvSpPr>
          <p:nvPr>
            <p:ph type="body" idx="1"/>
          </p:nvPr>
        </p:nvSpPr>
        <p:spPr>
          <a:xfrm>
            <a:off x="687388" y="4145303"/>
            <a:ext cx="5486400" cy="4754880"/>
          </a:xfrm>
          <a:prstGeom prst="rect">
            <a:avLst/>
          </a:prstGeom>
        </p:spPr>
        <p:txBody>
          <a:bodyPr wrap="square">
            <a:normAutofit/>
          </a:bodyPr>
          <a:lstStyle/>
          <a:p>
            <a:pPr>
              <a:lnSpc>
                <a:spcPct val="150000"/>
              </a:lnSpc>
              <a:spcBef>
                <a:spcPts val="0"/>
              </a:spcBef>
            </a:pPr>
            <a:r>
              <a:rPr lang="it-IT" sz="1100" dirty="0">
                <a:latin typeface="+mn-lt"/>
                <a:cs typeface="Arial" panose="020B0604020202020204" pitchFamily="34" charset="0"/>
              </a:rPr>
              <a:t>Trascorrerete buona parte del tempo insieme ad alcuni officer di club principali: principalmente il presidente e il/i vice presidente/i del club, il segretario del club e probabilmente anche i presidenti di comitato soci e i presidenti di comitato service.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it-IT" sz="1100" dirty="0">
                <a:latin typeface="+mn-lt"/>
                <a:cs typeface="Arial" panose="020B0604020202020204" pitchFamily="34" charset="0"/>
              </a:rPr>
              <a:t>Da sottolineare che i comitati permanenti sono strutturati anche per supportare le funzioni principali di un club di successo.  Insieme alle nuove figure degli officer di club definite con la revisione allo Statuto e Regolamento Tipo per Club, sono stati descritti anche i ruoli e le responsabilità per diversi officer di club.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it-IT" sz="1100" dirty="0">
                <a:latin typeface="+mn-lt"/>
                <a:cs typeface="Arial" panose="020B0604020202020204" pitchFamily="34" charset="0"/>
              </a:rPr>
              <a:t>Questa struttura fa parte di una prospettiva più ampia per fornire un servizio umanitario potenziato e migliorato nelle nostre comunità e in tutto il mondo.</a:t>
            </a:r>
          </a:p>
        </p:txBody>
      </p:sp>
      <p:sp>
        <p:nvSpPr>
          <p:cNvPr id="4" name="Slide Number Placeholder 3"/>
          <p:cNvSpPr>
            <a:spLocks noGrp="1"/>
          </p:cNvSpPr>
          <p:nvPr>
            <p:ph type="sldNum" sz="quarter" idx="10"/>
          </p:nvPr>
        </p:nvSpPr>
        <p:spPr/>
        <p:txBody>
          <a:bodyPr/>
          <a:lstStyle/>
          <a:p>
            <a:fld id="{608124D4-FDF1-4512-943D-23B1A8088631}" type="slidenum">
              <a:rPr lang="en-US" smtClean="0"/>
              <a:t>5</a:t>
            </a:fld>
            <a:endParaRPr lang="en-US" dirty="0"/>
          </a:p>
        </p:txBody>
      </p:sp>
      <p:sp>
        <p:nvSpPr>
          <p:cNvPr id="5" name="Date Placeholder 4"/>
          <p:cNvSpPr>
            <a:spLocks noGrp="1"/>
          </p:cNvSpPr>
          <p:nvPr>
            <p:ph type="dt" idx="11"/>
          </p:nvPr>
        </p:nvSpPr>
        <p:spPr/>
        <p:txBody>
          <a:bodyPr/>
          <a:lstStyle/>
          <a:p>
            <a:pPr>
              <a:defRPr/>
            </a:pPr>
            <a:fld id="{6A73418A-77AF-417F-8D5B-00FC9620580D}" type="datetime1">
              <a:rPr lang="en-US" smtClean="0"/>
              <a:t>9/22/2023</a:t>
            </a:fld>
            <a:endParaRPr lang="en-US" dirty="0"/>
          </a:p>
        </p:txBody>
      </p:sp>
    </p:spTree>
    <p:extLst>
      <p:ext uri="{BB962C8B-B14F-4D97-AF65-F5344CB8AC3E}">
        <p14:creationId xmlns:p14="http://schemas.microsoft.com/office/powerpoint/2010/main" val="2178771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71513"/>
            <a:ext cx="5486400" cy="3087687"/>
          </a:xfrm>
        </p:spPr>
      </p:sp>
      <p:sp>
        <p:nvSpPr>
          <p:cNvPr id="3" name="Notes Placeholder 2"/>
          <p:cNvSpPr>
            <a:spLocks noGrp="1"/>
          </p:cNvSpPr>
          <p:nvPr>
            <p:ph type="body" idx="1"/>
          </p:nvPr>
        </p:nvSpPr>
        <p:spPr>
          <a:xfrm>
            <a:off x="701677" y="3963984"/>
            <a:ext cx="5486400" cy="4754880"/>
          </a:xfrm>
          <a:prstGeom prst="rect">
            <a:avLst/>
          </a:prstGeom>
        </p:spPr>
        <p:txBody>
          <a:bodyPr>
            <a:normAutofit/>
          </a:bodyPr>
          <a:lstStyle/>
          <a:p>
            <a:r>
              <a:rPr lang="it-IT" sz="1200" dirty="0">
                <a:solidFill>
                  <a:schemeClr val="tx1"/>
                </a:solidFill>
                <a:latin typeface="+mn-lt"/>
                <a:ea typeface="Arial" charset="0"/>
                <a:cs typeface="Arial" charset="0"/>
              </a:rPr>
              <a:t>Celebrate il successo dei vostri club e premiate i risultati dei club e dei soci con un riconoscimento.</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latin typeface="+mn-lt"/>
                <a:ea typeface="Arial" charset="0"/>
                <a:cs typeface="Arial" charset="0"/>
              </a:rPr>
              <a:t>Unite e incoraggiate sempre i vostri club alle riunioni di zona con riconoscimenti e celebrazioni. I Lions dovrebbero essere FELICI di essere Lions!</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latin typeface="+mn-lt"/>
                <a:ea typeface="Arial" charset="0"/>
                <a:cs typeface="Arial" charset="0"/>
              </a:rPr>
              <a:t>Justin, abbiamo parlato davvero di molte cose finora. Qual è il prossimo tema di oggi?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endParaRPr lang="en-US" dirty="0">
              <a:solidFill>
                <a:schemeClr val="tx1"/>
              </a:solidFill>
              <a:latin typeface="+mn-lt"/>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50</a:t>
            </a:fld>
            <a:endParaRPr lang="en-US" dirty="0"/>
          </a:p>
        </p:txBody>
      </p:sp>
    </p:spTree>
    <p:extLst>
      <p:ext uri="{BB962C8B-B14F-4D97-AF65-F5344CB8AC3E}">
        <p14:creationId xmlns:p14="http://schemas.microsoft.com/office/powerpoint/2010/main" val="950863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51</a:t>
            </a:fld>
            <a:endParaRPr lang="en-US" dirty="0"/>
          </a:p>
        </p:txBody>
      </p:sp>
    </p:spTree>
    <p:extLst>
      <p:ext uri="{BB962C8B-B14F-4D97-AF65-F5344CB8AC3E}">
        <p14:creationId xmlns:p14="http://schemas.microsoft.com/office/powerpoint/2010/main" val="2913199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it-IT" sz="1200" b="1" dirty="0">
                <a:solidFill>
                  <a:schemeClr val="tx1"/>
                </a:solidFill>
                <a:ea typeface="Arial" charset="0"/>
                <a:cs typeface="Arial" charset="0"/>
              </a:rPr>
              <a:t>Ottenete un riconoscimento per i vostri risultati e il vostro successo.</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pPr marL="167112" indent="-167112">
              <a:buFont typeface="Arial" panose="020B0604020202020204" pitchFamily="34" charset="0"/>
              <a:buChar char="•"/>
            </a:pPr>
            <a:r>
              <a:rPr lang="it-IT" dirty="0"/>
              <a:t>Richiede la compilazione di un modulo di candidatura.</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it-IT" dirty="0"/>
              <a:t>Il modulo di candidatura si trova sulla pagina web dei presidenti di zona e di circoscrizione.</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it-IT" dirty="0"/>
              <a:t>Le candidature di coloro che prestano servizio durante l'anno sociale in corso sono disponibili per essere visualizzate e utilizzate come percorso verso il successo.</a:t>
            </a:r>
          </a:p>
          <a:p>
            <a:pPr defTabSz="891262">
              <a:defRPr/>
            </a:pPr>
            <a:endParaRPr lang="en-US" b="1" kern="0" dirty="0">
              <a:ea typeface="Arial" charset="0"/>
              <a:cs typeface="Arial" charset="0"/>
            </a:endParaRPr>
          </a:p>
          <a:p>
            <a:pPr marL="0" indent="0">
              <a:buFont typeface="Arial" panose="020B0604020202020204" pitchFamily="34" charset="0"/>
              <a:buNone/>
            </a:pPr>
            <a:r>
              <a:rPr lang="it-IT" sz="1200" b="0" dirty="0">
                <a:solidFill>
                  <a:schemeClr val="tx1">
                    <a:lumMod val="75000"/>
                  </a:schemeClr>
                </a:solidFill>
                <a:cs typeface="Arial" charset="0"/>
              </a:rPr>
              <a:t>Codice QR: scansionate il codice QR per accedere facilmente alla pagina.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454823BF-63A1-43BA-8E1D-19CB584868F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52</a:t>
            </a:fld>
            <a:endParaRPr lang="en-US" dirty="0"/>
          </a:p>
        </p:txBody>
      </p:sp>
    </p:spTree>
    <p:extLst>
      <p:ext uri="{BB962C8B-B14F-4D97-AF65-F5344CB8AC3E}">
        <p14:creationId xmlns:p14="http://schemas.microsoft.com/office/powerpoint/2010/main" val="1773090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2"/>
              </a:solidFill>
              <a:effectLst/>
              <a:latin typeface="+mn-lt"/>
              <a:ea typeface="+mn-ea"/>
              <a:cs typeface="+mn-cs"/>
            </a:endParaRPr>
          </a:p>
          <a:p>
            <a:r>
              <a:rPr lang="it-IT" dirty="0">
                <a:solidFill>
                  <a:schemeClr val="tx2"/>
                </a:solidFill>
              </a:rPr>
              <a:t>Il personale della Divisione Amministrazione di Distretti e Club è sempre a vostra disposizione per supportarvi. </a:t>
            </a:r>
          </a:p>
          <a:p>
            <a:r>
              <a:rPr lang="it-IT" dirty="0">
                <a:solidFill>
                  <a:schemeClr val="tx2"/>
                </a:solidFill>
              </a:rPr>
              <a:t>Le informazioni di contatto sono riportate su questa slide.</a:t>
            </a:r>
          </a:p>
          <a:p>
            <a:endParaRPr lang="en-US" dirty="0">
              <a:solidFill>
                <a:schemeClr val="tx2"/>
              </a:solidFill>
            </a:endParaRPr>
          </a:p>
          <a:p>
            <a:r>
              <a:rPr lang="it-IT" dirty="0">
                <a:solidFill>
                  <a:schemeClr val="tx2"/>
                </a:solidFill>
              </a:rPr>
              <a:t>A questo punto, vorremmo aprire la discussione per dare spazio alle vostre domande.</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53</a:t>
            </a:fld>
            <a:endParaRPr lang="en-US" dirty="0"/>
          </a:p>
        </p:txBody>
      </p:sp>
    </p:spTree>
    <p:extLst>
      <p:ext uri="{BB962C8B-B14F-4D97-AF65-F5344CB8AC3E}">
        <p14:creationId xmlns:p14="http://schemas.microsoft.com/office/powerpoint/2010/main" val="967578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54</a:t>
            </a:fld>
            <a:endParaRPr lang="en-US" dirty="0"/>
          </a:p>
        </p:txBody>
      </p:sp>
    </p:spTree>
    <p:extLst>
      <p:ext uri="{BB962C8B-B14F-4D97-AF65-F5344CB8AC3E}">
        <p14:creationId xmlns:p14="http://schemas.microsoft.com/office/powerpoint/2010/main" val="251608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533400"/>
            <a:ext cx="5486400" cy="3087688"/>
          </a:xfrm>
        </p:spPr>
      </p:sp>
      <p:sp>
        <p:nvSpPr>
          <p:cNvPr id="3" name="Notes Placeholder 2"/>
          <p:cNvSpPr>
            <a:spLocks noGrp="1"/>
          </p:cNvSpPr>
          <p:nvPr>
            <p:ph type="body" idx="1"/>
          </p:nvPr>
        </p:nvSpPr>
        <p:spPr>
          <a:xfrm>
            <a:off x="762000" y="3847637"/>
            <a:ext cx="5486400" cy="4754880"/>
          </a:xfrm>
          <a:prstGeom prst="rect">
            <a:avLst/>
          </a:prstGeom>
        </p:spPr>
        <p:txBody>
          <a:bodyPr/>
          <a:lstStyle/>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it-IT" sz="1200" dirty="0">
                <a:solidFill>
                  <a:schemeClr val="tx1"/>
                </a:solidFill>
              </a:rPr>
              <a:t>Il comitato consultivo comunica tramite il presidente di zona con il governatore distrettuale e il gabinetto distrettuale. Dedichiamo qualche minuto per comprendere meglio che cosa significa tutto ciò. Il comitato consultivo è un comitato operativo che si concentra su tutti gli aspetti del GAT per assistere i club con nuove idee di progetti di servizio, strategie efficaci per il reclutamento di nuovi soci, si occupa di riconoscere i leader, sostenerli e incoraggiare i soci a trovare un ruolo che possa renderli felici, in modo che possano acquisire la fiducia necessaria per reclutare e fare da mentori ad altri Lions. </a:t>
            </a:r>
            <a:r>
              <a:rPr lang="it-IT" sz="1200" b="1" dirty="0">
                <a:solidFill>
                  <a:schemeClr val="tx1"/>
                </a:solidFill>
              </a:rPr>
              <a:t>Voi siete la chiave per rendere tutto questo possibile. Aiutare gli officer di club a comprendere l'importanza di assumere ruoli di leadership di più alto livello è fondamentale per la nostra longevità come Associazione!</a:t>
            </a:r>
          </a:p>
          <a:p>
            <a:pPr>
              <a:spcBef>
                <a:spcPts val="0"/>
              </a:spcBef>
            </a:pPr>
            <a:endParaRPr lang="en-US" dirty="0">
              <a:solidFill>
                <a:schemeClr val="tx1"/>
              </a:solidFill>
            </a:endParaRPr>
          </a:p>
          <a:p>
            <a:pPr>
              <a:spcBef>
                <a:spcPts val="0"/>
              </a:spcBef>
            </a:pPr>
            <a:endParaRPr lang="en-US" dirty="0">
              <a:solidFill>
                <a:schemeClr val="tx1"/>
              </a:solidFill>
            </a:endParaRPr>
          </a:p>
          <a:p>
            <a:pPr>
              <a:spcBef>
                <a:spcPts val="0"/>
              </a:spcBef>
            </a:pPr>
            <a:r>
              <a:rPr lang="it-IT" dirty="0">
                <a:solidFill>
                  <a:schemeClr val="tx1"/>
                </a:solidFill>
              </a:rPr>
              <a:t>I presidenti di zona e di circoscrizione prestano servizio come officer all’interno del gabinetto distrettuale come previsto dalla struttura modello del distretto, il loro compito è essere il principale collegamento per le comunicazioni tra il gabinetto e gli officer di club del Comitato Consultivo del Governatore Distrettuale.  </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608124D4-FDF1-4512-943D-23B1A8088631}" type="slidenum">
              <a:rPr lang="en-US" smtClean="0"/>
              <a:t>6</a:t>
            </a:fld>
            <a:endParaRPr lang="en-US" dirty="0"/>
          </a:p>
        </p:txBody>
      </p:sp>
      <p:sp>
        <p:nvSpPr>
          <p:cNvPr id="5" name="Date Placeholder 4"/>
          <p:cNvSpPr>
            <a:spLocks noGrp="1"/>
          </p:cNvSpPr>
          <p:nvPr>
            <p:ph type="dt" idx="11"/>
          </p:nvPr>
        </p:nvSpPr>
        <p:spPr/>
        <p:txBody>
          <a:bodyPr/>
          <a:lstStyle/>
          <a:p>
            <a:pPr>
              <a:defRPr/>
            </a:pPr>
            <a:fld id="{552A2E15-4163-44A7-8186-2E4D807BE8A2}" type="datetime1">
              <a:rPr lang="en-US" smtClean="0"/>
              <a:t>9/22/2023</a:t>
            </a:fld>
            <a:endParaRPr lang="en-US" dirty="0"/>
          </a:p>
        </p:txBody>
      </p:sp>
    </p:spTree>
    <p:extLst>
      <p:ext uri="{BB962C8B-B14F-4D97-AF65-F5344CB8AC3E}">
        <p14:creationId xmlns:p14="http://schemas.microsoft.com/office/powerpoint/2010/main" val="188089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62000"/>
            <a:ext cx="5486400" cy="3086100"/>
          </a:xfrm>
        </p:spPr>
      </p:sp>
      <p:sp>
        <p:nvSpPr>
          <p:cNvPr id="3" name="Notes Placeholder 2"/>
          <p:cNvSpPr>
            <a:spLocks noGrp="1"/>
          </p:cNvSpPr>
          <p:nvPr>
            <p:ph type="body" idx="1"/>
          </p:nvPr>
        </p:nvSpPr>
        <p:spPr>
          <a:xfrm>
            <a:off x="675219" y="4089038"/>
            <a:ext cx="5852160" cy="4754880"/>
          </a:xfrm>
          <a:prstGeom prst="rect">
            <a:avLst/>
          </a:prstGeom>
        </p:spPr>
        <p:txBody>
          <a:bodyPr>
            <a:normAutofit fontScale="62500" lnSpcReduction="20000"/>
          </a:bodyPr>
          <a:lstStyle/>
          <a:p>
            <a:pPr>
              <a:lnSpc>
                <a:spcPct val="170000"/>
              </a:lnSpc>
              <a:spcBef>
                <a:spcPts val="0"/>
              </a:spcBef>
            </a:pPr>
            <a:r>
              <a:rPr lang="it-IT" sz="1400" dirty="0"/>
              <a:t>La comunicazione, soprattutto la comunicazione reciproca a due vie, è un elemento importante del successo di qualsiasi ruolo di leadership, compreso quello di presidente di zona.  La comunicazione a due vie si riferisce ad uno scambio di informazioni e di idee efficiente tra i vari livelli di una struttura costituita.</a:t>
            </a:r>
          </a:p>
          <a:p>
            <a:pPr>
              <a:lnSpc>
                <a:spcPct val="170000"/>
              </a:lnSpc>
              <a:spcBef>
                <a:spcPts val="0"/>
              </a:spcBef>
            </a:pPr>
            <a:endParaRPr lang="en-US" sz="1400" dirty="0"/>
          </a:p>
          <a:p>
            <a:pPr>
              <a:lnSpc>
                <a:spcPct val="170000"/>
              </a:lnSpc>
              <a:spcBef>
                <a:spcPts val="0"/>
              </a:spcBef>
            </a:pPr>
            <a:r>
              <a:rPr lang="it-IT" sz="1400" dirty="0"/>
              <a:t>In quanto anello di congiunzione tra i club e il distretto, il vostro compito sarà quello di facilitare la comunicazione a due vie. Ciò significa che utilizzerete strategie che consentiranno di indirizzare il flusso della comunicazione tra i vari livelli del distretto e garantiranno che le linee di comunicazione rimangano aperte.</a:t>
            </a:r>
          </a:p>
          <a:p>
            <a:pPr>
              <a:lnSpc>
                <a:spcPct val="170000"/>
              </a:lnSpc>
              <a:spcBef>
                <a:spcPts val="0"/>
              </a:spcBef>
            </a:pPr>
            <a:endParaRPr lang="en-US" sz="1400" dirty="0"/>
          </a:p>
          <a:p>
            <a:pPr>
              <a:lnSpc>
                <a:spcPct val="170000"/>
              </a:lnSpc>
              <a:spcBef>
                <a:spcPts val="0"/>
              </a:spcBef>
            </a:pPr>
            <a:r>
              <a:rPr lang="it-IT" sz="1400" dirty="0"/>
              <a:t>Come </a:t>
            </a:r>
            <a:r>
              <a:rPr lang="it-IT" sz="1400" b="1" dirty="0"/>
              <a:t>risorsa chiave per i club</a:t>
            </a:r>
            <a:r>
              <a:rPr lang="it-IT" sz="1400" dirty="0"/>
              <a:t> e gli officer di club, comunicherete al distretto le informazioni sui successi e le sfide dei club della vostra zona.</a:t>
            </a:r>
          </a:p>
          <a:p>
            <a:pPr>
              <a:lnSpc>
                <a:spcPct val="170000"/>
              </a:lnSpc>
              <a:spcBef>
                <a:spcPts val="0"/>
              </a:spcBef>
            </a:pPr>
            <a:r>
              <a:rPr lang="it-IT" sz="1400" dirty="0"/>
              <a:t> </a:t>
            </a:r>
          </a:p>
          <a:p>
            <a:pPr lvl="0">
              <a:lnSpc>
                <a:spcPct val="170000"/>
              </a:lnSpc>
              <a:spcBef>
                <a:spcPts val="0"/>
              </a:spcBef>
            </a:pPr>
            <a:r>
              <a:rPr lang="it-IT" sz="1400" dirty="0"/>
              <a:t>Condividerete informazioni sui </a:t>
            </a:r>
            <a:r>
              <a:rPr lang="it-IT" sz="1400" b="1" dirty="0"/>
              <a:t>programmi e i progetti</a:t>
            </a:r>
            <a:r>
              <a:rPr lang="it-IT" sz="1400" dirty="0"/>
              <a:t> organizzati dal distretto, il multidistretto e Lions Clubs International.  </a:t>
            </a:r>
            <a:r>
              <a:rPr lang="it-IT" sz="1400" i="1" dirty="0"/>
              <a:t>Incoraggerete i club a </a:t>
            </a:r>
            <a:r>
              <a:rPr lang="it-IT" sz="1400" b="1" i="1" dirty="0"/>
              <a:t>partecipare ai congressi distrettuali e multidistrettuali, e alle convention internazionali</a:t>
            </a:r>
            <a:r>
              <a:rPr lang="it-IT" sz="1400" i="1" dirty="0"/>
              <a:t>. </a:t>
            </a:r>
          </a:p>
          <a:p>
            <a:pPr lvl="0">
              <a:lnSpc>
                <a:spcPct val="170000"/>
              </a:lnSpc>
              <a:spcBef>
                <a:spcPts val="0"/>
              </a:spcBef>
            </a:pPr>
            <a:endParaRPr lang="en-US" sz="1400" dirty="0"/>
          </a:p>
          <a:p>
            <a:pPr>
              <a:lnSpc>
                <a:spcPct val="170000"/>
              </a:lnSpc>
              <a:spcBef>
                <a:spcPts val="0"/>
              </a:spcBef>
            </a:pPr>
            <a:r>
              <a:rPr lang="it-IT" sz="1400" dirty="0"/>
              <a:t>Lavorerete a stretto contatto con il team del governatore distrettuale e i coordinatori distrettuali del Global Action Team a sostegno di club sani. </a:t>
            </a:r>
          </a:p>
          <a:p>
            <a:pPr>
              <a:lnSpc>
                <a:spcPct val="170000"/>
              </a:lnSpc>
              <a:spcBef>
                <a:spcPts val="0"/>
              </a:spcBef>
            </a:pPr>
            <a:endParaRPr lang="en-US" sz="1400" dirty="0"/>
          </a:p>
          <a:p>
            <a:pPr>
              <a:lnSpc>
                <a:spcPct val="170000"/>
              </a:lnSpc>
              <a:spcBef>
                <a:spcPts val="0"/>
              </a:spcBef>
            </a:pPr>
            <a:r>
              <a:rPr lang="it-IT" sz="1400" dirty="0"/>
              <a:t>Inoltre, darete ai leader di club l’opportunità di condividere idee e interagire in occasione dei meeting di zona, fornendo utili opportunità di apprendimento per la leadership di club e occasioni di celebrare i successi del club!</a:t>
            </a:r>
            <a:r>
              <a:rPr lang="it-IT" sz="1400" baseline="0" dirty="0"/>
              <a:t>   </a:t>
            </a:r>
          </a:p>
        </p:txBody>
      </p:sp>
      <p:sp>
        <p:nvSpPr>
          <p:cNvPr id="4" name="Date Placeholder 3"/>
          <p:cNvSpPr>
            <a:spLocks noGrp="1"/>
          </p:cNvSpPr>
          <p:nvPr>
            <p:ph type="dt" idx="10"/>
          </p:nvPr>
        </p:nvSpPr>
        <p:spPr/>
        <p:txBody>
          <a:bodyPr/>
          <a:lstStyle/>
          <a:p>
            <a:pPr>
              <a:defRPr/>
            </a:pPr>
            <a:fld id="{A39874E2-BB31-48DB-AAA8-488C7B3FCF50}"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7</a:t>
            </a:fld>
            <a:endParaRPr lang="en-US" dirty="0"/>
          </a:p>
        </p:txBody>
      </p:sp>
    </p:spTree>
    <p:extLst>
      <p:ext uri="{BB962C8B-B14F-4D97-AF65-F5344CB8AC3E}">
        <p14:creationId xmlns:p14="http://schemas.microsoft.com/office/powerpoint/2010/main" val="28597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13860"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it-IT" sz="1200" dirty="0">
                <a:solidFill>
                  <a:schemeClr val="accent6"/>
                </a:solidFill>
                <a:latin typeface="Helvetica Neue"/>
              </a:rPr>
              <a:t>Diamo un’occhiata a come potete prepararvi al meglio prima di iniziare il vostro mandato.</a:t>
            </a:r>
          </a:p>
        </p:txBody>
      </p:sp>
      <p:sp>
        <p:nvSpPr>
          <p:cNvPr id="4" name="Date Placeholder 3"/>
          <p:cNvSpPr>
            <a:spLocks noGrp="1"/>
          </p:cNvSpPr>
          <p:nvPr>
            <p:ph type="dt" idx="10"/>
          </p:nvPr>
        </p:nvSpPr>
        <p:spPr/>
        <p:txBody>
          <a:bodyPr/>
          <a:lstStyle/>
          <a:p>
            <a:pPr>
              <a:defRPr/>
            </a:pPr>
            <a:fld id="{58607A12-40EC-4906-B1A2-7B459FFE508F}"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8</a:t>
            </a:fld>
            <a:endParaRPr lang="en-US" dirty="0"/>
          </a:p>
        </p:txBody>
      </p:sp>
    </p:spTree>
    <p:extLst>
      <p:ext uri="{BB962C8B-B14F-4D97-AF65-F5344CB8AC3E}">
        <p14:creationId xmlns:p14="http://schemas.microsoft.com/office/powerpoint/2010/main" val="255941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algn="l"/>
            <a:r>
              <a:rPr lang="it-IT" sz="1200" dirty="0">
                <a:solidFill>
                  <a:schemeClr val="tx1"/>
                </a:solidFill>
                <a:cs typeface="Arial" charset="0"/>
              </a:rPr>
              <a:t>Partecipate a una delle formazioni per i presidenti di zona e di circoscrizione offerta dal vostro distretto.</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it-IT" sz="1200" dirty="0">
                <a:solidFill>
                  <a:schemeClr val="tx1"/>
                </a:solidFill>
                <a:ea typeface="Arial" charset="0"/>
                <a:cs typeface="Arial" charset="0"/>
              </a:rPr>
              <a:t>La formazione è disponibile online.</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it-IT" sz="1200" dirty="0">
                <a:solidFill>
                  <a:schemeClr val="tx1"/>
                </a:solidFill>
                <a:ea typeface="Arial" charset="0"/>
                <a:cs typeface="Arial" charset="0"/>
              </a:rPr>
              <a:t>Il vostro distretto potrebbe offrire una formazione con moderatore.</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it-IT" sz="1200" dirty="0">
                <a:solidFill>
                  <a:schemeClr val="tx1"/>
                </a:solidFill>
                <a:ea typeface="Arial" charset="0"/>
                <a:cs typeface="Arial" charset="0"/>
              </a:rPr>
              <a:t>Rivedete anche le risorse più recenti per i club. </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it-IT" sz="1200" dirty="0">
                <a:solidFill>
                  <a:schemeClr val="tx1"/>
                </a:solidFill>
                <a:ea typeface="Arial" charset="0"/>
                <a:cs typeface="Arial" charset="0"/>
              </a:rPr>
              <a:t>Esplorate le opportunità formative disponibili nel Centro Didattico Lions.</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42DF96FC-5FAC-4D0A-A04F-BB8FF5547B1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9</a:t>
            </a:fld>
            <a:endParaRPr lang="en-US" dirty="0"/>
          </a:p>
        </p:txBody>
      </p:sp>
    </p:spTree>
    <p:extLst>
      <p:ext uri="{BB962C8B-B14F-4D97-AF65-F5344CB8AC3E}">
        <p14:creationId xmlns:p14="http://schemas.microsoft.com/office/powerpoint/2010/main" val="3362149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8959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4575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649A6-CAC9-464D-A179-069B609676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93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 id="2147483882" r:id="rId17"/>
    <p:sldLayoutId id="2147483883" r:id="rId18"/>
    <p:sldLayoutId id="2147483885" r:id="rId19"/>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40.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50.png"/><Relationship Id="rId7"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4.jp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hyperlink" Target="https://www.lionsclubs.org/it/resources-for-members/resource-center/zone-region-chairpersons" TargetMode="External"/><Relationship Id="rId4" Type="http://schemas.openxmlformats.org/officeDocument/2006/relationships/hyperlink" Target="mailto:eurafrican@lionsclubs.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3261F1A-F0ED-4BAF-A8CA-491A3EACC8EC}"/>
              </a:ext>
            </a:extLst>
          </p:cNvPr>
          <p:cNvSpPr txBox="1">
            <a:spLocks/>
          </p:cNvSpPr>
          <p:nvPr/>
        </p:nvSpPr>
        <p:spPr>
          <a:xfrm>
            <a:off x="2362200" y="1600200"/>
            <a:ext cx="7467600" cy="2170055"/>
          </a:xfrm>
          <a:prstGeom prst="rect">
            <a:avLst/>
          </a:prstGeom>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algn="ctr"/>
            <a:r>
              <a:rPr lang="it-IT" sz="4000" b="1" dirty="0">
                <a:solidFill>
                  <a:schemeClr val="bg1"/>
                </a:solidFill>
                <a:latin typeface="Calibri"/>
                <a:ea typeface="ヒラギノ角ゴ Pro W3"/>
                <a:cs typeface="Calibri"/>
              </a:rPr>
              <a:t>Avere successo nel ruolo di </a:t>
            </a:r>
            <a:br>
              <a:rPr lang="it-IT" sz="4000" b="1" dirty="0">
                <a:solidFill>
                  <a:schemeClr val="bg1"/>
                </a:solidFill>
                <a:latin typeface="Calibri"/>
                <a:ea typeface="ヒラギノ角ゴ Pro W3"/>
                <a:cs typeface="Calibri"/>
              </a:rPr>
            </a:br>
            <a:r>
              <a:rPr lang="it-IT" sz="4000" b="1" dirty="0">
                <a:solidFill>
                  <a:schemeClr val="bg1"/>
                </a:solidFill>
                <a:latin typeface="Calibri"/>
                <a:ea typeface="ヒラギノ角ゴ Pro W3"/>
                <a:cs typeface="Calibri"/>
              </a:rPr>
              <a:t>Presidente di Zona </a:t>
            </a:r>
          </a:p>
        </p:txBody>
      </p:sp>
    </p:spTree>
    <p:extLst>
      <p:ext uri="{BB962C8B-B14F-4D97-AF65-F5344CB8AC3E}">
        <p14:creationId xmlns:p14="http://schemas.microsoft.com/office/powerpoint/2010/main" val="19674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solidFill>
                  <a:srgbClr val="33373B"/>
                </a:solidFill>
              </a:rPr>
              <a:t>Chris Bunch – LION Managing Editor</a:t>
            </a:r>
          </a:p>
          <a:p>
            <a:pPr marL="0" indent="0" algn="ctr">
              <a:buFont typeface="Arial" pitchFamily="34" charset="0"/>
              <a:buNone/>
              <a:defRPr/>
            </a:pPr>
            <a:r>
              <a:rPr lang="en-US" sz="2400" kern="0" dirty="0">
                <a:solidFill>
                  <a:srgbClr val="33373B"/>
                </a:solidFill>
              </a:rPr>
              <a:t>Sanjeev Ahuja – Chief of Marketing &amp; Membership</a:t>
            </a:r>
          </a:p>
          <a:p>
            <a:pPr marL="0" indent="0" algn="ctr">
              <a:buFont typeface="Arial" pitchFamily="34" charset="0"/>
              <a:buNone/>
              <a:defRPr/>
            </a:pPr>
            <a:r>
              <a:rPr lang="en-US" sz="2400" kern="0" dirty="0">
                <a:solidFill>
                  <a:srgbClr val="33373B"/>
                </a:solidFill>
              </a:rPr>
              <a:t>Dan Hervey – Brand &amp; Creative Director</a:t>
            </a:r>
          </a:p>
          <a:p>
            <a:pPr marL="0" indent="0" algn="ctr">
              <a:buFont typeface="Arial" pitchFamily="34" charset="0"/>
              <a:buNone/>
              <a:defRPr/>
            </a:pPr>
            <a:r>
              <a:rPr lang="en-US" sz="2400" kern="0" dirty="0">
                <a:solidFill>
                  <a:srgbClr val="33373B"/>
                </a:solidFill>
              </a:rPr>
              <a:t>Stephanie Morales – Meetings Manager</a:t>
            </a:r>
            <a:endParaRPr lang="en-US" kern="0" dirty="0">
              <a:solidFill>
                <a:srgbClr val="33373B"/>
              </a:solidFill>
            </a:endParaRPr>
          </a:p>
        </p:txBody>
      </p:sp>
      <p:sp>
        <p:nvSpPr>
          <p:cNvPr id="135171" name="Rectangle 9"/>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ea typeface="ヒラギノ角ゴ Pro W3"/>
              <a:cs typeface="ヒラギノ角ゴ Pro W3"/>
            </a:endParaRPr>
          </a:p>
        </p:txBody>
      </p:sp>
      <p:sp>
        <p:nvSpPr>
          <p:cNvPr id="2" name="TextBox 1">
            <a:extLst>
              <a:ext uri="{FF2B5EF4-FFF2-40B4-BE49-F238E27FC236}">
                <a16:creationId xmlns:a16="http://schemas.microsoft.com/office/drawing/2014/main" id="{831F88D1-A5B3-4648-8C5D-208FED4C8469}"/>
              </a:ext>
            </a:extLst>
          </p:cNvPr>
          <p:cNvSpPr txBox="1"/>
          <p:nvPr/>
        </p:nvSpPr>
        <p:spPr>
          <a:xfrm>
            <a:off x="552684" y="1032204"/>
            <a:ext cx="2952516" cy="3046988"/>
          </a:xfrm>
          <a:prstGeom prst="rect">
            <a:avLst/>
          </a:prstGeom>
          <a:noFill/>
        </p:spPr>
        <p:txBody>
          <a:bodyPr wrap="square" rtlCol="0">
            <a:spAutoFit/>
          </a:bodyPr>
          <a:lstStyle/>
          <a:p>
            <a:pPr eaLnBrk="1" hangingPunct="1">
              <a:defRPr/>
            </a:pPr>
            <a:r>
              <a:rPr lang="it-IT" sz="3200" dirty="0">
                <a:solidFill>
                  <a:schemeClr val="accent1"/>
                </a:solidFill>
                <a:latin typeface="Calibri" panose="020F0502020204030204" pitchFamily="34" charset="0"/>
                <a:cs typeface="Calibri" panose="020F0502020204030204" pitchFamily="34" charset="0"/>
              </a:rPr>
              <a:t>Preparatevi al successo!</a:t>
            </a:r>
          </a:p>
          <a:p>
            <a:pPr eaLnBrk="1" hangingPunct="1">
              <a:defRPr/>
            </a:pPr>
            <a:endParaRPr lang="en-US" sz="3200" kern="0" dirty="0">
              <a:solidFill>
                <a:schemeClr val="accent1"/>
              </a:solidFill>
              <a:latin typeface="Calibri" panose="020F0502020204030204" pitchFamily="34" charset="0"/>
              <a:cs typeface="Calibri" panose="020F0502020204030204" pitchFamily="34" charset="0"/>
            </a:endParaRPr>
          </a:p>
          <a:p>
            <a:pPr eaLnBrk="1" hangingPunct="1">
              <a:defRPr/>
            </a:pPr>
            <a:r>
              <a:rPr lang="it-IT" sz="3200" dirty="0">
                <a:solidFill>
                  <a:schemeClr val="accent1"/>
                </a:solidFill>
                <a:latin typeface="Calibri" panose="020F0502020204030204" pitchFamily="34" charset="0"/>
                <a:cs typeface="Calibri" panose="020F0502020204030204" pitchFamily="34" charset="0"/>
              </a:rPr>
              <a:t>Workshop disponibile sul web!  </a:t>
            </a:r>
          </a:p>
        </p:txBody>
      </p:sp>
      <p:sp>
        <p:nvSpPr>
          <p:cNvPr id="3" name="Rectangle 2">
            <a:extLst>
              <a:ext uri="{FF2B5EF4-FFF2-40B4-BE49-F238E27FC236}">
                <a16:creationId xmlns:a16="http://schemas.microsoft.com/office/drawing/2014/main" id="{897068DD-C85C-4044-AD05-D8FC1DE33675}"/>
              </a:ext>
            </a:extLst>
          </p:cNvPr>
          <p:cNvSpPr/>
          <p:nvPr/>
        </p:nvSpPr>
        <p:spPr>
          <a:xfrm>
            <a:off x="4343400" y="4038600"/>
            <a:ext cx="6477000" cy="2677656"/>
          </a:xfrm>
          <a:prstGeom prst="rect">
            <a:avLst/>
          </a:prstGeom>
        </p:spPr>
        <p:txBody>
          <a:bodyPr wrap="square">
            <a:spAutoFit/>
          </a:bodyPr>
          <a:lstStyle/>
          <a:p>
            <a:r>
              <a:rPr lang="it-IT" sz="2800" dirty="0">
                <a:solidFill>
                  <a:srgbClr val="00338D"/>
                </a:solidFill>
                <a:latin typeface="Calibri" panose="020F0502020204030204" pitchFamily="34" charset="0"/>
                <a:cs typeface="Calibri" panose="020F0502020204030204" pitchFamily="34" charset="0"/>
              </a:rPr>
              <a:t>Preparazione prima della sessione</a:t>
            </a:r>
          </a:p>
          <a:p>
            <a:r>
              <a:rPr lang="it-IT" sz="2800" dirty="0">
                <a:solidFill>
                  <a:srgbClr val="00338D"/>
                </a:solidFill>
                <a:latin typeface="Calibri" panose="020F0502020204030204" pitchFamily="34" charset="0"/>
                <a:cs typeface="Calibri" panose="020F0502020204030204" pitchFamily="34" charset="0"/>
              </a:rPr>
              <a:t>Il ruolo del Presidente di Zona</a:t>
            </a:r>
          </a:p>
          <a:p>
            <a:r>
              <a:rPr lang="it-IT" sz="2800" dirty="0">
                <a:solidFill>
                  <a:srgbClr val="00338D"/>
                </a:solidFill>
                <a:latin typeface="Calibri" panose="020F0502020204030204" pitchFamily="34" charset="0"/>
                <a:cs typeface="Calibri" panose="020F0502020204030204" pitchFamily="34" charset="0"/>
              </a:rPr>
              <a:t>Definizione degli obiettivi e pianificazione delle azioni per la zona</a:t>
            </a:r>
          </a:p>
          <a:p>
            <a:r>
              <a:rPr lang="it-IT" sz="2800" dirty="0">
                <a:solidFill>
                  <a:srgbClr val="00338D"/>
                </a:solidFill>
                <a:latin typeface="Calibri" panose="020F0502020204030204" pitchFamily="34" charset="0"/>
                <a:cs typeface="Calibri" panose="020F0502020204030204" pitchFamily="34" charset="0"/>
              </a:rPr>
              <a:t>Risoluzione dei problemi</a:t>
            </a:r>
          </a:p>
          <a:p>
            <a:r>
              <a:rPr lang="it-IT" sz="2800" dirty="0">
                <a:solidFill>
                  <a:srgbClr val="00338D"/>
                </a:solidFill>
                <a:latin typeface="Calibri" panose="020F0502020204030204" pitchFamily="34" charset="0"/>
                <a:cs typeface="Calibri" panose="020F0502020204030204" pitchFamily="34" charset="0"/>
              </a:rPr>
              <a:t>Valutazione dello stato di salute dei club</a:t>
            </a:r>
          </a:p>
        </p:txBody>
      </p:sp>
      <p:pic>
        <p:nvPicPr>
          <p:cNvPr id="11" name="Picture 10" descr="lionlogo_white.eps">
            <a:extLst>
              <a:ext uri="{FF2B5EF4-FFF2-40B4-BE49-F238E27FC236}">
                <a16:creationId xmlns:a16="http://schemas.microsoft.com/office/drawing/2014/main" id="{66905850-50BC-4BEB-BB4A-754868FA7B3A}"/>
              </a:ext>
            </a:extLst>
          </p:cNvPr>
          <p:cNvPicPr>
            <a:picLocks noChangeAspect="1"/>
          </p:cNvPicPr>
          <p:nvPr/>
        </p:nvPicPr>
        <p:blipFill>
          <a:blip r:embed="rId3" cstate="print">
            <a:alphaModFix amt="33000"/>
            <a:lum contrast="-20000"/>
            <a:extLst>
              <a:ext uri="{28A0092B-C50C-407E-A947-70E740481C1C}">
                <a14:useLocalDpi xmlns:a14="http://schemas.microsoft.com/office/drawing/2010/main" val="0"/>
              </a:ext>
            </a:extLst>
          </a:blip>
          <a:stretch>
            <a:fillRect/>
          </a:stretch>
        </p:blipFill>
        <p:spPr>
          <a:xfrm>
            <a:off x="152400" y="5219700"/>
            <a:ext cx="1464110" cy="1428239"/>
          </a:xfrm>
          <a:prstGeom prst="rect">
            <a:avLst/>
          </a:prstGeom>
          <a:effectLst>
            <a:outerShdw blurRad="50800" dist="50800" dir="5400000" algn="ctr" rotWithShape="0">
              <a:srgbClr val="000000"/>
            </a:outerShdw>
          </a:effectLst>
        </p:spPr>
      </p:pic>
      <p:pic>
        <p:nvPicPr>
          <p:cNvPr id="7" name="Picture 6">
            <a:extLst>
              <a:ext uri="{FF2B5EF4-FFF2-40B4-BE49-F238E27FC236}">
                <a16:creationId xmlns:a16="http://schemas.microsoft.com/office/drawing/2014/main" id="{DFE85719-1ECE-2C09-8893-20A62DB3F030}"/>
              </a:ext>
            </a:extLst>
          </p:cNvPr>
          <p:cNvPicPr>
            <a:picLocks noChangeAspect="1"/>
          </p:cNvPicPr>
          <p:nvPr/>
        </p:nvPicPr>
        <p:blipFill>
          <a:blip r:embed="rId4"/>
          <a:stretch>
            <a:fillRect/>
          </a:stretch>
        </p:blipFill>
        <p:spPr>
          <a:xfrm>
            <a:off x="10494239" y="5219699"/>
            <a:ext cx="1497735" cy="1461205"/>
          </a:xfrm>
          <a:prstGeom prst="rect">
            <a:avLst/>
          </a:prstGeom>
        </p:spPr>
      </p:pic>
      <p:pic>
        <p:nvPicPr>
          <p:cNvPr id="9" name="Picture 8">
            <a:extLst>
              <a:ext uri="{FF2B5EF4-FFF2-40B4-BE49-F238E27FC236}">
                <a16:creationId xmlns:a16="http://schemas.microsoft.com/office/drawing/2014/main" id="{0EC2A101-E326-458F-6B99-A8CB6D65D3BF}"/>
              </a:ext>
            </a:extLst>
          </p:cNvPr>
          <p:cNvPicPr>
            <a:picLocks noChangeAspect="1"/>
          </p:cNvPicPr>
          <p:nvPr/>
        </p:nvPicPr>
        <p:blipFill>
          <a:blip r:embed="rId5"/>
          <a:stretch>
            <a:fillRect/>
          </a:stretch>
        </p:blipFill>
        <p:spPr>
          <a:xfrm>
            <a:off x="4191000" y="234442"/>
            <a:ext cx="7638305" cy="3768806"/>
          </a:xfrm>
          <a:prstGeom prst="rect">
            <a:avLst/>
          </a:prstGeom>
        </p:spPr>
      </p:pic>
    </p:spTree>
    <p:extLst>
      <p:ext uri="{BB962C8B-B14F-4D97-AF65-F5344CB8AC3E}">
        <p14:creationId xmlns:p14="http://schemas.microsoft.com/office/powerpoint/2010/main" val="84944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84932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609600" y="214326"/>
            <a:ext cx="109728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dirty="0">
                <a:solidFill>
                  <a:schemeClr val="bg1"/>
                </a:solidFill>
                <a:latin typeface="Calibri" panose="020F0502020204030204" pitchFamily="34" charset="0"/>
                <a:cs typeface="Calibri" panose="020F0502020204030204" pitchFamily="34" charset="0"/>
              </a:rPr>
              <a:t>Questa è la vostra base di partenza per strumenti e risorse</a:t>
            </a:r>
          </a:p>
        </p:txBody>
      </p:sp>
      <p:pic>
        <p:nvPicPr>
          <p:cNvPr id="4" name="Picture 3">
            <a:extLst>
              <a:ext uri="{FF2B5EF4-FFF2-40B4-BE49-F238E27FC236}">
                <a16:creationId xmlns:a16="http://schemas.microsoft.com/office/drawing/2014/main" id="{1D7B9AC0-1DF9-F0EC-C6BA-C0FC316559EE}"/>
              </a:ext>
            </a:extLst>
          </p:cNvPr>
          <p:cNvPicPr>
            <a:picLocks noChangeAspect="1"/>
          </p:cNvPicPr>
          <p:nvPr/>
        </p:nvPicPr>
        <p:blipFill>
          <a:blip r:embed="rId3"/>
          <a:stretch>
            <a:fillRect/>
          </a:stretch>
        </p:blipFill>
        <p:spPr>
          <a:xfrm>
            <a:off x="2735700" y="1202833"/>
            <a:ext cx="6720600" cy="5479063"/>
          </a:xfrm>
          <a:prstGeom prst="rect">
            <a:avLst/>
          </a:prstGeom>
          <a:effectLst>
            <a:outerShdw blurRad="63500" sx="102000" sy="102000" algn="ctr" rotWithShape="0">
              <a:schemeClr val="accent1">
                <a:alpha val="40000"/>
              </a:schemeClr>
            </a:outerShdw>
          </a:effectLst>
        </p:spPr>
      </p:pic>
      <p:pic>
        <p:nvPicPr>
          <p:cNvPr id="5" name="Immagine 4">
            <a:extLst>
              <a:ext uri="{FF2B5EF4-FFF2-40B4-BE49-F238E27FC236}">
                <a16:creationId xmlns:a16="http://schemas.microsoft.com/office/drawing/2014/main" id="{B03E9E40-02C9-0DE5-B3AD-B6262CB5ECEB}"/>
              </a:ext>
            </a:extLst>
          </p:cNvPr>
          <p:cNvPicPr>
            <a:picLocks noChangeAspect="1"/>
          </p:cNvPicPr>
          <p:nvPr/>
        </p:nvPicPr>
        <p:blipFill>
          <a:blip r:embed="rId4"/>
          <a:stretch>
            <a:fillRect/>
          </a:stretch>
        </p:blipFill>
        <p:spPr>
          <a:xfrm>
            <a:off x="2735700" y="1202833"/>
            <a:ext cx="6720600" cy="5280061"/>
          </a:xfrm>
          <a:prstGeom prst="rect">
            <a:avLst/>
          </a:prstGeom>
        </p:spPr>
      </p:pic>
      <p:pic>
        <p:nvPicPr>
          <p:cNvPr id="6" name="Picture 5">
            <a:extLst>
              <a:ext uri="{FF2B5EF4-FFF2-40B4-BE49-F238E27FC236}">
                <a16:creationId xmlns:a16="http://schemas.microsoft.com/office/drawing/2014/main" id="{A15E75B6-2D35-8EA4-2A41-A5DB00848930}"/>
              </a:ext>
            </a:extLst>
          </p:cNvPr>
          <p:cNvPicPr>
            <a:picLocks noChangeAspect="1"/>
          </p:cNvPicPr>
          <p:nvPr/>
        </p:nvPicPr>
        <p:blipFill>
          <a:blip r:embed="rId5"/>
          <a:stretch>
            <a:fillRect/>
          </a:stretch>
        </p:blipFill>
        <p:spPr>
          <a:xfrm>
            <a:off x="304800" y="4741876"/>
            <a:ext cx="1885950" cy="1901798"/>
          </a:xfrm>
          <a:prstGeom prst="rect">
            <a:avLst/>
          </a:prstGeom>
        </p:spPr>
      </p:pic>
    </p:spTree>
    <p:extLst>
      <p:ext uri="{BB962C8B-B14F-4D97-AF65-F5344CB8AC3E}">
        <p14:creationId xmlns:p14="http://schemas.microsoft.com/office/powerpoint/2010/main" val="697485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721662" y="1018269"/>
            <a:ext cx="6705600" cy="638083"/>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it-IT" sz="2400" dirty="0">
                <a:latin typeface="Calibri" panose="020F0502020204030204" pitchFamily="34" charset="0"/>
                <a:ea typeface="Arial" charset="0"/>
                <a:cs typeface="Calibri" panose="020F0502020204030204" pitchFamily="34" charset="0"/>
              </a:rPr>
              <a:t>L’e-Book vi guiderà per tutto l’anno, in diverse fasi:</a:t>
            </a:r>
          </a:p>
          <a:p>
            <a:pPr algn="l">
              <a:lnSpc>
                <a:spcPct val="120000"/>
              </a:lnSpc>
            </a:pPr>
            <a:r>
              <a:rPr lang="it-IT"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4114209" y="184592"/>
            <a:ext cx="7823854" cy="533400"/>
          </a:xfrm>
          <a:prstGeom prst="rect">
            <a:avLst/>
          </a:prstGeom>
        </p:spPr>
        <p:txBody>
          <a:bodyPr anchor="t">
            <a:normAutofit fontScale="925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dirty="0">
                <a:solidFill>
                  <a:srgbClr val="082E87"/>
                </a:solidFill>
                <a:latin typeface="Calibri" panose="020F0502020204030204" pitchFamily="34" charset="0"/>
                <a:cs typeface="Calibri" panose="020F0502020204030204" pitchFamily="34" charset="0"/>
              </a:rPr>
              <a:t>e-Book del Presidente di Zona e di Circoscrizione</a:t>
            </a:r>
          </a:p>
        </p:txBody>
      </p:sp>
      <p:sp>
        <p:nvSpPr>
          <p:cNvPr id="8" name="Rectangle 7"/>
          <p:cNvSpPr/>
          <p:nvPr/>
        </p:nvSpPr>
        <p:spPr>
          <a:xfrm>
            <a:off x="4294777" y="75776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2" name="Title 1">
            <a:extLst>
              <a:ext uri="{FF2B5EF4-FFF2-40B4-BE49-F238E27FC236}">
                <a16:creationId xmlns:a16="http://schemas.microsoft.com/office/drawing/2014/main" id="{4305FA3F-A0E1-41AE-AD5C-8876935B7D22}"/>
              </a:ext>
            </a:extLst>
          </p:cNvPr>
          <p:cNvSpPr txBox="1">
            <a:spLocks/>
          </p:cNvSpPr>
          <p:nvPr/>
        </p:nvSpPr>
        <p:spPr>
          <a:xfrm>
            <a:off x="5232463" y="1732437"/>
            <a:ext cx="6578537" cy="437581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342900" indent="-342900" algn="l">
              <a:lnSpc>
                <a:spcPct val="120000"/>
              </a:lnSpc>
              <a:buFont typeface="Arial" panose="020B0604020202020204" pitchFamily="34" charset="0"/>
              <a:buChar char="•"/>
            </a:pPr>
            <a:r>
              <a:rPr lang="it-IT" sz="2400" dirty="0">
                <a:latin typeface="Calibri" panose="020F0502020204030204" pitchFamily="34" charset="0"/>
                <a:cs typeface="Calibri" panose="020F0502020204030204" pitchFamily="34" charset="0"/>
              </a:rPr>
              <a:t>Preparazione e formazione</a:t>
            </a:r>
          </a:p>
          <a:p>
            <a:pPr algn="l">
              <a:lnSpc>
                <a:spcPct val="120000"/>
              </a:lnSpc>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it-IT" sz="2400" dirty="0">
                <a:latin typeface="Calibri" panose="020F0502020204030204" pitchFamily="34" charset="0"/>
                <a:ea typeface="Arial" charset="0"/>
                <a:cs typeface="Calibri" panose="020F0502020204030204" pitchFamily="34" charset="0"/>
              </a:rPr>
              <a:t>Pianificazione del calendario dell’anno</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it-IT" sz="2400" dirty="0">
                <a:latin typeface="Calibri" panose="020F0502020204030204" pitchFamily="34" charset="0"/>
                <a:ea typeface="Arial" charset="0"/>
                <a:cs typeface="Calibri" panose="020F0502020204030204" pitchFamily="34" charset="0"/>
              </a:rPr>
              <a:t>Il vostro ruolo nei club e nel distretto</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it-IT" sz="2400" dirty="0">
                <a:latin typeface="Calibri" panose="020F0502020204030204" pitchFamily="34" charset="0"/>
                <a:ea typeface="Arial" charset="0"/>
                <a:cs typeface="Calibri" panose="020F0502020204030204" pitchFamily="34" charset="0"/>
              </a:rPr>
              <a:t>Risorse per la qualità dei club, per club in "ottima salute"</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it-IT" sz="2400" dirty="0">
                <a:latin typeface="Calibri" panose="020F0502020204030204" pitchFamily="34" charset="0"/>
                <a:ea typeface="Arial" charset="0"/>
                <a:cs typeface="Calibri" panose="020F0502020204030204" pitchFamily="34" charset="0"/>
              </a:rPr>
              <a:t>Strumenti per promuovere l'armonia tra i club</a:t>
            </a:r>
          </a:p>
          <a:p>
            <a:pPr algn="l">
              <a:lnSpc>
                <a:spcPct val="120000"/>
              </a:lnSpc>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pic>
        <p:nvPicPr>
          <p:cNvPr id="4" name="Picture 3">
            <a:extLst>
              <a:ext uri="{FF2B5EF4-FFF2-40B4-BE49-F238E27FC236}">
                <a16:creationId xmlns:a16="http://schemas.microsoft.com/office/drawing/2014/main" id="{54405D0B-C609-21D2-FF6B-25768EF9E14D}"/>
              </a:ext>
            </a:extLst>
          </p:cNvPr>
          <p:cNvPicPr>
            <a:picLocks noChangeAspect="1"/>
          </p:cNvPicPr>
          <p:nvPr/>
        </p:nvPicPr>
        <p:blipFill>
          <a:blip r:embed="rId3"/>
          <a:stretch>
            <a:fillRect/>
          </a:stretch>
        </p:blipFill>
        <p:spPr>
          <a:xfrm>
            <a:off x="491764" y="1295400"/>
            <a:ext cx="3837578" cy="4978820"/>
          </a:xfrm>
          <a:prstGeom prst="rect">
            <a:avLst/>
          </a:prstGeom>
        </p:spPr>
      </p:pic>
    </p:spTree>
    <p:extLst>
      <p:ext uri="{BB962C8B-B14F-4D97-AF65-F5344CB8AC3E}">
        <p14:creationId xmlns:p14="http://schemas.microsoft.com/office/powerpoint/2010/main" val="157743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091949" y="228600"/>
            <a:ext cx="6427705" cy="56430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dirty="0">
                <a:solidFill>
                  <a:srgbClr val="082E87"/>
                </a:solidFill>
                <a:latin typeface="Calibri" panose="020F0502020204030204" pitchFamily="34" charset="0"/>
                <a:cs typeface="Calibri" panose="020F0502020204030204" pitchFamily="34" charset="0"/>
              </a:rPr>
              <a:t>Diventate un Lions Guida Certificato!</a:t>
            </a:r>
          </a:p>
          <a:p>
            <a:pPr algn="l"/>
            <a:endParaRPr lang="en-US" sz="3200" kern="0" dirty="0">
              <a:solidFill>
                <a:srgbClr val="082E87"/>
              </a:solidFill>
              <a:latin typeface="Helvetica Neue"/>
              <a:ea typeface="Arial" charset="0"/>
              <a:cs typeface="Arial" charset="0"/>
            </a:endParaRPr>
          </a:p>
        </p:txBody>
      </p:sp>
      <p:sp>
        <p:nvSpPr>
          <p:cNvPr id="12" name="Rectangle 11"/>
          <p:cNvSpPr/>
          <p:nvPr/>
        </p:nvSpPr>
        <p:spPr>
          <a:xfrm>
            <a:off x="5370870" y="838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5370870" y="1905000"/>
            <a:ext cx="6038551" cy="3754874"/>
          </a:xfrm>
          <a:prstGeom prst="rect">
            <a:avLst/>
          </a:prstGeom>
        </p:spPr>
        <p:txBody>
          <a:bodyPr wrap="square">
            <a:spAutoFit/>
          </a:bodyPr>
          <a:lstStyle/>
          <a:p>
            <a:r>
              <a:rPr lang="it-IT" sz="2200" dirty="0">
                <a:solidFill>
                  <a:schemeClr val="accent6">
                    <a:lumMod val="65000"/>
                    <a:lumOff val="35000"/>
                  </a:schemeClr>
                </a:solidFill>
                <a:latin typeface="Calibri" panose="020F0502020204030204" pitchFamily="34" charset="0"/>
                <a:cs typeface="Calibri" panose="020F0502020204030204" pitchFamily="34" charset="0"/>
              </a:rPr>
              <a:t>Imparate come supportare sia i nuovi club sia i club già costituiti che si trovano in difficoltà.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r>
              <a:rPr lang="it-IT" sz="2200" dirty="0">
                <a:solidFill>
                  <a:schemeClr val="accent6">
                    <a:lumMod val="65000"/>
                    <a:lumOff val="35000"/>
                  </a:schemeClr>
                </a:solidFill>
                <a:latin typeface="Calibri" panose="020F0502020204030204" pitchFamily="34" charset="0"/>
                <a:cs typeface="Calibri" panose="020F0502020204030204" pitchFamily="34" charset="0"/>
              </a:rPr>
              <a:t>Acquisite una piena comprensione dei ruoli di tutti gli officer di club.</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r>
              <a:rPr lang="it-IT" sz="2200" dirty="0">
                <a:solidFill>
                  <a:schemeClr val="accent6">
                    <a:lumMod val="65000"/>
                    <a:lumOff val="35000"/>
                  </a:schemeClr>
                </a:solidFill>
                <a:latin typeface="Calibri" panose="020F0502020204030204" pitchFamily="34" charset="0"/>
                <a:cs typeface="Calibri" panose="020F0502020204030204" pitchFamily="34" charset="0"/>
              </a:rPr>
              <a:t>Concentratevi sulle migliori pratiche per il funzionamento del club.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it-IT" sz="2200" dirty="0">
                <a:solidFill>
                  <a:schemeClr val="accent6">
                    <a:lumMod val="65000"/>
                    <a:lumOff val="35000"/>
                  </a:schemeClr>
                </a:solidFill>
                <a:latin typeface="Calibri" panose="020F0502020204030204" pitchFamily="34" charset="0"/>
                <a:cs typeface="Calibri" panose="020F0502020204030204" pitchFamily="34" charset="0"/>
              </a:rPr>
              <a:t>Restate informati sulle risorse più recenti per i club!</a:t>
            </a:r>
          </a:p>
          <a:p>
            <a:pPr marL="457200" indent="-457200"/>
            <a:endParaRPr lang="en-US" kern="0" dirty="0">
              <a:solidFill>
                <a:srgbClr val="56565A"/>
              </a:solidFill>
            </a:endParaRPr>
          </a:p>
        </p:txBody>
      </p:sp>
      <p:pic>
        <p:nvPicPr>
          <p:cNvPr id="4" name="Picture 3">
            <a:extLst>
              <a:ext uri="{FF2B5EF4-FFF2-40B4-BE49-F238E27FC236}">
                <a16:creationId xmlns:a16="http://schemas.microsoft.com/office/drawing/2014/main" id="{5FEACE7F-E77F-6D28-F132-70ED1FADDD9B}"/>
              </a:ext>
            </a:extLst>
          </p:cNvPr>
          <p:cNvPicPr>
            <a:picLocks noChangeAspect="1"/>
          </p:cNvPicPr>
          <p:nvPr/>
        </p:nvPicPr>
        <p:blipFill>
          <a:blip r:embed="rId3"/>
          <a:stretch>
            <a:fillRect/>
          </a:stretch>
        </p:blipFill>
        <p:spPr>
          <a:xfrm>
            <a:off x="533400" y="1119075"/>
            <a:ext cx="3712110" cy="4833668"/>
          </a:xfrm>
          <a:prstGeom prst="rect">
            <a:avLst/>
          </a:prstGeom>
        </p:spPr>
      </p:pic>
    </p:spTree>
    <p:extLst>
      <p:ext uri="{BB962C8B-B14F-4D97-AF65-F5344CB8AC3E}">
        <p14:creationId xmlns:p14="http://schemas.microsoft.com/office/powerpoint/2010/main" val="2547510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3804056" y="1508283"/>
            <a:ext cx="5041086" cy="400110"/>
          </a:xfrm>
          <a:prstGeom prst="rect">
            <a:avLst/>
          </a:prstGeom>
          <a:noFill/>
        </p:spPr>
        <p:txBody>
          <a:bodyPr wrap="square" rtlCol="0">
            <a:spAutoFit/>
          </a:bodyPr>
          <a:lstStyle/>
          <a:p>
            <a:r>
              <a:rPr lang="it-IT" sz="2000" i="1" dirty="0">
                <a:solidFill>
                  <a:schemeClr val="bg1"/>
                </a:solidFill>
                <a:latin typeface="Calibri" panose="020F0502020204030204" pitchFamily="34" charset="0"/>
                <a:cs typeface="Calibri" panose="020F0502020204030204" pitchFamily="34" charset="0"/>
              </a:rPr>
              <a:t>Prima dell’inizio del vostro mandato di service</a:t>
            </a:r>
          </a:p>
        </p:txBody>
      </p:sp>
      <p:sp>
        <p:nvSpPr>
          <p:cNvPr id="9" name="Content Placeholder 6"/>
          <p:cNvSpPr txBox="1">
            <a:spLocks/>
          </p:cNvSpPr>
          <p:nvPr/>
        </p:nvSpPr>
        <p:spPr>
          <a:xfrm>
            <a:off x="6074229" y="2143690"/>
            <a:ext cx="5257799" cy="401395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457200" lvl="1" indent="0">
              <a:buClr>
                <a:schemeClr val="accent1"/>
              </a:buClr>
              <a:buSzPct val="150000"/>
              <a:buNone/>
            </a:pPr>
            <a:r>
              <a:rPr lang="it-IT" sz="2400" dirty="0">
                <a:solidFill>
                  <a:schemeClr val="bg1"/>
                </a:solidFill>
                <a:latin typeface="Calibri" panose="020F0502020204030204" pitchFamily="34" charset="0"/>
                <a:cs typeface="Calibri" panose="020F0502020204030204" pitchFamily="34" charset="0"/>
              </a:rPr>
              <a:t>Pianificate il vostro calendario</a:t>
            </a:r>
          </a:p>
          <a:p>
            <a:pPr marL="457200" lvl="1" indent="0">
              <a:buClr>
                <a:schemeClr val="accent1"/>
              </a:buClr>
              <a:buSzPct val="150000"/>
              <a:buNone/>
            </a:pPr>
            <a:r>
              <a:rPr lang="it-IT" sz="2400" dirty="0">
                <a:solidFill>
                  <a:srgbClr val="FF0000"/>
                </a:solidFill>
                <a:latin typeface="Calibri" panose="020F0502020204030204" pitchFamily="34" charset="0"/>
                <a:cs typeface="Calibri" panose="020F0502020204030204" pitchFamily="34" charset="0"/>
              </a:rPr>
              <a:t>per tutti gli eventi che avranno luogo nel corso dell'anno.</a:t>
            </a:r>
          </a:p>
          <a:p>
            <a:pPr marL="457200" lvl="2" indent="0">
              <a:buClr>
                <a:schemeClr val="accent1"/>
              </a:buClr>
              <a:buSzPct val="100000"/>
              <a:buNone/>
            </a:pPr>
            <a:r>
              <a:rPr lang="it-IT" sz="1800" i="1" dirty="0">
                <a:solidFill>
                  <a:schemeClr val="bg1"/>
                </a:solidFill>
                <a:latin typeface="Calibri" panose="020F0502020204030204" pitchFamily="34" charset="0"/>
                <a:cs typeface="Calibri" panose="020F0502020204030204" pitchFamily="34" charset="0"/>
              </a:rPr>
              <a:t>			</a:t>
            </a:r>
          </a:p>
          <a:p>
            <a:pPr marL="457200" lvl="2" indent="0">
              <a:buClr>
                <a:schemeClr val="accent1"/>
              </a:buClr>
              <a:buSzPct val="150000"/>
              <a:buNone/>
            </a:pPr>
            <a:endParaRPr lang="en-US" sz="1000" kern="0" dirty="0">
              <a:solidFill>
                <a:schemeClr val="bg1"/>
              </a:solidFill>
              <a:latin typeface="Calibri" panose="020F0502020204030204" pitchFamily="34" charset="0"/>
              <a:cs typeface="Calibri" panose="020F0502020204030204" pitchFamily="34" charset="0"/>
            </a:endParaRPr>
          </a:p>
          <a:p>
            <a:pPr marL="457200" lvl="1" indent="0">
              <a:buClr>
                <a:schemeClr val="accent1"/>
              </a:buClr>
              <a:buSzPct val="150000"/>
              <a:buNone/>
            </a:pPr>
            <a:r>
              <a:rPr lang="it-IT" sz="2400" dirty="0">
                <a:solidFill>
                  <a:schemeClr val="bg1"/>
                </a:solidFill>
                <a:latin typeface="Calibri" panose="020F0502020204030204" pitchFamily="34" charset="0"/>
                <a:cs typeface="Calibri" panose="020F0502020204030204" pitchFamily="34" charset="0"/>
              </a:rPr>
              <a:t>Organizzatevi: </a:t>
            </a:r>
          </a:p>
          <a:p>
            <a:pPr marL="457200" lvl="1" indent="0">
              <a:buClr>
                <a:schemeClr val="accent1"/>
              </a:buClr>
              <a:buSzPct val="150000"/>
              <a:buNone/>
            </a:pPr>
            <a:r>
              <a:rPr lang="it-IT" sz="2400" dirty="0">
                <a:solidFill>
                  <a:schemeClr val="bg1"/>
                </a:solidFill>
                <a:latin typeface="Calibri" panose="020F0502020204030204" pitchFamily="34" charset="0"/>
                <a:cs typeface="Calibri" panose="020F0502020204030204" pitchFamily="34" charset="0"/>
              </a:rPr>
              <a:t>informatevi per sapere come contattare gli officer di club.</a:t>
            </a:r>
          </a:p>
          <a:p>
            <a:pPr marL="457200" lvl="1" indent="0">
              <a:buClr>
                <a:schemeClr val="accent1"/>
              </a:buClr>
              <a:buSzPct val="150000"/>
              <a:buNone/>
            </a:pPr>
            <a:endParaRPr lang="en-US" sz="2000" kern="0" dirty="0">
              <a:solidFill>
                <a:schemeClr val="bg1"/>
              </a:solidFill>
              <a:latin typeface="HelveticaNeueLT Std Lt" panose="020B0403020202020204" pitchFamily="34" charset="0"/>
            </a:endParaRPr>
          </a:p>
        </p:txBody>
      </p:sp>
      <p:pic>
        <p:nvPicPr>
          <p:cNvPr id="10" name="Picture 2" descr="H:\digital graphics\Cloc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269" y="2459665"/>
            <a:ext cx="3855798" cy="2771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206829" y="319257"/>
            <a:ext cx="11734799" cy="538100"/>
          </a:xfrm>
          <a:prstGeom prst="rect">
            <a:avLst/>
          </a:prstGeom>
        </p:spPr>
        <p:txBody>
          <a:bodyPr/>
          <a:lstStyle/>
          <a:p>
            <a:pPr rtl="0" fontAlgn="base"/>
            <a:r>
              <a:rPr lang="it-IT" sz="3200" dirty="0">
                <a:solidFill>
                  <a:srgbClr val="FFFFFF"/>
                </a:solidFill>
                <a:effectLst/>
                <a:latin typeface="Calibri" panose="020F0502020204030204" pitchFamily="34" charset="0"/>
                <a:ea typeface="ヒラギノ角ゴ Pro W3"/>
                <a:cs typeface="Calibri" panose="020F0502020204030204" pitchFamily="34" charset="0"/>
              </a:rPr>
              <a:t>Prepararsi al ruolo di guida - Prepararsi al successo</a:t>
            </a:r>
          </a:p>
          <a:p>
            <a:endParaRPr lang="en-US" dirty="0"/>
          </a:p>
        </p:txBody>
      </p:sp>
    </p:spTree>
    <p:extLst>
      <p:ext uri="{BB962C8B-B14F-4D97-AF65-F5344CB8AC3E}">
        <p14:creationId xmlns:p14="http://schemas.microsoft.com/office/powerpoint/2010/main" val="273119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600200" y="2362200"/>
            <a:ext cx="8839200" cy="1482969"/>
          </a:xfrm>
        </p:spPr>
        <p:txBody>
          <a:bodyPr anchor="t"/>
          <a:lstStyle/>
          <a:p>
            <a:r>
              <a:rPr lang="it-IT" sz="3600" dirty="0">
                <a:latin typeface="Calibri" panose="020F0502020204030204" pitchFamily="34" charset="0"/>
                <a:cs typeface="Calibri" panose="020F0502020204030204" pitchFamily="34" charset="0"/>
              </a:rPr>
              <a:t>Rimanete attivamente coinvolti nei club </a:t>
            </a:r>
          </a:p>
          <a:p>
            <a:r>
              <a:rPr lang="it-IT" sz="3600" dirty="0">
                <a:latin typeface="Calibri" panose="020F0502020204030204" pitchFamily="34" charset="0"/>
                <a:cs typeface="Calibri" panose="020F0502020204030204" pitchFamily="34" charset="0"/>
              </a:rPr>
              <a:t>nel corso dell’anno. </a:t>
            </a:r>
          </a:p>
        </p:txBody>
      </p:sp>
      <p:sp>
        <p:nvSpPr>
          <p:cNvPr id="3" name="Rectangle 2"/>
          <p:cNvSpPr/>
          <p:nvPr/>
        </p:nvSpPr>
        <p:spPr>
          <a:xfrm>
            <a:off x="3733800" y="1295400"/>
            <a:ext cx="4724400" cy="646331"/>
          </a:xfrm>
          <a:prstGeom prst="rect">
            <a:avLst/>
          </a:prstGeom>
        </p:spPr>
        <p:txBody>
          <a:bodyPr wrap="square">
            <a:spAutoFit/>
          </a:bodyPr>
          <a:lstStyle/>
          <a:p>
            <a:r>
              <a:rPr lang="it-IT" sz="3600" b="1" dirty="0">
                <a:solidFill>
                  <a:schemeClr val="bg1"/>
                </a:solidFill>
                <a:latin typeface="Calibri" panose="020F0502020204030204" pitchFamily="34" charset="0"/>
                <a:ea typeface="ヒラギノ角ゴ Pro W3" charset="0"/>
                <a:cs typeface="Calibri" panose="020F0502020204030204" pitchFamily="34" charset="0"/>
              </a:rPr>
              <a:t>OK, sono pronto! E ora?</a:t>
            </a:r>
          </a:p>
        </p:txBody>
      </p:sp>
    </p:spTree>
    <p:extLst>
      <p:ext uri="{BB962C8B-B14F-4D97-AF65-F5344CB8AC3E}">
        <p14:creationId xmlns:p14="http://schemas.microsoft.com/office/powerpoint/2010/main" val="367151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70538" y="1491327"/>
            <a:ext cx="9144000" cy="646331"/>
          </a:xfrm>
          <a:prstGeom prst="rect">
            <a:avLst/>
          </a:prstGeom>
          <a:noFill/>
        </p:spPr>
        <p:txBody>
          <a:bodyPr wrap="square" rtlCol="0">
            <a:spAutoFit/>
          </a:bodyPr>
          <a:lstStyle/>
          <a:p>
            <a:pPr algn="ctr"/>
            <a:r>
              <a:rPr lang="it-IT" sz="3600" b="1" i="1" dirty="0">
                <a:solidFill>
                  <a:schemeClr val="bg1"/>
                </a:solidFill>
                <a:latin typeface="Calibri" panose="020F0502020204030204" pitchFamily="34" charset="0"/>
                <a:cs typeface="Calibri" panose="020F0502020204030204" pitchFamily="34" charset="0"/>
              </a:rPr>
              <a:t>Siate i migliori amici del club!</a:t>
            </a:r>
            <a:r>
              <a:rPr lang="it-IT" sz="3600" dirty="0">
                <a:solidFill>
                  <a:schemeClr val="bg1"/>
                </a:solidFill>
                <a:latin typeface="Calibri" panose="020F0502020204030204" pitchFamily="34" charset="0"/>
                <a:cs typeface="Calibri" panose="020F0502020204030204" pitchFamily="34" charset="0"/>
              </a:rPr>
              <a:t>	</a:t>
            </a:r>
          </a:p>
        </p:txBody>
      </p:sp>
      <p:sp>
        <p:nvSpPr>
          <p:cNvPr id="6" name="TextBox 5"/>
          <p:cNvSpPr txBox="1"/>
          <p:nvPr/>
        </p:nvSpPr>
        <p:spPr>
          <a:xfrm>
            <a:off x="858129" y="2815810"/>
            <a:ext cx="10968819" cy="4216539"/>
          </a:xfrm>
          <a:prstGeom prst="rect">
            <a:avLst/>
          </a:prstGeom>
          <a:noFill/>
        </p:spPr>
        <p:txBody>
          <a:bodyPr wrap="square" rtlCol="0">
            <a:spAutoFit/>
          </a:bodyPr>
          <a:lstStyle/>
          <a:p>
            <a:pPr>
              <a:buSzPct val="125000"/>
            </a:pPr>
            <a:r>
              <a:rPr lang="it-IT" sz="2800" dirty="0">
                <a:solidFill>
                  <a:schemeClr val="accent1"/>
                </a:solidFill>
                <a:latin typeface="Calibri" panose="020F0502020204030204" pitchFamily="34" charset="0"/>
                <a:cs typeface="Calibri" panose="020F0502020204030204" pitchFamily="34" charset="0"/>
              </a:rPr>
              <a:t>Dovrete conoscere bene il club e i suoi progetti. Familiarizzate con il Rapporto sui risultati del club. </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it-IT" sz="2800" dirty="0">
                <a:solidFill>
                  <a:schemeClr val="accent1"/>
                </a:solidFill>
                <a:latin typeface="Calibri" panose="020F0502020204030204" pitchFamily="34" charset="0"/>
                <a:cs typeface="Calibri" panose="020F0502020204030204" pitchFamily="34" charset="0"/>
              </a:rPr>
              <a:t>Tenete a portata di mano una copia dello statuto e regolamento, e anche dell'opuscolo di orientamento dei nuovi soci, in caso di domande.</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it-IT" sz="2800" dirty="0">
                <a:solidFill>
                  <a:schemeClr val="accent1"/>
                </a:solidFill>
                <a:latin typeface="Calibri" panose="020F0502020204030204" pitchFamily="34" charset="0"/>
                <a:cs typeface="Calibri" panose="020F0502020204030204" pitchFamily="34" charset="0"/>
              </a:rPr>
              <a:t>Informatevi sul tema del presidente internazionale e del governatore distrettuale e siate pronti a discuterne. </a:t>
            </a:r>
          </a:p>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124936"/>
            <a:ext cx="10968819"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bg1"/>
                </a:solidFill>
                <a:latin typeface="Calibri" panose="020F0502020204030204" pitchFamily="34" charset="0"/>
                <a:cs typeface="Calibri" panose="020F0502020204030204" pitchFamily="34" charset="0"/>
              </a:rPr>
              <a:t>Preparate le vostre visite ai club e rimanete attivamente coinvolti</a:t>
            </a:r>
          </a:p>
        </p:txBody>
      </p:sp>
      <p:sp>
        <p:nvSpPr>
          <p:cNvPr id="8" name="Rectangle 7"/>
          <p:cNvSpPr/>
          <p:nvPr/>
        </p:nvSpPr>
        <p:spPr>
          <a:xfrm>
            <a:off x="5366886" y="104239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2743070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50609" y="1355579"/>
            <a:ext cx="9144000" cy="646331"/>
          </a:xfrm>
          <a:prstGeom prst="rect">
            <a:avLst/>
          </a:prstGeom>
          <a:noFill/>
        </p:spPr>
        <p:txBody>
          <a:bodyPr wrap="square" rtlCol="0">
            <a:spAutoFit/>
          </a:bodyPr>
          <a:lstStyle/>
          <a:p>
            <a:pPr algn="ctr"/>
            <a:r>
              <a:rPr lang="it-IT" sz="3600" b="1" i="1" dirty="0">
                <a:solidFill>
                  <a:schemeClr val="bg1"/>
                </a:solidFill>
                <a:latin typeface="Calibri" panose="020F0502020204030204" pitchFamily="34" charset="0"/>
                <a:cs typeface="Calibri" panose="020F0502020204030204" pitchFamily="34" charset="0"/>
              </a:rPr>
              <a:t>Siate i migliori amici del club!</a:t>
            </a:r>
            <a:r>
              <a:rPr lang="it-IT" sz="3600" dirty="0">
                <a:solidFill>
                  <a:schemeClr val="bg1"/>
                </a:solidFill>
                <a:latin typeface="Calibri" panose="020F0502020204030204" pitchFamily="34" charset="0"/>
                <a:cs typeface="Calibri" panose="020F0502020204030204" pitchFamily="34" charset="0"/>
              </a:rPr>
              <a:t>	</a:t>
            </a:r>
          </a:p>
        </p:txBody>
      </p:sp>
      <p:sp>
        <p:nvSpPr>
          <p:cNvPr id="6" name="TextBox 5"/>
          <p:cNvSpPr txBox="1"/>
          <p:nvPr/>
        </p:nvSpPr>
        <p:spPr>
          <a:xfrm>
            <a:off x="607607" y="2133600"/>
            <a:ext cx="11349818" cy="4401205"/>
          </a:xfrm>
          <a:prstGeom prst="rect">
            <a:avLst/>
          </a:prstGeom>
          <a:noFill/>
        </p:spPr>
        <p:txBody>
          <a:bodyPr wrap="square" rtlCol="0">
            <a:spAutoFit/>
          </a:bodyPr>
          <a:lstStyle/>
          <a:p>
            <a:pPr>
              <a:buSzPct val="125000"/>
            </a:pPr>
            <a:r>
              <a:rPr lang="it-IT" sz="2800" dirty="0">
                <a:solidFill>
                  <a:schemeClr val="accent1"/>
                </a:solidFill>
                <a:latin typeface="Calibri" panose="020F0502020204030204" pitchFamily="34" charset="0"/>
                <a:cs typeface="Calibri" panose="020F0502020204030204" pitchFamily="34" charset="0"/>
              </a:rPr>
              <a:t>Promuovete il tema della vostra zona, con passione.</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it-IT" sz="2800" dirty="0">
                <a:solidFill>
                  <a:schemeClr val="accent1"/>
                </a:solidFill>
                <a:latin typeface="Calibri" panose="020F0502020204030204" pitchFamily="34" charset="0"/>
                <a:cs typeface="Calibri" panose="020F0502020204030204" pitchFamily="34" charset="0"/>
              </a:rPr>
              <a:t>Preparatevi a rispondere alle domande sul lionismo, incluse le quote d’ingresso, quote associative, ecc.</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it-IT" sz="2800" dirty="0">
                <a:solidFill>
                  <a:schemeClr val="accent1"/>
                </a:solidFill>
                <a:latin typeface="Calibri" panose="020F0502020204030204" pitchFamily="34" charset="0"/>
                <a:cs typeface="Calibri" panose="020F0502020204030204" pitchFamily="34" charset="0"/>
              </a:rPr>
              <a:t>Incoraggiate tutti i club a impegnarsi per ricevere il Premio Excellence per i Club ogni anno!</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it-IT" sz="2800" dirty="0">
                <a:solidFill>
                  <a:schemeClr val="accent1"/>
                </a:solidFill>
                <a:latin typeface="Calibri" panose="020F0502020204030204" pitchFamily="34" charset="0"/>
                <a:cs typeface="Calibri" panose="020F0502020204030204" pitchFamily="34" charset="0"/>
              </a:rPr>
              <a:t>Individuate il prossimo presidente di zona, l’obiettivo è: pianificare la successione</a:t>
            </a:r>
          </a:p>
        </p:txBody>
      </p:sp>
      <p:sp>
        <p:nvSpPr>
          <p:cNvPr id="7" name="Title 5"/>
          <p:cNvSpPr txBox="1">
            <a:spLocks/>
          </p:cNvSpPr>
          <p:nvPr/>
        </p:nvSpPr>
        <p:spPr bwMode="auto">
          <a:xfrm>
            <a:off x="607607" y="64280"/>
            <a:ext cx="10968819"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bg1"/>
                </a:solidFill>
                <a:latin typeface="Calibri" panose="020F0502020204030204" pitchFamily="34" charset="0"/>
                <a:cs typeface="Calibri" panose="020F0502020204030204" pitchFamily="34" charset="0"/>
              </a:rPr>
              <a:t>Preparate le vostre visite ai club e rimanete attivamente coinvolti</a:t>
            </a:r>
          </a:p>
        </p:txBody>
      </p:sp>
      <p:sp>
        <p:nvSpPr>
          <p:cNvPr id="8" name="Rectangle 7"/>
          <p:cNvSpPr/>
          <p:nvPr/>
        </p:nvSpPr>
        <p:spPr>
          <a:xfrm>
            <a:off x="5366886" y="96649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334984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15169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609600" y="300958"/>
            <a:ext cx="10972800" cy="1385739"/>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dirty="0">
                <a:solidFill>
                  <a:schemeClr val="bg1"/>
                </a:solidFill>
                <a:latin typeface="Calibri" panose="020F0502020204030204" pitchFamily="34" charset="0"/>
                <a:cs typeface="Calibri" panose="020F0502020204030204" pitchFamily="34" charset="0"/>
              </a:rPr>
              <a:t>Come accedere al </a:t>
            </a:r>
          </a:p>
          <a:p>
            <a:r>
              <a:rPr lang="it-IT" sz="3600" dirty="0">
                <a:solidFill>
                  <a:schemeClr val="bg1"/>
                </a:solidFill>
                <a:latin typeface="Calibri" panose="020F0502020204030204" pitchFamily="34" charset="0"/>
                <a:cs typeface="Calibri" panose="020F0502020204030204" pitchFamily="34" charset="0"/>
              </a:rPr>
              <a:t>Rapporto sulla valutazione dello stato di salute dei club</a:t>
            </a:r>
          </a:p>
        </p:txBody>
      </p:sp>
      <p:pic>
        <p:nvPicPr>
          <p:cNvPr id="3" name="Picture 2">
            <a:extLst>
              <a:ext uri="{FF2B5EF4-FFF2-40B4-BE49-F238E27FC236}">
                <a16:creationId xmlns:a16="http://schemas.microsoft.com/office/drawing/2014/main" id="{B77C73DE-DE9C-CA6A-9FC9-98CC1353EC02}"/>
              </a:ext>
            </a:extLst>
          </p:cNvPr>
          <p:cNvPicPr>
            <a:picLocks noChangeAspect="1"/>
          </p:cNvPicPr>
          <p:nvPr/>
        </p:nvPicPr>
        <p:blipFill>
          <a:blip r:embed="rId3"/>
          <a:stretch>
            <a:fillRect/>
          </a:stretch>
        </p:blipFill>
        <p:spPr>
          <a:xfrm>
            <a:off x="4191000" y="2372804"/>
            <a:ext cx="5275045" cy="2902670"/>
          </a:xfrm>
          <a:prstGeom prst="rect">
            <a:avLst/>
          </a:prstGeom>
        </p:spPr>
      </p:pic>
      <p:sp>
        <p:nvSpPr>
          <p:cNvPr id="10" name="Rounded Rectangle 9"/>
          <p:cNvSpPr/>
          <p:nvPr/>
        </p:nvSpPr>
        <p:spPr bwMode="auto">
          <a:xfrm>
            <a:off x="4648200" y="4267200"/>
            <a:ext cx="3886200" cy="523103"/>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237020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1652" y="7073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216877" y="0"/>
            <a:ext cx="9460523"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it-IT" sz="4000" b="1" dirty="0">
                <a:solidFill>
                  <a:schemeClr val="bg1"/>
                </a:solidFill>
                <a:latin typeface="Calibri" panose="020F0502020204030204" pitchFamily="34" charset="0"/>
                <a:cs typeface="Calibri" panose="020F0502020204030204" pitchFamily="34" charset="0"/>
              </a:rPr>
              <a:t>Valutazione dello stato di salute dei club </a:t>
            </a:r>
          </a:p>
        </p:txBody>
      </p:sp>
      <p:sp>
        <p:nvSpPr>
          <p:cNvPr id="28" name="TextBox 27">
            <a:extLst>
              <a:ext uri="{FF2B5EF4-FFF2-40B4-BE49-F238E27FC236}">
                <a16:creationId xmlns:a16="http://schemas.microsoft.com/office/drawing/2014/main" id="{5FB94A8B-8030-4227-9089-BF588E717957}"/>
              </a:ext>
            </a:extLst>
          </p:cNvPr>
          <p:cNvSpPr txBox="1"/>
          <p:nvPr/>
        </p:nvSpPr>
        <p:spPr>
          <a:xfrm>
            <a:off x="7859547" y="1650894"/>
            <a:ext cx="4045495" cy="4093428"/>
          </a:xfrm>
          <a:prstGeom prst="rect">
            <a:avLst/>
          </a:prstGeom>
          <a:noFill/>
        </p:spPr>
        <p:txBody>
          <a:bodyPr wrap="square" rtlCol="0">
            <a:spAutoFit/>
          </a:bodyPr>
          <a:lstStyle/>
          <a:p>
            <a:r>
              <a:rPr lang="it-IT" sz="2000" dirty="0">
                <a:solidFill>
                  <a:schemeClr val="bg1"/>
                </a:solidFill>
                <a:latin typeface="Calibri" panose="020F0502020204030204" pitchFamily="34" charset="0"/>
                <a:cs typeface="Calibri" panose="020F0502020204030204" pitchFamily="34" charset="0"/>
              </a:rPr>
              <a:t>Potrete dare una rapida occhiata a:</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000" dirty="0">
                <a:solidFill>
                  <a:schemeClr val="bg1"/>
                </a:solidFill>
                <a:latin typeface="Calibri" panose="020F0502020204030204" pitchFamily="34" charset="0"/>
                <a:cs typeface="Calibri" panose="020F0502020204030204" pitchFamily="34" charset="0"/>
              </a:rPr>
              <a:t>Il numero netto di soci dall’inizio dell’anno fino ad oggi</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000" dirty="0">
                <a:solidFill>
                  <a:schemeClr val="bg1"/>
                </a:solidFill>
                <a:latin typeface="Calibri" panose="020F0502020204030204" pitchFamily="34" charset="0"/>
                <a:cs typeface="Calibri" panose="020F0502020204030204" pitchFamily="34" charset="0"/>
              </a:rPr>
              <a:t>Comunicazione delle attività di service</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000" dirty="0">
                <a:solidFill>
                  <a:schemeClr val="bg1"/>
                </a:solidFill>
                <a:latin typeface="Calibri" panose="020F0502020204030204" pitchFamily="34" charset="0"/>
                <a:cs typeface="Calibri" panose="020F0502020204030204" pitchFamily="34" charset="0"/>
              </a:rPr>
              <a:t>Rotazione degli officer</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000" dirty="0">
                <a:solidFill>
                  <a:schemeClr val="bg1"/>
                </a:solidFill>
                <a:latin typeface="Calibri" panose="020F0502020204030204" pitchFamily="34" charset="0"/>
                <a:cs typeface="Calibri" panose="020F0502020204030204" pitchFamily="34" charset="0"/>
              </a:rPr>
              <a:t>Storico del Rapporto Mensile Soci</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000" dirty="0">
                <a:solidFill>
                  <a:schemeClr val="bg1"/>
                </a:solidFill>
                <a:latin typeface="Calibri" panose="020F0502020204030204" pitchFamily="34" charset="0"/>
                <a:cs typeface="Calibri" panose="020F0502020204030204" pitchFamily="34" charset="0"/>
              </a:rPr>
              <a:t>Stato attuale del club </a:t>
            </a:r>
          </a:p>
        </p:txBody>
      </p:sp>
      <p:sp>
        <p:nvSpPr>
          <p:cNvPr id="27" name="TextBox 26">
            <a:extLst>
              <a:ext uri="{FF2B5EF4-FFF2-40B4-BE49-F238E27FC236}">
                <a16:creationId xmlns:a16="http://schemas.microsoft.com/office/drawing/2014/main" id="{59D4BE80-1314-41FC-8895-47465F077EA9}"/>
              </a:ext>
            </a:extLst>
          </p:cNvPr>
          <p:cNvSpPr txBox="1"/>
          <p:nvPr/>
        </p:nvSpPr>
        <p:spPr>
          <a:xfrm>
            <a:off x="7512844" y="1105894"/>
            <a:ext cx="4327638" cy="369332"/>
          </a:xfrm>
          <a:prstGeom prst="rect">
            <a:avLst/>
          </a:prstGeom>
          <a:noFill/>
        </p:spPr>
        <p:txBody>
          <a:bodyPr wrap="square">
            <a:spAutoFit/>
          </a:bodyPr>
          <a:lstStyle/>
          <a:p>
            <a:r>
              <a:rPr lang="it-IT" sz="1800" i="1" dirty="0">
                <a:solidFill>
                  <a:schemeClr val="bg1"/>
                </a:solidFill>
                <a:latin typeface="Calibri" panose="020F0502020204030204" pitchFamily="34" charset="0"/>
                <a:cs typeface="Calibri" panose="020F0502020204030204" pitchFamily="34" charset="0"/>
              </a:rPr>
              <a:t>Valutate la vitalità dei vostri club ogni mese:</a:t>
            </a:r>
          </a:p>
        </p:txBody>
      </p:sp>
      <p:pic>
        <p:nvPicPr>
          <p:cNvPr id="5" name="Picture 4">
            <a:extLst>
              <a:ext uri="{FF2B5EF4-FFF2-40B4-BE49-F238E27FC236}">
                <a16:creationId xmlns:a16="http://schemas.microsoft.com/office/drawing/2014/main" id="{5D26F95F-5809-4A46-A8D9-235CDD7658AC}"/>
              </a:ext>
            </a:extLst>
          </p:cNvPr>
          <p:cNvPicPr>
            <a:picLocks noChangeAspect="1"/>
          </p:cNvPicPr>
          <p:nvPr/>
        </p:nvPicPr>
        <p:blipFill>
          <a:blip r:embed="rId3"/>
          <a:stretch>
            <a:fillRect/>
          </a:stretch>
        </p:blipFill>
        <p:spPr>
          <a:xfrm>
            <a:off x="351518" y="1124214"/>
            <a:ext cx="6772275" cy="5212080"/>
          </a:xfrm>
          <a:prstGeom prst="rect">
            <a:avLst/>
          </a:prstGeom>
        </p:spPr>
      </p:pic>
      <p:sp>
        <p:nvSpPr>
          <p:cNvPr id="46" name="Left Arrow 7">
            <a:extLst>
              <a:ext uri="{FF2B5EF4-FFF2-40B4-BE49-F238E27FC236}">
                <a16:creationId xmlns:a16="http://schemas.microsoft.com/office/drawing/2014/main" id="{A4057BD6-5778-4C1F-B996-71C28257254C}"/>
              </a:ext>
            </a:extLst>
          </p:cNvPr>
          <p:cNvSpPr/>
          <p:nvPr/>
        </p:nvSpPr>
        <p:spPr>
          <a:xfrm>
            <a:off x="3728552"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BC1EDA1D-F51D-49C4-84B0-1912FE623E32}"/>
              </a:ext>
            </a:extLst>
          </p:cNvPr>
          <p:cNvSpPr txBox="1"/>
          <p:nvPr/>
        </p:nvSpPr>
        <p:spPr>
          <a:xfrm>
            <a:off x="4085174" y="1730764"/>
            <a:ext cx="1554479" cy="492585"/>
          </a:xfrm>
          <a:prstGeom prst="rect">
            <a:avLst/>
          </a:prstGeom>
          <a:noFill/>
        </p:spPr>
        <p:txBody>
          <a:bodyPr wrap="square" rtlCol="0">
            <a:spAutoFit/>
          </a:bodyPr>
          <a:lstStyle/>
          <a:p>
            <a:r>
              <a:rPr lang="it-IT" sz="1200" b="1" dirty="0"/>
              <a:t>Crescita netta</a:t>
            </a:r>
          </a:p>
        </p:txBody>
      </p:sp>
      <p:sp>
        <p:nvSpPr>
          <p:cNvPr id="48" name="Left Arrow 6">
            <a:extLst>
              <a:ext uri="{FF2B5EF4-FFF2-40B4-BE49-F238E27FC236}">
                <a16:creationId xmlns:a16="http://schemas.microsoft.com/office/drawing/2014/main" id="{E552B0D6-86BC-4573-89EF-DB6F88812445}"/>
              </a:ext>
            </a:extLst>
          </p:cNvPr>
          <p:cNvSpPr/>
          <p:nvPr/>
        </p:nvSpPr>
        <p:spPr>
          <a:xfrm>
            <a:off x="5197750"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01B2E966-8DEB-46AE-A42D-77AC23BFF0A0}"/>
              </a:ext>
            </a:extLst>
          </p:cNvPr>
          <p:cNvSpPr txBox="1"/>
          <p:nvPr/>
        </p:nvSpPr>
        <p:spPr>
          <a:xfrm>
            <a:off x="5269661" y="4800600"/>
            <a:ext cx="2048657" cy="276999"/>
          </a:xfrm>
          <a:prstGeom prst="rect">
            <a:avLst/>
          </a:prstGeom>
          <a:noFill/>
        </p:spPr>
        <p:txBody>
          <a:bodyPr wrap="square" rtlCol="0" anchor="b">
            <a:spAutoFit/>
          </a:bodyPr>
          <a:lstStyle/>
          <a:p>
            <a:r>
              <a:rPr lang="it-IT" sz="1200" b="1" dirty="0"/>
              <a:t>Rotazione degli officer</a:t>
            </a:r>
          </a:p>
        </p:txBody>
      </p:sp>
      <p:sp>
        <p:nvSpPr>
          <p:cNvPr id="50" name="Left Arrow 8">
            <a:extLst>
              <a:ext uri="{FF2B5EF4-FFF2-40B4-BE49-F238E27FC236}">
                <a16:creationId xmlns:a16="http://schemas.microsoft.com/office/drawing/2014/main" id="{2C7E4C6A-654F-4443-BA90-DBDDC3CE2086}"/>
              </a:ext>
            </a:extLst>
          </p:cNvPr>
          <p:cNvSpPr/>
          <p:nvPr/>
        </p:nvSpPr>
        <p:spPr>
          <a:xfrm>
            <a:off x="6260838" y="2785895"/>
            <a:ext cx="1652041"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896ECA65-BA76-4ADD-932D-225C25D1F735}"/>
              </a:ext>
            </a:extLst>
          </p:cNvPr>
          <p:cNvSpPr txBox="1"/>
          <p:nvPr/>
        </p:nvSpPr>
        <p:spPr>
          <a:xfrm>
            <a:off x="6304383" y="2971906"/>
            <a:ext cx="1696617" cy="276999"/>
          </a:xfrm>
          <a:prstGeom prst="rect">
            <a:avLst/>
          </a:prstGeom>
          <a:noFill/>
        </p:spPr>
        <p:txBody>
          <a:bodyPr wrap="square" rtlCol="0">
            <a:spAutoFit/>
          </a:bodyPr>
          <a:lstStyle/>
          <a:p>
            <a:r>
              <a:rPr lang="it-IT" sz="1200" b="1" dirty="0"/>
              <a:t>Invio dati dei service</a:t>
            </a:r>
          </a:p>
        </p:txBody>
      </p:sp>
      <p:sp>
        <p:nvSpPr>
          <p:cNvPr id="52" name="Left Arrow 10">
            <a:extLst>
              <a:ext uri="{FF2B5EF4-FFF2-40B4-BE49-F238E27FC236}">
                <a16:creationId xmlns:a16="http://schemas.microsoft.com/office/drawing/2014/main" id="{A40F28D0-0734-4EF9-ADFE-434760D68DC4}"/>
              </a:ext>
            </a:extLst>
          </p:cNvPr>
          <p:cNvSpPr/>
          <p:nvPr/>
        </p:nvSpPr>
        <p:spPr>
          <a:xfrm>
            <a:off x="4700041"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50C246D5-1773-4D6D-8F87-10E10C24B290}"/>
              </a:ext>
            </a:extLst>
          </p:cNvPr>
          <p:cNvSpPr txBox="1"/>
          <p:nvPr/>
        </p:nvSpPr>
        <p:spPr>
          <a:xfrm>
            <a:off x="4876800" y="4190900"/>
            <a:ext cx="1652041" cy="276999"/>
          </a:xfrm>
          <a:prstGeom prst="rect">
            <a:avLst/>
          </a:prstGeom>
          <a:noFill/>
        </p:spPr>
        <p:txBody>
          <a:bodyPr wrap="square" rtlCol="0">
            <a:spAutoFit/>
          </a:bodyPr>
          <a:lstStyle/>
          <a:p>
            <a:r>
              <a:rPr lang="it-IT" sz="1200" b="1" dirty="0"/>
              <a:t>Storico dei rapporti</a:t>
            </a:r>
          </a:p>
        </p:txBody>
      </p:sp>
      <p:sp>
        <p:nvSpPr>
          <p:cNvPr id="54" name="Left Arrow 5">
            <a:extLst>
              <a:ext uri="{FF2B5EF4-FFF2-40B4-BE49-F238E27FC236}">
                <a16:creationId xmlns:a16="http://schemas.microsoft.com/office/drawing/2014/main" id="{4F6963E4-CD9F-4B0D-908B-4DB9EEC00E44}"/>
              </a:ext>
            </a:extLst>
          </p:cNvPr>
          <p:cNvSpPr/>
          <p:nvPr/>
        </p:nvSpPr>
        <p:spPr>
          <a:xfrm flipV="1">
            <a:off x="2256374" y="5439522"/>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D3D8C4A2-8827-4614-8381-0CF368BBDC43}"/>
              </a:ext>
            </a:extLst>
          </p:cNvPr>
          <p:cNvSpPr txBox="1"/>
          <p:nvPr/>
        </p:nvSpPr>
        <p:spPr>
          <a:xfrm>
            <a:off x="2551235" y="5605822"/>
            <a:ext cx="1239078" cy="276999"/>
          </a:xfrm>
          <a:prstGeom prst="rect">
            <a:avLst/>
          </a:prstGeom>
          <a:noFill/>
        </p:spPr>
        <p:txBody>
          <a:bodyPr wrap="square" rtlCol="0">
            <a:spAutoFit/>
          </a:bodyPr>
          <a:lstStyle/>
          <a:p>
            <a:r>
              <a:rPr lang="it-IT" sz="1200" b="1" dirty="0"/>
              <a:t>Stato del club</a:t>
            </a:r>
          </a:p>
        </p:txBody>
      </p:sp>
    </p:spTree>
    <p:extLst>
      <p:ext uri="{BB962C8B-B14F-4D97-AF65-F5344CB8AC3E}">
        <p14:creationId xmlns:p14="http://schemas.microsoft.com/office/powerpoint/2010/main" val="4145887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33998" y="1315370"/>
            <a:ext cx="1450259" cy="5244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 Placeholder 4">
            <a:extLst>
              <a:ext uri="{FF2B5EF4-FFF2-40B4-BE49-F238E27FC236}">
                <a16:creationId xmlns:a16="http://schemas.microsoft.com/office/drawing/2014/main" id="{7032D669-EAC9-0841-B5A6-482C5AF9E652}"/>
              </a:ext>
            </a:extLst>
          </p:cNvPr>
          <p:cNvSpPr txBox="1">
            <a:spLocks/>
          </p:cNvSpPr>
          <p:nvPr/>
        </p:nvSpPr>
        <p:spPr>
          <a:xfrm>
            <a:off x="609600" y="397260"/>
            <a:ext cx="10972800" cy="72200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it-IT" sz="3600" dirty="0">
                <a:solidFill>
                  <a:schemeClr val="bg1"/>
                </a:solidFill>
                <a:latin typeface="Calibri" panose="020F0502020204030204" pitchFamily="34" charset="0"/>
                <a:cs typeface="Calibri" panose="020F0502020204030204" pitchFamily="34" charset="0"/>
              </a:rPr>
              <a:t>Questi i temi che analizzeremo insieme oggi</a:t>
            </a:r>
          </a:p>
          <a:p>
            <a:pPr marL="0" indent="0" algn="ctr">
              <a:buNone/>
            </a:pPr>
            <a:endParaRPr lang="en-US" sz="3600" kern="0" dirty="0">
              <a:solidFill>
                <a:schemeClr val="bg1"/>
              </a:solidFill>
              <a:latin typeface="HelveticaNeueLT Std Lt" panose="020B0403020202020204" pitchFamily="34" charset="0"/>
            </a:endParaRPr>
          </a:p>
        </p:txBody>
      </p:sp>
      <p:sp>
        <p:nvSpPr>
          <p:cNvPr id="2" name="Rectangle 1"/>
          <p:cNvSpPr/>
          <p:nvPr/>
        </p:nvSpPr>
        <p:spPr>
          <a:xfrm>
            <a:off x="1066800" y="2227411"/>
            <a:ext cx="10058400" cy="3477875"/>
          </a:xfrm>
          <a:prstGeom prst="rect">
            <a:avLst/>
          </a:prstGeom>
        </p:spPr>
        <p:txBody>
          <a:bodyPr wrap="square">
            <a:spAutoFit/>
          </a:bodyPr>
          <a:lstStyle/>
          <a:p>
            <a:pPr marL="342900" indent="-342900">
              <a:buSzPct val="125000"/>
              <a:buFont typeface="Arial" panose="020B0604020202020204" pitchFamily="34" charset="0"/>
              <a:buChar char="•"/>
            </a:pPr>
            <a:r>
              <a:rPr lang="it-IT" sz="2000" dirty="0">
                <a:solidFill>
                  <a:schemeClr val="accent1"/>
                </a:solidFill>
                <a:latin typeface="Calibri" panose="020F0502020204030204" pitchFamily="34" charset="0"/>
                <a:cs typeface="Calibri" panose="020F0502020204030204" pitchFamily="34" charset="0"/>
              </a:rPr>
              <a:t>Esaminare il ruolo del presidente di zona o di circoscrizione</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it-IT" sz="2000" dirty="0">
                <a:solidFill>
                  <a:schemeClr val="accent1"/>
                </a:solidFill>
                <a:latin typeface="Calibri" panose="020F0502020204030204" pitchFamily="34" charset="0"/>
                <a:cs typeface="Calibri" panose="020F0502020204030204" pitchFamily="34" charset="0"/>
              </a:rPr>
              <a:t>Imparare come prepararsi a un mandato di successo nel vostro ruolo</a:t>
            </a:r>
          </a:p>
          <a:p>
            <a:pPr lvl="0">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it-IT" sz="2000" dirty="0">
                <a:solidFill>
                  <a:schemeClr val="accent1"/>
                </a:solidFill>
                <a:latin typeface="Calibri" panose="020F0502020204030204" pitchFamily="34" charset="0"/>
                <a:cs typeface="Calibri" panose="020F0502020204030204" pitchFamily="34" charset="0"/>
              </a:rPr>
              <a:t>Massimizzare il valore di un meeting di zona per un club: Preparazione, coinvolgimento e follow-up!</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it-IT" sz="2000" dirty="0">
                <a:solidFill>
                  <a:schemeClr val="accent1"/>
                </a:solidFill>
                <a:latin typeface="Calibri" panose="020F0502020204030204" pitchFamily="34" charset="0"/>
                <a:cs typeface="Calibri" panose="020F0502020204030204" pitchFamily="34" charset="0"/>
              </a:rPr>
              <a:t>Presidente di Zona e di Circoscrizione: Approccio per la membership globale</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it-IT" sz="2000" dirty="0">
                <a:solidFill>
                  <a:schemeClr val="accent1"/>
                </a:solidFill>
                <a:latin typeface="Calibri" panose="020F0502020204030204" pitchFamily="34" charset="0"/>
                <a:cs typeface="Calibri" panose="020F0502020204030204" pitchFamily="34" charset="0"/>
              </a:rPr>
              <a:t>Follow-up con i vostri club</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it-IT" sz="2000" dirty="0">
                <a:solidFill>
                  <a:schemeClr val="accent1"/>
                </a:solidFill>
                <a:latin typeface="Calibri" panose="020F0502020204030204" pitchFamily="34" charset="0"/>
                <a:cs typeface="Calibri" panose="020F0502020204030204" pitchFamily="34" charset="0"/>
              </a:rPr>
              <a:t>Premi</a:t>
            </a:r>
          </a:p>
        </p:txBody>
      </p:sp>
    </p:spTree>
    <p:extLst>
      <p:ext uri="{BB962C8B-B14F-4D97-AF65-F5344CB8AC3E}">
        <p14:creationId xmlns:p14="http://schemas.microsoft.com/office/powerpoint/2010/main" val="989352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0" y="850542"/>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228600" y="60683"/>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it-IT" sz="4000" b="1" dirty="0">
                <a:solidFill>
                  <a:schemeClr val="bg1"/>
                </a:solidFill>
                <a:latin typeface="Calibri" panose="020F0502020204030204" pitchFamily="34" charset="0"/>
                <a:cs typeface="Calibri" panose="020F0502020204030204" pitchFamily="34" charset="0"/>
              </a:rPr>
              <a:t>Rapporto sui risultati del club</a:t>
            </a:r>
          </a:p>
        </p:txBody>
      </p:sp>
      <p:sp>
        <p:nvSpPr>
          <p:cNvPr id="3" name="TextBox 2">
            <a:extLst>
              <a:ext uri="{FF2B5EF4-FFF2-40B4-BE49-F238E27FC236}">
                <a16:creationId xmlns:a16="http://schemas.microsoft.com/office/drawing/2014/main" id="{A64FB700-93D3-1192-E502-E8C7A9ADBCC6}"/>
              </a:ext>
            </a:extLst>
          </p:cNvPr>
          <p:cNvSpPr txBox="1"/>
          <p:nvPr/>
        </p:nvSpPr>
        <p:spPr>
          <a:xfrm>
            <a:off x="1485900" y="1219200"/>
            <a:ext cx="9220200" cy="5262979"/>
          </a:xfrm>
          <a:prstGeom prst="rect">
            <a:avLst/>
          </a:prstGeom>
          <a:noFill/>
        </p:spPr>
        <p:txBody>
          <a:bodyPr wrap="square" rtlCol="0">
            <a:spAutoFit/>
          </a:bodyPr>
          <a:lstStyle/>
          <a:p>
            <a:pPr marL="342900" indent="-342900">
              <a:buSzPct val="125000"/>
              <a:buFont typeface="Arial" panose="020B0604020202020204" pitchFamily="34" charset="0"/>
              <a:buChar char="•"/>
            </a:pPr>
            <a:r>
              <a:rPr lang="it-IT" sz="2800" dirty="0">
                <a:solidFill>
                  <a:schemeClr val="accent1"/>
                </a:solidFill>
                <a:latin typeface="Calibri" panose="020F0502020204030204" pitchFamily="34" charset="0"/>
                <a:cs typeface="Calibri" panose="020F0502020204030204" pitchFamily="34" charset="0"/>
              </a:rPr>
              <a:t>Numero di soci del club, compresi i soci aggiunti e i soci dimissionari nell’anno sociale in corso</a:t>
            </a:r>
          </a:p>
          <a:p>
            <a:pPr marL="342900" indent="-342900">
              <a:buSzPct val="125000"/>
              <a:buFont typeface="Arial" panose="020B0604020202020204" pitchFamily="34" charset="0"/>
              <a:buChar char="•"/>
            </a:pPr>
            <a:r>
              <a:rPr lang="it-IT" sz="2800" dirty="0">
                <a:solidFill>
                  <a:schemeClr val="accent1"/>
                </a:solidFill>
                <a:latin typeface="Calibri" panose="020F0502020204030204" pitchFamily="34" charset="0"/>
                <a:cs typeface="Calibri" panose="020F0502020204030204" pitchFamily="34" charset="0"/>
              </a:rPr>
              <a:t>Stato del club</a:t>
            </a:r>
          </a:p>
          <a:p>
            <a:pPr marL="342900" indent="-342900">
              <a:buSzPct val="125000"/>
              <a:buFont typeface="Arial" panose="020B0604020202020204" pitchFamily="34" charset="0"/>
              <a:buChar char="•"/>
            </a:pPr>
            <a:r>
              <a:rPr lang="it-IT" sz="2800" dirty="0">
                <a:solidFill>
                  <a:schemeClr val="accent1"/>
                </a:solidFill>
                <a:latin typeface="Calibri" panose="020F0502020204030204" pitchFamily="34" charset="0"/>
                <a:cs typeface="Calibri" panose="020F0502020204030204" pitchFamily="34" charset="0"/>
              </a:rPr>
              <a:t>Officer di club</a:t>
            </a:r>
          </a:p>
          <a:p>
            <a:pPr marL="342900" indent="-342900">
              <a:buSzPct val="125000"/>
              <a:buFont typeface="Arial" panose="020B0604020202020204" pitchFamily="34" charset="0"/>
              <a:buChar char="•"/>
            </a:pPr>
            <a:r>
              <a:rPr lang="it-IT" sz="2800" dirty="0">
                <a:solidFill>
                  <a:schemeClr val="accent1"/>
                </a:solidFill>
                <a:latin typeface="Calibri" panose="020F0502020204030204" pitchFamily="34" charset="0"/>
                <a:cs typeface="Calibri" panose="020F0502020204030204" pitchFamily="34" charset="0"/>
              </a:rPr>
              <a:t>Lions che hanno sponsorizzato soci</a:t>
            </a:r>
          </a:p>
          <a:p>
            <a:pPr marL="342900" indent="-342900">
              <a:buSzPct val="125000"/>
              <a:buFont typeface="Arial" panose="020B0604020202020204" pitchFamily="34" charset="0"/>
              <a:buChar char="•"/>
            </a:pPr>
            <a:r>
              <a:rPr lang="it-IT" sz="2800" dirty="0">
                <a:solidFill>
                  <a:schemeClr val="accent1"/>
                </a:solidFill>
                <a:latin typeface="Calibri" panose="020F0502020204030204" pitchFamily="34" charset="0"/>
                <a:cs typeface="Calibri" panose="020F0502020204030204" pitchFamily="34" charset="0"/>
              </a:rPr>
              <a:t>Soci del club altamente riconosciuti (Premi Soci Chiave, Associazione a Vita, Premi Chevron per gli anni di servizio, Premio Excellence per i club e altro ancora)</a:t>
            </a:r>
          </a:p>
          <a:p>
            <a:pPr marL="342900" indent="-342900">
              <a:buSzPct val="125000"/>
              <a:buFont typeface="Arial" panose="020B0604020202020204" pitchFamily="34" charset="0"/>
              <a:buChar char="•"/>
            </a:pPr>
            <a:r>
              <a:rPr lang="it-IT" sz="2800" dirty="0">
                <a:solidFill>
                  <a:schemeClr val="accent1"/>
                </a:solidFill>
                <a:latin typeface="Calibri" panose="020F0502020204030204" pitchFamily="34" charset="0"/>
                <a:cs typeface="Calibri" panose="020F0502020204030204" pitchFamily="34" charset="0"/>
              </a:rPr>
              <a:t>Donatori della LCIF, inclusi i donatori Amici di Melvin Jones (MJF) e Amici di Melvin Jones Progressivi (PMJF)</a:t>
            </a:r>
          </a:p>
          <a:p>
            <a:pPr marL="342900" indent="-342900">
              <a:buSzPct val="125000"/>
              <a:buFont typeface="Arial" panose="020B0604020202020204" pitchFamily="34" charset="0"/>
              <a:buChar char="•"/>
            </a:pPr>
            <a:r>
              <a:rPr lang="it-IT" sz="2800" dirty="0">
                <a:solidFill>
                  <a:schemeClr val="accent1"/>
                </a:solidFill>
                <a:latin typeface="Calibri" panose="020F0502020204030204" pitchFamily="34" charset="0"/>
                <a:cs typeface="Calibri" panose="020F0502020204030204" pitchFamily="34" charset="0"/>
              </a:rPr>
              <a:t>Riconoscimento per club</a:t>
            </a:r>
          </a:p>
          <a:p>
            <a:pPr marL="342900" indent="-342900">
              <a:buSzPct val="125000"/>
              <a:buFont typeface="Arial" panose="020B0604020202020204" pitchFamily="34" charset="0"/>
              <a:buChar char="•"/>
            </a:pPr>
            <a:r>
              <a:rPr lang="it-IT" sz="2800" dirty="0">
                <a:solidFill>
                  <a:schemeClr val="accent1"/>
                </a:solidFill>
                <a:latin typeface="Calibri" panose="020F0502020204030204" pitchFamily="34" charset="0"/>
                <a:cs typeface="Calibri" panose="020F0502020204030204" pitchFamily="34" charset="0"/>
              </a:rPr>
              <a:t>Attività di servizio recenti</a:t>
            </a:r>
          </a:p>
        </p:txBody>
      </p:sp>
    </p:spTree>
    <p:extLst>
      <p:ext uri="{BB962C8B-B14F-4D97-AF65-F5344CB8AC3E}">
        <p14:creationId xmlns:p14="http://schemas.microsoft.com/office/powerpoint/2010/main" val="136798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 name="Rectangle 1"/>
          <p:cNvSpPr/>
          <p:nvPr/>
        </p:nvSpPr>
        <p:spPr>
          <a:xfrm>
            <a:off x="5094953" y="2819400"/>
            <a:ext cx="6400801" cy="2594428"/>
          </a:xfrm>
          <a:prstGeom prst="rect">
            <a:avLst/>
          </a:prstGeom>
        </p:spPr>
        <p:txBody>
          <a:bodyPr wrap="square">
            <a:spAutoFit/>
          </a:bodyPr>
          <a:lstStyle/>
          <a:p>
            <a:pPr>
              <a:lnSpc>
                <a:spcPct val="114000"/>
              </a:lnSpc>
            </a:pPr>
            <a:r>
              <a:rPr lang="it-IT" sz="2400" dirty="0">
                <a:solidFill>
                  <a:schemeClr val="accent6">
                    <a:lumMod val="75000"/>
                    <a:lumOff val="25000"/>
                  </a:schemeClr>
                </a:solidFill>
                <a:latin typeface="Calibri" panose="020F0502020204030204" pitchFamily="34" charset="0"/>
                <a:cs typeface="Calibri" panose="020F0502020204030204" pitchFamily="34" charset="0"/>
              </a:rPr>
              <a:t>Nuove posizioni di officer, consiglieri e</a:t>
            </a:r>
          </a:p>
          <a:p>
            <a:pPr>
              <a:lnSpc>
                <a:spcPct val="114000"/>
              </a:lnSpc>
            </a:pPr>
            <a:r>
              <a:rPr lang="it-IT" sz="2400" dirty="0">
                <a:solidFill>
                  <a:schemeClr val="accent6">
                    <a:lumMod val="75000"/>
                    <a:lumOff val="25000"/>
                  </a:schemeClr>
                </a:solidFill>
                <a:latin typeface="Calibri" panose="020F0502020204030204" pitchFamily="34" charset="0"/>
                <a:cs typeface="Calibri" panose="020F0502020204030204" pitchFamily="34" charset="0"/>
              </a:rPr>
              <a:t>presidenti di comitato.</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it-IT" sz="2400" dirty="0">
                <a:solidFill>
                  <a:schemeClr val="accent6">
                    <a:lumMod val="75000"/>
                    <a:lumOff val="25000"/>
                  </a:schemeClr>
                </a:solidFill>
                <a:latin typeface="Calibri" panose="020F0502020204030204" pitchFamily="34" charset="0"/>
                <a:cs typeface="Calibri" panose="020F0502020204030204" pitchFamily="34" charset="0"/>
              </a:rPr>
              <a:t>Comitati permanenti riadattati e aggiornati.</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it-IT" sz="2400" dirty="0">
                <a:solidFill>
                  <a:schemeClr val="accent6">
                    <a:lumMod val="75000"/>
                    <a:lumOff val="25000"/>
                  </a:schemeClr>
                </a:solidFill>
                <a:latin typeface="Calibri" panose="020F0502020204030204" pitchFamily="34" charset="0"/>
                <a:cs typeface="Calibri" panose="020F0502020204030204" pitchFamily="34" charset="0"/>
              </a:rPr>
              <a:t>Definizione della nuova struttura standard di club.</a:t>
            </a:r>
          </a:p>
        </p:txBody>
      </p:sp>
      <p:sp>
        <p:nvSpPr>
          <p:cNvPr id="8" name="Title 1"/>
          <p:cNvSpPr txBox="1">
            <a:spLocks/>
          </p:cNvSpPr>
          <p:nvPr/>
        </p:nvSpPr>
        <p:spPr>
          <a:xfrm>
            <a:off x="4876800" y="884390"/>
            <a:ext cx="6172199" cy="1173010"/>
          </a:xfrm>
          <a:prstGeom prst="rect">
            <a:avLst/>
          </a:prstGeom>
        </p:spPr>
        <p:txBody>
          <a:bodyPr anchor="t">
            <a:normAutofit fontScale="77500" lnSpcReduction="2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4100" dirty="0">
                <a:solidFill>
                  <a:srgbClr val="082E87"/>
                </a:solidFill>
                <a:latin typeface="Calibri" panose="020F0502020204030204" pitchFamily="34" charset="0"/>
                <a:ea typeface="Arial" charset="0"/>
                <a:cs typeface="Calibri" panose="020F0502020204030204" pitchFamily="34" charset="0"/>
              </a:rPr>
              <a:t>Dedicate un po’ di tempo per comprendere meglio il ruolo di ciascun officer di club</a:t>
            </a:r>
          </a:p>
          <a:p>
            <a:pPr algn="l"/>
            <a:endParaRPr lang="en-US" sz="3600" kern="0" dirty="0">
              <a:solidFill>
                <a:srgbClr val="082E87"/>
              </a:solidFill>
              <a:latin typeface="Helvetica Neue"/>
              <a:ea typeface="Arial" charset="0"/>
              <a:cs typeface="Arial" charset="0"/>
            </a:endParaRPr>
          </a:p>
        </p:txBody>
      </p:sp>
      <p:sp>
        <p:nvSpPr>
          <p:cNvPr id="9" name="Rectangle 8"/>
          <p:cNvSpPr/>
          <p:nvPr/>
        </p:nvSpPr>
        <p:spPr>
          <a:xfrm>
            <a:off x="5094953" y="218656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 name="Group 2">
            <a:extLst>
              <a:ext uri="{FF2B5EF4-FFF2-40B4-BE49-F238E27FC236}">
                <a16:creationId xmlns:a16="http://schemas.microsoft.com/office/drawing/2014/main" id="{E62F97B0-95AA-2AC5-E6D2-7A730364E7D9}"/>
              </a:ext>
            </a:extLst>
          </p:cNvPr>
          <p:cNvGrpSpPr/>
          <p:nvPr/>
        </p:nvGrpSpPr>
        <p:grpSpPr>
          <a:xfrm>
            <a:off x="1814974" y="683147"/>
            <a:ext cx="2457450" cy="5524500"/>
            <a:chOff x="5473765" y="685800"/>
            <a:chExt cx="2457450" cy="5524500"/>
          </a:xfrm>
        </p:grpSpPr>
        <p:pic>
          <p:nvPicPr>
            <p:cNvPr id="4" name="Picture 3">
              <a:extLst>
                <a:ext uri="{FF2B5EF4-FFF2-40B4-BE49-F238E27FC236}">
                  <a16:creationId xmlns:a16="http://schemas.microsoft.com/office/drawing/2014/main" id="{47B2BA65-C9B0-EC38-E744-403B120D1C41}"/>
                </a:ext>
              </a:extLst>
            </p:cNvPr>
            <p:cNvPicPr>
              <a:picLocks noChangeAspect="1"/>
            </p:cNvPicPr>
            <p:nvPr/>
          </p:nvPicPr>
          <p:blipFill>
            <a:blip r:embed="rId3"/>
            <a:stretch>
              <a:fillRect/>
            </a:stretch>
          </p:blipFill>
          <p:spPr>
            <a:xfrm>
              <a:off x="5473765" y="685800"/>
              <a:ext cx="2457450" cy="5114925"/>
            </a:xfrm>
            <a:prstGeom prst="rect">
              <a:avLst/>
            </a:prstGeom>
          </p:spPr>
        </p:pic>
        <p:pic>
          <p:nvPicPr>
            <p:cNvPr id="5" name="Picture 4">
              <a:extLst>
                <a:ext uri="{FF2B5EF4-FFF2-40B4-BE49-F238E27FC236}">
                  <a16:creationId xmlns:a16="http://schemas.microsoft.com/office/drawing/2014/main" id="{AA9DE576-C55F-DE01-A6FC-82000FC22C00}"/>
                </a:ext>
              </a:extLst>
            </p:cNvPr>
            <p:cNvPicPr>
              <a:picLocks noChangeAspect="1"/>
            </p:cNvPicPr>
            <p:nvPr/>
          </p:nvPicPr>
          <p:blipFill>
            <a:blip r:embed="rId4"/>
            <a:stretch>
              <a:fillRect/>
            </a:stretch>
          </p:blipFill>
          <p:spPr>
            <a:xfrm>
              <a:off x="5473765" y="5800725"/>
              <a:ext cx="2457450" cy="409575"/>
            </a:xfrm>
            <a:prstGeom prst="rect">
              <a:avLst/>
            </a:prstGeom>
          </p:spPr>
        </p:pic>
      </p:grpSp>
    </p:spTree>
    <p:extLst>
      <p:ext uri="{BB962C8B-B14F-4D97-AF65-F5344CB8AC3E}">
        <p14:creationId xmlns:p14="http://schemas.microsoft.com/office/powerpoint/2010/main" val="113464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635000" y="6029917"/>
            <a:ext cx="10972800" cy="589072"/>
          </a:xfrm>
          <a:prstGeom prst="rect">
            <a:avLst/>
          </a:prstGeom>
        </p:spPr>
        <p:txBody>
          <a:bodyPr wrap="square">
            <a:spAutoFit/>
          </a:bodyPr>
          <a:lstStyle/>
          <a:p>
            <a:pPr lvl="0" algn="ctr" eaLnBrk="0" hangingPunct="0">
              <a:lnSpc>
                <a:spcPct val="150000"/>
              </a:lnSpc>
              <a:spcBef>
                <a:spcPts val="0"/>
              </a:spcBef>
              <a:tabLst>
                <a:tab pos="461963" algn="l"/>
                <a:tab pos="914400" algn="l"/>
                <a:tab pos="1376363" algn="l"/>
                <a:tab pos="1828800" algn="l"/>
              </a:tabLst>
              <a:defRPr/>
            </a:pPr>
            <a:r>
              <a:rPr lang="it-IT" sz="2400" dirty="0">
                <a:solidFill>
                  <a:schemeClr val="bg2"/>
                </a:solidFill>
                <a:latin typeface="Calibri" panose="020F0502020204030204" pitchFamily="34" charset="0"/>
                <a:ea typeface="Arial" charset="0"/>
                <a:cs typeface="Calibri" panose="020F0502020204030204" pitchFamily="34" charset="0"/>
              </a:rPr>
              <a:t>Questo premio può essere ricevuto ogni anno: è un grande obiettivo per ogni club!</a:t>
            </a:r>
          </a:p>
        </p:txBody>
      </p:sp>
      <p:pic>
        <p:nvPicPr>
          <p:cNvPr id="6" name="Picture 5">
            <a:extLst>
              <a:ext uri="{FF2B5EF4-FFF2-40B4-BE49-F238E27FC236}">
                <a16:creationId xmlns:a16="http://schemas.microsoft.com/office/drawing/2014/main" id="{5FEE7598-F96D-483D-A73D-73560F2C63AC}"/>
              </a:ext>
            </a:extLst>
          </p:cNvPr>
          <p:cNvPicPr>
            <a:picLocks noChangeAspect="1"/>
          </p:cNvPicPr>
          <p:nvPr/>
        </p:nvPicPr>
        <p:blipFill>
          <a:blip r:embed="rId3"/>
          <a:stretch>
            <a:fillRect/>
          </a:stretch>
        </p:blipFill>
        <p:spPr>
          <a:xfrm>
            <a:off x="1066800" y="1591539"/>
            <a:ext cx="3046496" cy="3674921"/>
          </a:xfrm>
          <a:prstGeom prst="rect">
            <a:avLst/>
          </a:prstGeom>
        </p:spPr>
      </p:pic>
      <p:sp>
        <p:nvSpPr>
          <p:cNvPr id="8" name="TextBox 7">
            <a:extLst>
              <a:ext uri="{FF2B5EF4-FFF2-40B4-BE49-F238E27FC236}">
                <a16:creationId xmlns:a16="http://schemas.microsoft.com/office/drawing/2014/main" id="{6E6F740B-8706-4FA3-BDE0-87304CABDD23}"/>
              </a:ext>
            </a:extLst>
          </p:cNvPr>
          <p:cNvSpPr txBox="1"/>
          <p:nvPr/>
        </p:nvSpPr>
        <p:spPr>
          <a:xfrm>
            <a:off x="228600" y="174633"/>
            <a:ext cx="5058217" cy="584775"/>
          </a:xfrm>
          <a:prstGeom prst="rect">
            <a:avLst/>
          </a:prstGeom>
          <a:noFill/>
        </p:spPr>
        <p:txBody>
          <a:bodyPr wrap="square" rtlCol="0">
            <a:spAutoFit/>
          </a:bodyPr>
          <a:lstStyle/>
          <a:p>
            <a:r>
              <a:rPr lang="it-IT" sz="3200" b="1" dirty="0">
                <a:solidFill>
                  <a:schemeClr val="bg1"/>
                </a:solidFill>
                <a:latin typeface="Calibri" panose="020F0502020204030204" pitchFamily="34" charset="0"/>
                <a:cs typeface="Calibri" panose="020F0502020204030204" pitchFamily="34" charset="0"/>
              </a:rPr>
              <a:t>Premio Excellence per Club</a:t>
            </a:r>
          </a:p>
        </p:txBody>
      </p:sp>
      <p:sp>
        <p:nvSpPr>
          <p:cNvPr id="9" name="Title 1">
            <a:extLst>
              <a:ext uri="{FF2B5EF4-FFF2-40B4-BE49-F238E27FC236}">
                <a16:creationId xmlns:a16="http://schemas.microsoft.com/office/drawing/2014/main" id="{094C5142-4A3D-4187-B845-E3DF2E0DB0D9}"/>
              </a:ext>
            </a:extLst>
          </p:cNvPr>
          <p:cNvSpPr txBox="1">
            <a:spLocks/>
          </p:cNvSpPr>
          <p:nvPr/>
        </p:nvSpPr>
        <p:spPr>
          <a:xfrm>
            <a:off x="5883275" y="959602"/>
            <a:ext cx="6089650" cy="731754"/>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b="0" i="1" dirty="0">
                <a:solidFill>
                  <a:schemeClr val="bg1"/>
                </a:solidFill>
                <a:latin typeface="Calibri" panose="020F0502020204030204" pitchFamily="34" charset="0"/>
                <a:cs typeface="Calibri" panose="020F0502020204030204" pitchFamily="34" charset="0"/>
              </a:rPr>
              <a:t>Tabella di marcia per il successo</a:t>
            </a:r>
          </a:p>
        </p:txBody>
      </p:sp>
      <p:sp>
        <p:nvSpPr>
          <p:cNvPr id="10" name="TextBox 9">
            <a:extLst>
              <a:ext uri="{FF2B5EF4-FFF2-40B4-BE49-F238E27FC236}">
                <a16:creationId xmlns:a16="http://schemas.microsoft.com/office/drawing/2014/main" id="{FBD551C9-B215-4708-95E8-A05E05D6F51C}"/>
              </a:ext>
            </a:extLst>
          </p:cNvPr>
          <p:cNvSpPr txBox="1"/>
          <p:nvPr/>
        </p:nvSpPr>
        <p:spPr>
          <a:xfrm>
            <a:off x="5873750" y="1969538"/>
            <a:ext cx="5734050" cy="3477875"/>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r>
              <a:rPr lang="it-IT" sz="2200" b="0" dirty="0">
                <a:solidFill>
                  <a:schemeClr val="bg1"/>
                </a:solidFill>
                <a:latin typeface="Calibri" panose="020F0502020204030204" pitchFamily="34" charset="0"/>
                <a:cs typeface="Calibri" panose="020F0502020204030204" pitchFamily="34" charset="0"/>
              </a:rPr>
              <a:t>I criteri hanno queste aree di focus:</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200" b="0" dirty="0">
                <a:solidFill>
                  <a:schemeClr val="bg1"/>
                </a:solidFill>
                <a:latin typeface="Calibri" panose="020F0502020204030204" pitchFamily="34" charset="0"/>
                <a:cs typeface="Calibri" panose="020F0502020204030204" pitchFamily="34" charset="0"/>
              </a:rPr>
              <a:t>Membership</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200" b="0" dirty="0">
                <a:solidFill>
                  <a:schemeClr val="bg1"/>
                </a:solidFill>
                <a:latin typeface="Calibri" panose="020F0502020204030204" pitchFamily="34" charset="0"/>
                <a:cs typeface="Calibri" panose="020F0502020204030204" pitchFamily="34" charset="0"/>
              </a:rPr>
              <a:t>Service</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200" b="0" dirty="0">
                <a:solidFill>
                  <a:schemeClr val="bg1"/>
                </a:solidFill>
                <a:latin typeface="Calibri" panose="020F0502020204030204" pitchFamily="34" charset="0"/>
                <a:cs typeface="Calibri" panose="020F0502020204030204" pitchFamily="34" charset="0"/>
              </a:rPr>
              <a:t>Eccellenza della leadership e dell’organizzazione</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200" b="0" dirty="0">
                <a:solidFill>
                  <a:schemeClr val="bg1"/>
                </a:solidFill>
                <a:latin typeface="Calibri" panose="020F0502020204030204" pitchFamily="34" charset="0"/>
                <a:cs typeface="Calibri" panose="020F0502020204030204" pitchFamily="34" charset="0"/>
              </a:rPr>
              <a:t>Marketing</a:t>
            </a:r>
          </a:p>
        </p:txBody>
      </p:sp>
    </p:spTree>
    <p:extLst>
      <p:ext uri="{BB962C8B-B14F-4D97-AF65-F5344CB8AC3E}">
        <p14:creationId xmlns:p14="http://schemas.microsoft.com/office/powerpoint/2010/main" val="458373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905115" y="3272968"/>
            <a:ext cx="5943598" cy="275312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it-IT"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Unitevi ai gruppi dei vostri club sui social media.</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it-IT"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Seguite l’e-Clubhouse dei vostri club e Salesforce per le attività dei club.</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it-IT"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Consultate i rapporti nel sistema di trasmissione dei rapporti.</a:t>
            </a:r>
          </a:p>
          <a:p>
            <a:pPr marL="457200" indent="-457200" algn="l">
              <a:lnSpc>
                <a:spcPct val="120000"/>
              </a:lnSpc>
              <a:buAutoNum type="arabicPeriod"/>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marL="457200" indent="-457200" algn="l">
              <a:lnSpc>
                <a:spcPct val="120000"/>
              </a:lnSpc>
              <a:buAutoNum type="arabicPeriod"/>
            </a:pPr>
            <a:endParaRPr lang="en-US" sz="2200" kern="0" dirty="0">
              <a:solidFill>
                <a:srgbClr val="56565A"/>
              </a:solidFill>
              <a:latin typeface="HelveticaNeueLT Std Lt" panose="020B0403020202020204" pitchFamily="34" charset="0"/>
              <a:ea typeface="Arial" charset="0"/>
              <a:cs typeface="Arial" charset="0"/>
            </a:endParaRPr>
          </a:p>
          <a:p>
            <a:pPr marL="457200" indent="-457200" algn="l">
              <a:lnSpc>
                <a:spcPct val="120000"/>
              </a:lnSpc>
              <a:buFont typeface="+mj-lt"/>
              <a:buAutoNum type="arabicPeriod"/>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105398" y="914400"/>
            <a:ext cx="5543032" cy="23622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kern="0" dirty="0">
              <a:solidFill>
                <a:srgbClr val="082E87"/>
              </a:solidFill>
              <a:latin typeface="Helvetica Neue"/>
              <a:ea typeface="Arial" charset="0"/>
              <a:cs typeface="Arial" charset="0"/>
            </a:endParaRPr>
          </a:p>
        </p:txBody>
      </p:sp>
      <p:sp>
        <p:nvSpPr>
          <p:cNvPr id="8" name="Rectangle 7"/>
          <p:cNvSpPr/>
          <p:nvPr/>
        </p:nvSpPr>
        <p:spPr>
          <a:xfrm>
            <a:off x="4905114" y="274320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Rectangle 8"/>
          <p:cNvSpPr/>
          <p:nvPr/>
        </p:nvSpPr>
        <p:spPr>
          <a:xfrm>
            <a:off x="4792689" y="1339436"/>
            <a:ext cx="6056023" cy="1421928"/>
          </a:xfrm>
          <a:prstGeom prst="rect">
            <a:avLst/>
          </a:prstGeom>
        </p:spPr>
        <p:txBody>
          <a:bodyPr wrap="square">
            <a:spAutoFit/>
          </a:bodyPr>
          <a:lstStyle/>
          <a:p>
            <a:pPr>
              <a:lnSpc>
                <a:spcPct val="90000"/>
              </a:lnSpc>
            </a:pPr>
            <a:r>
              <a:rPr lang="it-IT" sz="3200" dirty="0">
                <a:solidFill>
                  <a:srgbClr val="082E87"/>
                </a:solidFill>
                <a:latin typeface="Calibri" panose="020F0502020204030204" pitchFamily="34" charset="0"/>
                <a:ea typeface="Arial" charset="0"/>
                <a:cs typeface="Calibri" panose="020F0502020204030204" pitchFamily="34" charset="0"/>
              </a:rPr>
              <a:t>Collegatevi alle piattaforme digitali per rimanere in contatto </a:t>
            </a:r>
          </a:p>
          <a:p>
            <a:pPr>
              <a:lnSpc>
                <a:spcPct val="90000"/>
              </a:lnSpc>
            </a:pPr>
            <a:r>
              <a:rPr lang="it-IT" sz="3200" dirty="0">
                <a:solidFill>
                  <a:srgbClr val="082E87"/>
                </a:solidFill>
                <a:latin typeface="Calibri" panose="020F0502020204030204" pitchFamily="34" charset="0"/>
                <a:ea typeface="Arial" charset="0"/>
                <a:cs typeface="Calibri" panose="020F0502020204030204" pitchFamily="34" charset="0"/>
              </a:rPr>
              <a:t>con i vostri club</a:t>
            </a:r>
          </a:p>
        </p:txBody>
      </p:sp>
      <p:pic>
        <p:nvPicPr>
          <p:cNvPr id="13" name="Picture 12"/>
          <p:cNvPicPr>
            <a:picLocks noChangeAspect="1"/>
          </p:cNvPicPr>
          <p:nvPr/>
        </p:nvPicPr>
        <p:blipFill>
          <a:blip r:embed="rId3"/>
          <a:stretch>
            <a:fillRect/>
          </a:stretch>
        </p:blipFill>
        <p:spPr>
          <a:xfrm>
            <a:off x="387209" y="2391012"/>
            <a:ext cx="3191454" cy="849898"/>
          </a:xfrm>
          <a:prstGeom prst="rect">
            <a:avLst/>
          </a:prstGeom>
        </p:spPr>
      </p:pic>
    </p:spTree>
    <p:extLst>
      <p:ext uri="{BB962C8B-B14F-4D97-AF65-F5344CB8AC3E}">
        <p14:creationId xmlns:p14="http://schemas.microsoft.com/office/powerpoint/2010/main" val="407549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905000" y="2057400"/>
            <a:ext cx="8382000" cy="1600200"/>
          </a:xfrm>
        </p:spPr>
        <p:txBody>
          <a:bodyPr anchor="t"/>
          <a:lstStyle/>
          <a:p>
            <a:r>
              <a:rPr lang="it-IT" sz="3600" dirty="0">
                <a:latin typeface="Calibri" panose="020F0502020204030204" pitchFamily="34" charset="0"/>
                <a:cs typeface="Calibri" panose="020F0502020204030204" pitchFamily="34" charset="0"/>
              </a:rPr>
              <a:t>Riunioni di zona di successo</a:t>
            </a:r>
          </a:p>
          <a:p>
            <a:r>
              <a:rPr lang="it-IT" sz="3600" dirty="0">
                <a:latin typeface="Calibri" panose="020F0502020204030204" pitchFamily="34" charset="0"/>
                <a:cs typeface="Calibri" panose="020F0502020204030204" pitchFamily="34" charset="0"/>
              </a:rPr>
              <a:t>Preparazione, coinvolgimento e follow-up!</a:t>
            </a:r>
          </a:p>
        </p:txBody>
      </p:sp>
    </p:spTree>
    <p:extLst>
      <p:ext uri="{BB962C8B-B14F-4D97-AF65-F5344CB8AC3E}">
        <p14:creationId xmlns:p14="http://schemas.microsoft.com/office/powerpoint/2010/main" val="237456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5147933" y="10649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4928657" y="1251602"/>
            <a:ext cx="6789920" cy="5684633"/>
          </a:xfrm>
          <a:prstGeom prst="rect">
            <a:avLst/>
          </a:prstGeom>
        </p:spPr>
        <p:txBody>
          <a:bodyPr wrap="square">
            <a:spAutoFit/>
          </a:bodyPr>
          <a:lstStyle/>
          <a:p>
            <a:pPr>
              <a:lnSpc>
                <a:spcPct val="90000"/>
              </a:lnSpc>
              <a:spcBef>
                <a:spcPts val="2400"/>
              </a:spcBef>
              <a:defRPr/>
            </a:pPr>
            <a:r>
              <a:rPr lang="it-IT" sz="2000" dirty="0">
                <a:solidFill>
                  <a:schemeClr val="accent6">
                    <a:lumMod val="75000"/>
                    <a:lumOff val="25000"/>
                  </a:schemeClr>
                </a:solidFill>
                <a:latin typeface="Calibri" panose="020F0502020204030204" pitchFamily="34" charset="0"/>
                <a:cs typeface="Calibri" panose="020F0502020204030204" pitchFamily="34" charset="0"/>
              </a:rPr>
              <a:t>La guida è disponibile alla pagina web dedicata ai presidenti di zona e di circoscrizione insieme ai documenti in formato PDF editabile dei moduli contenuti nella guida.                         Contiene consigli utili su:</a:t>
            </a:r>
          </a:p>
          <a:p>
            <a:pPr>
              <a:lnSpc>
                <a:spcPct val="90000"/>
              </a:lnSpc>
              <a:spcBef>
                <a:spcPts val="2400"/>
              </a:spcBef>
              <a:defRPr/>
            </a:pPr>
            <a:endParaRPr lang="en-US" altLang="ja-JP" sz="100" dirty="0">
              <a:solidFill>
                <a:schemeClr val="accent6">
                  <a:lumMod val="75000"/>
                  <a:lumOff val="25000"/>
                </a:schemeClr>
              </a:solidFill>
              <a:latin typeface="Calibri Light" panose="020F0302020204030204" pitchFamily="34" charset="0"/>
              <a:cs typeface="Calibri Light" panose="020F0302020204030204" pitchFamily="34" charset="0"/>
            </a:endParaRPr>
          </a:p>
          <a:p>
            <a:pPr marL="342900" indent="-342900" algn="l">
              <a:lnSpc>
                <a:spcPct val="120000"/>
              </a:lnSpc>
              <a:buFont typeface="Arial" panose="020B0604020202020204" pitchFamily="34" charset="0"/>
              <a:buChar char="•"/>
            </a:pPr>
            <a:r>
              <a:rPr lang="it-IT" sz="2000" dirty="0">
                <a:solidFill>
                  <a:schemeClr val="accent6"/>
                </a:solidFill>
                <a:latin typeface="Calibri" panose="020F0502020204030204" pitchFamily="34" charset="0"/>
                <a:ea typeface="Arial" charset="0"/>
                <a:cs typeface="Calibri" panose="020F0502020204030204" pitchFamily="34" charset="0"/>
              </a:rPr>
              <a:t>Programmazione delle riunioni in largo anticipo</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it-IT" sz="2000" dirty="0">
                <a:solidFill>
                  <a:schemeClr val="accent6"/>
                </a:solidFill>
                <a:latin typeface="Calibri" panose="020F0502020204030204" pitchFamily="34" charset="0"/>
                <a:ea typeface="Arial" charset="0"/>
                <a:cs typeface="Calibri" panose="020F0502020204030204" pitchFamily="34" charset="0"/>
              </a:rPr>
              <a:t>Ordini del giorno consigliati per ogni riunione</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it-IT" sz="2000" dirty="0">
                <a:solidFill>
                  <a:schemeClr val="accent6"/>
                </a:solidFill>
                <a:latin typeface="Calibri" panose="020F0502020204030204" pitchFamily="34" charset="0"/>
                <a:ea typeface="Arial" charset="0"/>
                <a:cs typeface="Calibri" panose="020F0502020204030204" pitchFamily="34" charset="0"/>
              </a:rPr>
              <a:t>Proposte di varie sedi per le riunioni di zona</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it-IT" sz="2000" dirty="0">
                <a:solidFill>
                  <a:schemeClr val="accent6"/>
                </a:solidFill>
                <a:latin typeface="Calibri" panose="020F0502020204030204" pitchFamily="34" charset="0"/>
                <a:ea typeface="Arial" charset="0"/>
                <a:cs typeface="Calibri" panose="020F0502020204030204" pitchFamily="34" charset="0"/>
              </a:rPr>
              <a:t>Coinvolgere e ricevere supporto dai vostri Coordinatori Distrettuali Global Action Team</a:t>
            </a:r>
          </a:p>
          <a:p>
            <a:pPr marL="342900" indent="-342900" algn="l">
              <a:lnSpc>
                <a:spcPct val="120000"/>
              </a:lnSpc>
              <a:buFont typeface="Arial" panose="020B0604020202020204" pitchFamily="34" charset="0"/>
              <a:buChar char="•"/>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it-IT" sz="2000" b="1" i="1" dirty="0">
                <a:solidFill>
                  <a:schemeClr val="accent6"/>
                </a:solidFill>
                <a:latin typeface="Calibri" panose="020F0502020204030204" pitchFamily="34" charset="0"/>
                <a:cs typeface="Calibri" panose="020F0502020204030204" pitchFamily="34" charset="0"/>
              </a:rPr>
              <a:t>Ricordate: mantenete le riunioni brevi e concentratevi sulle esigenze dei club! </a:t>
            </a:r>
          </a:p>
        </p:txBody>
      </p:sp>
      <p:sp>
        <p:nvSpPr>
          <p:cNvPr id="9" name="Title 1"/>
          <p:cNvSpPr txBox="1">
            <a:spLocks/>
          </p:cNvSpPr>
          <p:nvPr/>
        </p:nvSpPr>
        <p:spPr>
          <a:xfrm>
            <a:off x="4876800" y="46439"/>
            <a:ext cx="7162800" cy="958881"/>
          </a:xfrm>
          <a:prstGeom prst="rect">
            <a:avLst/>
          </a:prstGeom>
        </p:spPr>
        <p:txBody>
          <a:bodyPr anchor="b">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dirty="0">
                <a:solidFill>
                  <a:srgbClr val="082E87"/>
                </a:solidFill>
                <a:latin typeface="Calibri" panose="020F0502020204030204" pitchFamily="34" charset="0"/>
                <a:ea typeface="Arial" charset="0"/>
                <a:cs typeface="Calibri" panose="020F0502020204030204" pitchFamily="34" charset="0"/>
              </a:rPr>
              <a:t>Questa guida alle riunioni di zona vi aiuterà a prepararvi alle riunioni</a:t>
            </a:r>
          </a:p>
        </p:txBody>
      </p:sp>
      <p:pic>
        <p:nvPicPr>
          <p:cNvPr id="4" name="Picture 3">
            <a:extLst>
              <a:ext uri="{FF2B5EF4-FFF2-40B4-BE49-F238E27FC236}">
                <a16:creationId xmlns:a16="http://schemas.microsoft.com/office/drawing/2014/main" id="{85B42080-9F9A-E556-5F0A-E9F0F72B0D61}"/>
              </a:ext>
            </a:extLst>
          </p:cNvPr>
          <p:cNvPicPr>
            <a:picLocks noChangeAspect="1"/>
          </p:cNvPicPr>
          <p:nvPr/>
        </p:nvPicPr>
        <p:blipFill>
          <a:blip r:embed="rId3"/>
          <a:stretch>
            <a:fillRect/>
          </a:stretch>
        </p:blipFill>
        <p:spPr>
          <a:xfrm>
            <a:off x="472095" y="1144511"/>
            <a:ext cx="3908077" cy="5133763"/>
          </a:xfrm>
          <a:prstGeom prst="rect">
            <a:avLst/>
          </a:prstGeom>
        </p:spPr>
      </p:pic>
    </p:spTree>
    <p:extLst>
      <p:ext uri="{BB962C8B-B14F-4D97-AF65-F5344CB8AC3E}">
        <p14:creationId xmlns:p14="http://schemas.microsoft.com/office/powerpoint/2010/main" val="71097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05400" y="2438400"/>
            <a:ext cx="6705600" cy="3489902"/>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it-IT"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Un ottimo strumento per i club che sono in difficoltà in aree specifiche della loro operatività.</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it-IT"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Può essere utilizzato nel corso di visite ai club o riunioni di zona.</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it-IT"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Un valido strumento per discutere di strategie per il sostegno del club con i coordinatori distrettuali GAT.</a:t>
            </a:r>
          </a:p>
        </p:txBody>
      </p:sp>
      <p:sp>
        <p:nvSpPr>
          <p:cNvPr id="7" name="Title 1"/>
          <p:cNvSpPr txBox="1">
            <a:spLocks/>
          </p:cNvSpPr>
          <p:nvPr/>
        </p:nvSpPr>
        <p:spPr>
          <a:xfrm>
            <a:off x="5114925" y="272629"/>
            <a:ext cx="5543032" cy="1632371"/>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dirty="0">
                <a:solidFill>
                  <a:srgbClr val="082E87"/>
                </a:solidFill>
                <a:latin typeface="Calibri" panose="020F0502020204030204" pitchFamily="34" charset="0"/>
                <a:cs typeface="Calibri" panose="020F0502020204030204" pitchFamily="34" charset="0"/>
              </a:rPr>
              <a:t>Aiutate i club a prepararsi: completate la Scheda sulle </a:t>
            </a:r>
          </a:p>
          <a:p>
            <a:pPr algn="l"/>
            <a:r>
              <a:rPr lang="it-IT" sz="3200" dirty="0">
                <a:solidFill>
                  <a:srgbClr val="082E87"/>
                </a:solidFill>
                <a:latin typeface="Calibri" panose="020F0502020204030204" pitchFamily="34" charset="0"/>
                <a:cs typeface="Calibri" panose="020F0502020204030204" pitchFamily="34" charset="0"/>
              </a:rPr>
              <a:t>Sfide e Opportunità </a:t>
            </a:r>
          </a:p>
        </p:txBody>
      </p:sp>
      <p:sp>
        <p:nvSpPr>
          <p:cNvPr id="8" name="Rectangle 7"/>
          <p:cNvSpPr/>
          <p:nvPr/>
        </p:nvSpPr>
        <p:spPr>
          <a:xfrm>
            <a:off x="5257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0F32E789-F9EB-3BC1-7D20-36D47EC76936}"/>
              </a:ext>
            </a:extLst>
          </p:cNvPr>
          <p:cNvPicPr>
            <a:picLocks noChangeAspect="1"/>
          </p:cNvPicPr>
          <p:nvPr/>
        </p:nvPicPr>
        <p:blipFill>
          <a:blip r:embed="rId3"/>
          <a:stretch>
            <a:fillRect/>
          </a:stretch>
        </p:blipFill>
        <p:spPr>
          <a:xfrm>
            <a:off x="521251" y="1295400"/>
            <a:ext cx="3979312" cy="5181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3647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15054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315362" y="334601"/>
            <a:ext cx="9561276"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dirty="0">
                <a:solidFill>
                  <a:schemeClr val="bg1"/>
                </a:solidFill>
                <a:latin typeface="Calibri" panose="020F0502020204030204" pitchFamily="34" charset="0"/>
                <a:cs typeface="Calibri" panose="020F0502020204030204" pitchFamily="34" charset="0"/>
              </a:rPr>
              <a:t>Comitato Consultivo del Governatore Distrettuale</a:t>
            </a:r>
          </a:p>
        </p:txBody>
      </p:sp>
      <p:sp>
        <p:nvSpPr>
          <p:cNvPr id="31" name="TextBox 30"/>
          <p:cNvSpPr txBox="1"/>
          <p:nvPr/>
        </p:nvSpPr>
        <p:spPr>
          <a:xfrm>
            <a:off x="800100" y="1705443"/>
            <a:ext cx="10591800" cy="830997"/>
          </a:xfrm>
          <a:prstGeom prst="rect">
            <a:avLst/>
          </a:prstGeom>
          <a:noFill/>
        </p:spPr>
        <p:txBody>
          <a:bodyPr wrap="square" rtlCol="0">
            <a:spAutoFit/>
          </a:bodyPr>
          <a:lstStyle/>
          <a:p>
            <a:pPr algn="ctr"/>
            <a:r>
              <a:rPr lang="it-IT" sz="2400" i="1" dirty="0">
                <a:solidFill>
                  <a:schemeClr val="bg2"/>
                </a:solidFill>
                <a:latin typeface="Calibri" panose="020F0502020204030204" pitchFamily="34" charset="0"/>
                <a:cs typeface="Calibri" panose="020F0502020204030204" pitchFamily="34" charset="0"/>
              </a:rPr>
              <a:t>La riunione di zona inizia con il Comitato Consultivo del Governatore Distrettuale </a:t>
            </a:r>
          </a:p>
          <a:p>
            <a:r>
              <a:rPr lang="it-IT" sz="2400" i="1" dirty="0">
                <a:solidFill>
                  <a:schemeClr val="bg2"/>
                </a:solidFill>
                <a:latin typeface="Calibri" panose="020F0502020204030204" pitchFamily="34" charset="0"/>
                <a:cs typeface="Calibri" panose="020F0502020204030204" pitchFamily="34" charset="0"/>
              </a:rPr>
              <a:t> </a:t>
            </a:r>
          </a:p>
        </p:txBody>
      </p:sp>
      <p:grpSp>
        <p:nvGrpSpPr>
          <p:cNvPr id="32" name="Group 31"/>
          <p:cNvGrpSpPr/>
          <p:nvPr/>
        </p:nvGrpSpPr>
        <p:grpSpPr>
          <a:xfrm>
            <a:off x="762000" y="2682331"/>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 di Zona</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a:t>
              </a:r>
              <a:r>
                <a:rPr lang="it-IT" sz="1200" dirty="0"/>
                <a:t>	</a:t>
              </a:r>
            </a:p>
          </p:txBody>
        </p:sp>
      </p:grpSp>
      <p:grpSp>
        <p:nvGrpSpPr>
          <p:cNvPr id="38" name="Group 37"/>
          <p:cNvGrpSpPr>
            <a:grpSpLocks noChangeAspect="1"/>
          </p:cNvGrpSpPr>
          <p:nvPr/>
        </p:nvGrpSpPr>
        <p:grpSpPr>
          <a:xfrm>
            <a:off x="7812019" y="2798004"/>
            <a:ext cx="1633680" cy="2337867"/>
            <a:chOff x="7048568" y="1413035"/>
            <a:chExt cx="1284241" cy="1837813"/>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266140"/>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Vice Presidente</a:t>
              </a:r>
              <a:endParaRPr lang="it-IT" sz="1600" dirty="0">
                <a:solidFill>
                  <a:schemeClr val="bg1"/>
                </a:solidFill>
                <a:latin typeface="Helvetica Neue"/>
                <a:cs typeface="Calibri" panose="020F0502020204030204" pitchFamily="34" charset="0"/>
              </a:endParaRPr>
            </a:p>
          </p:txBody>
        </p:sp>
      </p:grpSp>
      <p:grpSp>
        <p:nvGrpSpPr>
          <p:cNvPr id="41" name="Group 40"/>
          <p:cNvGrpSpPr>
            <a:grpSpLocks noChangeAspect="1"/>
          </p:cNvGrpSpPr>
          <p:nvPr/>
        </p:nvGrpSpPr>
        <p:grpSpPr>
          <a:xfrm>
            <a:off x="9774012" y="2757572"/>
            <a:ext cx="1515480" cy="2375245"/>
            <a:chOff x="7161880" y="3535483"/>
            <a:chExt cx="1092380" cy="1712111"/>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61880" y="5003559"/>
              <a:ext cx="1092380" cy="244035"/>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Segretario</a:t>
              </a:r>
              <a:r>
                <a:rPr lang="it-IT" sz="1200" dirty="0">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889603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0" y="346121"/>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dirty="0">
                <a:solidFill>
                  <a:schemeClr val="bg1"/>
                </a:solidFill>
                <a:latin typeface="Calibri" panose="020F0502020204030204" pitchFamily="34" charset="0"/>
                <a:cs typeface="Calibri" panose="020F0502020204030204" pitchFamily="34" charset="0"/>
              </a:rPr>
              <a:t>I Lions Guida sono una risorsa aggiuntiva per i club</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724400" y="5969718"/>
            <a:ext cx="2743200" cy="584775"/>
          </a:xfrm>
          <a:prstGeom prst="rect">
            <a:avLst/>
          </a:prstGeom>
          <a:noFill/>
          <a:effectLst/>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Lions Guida Certificati</a:t>
            </a:r>
          </a:p>
          <a:p>
            <a:pPr algn="ctr"/>
            <a:endParaRPr lang="en-US" sz="1600" dirty="0">
              <a:solidFill>
                <a:srgbClr val="00338D"/>
              </a:solidFill>
            </a:endParaRPr>
          </a:p>
        </p:txBody>
      </p:sp>
      <p:sp>
        <p:nvSpPr>
          <p:cNvPr id="2" name="TextBox 1"/>
          <p:cNvSpPr txBox="1"/>
          <p:nvPr/>
        </p:nvSpPr>
        <p:spPr>
          <a:xfrm>
            <a:off x="1295400" y="1670240"/>
            <a:ext cx="9601200" cy="461665"/>
          </a:xfrm>
          <a:prstGeom prst="rect">
            <a:avLst/>
          </a:prstGeom>
          <a:noFill/>
        </p:spPr>
        <p:txBody>
          <a:bodyPr wrap="square" rtlCol="0">
            <a:spAutoFit/>
          </a:bodyPr>
          <a:lstStyle/>
          <a:p>
            <a:pPr algn="ctr"/>
            <a:r>
              <a:rPr lang="it-IT" sz="2400" dirty="0">
                <a:solidFill>
                  <a:schemeClr val="bg2"/>
                </a:solidFill>
                <a:latin typeface="Calibri" panose="020F0502020204030204" pitchFamily="34" charset="0"/>
                <a:cs typeface="Calibri" panose="020F0502020204030204" pitchFamily="34" charset="0"/>
              </a:rPr>
              <a:t>Assicuratevi di invitare i Lions Guida dei club, se ne sono stati assegnati</a:t>
            </a:r>
          </a:p>
        </p:txBody>
      </p:sp>
      <p:pic>
        <p:nvPicPr>
          <p:cNvPr id="3" name="Picture 2"/>
          <p:cNvPicPr>
            <a:picLocks noChangeAspect="1"/>
          </p:cNvPicPr>
          <p:nvPr/>
        </p:nvPicPr>
        <p:blipFill rotWithShape="1">
          <a:blip r:embed="rId3"/>
          <a:srcRect l="6493" t="2260" r="14788"/>
          <a:stretch/>
        </p:blipFill>
        <p:spPr>
          <a:xfrm>
            <a:off x="4838700" y="3042507"/>
            <a:ext cx="2514600" cy="2570607"/>
          </a:xfrm>
          <a:prstGeom prst="rect">
            <a:avLst/>
          </a:prstGeom>
          <a:effectLst>
            <a:outerShdw blurRad="50800" dist="38100" dir="2700000" algn="tl" rotWithShape="0">
              <a:schemeClr val="bg1">
                <a:lumMod val="50000"/>
                <a:alpha val="40000"/>
              </a:schemeClr>
            </a:outerShdw>
          </a:effectLst>
        </p:spPr>
      </p:pic>
    </p:spTree>
    <p:extLst>
      <p:ext uri="{BB962C8B-B14F-4D97-AF65-F5344CB8AC3E}">
        <p14:creationId xmlns:p14="http://schemas.microsoft.com/office/powerpoint/2010/main" val="173802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5" name="Group 4"/>
          <p:cNvGrpSpPr/>
          <p:nvPr/>
        </p:nvGrpSpPr>
        <p:grpSpPr>
          <a:xfrm>
            <a:off x="3190291" y="2344172"/>
            <a:ext cx="1688579" cy="3218428"/>
            <a:chOff x="932643" y="2133600"/>
            <a:chExt cx="1688579" cy="3218428"/>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5" r="15017" b="19600"/>
            <a:stretch/>
          </p:blipFill>
          <p:spPr>
            <a:xfrm>
              <a:off x="932643" y="2133600"/>
              <a:ext cx="1600200" cy="2286000"/>
            </a:xfrm>
            <a:prstGeom prst="rect">
              <a:avLst/>
            </a:prstGeom>
            <a:ln>
              <a:noFill/>
            </a:ln>
            <a:effectLst/>
          </p:spPr>
        </p:pic>
        <p:sp>
          <p:nvSpPr>
            <p:cNvPr id="7" name="TextBox 6"/>
            <p:cNvSpPr txBox="1"/>
            <p:nvPr/>
          </p:nvSpPr>
          <p:spPr>
            <a:xfrm>
              <a:off x="932643" y="4761105"/>
              <a:ext cx="1688579" cy="590923"/>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Coordinatore Distrettuale Service (GST) </a:t>
              </a:r>
            </a:p>
            <a:p>
              <a:pPr algn="ctr"/>
              <a:endParaRPr lang="it-IT" sz="1600" dirty="0">
                <a:solidFill>
                  <a:schemeClr val="bg1"/>
                </a:solidFill>
                <a:latin typeface="Calibri" panose="020F0502020204030204" pitchFamily="34" charset="0"/>
                <a:cs typeface="Calibri" panose="020F0502020204030204" pitchFamily="34" charset="0"/>
              </a:endParaRPr>
            </a:p>
          </p:txBody>
        </p:sp>
      </p:grpSp>
      <p:grpSp>
        <p:nvGrpSpPr>
          <p:cNvPr id="8" name="Group 7"/>
          <p:cNvGrpSpPr/>
          <p:nvPr/>
        </p:nvGrpSpPr>
        <p:grpSpPr>
          <a:xfrm>
            <a:off x="5331035" y="2339781"/>
            <a:ext cx="1935779" cy="3190017"/>
            <a:chOff x="669615" y="2066731"/>
            <a:chExt cx="1935779" cy="319001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69615" y="4665825"/>
              <a:ext cx="1935779" cy="590923"/>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Coordinatore Distrettuale Membership (GMT)</a:t>
              </a:r>
            </a:p>
          </p:txBody>
        </p:sp>
      </p:grpSp>
      <p:grpSp>
        <p:nvGrpSpPr>
          <p:cNvPr id="12" name="Group 11"/>
          <p:cNvGrpSpPr/>
          <p:nvPr/>
        </p:nvGrpSpPr>
        <p:grpSpPr>
          <a:xfrm>
            <a:off x="7646791" y="2345929"/>
            <a:ext cx="1905000" cy="3183869"/>
            <a:chOff x="1369648" y="2588058"/>
            <a:chExt cx="1905000" cy="3183869"/>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369648" y="5187152"/>
              <a:ext cx="1905000" cy="584775"/>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Coordinatore Distrettuale Leadership (GLT)</a:t>
              </a:r>
            </a:p>
          </p:txBody>
        </p:sp>
      </p:grpSp>
      <p:grpSp>
        <p:nvGrpSpPr>
          <p:cNvPr id="2" name="Group 1"/>
          <p:cNvGrpSpPr/>
          <p:nvPr/>
        </p:nvGrpSpPr>
        <p:grpSpPr>
          <a:xfrm>
            <a:off x="323044" y="2317354"/>
            <a:ext cx="1828800" cy="2939333"/>
            <a:chOff x="808424" y="2307829"/>
            <a:chExt cx="1828800" cy="2939333"/>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8411" t="1929" r="27456" b="52588"/>
            <a:stretch/>
          </p:blipFill>
          <p:spPr>
            <a:xfrm>
              <a:off x="854849" y="2307829"/>
              <a:ext cx="1735951" cy="2187971"/>
            </a:xfrm>
            <a:prstGeom prst="roundRect">
              <a:avLst>
                <a:gd name="adj" fmla="val 0"/>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7" name="TextBox 16"/>
            <p:cNvSpPr txBox="1"/>
            <p:nvPr/>
          </p:nvSpPr>
          <p:spPr>
            <a:xfrm>
              <a:off x="808424" y="4908608"/>
              <a:ext cx="1828800" cy="338554"/>
            </a:xfrm>
            <a:prstGeom prst="rect">
              <a:avLst/>
            </a:prstGeom>
            <a:noFill/>
            <a:ln>
              <a:noFill/>
            </a:ln>
            <a:effectLst/>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Governatore Distrettuale</a:t>
              </a:r>
            </a:p>
          </p:txBody>
        </p:sp>
      </p:grpSp>
      <p:sp>
        <p:nvSpPr>
          <p:cNvPr id="18" name="Title 5"/>
          <p:cNvSpPr txBox="1">
            <a:spLocks/>
          </p:cNvSpPr>
          <p:nvPr/>
        </p:nvSpPr>
        <p:spPr bwMode="auto">
          <a:xfrm>
            <a:off x="0" y="314136"/>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dirty="0">
                <a:solidFill>
                  <a:schemeClr val="bg1"/>
                </a:solidFill>
                <a:latin typeface="Calibri" panose="020F0502020204030204" pitchFamily="34" charset="0"/>
                <a:cs typeface="Calibri" panose="020F0502020204030204" pitchFamily="34" charset="0"/>
              </a:rPr>
              <a:t>Il GAT... porta le risorse umane ai leader di club</a:t>
            </a:r>
          </a:p>
        </p:txBody>
      </p:sp>
      <p:sp>
        <p:nvSpPr>
          <p:cNvPr id="19" name="TextBox 18">
            <a:extLst>
              <a:ext uri="{FF2B5EF4-FFF2-40B4-BE49-F238E27FC236}">
                <a16:creationId xmlns:a16="http://schemas.microsoft.com/office/drawing/2014/main" id="{F9B72B9D-F823-75A2-3498-DD3B4605E656}"/>
              </a:ext>
            </a:extLst>
          </p:cNvPr>
          <p:cNvSpPr txBox="1"/>
          <p:nvPr/>
        </p:nvSpPr>
        <p:spPr>
          <a:xfrm>
            <a:off x="9753600" y="4946708"/>
            <a:ext cx="2115356" cy="603897"/>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Coordinatore Distrettuale Global Extension Team (GET)</a:t>
            </a:r>
          </a:p>
        </p:txBody>
      </p:sp>
      <p:pic>
        <p:nvPicPr>
          <p:cNvPr id="21" name="Picture 20">
            <a:extLst>
              <a:ext uri="{FF2B5EF4-FFF2-40B4-BE49-F238E27FC236}">
                <a16:creationId xmlns:a16="http://schemas.microsoft.com/office/drawing/2014/main" id="{23881F97-0DFB-7D76-F9A4-CF30AB445C7D}"/>
              </a:ext>
            </a:extLst>
          </p:cNvPr>
          <p:cNvPicPr>
            <a:picLocks noChangeAspect="1"/>
          </p:cNvPicPr>
          <p:nvPr/>
        </p:nvPicPr>
        <p:blipFill>
          <a:blip r:embed="rId7"/>
          <a:stretch>
            <a:fillRect/>
          </a:stretch>
        </p:blipFill>
        <p:spPr>
          <a:xfrm>
            <a:off x="9965052" y="2339781"/>
            <a:ext cx="1783900" cy="2271341"/>
          </a:xfrm>
          <a:prstGeom prst="rect">
            <a:avLst/>
          </a:prstGeom>
        </p:spPr>
      </p:pic>
    </p:spTree>
    <p:extLst>
      <p:ext uri="{BB962C8B-B14F-4D97-AF65-F5344CB8AC3E}">
        <p14:creationId xmlns:p14="http://schemas.microsoft.com/office/powerpoint/2010/main" val="138581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333500" y="2562225"/>
            <a:ext cx="9525000" cy="1171575"/>
          </a:xfrm>
        </p:spPr>
        <p:txBody>
          <a:bodyPr/>
          <a:lstStyle/>
          <a:p>
            <a:r>
              <a:rPr lang="it-IT" sz="3600" dirty="0">
                <a:latin typeface="Calibri" panose="020F0502020204030204" pitchFamily="34" charset="0"/>
                <a:cs typeface="Calibri" panose="020F0502020204030204" pitchFamily="34" charset="0"/>
              </a:rPr>
              <a:t>Ruolo del Presidente di Zona</a:t>
            </a:r>
          </a:p>
        </p:txBody>
      </p:sp>
    </p:spTree>
    <p:extLst>
      <p:ext uri="{BB962C8B-B14F-4D97-AF65-F5344CB8AC3E}">
        <p14:creationId xmlns:p14="http://schemas.microsoft.com/office/powerpoint/2010/main" val="230400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51852"/>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530448" y="373283"/>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dirty="0">
                <a:solidFill>
                  <a:schemeClr val="bg1"/>
                </a:solidFill>
                <a:latin typeface="Calibri" panose="020F0502020204030204" pitchFamily="34" charset="0"/>
                <a:cs typeface="Calibri" panose="020F0502020204030204" pitchFamily="34" charset="0"/>
              </a:rPr>
              <a:t>La vostra prima riunione: focus sul service!</a:t>
            </a:r>
          </a:p>
        </p:txBody>
      </p:sp>
      <p:grpSp>
        <p:nvGrpSpPr>
          <p:cNvPr id="20" name="Group 19"/>
          <p:cNvGrpSpPr>
            <a:grpSpLocks noChangeAspect="1"/>
          </p:cNvGrpSpPr>
          <p:nvPr/>
        </p:nvGrpSpPr>
        <p:grpSpPr>
          <a:xfrm>
            <a:off x="7981669" y="1938793"/>
            <a:ext cx="1165659" cy="1763484"/>
            <a:chOff x="5734418" y="1656569"/>
            <a:chExt cx="1086478" cy="1643696"/>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9" y="1656569"/>
              <a:ext cx="852855" cy="1242324"/>
            </a:xfrm>
            <a:prstGeom prst="rect">
              <a:avLst/>
            </a:prstGeom>
            <a:ln>
              <a:noFill/>
            </a:ln>
            <a:effectLst/>
          </p:spPr>
        </p:pic>
        <p:sp>
          <p:nvSpPr>
            <p:cNvPr id="22" name="TextBox 21"/>
            <p:cNvSpPr txBox="1"/>
            <p:nvPr/>
          </p:nvSpPr>
          <p:spPr>
            <a:xfrm>
              <a:off x="5734418" y="2984708"/>
              <a:ext cx="1086478" cy="315557"/>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	</a:t>
              </a:r>
            </a:p>
          </p:txBody>
        </p:sp>
      </p:grpSp>
      <p:sp>
        <p:nvSpPr>
          <p:cNvPr id="23" name="TextBox 22"/>
          <p:cNvSpPr txBox="1"/>
          <p:nvPr/>
        </p:nvSpPr>
        <p:spPr>
          <a:xfrm>
            <a:off x="811064" y="1306422"/>
            <a:ext cx="3105994" cy="400110"/>
          </a:xfrm>
          <a:prstGeom prst="rect">
            <a:avLst/>
          </a:prstGeom>
          <a:noFill/>
        </p:spPr>
        <p:txBody>
          <a:bodyPr wrap="square" rtlCol="0">
            <a:spAutoFit/>
          </a:bodyPr>
          <a:lstStyle/>
          <a:p>
            <a:pPr algn="ctr"/>
            <a:r>
              <a:rPr lang="it-IT" sz="2000" b="1" i="1" dirty="0">
                <a:solidFill>
                  <a:schemeClr val="bg2"/>
                </a:solidFill>
                <a:latin typeface="Calibri" panose="020F0502020204030204" pitchFamily="34" charset="0"/>
                <a:cs typeface="Calibri" panose="020F0502020204030204" pitchFamily="34" charset="0"/>
              </a:rPr>
              <a:t>Global Action Team</a:t>
            </a:r>
          </a:p>
        </p:txBody>
      </p:sp>
      <p:grpSp>
        <p:nvGrpSpPr>
          <p:cNvPr id="24" name="Group 23"/>
          <p:cNvGrpSpPr>
            <a:grpSpLocks noChangeAspect="1"/>
          </p:cNvGrpSpPr>
          <p:nvPr/>
        </p:nvGrpSpPr>
        <p:grpSpPr>
          <a:xfrm>
            <a:off x="7746476" y="4002140"/>
            <a:ext cx="1652784" cy="2223558"/>
            <a:chOff x="5475296" y="3532187"/>
            <a:chExt cx="1652784" cy="2223558"/>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5475296" y="4986304"/>
              <a:ext cx="1652784" cy="769441"/>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 di Comitato Service </a:t>
              </a:r>
            </a:p>
            <a:p>
              <a:pPr algn="ctr"/>
              <a:r>
                <a:rPr lang="it-IT" sz="1200" dirty="0">
                  <a:solidFill>
                    <a:schemeClr val="bg1"/>
                  </a:solidFill>
                </a:rPr>
                <a:t>	</a:t>
              </a:r>
            </a:p>
          </p:txBody>
        </p:sp>
      </p:grpSp>
      <p:grpSp>
        <p:nvGrpSpPr>
          <p:cNvPr id="27" name="Group 26"/>
          <p:cNvGrpSpPr>
            <a:grpSpLocks noChangeAspect="1"/>
          </p:cNvGrpSpPr>
          <p:nvPr/>
        </p:nvGrpSpPr>
        <p:grpSpPr>
          <a:xfrm>
            <a:off x="9558804" y="4002139"/>
            <a:ext cx="1099319" cy="1792672"/>
            <a:chOff x="7146970" y="3535483"/>
            <a:chExt cx="1099319" cy="1792672"/>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7146970" y="4989601"/>
              <a:ext cx="1099319" cy="338554"/>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Segretario	</a:t>
              </a:r>
            </a:p>
          </p:txBody>
        </p:sp>
      </p:grpSp>
      <p:grpSp>
        <p:nvGrpSpPr>
          <p:cNvPr id="30" name="Group 29"/>
          <p:cNvGrpSpPr>
            <a:grpSpLocks noChangeAspect="1"/>
          </p:cNvGrpSpPr>
          <p:nvPr/>
        </p:nvGrpSpPr>
        <p:grpSpPr>
          <a:xfrm>
            <a:off x="9321693" y="1936658"/>
            <a:ext cx="1573540" cy="2039503"/>
            <a:chOff x="6971002" y="1523998"/>
            <a:chExt cx="1573540" cy="2039503"/>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6971002" y="2978726"/>
              <a:ext cx="1573540" cy="584775"/>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Vice Presidente	</a:t>
              </a:r>
            </a:p>
          </p:txBody>
        </p:sp>
      </p:grpSp>
      <p:grpSp>
        <p:nvGrpSpPr>
          <p:cNvPr id="47" name="Group 46"/>
          <p:cNvGrpSpPr/>
          <p:nvPr/>
        </p:nvGrpSpPr>
        <p:grpSpPr>
          <a:xfrm>
            <a:off x="4544763" y="2259828"/>
            <a:ext cx="2496002" cy="2878576"/>
            <a:chOff x="3094090" y="2066731"/>
            <a:chExt cx="2496002" cy="2878576"/>
          </a:xfrm>
        </p:grpSpPr>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49" name="TextBox 48"/>
            <p:cNvSpPr txBox="1"/>
            <p:nvPr/>
          </p:nvSpPr>
          <p:spPr>
            <a:xfrm>
              <a:off x="3094090" y="4606753"/>
              <a:ext cx="2496002" cy="338554"/>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 di Zona</a:t>
              </a:r>
            </a:p>
          </p:txBody>
        </p:sp>
      </p:grpSp>
      <p:grpSp>
        <p:nvGrpSpPr>
          <p:cNvPr id="50" name="Group 49"/>
          <p:cNvGrpSpPr/>
          <p:nvPr/>
        </p:nvGrpSpPr>
        <p:grpSpPr>
          <a:xfrm>
            <a:off x="1116060" y="2303366"/>
            <a:ext cx="2496002" cy="2835038"/>
            <a:chOff x="475406" y="2133600"/>
            <a:chExt cx="2496002" cy="2835038"/>
          </a:xfrm>
        </p:grpSpPr>
        <p:pic>
          <p:nvPicPr>
            <p:cNvPr id="51" name="Picture 50"/>
            <p:cNvPicPr>
              <a:picLocks noChangeAspect="1"/>
            </p:cNvPicPr>
            <p:nvPr/>
          </p:nvPicPr>
          <p:blipFill rotWithShape="1">
            <a:blip r:embed="rId8">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tx1">
                  <a:alpha val="40000"/>
                </a:schemeClr>
              </a:outerShdw>
            </a:effectLst>
          </p:spPr>
        </p:pic>
        <p:sp>
          <p:nvSpPr>
            <p:cNvPr id="52" name="TextBox 51"/>
            <p:cNvSpPr txBox="1"/>
            <p:nvPr/>
          </p:nvSpPr>
          <p:spPr>
            <a:xfrm>
              <a:off x="475406" y="4630084"/>
              <a:ext cx="2496002" cy="338554"/>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Coordinatore Distrettuale Service (GST)</a:t>
              </a:r>
            </a:p>
          </p:txBody>
        </p:sp>
      </p:grpSp>
      <p:sp>
        <p:nvSpPr>
          <p:cNvPr id="53" name="TextBox 52"/>
          <p:cNvSpPr txBox="1"/>
          <p:nvPr/>
        </p:nvSpPr>
        <p:spPr>
          <a:xfrm>
            <a:off x="8187497" y="1306422"/>
            <a:ext cx="2496002" cy="400110"/>
          </a:xfrm>
          <a:prstGeom prst="rect">
            <a:avLst/>
          </a:prstGeom>
          <a:noFill/>
        </p:spPr>
        <p:txBody>
          <a:bodyPr wrap="square" rtlCol="0">
            <a:spAutoFit/>
          </a:bodyPr>
          <a:lstStyle/>
          <a:p>
            <a:pPr algn="ctr"/>
            <a:r>
              <a:rPr lang="it-IT" sz="2000" b="1" i="1" dirty="0">
                <a:solidFill>
                  <a:schemeClr val="bg2"/>
                </a:solidFill>
                <a:latin typeface="HelveticaNeueLT Std" panose="020B0604020202020204" pitchFamily="34" charset="0"/>
              </a:rPr>
              <a:t>Officer di club</a:t>
            </a:r>
          </a:p>
        </p:txBody>
      </p:sp>
    </p:spTree>
    <p:extLst>
      <p:ext uri="{BB962C8B-B14F-4D97-AF65-F5344CB8AC3E}">
        <p14:creationId xmlns:p14="http://schemas.microsoft.com/office/powerpoint/2010/main" val="401528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876800" y="1524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705350" y="255490"/>
            <a:ext cx="7258050" cy="1182092"/>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it-IT" sz="3200" b="1" dirty="0">
                <a:solidFill>
                  <a:srgbClr val="082E87"/>
                </a:solidFill>
                <a:latin typeface="Calibri" panose="020F0502020204030204" pitchFamily="34" charset="0"/>
                <a:cs typeface="Calibri" panose="020F0502020204030204" pitchFamily="34" charset="0"/>
              </a:rPr>
              <a:t>Coinvolgete il coordinatore distrettuale Global Service Team per condividere:</a:t>
            </a:r>
          </a:p>
        </p:txBody>
      </p:sp>
      <p:grpSp>
        <p:nvGrpSpPr>
          <p:cNvPr id="9" name="Group 8"/>
          <p:cNvGrpSpPr/>
          <p:nvPr/>
        </p:nvGrpSpPr>
        <p:grpSpPr>
          <a:xfrm>
            <a:off x="695099" y="1904767"/>
            <a:ext cx="2496002" cy="2835038"/>
            <a:chOff x="475406" y="2133600"/>
            <a:chExt cx="2496002" cy="2835038"/>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accent6">
                  <a:lumMod val="50000"/>
                  <a:lumOff val="50000"/>
                  <a:alpha val="40000"/>
                </a:schemeClr>
              </a:outerShdw>
            </a:effectLst>
          </p:spPr>
        </p:pic>
        <p:sp>
          <p:nvSpPr>
            <p:cNvPr id="13" name="TextBox 12"/>
            <p:cNvSpPr txBox="1"/>
            <p:nvPr/>
          </p:nvSpPr>
          <p:spPr>
            <a:xfrm>
              <a:off x="475406" y="4630084"/>
              <a:ext cx="2496002" cy="338554"/>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Coordinatore Distrettuale Service (GST)</a:t>
              </a:r>
            </a:p>
          </p:txBody>
        </p:sp>
      </p:grpSp>
      <p:sp>
        <p:nvSpPr>
          <p:cNvPr id="14" name="TextBox 13"/>
          <p:cNvSpPr txBox="1"/>
          <p:nvPr/>
        </p:nvSpPr>
        <p:spPr>
          <a:xfrm>
            <a:off x="4705350" y="2057400"/>
            <a:ext cx="6562725" cy="4431983"/>
          </a:xfrm>
          <a:prstGeom prst="rect">
            <a:avLst/>
          </a:prstGeom>
          <a:noFill/>
        </p:spPr>
        <p:txBody>
          <a:bodyPr wrap="square" rtlCol="0">
            <a:spAutoFit/>
          </a:bodyPr>
          <a:lstStyle/>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Programma internazionale, multidistrettuale e distrettuale</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Programmi e progetti di servizio a livello distrettuale</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Scambio di idee su progetti di servizio di club</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it-IT" sz="2400" dirty="0">
                <a:solidFill>
                  <a:schemeClr val="accent6">
                    <a:lumMod val="75000"/>
                    <a:lumOff val="25000"/>
                  </a:schemeClr>
                </a:solidFill>
                <a:latin typeface="Calibri" panose="020F0502020204030204" pitchFamily="34" charset="0"/>
                <a:cs typeface="Calibri" panose="020F0502020204030204" pitchFamily="34" charset="0"/>
              </a:rPr>
              <a:t>Modi per individuare nuovi progetti di servizio</a:t>
            </a:r>
          </a:p>
          <a:p>
            <a:pPr marL="461962">
              <a:buSzPct val="100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it-IT" sz="2400" dirty="0">
                <a:solidFill>
                  <a:schemeClr val="accent6">
                    <a:lumMod val="75000"/>
                    <a:lumOff val="25000"/>
                  </a:schemeClr>
                </a:solidFill>
                <a:latin typeface="Calibri" panose="020F0502020204030204" pitchFamily="34" charset="0"/>
                <a:cs typeface="Calibri" panose="020F0502020204030204" pitchFamily="34" charset="0"/>
              </a:rPr>
              <a:t>Valutazioni dei Bisogni della Comunità</a:t>
            </a:r>
          </a:p>
          <a:p>
            <a:endParaRPr lang="en-US" dirty="0">
              <a:solidFill>
                <a:schemeClr val="accent6">
                  <a:lumMod val="65000"/>
                  <a:lumOff val="35000"/>
                </a:schemeClr>
              </a:solidFill>
            </a:endParaRPr>
          </a:p>
        </p:txBody>
      </p:sp>
    </p:spTree>
    <p:extLst>
      <p:ext uri="{BB962C8B-B14F-4D97-AF65-F5344CB8AC3E}">
        <p14:creationId xmlns:p14="http://schemas.microsoft.com/office/powerpoint/2010/main" val="977322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Rectangle 4"/>
          <p:cNvSpPr/>
          <p:nvPr/>
        </p:nvSpPr>
        <p:spPr>
          <a:xfrm>
            <a:off x="972248" y="5148195"/>
            <a:ext cx="10439400" cy="3600985"/>
          </a:xfrm>
          <a:prstGeom prst="rect">
            <a:avLst/>
          </a:prstGeom>
        </p:spPr>
        <p:txBody>
          <a:bodyPr wrap="square" numCol="5">
            <a:spAutoFit/>
          </a:bodyPr>
          <a:lstStyle/>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p:txBody>
      </p:sp>
      <p:sp>
        <p:nvSpPr>
          <p:cNvPr id="15" name="Title 1"/>
          <p:cNvSpPr txBox="1">
            <a:spLocks/>
          </p:cNvSpPr>
          <p:nvPr/>
        </p:nvSpPr>
        <p:spPr>
          <a:xfrm>
            <a:off x="1207626" y="479510"/>
            <a:ext cx="9776749" cy="58118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it-IT" sz="3600" dirty="0">
                <a:solidFill>
                  <a:schemeClr val="bg1"/>
                </a:solidFill>
                <a:latin typeface="Calibri" panose="020F0502020204030204" pitchFamily="34" charset="0"/>
                <a:cs typeface="Calibri" panose="020F0502020204030204" pitchFamily="34" charset="0"/>
              </a:rPr>
              <a:t>Risorse per il Presidente di Comitato Service di club</a:t>
            </a:r>
          </a:p>
        </p:txBody>
      </p:sp>
      <p:sp>
        <p:nvSpPr>
          <p:cNvPr id="17" name="Rectangle 16"/>
          <p:cNvSpPr/>
          <p:nvPr/>
        </p:nvSpPr>
        <p:spPr>
          <a:xfrm>
            <a:off x="4839413" y="1295400"/>
            <a:ext cx="2352331"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4" name="TextBox 3"/>
          <p:cNvSpPr txBox="1"/>
          <p:nvPr/>
        </p:nvSpPr>
        <p:spPr>
          <a:xfrm>
            <a:off x="1235547" y="5148195"/>
            <a:ext cx="9912802" cy="1015663"/>
          </a:xfrm>
          <a:prstGeom prst="rect">
            <a:avLst/>
          </a:prstGeom>
          <a:noFill/>
        </p:spPr>
        <p:txBody>
          <a:bodyPr wrap="square" rtlCol="0">
            <a:spAutoFit/>
          </a:bodyPr>
          <a:lstStyle/>
          <a:p>
            <a:pPr algn="ctr"/>
            <a:r>
              <a:rPr lang="it-IT" sz="3000" dirty="0">
                <a:solidFill>
                  <a:schemeClr val="accent1"/>
                </a:solidFill>
                <a:latin typeface="Calibri" panose="020F0502020204030204" pitchFamily="34" charset="0"/>
                <a:cs typeface="Calibri" panose="020F0502020204030204" pitchFamily="34" charset="0"/>
              </a:rPr>
              <a:t>Il Viaggio del Service</a:t>
            </a:r>
          </a:p>
          <a:p>
            <a:pPr algn="ctr"/>
            <a:r>
              <a:rPr lang="it-IT" sz="3000" dirty="0">
                <a:solidFill>
                  <a:schemeClr val="accent1"/>
                </a:solidFill>
                <a:latin typeface="Calibri" panose="020F0502020204030204" pitchFamily="34" charset="0"/>
                <a:cs typeface="Calibri" panose="020F0502020204030204" pitchFamily="34" charset="0"/>
              </a:rPr>
              <a:t>Conoscenza, Scoperta, Azione, Celebrazione </a:t>
            </a:r>
          </a:p>
        </p:txBody>
      </p:sp>
      <p:grpSp>
        <p:nvGrpSpPr>
          <p:cNvPr id="6" name="Group 5">
            <a:extLst>
              <a:ext uri="{FF2B5EF4-FFF2-40B4-BE49-F238E27FC236}">
                <a16:creationId xmlns:a16="http://schemas.microsoft.com/office/drawing/2014/main" id="{2D80A1E8-D33F-8B1C-9697-1C3E62D74976}"/>
              </a:ext>
            </a:extLst>
          </p:cNvPr>
          <p:cNvGrpSpPr/>
          <p:nvPr/>
        </p:nvGrpSpPr>
        <p:grpSpPr>
          <a:xfrm>
            <a:off x="256702" y="2429249"/>
            <a:ext cx="11808512" cy="1914151"/>
            <a:chOff x="256702" y="2429249"/>
            <a:chExt cx="11808512" cy="1727871"/>
          </a:xfrm>
        </p:grpSpPr>
        <p:grpSp>
          <p:nvGrpSpPr>
            <p:cNvPr id="7" name="Group 6">
              <a:extLst>
                <a:ext uri="{FF2B5EF4-FFF2-40B4-BE49-F238E27FC236}">
                  <a16:creationId xmlns:a16="http://schemas.microsoft.com/office/drawing/2014/main" id="{F3AB18BF-47B1-ED6A-5F60-D7335A816B1E}"/>
                </a:ext>
              </a:extLst>
            </p:cNvPr>
            <p:cNvGrpSpPr/>
            <p:nvPr/>
          </p:nvGrpSpPr>
          <p:grpSpPr>
            <a:xfrm>
              <a:off x="256702" y="2429249"/>
              <a:ext cx="11808512" cy="1727871"/>
              <a:chOff x="217631" y="709793"/>
              <a:chExt cx="11808512" cy="1727871"/>
            </a:xfrm>
          </p:grpSpPr>
          <p:sp>
            <p:nvSpPr>
              <p:cNvPr id="9" name="TextBox 8">
                <a:extLst>
                  <a:ext uri="{FF2B5EF4-FFF2-40B4-BE49-F238E27FC236}">
                    <a16:creationId xmlns:a16="http://schemas.microsoft.com/office/drawing/2014/main" id="{4601BB2F-AB4E-EA76-B1E3-C0D687F3F531}"/>
                  </a:ext>
                </a:extLst>
              </p:cNvPr>
              <p:cNvSpPr txBox="1"/>
              <p:nvPr/>
            </p:nvSpPr>
            <p:spPr>
              <a:xfrm>
                <a:off x="4507775" y="1852448"/>
                <a:ext cx="1553291" cy="585216"/>
              </a:xfrm>
              <a:prstGeom prst="rect">
                <a:avLst/>
              </a:prstGeom>
              <a:noFill/>
            </p:spPr>
            <p:txBody>
              <a:bodyPr wrap="square" lIns="0" rIns="0" rtlCol="0">
                <a:spAutoFit/>
              </a:bodyPr>
              <a:lstStyle/>
              <a:p>
                <a:pPr algn="ctr"/>
                <a:r>
                  <a:rPr lang="it-IT" sz="1600" b="1" dirty="0">
                    <a:solidFill>
                      <a:srgbClr val="8CC63F"/>
                    </a:solidFill>
                    <a:ea typeface="Open Sans" charset="0"/>
                    <a:cs typeface="Open Sans" charset="0"/>
                  </a:rPr>
                  <a:t>AMBIENTE</a:t>
                </a:r>
                <a:br>
                  <a:rPr lang="it-IT" sz="1600" b="1" dirty="0">
                    <a:solidFill>
                      <a:srgbClr val="8CC63F"/>
                    </a:solidFill>
                    <a:ea typeface="Open Sans" charset="0"/>
                    <a:cs typeface="Open Sans" charset="0"/>
                  </a:rPr>
                </a:br>
                <a:endParaRPr lang="it-IT" sz="1600" b="1" dirty="0">
                  <a:solidFill>
                    <a:srgbClr val="8CC63F"/>
                  </a:solidFill>
                  <a:ea typeface="Open Sans" charset="0"/>
                  <a:cs typeface="Open Sans" charset="0"/>
                </a:endParaRPr>
              </a:p>
            </p:txBody>
          </p:sp>
          <p:sp>
            <p:nvSpPr>
              <p:cNvPr id="10" name="TextBox 9">
                <a:extLst>
                  <a:ext uri="{FF2B5EF4-FFF2-40B4-BE49-F238E27FC236}">
                    <a16:creationId xmlns:a16="http://schemas.microsoft.com/office/drawing/2014/main" id="{5D3A6B34-E0F1-7F45-A3A3-374E0B815517}"/>
                  </a:ext>
                </a:extLst>
              </p:cNvPr>
              <p:cNvSpPr txBox="1"/>
              <p:nvPr/>
            </p:nvSpPr>
            <p:spPr>
              <a:xfrm>
                <a:off x="7596389" y="1852448"/>
                <a:ext cx="1463040" cy="585216"/>
              </a:xfrm>
              <a:prstGeom prst="rect">
                <a:avLst/>
              </a:prstGeom>
              <a:noFill/>
            </p:spPr>
            <p:txBody>
              <a:bodyPr wrap="square" lIns="0" rIns="0" rtlCol="0">
                <a:spAutoFit/>
              </a:bodyPr>
              <a:lstStyle/>
              <a:p>
                <a:pPr algn="ctr"/>
                <a:r>
                  <a:rPr lang="it-IT" sz="1600" b="1" dirty="0">
                    <a:solidFill>
                      <a:srgbClr val="F26A2C"/>
                    </a:solidFill>
                    <a:ea typeface="Open Sans" charset="0"/>
                    <a:cs typeface="Open Sans" charset="0"/>
                  </a:rPr>
                  <a:t>FAME</a:t>
                </a:r>
                <a:br>
                  <a:rPr lang="it-IT" sz="1600" b="1" dirty="0">
                    <a:solidFill>
                      <a:srgbClr val="F26A2C"/>
                    </a:solidFill>
                    <a:ea typeface="Open Sans" charset="0"/>
                    <a:cs typeface="Open Sans" charset="0"/>
                  </a:rPr>
                </a:br>
                <a:endParaRPr lang="it-IT" sz="1600" b="1" dirty="0">
                  <a:solidFill>
                    <a:srgbClr val="F26A2C"/>
                  </a:solidFill>
                  <a:ea typeface="Open Sans" charset="0"/>
                  <a:cs typeface="Open Sans" charset="0"/>
                </a:endParaRPr>
              </a:p>
            </p:txBody>
          </p:sp>
          <p:sp>
            <p:nvSpPr>
              <p:cNvPr id="11" name="TextBox 10">
                <a:extLst>
                  <a:ext uri="{FF2B5EF4-FFF2-40B4-BE49-F238E27FC236}">
                    <a16:creationId xmlns:a16="http://schemas.microsoft.com/office/drawing/2014/main" id="{9A66EE7D-88A5-A589-FF2B-96CAC9B3970F}"/>
                  </a:ext>
                </a:extLst>
              </p:cNvPr>
              <p:cNvSpPr txBox="1"/>
              <p:nvPr/>
            </p:nvSpPr>
            <p:spPr>
              <a:xfrm>
                <a:off x="9112143" y="1852448"/>
                <a:ext cx="1463040" cy="585216"/>
              </a:xfrm>
              <a:prstGeom prst="rect">
                <a:avLst/>
              </a:prstGeom>
              <a:noFill/>
            </p:spPr>
            <p:txBody>
              <a:bodyPr wrap="square" lIns="0" rIns="0" rtlCol="0">
                <a:spAutoFit/>
              </a:bodyPr>
              <a:lstStyle/>
              <a:p>
                <a:pPr algn="ctr"/>
                <a:r>
                  <a:rPr lang="it-IT" sz="1600" b="1" dirty="0">
                    <a:solidFill>
                      <a:srgbClr val="6A205F"/>
                    </a:solidFill>
                    <a:ea typeface="Open Sans" charset="0"/>
                    <a:cs typeface="Open Sans" charset="0"/>
                  </a:rPr>
                  <a:t>VISTA</a:t>
                </a:r>
                <a:br>
                  <a:rPr lang="it-IT" sz="1600" b="1" dirty="0">
                    <a:solidFill>
                      <a:srgbClr val="6A205F"/>
                    </a:solidFill>
                    <a:ea typeface="Open Sans" charset="0"/>
                    <a:cs typeface="Open Sans" charset="0"/>
                  </a:rPr>
                </a:br>
                <a:endParaRPr lang="it-IT" sz="1600" b="1" dirty="0">
                  <a:solidFill>
                    <a:srgbClr val="6A205F"/>
                  </a:solidFill>
                  <a:ea typeface="Open Sans" charset="0"/>
                  <a:cs typeface="Open Sans" charset="0"/>
                </a:endParaRPr>
              </a:p>
            </p:txBody>
          </p:sp>
          <p:sp>
            <p:nvSpPr>
              <p:cNvPr id="12" name="TextBox 11">
                <a:extLst>
                  <a:ext uri="{FF2B5EF4-FFF2-40B4-BE49-F238E27FC236}">
                    <a16:creationId xmlns:a16="http://schemas.microsoft.com/office/drawing/2014/main" id="{88BB6395-086C-9FB7-000D-5C084D9135C6}"/>
                  </a:ext>
                </a:extLst>
              </p:cNvPr>
              <p:cNvSpPr txBox="1"/>
              <p:nvPr/>
            </p:nvSpPr>
            <p:spPr>
              <a:xfrm>
                <a:off x="217631" y="1852448"/>
                <a:ext cx="1463040" cy="585216"/>
              </a:xfrm>
              <a:prstGeom prst="rect">
                <a:avLst/>
              </a:prstGeom>
              <a:noFill/>
            </p:spPr>
            <p:txBody>
              <a:bodyPr wrap="square" lIns="0" rIns="0" rtlCol="0">
                <a:spAutoFit/>
              </a:bodyPr>
              <a:lstStyle/>
              <a:p>
                <a:pPr algn="ctr"/>
                <a:r>
                  <a:rPr lang="it-IT" sz="1600" b="1" dirty="0">
                    <a:solidFill>
                      <a:srgbClr val="F0C217"/>
                    </a:solidFill>
                    <a:ea typeface="Open Sans" charset="0"/>
                    <a:cs typeface="Open Sans" charset="0"/>
                  </a:rPr>
                  <a:t>CANCRO INFANTILE </a:t>
                </a:r>
              </a:p>
              <a:p>
                <a:pPr algn="ctr"/>
                <a:endParaRPr lang="it-IT" sz="1600" b="1" dirty="0">
                  <a:solidFill>
                    <a:srgbClr val="F0C217"/>
                  </a:solidFill>
                  <a:ea typeface="Open Sans" charset="0"/>
                  <a:cs typeface="Open Sans" charset="0"/>
                </a:endParaRPr>
              </a:p>
            </p:txBody>
          </p:sp>
          <p:pic>
            <p:nvPicPr>
              <p:cNvPr id="13" name="Picture 12">
                <a:extLst>
                  <a:ext uri="{FF2B5EF4-FFF2-40B4-BE49-F238E27FC236}">
                    <a16:creationId xmlns:a16="http://schemas.microsoft.com/office/drawing/2014/main" id="{6F138ED7-15EA-8543-81D0-81675F5854F8}"/>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18" name="Picture 17">
                <a:extLst>
                  <a:ext uri="{FF2B5EF4-FFF2-40B4-BE49-F238E27FC236}">
                    <a16:creationId xmlns:a16="http://schemas.microsoft.com/office/drawing/2014/main" id="{1C2DADF2-1FB9-9A2C-613F-3DEF051BEBA9}"/>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19" name="Picture 18">
                <a:extLst>
                  <a:ext uri="{FF2B5EF4-FFF2-40B4-BE49-F238E27FC236}">
                    <a16:creationId xmlns:a16="http://schemas.microsoft.com/office/drawing/2014/main" id="{82716BC9-F3B5-2EE9-1771-0F12AA4DF656}"/>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0" name="Picture 19">
                <a:extLst>
                  <a:ext uri="{FF2B5EF4-FFF2-40B4-BE49-F238E27FC236}">
                    <a16:creationId xmlns:a16="http://schemas.microsoft.com/office/drawing/2014/main" id="{38974956-BAF0-793C-2E15-A2C8A4710688}"/>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7" name="TextBox 26">
                <a:extLst>
                  <a:ext uri="{FF2B5EF4-FFF2-40B4-BE49-F238E27FC236}">
                    <a16:creationId xmlns:a16="http://schemas.microsoft.com/office/drawing/2014/main" id="{1D685B43-D345-3185-E18E-B4AA4799DF4A}"/>
                  </a:ext>
                </a:extLst>
              </p:cNvPr>
              <p:cNvSpPr txBox="1"/>
              <p:nvPr/>
            </p:nvSpPr>
            <p:spPr>
              <a:xfrm>
                <a:off x="1689891" y="1852448"/>
                <a:ext cx="1463040" cy="585216"/>
              </a:xfrm>
              <a:prstGeom prst="rect">
                <a:avLst/>
              </a:prstGeom>
              <a:noFill/>
            </p:spPr>
            <p:txBody>
              <a:bodyPr wrap="square" lIns="0" rIns="0" rtlCol="0">
                <a:spAutoFit/>
              </a:bodyPr>
              <a:lstStyle/>
              <a:p>
                <a:pPr algn="ctr"/>
                <a:r>
                  <a:rPr lang="it-IT" sz="1600" b="1" dirty="0">
                    <a:solidFill>
                      <a:srgbClr val="0774AF"/>
                    </a:solidFill>
                    <a:ea typeface="Open Sans" charset="0"/>
                    <a:cs typeface="Open Sans" charset="0"/>
                  </a:rPr>
                  <a:t>DIABETE</a:t>
                </a:r>
                <a:br>
                  <a:rPr lang="it-IT" sz="1200" b="1" dirty="0">
                    <a:solidFill>
                      <a:schemeClr val="tx2"/>
                    </a:solidFill>
                    <a:ea typeface="Open Sans" charset="0"/>
                    <a:cs typeface="Open Sans" charset="0"/>
                  </a:rPr>
                </a:br>
                <a:endParaRPr lang="it-IT" sz="1200" b="1" dirty="0">
                  <a:solidFill>
                    <a:schemeClr val="tx2"/>
                  </a:solidFill>
                  <a:ea typeface="Open Sans" charset="0"/>
                  <a:cs typeface="Open Sans" charset="0"/>
                </a:endParaRPr>
              </a:p>
            </p:txBody>
          </p:sp>
          <p:pic>
            <p:nvPicPr>
              <p:cNvPr id="28" name="Picture 27">
                <a:extLst>
                  <a:ext uri="{FF2B5EF4-FFF2-40B4-BE49-F238E27FC236}">
                    <a16:creationId xmlns:a16="http://schemas.microsoft.com/office/drawing/2014/main" id="{005B1996-E869-6C17-A027-C410224D13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sp>
            <p:nvSpPr>
              <p:cNvPr id="29" name="TextBox 28">
                <a:extLst>
                  <a:ext uri="{FF2B5EF4-FFF2-40B4-BE49-F238E27FC236}">
                    <a16:creationId xmlns:a16="http://schemas.microsoft.com/office/drawing/2014/main" id="{50EFAEAC-645B-2B32-AD49-D6B43615598C}"/>
                  </a:ext>
                </a:extLst>
              </p:cNvPr>
              <p:cNvSpPr txBox="1"/>
              <p:nvPr/>
            </p:nvSpPr>
            <p:spPr>
              <a:xfrm>
                <a:off x="3161397" y="1852448"/>
                <a:ext cx="1463040" cy="585216"/>
              </a:xfrm>
              <a:prstGeom prst="rect">
                <a:avLst/>
              </a:prstGeom>
              <a:noFill/>
            </p:spPr>
            <p:txBody>
              <a:bodyPr wrap="square" lIns="0" rIns="0" rtlCol="0">
                <a:spAutoFit/>
              </a:bodyPr>
              <a:lstStyle/>
              <a:p>
                <a:pPr algn="ctr"/>
                <a:r>
                  <a:rPr lang="it-IT" sz="1600" b="1" dirty="0">
                    <a:solidFill>
                      <a:srgbClr val="00339A"/>
                    </a:solidFill>
                    <a:ea typeface="Open Sans" charset="0"/>
                    <a:cs typeface="Open Sans" charset="0"/>
                  </a:rPr>
                  <a:t>ASSISTENZA </a:t>
                </a:r>
                <a:br>
                  <a:rPr lang="it-IT" sz="1600" b="1" dirty="0">
                    <a:solidFill>
                      <a:srgbClr val="00339A"/>
                    </a:solidFill>
                    <a:ea typeface="Open Sans" charset="0"/>
                    <a:cs typeface="Open Sans" charset="0"/>
                  </a:rPr>
                </a:br>
                <a:r>
                  <a:rPr lang="it-IT" sz="1600" b="1" dirty="0">
                    <a:solidFill>
                      <a:srgbClr val="00339A"/>
                    </a:solidFill>
                    <a:ea typeface="Open Sans" charset="0"/>
                    <a:cs typeface="Open Sans" charset="0"/>
                  </a:rPr>
                  <a:t>IN CASO DI DISASTRI</a:t>
                </a:r>
              </a:p>
            </p:txBody>
          </p:sp>
          <p:pic>
            <p:nvPicPr>
              <p:cNvPr id="30" name="Picture 29" descr="A group of people holding hands&#10;&#10;Description automatically generated">
                <a:extLst>
                  <a:ext uri="{FF2B5EF4-FFF2-40B4-BE49-F238E27FC236}">
                    <a16:creationId xmlns:a16="http://schemas.microsoft.com/office/drawing/2014/main" id="{9BA8A9E4-BA64-62C7-41ED-D524FD7E8BE9}"/>
                  </a:ext>
                </a:extLst>
              </p:cNvPr>
              <p:cNvPicPr>
                <a:picLocks noChangeAspect="1"/>
              </p:cNvPicPr>
              <p:nvPr/>
            </p:nvPicPr>
            <p:blipFill>
              <a:blip r:embed="rId8"/>
              <a:stretch>
                <a:fillRect/>
              </a:stretch>
            </p:blipFill>
            <p:spPr>
              <a:xfrm>
                <a:off x="10724026" y="709793"/>
                <a:ext cx="1130824" cy="1143000"/>
              </a:xfrm>
              <a:prstGeom prst="rect">
                <a:avLst/>
              </a:prstGeom>
            </p:spPr>
          </p:pic>
          <p:sp>
            <p:nvSpPr>
              <p:cNvPr id="31" name="TextBox 30">
                <a:extLst>
                  <a:ext uri="{FF2B5EF4-FFF2-40B4-BE49-F238E27FC236}">
                    <a16:creationId xmlns:a16="http://schemas.microsoft.com/office/drawing/2014/main" id="{CB20F289-56F6-CF19-8919-53A3DD9DCEC3}"/>
                  </a:ext>
                </a:extLst>
              </p:cNvPr>
              <p:cNvSpPr txBox="1"/>
              <p:nvPr/>
            </p:nvSpPr>
            <p:spPr>
              <a:xfrm>
                <a:off x="10563103" y="1852448"/>
                <a:ext cx="1463040" cy="585216"/>
              </a:xfrm>
              <a:prstGeom prst="rect">
                <a:avLst/>
              </a:prstGeom>
              <a:noFill/>
            </p:spPr>
            <p:txBody>
              <a:bodyPr wrap="square" lIns="0" rIns="0" rtlCol="0">
                <a:spAutoFit/>
              </a:bodyPr>
              <a:lstStyle/>
              <a:p>
                <a:pPr algn="ctr"/>
                <a:r>
                  <a:rPr lang="it-IT" sz="1600" b="1" dirty="0">
                    <a:solidFill>
                      <a:srgbClr val="10A0A0"/>
                    </a:solidFill>
                    <a:ea typeface="Open Sans" charset="0"/>
                    <a:cs typeface="Open Sans" charset="0"/>
                  </a:rPr>
                  <a:t>GIOVANI</a:t>
                </a:r>
                <a:br>
                  <a:rPr lang="it-IT" sz="1600" b="1" dirty="0">
                    <a:solidFill>
                      <a:srgbClr val="10A0A0"/>
                    </a:solidFill>
                    <a:ea typeface="Open Sans" charset="0"/>
                    <a:cs typeface="Open Sans" charset="0"/>
                  </a:rPr>
                </a:br>
                <a:endParaRPr lang="it-IT" sz="1600" b="1" dirty="0">
                  <a:solidFill>
                    <a:srgbClr val="10A0A0"/>
                  </a:solidFill>
                  <a:ea typeface="Open Sans" charset="0"/>
                  <a:cs typeface="Open Sans" charset="0"/>
                </a:endParaRPr>
              </a:p>
            </p:txBody>
          </p:sp>
          <p:sp>
            <p:nvSpPr>
              <p:cNvPr id="32" name="TextBox 31">
                <a:extLst>
                  <a:ext uri="{FF2B5EF4-FFF2-40B4-BE49-F238E27FC236}">
                    <a16:creationId xmlns:a16="http://schemas.microsoft.com/office/drawing/2014/main" id="{B3616CBF-090E-1C7F-E2C6-ED4E3C6D44A1}"/>
                  </a:ext>
                </a:extLst>
              </p:cNvPr>
              <p:cNvSpPr txBox="1"/>
              <p:nvPr/>
            </p:nvSpPr>
            <p:spPr>
              <a:xfrm>
                <a:off x="6094533" y="1852448"/>
                <a:ext cx="1592247" cy="585216"/>
              </a:xfrm>
              <a:prstGeom prst="rect">
                <a:avLst/>
              </a:prstGeom>
              <a:noFill/>
            </p:spPr>
            <p:txBody>
              <a:bodyPr wrap="square" lIns="0" rIns="0" rtlCol="0">
                <a:spAutoFit/>
              </a:bodyPr>
              <a:lstStyle/>
              <a:p>
                <a:pPr algn="ctr"/>
                <a:r>
                  <a:rPr lang="it-IT" sz="1600" b="1" dirty="0">
                    <a:solidFill>
                      <a:srgbClr val="C00000"/>
                    </a:solidFill>
                    <a:ea typeface="Open Sans" charset="0"/>
                    <a:cs typeface="Open Sans" charset="0"/>
                  </a:rPr>
                  <a:t>OPERE UMANITARIE</a:t>
                </a:r>
                <a:br>
                  <a:rPr lang="it-IT" sz="1600" b="1" dirty="0">
                    <a:solidFill>
                      <a:srgbClr val="C00000"/>
                    </a:solidFill>
                    <a:ea typeface="Open Sans" charset="0"/>
                    <a:cs typeface="Open Sans" charset="0"/>
                  </a:rPr>
                </a:br>
                <a:endParaRPr lang="it-IT" sz="1600" b="1" dirty="0">
                  <a:solidFill>
                    <a:srgbClr val="C00000"/>
                  </a:solidFill>
                  <a:ea typeface="Open Sans" charset="0"/>
                  <a:cs typeface="Open Sans" charset="0"/>
                </a:endParaRPr>
              </a:p>
            </p:txBody>
          </p:sp>
          <p:pic>
            <p:nvPicPr>
              <p:cNvPr id="33" name="Picture 32" descr="A close-up of a logo&#10;&#10;Description automatically generated">
                <a:extLst>
                  <a:ext uri="{FF2B5EF4-FFF2-40B4-BE49-F238E27FC236}">
                    <a16:creationId xmlns:a16="http://schemas.microsoft.com/office/drawing/2014/main" id="{C01C5A99-D739-3758-1837-F0EAB0E24F91}"/>
                  </a:ext>
                </a:extLst>
              </p:cNvPr>
              <p:cNvPicPr>
                <a:picLocks noChangeAspect="1"/>
              </p:cNvPicPr>
              <p:nvPr/>
            </p:nvPicPr>
            <p:blipFill>
              <a:blip r:embed="rId9"/>
              <a:stretch>
                <a:fillRect/>
              </a:stretch>
            </p:blipFill>
            <p:spPr>
              <a:xfrm>
                <a:off x="6210299" y="709793"/>
                <a:ext cx="1231510" cy="1143000"/>
              </a:xfrm>
              <a:prstGeom prst="rect">
                <a:avLst/>
              </a:prstGeom>
            </p:spPr>
          </p:pic>
        </p:grpSp>
        <p:pic>
          <p:nvPicPr>
            <p:cNvPr id="8" name="Picture 7" descr="A logo of a cloud with rain and lightning&#10;&#10;Description automatically generated">
              <a:extLst>
                <a:ext uri="{FF2B5EF4-FFF2-40B4-BE49-F238E27FC236}">
                  <a16:creationId xmlns:a16="http://schemas.microsoft.com/office/drawing/2014/main" id="{743AFBB8-04EB-03F1-DA2A-927B60203B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99698" y="2429249"/>
              <a:ext cx="1137199" cy="1149444"/>
            </a:xfrm>
            <a:prstGeom prst="rect">
              <a:avLst/>
            </a:prstGeom>
          </p:spPr>
        </p:pic>
      </p:grpSp>
    </p:spTree>
    <p:extLst>
      <p:ext uri="{BB962C8B-B14F-4D97-AF65-F5344CB8AC3E}">
        <p14:creationId xmlns:p14="http://schemas.microsoft.com/office/powerpoint/2010/main" val="77369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2" name="Rectangle 1"/>
          <p:cNvSpPr/>
          <p:nvPr/>
        </p:nvSpPr>
        <p:spPr>
          <a:xfrm>
            <a:off x="6248400" y="1600200"/>
            <a:ext cx="5486400" cy="4493538"/>
          </a:xfrm>
          <a:prstGeom prst="rect">
            <a:avLst/>
          </a:prstGeom>
        </p:spPr>
        <p:txBody>
          <a:bodyPr wrap="square">
            <a:spAutoFit/>
          </a:bodyPr>
          <a:lstStyle/>
          <a:p>
            <a:r>
              <a:rPr lang="it-IT" sz="2200" dirty="0">
                <a:solidFill>
                  <a:schemeClr val="bg1"/>
                </a:solidFill>
                <a:latin typeface="Calibri" panose="020F0502020204030204" pitchFamily="34" charset="0"/>
                <a:ea typeface="Arial" charset="0"/>
                <a:cs typeface="Calibri" panose="020F0502020204030204" pitchFamily="34" charset="0"/>
              </a:rPr>
              <a:t>Supporta il servizio compassionevole dei Lions.</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it-IT" sz="2200" dirty="0">
                <a:solidFill>
                  <a:schemeClr val="bg1"/>
                </a:solidFill>
                <a:latin typeface="Calibri" panose="020F0502020204030204" pitchFamily="34" charset="0"/>
                <a:ea typeface="Arial" charset="0"/>
                <a:cs typeface="Calibri" panose="020F0502020204030204" pitchFamily="34" charset="0"/>
              </a:rPr>
              <a:t>Gestisce i contributi:</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it-IT" sz="2200" dirty="0">
                <a:solidFill>
                  <a:schemeClr val="bg1"/>
                </a:solidFill>
                <a:latin typeface="Calibri" panose="020F0502020204030204" pitchFamily="34" charset="0"/>
                <a:ea typeface="Arial" charset="0"/>
                <a:cs typeface="Calibri" panose="020F0502020204030204" pitchFamily="34" charset="0"/>
              </a:rPr>
              <a:t>	Iniziative Umanitarie</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it-IT" sz="2200" dirty="0">
                <a:solidFill>
                  <a:schemeClr val="bg1"/>
                </a:solidFill>
                <a:latin typeface="Calibri" panose="020F0502020204030204" pitchFamily="34" charset="0"/>
                <a:ea typeface="Arial" charset="0"/>
                <a:cs typeface="Calibri" panose="020F0502020204030204" pitchFamily="34" charset="0"/>
              </a:rPr>
              <a:t>	Iniziative per la Salute Globale</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it-IT" sz="2200" dirty="0">
                <a:solidFill>
                  <a:schemeClr val="bg1"/>
                </a:solidFill>
                <a:latin typeface="Calibri" panose="020F0502020204030204" pitchFamily="34" charset="0"/>
                <a:ea typeface="Arial" charset="0"/>
                <a:cs typeface="Calibri" panose="020F0502020204030204" pitchFamily="34" charset="0"/>
              </a:rPr>
              <a:t>	Iniziative Nuove ed Emergenti</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it-IT" sz="2200" dirty="0">
                <a:solidFill>
                  <a:schemeClr val="bg1"/>
                </a:solidFill>
                <a:latin typeface="Calibri" panose="020F0502020204030204" pitchFamily="34" charset="0"/>
                <a:ea typeface="Arial" charset="0"/>
                <a:cs typeface="Calibri" panose="020F0502020204030204" pitchFamily="34" charset="0"/>
              </a:rPr>
              <a:t>Invitate il vostro Coordinatore Distrettuale LCIF a una riunione per educare i Lions sulla Fondazione.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5" y="1752600"/>
            <a:ext cx="3962400" cy="3018789"/>
          </a:xfrm>
          <a:prstGeom prst="rect">
            <a:avLst/>
          </a:prstGeom>
          <a:noFill/>
          <a:effectLst>
            <a:outerShdw blurRad="50800" dist="38100" dir="2700000" algn="tl" rotWithShape="0">
              <a:prstClr val="black">
                <a:alpha val="40000"/>
              </a:prstClr>
            </a:outerShdw>
          </a:effectLst>
        </p:spPr>
      </p:pic>
      <p:sp>
        <p:nvSpPr>
          <p:cNvPr id="4" name="Rectangle 3"/>
          <p:cNvSpPr/>
          <p:nvPr/>
        </p:nvSpPr>
        <p:spPr>
          <a:xfrm>
            <a:off x="5558306" y="685800"/>
            <a:ext cx="6543136" cy="574901"/>
          </a:xfrm>
          <a:prstGeom prst="rect">
            <a:avLst/>
          </a:prstGeom>
        </p:spPr>
        <p:txBody>
          <a:bodyPr wrap="square">
            <a:spAutoFit/>
          </a:bodyPr>
          <a:lstStyle/>
          <a:p>
            <a:pPr>
              <a:lnSpc>
                <a:spcPct val="120000"/>
              </a:lnSpc>
            </a:pPr>
            <a:r>
              <a:rPr lang="it-IT" sz="2800" b="1" dirty="0">
                <a:solidFill>
                  <a:schemeClr val="accent1"/>
                </a:solidFill>
                <a:latin typeface="Calibri" panose="020F0502020204030204" pitchFamily="34" charset="0"/>
                <a:cs typeface="Calibri" panose="020F0502020204030204" pitchFamily="34" charset="0"/>
              </a:rPr>
              <a:t>La Fondazione Lions Clubs International </a:t>
            </a:r>
          </a:p>
        </p:txBody>
      </p:sp>
    </p:spTree>
    <p:extLst>
      <p:ext uri="{BB962C8B-B14F-4D97-AF65-F5344CB8AC3E}">
        <p14:creationId xmlns:p14="http://schemas.microsoft.com/office/powerpoint/2010/main" val="2152497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1" y="1168167"/>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95300" y="423006"/>
            <a:ext cx="11201400" cy="455131"/>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dirty="0">
                <a:solidFill>
                  <a:schemeClr val="bg1"/>
                </a:solidFill>
                <a:latin typeface="Calibri" panose="020F0502020204030204" pitchFamily="34" charset="0"/>
                <a:cs typeface="Calibri" panose="020F0502020204030204" pitchFamily="34" charset="0"/>
              </a:rPr>
              <a:t>La vostra seconda riunione: focus sulla membership!</a:t>
            </a:r>
          </a:p>
        </p:txBody>
      </p:sp>
      <p:grpSp>
        <p:nvGrpSpPr>
          <p:cNvPr id="31" name="Group 30"/>
          <p:cNvGrpSpPr/>
          <p:nvPr/>
        </p:nvGrpSpPr>
        <p:grpSpPr>
          <a:xfrm>
            <a:off x="8438936" y="2385248"/>
            <a:ext cx="1086478" cy="1980634"/>
            <a:chOff x="5734418" y="1527294"/>
            <a:chExt cx="1086478" cy="1980634"/>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33" name="TextBox 32"/>
            <p:cNvSpPr txBox="1"/>
            <p:nvPr/>
          </p:nvSpPr>
          <p:spPr>
            <a:xfrm>
              <a:off x="5734418" y="2984708"/>
              <a:ext cx="1086478" cy="523220"/>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a:t>
              </a:r>
              <a:r>
                <a:rPr lang="it-IT" sz="1200" dirty="0">
                  <a:solidFill>
                    <a:schemeClr val="bg1"/>
                  </a:solidFill>
                </a:rPr>
                <a:t>	</a:t>
              </a:r>
            </a:p>
          </p:txBody>
        </p:sp>
      </p:grpSp>
      <p:sp>
        <p:nvSpPr>
          <p:cNvPr id="34" name="TextBox 33"/>
          <p:cNvSpPr txBox="1"/>
          <p:nvPr/>
        </p:nvSpPr>
        <p:spPr>
          <a:xfrm>
            <a:off x="787347" y="1419696"/>
            <a:ext cx="2989761" cy="412162"/>
          </a:xfrm>
          <a:prstGeom prst="rect">
            <a:avLst/>
          </a:prstGeom>
          <a:noFill/>
        </p:spPr>
        <p:txBody>
          <a:bodyPr wrap="square" rtlCol="0">
            <a:noAutofit/>
          </a:bodyPr>
          <a:lstStyle/>
          <a:p>
            <a:pPr algn="ctr"/>
            <a:r>
              <a:rPr lang="it-IT" sz="2000" b="1" i="1" dirty="0">
                <a:solidFill>
                  <a:schemeClr val="bg2"/>
                </a:solidFill>
                <a:latin typeface="Calibri" panose="020F0502020204030204" pitchFamily="34" charset="0"/>
                <a:cs typeface="Calibri" panose="020F0502020204030204" pitchFamily="34" charset="0"/>
              </a:rPr>
              <a:t>Global Action Team</a:t>
            </a:r>
          </a:p>
        </p:txBody>
      </p:sp>
      <p:grpSp>
        <p:nvGrpSpPr>
          <p:cNvPr id="35" name="Group 34"/>
          <p:cNvGrpSpPr/>
          <p:nvPr/>
        </p:nvGrpSpPr>
        <p:grpSpPr>
          <a:xfrm>
            <a:off x="9695034" y="4474021"/>
            <a:ext cx="1312344" cy="1818330"/>
            <a:chOff x="7059658" y="3535483"/>
            <a:chExt cx="1312344" cy="1818330"/>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7059658" y="5015259"/>
              <a:ext cx="1312344" cy="338554"/>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Segretario</a:t>
              </a:r>
              <a:r>
                <a:rPr lang="it-IT" sz="1200" dirty="0">
                  <a:solidFill>
                    <a:srgbClr val="00338D"/>
                  </a:solidFill>
                  <a:latin typeface="Calibri" panose="020F0502020204030204" pitchFamily="34" charset="0"/>
                  <a:cs typeface="Calibri" panose="020F0502020204030204" pitchFamily="34" charset="0"/>
                </a:rPr>
                <a:t>	</a:t>
              </a:r>
            </a:p>
          </p:txBody>
        </p:sp>
      </p:grpSp>
      <p:grpSp>
        <p:nvGrpSpPr>
          <p:cNvPr id="38" name="Group 37"/>
          <p:cNvGrpSpPr/>
          <p:nvPr/>
        </p:nvGrpSpPr>
        <p:grpSpPr>
          <a:xfrm>
            <a:off x="9550128" y="2385249"/>
            <a:ext cx="1574318" cy="1995569"/>
            <a:chOff x="6939901" y="1523998"/>
            <a:chExt cx="1574318" cy="19955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6939901" y="2996347"/>
              <a:ext cx="1574318" cy="523220"/>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Vice Presidente</a:t>
              </a:r>
              <a:r>
                <a:rPr lang="it-IT" sz="1200" dirty="0">
                  <a:latin typeface="Calibri" panose="020F0502020204030204" pitchFamily="34" charset="0"/>
                  <a:cs typeface="Calibri" panose="020F0502020204030204" pitchFamily="34" charset="0"/>
                </a:rPr>
                <a:t>	</a:t>
              </a:r>
            </a:p>
          </p:txBody>
        </p:sp>
      </p:grpSp>
      <p:grpSp>
        <p:nvGrpSpPr>
          <p:cNvPr id="41" name="Group 40"/>
          <p:cNvGrpSpPr/>
          <p:nvPr/>
        </p:nvGrpSpPr>
        <p:grpSpPr>
          <a:xfrm>
            <a:off x="4950278" y="2356538"/>
            <a:ext cx="2496002" cy="2932685"/>
            <a:chOff x="3094090" y="2066731"/>
            <a:chExt cx="2496002" cy="2932685"/>
          </a:xfrm>
        </p:grpSpPr>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7898" r="11601" b="23333"/>
            <a:stretch/>
          </p:blipFill>
          <p:spPr>
            <a:xfrm>
              <a:off x="3505200" y="2066731"/>
              <a:ext cx="1600200" cy="2286000"/>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3094090" y="4630084"/>
              <a:ext cx="2496002" cy="369332"/>
            </a:xfrm>
            <a:prstGeom prst="rect">
              <a:avLst/>
            </a:prstGeom>
            <a:noFill/>
          </p:spPr>
          <p:txBody>
            <a:bodyPr wrap="square" rtlCol="0">
              <a:spAutoFit/>
            </a:bodyPr>
            <a:lstStyle/>
            <a:p>
              <a:pPr algn="ctr"/>
              <a:r>
                <a:rPr lang="it-IT" dirty="0">
                  <a:solidFill>
                    <a:schemeClr val="bg1"/>
                  </a:solidFill>
                  <a:latin typeface="Calibri" panose="020F0502020204030204" pitchFamily="34" charset="0"/>
                  <a:cs typeface="Calibri" panose="020F0502020204030204" pitchFamily="34" charset="0"/>
                </a:rPr>
                <a:t>Presidente di Zona</a:t>
              </a:r>
            </a:p>
          </p:txBody>
        </p:sp>
      </p:grpSp>
      <p:sp>
        <p:nvSpPr>
          <p:cNvPr id="44" name="TextBox 43"/>
          <p:cNvSpPr txBox="1"/>
          <p:nvPr/>
        </p:nvSpPr>
        <p:spPr>
          <a:xfrm>
            <a:off x="8342734" y="1443580"/>
            <a:ext cx="2496002" cy="400110"/>
          </a:xfrm>
          <a:prstGeom prst="rect">
            <a:avLst/>
          </a:prstGeom>
          <a:noFill/>
        </p:spPr>
        <p:txBody>
          <a:bodyPr wrap="square" rtlCol="0">
            <a:spAutoFit/>
          </a:bodyPr>
          <a:lstStyle/>
          <a:p>
            <a:pPr algn="ctr"/>
            <a:r>
              <a:rPr lang="it-IT" sz="2000" b="1" i="1" dirty="0">
                <a:solidFill>
                  <a:schemeClr val="bg2"/>
                </a:solidFill>
                <a:latin typeface="HelveticaNeueLT Std Lt" panose="020B0403020202020204" pitchFamily="34" charset="0"/>
              </a:rPr>
              <a:t>Officer di club</a:t>
            </a:r>
          </a:p>
        </p:txBody>
      </p:sp>
      <p:grpSp>
        <p:nvGrpSpPr>
          <p:cNvPr id="54" name="Group 53"/>
          <p:cNvGrpSpPr/>
          <p:nvPr/>
        </p:nvGrpSpPr>
        <p:grpSpPr>
          <a:xfrm>
            <a:off x="8278488" y="4474021"/>
            <a:ext cx="1539796" cy="2311226"/>
            <a:chOff x="5574084" y="3446373"/>
            <a:chExt cx="1539796" cy="2311226"/>
          </a:xfrm>
        </p:grpSpPr>
        <p:pic>
          <p:nvPicPr>
            <p:cNvPr id="55" name="Picture 54"/>
            <p:cNvPicPr>
              <a:picLocks noChangeAspect="1"/>
            </p:cNvPicPr>
            <p:nvPr/>
          </p:nvPicPr>
          <p:blipFill rotWithShape="1">
            <a:blip r:embed="rId7" cstate="print">
              <a:extLst>
                <a:ext uri="{28A0092B-C50C-407E-A947-70E740481C1C}">
                  <a14:useLocalDpi xmlns:a14="http://schemas.microsoft.com/office/drawing/2010/main" val="0"/>
                </a:ext>
              </a:extLst>
            </a:blip>
            <a:srcRect r="10399" b="6500"/>
            <a:stretch/>
          </p:blipFill>
          <p:spPr>
            <a:xfrm>
              <a:off x="5866955" y="3446373"/>
              <a:ext cx="954055" cy="1371600"/>
            </a:xfrm>
            <a:prstGeom prst="rect">
              <a:avLst/>
            </a:prstGeom>
            <a:ln>
              <a:noFill/>
            </a:ln>
            <a:effectLst>
              <a:outerShdw blurRad="292100" dist="139700" dir="2700000" algn="tl" rotWithShape="0">
                <a:srgbClr val="333333">
                  <a:alpha val="65000"/>
                </a:srgbClr>
              </a:outerShdw>
            </a:effectLst>
          </p:spPr>
        </p:pic>
        <p:sp>
          <p:nvSpPr>
            <p:cNvPr id="56" name="TextBox 55"/>
            <p:cNvSpPr txBox="1"/>
            <p:nvPr/>
          </p:nvSpPr>
          <p:spPr>
            <a:xfrm>
              <a:off x="5574084" y="4988158"/>
              <a:ext cx="1539796" cy="769441"/>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 di Comitato Soci</a:t>
              </a:r>
            </a:p>
            <a:p>
              <a:pPr algn="ctr"/>
              <a:r>
                <a:rPr lang="it-IT" sz="1200" dirty="0">
                  <a:solidFill>
                    <a:schemeClr val="bg1"/>
                  </a:solidFill>
                </a:rPr>
                <a:t>	</a:t>
              </a:r>
            </a:p>
          </p:txBody>
        </p:sp>
      </p:grpSp>
      <p:grpSp>
        <p:nvGrpSpPr>
          <p:cNvPr id="57" name="Group 56"/>
          <p:cNvGrpSpPr/>
          <p:nvPr/>
        </p:nvGrpSpPr>
        <p:grpSpPr>
          <a:xfrm>
            <a:off x="1041638" y="2356538"/>
            <a:ext cx="2496002" cy="3148128"/>
            <a:chOff x="497450" y="2066731"/>
            <a:chExt cx="2496002" cy="3148128"/>
          </a:xfrm>
        </p:grpSpPr>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497450" y="4630084"/>
              <a:ext cx="2496002" cy="584775"/>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Coordinatore Distrettuale Membership (GMT)</a:t>
              </a:r>
            </a:p>
          </p:txBody>
        </p:sp>
      </p:grpSp>
    </p:spTree>
    <p:extLst>
      <p:ext uri="{BB962C8B-B14F-4D97-AF65-F5344CB8AC3E}">
        <p14:creationId xmlns:p14="http://schemas.microsoft.com/office/powerpoint/2010/main" val="355368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572000" y="132830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343400" y="263226"/>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b="1" dirty="0">
                <a:solidFill>
                  <a:srgbClr val="082E87"/>
                </a:solidFill>
                <a:latin typeface="Calibri" panose="020F0502020204030204" pitchFamily="34" charset="0"/>
                <a:cs typeface="Calibri" panose="020F0502020204030204" pitchFamily="34" charset="0"/>
              </a:rPr>
              <a:t>Coinvolgete il coordinatore distrettuale Global Membership Team per:</a:t>
            </a:r>
          </a:p>
        </p:txBody>
      </p:sp>
      <p:grpSp>
        <p:nvGrpSpPr>
          <p:cNvPr id="15" name="Group 14"/>
          <p:cNvGrpSpPr/>
          <p:nvPr/>
        </p:nvGrpSpPr>
        <p:grpSpPr>
          <a:xfrm>
            <a:off x="838200" y="2030834"/>
            <a:ext cx="2496002" cy="3277273"/>
            <a:chOff x="490038" y="2066731"/>
            <a:chExt cx="2496002" cy="3277273"/>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90038" y="4759229"/>
              <a:ext cx="2496002" cy="584775"/>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Coordinatore Distrettuale Membership (GMT)</a:t>
              </a:r>
            </a:p>
          </p:txBody>
        </p:sp>
      </p:grpSp>
      <p:sp>
        <p:nvSpPr>
          <p:cNvPr id="18" name="TextBox 17"/>
          <p:cNvSpPr txBox="1"/>
          <p:nvPr/>
        </p:nvSpPr>
        <p:spPr>
          <a:xfrm>
            <a:off x="4724400" y="2030834"/>
            <a:ext cx="6019800" cy="3754874"/>
          </a:xfrm>
          <a:prstGeom prst="rect">
            <a:avLst/>
          </a:prstGeom>
          <a:noFill/>
        </p:spPr>
        <p:txBody>
          <a:bodyPr wrap="square" rtlCol="0">
            <a:spAutoFit/>
          </a:bodyPr>
          <a:lstStyle/>
          <a:p>
            <a:pPr>
              <a:buSzPct val="125000"/>
            </a:pPr>
            <a:r>
              <a:rPr lang="it-IT" sz="2200" dirty="0">
                <a:solidFill>
                  <a:schemeClr val="accent6">
                    <a:lumMod val="75000"/>
                    <a:lumOff val="25000"/>
                  </a:schemeClr>
                </a:solidFill>
                <a:latin typeface="Calibri" panose="020F0502020204030204" pitchFamily="34" charset="0"/>
                <a:cs typeface="Calibri" panose="020F0502020204030204" pitchFamily="34" charset="0"/>
              </a:rPr>
              <a:t>Promuovere le risorse per la crescita associativa presso i club.</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200" dirty="0">
                <a:solidFill>
                  <a:schemeClr val="accent6">
                    <a:lumMod val="75000"/>
                    <a:lumOff val="25000"/>
                  </a:schemeClr>
                </a:solidFill>
                <a:latin typeface="Calibri" panose="020F0502020204030204" pitchFamily="34" charset="0"/>
                <a:cs typeface="Calibri" panose="020F0502020204030204" pitchFamily="34" charset="0"/>
              </a:rPr>
              <a:t>Supportare e guidare i presidenti di comitato soci di club.</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200" dirty="0">
                <a:solidFill>
                  <a:schemeClr val="accent6">
                    <a:lumMod val="75000"/>
                    <a:lumOff val="25000"/>
                  </a:schemeClr>
                </a:solidFill>
                <a:latin typeface="Calibri" panose="020F0502020204030204" pitchFamily="34" charset="0"/>
                <a:cs typeface="Calibri" panose="020F0502020204030204" pitchFamily="34" charset="0"/>
              </a:rPr>
              <a:t>Individuare comunità per potenziali nuovi club.</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200" dirty="0">
                <a:solidFill>
                  <a:schemeClr val="accent6">
                    <a:lumMod val="75000"/>
                    <a:lumOff val="25000"/>
                  </a:schemeClr>
                </a:solidFill>
                <a:latin typeface="Calibri" panose="020F0502020204030204" pitchFamily="34" charset="0"/>
                <a:cs typeface="Calibri" panose="020F0502020204030204" pitchFamily="34" charset="0"/>
              </a:rPr>
              <a:t>Assistere i club per mettere in atto un piano di crescita associativa.</a:t>
            </a:r>
          </a:p>
          <a:p>
            <a:endParaRPr lang="en-US" dirty="0">
              <a:solidFill>
                <a:srgbClr val="56565A"/>
              </a:solidFill>
            </a:endParaRPr>
          </a:p>
        </p:txBody>
      </p:sp>
    </p:spTree>
    <p:extLst>
      <p:ext uri="{BB962C8B-B14F-4D97-AF65-F5344CB8AC3E}">
        <p14:creationId xmlns:p14="http://schemas.microsoft.com/office/powerpoint/2010/main" val="1067226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12192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685800" y="423006"/>
            <a:ext cx="108204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dirty="0">
                <a:solidFill>
                  <a:schemeClr val="bg1"/>
                </a:solidFill>
                <a:latin typeface="Calibri" panose="020F0502020204030204" pitchFamily="34" charset="0"/>
                <a:cs typeface="Calibri" panose="020F0502020204030204" pitchFamily="34" charset="0"/>
              </a:rPr>
              <a:t>Risorse per il Presidente di Comitato Soci di club</a:t>
            </a:r>
          </a:p>
        </p:txBody>
      </p:sp>
      <p:pic>
        <p:nvPicPr>
          <p:cNvPr id="2" name="Picture 1">
            <a:extLst>
              <a:ext uri="{FF2B5EF4-FFF2-40B4-BE49-F238E27FC236}">
                <a16:creationId xmlns:a16="http://schemas.microsoft.com/office/drawing/2014/main" id="{FFE6AD05-72C1-C737-2FFB-263A705CF3D9}"/>
              </a:ext>
            </a:extLst>
          </p:cNvPr>
          <p:cNvPicPr>
            <a:picLocks noChangeAspect="1"/>
          </p:cNvPicPr>
          <p:nvPr/>
        </p:nvPicPr>
        <p:blipFill>
          <a:blip r:embed="rId3"/>
          <a:stretch>
            <a:fillRect/>
          </a:stretch>
        </p:blipFill>
        <p:spPr>
          <a:xfrm>
            <a:off x="381000" y="1780388"/>
            <a:ext cx="3288126" cy="4218510"/>
          </a:xfrm>
          <a:prstGeom prst="rect">
            <a:avLst/>
          </a:prstGeom>
          <a:effectLst>
            <a:outerShdw blurRad="63500" sx="102000" sy="102000" algn="ctr" rotWithShape="0">
              <a:schemeClr val="accent1">
                <a:alpha val="40000"/>
              </a:schemeClr>
            </a:outerShdw>
          </a:effectLst>
        </p:spPr>
      </p:pic>
      <p:pic>
        <p:nvPicPr>
          <p:cNvPr id="4" name="Picture 3">
            <a:extLst>
              <a:ext uri="{FF2B5EF4-FFF2-40B4-BE49-F238E27FC236}">
                <a16:creationId xmlns:a16="http://schemas.microsoft.com/office/drawing/2014/main" id="{EA989FB9-CCE2-2214-C569-9F60BB50ED33}"/>
              </a:ext>
            </a:extLst>
          </p:cNvPr>
          <p:cNvPicPr>
            <a:picLocks noChangeAspect="1"/>
          </p:cNvPicPr>
          <p:nvPr/>
        </p:nvPicPr>
        <p:blipFill>
          <a:blip r:embed="rId4"/>
          <a:stretch>
            <a:fillRect/>
          </a:stretch>
        </p:blipFill>
        <p:spPr>
          <a:xfrm>
            <a:off x="4343400" y="1780388"/>
            <a:ext cx="3293955" cy="4261042"/>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DD816DF6-D70B-8AF5-8283-8607DF78867C}"/>
              </a:ext>
            </a:extLst>
          </p:cNvPr>
          <p:cNvPicPr>
            <a:picLocks noChangeAspect="1"/>
          </p:cNvPicPr>
          <p:nvPr/>
        </p:nvPicPr>
        <p:blipFill>
          <a:blip r:embed="rId5"/>
          <a:stretch>
            <a:fillRect/>
          </a:stretch>
        </p:blipFill>
        <p:spPr>
          <a:xfrm>
            <a:off x="8479534" y="1780388"/>
            <a:ext cx="3307323" cy="429951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188433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099" y="116727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26" name="Group 25"/>
          <p:cNvGrpSpPr/>
          <p:nvPr/>
        </p:nvGrpSpPr>
        <p:grpSpPr>
          <a:xfrm>
            <a:off x="8276383" y="3994285"/>
            <a:ext cx="1086478" cy="1980634"/>
            <a:chOff x="5734418" y="1527294"/>
            <a:chExt cx="1086478" cy="1980634"/>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5734418" y="2984708"/>
              <a:ext cx="1086478" cy="523220"/>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a:t>
              </a:r>
              <a:r>
                <a:rPr lang="it-IT" sz="1200" dirty="0">
                  <a:latin typeface="Calibri" panose="020F0502020204030204" pitchFamily="34" charset="0"/>
                  <a:cs typeface="Calibri" panose="020F0502020204030204" pitchFamily="34" charset="0"/>
                </a:rPr>
                <a:t>	</a:t>
              </a:r>
            </a:p>
          </p:txBody>
        </p:sp>
      </p:grpSp>
      <p:sp>
        <p:nvSpPr>
          <p:cNvPr id="29" name="TextBox 28"/>
          <p:cNvSpPr txBox="1"/>
          <p:nvPr/>
        </p:nvSpPr>
        <p:spPr>
          <a:xfrm>
            <a:off x="461416" y="1866677"/>
            <a:ext cx="3926031" cy="400110"/>
          </a:xfrm>
          <a:prstGeom prst="rect">
            <a:avLst/>
          </a:prstGeom>
          <a:noFill/>
        </p:spPr>
        <p:txBody>
          <a:bodyPr wrap="square" rtlCol="0">
            <a:spAutoFit/>
          </a:bodyPr>
          <a:lstStyle/>
          <a:p>
            <a:pPr algn="ctr"/>
            <a:r>
              <a:rPr lang="it-IT" sz="2000" i="1" dirty="0">
                <a:solidFill>
                  <a:schemeClr val="bg2"/>
                </a:solidFill>
                <a:latin typeface="Calibri" panose="020F0502020204030204" pitchFamily="34" charset="0"/>
                <a:cs typeface="Calibri" panose="020F0502020204030204" pitchFamily="34" charset="0"/>
              </a:rPr>
              <a:t>Global Action Team</a:t>
            </a:r>
          </a:p>
        </p:txBody>
      </p:sp>
      <p:grpSp>
        <p:nvGrpSpPr>
          <p:cNvPr id="30" name="Group 29"/>
          <p:cNvGrpSpPr/>
          <p:nvPr/>
        </p:nvGrpSpPr>
        <p:grpSpPr>
          <a:xfrm>
            <a:off x="10091384" y="3994286"/>
            <a:ext cx="1132743" cy="1783789"/>
            <a:chOff x="7206457" y="3535483"/>
            <a:chExt cx="1132743" cy="1783789"/>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206457" y="4980718"/>
              <a:ext cx="1132743" cy="338554"/>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Segretario	</a:t>
              </a:r>
            </a:p>
          </p:txBody>
        </p:sp>
      </p:grpSp>
      <p:grpSp>
        <p:nvGrpSpPr>
          <p:cNvPr id="47" name="Group 46"/>
          <p:cNvGrpSpPr/>
          <p:nvPr/>
        </p:nvGrpSpPr>
        <p:grpSpPr>
          <a:xfrm>
            <a:off x="9004697" y="2186989"/>
            <a:ext cx="1583323" cy="1935224"/>
            <a:chOff x="6899028" y="1523998"/>
            <a:chExt cx="1583323" cy="1935224"/>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9" name="TextBox 48"/>
            <p:cNvSpPr txBox="1"/>
            <p:nvPr/>
          </p:nvSpPr>
          <p:spPr>
            <a:xfrm>
              <a:off x="6899028" y="2874447"/>
              <a:ext cx="1583323" cy="584775"/>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Vice Presidente</a:t>
              </a:r>
              <a:r>
                <a:rPr lang="it-IT" sz="1600" dirty="0"/>
                <a:t>	</a:t>
              </a:r>
            </a:p>
          </p:txBody>
        </p:sp>
      </p:grpSp>
      <p:grpSp>
        <p:nvGrpSpPr>
          <p:cNvPr id="50" name="Group 49"/>
          <p:cNvGrpSpPr/>
          <p:nvPr/>
        </p:nvGrpSpPr>
        <p:grpSpPr>
          <a:xfrm>
            <a:off x="4742422" y="2605241"/>
            <a:ext cx="2496002" cy="3052933"/>
            <a:chOff x="3063519" y="2066731"/>
            <a:chExt cx="2496002" cy="3052933"/>
          </a:xfrm>
        </p:grpSpPr>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5882" r="9785" b="23333"/>
            <a:stretch/>
          </p:blipFill>
          <p:spPr>
            <a:xfrm>
              <a:off x="3465094" y="2066731"/>
              <a:ext cx="1676400" cy="2286000"/>
            </a:xfrm>
            <a:prstGeom prst="rect">
              <a:avLst/>
            </a:prstGeom>
            <a:ln>
              <a:noFill/>
            </a:ln>
            <a:effectLst>
              <a:outerShdw blurRad="292100" dist="139700" dir="2700000" algn="tl" rotWithShape="0">
                <a:srgbClr val="333333">
                  <a:alpha val="65000"/>
                </a:srgbClr>
              </a:outerShdw>
            </a:effectLst>
          </p:spPr>
        </p:pic>
        <p:sp>
          <p:nvSpPr>
            <p:cNvPr id="52" name="TextBox 51"/>
            <p:cNvSpPr txBox="1"/>
            <p:nvPr/>
          </p:nvSpPr>
          <p:spPr>
            <a:xfrm>
              <a:off x="3063519" y="4781110"/>
              <a:ext cx="2496002" cy="338554"/>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 di Zona</a:t>
              </a:r>
            </a:p>
          </p:txBody>
        </p:sp>
      </p:grpSp>
      <p:sp>
        <p:nvSpPr>
          <p:cNvPr id="53" name="TextBox 52"/>
          <p:cNvSpPr txBox="1"/>
          <p:nvPr/>
        </p:nvSpPr>
        <p:spPr>
          <a:xfrm>
            <a:off x="8562871" y="1454488"/>
            <a:ext cx="2496002" cy="400110"/>
          </a:xfrm>
          <a:prstGeom prst="rect">
            <a:avLst/>
          </a:prstGeom>
          <a:noFill/>
        </p:spPr>
        <p:txBody>
          <a:bodyPr wrap="square" rtlCol="0">
            <a:spAutoFit/>
          </a:bodyPr>
          <a:lstStyle/>
          <a:p>
            <a:pPr algn="ctr"/>
            <a:r>
              <a:rPr lang="it-IT" sz="2000" i="1" dirty="0">
                <a:solidFill>
                  <a:schemeClr val="bg2"/>
                </a:solidFill>
                <a:latin typeface="Calibri" panose="020F0502020204030204" pitchFamily="34" charset="0"/>
                <a:cs typeface="Calibri" panose="020F0502020204030204" pitchFamily="34" charset="0"/>
              </a:rPr>
              <a:t>Officer di club</a:t>
            </a:r>
          </a:p>
        </p:txBody>
      </p:sp>
      <p:grpSp>
        <p:nvGrpSpPr>
          <p:cNvPr id="2" name="Group 1"/>
          <p:cNvGrpSpPr/>
          <p:nvPr/>
        </p:nvGrpSpPr>
        <p:grpSpPr>
          <a:xfrm>
            <a:off x="921973" y="2588058"/>
            <a:ext cx="2496002" cy="3190017"/>
            <a:chOff x="921973" y="2588058"/>
            <a:chExt cx="2496002" cy="3190017"/>
          </a:xfrm>
        </p:grpSpPr>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921973" y="5193300"/>
              <a:ext cx="2496002" cy="584775"/>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Coordinatore Distrettuale Leadership (GLT)</a:t>
              </a:r>
            </a:p>
          </p:txBody>
        </p:sp>
      </p:grpSp>
      <p:sp>
        <p:nvSpPr>
          <p:cNvPr id="6" name="Title 5"/>
          <p:cNvSpPr>
            <a:spLocks noGrp="1"/>
          </p:cNvSpPr>
          <p:nvPr>
            <p:ph type="title" idx="4294967295"/>
          </p:nvPr>
        </p:nvSpPr>
        <p:spPr>
          <a:xfrm>
            <a:off x="582473" y="493909"/>
            <a:ext cx="11027054" cy="808765"/>
          </a:xfrm>
          <a:prstGeom prst="rect">
            <a:avLst/>
          </a:prstGeom>
        </p:spPr>
        <p:txBody>
          <a:bodyPr/>
          <a:lstStyle/>
          <a:p>
            <a:pPr rtl="0" fontAlgn="base"/>
            <a:r>
              <a:rPr lang="it-IT" sz="3600" dirty="0">
                <a:solidFill>
                  <a:srgbClr val="FFFFFF"/>
                </a:solidFill>
                <a:effectLst/>
                <a:latin typeface="Calibri" panose="020F0502020204030204" pitchFamily="34" charset="0"/>
                <a:ea typeface="ヒラギノ角ゴ Pro W3"/>
                <a:cs typeface="Calibri" panose="020F0502020204030204" pitchFamily="34" charset="0"/>
              </a:rPr>
              <a:t>La vostra terza riunione: focus sulla leadership!</a:t>
            </a:r>
          </a:p>
          <a:p>
            <a:endParaRPr lang="en-US" dirty="0">
              <a:latin typeface="HelveticaNeueLT Std" panose="020B0604020202020204" pitchFamily="34" charset="0"/>
            </a:endParaRPr>
          </a:p>
        </p:txBody>
      </p:sp>
    </p:spTree>
    <p:extLst>
      <p:ext uri="{BB962C8B-B14F-4D97-AF65-F5344CB8AC3E}">
        <p14:creationId xmlns:p14="http://schemas.microsoft.com/office/powerpoint/2010/main" val="451255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13320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59"/>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b="1" dirty="0">
                <a:solidFill>
                  <a:srgbClr val="082E87"/>
                </a:solidFill>
                <a:latin typeface="Calibri" panose="020F0502020204030204" pitchFamily="34" charset="0"/>
                <a:cs typeface="Calibri" panose="020F0502020204030204" pitchFamily="34" charset="0"/>
              </a:rPr>
              <a:t>Coinvolgete il coordinatore distrettuale Global Leadership Team per:</a:t>
            </a:r>
          </a:p>
        </p:txBody>
      </p:sp>
      <p:sp>
        <p:nvSpPr>
          <p:cNvPr id="18" name="TextBox 17"/>
          <p:cNvSpPr txBox="1"/>
          <p:nvPr/>
        </p:nvSpPr>
        <p:spPr>
          <a:xfrm>
            <a:off x="4724400" y="2057400"/>
            <a:ext cx="6315302" cy="4031873"/>
          </a:xfrm>
          <a:prstGeom prst="rect">
            <a:avLst/>
          </a:prstGeom>
          <a:noFill/>
        </p:spPr>
        <p:txBody>
          <a:bodyPr wrap="square" rtlCol="0">
            <a:spAutoFit/>
          </a:bodyPr>
          <a:lstStyle/>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Favorire la crescita dei futuri leader di club.</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Promuovere lo sviluppo e ulteriori opportunità di leadership.</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Incoraggiare i nuovi leader di club ad assumersi pienamente le proprie responsabilità.</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Partecipare agli eventi di formazione degli officer di club.</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Coordinatore Distrettuale Leadership (GLT)</a:t>
              </a:r>
            </a:p>
          </p:txBody>
        </p:sp>
      </p:grpSp>
    </p:spTree>
    <p:extLst>
      <p:ext uri="{BB962C8B-B14F-4D97-AF65-F5344CB8AC3E}">
        <p14:creationId xmlns:p14="http://schemas.microsoft.com/office/powerpoint/2010/main" val="3381634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363985"/>
            <a:ext cx="6516037" cy="666746"/>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dirty="0">
                <a:solidFill>
                  <a:srgbClr val="082E87"/>
                </a:solidFill>
                <a:latin typeface="Calibri" panose="020F0502020204030204" pitchFamily="34" charset="0"/>
                <a:cs typeface="Calibri" panose="020F0502020204030204" pitchFamily="34" charset="0"/>
              </a:rPr>
              <a:t>e-Book per gli officer di club </a:t>
            </a:r>
          </a:p>
        </p:txBody>
      </p:sp>
      <p:sp>
        <p:nvSpPr>
          <p:cNvPr id="12" name="Rectangle 11"/>
          <p:cNvSpPr/>
          <p:nvPr/>
        </p:nvSpPr>
        <p:spPr>
          <a:xfrm>
            <a:off x="5505338" y="96667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65DF4B24-472B-1ABD-805A-1C1AF17DF339}"/>
              </a:ext>
            </a:extLst>
          </p:cNvPr>
          <p:cNvGrpSpPr/>
          <p:nvPr/>
        </p:nvGrpSpPr>
        <p:grpSpPr>
          <a:xfrm>
            <a:off x="6327064" y="1779921"/>
            <a:ext cx="4206315" cy="4461591"/>
            <a:chOff x="6393420" y="2209800"/>
            <a:chExt cx="4206315" cy="4461591"/>
          </a:xfrm>
        </p:grpSpPr>
        <p:grpSp>
          <p:nvGrpSpPr>
            <p:cNvPr id="13" name="Group 12"/>
            <p:cNvGrpSpPr/>
            <p:nvPr/>
          </p:nvGrpSpPr>
          <p:grpSpPr>
            <a:xfrm>
              <a:off x="6393420" y="2209800"/>
              <a:ext cx="1086478" cy="2029160"/>
              <a:chOff x="5690583" y="1527294"/>
              <a:chExt cx="1086478" cy="202916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914" y="1527294"/>
                <a:ext cx="917692" cy="133677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690583" y="3033234"/>
                <a:ext cx="1086478" cy="523220"/>
              </a:xfrm>
              <a:prstGeom prst="rect">
                <a:avLst/>
              </a:prstGeom>
              <a:noFill/>
            </p:spPr>
            <p:txBody>
              <a:bodyPr wrap="square" rtlCol="0">
                <a:spAutoFit/>
              </a:bodyPr>
              <a:lstStyle/>
              <a:p>
                <a:pPr algn="ctr"/>
                <a:r>
                  <a:rPr lang="it-IT" sz="1600" dirty="0">
                    <a:solidFill>
                      <a:srgbClr val="00338D"/>
                    </a:solidFill>
                    <a:latin typeface="Calibri" panose="020F0502020204030204" pitchFamily="34" charset="0"/>
                    <a:cs typeface="Calibri" panose="020F0502020204030204" pitchFamily="34" charset="0"/>
                  </a:rPr>
                  <a:t>Presidente</a:t>
                </a:r>
                <a:r>
                  <a:rPr lang="it-IT" sz="1200" dirty="0"/>
                  <a:t>	</a:t>
                </a:r>
              </a:p>
            </p:txBody>
          </p:sp>
        </p:grpSp>
        <p:grpSp>
          <p:nvGrpSpPr>
            <p:cNvPr id="16" name="Group 15"/>
            <p:cNvGrpSpPr/>
            <p:nvPr/>
          </p:nvGrpSpPr>
          <p:grpSpPr>
            <a:xfrm>
              <a:off x="7665535" y="2209801"/>
              <a:ext cx="1284241" cy="2059937"/>
              <a:chOff x="7048567" y="1523998"/>
              <a:chExt cx="1284241" cy="205993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6459" y="1523998"/>
                <a:ext cx="914400" cy="13716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7048567" y="2999160"/>
                <a:ext cx="1284241" cy="584775"/>
              </a:xfrm>
              <a:prstGeom prst="rect">
                <a:avLst/>
              </a:prstGeom>
              <a:noFill/>
            </p:spPr>
            <p:txBody>
              <a:bodyPr wrap="square" rtlCol="0">
                <a:spAutoFit/>
              </a:bodyPr>
              <a:lstStyle/>
              <a:p>
                <a:pPr algn="ctr"/>
                <a:r>
                  <a:rPr lang="it-IT" sz="1600" dirty="0">
                    <a:solidFill>
                      <a:srgbClr val="00338D"/>
                    </a:solidFill>
                    <a:latin typeface="Calibri" panose="020F0502020204030204" pitchFamily="34" charset="0"/>
                    <a:cs typeface="Calibri" panose="020F0502020204030204" pitchFamily="34" charset="0"/>
                  </a:rPr>
                  <a:t>Vice Presidente</a:t>
                </a:r>
                <a:r>
                  <a:rPr lang="it-IT" sz="1200" dirty="0"/>
                  <a:t>	</a:t>
                </a:r>
              </a:p>
            </p:txBody>
          </p:sp>
        </p:grpSp>
        <p:grpSp>
          <p:nvGrpSpPr>
            <p:cNvPr id="19" name="Group 18"/>
            <p:cNvGrpSpPr/>
            <p:nvPr/>
          </p:nvGrpSpPr>
          <p:grpSpPr>
            <a:xfrm>
              <a:off x="9119319" y="2215602"/>
              <a:ext cx="1111272" cy="1903918"/>
              <a:chOff x="7145784" y="3556147"/>
              <a:chExt cx="1111272" cy="1903918"/>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61878" y="3556147"/>
                <a:ext cx="1012067" cy="1454118"/>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7145784" y="5121511"/>
                <a:ext cx="1111272" cy="338554"/>
              </a:xfrm>
              <a:prstGeom prst="rect">
                <a:avLst/>
              </a:prstGeom>
              <a:noFill/>
            </p:spPr>
            <p:txBody>
              <a:bodyPr wrap="square" rtlCol="0">
                <a:spAutoFit/>
              </a:bodyPr>
              <a:lstStyle/>
              <a:p>
                <a:pPr algn="ctr"/>
                <a:r>
                  <a:rPr lang="it-IT" sz="1600" dirty="0">
                    <a:solidFill>
                      <a:srgbClr val="00338D"/>
                    </a:solidFill>
                    <a:latin typeface="Calibri" panose="020F0502020204030204" pitchFamily="34" charset="0"/>
                    <a:cs typeface="Calibri" panose="020F0502020204030204" pitchFamily="34" charset="0"/>
                  </a:rPr>
                  <a:t>Segretario</a:t>
                </a:r>
                <a:r>
                  <a:rPr lang="it-IT" sz="1200" dirty="0">
                    <a:latin typeface="Calibri" panose="020F0502020204030204" pitchFamily="34" charset="0"/>
                    <a:cs typeface="Calibri" panose="020F0502020204030204" pitchFamily="34" charset="0"/>
                  </a:rPr>
                  <a:t>	</a:t>
                </a:r>
              </a:p>
            </p:txBody>
          </p:sp>
        </p:grpSp>
        <p:grpSp>
          <p:nvGrpSpPr>
            <p:cNvPr id="22" name="Group 21"/>
            <p:cNvGrpSpPr/>
            <p:nvPr/>
          </p:nvGrpSpPr>
          <p:grpSpPr>
            <a:xfrm>
              <a:off x="6393420" y="4352683"/>
              <a:ext cx="1066122" cy="2085335"/>
              <a:chOff x="7338999" y="3425669"/>
              <a:chExt cx="1066122" cy="2226913"/>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8598" r="11747" b="22917"/>
              <a:stretch/>
            </p:blipFill>
            <p:spPr>
              <a:xfrm>
                <a:off x="7397086" y="3425669"/>
                <a:ext cx="990600" cy="1506426"/>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338999" y="5093840"/>
                <a:ext cx="1066122" cy="558742"/>
              </a:xfrm>
              <a:prstGeom prst="rect">
                <a:avLst/>
              </a:prstGeom>
              <a:noFill/>
            </p:spPr>
            <p:txBody>
              <a:bodyPr wrap="square" rtlCol="0">
                <a:spAutoFit/>
              </a:bodyPr>
              <a:lstStyle/>
              <a:p>
                <a:pPr algn="ctr"/>
                <a:r>
                  <a:rPr lang="it-IT" sz="1600" dirty="0">
                    <a:solidFill>
                      <a:srgbClr val="00338D"/>
                    </a:solidFill>
                    <a:latin typeface="Calibri" panose="020F0502020204030204" pitchFamily="34" charset="0"/>
                    <a:cs typeface="Calibri" panose="020F0502020204030204" pitchFamily="34" charset="0"/>
                  </a:rPr>
                  <a:t>Tesoriere</a:t>
                </a:r>
                <a:r>
                  <a:rPr lang="it-IT" sz="1200" dirty="0"/>
                  <a:t>	</a:t>
                </a:r>
              </a:p>
            </p:txBody>
          </p:sp>
        </p:grpSp>
        <p:grpSp>
          <p:nvGrpSpPr>
            <p:cNvPr id="25" name="Group 24"/>
            <p:cNvGrpSpPr>
              <a:grpSpLocks noChangeAspect="1"/>
            </p:cNvGrpSpPr>
            <p:nvPr/>
          </p:nvGrpSpPr>
          <p:grpSpPr>
            <a:xfrm>
              <a:off x="8949776" y="4306594"/>
              <a:ext cx="1649959" cy="2363052"/>
              <a:chOff x="5621220" y="3591094"/>
              <a:chExt cx="1649959" cy="2224943"/>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91094"/>
                <a:ext cx="972921" cy="137160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5621220" y="5033608"/>
                <a:ext cx="1649959" cy="782429"/>
              </a:xfrm>
              <a:prstGeom prst="rect">
                <a:avLst/>
              </a:prstGeom>
              <a:noFill/>
            </p:spPr>
            <p:txBody>
              <a:bodyPr wrap="square" rtlCol="0">
                <a:spAutoFit/>
              </a:bodyPr>
              <a:lstStyle/>
              <a:p>
                <a:pPr algn="ctr"/>
                <a:r>
                  <a:rPr lang="it-IT" sz="1600" dirty="0">
                    <a:solidFill>
                      <a:srgbClr val="00338D"/>
                    </a:solidFill>
                    <a:latin typeface="Calibri" panose="020F0502020204030204" pitchFamily="34" charset="0"/>
                    <a:cs typeface="Calibri" panose="020F0502020204030204" pitchFamily="34" charset="0"/>
                  </a:rPr>
                  <a:t>Presidente di Comitato Service	</a:t>
                </a:r>
              </a:p>
            </p:txBody>
          </p:sp>
        </p:grpSp>
        <p:grpSp>
          <p:nvGrpSpPr>
            <p:cNvPr id="28" name="Group 27"/>
            <p:cNvGrpSpPr/>
            <p:nvPr/>
          </p:nvGrpSpPr>
          <p:grpSpPr>
            <a:xfrm>
              <a:off x="7638285" y="4353737"/>
              <a:ext cx="1366495" cy="2317654"/>
              <a:chOff x="5668222" y="3446372"/>
              <a:chExt cx="1366495" cy="2317654"/>
            </a:xfrm>
          </p:grpSpPr>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840525" y="3446372"/>
                <a:ext cx="980485" cy="1409597"/>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5668222" y="4933029"/>
                <a:ext cx="1366495" cy="830997"/>
              </a:xfrm>
              <a:prstGeom prst="rect">
                <a:avLst/>
              </a:prstGeom>
              <a:noFill/>
            </p:spPr>
            <p:txBody>
              <a:bodyPr wrap="square" rtlCol="0">
                <a:spAutoFit/>
              </a:bodyPr>
              <a:lstStyle/>
              <a:p>
                <a:pPr algn="ctr"/>
                <a:r>
                  <a:rPr lang="it-IT" sz="1600" dirty="0">
                    <a:solidFill>
                      <a:srgbClr val="00338D"/>
                    </a:solidFill>
                    <a:latin typeface="Calibri" panose="020F0502020204030204" pitchFamily="34" charset="0"/>
                    <a:cs typeface="Calibri" panose="020F0502020204030204" pitchFamily="34" charset="0"/>
                  </a:rPr>
                  <a:t>Presidente di Comitato Soci	</a:t>
                </a:r>
              </a:p>
            </p:txBody>
          </p:sp>
        </p:grpSp>
      </p:grpSp>
      <p:pic>
        <p:nvPicPr>
          <p:cNvPr id="5" name="Picture 4">
            <a:extLst>
              <a:ext uri="{FF2B5EF4-FFF2-40B4-BE49-F238E27FC236}">
                <a16:creationId xmlns:a16="http://schemas.microsoft.com/office/drawing/2014/main" id="{518F3788-1D23-731C-74F1-89828F02B8E7}"/>
              </a:ext>
            </a:extLst>
          </p:cNvPr>
          <p:cNvPicPr>
            <a:picLocks noChangeAspect="1"/>
          </p:cNvPicPr>
          <p:nvPr/>
        </p:nvPicPr>
        <p:blipFill>
          <a:blip r:embed="rId9"/>
          <a:stretch>
            <a:fillRect/>
          </a:stretch>
        </p:blipFill>
        <p:spPr>
          <a:xfrm>
            <a:off x="711050" y="1235199"/>
            <a:ext cx="3932319" cy="514776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90460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0" y="404705"/>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bg1"/>
                </a:solidFill>
                <a:latin typeface="Calibri" panose="020F0502020204030204" pitchFamily="34" charset="0"/>
                <a:cs typeface="Calibri" panose="020F0502020204030204" pitchFamily="34" charset="0"/>
              </a:rPr>
              <a:t>Il Presidente di Zona funge da collegamento</a:t>
            </a:r>
          </a:p>
        </p:txBody>
      </p:sp>
      <p:sp>
        <p:nvSpPr>
          <p:cNvPr id="7" name="Rectangle 6"/>
          <p:cNvSpPr/>
          <p:nvPr/>
        </p:nvSpPr>
        <p:spPr>
          <a:xfrm>
            <a:off x="5523270" y="136061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71A30583-6FEB-060F-77C8-34DDFF93ABBA}"/>
              </a:ext>
            </a:extLst>
          </p:cNvPr>
          <p:cNvGrpSpPr/>
          <p:nvPr/>
        </p:nvGrpSpPr>
        <p:grpSpPr>
          <a:xfrm>
            <a:off x="2601520" y="1905000"/>
            <a:ext cx="6988960" cy="4160878"/>
            <a:chOff x="2601520" y="1905000"/>
            <a:chExt cx="6988960" cy="4160878"/>
          </a:xfrm>
        </p:grpSpPr>
        <p:grpSp>
          <p:nvGrpSpPr>
            <p:cNvPr id="5" name="Group 4"/>
            <p:cNvGrpSpPr/>
            <p:nvPr/>
          </p:nvGrpSpPr>
          <p:grpSpPr>
            <a:xfrm>
              <a:off x="3962400" y="1905000"/>
              <a:ext cx="4343400" cy="4160878"/>
              <a:chOff x="2438400" y="2286000"/>
              <a:chExt cx="3640568" cy="3284903"/>
            </a:xfrm>
            <a:effectLst>
              <a:outerShdw blurRad="50800" dist="38100" dir="2700000" algn="tl" rotWithShape="0">
                <a:schemeClr val="accent2">
                  <a:alpha val="40000"/>
                </a:schemeClr>
              </a:outerShdw>
            </a:effectLst>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86000"/>
                <a:ext cx="3640568" cy="31199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438400" y="5425114"/>
                <a:ext cx="3640568" cy="145789"/>
              </a:xfrm>
              <a:prstGeom prst="rect">
                <a:avLst/>
              </a:prstGeom>
              <a:noFill/>
              <a:ln>
                <a:noFill/>
              </a:ln>
              <a:scene3d>
                <a:camera prst="orthographicFront"/>
                <a:lightRig rig="threePt" dir="t"/>
              </a:scene3d>
              <a:sp3d extrusionH="76200">
                <a:extrusionClr>
                  <a:schemeClr val="tx2">
                    <a:lumMod val="75000"/>
                  </a:schemeClr>
                </a:extrusionClr>
              </a:sp3d>
            </p:spPr>
            <p:txBody>
              <a:bodyPr wrap="square" rtlCol="0">
                <a:spAutoFit/>
              </a:bodyPr>
              <a:lstStyle/>
              <a:p>
                <a:r>
                  <a:rPr lang="it-IT" sz="600" i="1" dirty="0">
                    <a:solidFill>
                      <a:schemeClr val="bg1"/>
                    </a:solidFill>
                    <a:latin typeface="+mn-lt"/>
                    <a:ea typeface="STCaiyun" pitchFamily="2" charset="-122"/>
                  </a:rPr>
                  <a:t>Immagine per gentile concessione di David Castillo Dominici / FreeDigitalPhotos.net</a:t>
                </a:r>
              </a:p>
            </p:txBody>
          </p:sp>
        </p:grpSp>
        <p:sp>
          <p:nvSpPr>
            <p:cNvPr id="11" name="TextBox 10"/>
            <p:cNvSpPr txBox="1"/>
            <p:nvPr/>
          </p:nvSpPr>
          <p:spPr>
            <a:xfrm>
              <a:off x="2601520" y="3621107"/>
              <a:ext cx="1208480" cy="1138773"/>
            </a:xfrm>
            <a:prstGeom prst="rect">
              <a:avLst/>
            </a:prstGeom>
            <a:noFill/>
          </p:spPr>
          <p:txBody>
            <a:bodyPr wrap="square" rtlCol="0">
              <a:spAutoFit/>
            </a:bodyPr>
            <a:lstStyle/>
            <a:p>
              <a:pPr algn="r"/>
              <a:r>
                <a:rPr lang="it-IT" sz="2000" dirty="0">
                  <a:solidFill>
                    <a:schemeClr val="bg1"/>
                  </a:solidFill>
                  <a:latin typeface="Calibri" panose="020F0502020204030204" pitchFamily="34" charset="0"/>
                  <a:cs typeface="Calibri" panose="020F0502020204030204" pitchFamily="34" charset="0"/>
                </a:rPr>
                <a:t>Tra i club </a:t>
              </a:r>
            </a:p>
            <a:p>
              <a:pPr algn="r"/>
              <a:r>
                <a:rPr lang="it-IT" sz="2000" dirty="0">
                  <a:solidFill>
                    <a:schemeClr val="bg1"/>
                  </a:solidFill>
                  <a:latin typeface="Calibri" panose="020F0502020204030204" pitchFamily="34" charset="0"/>
                  <a:cs typeface="Calibri" panose="020F0502020204030204" pitchFamily="34" charset="0"/>
                </a:rPr>
                <a:t> </a:t>
              </a:r>
            </a:p>
            <a:p>
              <a:pPr algn="r"/>
              <a:r>
                <a:rPr lang="it-IT" sz="2800" dirty="0">
                  <a:solidFill>
                    <a:schemeClr val="tx2"/>
                  </a:solidFill>
                  <a:latin typeface="Calibri" panose="020F0502020204030204" pitchFamily="34" charset="0"/>
                  <a:cs typeface="Calibri" panose="020F0502020204030204" pitchFamily="34" charset="0"/>
                </a:rPr>
                <a:t> </a:t>
              </a:r>
            </a:p>
          </p:txBody>
        </p:sp>
        <p:sp>
          <p:nvSpPr>
            <p:cNvPr id="12" name="TextBox 11"/>
            <p:cNvSpPr txBox="1"/>
            <p:nvPr/>
          </p:nvSpPr>
          <p:spPr>
            <a:xfrm>
              <a:off x="8458200" y="2605444"/>
              <a:ext cx="1132280" cy="1015663"/>
            </a:xfrm>
            <a:prstGeom prst="rect">
              <a:avLst/>
            </a:prstGeom>
            <a:noFill/>
          </p:spPr>
          <p:txBody>
            <a:bodyPr wrap="square" rtlCol="0">
              <a:spAutoFit/>
            </a:bodyPr>
            <a:lstStyle/>
            <a:p>
              <a:r>
                <a:rPr lang="it-IT" sz="2000" dirty="0">
                  <a:solidFill>
                    <a:schemeClr val="bg1"/>
                  </a:solidFill>
                </a:rPr>
                <a:t>e il distretto </a:t>
              </a:r>
            </a:p>
            <a:p>
              <a:r>
                <a:rPr lang="it-IT" sz="2000" dirty="0">
                  <a:solidFill>
                    <a:schemeClr val="bg1"/>
                  </a:solidFill>
                </a:rPr>
                <a:t> </a:t>
              </a:r>
            </a:p>
            <a:p>
              <a:endParaRPr lang="it-IT" sz="2000" dirty="0">
                <a:solidFill>
                  <a:schemeClr val="bg1"/>
                </a:solidFill>
              </a:endParaRPr>
            </a:p>
          </p:txBody>
        </p:sp>
      </p:grpSp>
    </p:spTree>
    <p:extLst>
      <p:ext uri="{BB962C8B-B14F-4D97-AF65-F5344CB8AC3E}">
        <p14:creationId xmlns:p14="http://schemas.microsoft.com/office/powerpoint/2010/main" val="444025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57200" y="38100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dirty="0">
                <a:solidFill>
                  <a:schemeClr val="bg1"/>
                </a:solidFill>
                <a:latin typeface="Calibri" panose="020F0502020204030204" pitchFamily="34" charset="0"/>
                <a:cs typeface="Calibri" panose="020F0502020204030204" pitchFamily="34" charset="0"/>
              </a:rPr>
              <a:t>Risorse per gli officer di club e il Primo Vice Presidente </a:t>
            </a:r>
          </a:p>
          <a:p>
            <a:r>
              <a:rPr lang="it-IT" sz="3600" dirty="0">
                <a:solidFill>
                  <a:schemeClr val="bg1"/>
                </a:solidFill>
                <a:latin typeface="Calibri" panose="020F0502020204030204" pitchFamily="34" charset="0"/>
                <a:cs typeface="Calibri" panose="020F0502020204030204" pitchFamily="34" charset="0"/>
              </a:rPr>
              <a:t>(Presidente di Comitato Leadership)</a:t>
            </a:r>
          </a:p>
        </p:txBody>
      </p:sp>
      <p:pic>
        <p:nvPicPr>
          <p:cNvPr id="3" name="Picture 2">
            <a:extLst>
              <a:ext uri="{FF2B5EF4-FFF2-40B4-BE49-F238E27FC236}">
                <a16:creationId xmlns:a16="http://schemas.microsoft.com/office/drawing/2014/main" id="{B249D7D1-27A5-4A06-C367-DA0405E66FFC}"/>
              </a:ext>
            </a:extLst>
          </p:cNvPr>
          <p:cNvPicPr>
            <a:picLocks noChangeAspect="1"/>
          </p:cNvPicPr>
          <p:nvPr/>
        </p:nvPicPr>
        <p:blipFill>
          <a:blip r:embed="rId3"/>
          <a:stretch>
            <a:fillRect/>
          </a:stretch>
        </p:blipFill>
        <p:spPr>
          <a:xfrm>
            <a:off x="461727" y="1909002"/>
            <a:ext cx="3105223" cy="4016756"/>
          </a:xfrm>
          <a:prstGeom prst="rect">
            <a:avLst/>
          </a:prstGeom>
          <a:effectLst>
            <a:outerShdw blurRad="63500" sx="102000" sy="102000" algn="ctr" rotWithShape="0">
              <a:schemeClr val="accent1">
                <a:alpha val="40000"/>
              </a:schemeClr>
            </a:outerShdw>
          </a:effectLst>
        </p:spPr>
      </p:pic>
      <p:pic>
        <p:nvPicPr>
          <p:cNvPr id="4" name="Picture 3">
            <a:extLst>
              <a:ext uri="{FF2B5EF4-FFF2-40B4-BE49-F238E27FC236}">
                <a16:creationId xmlns:a16="http://schemas.microsoft.com/office/drawing/2014/main" id="{8C794BD0-AB39-D428-2773-7C0154A007A0}"/>
              </a:ext>
            </a:extLst>
          </p:cNvPr>
          <p:cNvPicPr>
            <a:picLocks noChangeAspect="1"/>
          </p:cNvPicPr>
          <p:nvPr/>
        </p:nvPicPr>
        <p:blipFill>
          <a:blip r:embed="rId4"/>
          <a:stretch>
            <a:fillRect/>
          </a:stretch>
        </p:blipFill>
        <p:spPr>
          <a:xfrm>
            <a:off x="8598025" y="1905984"/>
            <a:ext cx="3132248" cy="4047690"/>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15460206-5B56-4035-1FD3-CD1A3198AC20}"/>
              </a:ext>
            </a:extLst>
          </p:cNvPr>
          <p:cNvPicPr>
            <a:picLocks noChangeAspect="1"/>
          </p:cNvPicPr>
          <p:nvPr/>
        </p:nvPicPr>
        <p:blipFill>
          <a:blip r:embed="rId5"/>
          <a:stretch>
            <a:fillRect/>
          </a:stretch>
        </p:blipFill>
        <p:spPr>
          <a:xfrm>
            <a:off x="4532119" y="1885614"/>
            <a:ext cx="3127761" cy="404769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82390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466735" y="1524000"/>
            <a:ext cx="125853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extBox 8"/>
          <p:cNvSpPr txBox="1"/>
          <p:nvPr/>
        </p:nvSpPr>
        <p:spPr>
          <a:xfrm>
            <a:off x="609600" y="2352112"/>
            <a:ext cx="6542568" cy="4062651"/>
          </a:xfrm>
          <a:prstGeom prst="rect">
            <a:avLst/>
          </a:prstGeom>
          <a:noFill/>
        </p:spPr>
        <p:txBody>
          <a:bodyPr wrap="square" rtlCol="0">
            <a:spAutoFit/>
          </a:bodyPr>
          <a:lstStyle/>
          <a:p>
            <a:r>
              <a:rPr lang="it-IT" sz="2400" dirty="0">
                <a:solidFill>
                  <a:schemeClr val="bg1"/>
                </a:solidFill>
                <a:latin typeface="Calibri" panose="020F0502020204030204" pitchFamily="34" charset="0"/>
                <a:cs typeface="Calibri" panose="020F0502020204030204" pitchFamily="34" charset="0"/>
              </a:rPr>
              <a:t>Completare il rapporto della riunione di zona per la leadership distrettuale</a:t>
            </a:r>
          </a:p>
          <a:p>
            <a:pPr marL="0" lvl="1"/>
            <a:endParaRPr lang="en-US" altLang="ja-JP" sz="2400" dirty="0">
              <a:solidFill>
                <a:schemeClr val="bg1"/>
              </a:solidFill>
              <a:latin typeface="Calibri" panose="020F0502020204030204" pitchFamily="34" charset="0"/>
              <a:cs typeface="Calibri" panose="020F0502020204030204" pitchFamily="34" charset="0"/>
            </a:endParaRPr>
          </a:p>
          <a:p>
            <a:r>
              <a:rPr lang="it-IT" sz="2400" dirty="0">
                <a:solidFill>
                  <a:schemeClr val="bg1"/>
                </a:solidFill>
                <a:latin typeface="Calibri" panose="020F0502020204030204" pitchFamily="34" charset="0"/>
                <a:cs typeface="Calibri" panose="020F0502020204030204" pitchFamily="34" charset="0"/>
              </a:rPr>
              <a:t>Comunicare i successi e le migliori pratiche dei club</a:t>
            </a:r>
          </a:p>
          <a:p>
            <a:pPr marL="0" lvl="1"/>
            <a:endParaRPr lang="en-US" sz="2400" b="1" i="1" dirty="0">
              <a:solidFill>
                <a:schemeClr val="bg1"/>
              </a:solidFill>
              <a:latin typeface="Calibri" panose="020F0502020204030204" pitchFamily="34" charset="0"/>
              <a:cs typeface="Calibri" panose="020F0502020204030204" pitchFamily="34" charset="0"/>
            </a:endParaRPr>
          </a:p>
          <a:p>
            <a:r>
              <a:rPr lang="it-IT" sz="2400" dirty="0">
                <a:solidFill>
                  <a:schemeClr val="bg1"/>
                </a:solidFill>
                <a:latin typeface="Calibri" panose="020F0502020204030204" pitchFamily="34" charset="0"/>
                <a:cs typeface="Calibri" panose="020F0502020204030204" pitchFamily="34" charset="0"/>
              </a:rPr>
              <a:t>Prendere nota di eventuali preoccupazioni relative ai club</a:t>
            </a:r>
          </a:p>
          <a:p>
            <a:endParaRPr lang="en-US" sz="2400" dirty="0">
              <a:solidFill>
                <a:schemeClr val="bg1"/>
              </a:solidFill>
              <a:latin typeface="Calibri" panose="020F0502020204030204" pitchFamily="34" charset="0"/>
              <a:cs typeface="Calibri" panose="020F0502020204030204" pitchFamily="34" charset="0"/>
            </a:endParaRPr>
          </a:p>
          <a:p>
            <a:r>
              <a:rPr lang="it-IT" sz="2400" dirty="0">
                <a:solidFill>
                  <a:schemeClr val="bg1"/>
                </a:solidFill>
                <a:latin typeface="Calibri" panose="020F0502020204030204" pitchFamily="34" charset="0"/>
                <a:cs typeface="Calibri" panose="020F0502020204030204" pitchFamily="34" charset="0"/>
              </a:rPr>
              <a:t>Consigliare azioni per supportare gli officer di club</a:t>
            </a:r>
          </a:p>
          <a:p>
            <a:endParaRPr lang="en-US" sz="2400" dirty="0">
              <a:solidFill>
                <a:schemeClr val="bg1"/>
              </a:solidFill>
              <a:latin typeface="HelveticaNeueLT Std Lt" panose="020B0403020202020204" pitchFamily="34" charset="0"/>
            </a:endParaRPr>
          </a:p>
          <a:p>
            <a:endParaRPr lang="en-US" dirty="0">
              <a:solidFill>
                <a:srgbClr val="00338D"/>
              </a:solidFill>
            </a:endParaRPr>
          </a:p>
        </p:txBody>
      </p:sp>
      <p:sp>
        <p:nvSpPr>
          <p:cNvPr id="8" name="Title 1"/>
          <p:cNvSpPr txBox="1">
            <a:spLocks/>
          </p:cNvSpPr>
          <p:nvPr/>
        </p:nvSpPr>
        <p:spPr>
          <a:xfrm>
            <a:off x="955724" y="304800"/>
            <a:ext cx="10280552"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dirty="0">
                <a:solidFill>
                  <a:schemeClr val="bg1"/>
                </a:solidFill>
                <a:latin typeface="Calibri" panose="020F0502020204030204" pitchFamily="34" charset="0"/>
                <a:cs typeface="Calibri" panose="020F0502020204030204" pitchFamily="34" charset="0"/>
              </a:rPr>
              <a:t>Comunicare con il Governatore Distrettuale </a:t>
            </a:r>
          </a:p>
          <a:p>
            <a:r>
              <a:rPr lang="it-IT" sz="3600" dirty="0">
                <a:solidFill>
                  <a:schemeClr val="bg1"/>
                </a:solidFill>
                <a:latin typeface="Calibri" panose="020F0502020204030204" pitchFamily="34" charset="0"/>
                <a:cs typeface="Calibri" panose="020F0502020204030204" pitchFamily="34" charset="0"/>
              </a:rPr>
              <a:t>e i coordinatori distrettuali GAT</a:t>
            </a:r>
          </a:p>
        </p:txBody>
      </p:sp>
      <p:pic>
        <p:nvPicPr>
          <p:cNvPr id="3" name="Picture 2" descr="A logo of a company&#10;&#10;Description automatically generated">
            <a:extLst>
              <a:ext uri="{FF2B5EF4-FFF2-40B4-BE49-F238E27FC236}">
                <a16:creationId xmlns:a16="http://schemas.microsoft.com/office/drawing/2014/main" id="{D413FFE3-004F-4D12-6CA2-36C313E29781}"/>
              </a:ext>
            </a:extLst>
          </p:cNvPr>
          <p:cNvPicPr>
            <a:picLocks noChangeAspect="1"/>
          </p:cNvPicPr>
          <p:nvPr/>
        </p:nvPicPr>
        <p:blipFill>
          <a:blip r:embed="rId3"/>
          <a:stretch>
            <a:fillRect/>
          </a:stretch>
        </p:blipFill>
        <p:spPr>
          <a:xfrm>
            <a:off x="7620000" y="2057400"/>
            <a:ext cx="4291965" cy="4291965"/>
          </a:xfrm>
          <a:prstGeom prst="rect">
            <a:avLst/>
          </a:prstGeom>
        </p:spPr>
      </p:pic>
    </p:spTree>
    <p:extLst>
      <p:ext uri="{BB962C8B-B14F-4D97-AF65-F5344CB8AC3E}">
        <p14:creationId xmlns:p14="http://schemas.microsoft.com/office/powerpoint/2010/main" val="3476796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14478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2" name="Group 31"/>
          <p:cNvGrpSpPr/>
          <p:nvPr/>
        </p:nvGrpSpPr>
        <p:grpSpPr>
          <a:xfrm>
            <a:off x="148787" y="2757572"/>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 di Zona</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a:t>
              </a:r>
              <a:r>
                <a:rPr lang="it-IT" sz="1200" dirty="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Vice Presidente</a:t>
              </a:r>
              <a:r>
                <a:rPr lang="it-IT" sz="1600" dirty="0">
                  <a:solidFill>
                    <a:schemeClr val="bg1"/>
                  </a:solidFill>
                  <a:latin typeface="Helvetica Neue"/>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Segretario</a:t>
              </a:r>
              <a:r>
                <a:rPr lang="it-IT" sz="1200" dirty="0">
                  <a:latin typeface="Calibri" panose="020F0502020204030204" pitchFamily="34" charset="0"/>
                  <a:cs typeface="Calibri" panose="020F0502020204030204" pitchFamily="34" charset="0"/>
                </a:rPr>
                <a:t>	</a:t>
              </a:r>
            </a:p>
          </p:txBody>
        </p:sp>
      </p:grpSp>
      <p:sp>
        <p:nvSpPr>
          <p:cNvPr id="2" name="Title 5">
            <a:extLst>
              <a:ext uri="{FF2B5EF4-FFF2-40B4-BE49-F238E27FC236}">
                <a16:creationId xmlns:a16="http://schemas.microsoft.com/office/drawing/2014/main" id="{F95B8AD9-8B08-D6E8-12F9-5DF6EB8965E8}"/>
              </a:ext>
            </a:extLst>
          </p:cNvPr>
          <p:cNvSpPr txBox="1">
            <a:spLocks/>
          </p:cNvSpPr>
          <p:nvPr/>
        </p:nvSpPr>
        <p:spPr>
          <a:xfrm>
            <a:off x="582473" y="178831"/>
            <a:ext cx="11027054" cy="1090408"/>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dirty="0">
                <a:solidFill>
                  <a:srgbClr val="FFFFFF"/>
                </a:solidFill>
                <a:latin typeface="Calibri" panose="020F0502020204030204" pitchFamily="34" charset="0"/>
                <a:ea typeface="ヒラギノ角ゴ Pro W3"/>
                <a:cs typeface="Calibri" panose="020F0502020204030204" pitchFamily="34" charset="0"/>
              </a:rPr>
              <a:t>La vostra quarta riunione: focus sul futuro!</a:t>
            </a:r>
          </a:p>
          <a:p>
            <a:r>
              <a:rPr lang="it-IT" sz="3600" dirty="0">
                <a:solidFill>
                  <a:srgbClr val="FFFFFF"/>
                </a:solidFill>
                <a:latin typeface="Calibri" panose="020F0502020204030204" pitchFamily="34" charset="0"/>
                <a:ea typeface="ヒラギノ角ゴ Pro W3"/>
                <a:cs typeface="Calibri" panose="020F0502020204030204" pitchFamily="34" charset="0"/>
              </a:rPr>
              <a:t>(incontro facoltativo)</a:t>
            </a:r>
          </a:p>
        </p:txBody>
      </p:sp>
      <p:grpSp>
        <p:nvGrpSpPr>
          <p:cNvPr id="3" name="Group 2">
            <a:extLst>
              <a:ext uri="{FF2B5EF4-FFF2-40B4-BE49-F238E27FC236}">
                <a16:creationId xmlns:a16="http://schemas.microsoft.com/office/drawing/2014/main" id="{FF9BCF32-8242-6B2F-7B5C-55382882B9C2}"/>
              </a:ext>
            </a:extLst>
          </p:cNvPr>
          <p:cNvGrpSpPr/>
          <p:nvPr/>
        </p:nvGrpSpPr>
        <p:grpSpPr>
          <a:xfrm>
            <a:off x="2746301" y="2722936"/>
            <a:ext cx="2357640" cy="3182764"/>
            <a:chOff x="1215789" y="2588058"/>
            <a:chExt cx="2357640" cy="3182764"/>
          </a:xfrm>
        </p:grpSpPr>
        <p:pic>
          <p:nvPicPr>
            <p:cNvPr id="4" name="Picture 3">
              <a:extLst>
                <a:ext uri="{FF2B5EF4-FFF2-40B4-BE49-F238E27FC236}">
                  <a16:creationId xmlns:a16="http://schemas.microsoft.com/office/drawing/2014/main" id="{60FC7270-3385-1D37-B174-1612734E9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91A6FBC-C6BB-8D5C-0D1D-0F2418D4D4AF}"/>
                </a:ext>
              </a:extLst>
            </p:cNvPr>
            <p:cNvSpPr txBox="1"/>
            <p:nvPr/>
          </p:nvSpPr>
          <p:spPr>
            <a:xfrm>
              <a:off x="1215789" y="5186047"/>
              <a:ext cx="2357640" cy="584775"/>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Coordinatore Distrettuale Leadership (GLT)</a:t>
              </a:r>
            </a:p>
          </p:txBody>
        </p:sp>
      </p:grpSp>
    </p:spTree>
    <p:extLst>
      <p:ext uri="{BB962C8B-B14F-4D97-AF65-F5344CB8AC3E}">
        <p14:creationId xmlns:p14="http://schemas.microsoft.com/office/powerpoint/2010/main" val="2832140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914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60"/>
            <a:ext cx="7010400" cy="511268"/>
          </a:xfrm>
          <a:prstGeom prst="rect">
            <a:avLst/>
          </a:prstGeom>
        </p:spPr>
        <p:txBody>
          <a:bodyPr anchor="t">
            <a:normAutofit fontScale="850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b="1" dirty="0">
                <a:solidFill>
                  <a:srgbClr val="082E87"/>
                </a:solidFill>
                <a:latin typeface="Calibri" panose="020F0502020204030204" pitchFamily="34" charset="0"/>
                <a:cs typeface="Calibri" panose="020F0502020204030204" pitchFamily="34" charset="0"/>
              </a:rPr>
              <a:t>Concentratevi sul futuro e aiutateli a prepararsi:</a:t>
            </a:r>
          </a:p>
        </p:txBody>
      </p:sp>
      <p:sp>
        <p:nvSpPr>
          <p:cNvPr id="18" name="TextBox 17"/>
          <p:cNvSpPr txBox="1"/>
          <p:nvPr/>
        </p:nvSpPr>
        <p:spPr>
          <a:xfrm>
            <a:off x="4410075" y="1348800"/>
            <a:ext cx="7543800" cy="5509200"/>
          </a:xfrm>
          <a:prstGeom prst="rect">
            <a:avLst/>
          </a:prstGeom>
          <a:noFill/>
        </p:spPr>
        <p:txBody>
          <a:bodyPr wrap="square" rtlCol="0">
            <a:spAutoFit/>
          </a:bodyPr>
          <a:lstStyle/>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Apertura della riunione di zona</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Presentazioni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Transizione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Pianificare per il successo del vostro club (approccio per la membership globale)</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Riconoscere i meriti del service</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Riconoscere i meriti della LCIF</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it-IT" sz="2400" dirty="0">
                <a:solidFill>
                  <a:schemeClr val="accent6">
                    <a:lumMod val="75000"/>
                    <a:lumOff val="25000"/>
                  </a:schemeClr>
                </a:solidFill>
                <a:latin typeface="Calibri" panose="020F0502020204030204" pitchFamily="34" charset="0"/>
                <a:cs typeface="Calibri" panose="020F0502020204030204" pitchFamily="34" charset="0"/>
              </a:rPr>
              <a:t>Premi</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Coordinatore Distrettuale Leadership (GLT)</a:t>
              </a:r>
            </a:p>
          </p:txBody>
        </p:sp>
      </p:grpSp>
    </p:spTree>
    <p:extLst>
      <p:ext uri="{BB962C8B-B14F-4D97-AF65-F5344CB8AC3E}">
        <p14:creationId xmlns:p14="http://schemas.microsoft.com/office/powerpoint/2010/main" val="2570603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2303661" y="2352369"/>
            <a:ext cx="7584678" cy="1686231"/>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it-IT" sz="3600" b="1" dirty="0">
                <a:solidFill>
                  <a:schemeClr val="bg1"/>
                </a:solidFill>
                <a:latin typeface="Calibri" panose="020F0502020204030204" pitchFamily="34" charset="0"/>
                <a:cs typeface="Calibri" panose="020F0502020204030204" pitchFamily="34" charset="0"/>
              </a:rPr>
              <a:t>Presidenti di Zona e di Circoscrizione – Approccio per la membership globale </a:t>
            </a:r>
          </a:p>
        </p:txBody>
      </p:sp>
      <p:sp>
        <p:nvSpPr>
          <p:cNvPr id="17" name="Rectangle 16"/>
          <p:cNvSpPr/>
          <p:nvPr/>
        </p:nvSpPr>
        <p:spPr>
          <a:xfrm>
            <a:off x="4724400" y="4038600"/>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5128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381000" y="192204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itle 1"/>
          <p:cNvSpPr txBox="1">
            <a:spLocks/>
          </p:cNvSpPr>
          <p:nvPr/>
        </p:nvSpPr>
        <p:spPr>
          <a:xfrm>
            <a:off x="5169629" y="1874778"/>
            <a:ext cx="5943600" cy="277973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it-IT" sz="3200" dirty="0">
                <a:solidFill>
                  <a:srgbClr val="082E87"/>
                </a:solidFill>
                <a:latin typeface="Calibri" panose="020F0502020204030204" pitchFamily="34" charset="0"/>
                <a:ea typeface="Arial" charset="0"/>
                <a:cs typeface="Calibri" panose="020F0502020204030204" pitchFamily="34" charset="0"/>
              </a:rPr>
              <a:t>In che modo coinvolgerete e UNIRETE i vostri club durante le riunioni di zona incoraggiandoli a supportarsi reciprocamente e a mettersi in contatto con leader distrettuali pronti ad aiutarli?</a:t>
            </a:r>
          </a:p>
        </p:txBody>
      </p:sp>
      <p:sp>
        <p:nvSpPr>
          <p:cNvPr id="2" name="Rectangle 1"/>
          <p:cNvSpPr/>
          <p:nvPr/>
        </p:nvSpPr>
        <p:spPr>
          <a:xfrm>
            <a:off x="228600" y="452850"/>
            <a:ext cx="2743200" cy="1421928"/>
          </a:xfrm>
          <a:prstGeom prst="rect">
            <a:avLst/>
          </a:prstGeom>
        </p:spPr>
        <p:txBody>
          <a:bodyPr wrap="square">
            <a:spAutoFit/>
          </a:bodyPr>
          <a:lstStyle/>
          <a:p>
            <a:pPr>
              <a:lnSpc>
                <a:spcPct val="90000"/>
              </a:lnSpc>
              <a:spcBef>
                <a:spcPts val="2400"/>
              </a:spcBef>
              <a:defRPr/>
            </a:pPr>
            <a:r>
              <a:rPr lang="it-IT" sz="3200" dirty="0">
                <a:solidFill>
                  <a:schemeClr val="bg1"/>
                </a:solidFill>
                <a:latin typeface="Calibri" panose="020F0502020204030204" pitchFamily="34" charset="0"/>
                <a:cs typeface="Calibri" panose="020F0502020204030204" pitchFamily="34" charset="0"/>
              </a:rPr>
              <a:t>Che cosa ispira i club nella vostra zona?</a:t>
            </a:r>
          </a:p>
        </p:txBody>
      </p:sp>
    </p:spTree>
    <p:extLst>
      <p:ext uri="{BB962C8B-B14F-4D97-AF65-F5344CB8AC3E}">
        <p14:creationId xmlns:p14="http://schemas.microsoft.com/office/powerpoint/2010/main" val="236687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7" name="Rectangle 16"/>
          <p:cNvSpPr/>
          <p:nvPr/>
        </p:nvSpPr>
        <p:spPr>
          <a:xfrm>
            <a:off x="304800" y="51936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8" name="Title 1">
            <a:extLst>
              <a:ext uri="{FF2B5EF4-FFF2-40B4-BE49-F238E27FC236}">
                <a16:creationId xmlns:a16="http://schemas.microsoft.com/office/drawing/2014/main" id="{27D8B01F-5B68-47E7-86E5-8F4A46870C3C}"/>
              </a:ext>
            </a:extLst>
          </p:cNvPr>
          <p:cNvSpPr txBox="1">
            <a:spLocks/>
          </p:cNvSpPr>
          <p:nvPr/>
        </p:nvSpPr>
        <p:spPr>
          <a:xfrm>
            <a:off x="10082" y="9525"/>
            <a:ext cx="12171836" cy="75470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gn="l"/>
            <a:r>
              <a:rPr lang="it-IT" sz="3000" b="1" dirty="0">
                <a:solidFill>
                  <a:schemeClr val="bg1"/>
                </a:solidFill>
                <a:latin typeface="Calibri" panose="020F0502020204030204" pitchFamily="34" charset="0"/>
                <a:cs typeface="Calibri" panose="020F0502020204030204" pitchFamily="34" charset="0"/>
              </a:rPr>
              <a:t>Presidente di Zona e di Circoscrizione: Approccio per la membership globale</a:t>
            </a:r>
          </a:p>
        </p:txBody>
      </p:sp>
      <p:pic>
        <p:nvPicPr>
          <p:cNvPr id="7" name="Picture 6">
            <a:extLst>
              <a:ext uri="{FF2B5EF4-FFF2-40B4-BE49-F238E27FC236}">
                <a16:creationId xmlns:a16="http://schemas.microsoft.com/office/drawing/2014/main" id="{6D4DCD62-9511-35F9-AD7F-ABC126A7CD0D}"/>
              </a:ext>
            </a:extLst>
          </p:cNvPr>
          <p:cNvPicPr>
            <a:picLocks noChangeAspect="1"/>
          </p:cNvPicPr>
          <p:nvPr/>
        </p:nvPicPr>
        <p:blipFill>
          <a:blip r:embed="rId3"/>
          <a:stretch>
            <a:fillRect/>
          </a:stretch>
        </p:blipFill>
        <p:spPr>
          <a:xfrm>
            <a:off x="198725" y="985830"/>
            <a:ext cx="5510212" cy="4812207"/>
          </a:xfrm>
          <a:prstGeom prst="rect">
            <a:avLst/>
          </a:prstGeom>
        </p:spPr>
      </p:pic>
      <p:pic>
        <p:nvPicPr>
          <p:cNvPr id="11" name="Picture 10">
            <a:extLst>
              <a:ext uri="{FF2B5EF4-FFF2-40B4-BE49-F238E27FC236}">
                <a16:creationId xmlns:a16="http://schemas.microsoft.com/office/drawing/2014/main" id="{5F50E7E7-8CC1-E7B4-970A-2E01BE638B98}"/>
              </a:ext>
            </a:extLst>
          </p:cNvPr>
          <p:cNvPicPr>
            <a:picLocks noChangeAspect="1"/>
          </p:cNvPicPr>
          <p:nvPr/>
        </p:nvPicPr>
        <p:blipFill>
          <a:blip r:embed="rId4"/>
          <a:stretch>
            <a:fillRect/>
          </a:stretch>
        </p:blipFill>
        <p:spPr>
          <a:xfrm>
            <a:off x="5839856" y="764230"/>
            <a:ext cx="6153419" cy="4749418"/>
          </a:xfrm>
          <a:prstGeom prst="rect">
            <a:avLst/>
          </a:prstGeom>
        </p:spPr>
      </p:pic>
      <p:pic>
        <p:nvPicPr>
          <p:cNvPr id="5" name="Picture 4">
            <a:extLst>
              <a:ext uri="{FF2B5EF4-FFF2-40B4-BE49-F238E27FC236}">
                <a16:creationId xmlns:a16="http://schemas.microsoft.com/office/drawing/2014/main" id="{7F0C9418-2D33-C615-D98B-D32179509F7B}"/>
              </a:ext>
            </a:extLst>
          </p:cNvPr>
          <p:cNvPicPr>
            <a:picLocks noChangeAspect="1"/>
          </p:cNvPicPr>
          <p:nvPr/>
        </p:nvPicPr>
        <p:blipFill>
          <a:blip r:embed="rId5"/>
          <a:stretch>
            <a:fillRect/>
          </a:stretch>
        </p:blipFill>
        <p:spPr>
          <a:xfrm>
            <a:off x="10744200" y="5486984"/>
            <a:ext cx="1249075" cy="1244289"/>
          </a:xfrm>
          <a:prstGeom prst="rect">
            <a:avLst/>
          </a:prstGeom>
        </p:spPr>
      </p:pic>
    </p:spTree>
    <p:extLst>
      <p:ext uri="{BB962C8B-B14F-4D97-AF65-F5344CB8AC3E}">
        <p14:creationId xmlns:p14="http://schemas.microsoft.com/office/powerpoint/2010/main" val="98922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95501" y="2895600"/>
            <a:ext cx="8000999" cy="762000"/>
          </a:xfrm>
        </p:spPr>
        <p:txBody>
          <a:bodyPr anchor="t"/>
          <a:lstStyle/>
          <a:p>
            <a:r>
              <a:rPr lang="it-IT" dirty="0">
                <a:latin typeface="Calibri" panose="020F0502020204030204" pitchFamily="34" charset="0"/>
                <a:cs typeface="Calibri" panose="020F0502020204030204" pitchFamily="34" charset="0"/>
              </a:rPr>
              <a:t>L’importanza del follow-up</a:t>
            </a:r>
          </a:p>
        </p:txBody>
      </p:sp>
    </p:spTree>
    <p:extLst>
      <p:ext uri="{BB962C8B-B14F-4D97-AF65-F5344CB8AC3E}">
        <p14:creationId xmlns:p14="http://schemas.microsoft.com/office/powerpoint/2010/main" val="793522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664853" y="2743200"/>
            <a:ext cx="5662894" cy="2365625"/>
          </a:xfrm>
          <a:prstGeom prst="rect">
            <a:avLst/>
          </a:prstGeom>
        </p:spPr>
        <p:txBody>
          <a:bodyPr anchor="t">
            <a:normAutofit fontScale="92500" lnSpcReduction="2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Utilizzate questo modello per prendere nota dei lavori delle riunioni di zona.</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it-IT"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Un ottimo strumento se i punti all’ordine del giorno devono essere riportati alla riunione di zona successiva. </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it-IT" sz="2400" dirty="0">
                <a:solidFill>
                  <a:schemeClr val="accent6">
                    <a:lumMod val="75000"/>
                    <a:lumOff val="25000"/>
                  </a:schemeClr>
                </a:solidFill>
                <a:latin typeface="Calibri" panose="020F0502020204030204" pitchFamily="34" charset="0"/>
                <a:ea typeface="Arial" charset="0"/>
                <a:cs typeface="Calibri" panose="020F0502020204030204" pitchFamily="34" charset="0"/>
              </a:rPr>
              <a:t>Un valido strumento per avere uno storico degli eventi di zona.</a:t>
            </a: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562600" y="1163447"/>
            <a:ext cx="6553200" cy="817754"/>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b="1" dirty="0">
                <a:solidFill>
                  <a:srgbClr val="082E87"/>
                </a:solidFill>
                <a:latin typeface="Calibri" panose="020F0502020204030204" pitchFamily="34" charset="0"/>
                <a:ea typeface="Arial" charset="0"/>
                <a:cs typeface="Calibri" panose="020F0502020204030204" pitchFamily="34" charset="0"/>
              </a:rPr>
              <a:t>Prendete appunti sulla riunione</a:t>
            </a:r>
          </a:p>
        </p:txBody>
      </p:sp>
      <p:sp>
        <p:nvSpPr>
          <p:cNvPr id="8" name="Rectangle 7"/>
          <p:cNvSpPr/>
          <p:nvPr/>
        </p:nvSpPr>
        <p:spPr>
          <a:xfrm>
            <a:off x="5638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65C177BC-0256-21B3-7B11-5A00C2DB0738}"/>
              </a:ext>
            </a:extLst>
          </p:cNvPr>
          <p:cNvPicPr>
            <a:picLocks noChangeAspect="1"/>
          </p:cNvPicPr>
          <p:nvPr/>
        </p:nvPicPr>
        <p:blipFill>
          <a:blip r:embed="rId3"/>
          <a:stretch>
            <a:fillRect/>
          </a:stretch>
        </p:blipFill>
        <p:spPr>
          <a:xfrm>
            <a:off x="535859" y="711328"/>
            <a:ext cx="4194366" cy="543534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58595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5370870" y="2819400"/>
            <a:ext cx="5967694" cy="3048000"/>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it-IT"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Date priorità alle questioni che richiedono maggiore attenzione per i club in difficoltà nella zona. </a:t>
            </a:r>
          </a:p>
          <a:p>
            <a:pPr marL="463550" indent="-463550" algn="l">
              <a:lnSpc>
                <a:spcPct val="100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it-IT"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Prendete nota delle azioni di follow-up necessarie.</a:t>
            </a:r>
          </a:p>
          <a:p>
            <a:pPr algn="l"/>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it-IT"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Preparate i piani e le azioni per la prossima riunione di zona. </a:t>
            </a: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324712" y="457200"/>
            <a:ext cx="6412126" cy="190844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dirty="0">
                <a:solidFill>
                  <a:srgbClr val="082E87"/>
                </a:solidFill>
                <a:latin typeface="Calibri" panose="020F0502020204030204" pitchFamily="34" charset="0"/>
                <a:ea typeface="Arial" charset="0"/>
                <a:cs typeface="Calibri" panose="020F0502020204030204" pitchFamily="34" charset="0"/>
              </a:rPr>
              <a:t>Fate un follow-up sulle azioni per il sostegno e il coinvolgimento del club </a:t>
            </a:r>
          </a:p>
          <a:p>
            <a:pPr algn="l"/>
            <a:r>
              <a:rPr lang="it-IT" sz="3200" dirty="0">
                <a:solidFill>
                  <a:srgbClr val="082E87"/>
                </a:solidFill>
                <a:latin typeface="Calibri" panose="020F0502020204030204" pitchFamily="34" charset="0"/>
                <a:ea typeface="Arial" charset="0"/>
                <a:cs typeface="Calibri" panose="020F0502020204030204" pitchFamily="34" charset="0"/>
              </a:rPr>
              <a:t>con il governatore distrettuale e i coordinatori GAT</a:t>
            </a:r>
          </a:p>
        </p:txBody>
      </p:sp>
      <p:sp>
        <p:nvSpPr>
          <p:cNvPr id="8" name="Rectangle 7"/>
          <p:cNvSpPr/>
          <p:nvPr/>
        </p:nvSpPr>
        <p:spPr>
          <a:xfrm>
            <a:off x="5370870" y="23656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4" name="Picture 3">
            <a:extLst>
              <a:ext uri="{FF2B5EF4-FFF2-40B4-BE49-F238E27FC236}">
                <a16:creationId xmlns:a16="http://schemas.microsoft.com/office/drawing/2014/main" id="{49CDDC17-1785-3101-CB36-C4A1D0652C7E}"/>
              </a:ext>
            </a:extLst>
          </p:cNvPr>
          <p:cNvPicPr>
            <a:picLocks noChangeAspect="1"/>
          </p:cNvPicPr>
          <p:nvPr/>
        </p:nvPicPr>
        <p:blipFill>
          <a:blip r:embed="rId3"/>
          <a:stretch>
            <a:fillRect/>
          </a:stretch>
        </p:blipFill>
        <p:spPr>
          <a:xfrm>
            <a:off x="304800" y="914400"/>
            <a:ext cx="4125961" cy="54102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61144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71501" y="507977"/>
            <a:ext cx="11048999" cy="696445"/>
          </a:xfrm>
        </p:spPr>
        <p:txBody>
          <a:bodyPr/>
          <a:lstStyle/>
          <a:p>
            <a:r>
              <a:rPr lang="it-IT" sz="3200" dirty="0">
                <a:solidFill>
                  <a:schemeClr val="bg1"/>
                </a:solidFill>
                <a:latin typeface="Calibri" panose="020F0502020204030204" pitchFamily="34" charset="0"/>
                <a:cs typeface="Calibri" panose="020F0502020204030204" pitchFamily="34" charset="0"/>
              </a:rPr>
              <a:t>Lavorerete a stretto contatto con questi officer di club</a:t>
            </a:r>
          </a:p>
        </p:txBody>
      </p:sp>
      <p:grpSp>
        <p:nvGrpSpPr>
          <p:cNvPr id="45" name="Group 44"/>
          <p:cNvGrpSpPr/>
          <p:nvPr/>
        </p:nvGrpSpPr>
        <p:grpSpPr>
          <a:xfrm>
            <a:off x="1262700" y="2244778"/>
            <a:ext cx="2496002" cy="2901907"/>
            <a:chOff x="3094090" y="2066731"/>
            <a:chExt cx="2496002" cy="2901907"/>
          </a:xfrm>
        </p:grpSpPr>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3094090" y="4630084"/>
              <a:ext cx="2496002" cy="338554"/>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 di Zona</a:t>
              </a:r>
            </a:p>
          </p:txBody>
        </p:sp>
      </p:grpSp>
      <p:grpSp>
        <p:nvGrpSpPr>
          <p:cNvPr id="60" name="Group 59"/>
          <p:cNvGrpSpPr>
            <a:grpSpLocks noChangeAspect="1"/>
          </p:cNvGrpSpPr>
          <p:nvPr/>
        </p:nvGrpSpPr>
        <p:grpSpPr>
          <a:xfrm>
            <a:off x="5558581" y="1751722"/>
            <a:ext cx="1504770" cy="2276177"/>
            <a:chOff x="5734418" y="1564230"/>
            <a:chExt cx="1086478" cy="1643436"/>
          </a:xfrm>
          <a:effectLst>
            <a:outerShdw blurRad="50800" dist="38100" dir="2700000" algn="tl" rotWithShape="0">
              <a:srgbClr val="56565A">
                <a:alpha val="40000"/>
              </a:srgbClr>
            </a:outerShdw>
          </a:effectLst>
        </p:grpSpPr>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5734418" y="2963225"/>
              <a:ext cx="1086478" cy="244441"/>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a:t>
              </a:r>
              <a:r>
                <a:rPr lang="it-IT" sz="1200" dirty="0">
                  <a:latin typeface="Calibri" panose="020F0502020204030204" pitchFamily="34" charset="0"/>
                  <a:cs typeface="Calibri" panose="020F0502020204030204" pitchFamily="34" charset="0"/>
                </a:rPr>
                <a:t>	</a:t>
              </a:r>
            </a:p>
          </p:txBody>
        </p:sp>
      </p:grpSp>
      <p:grpSp>
        <p:nvGrpSpPr>
          <p:cNvPr id="65" name="Group 64"/>
          <p:cNvGrpSpPr>
            <a:grpSpLocks noChangeAspect="1"/>
          </p:cNvGrpSpPr>
          <p:nvPr/>
        </p:nvGrpSpPr>
        <p:grpSpPr>
          <a:xfrm>
            <a:off x="7678811" y="1700565"/>
            <a:ext cx="1633680" cy="2584088"/>
            <a:chOff x="7048568" y="1413035"/>
            <a:chExt cx="1284241" cy="2031369"/>
          </a:xfrm>
        </p:grpSpPr>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67" name="TextBox 66"/>
            <p:cNvSpPr txBox="1"/>
            <p:nvPr/>
          </p:nvSpPr>
          <p:spPr>
            <a:xfrm>
              <a:off x="7048568" y="2984708"/>
              <a:ext cx="1284241" cy="459696"/>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Vice Presidente	</a:t>
              </a:r>
            </a:p>
          </p:txBody>
        </p:sp>
      </p:grpSp>
      <p:grpSp>
        <p:nvGrpSpPr>
          <p:cNvPr id="69" name="Group 68"/>
          <p:cNvGrpSpPr>
            <a:grpSpLocks noChangeAspect="1"/>
          </p:cNvGrpSpPr>
          <p:nvPr/>
        </p:nvGrpSpPr>
        <p:grpSpPr>
          <a:xfrm>
            <a:off x="9927951" y="1751723"/>
            <a:ext cx="1515480" cy="2276175"/>
            <a:chOff x="7094604" y="3565858"/>
            <a:chExt cx="1092380" cy="1640699"/>
          </a:xfrm>
        </p:grpSpPr>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57144" y="3565858"/>
              <a:ext cx="967300" cy="1389798"/>
            </a:xfrm>
            <a:prstGeom prst="rect">
              <a:avLst/>
            </a:prstGeom>
            <a:ln>
              <a:noFill/>
            </a:ln>
            <a:effectLst>
              <a:outerShdw blurRad="292100" dist="139700" dir="2700000" algn="tl" rotWithShape="0">
                <a:srgbClr val="333333">
                  <a:alpha val="65000"/>
                </a:srgbClr>
              </a:outerShdw>
            </a:effectLst>
          </p:spPr>
        </p:pic>
        <p:sp>
          <p:nvSpPr>
            <p:cNvPr id="71" name="TextBox 70"/>
            <p:cNvSpPr txBox="1"/>
            <p:nvPr/>
          </p:nvSpPr>
          <p:spPr>
            <a:xfrm>
              <a:off x="7094604" y="4962522"/>
              <a:ext cx="1092380" cy="244035"/>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Segretario</a:t>
              </a:r>
              <a:r>
                <a:rPr lang="it-IT" sz="1200" dirty="0">
                  <a:latin typeface="Calibri" panose="020F0502020204030204" pitchFamily="34" charset="0"/>
                  <a:cs typeface="Calibri" panose="020F0502020204030204" pitchFamily="34" charset="0"/>
                </a:rPr>
                <a:t>	</a:t>
              </a:r>
            </a:p>
          </p:txBody>
        </p:sp>
      </p:grpSp>
      <p:grpSp>
        <p:nvGrpSpPr>
          <p:cNvPr id="72" name="Group 71"/>
          <p:cNvGrpSpPr>
            <a:grpSpLocks noChangeAspect="1"/>
          </p:cNvGrpSpPr>
          <p:nvPr/>
        </p:nvGrpSpPr>
        <p:grpSpPr>
          <a:xfrm>
            <a:off x="8835874" y="4110807"/>
            <a:ext cx="1652784" cy="2546185"/>
            <a:chOff x="5613627" y="3532187"/>
            <a:chExt cx="1359382" cy="2094186"/>
          </a:xfrm>
        </p:grpSpPr>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74" name="TextBox 73"/>
            <p:cNvSpPr txBox="1"/>
            <p:nvPr/>
          </p:nvSpPr>
          <p:spPr>
            <a:xfrm>
              <a:off x="5613627" y="4993523"/>
              <a:ext cx="1359382" cy="632850"/>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 di Comitato Service </a:t>
              </a:r>
            </a:p>
            <a:p>
              <a:pPr algn="ctr"/>
              <a:r>
                <a:rPr lang="it-IT" sz="1200" dirty="0">
                  <a:solidFill>
                    <a:schemeClr val="bg1"/>
                  </a:solidFill>
                </a:rPr>
                <a:t>	</a:t>
              </a:r>
            </a:p>
          </p:txBody>
        </p:sp>
      </p:grpSp>
      <p:grpSp>
        <p:nvGrpSpPr>
          <p:cNvPr id="75" name="Group 74"/>
          <p:cNvGrpSpPr/>
          <p:nvPr/>
        </p:nvGrpSpPr>
        <p:grpSpPr>
          <a:xfrm>
            <a:off x="6870358" y="4110807"/>
            <a:ext cx="1539796" cy="2546186"/>
            <a:chOff x="5471252" y="3446373"/>
            <a:chExt cx="1539796" cy="2546186"/>
          </a:xfrm>
        </p:grpSpPr>
        <p:pic>
          <p:nvPicPr>
            <p:cNvPr id="76" name="Picture 75"/>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685569" y="3446373"/>
              <a:ext cx="1135441" cy="1632370"/>
            </a:xfrm>
            <a:prstGeom prst="rect">
              <a:avLst/>
            </a:prstGeom>
            <a:ln>
              <a:noFill/>
            </a:ln>
            <a:effectLst>
              <a:outerShdw blurRad="292100" dist="139700" dir="2700000" algn="tl" rotWithShape="0">
                <a:srgbClr val="333333">
                  <a:alpha val="65000"/>
                </a:srgbClr>
              </a:outerShdw>
            </a:effectLst>
          </p:spPr>
        </p:pic>
        <p:sp>
          <p:nvSpPr>
            <p:cNvPr id="77" name="TextBox 76"/>
            <p:cNvSpPr txBox="1"/>
            <p:nvPr/>
          </p:nvSpPr>
          <p:spPr>
            <a:xfrm>
              <a:off x="5471252" y="5223118"/>
              <a:ext cx="1539796" cy="769441"/>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 di Comitato Soci</a:t>
              </a:r>
            </a:p>
            <a:p>
              <a:pPr algn="ctr"/>
              <a:r>
                <a:rPr lang="it-IT" sz="1200" dirty="0">
                  <a:solidFill>
                    <a:schemeClr val="bg1"/>
                  </a:solidFill>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50947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57200" y="38100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600" dirty="0">
                <a:solidFill>
                  <a:schemeClr val="bg1"/>
                </a:solidFill>
                <a:latin typeface="Calibri" panose="020F0502020204030204" pitchFamily="34" charset="0"/>
                <a:ea typeface="Arial" charset="0"/>
                <a:cs typeface="Calibri" panose="020F0502020204030204" pitchFamily="34" charset="0"/>
              </a:rPr>
              <a:t>Celebrate il successo dei vostri club e premiate i risultati</a:t>
            </a:r>
          </a:p>
          <a:p>
            <a:r>
              <a:rPr lang="it-IT" sz="3600" dirty="0">
                <a:solidFill>
                  <a:schemeClr val="bg1"/>
                </a:solidFill>
                <a:latin typeface="Calibri" panose="020F0502020204030204" pitchFamily="34" charset="0"/>
                <a:ea typeface="Arial" charset="0"/>
                <a:cs typeface="Calibri" panose="020F0502020204030204" pitchFamily="34" charset="0"/>
              </a:rPr>
              <a:t>dei club e dei soci con un riconoscimento</a:t>
            </a:r>
          </a:p>
        </p:txBody>
      </p:sp>
      <p:pic>
        <p:nvPicPr>
          <p:cNvPr id="7" name="Picture 6"/>
          <p:cNvPicPr>
            <a:picLocks noChangeAspect="1"/>
          </p:cNvPicPr>
          <p:nvPr/>
        </p:nvPicPr>
        <p:blipFill rotWithShape="1">
          <a:blip r:embed="rId3"/>
          <a:srcRect l="6889" r="1975"/>
          <a:stretch/>
        </p:blipFill>
        <p:spPr>
          <a:xfrm>
            <a:off x="1045073" y="2133600"/>
            <a:ext cx="10165546" cy="37338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9569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it-IT" dirty="0">
                <a:latin typeface="Calibri" panose="020F0502020204030204" pitchFamily="34" charset="0"/>
                <a:cs typeface="Calibri" panose="020F0502020204030204" pitchFamily="34" charset="0"/>
              </a:rPr>
              <a:t>Premi</a:t>
            </a:r>
          </a:p>
        </p:txBody>
      </p:sp>
    </p:spTree>
    <p:extLst>
      <p:ext uri="{BB962C8B-B14F-4D97-AF65-F5344CB8AC3E}">
        <p14:creationId xmlns:p14="http://schemas.microsoft.com/office/powerpoint/2010/main" val="1702255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itle 1"/>
          <p:cNvSpPr txBox="1">
            <a:spLocks/>
          </p:cNvSpPr>
          <p:nvPr/>
        </p:nvSpPr>
        <p:spPr>
          <a:xfrm>
            <a:off x="5638800" y="958741"/>
            <a:ext cx="4267200" cy="5687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b="1" kern="0" dirty="0">
              <a:solidFill>
                <a:srgbClr val="082E87"/>
              </a:solidFill>
              <a:latin typeface="HelveticaNeueLT Std Lt" panose="020B0403020202020204" pitchFamily="34" charset="0"/>
              <a:ea typeface="Arial" charset="0"/>
              <a:cs typeface="Arial" charset="0"/>
            </a:endParaRPr>
          </a:p>
        </p:txBody>
      </p:sp>
      <p:sp>
        <p:nvSpPr>
          <p:cNvPr id="8" name="Rectangle 7"/>
          <p:cNvSpPr/>
          <p:nvPr/>
        </p:nvSpPr>
        <p:spPr>
          <a:xfrm>
            <a:off x="4630048" y="135687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4" name="Title 1"/>
          <p:cNvSpPr txBox="1">
            <a:spLocks/>
          </p:cNvSpPr>
          <p:nvPr/>
        </p:nvSpPr>
        <p:spPr>
          <a:xfrm>
            <a:off x="4419598" y="307003"/>
            <a:ext cx="6915053" cy="10975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b="1" dirty="0">
                <a:solidFill>
                  <a:srgbClr val="082E87"/>
                </a:solidFill>
                <a:latin typeface="Calibri" panose="020F0502020204030204" pitchFamily="34" charset="0"/>
                <a:ea typeface="Arial" charset="0"/>
                <a:cs typeface="Calibri" panose="020F0502020204030204" pitchFamily="34" charset="0"/>
              </a:rPr>
              <a:t>Ottenete un riconoscimento </a:t>
            </a:r>
          </a:p>
          <a:p>
            <a:pPr algn="l"/>
            <a:r>
              <a:rPr lang="it-IT" sz="3200" b="1" dirty="0">
                <a:solidFill>
                  <a:srgbClr val="082E87"/>
                </a:solidFill>
                <a:latin typeface="Calibri" panose="020F0502020204030204" pitchFamily="34" charset="0"/>
                <a:ea typeface="Arial" charset="0"/>
                <a:cs typeface="Calibri" panose="020F0502020204030204" pitchFamily="34" charset="0"/>
              </a:rPr>
              <a:t>per il vostro successo</a:t>
            </a:r>
          </a:p>
        </p:txBody>
      </p:sp>
      <p:pic>
        <p:nvPicPr>
          <p:cNvPr id="13" name="Picture 12">
            <a:extLst>
              <a:ext uri="{FF2B5EF4-FFF2-40B4-BE49-F238E27FC236}">
                <a16:creationId xmlns:a16="http://schemas.microsoft.com/office/drawing/2014/main" id="{3C763E75-95C9-4177-B6F4-B8E73D41367A}"/>
              </a:ext>
            </a:extLst>
          </p:cNvPr>
          <p:cNvPicPr>
            <a:picLocks noChangeAspect="1"/>
          </p:cNvPicPr>
          <p:nvPr/>
        </p:nvPicPr>
        <p:blipFill rotWithShape="1">
          <a:blip r:embed="rId3"/>
          <a:srcRect l="1694" t="1162" r="2305" b="-1"/>
          <a:stretch/>
        </p:blipFill>
        <p:spPr>
          <a:xfrm>
            <a:off x="751867" y="389103"/>
            <a:ext cx="2475606" cy="2752710"/>
          </a:xfrm>
          <a:prstGeom prst="rect">
            <a:avLst/>
          </a:prstGeom>
        </p:spPr>
      </p:pic>
      <p:pic>
        <p:nvPicPr>
          <p:cNvPr id="15" name="Picture 14">
            <a:extLst>
              <a:ext uri="{FF2B5EF4-FFF2-40B4-BE49-F238E27FC236}">
                <a16:creationId xmlns:a16="http://schemas.microsoft.com/office/drawing/2014/main" id="{769EC002-1CF1-4A95-AB8A-9B7EE6BD483D}"/>
              </a:ext>
            </a:extLst>
          </p:cNvPr>
          <p:cNvPicPr>
            <a:picLocks noChangeAspect="1"/>
          </p:cNvPicPr>
          <p:nvPr/>
        </p:nvPicPr>
        <p:blipFill rotWithShape="1">
          <a:blip r:embed="rId4"/>
          <a:srcRect l="3448" r="3448"/>
          <a:stretch/>
        </p:blipFill>
        <p:spPr>
          <a:xfrm>
            <a:off x="751867" y="3530916"/>
            <a:ext cx="2449470" cy="2887420"/>
          </a:xfrm>
          <a:prstGeom prst="rect">
            <a:avLst/>
          </a:prstGeom>
        </p:spPr>
      </p:pic>
      <p:sp>
        <p:nvSpPr>
          <p:cNvPr id="17" name="TextBox 16">
            <a:extLst>
              <a:ext uri="{FF2B5EF4-FFF2-40B4-BE49-F238E27FC236}">
                <a16:creationId xmlns:a16="http://schemas.microsoft.com/office/drawing/2014/main" id="{6BD9F33E-E270-4DBC-B5A1-F4166D2450C3}"/>
              </a:ext>
            </a:extLst>
          </p:cNvPr>
          <p:cNvSpPr txBox="1"/>
          <p:nvPr/>
        </p:nvSpPr>
        <p:spPr>
          <a:xfrm>
            <a:off x="4181423" y="1618851"/>
            <a:ext cx="7391401" cy="5539978"/>
          </a:xfrm>
          <a:prstGeom prst="rect">
            <a:avLst/>
          </a:prstGeom>
          <a:noFill/>
        </p:spPr>
        <p:txBody>
          <a:bodyPr wrap="square" rtlCol="0">
            <a:spAutoFit/>
          </a:bodyPr>
          <a:lstStyle/>
          <a:p>
            <a:pPr marL="457200" indent="-457200">
              <a:buFont typeface="Arial" panose="020B0604020202020204" pitchFamily="34" charset="0"/>
              <a:buChar char="•"/>
            </a:pPr>
            <a:r>
              <a:rPr lang="it-IT" sz="2400" dirty="0">
                <a:solidFill>
                  <a:schemeClr val="accent6"/>
                </a:solidFill>
                <a:latin typeface="Calibri" panose="020F0502020204030204" pitchFamily="34" charset="0"/>
                <a:cs typeface="Calibri" panose="020F0502020204030204" pitchFamily="34" charset="0"/>
              </a:rPr>
              <a:t>Rivedete i criteri di assegnazione dei premi per:</a:t>
            </a:r>
          </a:p>
          <a:p>
            <a:pPr marL="739775" indent="234950">
              <a:buFont typeface="Wingdings" panose="05000000000000000000" pitchFamily="2" charset="2"/>
              <a:buChar char="Ø"/>
            </a:pPr>
            <a:r>
              <a:rPr lang="it-IT" sz="2400" dirty="0">
                <a:solidFill>
                  <a:schemeClr val="accent6"/>
                </a:solidFill>
                <a:latin typeface="Calibri" panose="020F0502020204030204" pitchFamily="34" charset="0"/>
                <a:cs typeface="Calibri" panose="020F0502020204030204" pitchFamily="34" charset="0"/>
              </a:rPr>
              <a:t>Primi 90 giorni</a:t>
            </a:r>
          </a:p>
          <a:p>
            <a:pPr marL="739775" indent="234950">
              <a:buFont typeface="Wingdings" panose="05000000000000000000" pitchFamily="2" charset="2"/>
              <a:buChar char="Ø"/>
            </a:pPr>
            <a:r>
              <a:rPr lang="it-IT" sz="2400" dirty="0">
                <a:solidFill>
                  <a:schemeClr val="accent6"/>
                </a:solidFill>
                <a:latin typeface="Calibri" panose="020F0502020204030204" pitchFamily="34" charset="0"/>
                <a:cs typeface="Calibri" panose="020F0502020204030204" pitchFamily="34" charset="0"/>
              </a:rPr>
              <a:t>Nel corso di tutto l'anno</a:t>
            </a:r>
          </a:p>
          <a:p>
            <a:pPr marL="739775" indent="234950">
              <a:buFont typeface="Wingdings" panose="05000000000000000000" pitchFamily="2" charset="2"/>
              <a:buChar char="Ø"/>
            </a:pPr>
            <a:r>
              <a:rPr lang="it-IT" sz="2400" dirty="0">
                <a:solidFill>
                  <a:schemeClr val="accent6"/>
                </a:solidFill>
                <a:latin typeface="Calibri" panose="020F0502020204030204" pitchFamily="34" charset="0"/>
                <a:cs typeface="Calibri" panose="020F0502020204030204" pitchFamily="34" charset="0"/>
              </a:rPr>
              <a:t>Prima della fine dell'anno</a:t>
            </a:r>
          </a:p>
          <a:p>
            <a:pPr marL="739775" indent="234950">
              <a:buFont typeface="Wingdings" panose="05000000000000000000" pitchFamily="2" charset="2"/>
              <a:buChar char="Ø"/>
            </a:pPr>
            <a:r>
              <a:rPr lang="it-IT" sz="2400" dirty="0">
                <a:solidFill>
                  <a:schemeClr val="accent6"/>
                </a:solidFill>
                <a:latin typeface="Calibri" panose="020F0502020204030204" pitchFamily="34" charset="0"/>
                <a:cs typeface="Calibri" panose="020F0502020204030204" pitchFamily="34" charset="0"/>
              </a:rPr>
              <a:t>Alla fine dell'anno</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it-IT" sz="2400" dirty="0">
                <a:solidFill>
                  <a:schemeClr val="accent6"/>
                </a:solidFill>
                <a:latin typeface="Calibri" panose="020F0502020204030204" pitchFamily="34" charset="0"/>
                <a:cs typeface="Calibri" panose="020F0502020204030204" pitchFamily="34" charset="0"/>
              </a:rPr>
              <a:t>Completate il modulo di richiesta</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it-IT" sz="2400" dirty="0">
                <a:solidFill>
                  <a:schemeClr val="accent6"/>
                </a:solidFill>
                <a:latin typeface="Calibri" panose="020F0502020204030204" pitchFamily="34" charset="0"/>
                <a:cs typeface="Calibri" panose="020F0502020204030204" pitchFamily="34" charset="0"/>
              </a:rPr>
              <a:t>Inviate la richiesta entro il 31 agosto</a:t>
            </a:r>
          </a:p>
          <a:p>
            <a:endParaRPr lang="en-US" sz="2400" dirty="0">
              <a:solidFill>
                <a:schemeClr val="accent6"/>
              </a:solidFill>
              <a:latin typeface="Calibri" panose="020F0502020204030204" pitchFamily="34" charset="0"/>
              <a:cs typeface="Calibri" panose="020F0502020204030204" pitchFamily="34" charset="0"/>
            </a:endParaRPr>
          </a:p>
          <a:p>
            <a:r>
              <a:rPr lang="it-IT" sz="2400" i="1" dirty="0">
                <a:solidFill>
                  <a:schemeClr val="accent6"/>
                </a:solidFill>
                <a:latin typeface="Calibri" panose="020F0502020204030204" pitchFamily="34" charset="0"/>
                <a:cs typeface="Calibri" panose="020F0502020204030204" pitchFamily="34" charset="0"/>
              </a:rPr>
              <a:t>I moduli di richiesta sono disponibili </a:t>
            </a:r>
          </a:p>
          <a:p>
            <a:r>
              <a:rPr lang="it-IT" sz="2400" i="1" dirty="0">
                <a:solidFill>
                  <a:schemeClr val="accent6"/>
                </a:solidFill>
                <a:latin typeface="Calibri" panose="020F0502020204030204" pitchFamily="34" charset="0"/>
                <a:cs typeface="Calibri" panose="020F0502020204030204" pitchFamily="34" charset="0"/>
              </a:rPr>
              <a:t>alla pagina dei premi di zona e circoscrizione. </a:t>
            </a:r>
          </a:p>
          <a:p>
            <a:r>
              <a:rPr lang="it-IT" sz="2400" i="1" dirty="0">
                <a:solidFill>
                  <a:schemeClr val="accent6"/>
                </a:solidFill>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endParaRPr lang="en-US" sz="2400" dirty="0">
              <a:solidFill>
                <a:schemeClr val="accent6"/>
              </a:solidFill>
              <a:latin typeface="Calibri" panose="020F0502020204030204" pitchFamily="34" charset="0"/>
              <a:cs typeface="Calibri" panose="020F0502020204030204" pitchFamily="34" charset="0"/>
            </a:endParaRPr>
          </a:p>
          <a:p>
            <a:endParaRPr lang="en-US" dirty="0">
              <a:latin typeface="HelveticaNeueLT Std" panose="020B0604020202020204" pitchFamily="34" charset="0"/>
            </a:endParaRPr>
          </a:p>
        </p:txBody>
      </p:sp>
      <p:pic>
        <p:nvPicPr>
          <p:cNvPr id="4" name="Picture 3">
            <a:extLst>
              <a:ext uri="{FF2B5EF4-FFF2-40B4-BE49-F238E27FC236}">
                <a16:creationId xmlns:a16="http://schemas.microsoft.com/office/drawing/2014/main" id="{2913A46E-1907-9959-4F72-BD259F435ABB}"/>
              </a:ext>
            </a:extLst>
          </p:cNvPr>
          <p:cNvPicPr>
            <a:picLocks noChangeAspect="1"/>
          </p:cNvPicPr>
          <p:nvPr/>
        </p:nvPicPr>
        <p:blipFill>
          <a:blip r:embed="rId5"/>
          <a:stretch>
            <a:fillRect/>
          </a:stretch>
        </p:blipFill>
        <p:spPr>
          <a:xfrm>
            <a:off x="10009797" y="4648200"/>
            <a:ext cx="2058378" cy="2083790"/>
          </a:xfrm>
          <a:prstGeom prst="rect">
            <a:avLst/>
          </a:prstGeom>
        </p:spPr>
      </p:pic>
    </p:spTree>
    <p:extLst>
      <p:ext uri="{BB962C8B-B14F-4D97-AF65-F5344CB8AC3E}">
        <p14:creationId xmlns:p14="http://schemas.microsoft.com/office/powerpoint/2010/main" val="632135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362139" y="195584"/>
            <a:ext cx="1466661" cy="1430728"/>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2667000" y="257354"/>
            <a:ext cx="6858000" cy="646331"/>
          </a:xfrm>
          <a:prstGeom prst="rect">
            <a:avLst/>
          </a:prstGeom>
          <a:noFill/>
        </p:spPr>
        <p:txBody>
          <a:bodyPr wrap="square" rtlCol="0">
            <a:spAutoFit/>
          </a:bodyPr>
          <a:lstStyle/>
          <a:p>
            <a:r>
              <a:rPr lang="it-IT" sz="3600" dirty="0">
                <a:solidFill>
                  <a:schemeClr val="bg1"/>
                </a:solidFill>
                <a:latin typeface="Calibri" panose="020F0502020204030204" pitchFamily="34" charset="0"/>
                <a:cs typeface="Calibri" panose="020F0502020204030204" pitchFamily="34" charset="0"/>
              </a:rPr>
              <a:t>Informazioni di contatto presso LCI </a:t>
            </a:r>
          </a:p>
        </p:txBody>
      </p:sp>
      <p:sp>
        <p:nvSpPr>
          <p:cNvPr id="15" name="TextBox 27">
            <a:extLst>
              <a:ext uri="{FF2B5EF4-FFF2-40B4-BE49-F238E27FC236}">
                <a16:creationId xmlns:a16="http://schemas.microsoft.com/office/drawing/2014/main" id="{DA759A5B-BE78-45E5-B6F5-72D938C62AEE}"/>
              </a:ext>
            </a:extLst>
          </p:cNvPr>
          <p:cNvSpPr txBox="1"/>
          <p:nvPr/>
        </p:nvSpPr>
        <p:spPr>
          <a:xfrm>
            <a:off x="381000" y="1958135"/>
            <a:ext cx="11506200" cy="1915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chemeClr val="bg1"/>
              </a:solidFill>
              <a:latin typeface="Calibri" panose="020F0502020204030204" pitchFamily="34" charset="0"/>
              <a:ea typeface="HelveticaNeueLT Std Lt"/>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it-IT" sz="2400" dirty="0">
                <a:solidFill>
                  <a:srgbClr val="FFFFFF"/>
                </a:solidFill>
                <a:latin typeface="Calibri" panose="020F0502020204030204" pitchFamily="34" charset="0"/>
                <a:ea typeface="Arial"/>
                <a:cs typeface="Calibri" panose="020F0502020204030204" pitchFamily="34" charset="0"/>
                <a:sym typeface="HelveticaNeueLT Std Lt"/>
              </a:rPr>
              <a:t>Email: </a:t>
            </a:r>
            <a:r>
              <a:rPr lang="it-IT" sz="2400" dirty="0">
                <a:solidFill>
                  <a:srgbClr val="FFFFFF"/>
                </a:solidFill>
                <a:latin typeface="Calibri" panose="020F0502020204030204" pitchFamily="34" charset="0"/>
                <a:ea typeface="Arial"/>
                <a:cs typeface="Calibri" panose="020F0502020204030204" pitchFamily="34" charset="0"/>
                <a:sym typeface="HelveticaNeueLT Std Lt"/>
                <a:hlinkClick r:id="rId4"/>
              </a:rPr>
              <a:t>eurafrican@lionsclubs.org</a:t>
            </a:r>
            <a:r>
              <a:rPr lang="it-IT" sz="2400" dirty="0">
                <a:solidFill>
                  <a:srgbClr val="FFFFFF"/>
                </a:solidFill>
                <a:latin typeface="Calibri" panose="020F0502020204030204" pitchFamily="34" charset="0"/>
                <a:ea typeface="Arial"/>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it-IT" sz="2400" dirty="0">
                <a:solidFill>
                  <a:srgbClr val="FFFFFF"/>
                </a:solidFill>
                <a:latin typeface="Calibri" panose="020F0502020204030204" pitchFamily="34" charset="0"/>
                <a:ea typeface="Arial"/>
                <a:cs typeface="Calibri" panose="020F0502020204030204" pitchFamily="34" charset="0"/>
                <a:sym typeface="HelveticaNeueLT Std Lt"/>
              </a:rPr>
              <a:t>Pagina web: </a:t>
            </a:r>
            <a:r>
              <a:rPr lang="it-IT" sz="2400" dirty="0">
                <a:solidFill>
                  <a:srgbClr val="FFFFFF"/>
                </a:solidFill>
                <a:latin typeface="Calibri" panose="020F0502020204030204" pitchFamily="34" charset="0"/>
                <a:ea typeface="Arial"/>
                <a:cs typeface="Calibri" panose="020F0502020204030204" pitchFamily="34" charset="0"/>
                <a:sym typeface="HelveticaNeueLT Std Lt"/>
                <a:hlinkClick r:id="rId5"/>
              </a:rPr>
              <a:t>https://www.lionsclubs.org/it/resources-for-members/resource-center/zone-region-chairpersons</a:t>
            </a:r>
            <a:r>
              <a:rPr lang="it-IT" sz="2400" dirty="0">
                <a:solidFill>
                  <a:srgbClr val="FFFFFF"/>
                </a:solidFill>
                <a:latin typeface="Calibri" panose="020F0502020204030204" pitchFamily="34" charset="0"/>
                <a:ea typeface="Arial"/>
                <a:cs typeface="Calibri" panose="020F0502020204030204" pitchFamily="34" charset="0"/>
                <a:sym typeface="HelveticaNeueLT Std Lt"/>
              </a:rPr>
              <a:t> </a:t>
            </a:r>
          </a:p>
        </p:txBody>
      </p:sp>
      <p:pic>
        <p:nvPicPr>
          <p:cNvPr id="3" name="Picture 2" descr="A qr code on a white background&#10;&#10;Description automatically generated">
            <a:extLst>
              <a:ext uri="{FF2B5EF4-FFF2-40B4-BE49-F238E27FC236}">
                <a16:creationId xmlns:a16="http://schemas.microsoft.com/office/drawing/2014/main" id="{C42FF9AB-A6F1-1C00-FCC5-7D3B54B1A958}"/>
              </a:ext>
            </a:extLst>
          </p:cNvPr>
          <p:cNvPicPr>
            <a:picLocks noChangeAspect="1"/>
          </p:cNvPicPr>
          <p:nvPr/>
        </p:nvPicPr>
        <p:blipFill>
          <a:blip r:embed="rId6"/>
          <a:stretch>
            <a:fillRect/>
          </a:stretch>
        </p:blipFill>
        <p:spPr>
          <a:xfrm>
            <a:off x="9677400" y="4314817"/>
            <a:ext cx="2209800" cy="2227673"/>
          </a:xfrm>
          <a:prstGeom prst="rect">
            <a:avLst/>
          </a:prstGeom>
        </p:spPr>
      </p:pic>
    </p:spTree>
    <p:extLst>
      <p:ext uri="{BB962C8B-B14F-4D97-AF65-F5344CB8AC3E}">
        <p14:creationId xmlns:p14="http://schemas.microsoft.com/office/powerpoint/2010/main" val="2078379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95501" y="2895600"/>
            <a:ext cx="8000999" cy="762000"/>
          </a:xfrm>
        </p:spPr>
        <p:txBody>
          <a:bodyPr anchor="t"/>
          <a:lstStyle/>
          <a:p>
            <a:r>
              <a:rPr lang="it-IT" dirty="0">
                <a:latin typeface="Helvetica Neue"/>
              </a:rPr>
              <a:t>Grazie!</a:t>
            </a:r>
          </a:p>
        </p:txBody>
      </p:sp>
    </p:spTree>
    <p:extLst>
      <p:ext uri="{BB962C8B-B14F-4D97-AF65-F5344CB8AC3E}">
        <p14:creationId xmlns:p14="http://schemas.microsoft.com/office/powerpoint/2010/main" val="174800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95300" y="427954"/>
            <a:ext cx="11201400" cy="591220"/>
          </a:xfrm>
        </p:spPr>
        <p:txBody>
          <a:bodyPr/>
          <a:lstStyle/>
          <a:p>
            <a:r>
              <a:rPr lang="it-IT" sz="3200" dirty="0">
                <a:solidFill>
                  <a:schemeClr val="bg1"/>
                </a:solidFill>
                <a:latin typeface="Calibri" panose="020F0502020204030204" pitchFamily="34" charset="0"/>
                <a:cs typeface="Calibri" panose="020F0502020204030204" pitchFamily="34" charset="0"/>
              </a:rPr>
              <a:t>Collaborerete da vicino con il team del Governatore Distrettuale</a:t>
            </a:r>
          </a:p>
        </p:txBody>
      </p:sp>
      <p:sp>
        <p:nvSpPr>
          <p:cNvPr id="47" name="Rectangle 46"/>
          <p:cNvSpPr/>
          <p:nvPr/>
        </p:nvSpPr>
        <p:spPr>
          <a:xfrm>
            <a:off x="5357089" y="119264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48" name="Title 3"/>
          <p:cNvSpPr txBox="1">
            <a:spLocks/>
          </p:cNvSpPr>
          <p:nvPr/>
        </p:nvSpPr>
        <p:spPr>
          <a:xfrm>
            <a:off x="6477000" y="1772807"/>
            <a:ext cx="4374284" cy="591220"/>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2800" dirty="0">
                <a:solidFill>
                  <a:schemeClr val="accent1"/>
                </a:solidFill>
                <a:latin typeface="Calibri" panose="020F0502020204030204" pitchFamily="34" charset="0"/>
                <a:cs typeface="Calibri" panose="020F0502020204030204" pitchFamily="34" charset="0"/>
              </a:rPr>
              <a:t>e il Global Action Team</a:t>
            </a:r>
          </a:p>
        </p:txBody>
      </p:sp>
      <p:grpSp>
        <p:nvGrpSpPr>
          <p:cNvPr id="49" name="Group 48"/>
          <p:cNvGrpSpPr/>
          <p:nvPr/>
        </p:nvGrpSpPr>
        <p:grpSpPr>
          <a:xfrm>
            <a:off x="2195380" y="2229960"/>
            <a:ext cx="2306817" cy="2739078"/>
            <a:chOff x="-444037" y="2404189"/>
            <a:chExt cx="2306817" cy="2739078"/>
          </a:xfrm>
        </p:grpSpPr>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l="18411" t="1929" r="27456" b="52588"/>
            <a:stretch/>
          </p:blipFill>
          <p:spPr>
            <a:xfrm>
              <a:off x="-188769" y="2404189"/>
              <a:ext cx="1796283" cy="2264013"/>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51" name="TextBox 50"/>
            <p:cNvSpPr txBox="1"/>
            <p:nvPr/>
          </p:nvSpPr>
          <p:spPr>
            <a:xfrm>
              <a:off x="-444037" y="4804713"/>
              <a:ext cx="2306817" cy="338554"/>
            </a:xfrm>
            <a:prstGeom prst="rect">
              <a:avLst/>
            </a:prstGeom>
            <a:noFill/>
            <a:ln>
              <a:noFill/>
            </a:ln>
            <a:effectLst/>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Governatore Distrettuale</a:t>
              </a:r>
            </a:p>
          </p:txBody>
        </p:sp>
      </p:grpSp>
      <p:grpSp>
        <p:nvGrpSpPr>
          <p:cNvPr id="52" name="Group 51"/>
          <p:cNvGrpSpPr/>
          <p:nvPr/>
        </p:nvGrpSpPr>
        <p:grpSpPr>
          <a:xfrm>
            <a:off x="257530" y="2239317"/>
            <a:ext cx="1748678" cy="2729721"/>
            <a:chOff x="2874611" y="2250718"/>
            <a:chExt cx="1748678" cy="2729721"/>
          </a:xfrm>
        </p:grpSpPr>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5128" r="10539" b="23333"/>
            <a:stretch/>
          </p:blipFill>
          <p:spPr>
            <a:xfrm>
              <a:off x="2946889" y="2250718"/>
              <a:ext cx="1676400" cy="2286000"/>
            </a:xfrm>
            <a:prstGeom prst="rect">
              <a:avLst/>
            </a:prstGeom>
            <a:ln>
              <a:noFill/>
            </a:ln>
            <a:effectLst>
              <a:outerShdw blurRad="50800" dist="38100" dir="2700000" algn="tl" rotWithShape="0">
                <a:prstClr val="black">
                  <a:alpha val="40000"/>
                </a:prstClr>
              </a:outerShdw>
            </a:effectLst>
          </p:spPr>
        </p:pic>
        <p:sp>
          <p:nvSpPr>
            <p:cNvPr id="54" name="TextBox 53"/>
            <p:cNvSpPr txBox="1"/>
            <p:nvPr/>
          </p:nvSpPr>
          <p:spPr>
            <a:xfrm>
              <a:off x="2874611" y="4641885"/>
              <a:ext cx="1739005" cy="338554"/>
            </a:xfrm>
            <a:prstGeom prst="rect">
              <a:avLst/>
            </a:prstGeom>
            <a:noFill/>
          </p:spPr>
          <p:txBody>
            <a:bodyPr wrap="square" rtlCol="0">
              <a:spAutoFit/>
            </a:bodyPr>
            <a:lstStyle/>
            <a:p>
              <a:pPr algn="ctr"/>
              <a:r>
                <a:rPr lang="it-IT" sz="1600" dirty="0">
                  <a:solidFill>
                    <a:schemeClr val="bg1"/>
                  </a:solidFill>
                  <a:latin typeface="Calibri" panose="020F0502020204030204" pitchFamily="34" charset="0"/>
                  <a:cs typeface="Calibri" panose="020F0502020204030204" pitchFamily="34" charset="0"/>
                </a:rPr>
                <a:t>Presidente di Zona</a:t>
              </a:r>
            </a:p>
          </p:txBody>
        </p:sp>
      </p:grpSp>
      <p:grpSp>
        <p:nvGrpSpPr>
          <p:cNvPr id="8" name="Group 7">
            <a:extLst>
              <a:ext uri="{FF2B5EF4-FFF2-40B4-BE49-F238E27FC236}">
                <a16:creationId xmlns:a16="http://schemas.microsoft.com/office/drawing/2014/main" id="{94C60A20-4747-4C29-1470-E1A9DBCDE9FD}"/>
              </a:ext>
            </a:extLst>
          </p:cNvPr>
          <p:cNvGrpSpPr/>
          <p:nvPr/>
        </p:nvGrpSpPr>
        <p:grpSpPr>
          <a:xfrm>
            <a:off x="4335714" y="2405557"/>
            <a:ext cx="6066172" cy="2426816"/>
            <a:chOff x="5567217" y="2514334"/>
            <a:chExt cx="6066172" cy="2426816"/>
          </a:xfrm>
        </p:grpSpPr>
        <p:grpSp>
          <p:nvGrpSpPr>
            <p:cNvPr id="55" name="Group 54"/>
            <p:cNvGrpSpPr/>
            <p:nvPr/>
          </p:nvGrpSpPr>
          <p:grpSpPr>
            <a:xfrm>
              <a:off x="9458857" y="2518877"/>
              <a:ext cx="2174532" cy="2422273"/>
              <a:chOff x="571704" y="2090809"/>
              <a:chExt cx="2174532" cy="2422273"/>
            </a:xfrm>
          </p:grpSpPr>
          <p:pic>
            <p:nvPicPr>
              <p:cNvPr id="56" name="Picture 55"/>
              <p:cNvPicPr>
                <a:picLocks noChangeAspect="1"/>
              </p:cNvPicPr>
              <p:nvPr/>
            </p:nvPicPr>
            <p:blipFill rotWithShape="1">
              <a:blip r:embed="rId5">
                <a:extLst>
                  <a:ext uri="{28A0092B-C50C-407E-A947-70E740481C1C}">
                    <a14:useLocalDpi xmlns:a14="http://schemas.microsoft.com/office/drawing/2010/main" val="0"/>
                  </a:ext>
                </a:extLst>
              </a:blip>
              <a:srcRect l="4735" r="15017" b="19600"/>
              <a:stretch/>
            </p:blipFill>
            <p:spPr>
              <a:xfrm>
                <a:off x="938053" y="2090809"/>
                <a:ext cx="1248583" cy="1783690"/>
              </a:xfrm>
              <a:prstGeom prst="rect">
                <a:avLst/>
              </a:prstGeom>
              <a:ln>
                <a:noFill/>
              </a:ln>
              <a:effectLst/>
            </p:spPr>
          </p:pic>
          <p:sp>
            <p:nvSpPr>
              <p:cNvPr id="57" name="TextBox 56"/>
              <p:cNvSpPr txBox="1"/>
              <p:nvPr/>
            </p:nvSpPr>
            <p:spPr>
              <a:xfrm>
                <a:off x="571704" y="4020639"/>
                <a:ext cx="2174532" cy="492443"/>
              </a:xfrm>
              <a:prstGeom prst="rect">
                <a:avLst/>
              </a:prstGeom>
              <a:noFill/>
            </p:spPr>
            <p:txBody>
              <a:bodyPr wrap="square" rtlCol="0">
                <a:spAutoFit/>
              </a:bodyPr>
              <a:lstStyle/>
              <a:p>
                <a:pPr algn="ctr"/>
                <a:r>
                  <a:rPr lang="it-IT" sz="1300" dirty="0">
                    <a:solidFill>
                      <a:schemeClr val="bg1"/>
                    </a:solidFill>
                    <a:latin typeface="Calibri" panose="020F0502020204030204" pitchFamily="34" charset="0"/>
                    <a:cs typeface="Calibri" panose="020F0502020204030204" pitchFamily="34" charset="0"/>
                  </a:rPr>
                  <a:t>Coordinatore Distrettuale Service (GST)</a:t>
                </a:r>
              </a:p>
            </p:txBody>
          </p:sp>
        </p:grpSp>
        <p:grpSp>
          <p:nvGrpSpPr>
            <p:cNvPr id="58" name="Group 57"/>
            <p:cNvGrpSpPr/>
            <p:nvPr/>
          </p:nvGrpSpPr>
          <p:grpSpPr>
            <a:xfrm>
              <a:off x="5567217" y="2514334"/>
              <a:ext cx="2174532" cy="2426814"/>
              <a:chOff x="368519" y="2019397"/>
              <a:chExt cx="2174532" cy="2426814"/>
            </a:xfrm>
          </p:grpSpPr>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37" y="2019397"/>
                <a:ext cx="1244610" cy="1788233"/>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368519" y="3953768"/>
                <a:ext cx="2174532" cy="492443"/>
              </a:xfrm>
              <a:prstGeom prst="rect">
                <a:avLst/>
              </a:prstGeom>
              <a:noFill/>
            </p:spPr>
            <p:txBody>
              <a:bodyPr wrap="square" rtlCol="0">
                <a:spAutoFit/>
              </a:bodyPr>
              <a:lstStyle/>
              <a:p>
                <a:pPr algn="ctr"/>
                <a:r>
                  <a:rPr lang="it-IT" sz="1300" dirty="0">
                    <a:solidFill>
                      <a:schemeClr val="bg1"/>
                    </a:solidFill>
                    <a:latin typeface="Calibri" panose="020F0502020204030204" pitchFamily="34" charset="0"/>
                    <a:cs typeface="Calibri" panose="020F0502020204030204" pitchFamily="34" charset="0"/>
                  </a:rPr>
                  <a:t>Coordinatore Distrettuale Membership (GMT)</a:t>
                </a:r>
              </a:p>
            </p:txBody>
          </p:sp>
        </p:grpSp>
        <p:grpSp>
          <p:nvGrpSpPr>
            <p:cNvPr id="67" name="Group 66"/>
            <p:cNvGrpSpPr/>
            <p:nvPr/>
          </p:nvGrpSpPr>
          <p:grpSpPr>
            <a:xfrm>
              <a:off x="7501693" y="2514334"/>
              <a:ext cx="2174532" cy="2426816"/>
              <a:chOff x="986766" y="2551382"/>
              <a:chExt cx="2174532" cy="2426816"/>
            </a:xfrm>
          </p:grpSpPr>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599" y="2551382"/>
                <a:ext cx="1192155" cy="1788233"/>
              </a:xfrm>
              <a:prstGeom prst="rect">
                <a:avLst/>
              </a:prstGeom>
              <a:ln>
                <a:noFill/>
              </a:ln>
              <a:effectLst>
                <a:outerShdw blurRad="292100" dist="139700" dir="2700000" algn="tl" rotWithShape="0">
                  <a:srgbClr val="333333">
                    <a:alpha val="65000"/>
                  </a:srgbClr>
                </a:outerShdw>
              </a:effectLst>
            </p:spPr>
          </p:pic>
          <p:sp>
            <p:nvSpPr>
              <p:cNvPr id="69" name="TextBox 68"/>
              <p:cNvSpPr txBox="1"/>
              <p:nvPr/>
            </p:nvSpPr>
            <p:spPr>
              <a:xfrm>
                <a:off x="986766" y="4485755"/>
                <a:ext cx="2174532" cy="492443"/>
              </a:xfrm>
              <a:prstGeom prst="rect">
                <a:avLst/>
              </a:prstGeom>
              <a:noFill/>
            </p:spPr>
            <p:txBody>
              <a:bodyPr wrap="square" rtlCol="0">
                <a:spAutoFit/>
              </a:bodyPr>
              <a:lstStyle/>
              <a:p>
                <a:pPr algn="ctr"/>
                <a:r>
                  <a:rPr lang="it-IT" sz="1300" dirty="0">
                    <a:solidFill>
                      <a:schemeClr val="bg1"/>
                    </a:solidFill>
                    <a:latin typeface="Calibri" panose="020F0502020204030204" pitchFamily="34" charset="0"/>
                    <a:cs typeface="Calibri" panose="020F0502020204030204" pitchFamily="34" charset="0"/>
                  </a:rPr>
                  <a:t>Coordinatore Distrettuale Leadership (GLT)</a:t>
                </a:r>
              </a:p>
            </p:txBody>
          </p:sp>
        </p:grpSp>
      </p:grpSp>
      <p:pic>
        <p:nvPicPr>
          <p:cNvPr id="7" name="Picture 6">
            <a:extLst>
              <a:ext uri="{FF2B5EF4-FFF2-40B4-BE49-F238E27FC236}">
                <a16:creationId xmlns:a16="http://schemas.microsoft.com/office/drawing/2014/main" id="{603AC0BA-BE0A-E505-FE7F-25CE40A0C5FF}"/>
              </a:ext>
            </a:extLst>
          </p:cNvPr>
          <p:cNvPicPr>
            <a:picLocks noChangeAspect="1"/>
          </p:cNvPicPr>
          <p:nvPr/>
        </p:nvPicPr>
        <p:blipFill>
          <a:blip r:embed="rId8"/>
          <a:stretch>
            <a:fillRect/>
          </a:stretch>
        </p:blipFill>
        <p:spPr>
          <a:xfrm>
            <a:off x="10490553" y="2424248"/>
            <a:ext cx="1404469" cy="1788233"/>
          </a:xfrm>
          <a:prstGeom prst="rect">
            <a:avLst/>
          </a:prstGeom>
        </p:spPr>
      </p:pic>
      <p:sp>
        <p:nvSpPr>
          <p:cNvPr id="26" name="TextBox 25">
            <a:extLst>
              <a:ext uri="{FF2B5EF4-FFF2-40B4-BE49-F238E27FC236}">
                <a16:creationId xmlns:a16="http://schemas.microsoft.com/office/drawing/2014/main" id="{3B04A8A3-0978-816D-9E0C-7F9CE600B18E}"/>
              </a:ext>
            </a:extLst>
          </p:cNvPr>
          <p:cNvSpPr txBox="1"/>
          <p:nvPr/>
        </p:nvSpPr>
        <p:spPr>
          <a:xfrm>
            <a:off x="10105521" y="4339929"/>
            <a:ext cx="2174532" cy="492443"/>
          </a:xfrm>
          <a:prstGeom prst="rect">
            <a:avLst/>
          </a:prstGeom>
          <a:noFill/>
        </p:spPr>
        <p:txBody>
          <a:bodyPr wrap="square" rtlCol="0">
            <a:spAutoFit/>
          </a:bodyPr>
          <a:lstStyle/>
          <a:p>
            <a:pPr algn="ctr"/>
            <a:r>
              <a:rPr lang="it-IT" sz="1300" dirty="0">
                <a:solidFill>
                  <a:schemeClr val="bg1"/>
                </a:solidFill>
                <a:latin typeface="Calibri" panose="020F0502020204030204" pitchFamily="34" charset="0"/>
                <a:cs typeface="Calibri" panose="020F0502020204030204" pitchFamily="34" charset="0"/>
              </a:rPr>
              <a:t>Coordinatore Distrettuale Global Extension Team (GET)</a:t>
            </a:r>
          </a:p>
        </p:txBody>
      </p:sp>
    </p:spTree>
    <p:extLst>
      <p:ext uri="{BB962C8B-B14F-4D97-AF65-F5344CB8AC3E}">
        <p14:creationId xmlns:p14="http://schemas.microsoft.com/office/powerpoint/2010/main" val="190678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4C3A0045-C79F-C7D2-69C8-A0875A5AC8AA}"/>
              </a:ext>
            </a:extLst>
          </p:cNvPr>
          <p:cNvCxnSpPr>
            <a:cxnSpLocks/>
          </p:cNvCxnSpPr>
          <p:nvPr/>
        </p:nvCxnSpPr>
        <p:spPr>
          <a:xfrm flipH="1">
            <a:off x="1678184" y="3398963"/>
            <a:ext cx="3264432" cy="219620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bwMode="auto">
          <a:xfrm>
            <a:off x="1658111" y="2797963"/>
            <a:ext cx="1828800" cy="1828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8" name="Regular Pentagon 47"/>
          <p:cNvSpPr>
            <a:spLocks noChangeAspect="1"/>
          </p:cNvSpPr>
          <p:nvPr/>
        </p:nvSpPr>
        <p:spPr bwMode="auto">
          <a:xfrm>
            <a:off x="8787654" y="2469635"/>
            <a:ext cx="2400300" cy="2286000"/>
          </a:xfrm>
          <a:prstGeom prst="pent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cxnSp>
        <p:nvCxnSpPr>
          <p:cNvPr id="15" name="Straight Connector 14"/>
          <p:cNvCxnSpPr/>
          <p:nvPr/>
        </p:nvCxnSpPr>
        <p:spPr>
          <a:xfrm>
            <a:off x="6634129" y="3003678"/>
            <a:ext cx="4244865" cy="78105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Title 5"/>
          <p:cNvSpPr txBox="1">
            <a:spLocks/>
          </p:cNvSpPr>
          <p:nvPr/>
        </p:nvSpPr>
        <p:spPr bwMode="auto">
          <a:xfrm>
            <a:off x="0" y="201837"/>
            <a:ext cx="12192000"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bg1"/>
                </a:solidFill>
                <a:latin typeface="Calibri" panose="020F0502020204030204" pitchFamily="34" charset="0"/>
                <a:cs typeface="Calibri" panose="020F0502020204030204" pitchFamily="34" charset="0"/>
              </a:rPr>
              <a:t>Rendete possibile la comunicazione a due vie tra</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cxnSp>
        <p:nvCxnSpPr>
          <p:cNvPr id="10" name="Straight Connector 9"/>
          <p:cNvCxnSpPr>
            <a:cxnSpLocks/>
          </p:cNvCxnSpPr>
          <p:nvPr/>
        </p:nvCxnSpPr>
        <p:spPr>
          <a:xfrm flipH="1">
            <a:off x="2568635" y="3340781"/>
            <a:ext cx="2354436" cy="136610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8" idx="3"/>
          </p:cNvCxnSpPr>
          <p:nvPr/>
        </p:nvCxnSpPr>
        <p:spPr>
          <a:xfrm flipH="1" flipV="1">
            <a:off x="2073554" y="2972555"/>
            <a:ext cx="2871824" cy="33376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32566" y="2553915"/>
            <a:ext cx="1405189" cy="74183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7" idx="1"/>
          </p:cNvCxnSpPr>
          <p:nvPr/>
        </p:nvCxnSpPr>
        <p:spPr>
          <a:xfrm flipV="1">
            <a:off x="6610272" y="2459628"/>
            <a:ext cx="3013672" cy="53629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634129" y="2971622"/>
            <a:ext cx="1755731" cy="5246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34129" y="3003678"/>
            <a:ext cx="3663374" cy="141737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1214" y="1014866"/>
            <a:ext cx="2989938" cy="400110"/>
          </a:xfrm>
          <a:prstGeom prst="rect">
            <a:avLst/>
          </a:prstGeom>
          <a:noFill/>
        </p:spPr>
        <p:txBody>
          <a:bodyPr wrap="square" rtlCol="0">
            <a:spAutoFit/>
          </a:bodyPr>
          <a:lstStyle/>
          <a:p>
            <a:r>
              <a:rPr lang="it-IT" i="1" dirty="0">
                <a:solidFill>
                  <a:schemeClr val="accent1"/>
                </a:solidFill>
                <a:latin typeface="Calibri" panose="020F0502020204030204" pitchFamily="34" charset="0"/>
                <a:cs typeface="Calibri" panose="020F0502020204030204" pitchFamily="34" charset="0"/>
              </a:rPr>
              <a:t>Global Action Team distrettuale</a:t>
            </a:r>
          </a:p>
        </p:txBody>
      </p:sp>
      <p:sp>
        <p:nvSpPr>
          <p:cNvPr id="18" name="Rectangle 17"/>
          <p:cNvSpPr/>
          <p:nvPr/>
        </p:nvSpPr>
        <p:spPr>
          <a:xfrm>
            <a:off x="7691083" y="1045644"/>
            <a:ext cx="4119917" cy="369332"/>
          </a:xfrm>
          <a:prstGeom prst="rect">
            <a:avLst/>
          </a:prstGeom>
        </p:spPr>
        <p:txBody>
          <a:bodyPr wrap="square">
            <a:spAutoFit/>
          </a:bodyPr>
          <a:lstStyle/>
          <a:p>
            <a:r>
              <a:rPr lang="it-IT" i="1" dirty="0">
                <a:solidFill>
                  <a:schemeClr val="accent1"/>
                </a:solidFill>
                <a:latin typeface="Calibri" panose="020F0502020204030204" pitchFamily="34" charset="0"/>
                <a:cs typeface="Calibri" panose="020F0502020204030204" pitchFamily="34" charset="0"/>
              </a:rPr>
              <a:t>Comitato Consultivo del Governatore Distrettuale</a:t>
            </a:r>
          </a:p>
        </p:txBody>
      </p:sp>
      <p:cxnSp>
        <p:nvCxnSpPr>
          <p:cNvPr id="19" name="Straight Connector 18"/>
          <p:cNvCxnSpPr/>
          <p:nvPr/>
        </p:nvCxnSpPr>
        <p:spPr>
          <a:xfrm flipH="1">
            <a:off x="3842851" y="3335281"/>
            <a:ext cx="1081056" cy="38968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36" idx="1"/>
          </p:cNvCxnSpPr>
          <p:nvPr/>
        </p:nvCxnSpPr>
        <p:spPr>
          <a:xfrm>
            <a:off x="6638769" y="3041776"/>
            <a:ext cx="2271129" cy="175227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547536" y="2057400"/>
            <a:ext cx="2496002" cy="2730145"/>
            <a:chOff x="3277680" y="1938648"/>
            <a:chExt cx="2496002" cy="2730145"/>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6851" t="-4296" r="-1185" b="27629"/>
            <a:stretch/>
          </p:blipFill>
          <p:spPr>
            <a:xfrm>
              <a:off x="3683144" y="1938648"/>
              <a:ext cx="1676400" cy="22860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3277680" y="4330239"/>
              <a:ext cx="2496002" cy="338554"/>
            </a:xfrm>
            <a:prstGeom prst="rect">
              <a:avLst/>
            </a:prstGeom>
            <a:noFill/>
          </p:spPr>
          <p:txBody>
            <a:bodyPr wrap="square" rtlCol="0">
              <a:spAutoFit/>
            </a:bodyPr>
            <a:lstStyle/>
            <a:p>
              <a:pPr algn="ctr"/>
              <a:r>
                <a:rPr lang="it-IT" sz="1600" dirty="0">
                  <a:solidFill>
                    <a:schemeClr val="bg1"/>
                  </a:solidFill>
                  <a:latin typeface="Helvetica Neue"/>
                </a:rPr>
                <a:t>Presidente di Zona</a:t>
              </a:r>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3944" y="1819548"/>
            <a:ext cx="878821" cy="1280160"/>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263" y="2669091"/>
            <a:ext cx="853443" cy="128016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78994" y="2705153"/>
            <a:ext cx="890992" cy="1280160"/>
          </a:xfrm>
          <a:prstGeom prst="rect">
            <a:avLst/>
          </a:prstGeom>
          <a:ln>
            <a:no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898" y="4153972"/>
            <a:ext cx="908059" cy="1280160"/>
          </a:xfrm>
          <a:prstGeom prst="rect">
            <a:avLst/>
          </a:prstGeom>
          <a:ln>
            <a:noFill/>
          </a:ln>
          <a:effectLst>
            <a:outerShdw blurRad="50800" dist="38100" dir="2700000" algn="tl" rotWithShape="0">
              <a:prstClr val="black">
                <a:alpha val="40000"/>
              </a:prstClr>
            </a:outerShdw>
          </a:effectLst>
        </p:spPr>
      </p:pic>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10297503" y="4125562"/>
            <a:ext cx="890451" cy="1280160"/>
          </a:xfrm>
          <a:prstGeom prst="rect">
            <a:avLst/>
          </a:prstGeom>
          <a:ln>
            <a:noFill/>
          </a:ln>
          <a:effectLst>
            <a:outerShdw blurRad="50800" dist="38100" dir="2700000" algn="tl" rotWithShape="0">
              <a:prstClr val="black">
                <a:alpha val="40000"/>
              </a:prstClr>
            </a:outerShdw>
          </a:effectLst>
        </p:spPr>
      </p:pic>
      <p:pic>
        <p:nvPicPr>
          <p:cNvPr id="62" name="Picture 61"/>
          <p:cNvPicPr>
            <a:picLocks noChangeAspect="1"/>
          </p:cNvPicPr>
          <p:nvPr/>
        </p:nvPicPr>
        <p:blipFill rotWithShape="1">
          <a:blip r:embed="rId9">
            <a:extLst>
              <a:ext uri="{28A0092B-C50C-407E-A947-70E740481C1C}">
                <a14:useLocalDpi xmlns:a14="http://schemas.microsoft.com/office/drawing/2010/main" val="0"/>
              </a:ext>
            </a:extLst>
          </a:blip>
          <a:srcRect l="18411" t="1929" r="27456" b="52588"/>
          <a:stretch/>
        </p:blipFill>
        <p:spPr>
          <a:xfrm>
            <a:off x="2480223" y="1829555"/>
            <a:ext cx="1037953" cy="1280160"/>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65" name="Picture 64"/>
          <p:cNvPicPr>
            <a:picLocks noChangeAspect="1"/>
          </p:cNvPicPr>
          <p:nvPr/>
        </p:nvPicPr>
        <p:blipFill rotWithShape="1">
          <a:blip r:embed="rId10">
            <a:extLst>
              <a:ext uri="{28A0092B-C50C-407E-A947-70E740481C1C}">
                <a14:useLocalDpi xmlns:a14="http://schemas.microsoft.com/office/drawing/2010/main" val="0"/>
              </a:ext>
            </a:extLst>
          </a:blip>
          <a:srcRect l="4735" r="15017" b="19600"/>
          <a:stretch/>
        </p:blipFill>
        <p:spPr>
          <a:xfrm>
            <a:off x="2045816" y="3703320"/>
            <a:ext cx="915756" cy="1280160"/>
          </a:xfrm>
          <a:prstGeom prst="rect">
            <a:avLst/>
          </a:prstGeom>
          <a:ln>
            <a:noFill/>
          </a:ln>
          <a:effectLst/>
        </p:spPr>
      </p:pic>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3030" y="2332475"/>
            <a:ext cx="910524" cy="1280160"/>
          </a:xfrm>
          <a:prstGeom prst="rect">
            <a:avLst/>
          </a:prstGeom>
          <a:ln>
            <a:noFill/>
          </a:ln>
          <a:effectLst>
            <a:outerShdw blurRad="292100" dist="139700" dir="2700000" algn="tl" rotWithShape="0">
              <a:srgbClr val="333333">
                <a:alpha val="65000"/>
              </a:srgbClr>
            </a:outerShdw>
          </a:effectLst>
        </p:spPr>
      </p:pic>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9523" y="3310307"/>
            <a:ext cx="934445" cy="1371600"/>
          </a:xfrm>
          <a:prstGeom prst="rect">
            <a:avLst/>
          </a:prstGeom>
          <a:ln>
            <a:no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C25DC871-4225-7F35-94BB-6792D696FE05}"/>
              </a:ext>
            </a:extLst>
          </p:cNvPr>
          <p:cNvPicPr>
            <a:picLocks noChangeAspect="1"/>
          </p:cNvPicPr>
          <p:nvPr/>
        </p:nvPicPr>
        <p:blipFill>
          <a:blip r:embed="rId13"/>
          <a:stretch>
            <a:fillRect/>
          </a:stretch>
        </p:blipFill>
        <p:spPr>
          <a:xfrm>
            <a:off x="828785" y="4343400"/>
            <a:ext cx="1077248" cy="1371600"/>
          </a:xfrm>
          <a:prstGeom prst="rect">
            <a:avLst/>
          </a:prstGeom>
        </p:spPr>
      </p:pic>
    </p:spTree>
    <p:extLst>
      <p:ext uri="{BB962C8B-B14F-4D97-AF65-F5344CB8AC3E}">
        <p14:creationId xmlns:p14="http://schemas.microsoft.com/office/powerpoint/2010/main" val="231350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3810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Text Placeholder 1">
            <a:extLst>
              <a:ext uri="{FF2B5EF4-FFF2-40B4-BE49-F238E27FC236}">
                <a16:creationId xmlns:a16="http://schemas.microsoft.com/office/drawing/2014/main" id="{86B08A72-D8F2-2B4C-90A6-138848A9CEF3}"/>
              </a:ext>
            </a:extLst>
          </p:cNvPr>
          <p:cNvSpPr txBox="1">
            <a:spLocks/>
          </p:cNvSpPr>
          <p:nvPr/>
        </p:nvSpPr>
        <p:spPr>
          <a:xfrm>
            <a:off x="1333500" y="2667000"/>
            <a:ext cx="95250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spcBef>
                <a:spcPts val="0"/>
              </a:spcBef>
              <a:buNone/>
            </a:pPr>
            <a:r>
              <a:rPr lang="it-IT" sz="3600" b="1" dirty="0">
                <a:solidFill>
                  <a:schemeClr val="bg1"/>
                </a:solidFill>
                <a:latin typeface="Calibri" panose="020F0502020204030204" pitchFamily="34" charset="0"/>
                <a:cs typeface="Calibri" panose="020F0502020204030204" pitchFamily="34" charset="0"/>
              </a:rPr>
              <a:t>Preparatevi prima di iniziare il vostro mandato!</a:t>
            </a:r>
          </a:p>
        </p:txBody>
      </p:sp>
    </p:spTree>
    <p:extLst>
      <p:ext uri="{BB962C8B-B14F-4D97-AF65-F5344CB8AC3E}">
        <p14:creationId xmlns:p14="http://schemas.microsoft.com/office/powerpoint/2010/main" val="426465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88790" y="2286000"/>
            <a:ext cx="6234024" cy="425750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it-IT"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Esplorate le opportunità formative disponibili nel Centro Didattico Lions.</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it-IT"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Il vostro distretto potrebbe offrire una formazione con moderatore.</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it-IT"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Rivedete anche le risorse più recenti per i club. </a:t>
            </a:r>
            <a:endParaRPr lang="en-US" sz="2400" kern="0" dirty="0">
              <a:solidFill>
                <a:schemeClr val="accent6">
                  <a:lumMod val="65000"/>
                  <a:lumOff val="35000"/>
                </a:schemeClr>
              </a:solidFill>
              <a:latin typeface="HelveticaNeueLT Std Lt" panose="020B0403020202020204" pitchFamily="34" charset="0"/>
              <a:ea typeface="Arial" charset="0"/>
              <a:cs typeface="Arial" charset="0"/>
            </a:endParaRPr>
          </a:p>
          <a:p>
            <a:pPr algn="l">
              <a:lnSpc>
                <a:spcPct val="120000"/>
              </a:lnSpc>
            </a:pPr>
            <a:r>
              <a:rPr lang="it-IT" sz="2200" dirty="0">
                <a:solidFill>
                  <a:srgbClr val="56565A"/>
                </a:solidFill>
                <a:latin typeface="HelveticaNeueLT Std Lt" panose="020B0403020202020204" pitchFamily="34" charset="0"/>
                <a:ea typeface="Arial" charset="0"/>
                <a:cs typeface="Arial"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043576" y="381000"/>
            <a:ext cx="6538824" cy="1548898"/>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it-IT" sz="3200" dirty="0">
                <a:solidFill>
                  <a:srgbClr val="082E87"/>
                </a:solidFill>
                <a:latin typeface="Calibri" panose="020F0502020204030204" pitchFamily="34" charset="0"/>
                <a:cs typeface="Calibri" panose="020F0502020204030204" pitchFamily="34" charset="0"/>
              </a:rPr>
              <a:t>Partecipate a una delle formazioni per i presidenti di zona e di circoscrizione offerta dal vostro distretto</a:t>
            </a:r>
          </a:p>
        </p:txBody>
      </p:sp>
      <p:sp>
        <p:nvSpPr>
          <p:cNvPr id="8" name="Rectangle 7"/>
          <p:cNvSpPr/>
          <p:nvPr/>
        </p:nvSpPr>
        <p:spPr>
          <a:xfrm>
            <a:off x="5043576" y="207156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2016647"/>
            <a:ext cx="3810000" cy="2857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9333096"/>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06A8C181-E056-415E-9B59-40F04FA43837}">
  <ds:schemaRef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purl.org/dc/elements/1.1/"/>
    <ds:schemaRef ds:uri="http://schemas.microsoft.com/office/infopath/2007/PartnerControls"/>
    <ds:schemaRef ds:uri="a7495015-d16d-4dd1-a72f-488cd8119f34"/>
    <ds:schemaRef ds:uri="http://schemas.microsoft.com/office/2006/metadata/propertie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47526</TotalTime>
  <Words>7278</Words>
  <Application>Microsoft Office PowerPoint</Application>
  <PresentationFormat>Widescreen</PresentationFormat>
  <Paragraphs>1038</Paragraphs>
  <Slides>54</Slides>
  <Notes>54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54</vt:i4>
      </vt:variant>
    </vt:vector>
  </HeadingPairs>
  <TitlesOfParts>
    <vt:vector size="72" baseType="lpstr">
      <vt:lpstr>Adobe Devanagari</vt:lpstr>
      <vt:lpstr>Arial</vt:lpstr>
      <vt:lpstr>Arial Hebrew Scholar</vt:lpstr>
      <vt:lpstr>Calibri</vt:lpstr>
      <vt:lpstr>Calibri Light</vt:lpstr>
      <vt:lpstr>Helvetica</vt:lpstr>
      <vt:lpstr>Helvetica Neue</vt:lpstr>
      <vt:lpstr>HelveticaNeueLT Std</vt:lpstr>
      <vt:lpstr>HelveticaNeueLT Std Lt</vt:lpstr>
      <vt:lpstr>Open sans</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Lavorerete a stretto contatto con questi officer di club</vt:lpstr>
      <vt:lpstr>Collaborerete da vicino con il team del Governatore Distrettuale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Prepararsi al ruolo di guida - Prepararsi al successo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vostra terza riunione: focus sulla leadership!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1697</cp:revision>
  <cp:lastPrinted>2019-06-12T14:00:21Z</cp:lastPrinted>
  <dcterms:created xsi:type="dcterms:W3CDTF">2016-11-15T15:12:50Z</dcterms:created>
  <dcterms:modified xsi:type="dcterms:W3CDTF">2023-09-22T15:19:48Z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