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1" autoAdjust="0"/>
    <p:restoredTop sz="93772" autoAdjust="0"/>
  </p:normalViewPr>
  <p:slideViewPr>
    <p:cSldViewPr showGuides="1">
      <p:cViewPr varScale="1">
        <p:scale>
          <a:sx n="107" d="100"/>
          <a:sy n="107" d="100"/>
        </p:scale>
        <p:origin x="792" y="102"/>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équipe</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une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un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fr-FR" sz="1400" dirty="0">
              <a:latin typeface="Arial" panose="020B0604020202020204" pitchFamily="34" charset="0"/>
              <a:cs typeface="Arial" panose="020B0604020202020204" pitchFamily="34" charset="0"/>
            </a:rPr>
            <a:t>Bâtir la réussite</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fr-FR">
              <a:solidFill>
                <a:schemeClr val="tx1"/>
              </a:solidFill>
              <a:latin typeface="Calibri" panose="020F0502020204030204" pitchFamily="34" charset="0"/>
              <a:cs typeface="Calibri" panose="020F0502020204030204" pitchFamily="34" charset="0"/>
            </a:rPr>
            <a:t>Accroître l’effectif du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r-FR">
              <a:solidFill>
                <a:schemeClr val="tx1"/>
              </a:solidFill>
              <a:latin typeface="Calibri" panose="020F0502020204030204" pitchFamily="34" charset="0"/>
              <a:cs typeface="Calibri" panose="020F0502020204030204" pitchFamily="34" charset="0"/>
            </a:rPr>
            <a:t>Redynamiser votre club par de nouvelles activités de service</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r-FR">
              <a:solidFill>
                <a:schemeClr val="tx1"/>
              </a:solidFill>
              <a:latin typeface="Calibri" panose="020F0502020204030204" pitchFamily="34" charset="0"/>
              <a:cs typeface="Calibri" panose="020F0502020204030204" pitchFamily="34" charset="0"/>
            </a:rPr>
            <a:t>Revitaliser votre club par le recrutement</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r-FR">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r-FR">
              <a:solidFill>
                <a:schemeClr val="accent6"/>
              </a:solidFill>
              <a:latin typeface="Calibri" panose="020F0502020204030204" pitchFamily="34" charset="0"/>
              <a:cs typeface="Calibri" panose="020F0502020204030204" pitchFamily="34" charset="0"/>
            </a:rPr>
            <a:t>Promouvoir les accomplissements du club auprès du public</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r-FR" sz="3200" dirty="0">
              <a:solidFill>
                <a:schemeClr val="bg1"/>
              </a:solidFill>
              <a:latin typeface="Calibri" panose="020F0502020204030204" pitchFamily="34" charset="0"/>
              <a:cs typeface="Calibri" panose="020F0502020204030204" pitchFamily="34" charset="0"/>
            </a:rPr>
            <a:t>Communication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r-FR" sz="3200" dirty="0">
              <a:solidFill>
                <a:schemeClr val="bg1"/>
              </a:solidFill>
              <a:latin typeface="Calibri" panose="020F0502020204030204" pitchFamily="34" charset="0"/>
              <a:cs typeface="Calibri" panose="020F0502020204030204" pitchFamily="34" charset="0"/>
            </a:rPr>
            <a:t>Soutien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r-FR" sz="3200" dirty="0">
              <a:solidFill>
                <a:schemeClr val="bg1"/>
              </a:solidFill>
              <a:latin typeface="Calibri" panose="020F0502020204030204" pitchFamily="34" charset="0"/>
              <a:cs typeface="Calibri" panose="020F0502020204030204" pitchFamily="34" charset="0"/>
            </a:rPr>
            <a:t>Reconnaissance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r-FR" sz="3200">
              <a:solidFill>
                <a:schemeClr val="bg1"/>
              </a:solidFill>
              <a:latin typeface="Calibri" panose="020F0502020204030204" pitchFamily="34" charset="0"/>
              <a:cs typeface="Calibri" panose="020F0502020204030204" pitchFamily="34" charset="0"/>
            </a:rPr>
            <a:t>Évaluation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r-FR" sz="3200" dirty="0">
              <a:solidFill>
                <a:schemeClr val="bg1"/>
              </a:solidFill>
              <a:latin typeface="Calibri" panose="020F0502020204030204" pitchFamily="34" charset="0"/>
              <a:cs typeface="Calibri" panose="020F0502020204030204" pitchFamily="34" charset="0"/>
            </a:rPr>
            <a:t>Changement</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custScaleX="262375" custScaleY="44585" custRadScaleRad="106439" custRadScaleInc="83597">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149696">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659" y="180672"/>
          <a:ext cx="1599997" cy="959998"/>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équipe</a:t>
          </a:r>
        </a:p>
      </dsp:txBody>
      <dsp:txXfrm>
        <a:off x="31776" y="208789"/>
        <a:ext cx="1543763" cy="903764"/>
      </dsp:txXfrm>
    </dsp:sp>
    <dsp:sp modelId="{7C60905F-858E-3D45-BDCF-8E59A2EDBDC4}">
      <dsp:nvSpPr>
        <dsp:cNvPr id="0" name=""/>
        <dsp:cNvSpPr/>
      </dsp:nvSpPr>
      <dsp:spPr>
        <a:xfrm>
          <a:off x="1763657" y="462272"/>
          <a:ext cx="339199" cy="39679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763657" y="541632"/>
        <a:ext cx="237439" cy="238079"/>
      </dsp:txXfrm>
    </dsp:sp>
    <dsp:sp modelId="{E8342DD9-3EB7-044E-AC87-2159238855B0}">
      <dsp:nvSpPr>
        <dsp:cNvPr id="0" name=""/>
        <dsp:cNvSpPr/>
      </dsp:nvSpPr>
      <dsp:spPr>
        <a:xfrm>
          <a:off x="2243656" y="180672"/>
          <a:ext cx="1599997" cy="959998"/>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une vision</a:t>
          </a:r>
        </a:p>
      </dsp:txBody>
      <dsp:txXfrm>
        <a:off x="2271773" y="208789"/>
        <a:ext cx="1543763" cy="903764"/>
      </dsp:txXfrm>
    </dsp:sp>
    <dsp:sp modelId="{B54B4899-8638-1D4E-9510-CDD331AF6A4C}">
      <dsp:nvSpPr>
        <dsp:cNvPr id="0" name=""/>
        <dsp:cNvSpPr/>
      </dsp:nvSpPr>
      <dsp:spPr>
        <a:xfrm>
          <a:off x="4003654" y="462272"/>
          <a:ext cx="339199" cy="39679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4003654" y="541632"/>
        <a:ext cx="237439" cy="238079"/>
      </dsp:txXfrm>
    </dsp:sp>
    <dsp:sp modelId="{BEB34310-ABF7-2D43-851D-F592E75CB68F}">
      <dsp:nvSpPr>
        <dsp:cNvPr id="0" name=""/>
        <dsp:cNvSpPr/>
      </dsp:nvSpPr>
      <dsp:spPr>
        <a:xfrm>
          <a:off x="4483653" y="180672"/>
          <a:ext cx="1599997" cy="959998"/>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un plan</a:t>
          </a:r>
        </a:p>
      </dsp:txBody>
      <dsp:txXfrm>
        <a:off x="4511770" y="208789"/>
        <a:ext cx="1543763" cy="903764"/>
      </dsp:txXfrm>
    </dsp:sp>
    <dsp:sp modelId="{CA339F13-2EEE-8C42-BA2D-5E6BA45F7F5D}">
      <dsp:nvSpPr>
        <dsp:cNvPr id="0" name=""/>
        <dsp:cNvSpPr/>
      </dsp:nvSpPr>
      <dsp:spPr>
        <a:xfrm>
          <a:off x="6243651" y="462272"/>
          <a:ext cx="339199" cy="39679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6243651" y="541632"/>
        <a:ext cx="237439" cy="238079"/>
      </dsp:txXfrm>
    </dsp:sp>
    <dsp:sp modelId="{A036C3C0-EC55-8E47-B730-4BF68E881699}">
      <dsp:nvSpPr>
        <dsp:cNvPr id="0" name=""/>
        <dsp:cNvSpPr/>
      </dsp:nvSpPr>
      <dsp:spPr>
        <a:xfrm>
          <a:off x="6723650" y="180672"/>
          <a:ext cx="1599997" cy="959998"/>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Arial" panose="020B0604020202020204" pitchFamily="34" charset="0"/>
              <a:cs typeface="Arial" panose="020B0604020202020204" pitchFamily="34" charset="0"/>
            </a:rPr>
            <a:t>Bâtir la réussite</a:t>
          </a:r>
        </a:p>
      </dsp:txBody>
      <dsp:txXfrm>
        <a:off x="6751767" y="208789"/>
        <a:ext cx="1543763" cy="903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fr-FR" sz="3200" kern="1200">
              <a:solidFill>
                <a:schemeClr val="tx1"/>
              </a:solidFill>
              <a:latin typeface="Calibri" panose="020F0502020204030204" pitchFamily="34" charset="0"/>
              <a:cs typeface="Calibri" panose="020F0502020204030204" pitchFamily="34" charset="0"/>
            </a:rPr>
            <a:t>Accroître l’effectif du club</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Revitaliser votre club par le recrutement</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Redynamiser votre club par de nouvelles activités de service</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alibri" panose="020F0502020204030204" pitchFamily="34" charset="0"/>
              <a:cs typeface="Calibri" panose="020F0502020204030204" pitchFamily="34" charset="0"/>
            </a:rPr>
            <a:t>Exceller en matière de formation des responsables et de fonctionnement du club</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accent6"/>
              </a:solidFill>
              <a:latin typeface="Calibri" panose="020F0502020204030204" pitchFamily="34" charset="0"/>
              <a:cs typeface="Calibri" panose="020F0502020204030204" pitchFamily="34" charset="0"/>
            </a:rPr>
            <a:t>Promouvoir les accomplissements du club auprès du public</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5085407" y="912935"/>
          <a:ext cx="3607814" cy="613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bg1"/>
              </a:solidFill>
              <a:latin typeface="Calibri" panose="020F0502020204030204" pitchFamily="34" charset="0"/>
              <a:cs typeface="Calibri" panose="020F0502020204030204" pitchFamily="34" charset="0"/>
            </a:rPr>
            <a:t>Communication</a:t>
          </a:r>
        </a:p>
      </dsp:txBody>
      <dsp:txXfrm>
        <a:off x="5085407" y="912935"/>
        <a:ext cx="3607814" cy="613070"/>
      </dsp:txXfrm>
    </dsp:sp>
    <dsp:sp modelId="{38F3E115-2726-41E2-A1A9-A5F5D41654D6}">
      <dsp:nvSpPr>
        <dsp:cNvPr id="0" name=""/>
        <dsp:cNvSpPr/>
      </dsp:nvSpPr>
      <dsp:spPr>
        <a:xfrm>
          <a:off x="2309992" y="-327576"/>
          <a:ext cx="5164122" cy="5164122"/>
        </a:xfrm>
        <a:prstGeom prst="circularArrow">
          <a:avLst>
            <a:gd name="adj1" fmla="val 5192"/>
            <a:gd name="adj2" fmla="val 335341"/>
            <a:gd name="adj3" fmla="val 187690"/>
            <a:gd name="adj4" fmla="val 2048786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6015892" y="2601790"/>
          <a:ext cx="205841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bg1"/>
              </a:solidFill>
              <a:latin typeface="Calibri" panose="020F0502020204030204" pitchFamily="34" charset="0"/>
              <a:cs typeface="Calibri" panose="020F0502020204030204" pitchFamily="34" charset="0"/>
            </a:rPr>
            <a:t>Soutien</a:t>
          </a:r>
        </a:p>
      </dsp:txBody>
      <dsp:txXfrm>
        <a:off x="6015892" y="2601790"/>
        <a:ext cx="2058410" cy="1375060"/>
      </dsp:txXfrm>
    </dsp:sp>
    <dsp:sp modelId="{8BA4A4AD-AE21-4519-907E-3292F261B497}">
      <dsp:nvSpPr>
        <dsp:cNvPr id="0" name=""/>
        <dsp:cNvSpPr/>
      </dsp:nvSpPr>
      <dsp:spPr>
        <a:xfrm>
          <a:off x="2283613"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790653"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bg1"/>
              </a:solidFill>
              <a:latin typeface="Calibri" panose="020F0502020204030204" pitchFamily="34" charset="0"/>
              <a:cs typeface="Calibri" panose="020F0502020204030204" pitchFamily="34" charset="0"/>
            </a:rPr>
            <a:t>Reconnaissance</a:t>
          </a:r>
        </a:p>
      </dsp:txBody>
      <dsp:txXfrm>
        <a:off x="3790653" y="4185232"/>
        <a:ext cx="2150044" cy="1375060"/>
      </dsp:txXfrm>
    </dsp:sp>
    <dsp:sp modelId="{9E39B2B2-8846-4D64-9C36-18324217A6E5}">
      <dsp:nvSpPr>
        <dsp:cNvPr id="0" name=""/>
        <dsp:cNvSpPr/>
      </dsp:nvSpPr>
      <dsp:spPr>
        <a:xfrm>
          <a:off x="2283613"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603097"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a:solidFill>
                <a:schemeClr val="bg1"/>
              </a:solidFill>
              <a:latin typeface="Calibri" panose="020F0502020204030204" pitchFamily="34" charset="0"/>
              <a:cs typeface="Calibri" panose="020F0502020204030204" pitchFamily="34" charset="0"/>
            </a:rPr>
            <a:t>Évaluation</a:t>
          </a:r>
        </a:p>
      </dsp:txBody>
      <dsp:txXfrm>
        <a:off x="1603097" y="2601790"/>
        <a:ext cx="2166311" cy="1375060"/>
      </dsp:txXfrm>
    </dsp:sp>
    <dsp:sp modelId="{2E3351E2-2A4A-4DA6-8386-CAD3C32A7C8A}">
      <dsp:nvSpPr>
        <dsp:cNvPr id="0" name=""/>
        <dsp:cNvSpPr/>
      </dsp:nvSpPr>
      <dsp:spPr>
        <a:xfrm>
          <a:off x="2283613" y="-878"/>
          <a:ext cx="5164122" cy="5164122"/>
        </a:xfrm>
        <a:prstGeom prst="circularArrow">
          <a:avLst>
            <a:gd name="adj1" fmla="val 5192"/>
            <a:gd name="adj2" fmla="val 335341"/>
            <a:gd name="adj3" fmla="val 12300464"/>
            <a:gd name="adj4" fmla="val 10769086"/>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2831188"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a:solidFill>
                <a:schemeClr val="bg1"/>
              </a:solidFill>
              <a:latin typeface="Calibri" panose="020F0502020204030204" pitchFamily="34" charset="0"/>
              <a:cs typeface="Calibri" panose="020F0502020204030204" pitchFamily="34" charset="0"/>
            </a:rPr>
            <a:t>Changement</a:t>
          </a:r>
        </a:p>
      </dsp:txBody>
      <dsp:txXfrm>
        <a:off x="2831188" y="39726"/>
        <a:ext cx="1375060" cy="1375060"/>
      </dsp:txXfrm>
    </dsp:sp>
    <dsp:sp modelId="{530FA79C-3F31-40E4-83D7-8F47B18CD322}">
      <dsp:nvSpPr>
        <dsp:cNvPr id="0" name=""/>
        <dsp:cNvSpPr/>
      </dsp:nvSpPr>
      <dsp:spPr>
        <a:xfrm>
          <a:off x="2438046" y="-53340"/>
          <a:ext cx="5164122" cy="5164122"/>
        </a:xfrm>
        <a:prstGeom prst="circularArrow">
          <a:avLst>
            <a:gd name="adj1" fmla="val 5192"/>
            <a:gd name="adj2" fmla="val 335341"/>
            <a:gd name="adj3" fmla="val 18574419"/>
            <a:gd name="adj4" fmla="val 1495183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Bienvenue à la présentation du programme « Viser l'excellence de club »</a:t>
            </a:r>
            <a:endParaRPr lang="en-US" dirty="0"/>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Utiliser l'analyse SWOT pour identifier les besoins et définir des objectifs stratégiques.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a:solidFill>
                  <a:schemeClr val="bg1"/>
                </a:solidFill>
                <a:latin typeface="Calibri" panose="020F0502020204030204" pitchFamily="34" charset="0"/>
                <a:cs typeface="Calibri" panose="020F0502020204030204" pitchFamily="34" charset="0"/>
              </a:rPr>
              <a:t>Exploiter </a:t>
            </a:r>
            <a:r>
              <a:rPr lang="en-US" sz="1200" dirty="0" err="1">
                <a:solidFill>
                  <a:schemeClr val="bg1"/>
                </a:solidFill>
                <a:latin typeface="Calibri" panose="020F0502020204030204" pitchFamily="34" charset="0"/>
                <a:cs typeface="Calibri" panose="020F0502020204030204" pitchFamily="34" charset="0"/>
              </a:rPr>
              <a:t>nos</a:t>
            </a:r>
            <a:r>
              <a:rPr lang="en-US" sz="1200" dirty="0">
                <a:solidFill>
                  <a:schemeClr val="bg1"/>
                </a:solidFill>
                <a:latin typeface="Calibri" panose="020F0502020204030204" pitchFamily="34" charset="0"/>
                <a:cs typeface="Calibri" panose="020F0502020204030204" pitchFamily="34" charset="0"/>
              </a:rPr>
              <a:t> forces</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err="1">
                <a:solidFill>
                  <a:schemeClr val="bg1"/>
                </a:solidFill>
                <a:latin typeface="Calibri" panose="020F0502020204030204" pitchFamily="34" charset="0"/>
                <a:cs typeface="Calibri" panose="020F0502020204030204" pitchFamily="34" charset="0"/>
              </a:rPr>
              <a:t>Gérer</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nos</a:t>
            </a:r>
            <a:r>
              <a:rPr lang="en-US" sz="1200" dirty="0">
                <a:solidFill>
                  <a:schemeClr val="bg1"/>
                </a:solidFill>
                <a:latin typeface="Calibri" panose="020F0502020204030204" pitchFamily="34" charset="0"/>
                <a:cs typeface="Calibri" panose="020F0502020204030204" pitchFamily="34" charset="0"/>
              </a:rPr>
              <a:t> points </a:t>
            </a:r>
            <a:r>
              <a:rPr lang="en-US" sz="1200" dirty="0" err="1">
                <a:solidFill>
                  <a:schemeClr val="bg1"/>
                </a:solidFill>
                <a:latin typeface="Calibri" panose="020F0502020204030204" pitchFamily="34" charset="0"/>
                <a:cs typeface="Calibri" panose="020F0502020204030204" pitchFamily="34" charset="0"/>
              </a:rPr>
              <a:t>faibles</a:t>
            </a:r>
            <a:endParaRPr lang="en-US" sz="1200" dirty="0">
              <a:solidFill>
                <a:schemeClr val="bg1"/>
              </a:solidFill>
              <a:latin typeface="Calibri" panose="020F050202020403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err="1">
                <a:solidFill>
                  <a:schemeClr val="bg1"/>
                </a:solidFill>
                <a:latin typeface="Calibri" panose="020F0502020204030204" pitchFamily="34" charset="0"/>
                <a:cs typeface="Calibri" panose="020F0502020204030204" pitchFamily="34" charset="0"/>
              </a:rPr>
              <a:t>Tirer</a:t>
            </a:r>
            <a:r>
              <a:rPr lang="en-US" sz="1200" dirty="0">
                <a:solidFill>
                  <a:schemeClr val="bg1"/>
                </a:solidFill>
                <a:latin typeface="Calibri" panose="020F0502020204030204" pitchFamily="34" charset="0"/>
                <a:cs typeface="Calibri" panose="020F0502020204030204" pitchFamily="34" charset="0"/>
              </a:rPr>
              <a:t> parti des </a:t>
            </a:r>
            <a:r>
              <a:rPr lang="en-US" sz="1200" dirty="0" err="1">
                <a:solidFill>
                  <a:schemeClr val="bg1"/>
                </a:solidFill>
                <a:latin typeface="Calibri" panose="020F0502020204030204" pitchFamily="34" charset="0"/>
                <a:cs typeface="Calibri" panose="020F0502020204030204" pitchFamily="34" charset="0"/>
              </a:rPr>
              <a:t>possibilités</a:t>
            </a:r>
            <a:endParaRPr lang="en-US" sz="1200" dirty="0">
              <a:solidFill>
                <a:schemeClr val="bg1"/>
              </a:solidFill>
              <a:latin typeface="Calibri" panose="020F050202020403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en-US" sz="1200" dirty="0" err="1">
                <a:solidFill>
                  <a:schemeClr val="bg1"/>
                </a:solidFill>
                <a:latin typeface="Calibri" panose="020F0502020204030204" pitchFamily="34" charset="0"/>
                <a:cs typeface="Calibri" panose="020F0502020204030204" pitchFamily="34" charset="0"/>
              </a:rPr>
              <a:t>Minimiser</a:t>
            </a:r>
            <a:r>
              <a:rPr lang="en-US" sz="1200" dirty="0">
                <a:solidFill>
                  <a:schemeClr val="bg1"/>
                </a:solidFill>
                <a:latin typeface="Calibri" panose="020F0502020204030204" pitchFamily="34" charset="0"/>
                <a:cs typeface="Calibri" panose="020F0502020204030204" pitchFamily="34" charset="0"/>
              </a:rPr>
              <a:t> </a:t>
            </a:r>
            <a:r>
              <a:rPr lang="en-US" sz="1200" dirty="0" err="1">
                <a:solidFill>
                  <a:schemeClr val="bg1"/>
                </a:solidFill>
                <a:latin typeface="Calibri" panose="020F0502020204030204" pitchFamily="34" charset="0"/>
                <a:cs typeface="Calibri" panose="020F0502020204030204" pitchFamily="34" charset="0"/>
              </a:rPr>
              <a:t>l’effet</a:t>
            </a:r>
            <a:r>
              <a:rPr lang="en-US" sz="1200" dirty="0">
                <a:solidFill>
                  <a:schemeClr val="bg1"/>
                </a:solidFill>
                <a:latin typeface="Calibri" panose="020F0502020204030204" pitchFamily="34" charset="0"/>
                <a:cs typeface="Calibri" panose="020F0502020204030204" pitchFamily="34" charset="0"/>
              </a:rPr>
              <a:t> des obstacles</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dirty="0"/>
          </a:p>
        </p:txBody>
      </p:sp>
    </p:spTree>
    <p:extLst>
      <p:ext uri="{BB962C8B-B14F-4D97-AF65-F5344CB8AC3E}">
        <p14:creationId xmlns:p14="http://schemas.microsoft.com/office/powerpoint/2010/main" val="3990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solidFill>
                  <a:schemeClr val="tx2"/>
                </a:solidFill>
              </a:rPr>
              <a:t>Évaluation des besoins du club et de la communauté - Ce guide a pour but de fournir des recommandations et d'aider votre club à réfléchir à son action et à découvrir de nouvelles façons d'avoir un impact sur votre communauté.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solidFill>
                  <a:schemeClr val="tx2"/>
                </a:solidFill>
              </a:rPr>
              <a:t>Votre club à votre façon - Ce guide présente les étapes d'un processus complet pour aider votre club à personnaliser et à organiser des réunions de club bien planifiées, mises en œuvre et amusantes, augmentant ainsi la camaraderie et la satisfaction des membres.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solidFill>
                  <a:schemeClr val="tx2"/>
                </a:solidFill>
              </a:rPr>
              <a:t>Initiative qualité du club - Cette ressource aide le club à explorer les moyens de s'améliorer continuellement et est suffisamment simple pour être utilisée comme outil de planification annuelle.  Elle encourage la participation de tous les membres.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solidFill>
                  <a:schemeClr val="tx2"/>
                </a:solidFill>
              </a:rPr>
              <a:t>Guide du président de commission Effectif de club - Conçu pour vous aider à soutenir les membres, actuels et nouveaux, et à faire en sorte qu'ils vivent une expérience significative, marquante et enrichissante en tant que membres du club.</a:t>
            </a:r>
            <a:endParaRPr lang="en-US" dirty="0">
              <a:solidFill>
                <a:schemeClr val="tx2"/>
              </a:solidFill>
            </a:endParaRP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fr-FR" sz="1800" b="0" i="0" u="none" strike="noStrike" baseline="0" dirty="0">
                <a:solidFill>
                  <a:srgbClr val="FFFFFF"/>
                </a:solidFill>
                <a:latin typeface="Arial" panose="020B0604020202020204" pitchFamily="34" charset="0"/>
              </a:rPr>
              <a:t>Guide Satisfaction des membres - Ce guide décrit un processus en trois étapes visant à améliorer la satisfaction des membres de votre club et fournit des conseils sur les obstacles les plus courants à la satisfaction des membres. </a:t>
            </a:r>
          </a:p>
          <a:p>
            <a:endParaRPr lang="fr-FR" sz="1800" b="0" i="0" u="none" strike="noStrike" baseline="0" dirty="0">
              <a:solidFill>
                <a:srgbClr val="FFFFFF"/>
              </a:solidFill>
              <a:latin typeface="Arial" panose="020B0604020202020204" pitchFamily="34" charset="0"/>
            </a:endParaRPr>
          </a:p>
          <a:p>
            <a:r>
              <a:rPr lang="fr-FR" sz="1800" b="0" i="0" u="none" strike="noStrike" baseline="0" dirty="0">
                <a:solidFill>
                  <a:srgbClr val="FFFFFF"/>
                </a:solidFill>
                <a:latin typeface="Arial" panose="020B0604020202020204" pitchFamily="34" charset="0"/>
              </a:rPr>
              <a:t>Guide Il suffit de demander ! Recrutement des nouveaux membres : Conçu pour guider votre club dans le processus de recrutement de nouveaux membres et gérer efficacement la croissance du club. </a:t>
            </a:r>
          </a:p>
          <a:p>
            <a:r>
              <a:rPr lang="fr-FR" sz="1800" b="0" i="0" u="none" strike="noStrike" baseline="0" dirty="0">
                <a:solidFill>
                  <a:srgbClr val="FFFFFF"/>
                </a:solidFill>
                <a:latin typeface="Arial" panose="020B0604020202020204" pitchFamily="34" charset="0"/>
              </a:rPr>
              <a:t>Le parcours du service : Il comprend quatre phrases simples : Apprendre, </a:t>
            </a:r>
          </a:p>
          <a:p>
            <a:endParaRPr lang="fr-FR" sz="1800" b="0" i="0" u="none" strike="noStrike" baseline="0" dirty="0">
              <a:solidFill>
                <a:srgbClr val="FFFFFF"/>
              </a:solidFill>
              <a:latin typeface="Arial" panose="020B0604020202020204" pitchFamily="34" charset="0"/>
            </a:endParaRPr>
          </a:p>
          <a:p>
            <a:r>
              <a:rPr lang="fr-FR" sz="1800" b="0" i="0" u="none" strike="noStrike" baseline="0" dirty="0">
                <a:solidFill>
                  <a:srgbClr val="FFFFFF"/>
                </a:solidFill>
                <a:latin typeface="Arial" panose="020B0604020202020204" pitchFamily="34" charset="0"/>
              </a:rPr>
              <a:t>Guide du président de commission Marketing : Ce guide contient des conseils pour travailler avec les différents médias, des idées pour rendre votre message digne d'intérêt et un accès aux ressources offertes par le Lions International qui peuvent être utilisées par les clubs locaux. Évaluation de la santé du club : permet de suivre la croissance de l'effectif, </a:t>
            </a:r>
          </a:p>
          <a:p>
            <a:endParaRPr lang="fr-FR" sz="1800" b="0" i="0" u="none" strike="noStrike" baseline="0" dirty="0">
              <a:solidFill>
                <a:srgbClr val="FFFFFF"/>
              </a:solidFill>
              <a:latin typeface="Arial" panose="020B0604020202020204" pitchFamily="34" charset="0"/>
            </a:endParaRPr>
          </a:p>
          <a:p>
            <a:r>
              <a:rPr lang="fr-FR" sz="1800" b="0" i="0" u="none" strike="noStrike" baseline="0" dirty="0">
                <a:solidFill>
                  <a:srgbClr val="FFFFFF"/>
                </a:solidFill>
                <a:latin typeface="Arial" panose="020B0604020202020204" pitchFamily="34" charset="0"/>
              </a:rPr>
              <a:t>Le parcours du service : Il comprend quatre phrases simples : Apprendre, Découvrir, Agir et Célébrer.</a:t>
            </a:r>
            <a:endParaRPr lang="en-US" sz="1800" b="0" i="0" u="none" strike="noStrike" baseline="0" dirty="0">
              <a:solidFill>
                <a:srgbClr val="FFFFFF"/>
              </a:solidFill>
              <a:latin typeface="Arial" panose="020B0604020202020204" pitchFamily="34" charset="0"/>
            </a:endParaRP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294634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guide de dépannage pour les clubs identifie les problèmes courants des clubs et fournit des ressources avec des solutions potentielles.</a:t>
            </a:r>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Voyons comment définir des objectifs</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369503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Encouragez votre club à utiliser ce formulaire et à définir des objectifs pour le club.</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Parlons un peu de bâtir la réussite</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dirty="0"/>
          </a:p>
        </p:txBody>
      </p:sp>
    </p:spTree>
    <p:extLst>
      <p:ext uri="{BB962C8B-B14F-4D97-AF65-F5344CB8AC3E}">
        <p14:creationId xmlns:p14="http://schemas.microsoft.com/office/powerpoint/2010/main" val="164323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Chaque présentateur doit prendre une balle (liste ci-dessous).  D'autres personnes peuvent également intervenir et donner des conseils.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Partagez : la vision de votre club avec tous les membres du club afin qu'ils soient conscients de ce que le club veut réaliser, ainsi que de leur rôle dans la concrétisation des objectifs du club. Il est très important pour la santé et le dynamisme d'un club que ses membres se sentent concernés par sa réussite.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Soutien : les membres s'engagent à respecter le plan en s'assurant qu'ils disposent des ressources nécessaires pour réussir. Les dirigeants doivent prendre contact avec les membres pour s'assurer qu'ils se sentent soutenus et qu'ils reçoivent les conseils dont ils ont besoin.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Reconnaître : les étapes importantes pour que les membres se sentent valorisés et sachent qu'ils avancent dans la bonne direction. Chaque voyage a commencé par un seul pas. Rassurez les membres fréquemment pour qu'ils restent motivés et engagés. Ne gardez pas votre succès secret ! Partagez votre succès avec votre communauté afin d'impliquer les personnes partageant les mêmes idées (et les membres potentiels)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Évaluation : du plan. Il est également essentiel d'évaluer régulièrement votre plan. En fonction de l'évolution des circonstances, il peut être nécessaire de le réviser. La création de la vision initiale n'est qu'un début. Gardez-la vivante et pertinente en mesurant les progrès accomplis et en recueillant régulièrement les commentaires des membres du club. C'est ainsi que vous obtiendrez les résultats souhaités.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Changement : le plan. N'ayez pas peur de modifier le plan au fur et à mesure que les opportunités évoluent afin qu'il reste pertinent. Revenez régulièrement sur le plan, évaluez les besoins et affinez les mesures à prendre. Faites participer les membres du plan aux décisions afin qu'ils restent impliqués et engagés.</a:t>
            </a: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dirty="0"/>
          </a:p>
        </p:txBody>
      </p:sp>
    </p:spTree>
    <p:extLst>
      <p:ext uri="{BB962C8B-B14F-4D97-AF65-F5344CB8AC3E}">
        <p14:creationId xmlns:p14="http://schemas.microsoft.com/office/powerpoint/2010/main" val="296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Il est important de célébrer un club.  TJ POUR FAIRE UN DISCOURS ICI</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358457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Lions Shop est un moyen simple de célébrer les Lions.  De nombreux articles peuvent être commandés.</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a:t>Le prix Excellence de club est un excellent moyen pour un club d'être reconnu pour son travail.  Il s'agit de votre page d'accueil pour le prix "Excellence de club".  Vous y trouverez le formulaire de candidature et des ressources utiles.  La page web est divisée en sections qui correspondent au formulaire de candidature.</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250932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dirty="0">
                <a:solidFill>
                  <a:schemeClr val="tx2"/>
                </a:solidFill>
                <a:latin typeface="Calibri Light" panose="020F0302020204030204" pitchFamily="34" charset="0"/>
                <a:cs typeface="Calibri Light" panose="020F0302020204030204" pitchFamily="34" charset="0"/>
              </a:rPr>
              <a:t>La feuille de route pour atteindre l'excellence de club.  Cette demande doit être examinée au début de chaque année fiscale.   Les critères portent sur quatre domaines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dirty="0">
                <a:solidFill>
                  <a:schemeClr val="tx2"/>
                </a:solidFill>
                <a:latin typeface="Calibri Light" panose="020F0302020204030204" pitchFamily="34" charset="0"/>
                <a:cs typeface="Calibri Light" panose="020F0302020204030204" pitchFamily="34" charset="0"/>
              </a:rPr>
              <a:t>Les clubs doivent examiner la demande au début de l'année et l'utiliser comme feuille de route pour atteindre l'excellence de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fr-FR" sz="1200" strike="noStrike" dirty="0">
                <a:solidFill>
                  <a:schemeClr val="tx2"/>
                </a:solidFill>
                <a:latin typeface="Calibri Light" panose="020F0302020204030204" pitchFamily="34" charset="0"/>
                <a:cs typeface="Calibri Light" panose="020F0302020204030204" pitchFamily="34" charset="0"/>
              </a:rPr>
              <a:t>Effectif : </a:t>
            </a:r>
            <a:r>
              <a:rPr lang="fr-FR" dirty="0"/>
              <a:t>Avoir maintenu l'effectif du club (clôture de l'année avec le même nombre de membre qu'en début d'année ou avec une croissance nette de l’effectif)  OU  Avoir créé un Lions club ou une branche de club au cours de l’année d'exercice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a:buFont typeface="Arial" panose="020B0604020202020204" pitchFamily="34" charset="0"/>
              <a:buNone/>
            </a:pPr>
            <a:r>
              <a:rPr lang="fr-FR" sz="1200" strike="noStrike" dirty="0">
                <a:solidFill>
                  <a:schemeClr val="tx2"/>
                </a:solidFill>
                <a:latin typeface="Calibri Light" panose="020F0302020204030204" pitchFamily="34" charset="0"/>
                <a:cs typeface="Calibri Light" panose="020F0302020204030204" pitchFamily="34" charset="0"/>
              </a:rPr>
              <a:t>Activité de service : </a:t>
            </a:r>
            <a:r>
              <a:rPr lang="fr-FR" dirty="0"/>
              <a:t>Avoir contribué à la LCIF un montant au moins égal au nombre de membre du club X 5 USD   Avoir lancé une nouvelle action de service </a:t>
            </a:r>
            <a:r>
              <a:rPr lang="fr-FR" i="1" dirty="0"/>
              <a:t>Pensez à nos causes mondiales !   </a:t>
            </a:r>
            <a:r>
              <a:rPr lang="fr-FR" dirty="0"/>
              <a:t>Lister trois activités de service auxquelles votre club a participé et qui ont été signalées au LCI.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a:buFont typeface="Arial" panose="020B0604020202020204" pitchFamily="34" charset="0"/>
              <a:buNone/>
            </a:pPr>
            <a:r>
              <a:rPr lang="fr-FR" sz="1200" strike="noStrike" dirty="0">
                <a:solidFill>
                  <a:schemeClr val="tx2"/>
                </a:solidFill>
                <a:latin typeface="Calibri Light" panose="020F0302020204030204" pitchFamily="34" charset="0"/>
                <a:cs typeface="Calibri Light" panose="020F0302020204030204" pitchFamily="34" charset="0"/>
              </a:rPr>
              <a:t>Leadership et excellence organisationnelle : </a:t>
            </a:r>
            <a:r>
              <a:rPr lang="fr-FR" dirty="0"/>
              <a:t>Club en règle (ni en statu quo, ni en suspension financière : cotisations de district réglées et aucun solde supérieur à 50 USD arriéré de 90 jours ou plus envers le LCI)  Officiels du club signalés au LCI  Participation des officiels clés aux formations d'officiels de club</a:t>
            </a:r>
          </a:p>
          <a:p>
            <a:pPr marL="0" indent="0">
              <a:buNone/>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indent="0">
              <a:buNone/>
            </a:pPr>
            <a:r>
              <a:rPr lang="fr-FR" sz="1200" strike="noStrike" dirty="0">
                <a:solidFill>
                  <a:schemeClr val="tx2"/>
                </a:solidFill>
                <a:latin typeface="Calibri Light" panose="020F0302020204030204" pitchFamily="34" charset="0"/>
                <a:cs typeface="Calibri Light" panose="020F0302020204030204" pitchFamily="34" charset="0"/>
              </a:rPr>
              <a:t>Marketing : </a:t>
            </a:r>
            <a:r>
              <a:rPr lang="fr-FR" dirty="0"/>
              <a:t>Avoir fait connaître les activités de service du club par le biais des médias locaux ou des réseaux sociaux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strike="noStrike" dirty="0">
                <a:solidFill>
                  <a:schemeClr val="tx2"/>
                </a:solidFill>
                <a:latin typeface="Calibri Light" panose="020F0302020204030204" pitchFamily="34" charset="0"/>
                <a:cs typeface="Calibri Light" panose="020F0302020204030204" pitchFamily="34" charset="0"/>
              </a:rPr>
              <a:t>Les clubs qui ont reçu leur charte avant le 1er janvier remplissent les conditions requises.</a:t>
            </a:r>
            <a:endParaRPr lang="en-US" strike="noStrike" dirty="0">
              <a:solidFill>
                <a:schemeClr val="tx2"/>
              </a:solidFill>
            </a:endParaRPr>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dirty="0"/>
          </a:p>
        </p:txBody>
      </p:sp>
    </p:spTree>
    <p:extLst>
      <p:ext uri="{BB962C8B-B14F-4D97-AF65-F5344CB8AC3E}">
        <p14:creationId xmlns:p14="http://schemas.microsoft.com/office/powerpoint/2010/main" val="204831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fr-FR" dirty="0">
                <a:solidFill>
                  <a:schemeClr val="tx2"/>
                </a:solidFill>
              </a:rPr>
              <a:t>Le personnel de la Division de l'administration des districts et des clubs est là pour vous apporter son soutien. Vous trouverez sur cette diapositive leurs coordonnées.</a:t>
            </a:r>
          </a:p>
          <a:p>
            <a:endParaRPr lang="fr-FR" dirty="0">
              <a:solidFill>
                <a:schemeClr val="tx2"/>
              </a:solidFill>
            </a:endParaRPr>
          </a:p>
          <a:p>
            <a:r>
              <a:rPr lang="fr-FR" dirty="0">
                <a:solidFill>
                  <a:schemeClr val="tx2"/>
                </a:solidFill>
              </a:rPr>
              <a:t>Nous allons maintenant répondre à vos questions dans la nature.</a:t>
            </a:r>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107369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32220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indent="0">
              <a:buNone/>
            </a:pPr>
            <a:r>
              <a:rPr lang="fr-FR" dirty="0"/>
              <a:t>Élaborer une vision, évaluer les besoins et définir des objectifs dans les domaines suivants</a:t>
            </a:r>
          </a:p>
          <a:p>
            <a:pPr marL="228600" indent="-228600">
              <a:buAutoNum type="arabicPeriod"/>
            </a:pPr>
            <a:endParaRPr lang="fr-FR" dirty="0"/>
          </a:p>
          <a:p>
            <a:pPr marL="228600" indent="-228600">
              <a:buAutoNum type="arabicPeriod"/>
            </a:pPr>
            <a:r>
              <a:rPr lang="fr-FR" dirty="0"/>
              <a:t>Revitaliser votre club par le recrutement</a:t>
            </a:r>
          </a:p>
          <a:p>
            <a:pPr marL="228600" indent="-228600">
              <a:buAutoNum type="arabicPeriod"/>
            </a:pPr>
            <a:r>
              <a:rPr lang="fr-FR" dirty="0"/>
              <a:t>Redynamiser votre club par de nouvelles activités de service</a:t>
            </a:r>
          </a:p>
          <a:p>
            <a:pPr marL="228600" indent="-228600">
              <a:buAutoNum type="arabicPeriod"/>
            </a:pPr>
            <a:r>
              <a:rPr lang="fr-FR" dirty="0"/>
              <a:t>Exceller en matière formation des responsables et le fonctionnement du club</a:t>
            </a:r>
          </a:p>
          <a:p>
            <a:pPr marL="228600" indent="-228600">
              <a:buAutoNum type="arabicPeriod"/>
            </a:pPr>
            <a:r>
              <a:rPr lang="fr-FR" dirty="0"/>
              <a:t>Promouvoir les accomplissements du club auprès du public</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Discutez des questions figurant sur cette diapositive et évoquez l'importance </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285543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L'axe prioritaire 2 parle de  redynamiser votre club par de nouvelles activités de service.</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3416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fr-FR" dirty="0"/>
              <a:t>L’axe prioritaire  3 couvre l'excellence en matière de formation des responsables et de fonctionnement du club.</a:t>
            </a:r>
            <a:endParaRPr lang="en-US" dirty="0"/>
          </a:p>
          <a:p>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101236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L’axe prioritaire 4 couvre la promotion des accomplissements du club auprès du public.</a:t>
            </a:r>
            <a:endParaRPr lang="en-US" dirty="0"/>
          </a:p>
        </p:txBody>
      </p:sp>
      <p:sp>
        <p:nvSpPr>
          <p:cNvPr id="4" name="Header Placeholder 3"/>
          <p:cNvSpPr>
            <a:spLocks noGrp="1"/>
          </p:cNvSpPr>
          <p:nvPr>
            <p:ph type="hdr" sz="quarter"/>
          </p:nvPr>
        </p:nvSpPr>
        <p:spPr/>
        <p:txBody>
          <a:bodyPr/>
          <a:lstStyle/>
          <a:p>
            <a:pPr>
              <a:defRPr/>
            </a:pPr>
            <a:r>
              <a:rPr lang="en-US"/>
              <a:t>NAMI Past Present Future</a:t>
            </a: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1597731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lionsclubs.org/fr/resources-for-members/resource-center/improving-club-quality" TargetMode="External"/><Relationship Id="rId4" Type="http://schemas.openxmlformats.org/officeDocument/2006/relationships/hyperlink" Target="mailto:eurafrican@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743200" y="2819400"/>
            <a:ext cx="67056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fr-FR" sz="4000">
                <a:solidFill>
                  <a:schemeClr val="bg1"/>
                </a:solidFill>
                <a:latin typeface="Calibri Light" panose="020F0302020204030204" pitchFamily="34" charset="0"/>
                <a:cs typeface="Calibri Light" panose="020F0302020204030204" pitchFamily="34" charset="0"/>
              </a:rPr>
              <a:t>Viser l'excellence de club</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latin typeface="Calibri" panose="020F0502020204030204" pitchFamily="34" charset="0"/>
                <a:ea typeface="Arial" charset="0"/>
                <a:cs typeface="Calibri" panose="020F0502020204030204" pitchFamily="34" charset="0"/>
              </a:rPr>
              <a:t>Axe prioritaire 4</a:t>
            </a:r>
          </a:p>
          <a:p>
            <a:r>
              <a:rPr lang="fr-FR">
                <a:solidFill>
                  <a:schemeClr val="bg1"/>
                </a:solidFill>
                <a:latin typeface="Calibri" panose="020F0502020204030204" pitchFamily="34" charset="0"/>
                <a:ea typeface="Arial" charset="0"/>
                <a:cs typeface="Calibri" panose="020F0502020204030204" pitchFamily="34" charset="0"/>
              </a:rPr>
              <a:t>Promouvoir les accomplissements du club auprès du public</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fr-FR" sz="2400" b="1">
                <a:solidFill>
                  <a:schemeClr val="accent1"/>
                </a:solidFill>
                <a:latin typeface="Calibri" panose="020F0502020204030204" pitchFamily="34" charset="0"/>
                <a:cs typeface="Calibri" panose="020F0502020204030204" pitchFamily="34" charset="0"/>
              </a:rPr>
              <a:t>Discussion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Le club maintient-il une présence active sur les réseaux sociaux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Le club dispose-t-il d'un site web ou d’un site e-Clubhouse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Comment tenez-vous le public informé de vos événements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Incluons-nous toujours un message de bienvenue encourageant les personnes intéressées à nous rejoindre ?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3200">
                <a:solidFill>
                  <a:schemeClr val="accent1"/>
                </a:solidFill>
                <a:latin typeface="Calibri" panose="020F0502020204030204" pitchFamily="34" charset="0"/>
                <a:cs typeface="Calibri" panose="020F0502020204030204" pitchFamily="34" charset="0"/>
              </a:rPr>
              <a:t>Analyse SWOT</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Exploiter nos forces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Gérer nos points faibles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Tirer parti des possibilités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r-FR" sz="2400">
                  <a:solidFill>
                    <a:schemeClr val="bg1"/>
                  </a:solidFill>
                  <a:latin typeface="Calibri" panose="020F0502020204030204" pitchFamily="34" charset="0"/>
                  <a:cs typeface="Calibri" panose="020F0502020204030204" pitchFamily="34" charset="0"/>
                </a:rPr>
                <a:t>Minimiser l’effet des obstacles</a:t>
              </a:r>
            </a:p>
          </p:txBody>
        </p:sp>
      </p:grpSp>
      <p:pic>
        <p:nvPicPr>
          <p:cNvPr id="6" name="Picture 5">
            <a:extLst>
              <a:ext uri="{FF2B5EF4-FFF2-40B4-BE49-F238E27FC236}">
                <a16:creationId xmlns:a16="http://schemas.microsoft.com/office/drawing/2014/main" id="{1C0EBE1E-E06D-73EA-1428-3E9B457EA91E}"/>
              </a:ext>
            </a:extLst>
          </p:cNvPr>
          <p:cNvPicPr>
            <a:picLocks noChangeAspect="1"/>
          </p:cNvPicPr>
          <p:nvPr/>
        </p:nvPicPr>
        <p:blipFill>
          <a:blip r:embed="rId4"/>
          <a:stretch>
            <a:fillRect/>
          </a:stretch>
        </p:blipFill>
        <p:spPr>
          <a:xfrm>
            <a:off x="190500" y="2211070"/>
            <a:ext cx="6850518" cy="180501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RESSOURCES EN SOUTIEN AUX AXES PRIORITAIRES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1" y="149486"/>
            <a:ext cx="2813022"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6" name="Picture 5">
            <a:extLst>
              <a:ext uri="{FF2B5EF4-FFF2-40B4-BE49-F238E27FC236}">
                <a16:creationId xmlns:a16="http://schemas.microsoft.com/office/drawing/2014/main" id="{A3BE450C-8909-4BA4-CFB0-6C4BA62D8B44}"/>
              </a:ext>
            </a:extLst>
          </p:cNvPr>
          <p:cNvPicPr>
            <a:picLocks noChangeAspect="1"/>
          </p:cNvPicPr>
          <p:nvPr/>
        </p:nvPicPr>
        <p:blipFill>
          <a:blip r:embed="rId3"/>
          <a:stretch>
            <a:fillRect/>
          </a:stretch>
        </p:blipFill>
        <p:spPr>
          <a:xfrm>
            <a:off x="6040069" y="1670418"/>
            <a:ext cx="2945427" cy="3824800"/>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22B57969-82F0-5426-98BA-064F0B43088F}"/>
              </a:ext>
            </a:extLst>
          </p:cNvPr>
          <p:cNvPicPr>
            <a:picLocks noChangeAspect="1"/>
          </p:cNvPicPr>
          <p:nvPr/>
        </p:nvPicPr>
        <p:blipFill>
          <a:blip r:embed="rId4"/>
          <a:stretch>
            <a:fillRect/>
          </a:stretch>
        </p:blipFill>
        <p:spPr>
          <a:xfrm>
            <a:off x="3090031" y="2447615"/>
            <a:ext cx="2837919" cy="3639743"/>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A7C10A09-1077-9820-2A8F-2A04A5DCDD72}"/>
              </a:ext>
            </a:extLst>
          </p:cNvPr>
          <p:cNvPicPr>
            <a:picLocks noChangeAspect="1"/>
          </p:cNvPicPr>
          <p:nvPr/>
        </p:nvPicPr>
        <p:blipFill>
          <a:blip r:embed="rId5"/>
          <a:stretch>
            <a:fillRect/>
          </a:stretch>
        </p:blipFill>
        <p:spPr>
          <a:xfrm>
            <a:off x="86697" y="1670418"/>
            <a:ext cx="2897976" cy="3779083"/>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57FD6C0C-2B0D-6171-0101-794B787411CC}"/>
              </a:ext>
            </a:extLst>
          </p:cNvPr>
          <p:cNvPicPr>
            <a:picLocks noChangeAspect="1"/>
          </p:cNvPicPr>
          <p:nvPr/>
        </p:nvPicPr>
        <p:blipFill>
          <a:blip r:embed="rId6"/>
          <a:stretch>
            <a:fillRect/>
          </a:stretch>
        </p:blipFill>
        <p:spPr>
          <a:xfrm>
            <a:off x="9144393" y="2447615"/>
            <a:ext cx="2896499" cy="37338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3" name="Picture 2">
            <a:extLst>
              <a:ext uri="{FF2B5EF4-FFF2-40B4-BE49-F238E27FC236}">
                <a16:creationId xmlns:a16="http://schemas.microsoft.com/office/drawing/2014/main" id="{06DC0B26-C1A7-EE52-ED08-DDD597B52F29}"/>
              </a:ext>
            </a:extLst>
          </p:cNvPr>
          <p:cNvPicPr>
            <a:picLocks noChangeAspect="1"/>
          </p:cNvPicPr>
          <p:nvPr/>
        </p:nvPicPr>
        <p:blipFill>
          <a:blip r:embed="rId3"/>
          <a:stretch>
            <a:fillRect/>
          </a:stretch>
        </p:blipFill>
        <p:spPr>
          <a:xfrm>
            <a:off x="8443630" y="308106"/>
            <a:ext cx="2968068" cy="3824578"/>
          </a:xfrm>
          <a:prstGeom prst="rect">
            <a:avLst/>
          </a:prstGeom>
          <a:ln w="25400">
            <a:solidFill>
              <a:srgbClr val="F0C300"/>
            </a:solidFill>
          </a:ln>
        </p:spPr>
      </p:pic>
      <p:pic>
        <p:nvPicPr>
          <p:cNvPr id="6" name="Picture 5">
            <a:extLst>
              <a:ext uri="{FF2B5EF4-FFF2-40B4-BE49-F238E27FC236}">
                <a16:creationId xmlns:a16="http://schemas.microsoft.com/office/drawing/2014/main" id="{C7340C9B-BBB2-F638-6438-C39F8A6C2BF3}"/>
              </a:ext>
            </a:extLst>
          </p:cNvPr>
          <p:cNvPicPr>
            <a:picLocks noChangeAspect="1"/>
          </p:cNvPicPr>
          <p:nvPr/>
        </p:nvPicPr>
        <p:blipFill>
          <a:blip r:embed="rId4"/>
          <a:stretch>
            <a:fillRect/>
          </a:stretch>
        </p:blipFill>
        <p:spPr>
          <a:xfrm>
            <a:off x="4636464" y="4575322"/>
            <a:ext cx="6872701" cy="2097226"/>
          </a:xfrm>
          <a:prstGeom prst="rect">
            <a:avLst/>
          </a:prstGeom>
          <a:ln w="34925">
            <a:solidFill>
              <a:srgbClr val="F0C300"/>
            </a:solidFill>
          </a:ln>
        </p:spPr>
      </p:pic>
      <p:pic>
        <p:nvPicPr>
          <p:cNvPr id="9" name="Picture 8">
            <a:extLst>
              <a:ext uri="{FF2B5EF4-FFF2-40B4-BE49-F238E27FC236}">
                <a16:creationId xmlns:a16="http://schemas.microsoft.com/office/drawing/2014/main" id="{497FCF2D-349C-6F08-25BC-58027DCD4489}"/>
              </a:ext>
            </a:extLst>
          </p:cNvPr>
          <p:cNvPicPr>
            <a:picLocks noChangeAspect="1"/>
          </p:cNvPicPr>
          <p:nvPr/>
        </p:nvPicPr>
        <p:blipFill>
          <a:blip r:embed="rId5"/>
          <a:stretch>
            <a:fillRect/>
          </a:stretch>
        </p:blipFill>
        <p:spPr>
          <a:xfrm>
            <a:off x="381000" y="1282320"/>
            <a:ext cx="3124200" cy="4003336"/>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561A1C48-D827-FD49-2F0D-065377A953BC}"/>
              </a:ext>
            </a:extLst>
          </p:cNvPr>
          <p:cNvPicPr>
            <a:picLocks noChangeAspect="1"/>
          </p:cNvPicPr>
          <p:nvPr/>
        </p:nvPicPr>
        <p:blipFill>
          <a:blip r:embed="rId6"/>
          <a:stretch>
            <a:fillRect/>
          </a:stretch>
        </p:blipFill>
        <p:spPr>
          <a:xfrm>
            <a:off x="4561114" y="280675"/>
            <a:ext cx="2926351" cy="382457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5168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Ressources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2" name="Picture 1" descr="A group of people in a discussion&#10;&#10;Description automatically generated">
            <a:extLst>
              <a:ext uri="{FF2B5EF4-FFF2-40B4-BE49-F238E27FC236}">
                <a16:creationId xmlns:a16="http://schemas.microsoft.com/office/drawing/2014/main" id="{5AE1BE42-C78D-B7C4-E90A-2EEB967AA26B}"/>
              </a:ext>
            </a:extLst>
          </p:cNvPr>
          <p:cNvPicPr>
            <a:picLocks noChangeAspect="1"/>
          </p:cNvPicPr>
          <p:nvPr/>
        </p:nvPicPr>
        <p:blipFill>
          <a:blip r:embed="rId3"/>
          <a:stretch>
            <a:fillRect/>
          </a:stretch>
        </p:blipFill>
        <p:spPr>
          <a:xfrm>
            <a:off x="4495800" y="389001"/>
            <a:ext cx="4592782" cy="5943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DÉFINITION D’OBJECTIFS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242347"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pécifique</a:t>
              </a:r>
              <a:endParaRPr kumimoji="0" lang="fr-FR"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S’assurer que l'objectif est clair.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esurable</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L’évolution des progrès doit être quantifiable.</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tteignable</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FR" sz="5400" b="1" dirty="0">
                  <a:solidFill>
                    <a:srgbClr val="732E81"/>
                  </a:solidFill>
                  <a:latin typeface="Calibri" panose="020F0502020204030204" pitchFamily="34" charset="0"/>
                  <a:ea typeface="Arial" charset="0"/>
                  <a:cs typeface="Calibri" panose="020F0502020204030204" pitchFamily="34" charset="0"/>
                </a:rPr>
                <a:t>A</a:t>
              </a:r>
              <a:endParaRPr kumimoji="0" lang="fr-FR" sz="5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4800" b="1" dirty="0">
                  <a:solidFill>
                    <a:prstClr val="white"/>
                  </a:solidFill>
                  <a:latin typeface="Calibri" panose="020F0502020204030204" pitchFamily="34" charset="0"/>
                  <a:cs typeface="Calibri" panose="020F0502020204030204" pitchFamily="34" charset="0"/>
                </a:rPr>
                <a:t>A</a:t>
              </a:r>
              <a:endParaRPr kumimoji="0" lang="fr-FR"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Chaque objectif doit être réalisable.</a:t>
              </a: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éaliste</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Ambitieux, mais pas utopique.</a:t>
              </a: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9947376" y="3282244"/>
              <a:ext cx="1521250" cy="118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limité dans le </a:t>
              </a:r>
              <a:r>
                <a:rPr kumimoji="0" lang="fr-FR" sz="54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r>
                <a:rPr kumimoji="0" lang="fr-FR"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emps</a:t>
              </a:r>
            </a:p>
          </p:txBody>
        </p:sp>
        <p:sp>
          <p:nvSpPr>
            <p:cNvPr id="40" name="Rectangle 24"/>
            <p:cNvSpPr>
              <a:spLocks noChangeArrowheads="1"/>
            </p:cNvSpPr>
            <p:nvPr/>
          </p:nvSpPr>
          <p:spPr bwMode="auto">
            <a:xfrm>
              <a:off x="9928192" y="3324367"/>
              <a:ext cx="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5400" b="0"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Avec un calendrier des progrès.</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dirty="0">
                <a:solidFill>
                  <a:srgbClr val="EBB700"/>
                </a:solidFill>
                <a:latin typeface="Calibri" panose="020F0502020204030204" pitchFamily="34" charset="0"/>
                <a:cs typeface="Calibri" panose="020F0502020204030204" pitchFamily="34" charset="0"/>
              </a:rPr>
              <a:t>Formulaire</a:t>
            </a:r>
          </a:p>
          <a:p>
            <a:r>
              <a:rPr lang="fr-FR" sz="2400" dirty="0">
                <a:solidFill>
                  <a:srgbClr val="EBB700"/>
                </a:solidFill>
                <a:latin typeface="Calibri" panose="020F0502020204030204" pitchFamily="34" charset="0"/>
                <a:cs typeface="Calibri" panose="020F0502020204030204" pitchFamily="34" charset="0"/>
              </a:rPr>
              <a:t>de déclaration d’objectifs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2" name="Picture 1">
            <a:extLst>
              <a:ext uri="{FF2B5EF4-FFF2-40B4-BE49-F238E27FC236}">
                <a16:creationId xmlns:a16="http://schemas.microsoft.com/office/drawing/2014/main" id="{8CC56D96-0836-EF4B-DC6D-5BF76C27187D}"/>
              </a:ext>
            </a:extLst>
          </p:cNvPr>
          <p:cNvPicPr>
            <a:picLocks noChangeAspect="1"/>
          </p:cNvPicPr>
          <p:nvPr/>
        </p:nvPicPr>
        <p:blipFill>
          <a:blip r:embed="rId4"/>
          <a:stretch>
            <a:fillRect/>
          </a:stretch>
        </p:blipFill>
        <p:spPr>
          <a:xfrm>
            <a:off x="5062988" y="294529"/>
            <a:ext cx="5042165" cy="626092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ÉLABORER UN PLAN POUR ATTEINDRE NOS OBJECTIFS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fr-FR" sz="4800" b="1" i="1">
                <a:solidFill>
                  <a:schemeClr val="bg1"/>
                </a:solidFill>
                <a:effectLst/>
                <a:latin typeface="Calibri" panose="020F0502020204030204" pitchFamily="34" charset="0"/>
                <a:ea typeface="Calibri" panose="020F0502020204030204" pitchFamily="34" charset="0"/>
                <a:cs typeface="Calibri" panose="020F0502020204030204" pitchFamily="34" charset="0"/>
              </a:rPr>
              <a:t>Planifier la réussite de son club</a:t>
            </a:r>
          </a:p>
          <a:p>
            <a:pPr marL="0" marR="0">
              <a:lnSpc>
                <a:spcPct val="107000"/>
              </a:lnSpc>
              <a:spcBef>
                <a:spcPts val="0"/>
              </a:spcBef>
              <a:spcAft>
                <a:spcPts val="0"/>
              </a:spcAft>
            </a:pPr>
            <a:r>
              <a:rPr lang="fr-FR" sz="2000" b="1">
                <a:solidFill>
                  <a:schemeClr val="bg1"/>
                </a:solidFill>
                <a:latin typeface="Calibri" panose="020F0502020204030204" pitchFamily="34" charset="0"/>
                <a:ea typeface="Calibri" panose="020F0502020204030204" pitchFamily="34" charset="0"/>
                <a:cs typeface="Calibri" panose="020F0502020204030204" pitchFamily="34" charset="0"/>
              </a:rPr>
              <a:t>(Approche Globale Effectif)</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11550" y="871397"/>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r-FR" sz="2400">
                <a:solidFill>
                  <a:schemeClr val="bg1"/>
                </a:solidFill>
                <a:latin typeface="Calibri" panose="020F0502020204030204" pitchFamily="34" charset="0"/>
                <a:cs typeface="Calibri" panose="020F0502020204030204" pitchFamily="34" charset="0"/>
              </a:rPr>
              <a:t>Pour chaque axe prioritaire</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Quoi ? (Énoncé d'objectif)</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Comment ? (Étapes d'action)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Quand ? (Échéance)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Qui ? (Responsables)</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r-FR" sz="2400">
                <a:solidFill>
                  <a:schemeClr val="bg1"/>
                </a:solidFill>
                <a:latin typeface="Calibri" panose="020F0502020204030204" pitchFamily="34" charset="0"/>
                <a:cs typeface="Calibri" panose="020F0502020204030204" pitchFamily="34" charset="0"/>
              </a:rPr>
              <a:t>Comment évaluer le résultat ? (Indicateurs de résultats)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fr-FR" sz="2400" b="1">
                <a:solidFill>
                  <a:schemeClr val="bg1"/>
                </a:solidFill>
                <a:latin typeface="Calibri" panose="020F0502020204030204" pitchFamily="34" charset="0"/>
                <a:cs typeface="Calibri" panose="020F0502020204030204" pitchFamily="34" charset="0"/>
              </a:rPr>
              <a:t>ÉLABOREZ VOTRE </a:t>
            </a:r>
            <a:r>
              <a:rPr lang="fr-FR" sz="2400" b="1" i="1">
                <a:solidFill>
                  <a:schemeClr val="bg1"/>
                </a:solidFill>
                <a:latin typeface="Calibri" panose="020F0502020204030204" pitchFamily="34" charset="0"/>
                <a:cs typeface="Calibri" panose="020F0502020204030204" pitchFamily="34" charset="0"/>
              </a:rPr>
              <a:t>PLAN D’ACTION</a:t>
            </a:r>
            <a:r>
              <a:rPr lang="fr-FR" sz="2400">
                <a:solidFill>
                  <a:schemeClr val="bg1"/>
                </a:solidFill>
                <a:latin typeface="Calibri" panose="020F0502020204030204" pitchFamily="34" charset="0"/>
                <a:cs typeface="Calibri" panose="020F0502020204030204" pitchFamily="34" charset="0"/>
              </a:rPr>
              <a:t> en définissant les étapes pour atteindre vos objectifs.</a:t>
            </a:r>
            <a:r>
              <a:rPr lang="fr-FR" sz="2400" strike="sngStrike">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fr-FR" sz="2400">
                <a:solidFill>
                  <a:schemeClr val="bg1"/>
                </a:solidFill>
                <a:latin typeface="Calibri" panose="020F0502020204030204" pitchFamily="34" charset="0"/>
                <a:cs typeface="Calibri" panose="020F0502020204030204" pitchFamily="34" charset="0"/>
              </a:rPr>
              <a:t>Ce processus précisera en quoi consiste chaque étape, quand chacune sera terminée, qui sera responsable de chacune et comment vérifier que chaque étape a été bien complétée. La feuille de travail </a:t>
            </a:r>
            <a:r>
              <a:rPr lang="fr-FR" sz="2400" i="1">
                <a:solidFill>
                  <a:schemeClr val="bg1"/>
                </a:solidFill>
                <a:latin typeface="Calibri" panose="020F0502020204030204" pitchFamily="34" charset="0"/>
                <a:cs typeface="Calibri" panose="020F0502020204030204" pitchFamily="34" charset="0"/>
              </a:rPr>
              <a:t>Plan d'action</a:t>
            </a:r>
            <a:r>
              <a:rPr lang="fr-FR" sz="2400">
                <a:solidFill>
                  <a:schemeClr val="bg1"/>
                </a:solidFill>
                <a:latin typeface="Calibri" panose="020F0502020204030204" pitchFamily="34" charset="0"/>
                <a:cs typeface="Calibri" panose="020F0502020204030204" pitchFamily="34" charset="0"/>
              </a:rPr>
              <a:t> est un outil de développement de plan pour chaque objectif. Pris ensemble, ces plans pour chaque objectif constituent votre </a:t>
            </a:r>
            <a:r>
              <a:rPr lang="fr-FR" sz="2400" i="1">
                <a:solidFill>
                  <a:schemeClr val="bg1"/>
                </a:solidFill>
                <a:latin typeface="Calibri" panose="020F0502020204030204" pitchFamily="34" charset="0"/>
                <a:cs typeface="Calibri" panose="020F0502020204030204" pitchFamily="34" charset="0"/>
              </a:rPr>
              <a:t>vision</a:t>
            </a:r>
            <a:r>
              <a:rPr lang="fr-FR" sz="2400">
                <a:solidFill>
                  <a:schemeClr val="bg1"/>
                </a:solidFill>
                <a:latin typeface="Calibri" panose="020F0502020204030204" pitchFamily="34" charset="0"/>
                <a:cs typeface="Calibri" panose="020F0502020204030204" pitchFamily="34" charset="0"/>
              </a:rPr>
              <a: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11550" y="178610"/>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800" dirty="0">
                <a:solidFill>
                  <a:schemeClr val="accent1"/>
                </a:solidFill>
              </a:rPr>
              <a:t>Élaborer un plan pour atteindre nos objectifs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fr-FR">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2400">
                <a:solidFill>
                  <a:srgbClr val="EBB700"/>
                </a:solidFill>
                <a:latin typeface="Calibri" panose="020F0502020204030204" pitchFamily="34" charset="0"/>
                <a:cs typeface="Calibri" panose="020F0502020204030204" pitchFamily="34" charset="0"/>
              </a:rPr>
              <a:t>Feuille de travail </a:t>
            </a:r>
            <a:r>
              <a:rPr lang="fr-FR" sz="2400" i="1">
                <a:solidFill>
                  <a:srgbClr val="EBB700"/>
                </a:solidFill>
                <a:latin typeface="Calibri" panose="020F0502020204030204" pitchFamily="34" charset="0"/>
                <a:cs typeface="Calibri" panose="020F0502020204030204" pitchFamily="34" charset="0"/>
              </a:rPr>
              <a:t>Plan d'action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000" b="0" i="1"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Faire des copies de cette feuille et en remplir une par objectif.</a:t>
            </a:r>
          </a:p>
        </p:txBody>
      </p:sp>
      <p:pic>
        <p:nvPicPr>
          <p:cNvPr id="2" name="Picture 1">
            <a:extLst>
              <a:ext uri="{FF2B5EF4-FFF2-40B4-BE49-F238E27FC236}">
                <a16:creationId xmlns:a16="http://schemas.microsoft.com/office/drawing/2014/main" id="{44E48C50-757F-4A13-DAD0-A4DAE473ADFE}"/>
              </a:ext>
            </a:extLst>
          </p:cNvPr>
          <p:cNvPicPr>
            <a:picLocks noChangeAspect="1"/>
          </p:cNvPicPr>
          <p:nvPr/>
        </p:nvPicPr>
        <p:blipFill>
          <a:blip r:embed="rId4"/>
          <a:stretch>
            <a:fillRect/>
          </a:stretch>
        </p:blipFill>
        <p:spPr>
          <a:xfrm>
            <a:off x="5181600" y="339356"/>
            <a:ext cx="4343400" cy="564641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BÂTIR LA RÉUSSITE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1105559"/>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8968979" y="1673472"/>
            <a:ext cx="2895600" cy="4154984"/>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Pour réussir :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COMMUNICATION</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SOUTIEN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RECONNAISSANCE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ÉVALUATION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r-FR" sz="2400" b="1" dirty="0">
                <a:solidFill>
                  <a:schemeClr val="bg1"/>
                </a:solidFill>
                <a:latin typeface="Calibri" panose="020F0502020204030204" pitchFamily="34" charset="0"/>
                <a:cs typeface="Calibri" panose="020F0502020204030204" pitchFamily="34" charset="0"/>
              </a:rPr>
              <a:t>CHANGEMENT</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76200" y="274808"/>
            <a:ext cx="34875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Bâtir la réussite</a:t>
            </a: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3183379592"/>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RAPPELEZ-VOUS DE : </a:t>
            </a:r>
          </a:p>
          <a:p>
            <a:r>
              <a:rPr lang="fr-FR">
                <a:latin typeface="Calibri" panose="020F0502020204030204" pitchFamily="34" charset="0"/>
                <a:cs typeface="Calibri" panose="020F0502020204030204" pitchFamily="34" charset="0"/>
              </a:rPr>
              <a:t>CÉLÉBRER</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81000" y="1104900"/>
            <a:ext cx="5389769" cy="7619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301114"/>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rPr>
              <a:t>Ne manquez pas de fêter les réussites.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143000"/>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400">
                <a:solidFill>
                  <a:schemeClr val="bg1"/>
                </a:solidFill>
                <a:latin typeface="Calibri" panose="020F0502020204030204" pitchFamily="34" charset="0"/>
                <a:cs typeface="Calibri" panose="020F0502020204030204" pitchFamily="34" charset="0"/>
              </a:rPr>
              <a:t>Le </a:t>
            </a:r>
            <a:r>
              <a:rPr lang="fr-FR" sz="2400" u="sng">
                <a:solidFill>
                  <a:schemeClr val="bg1"/>
                </a:solidFill>
                <a:latin typeface="Calibri" panose="020F0502020204030204" pitchFamily="34" charset="0"/>
                <a:cs typeface="Calibri" panose="020F0502020204030204" pitchFamily="34" charset="0"/>
                <a:hlinkClick r:id="rId3"/>
              </a:rPr>
              <a:t>Lions Shop</a:t>
            </a:r>
            <a:r>
              <a:rPr lang="fr-FR" sz="2400">
                <a:solidFill>
                  <a:schemeClr val="bg1"/>
                </a:solidFill>
                <a:latin typeface="Calibri" panose="020F0502020204030204" pitchFamily="34" charset="0"/>
                <a:cs typeface="Calibri" panose="020F0502020204030204" pitchFamily="34" charset="0"/>
              </a:rPr>
              <a:t> tient à votre disposition des certificats, des plaques et de nombreux articles de reconnaissance et de célébration. Questions sur les articles et fournitures de club ? Écrire à </a:t>
            </a:r>
            <a:r>
              <a:rPr lang="fr-FR" sz="2400" u="sng">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fr-FR" sz="240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rPr>
              <a:t>Prix Excellence de club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6" name="Picture 5">
            <a:extLst>
              <a:ext uri="{FF2B5EF4-FFF2-40B4-BE49-F238E27FC236}">
                <a16:creationId xmlns:a16="http://schemas.microsoft.com/office/drawing/2014/main" id="{A640F001-42C2-C06E-9182-3994AFCD7D50}"/>
              </a:ext>
            </a:extLst>
          </p:cNvPr>
          <p:cNvPicPr>
            <a:picLocks noChangeAspect="1"/>
          </p:cNvPicPr>
          <p:nvPr/>
        </p:nvPicPr>
        <p:blipFill>
          <a:blip r:embed="rId3"/>
          <a:stretch>
            <a:fillRect/>
          </a:stretch>
        </p:blipFill>
        <p:spPr>
          <a:xfrm>
            <a:off x="307531" y="5105400"/>
            <a:ext cx="1518536" cy="1518536"/>
          </a:xfrm>
          <a:prstGeom prst="rect">
            <a:avLst/>
          </a:prstGeom>
        </p:spPr>
      </p:pic>
      <p:pic>
        <p:nvPicPr>
          <p:cNvPr id="2" name="Picture 1">
            <a:extLst>
              <a:ext uri="{FF2B5EF4-FFF2-40B4-BE49-F238E27FC236}">
                <a16:creationId xmlns:a16="http://schemas.microsoft.com/office/drawing/2014/main" id="{41A804AD-2484-9331-A039-61D59772DC1B}"/>
              </a:ext>
            </a:extLst>
          </p:cNvPr>
          <p:cNvPicPr>
            <a:picLocks noChangeAspect="1"/>
          </p:cNvPicPr>
          <p:nvPr/>
        </p:nvPicPr>
        <p:blipFill>
          <a:blip r:embed="rId4"/>
          <a:stretch>
            <a:fillRect/>
          </a:stretch>
        </p:blipFill>
        <p:spPr>
          <a:xfrm>
            <a:off x="4114800" y="866074"/>
            <a:ext cx="6744924" cy="5757862"/>
          </a:xfrm>
          <a:prstGeom prst="rect">
            <a:avLst/>
          </a:prstGeom>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rPr>
              <a:t>Prix Excellence de club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4"/>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508291" y="2704276"/>
            <a:ext cx="1314542" cy="56623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accent1"/>
                </a:solidFill>
              </a:rPr>
              <a:t> Broche</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508291" y="5562246"/>
            <a:ext cx="1454376" cy="8871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accent1"/>
                </a:solidFill>
              </a:rPr>
              <a:t>Écusson de fanion</a:t>
            </a:r>
          </a:p>
        </p:txBody>
      </p:sp>
      <p:pic>
        <p:nvPicPr>
          <p:cNvPr id="2" name="Picture 1">
            <a:extLst>
              <a:ext uri="{FF2B5EF4-FFF2-40B4-BE49-F238E27FC236}">
                <a16:creationId xmlns:a16="http://schemas.microsoft.com/office/drawing/2014/main" id="{30FBBE26-1D3D-ED7E-E101-EBC98499B7F8}"/>
              </a:ext>
            </a:extLst>
          </p:cNvPr>
          <p:cNvPicPr>
            <a:picLocks noChangeAspect="1"/>
          </p:cNvPicPr>
          <p:nvPr/>
        </p:nvPicPr>
        <p:blipFill>
          <a:blip r:embed="rId5"/>
          <a:stretch>
            <a:fillRect/>
          </a:stretch>
        </p:blipFill>
        <p:spPr>
          <a:xfrm>
            <a:off x="2641634" y="990600"/>
            <a:ext cx="4082966" cy="5287776"/>
          </a:xfrm>
          <a:prstGeom prst="rect">
            <a:avLst/>
          </a:prstGeom>
          <a:ln w="19050">
            <a:solidFill>
              <a:srgbClr val="FFCF00"/>
            </a:solidFill>
          </a:ln>
        </p:spPr>
      </p:pic>
      <p:pic>
        <p:nvPicPr>
          <p:cNvPr id="11" name="Picture 10">
            <a:extLst>
              <a:ext uri="{FF2B5EF4-FFF2-40B4-BE49-F238E27FC236}">
                <a16:creationId xmlns:a16="http://schemas.microsoft.com/office/drawing/2014/main" id="{59A18D4E-BD9D-6838-86E2-D32C4436C33A}"/>
              </a:ext>
            </a:extLst>
          </p:cNvPr>
          <p:cNvPicPr>
            <a:picLocks noChangeAspect="1"/>
          </p:cNvPicPr>
          <p:nvPr/>
        </p:nvPicPr>
        <p:blipFill>
          <a:blip r:embed="rId6"/>
          <a:stretch>
            <a:fillRect/>
          </a:stretch>
        </p:blipFill>
        <p:spPr>
          <a:xfrm>
            <a:off x="7434047" y="990600"/>
            <a:ext cx="4082966" cy="5301163"/>
          </a:xfrm>
          <a:prstGeom prst="rect">
            <a:avLst/>
          </a:prstGeom>
          <a:ln w="19050">
            <a:solidFill>
              <a:srgbClr val="FFCF00"/>
            </a:solidFill>
          </a:ln>
        </p:spPr>
      </p:pic>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fr-FR" sz="3600">
                <a:solidFill>
                  <a:schemeClr val="bg1"/>
                </a:solidFill>
                <a:latin typeface="Calibri" panose="020F0502020204030204" pitchFamily="34" charset="0"/>
                <a:cs typeface="Calibri" panose="020F0502020204030204" pitchFamily="34" charset="0"/>
              </a:rPr>
              <a:t>Liste de contacts LCI </a:t>
            </a:r>
          </a:p>
        </p:txBody>
      </p:sp>
      <p:sp>
        <p:nvSpPr>
          <p:cNvPr id="3" name="TextBox 27">
            <a:extLst>
              <a:ext uri="{FF2B5EF4-FFF2-40B4-BE49-F238E27FC236}">
                <a16:creationId xmlns:a16="http://schemas.microsoft.com/office/drawing/2014/main" id="{A686C3E1-1554-AAF4-03AB-EAF0CB4DD4A4}"/>
              </a:ext>
            </a:extLst>
          </p:cNvPr>
          <p:cNvSpPr txBox="1"/>
          <p:nvPr/>
        </p:nvSpPr>
        <p:spPr>
          <a:xfrm>
            <a:off x="114865" y="2057400"/>
            <a:ext cx="11506200" cy="1915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dirty="0">
                <a:solidFill>
                  <a:srgbClr val="FFFFFF"/>
                </a:solidFill>
                <a:latin typeface="Calibri" panose="020F0502020204030204" pitchFamily="34" charset="0"/>
                <a:ea typeface="Arial"/>
                <a:cs typeface="Calibri" panose="020F0502020204030204" pitchFamily="34" charset="0"/>
                <a:sym typeface="HelveticaNeueLT Std Lt"/>
              </a:rPr>
              <a:t>Email : </a:t>
            </a:r>
            <a:r>
              <a:rPr lang="fr-FR"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fr-FR"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fr-FR" sz="2400" dirty="0">
                <a:solidFill>
                  <a:srgbClr val="FFFFFF"/>
                </a:solidFill>
                <a:latin typeface="Calibri" panose="020F0502020204030204" pitchFamily="34" charset="0"/>
                <a:ea typeface="Arial"/>
                <a:cs typeface="Calibri" panose="020F0502020204030204" pitchFamily="34" charset="0"/>
                <a:sym typeface="HelveticaNeueLT Std Lt"/>
              </a:rPr>
              <a:t>Page web : </a:t>
            </a:r>
            <a:r>
              <a:rPr lang="fr-FR"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https://www.lionsclubs.org/en/resources-for-members/resource-center/improving-club-quality</a:t>
            </a:r>
            <a:r>
              <a:rPr lang="fr-FR"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latin typeface="Calibri" panose="020F0502020204030204" pitchFamily="34" charset="0"/>
                <a:cs typeface="Calibri" panose="020F0502020204030204" pitchFamily="34" charset="0"/>
              </a:rPr>
              <a:t>MERCI DE VOTRE ATTENTION !</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i="1" dirty="0">
                <a:solidFill>
                  <a:schemeClr val="accent1"/>
                </a:solidFill>
                <a:latin typeface="Calibri" panose="020F0502020204030204" pitchFamily="34" charset="0"/>
                <a:cs typeface="Calibri" panose="020F0502020204030204" pitchFamily="34" charset="0"/>
              </a:rPr>
              <a:t>Se réunir est un début. Rester ensemble est un progrès. Travailler ensemble est la réussite.</a:t>
            </a:r>
          </a:p>
          <a:p>
            <a:endParaRPr lang="en-US" i="1" kern="0" dirty="0">
              <a:solidFill>
                <a:schemeClr val="accent1"/>
              </a:solidFill>
              <a:latin typeface="Calibri" panose="020F0502020204030204" pitchFamily="34" charset="0"/>
              <a:cs typeface="Calibri" panose="020F0502020204030204" pitchFamily="34" charset="0"/>
            </a:endParaRPr>
          </a:p>
          <a:p>
            <a:pPr algn="r"/>
            <a:r>
              <a:rPr lang="fr-FR"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2"/>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accent1"/>
                </a:solidFill>
                <a:latin typeface="Calibri" panose="020F0502020204030204" pitchFamily="34" charset="0"/>
                <a:cs typeface="Calibri" panose="020F0502020204030204" pitchFamily="34" charset="0"/>
              </a:rPr>
              <a:t>L'Approche Globale Effectif pour les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2944768"/>
            <a:ext cx="5759626" cy="2836882"/>
            <a:chOff x="1784174" y="2944768"/>
            <a:chExt cx="5759626" cy="2836882"/>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Bâtir la réussite</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08089" y="2944768"/>
              <a:ext cx="4584855"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dirty="0">
                  <a:solidFill>
                    <a:schemeClr val="accent1"/>
                  </a:solidFill>
                  <a:latin typeface="Calibri" panose="020F0502020204030204" pitchFamily="34" charset="0"/>
                  <a:cs typeface="Calibri" panose="020F0502020204030204" pitchFamily="34" charset="0"/>
                </a:rPr>
                <a:t>Former une équipe de responsables au niveau des clubs</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dirty="0">
                  <a:solidFill>
                    <a:schemeClr val="accent1"/>
                  </a:solidFill>
                  <a:latin typeface="Calibri" panose="020F0502020204030204" pitchFamily="34" charset="0"/>
                  <a:cs typeface="Calibri" panose="020F0502020204030204" pitchFamily="34" charset="0"/>
                </a:rPr>
                <a:t>Élaborer une vision, évaluer les besoins et définir des objectifs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r-FR" sz="2400">
                  <a:solidFill>
                    <a:schemeClr val="accent1"/>
                  </a:solidFill>
                  <a:latin typeface="Calibri" panose="020F0502020204030204" pitchFamily="34" charset="0"/>
                  <a:cs typeface="Calibri" panose="020F0502020204030204" pitchFamily="34" charset="0"/>
                </a:rPr>
                <a:t>Élaborer un plan pour atteindre nos objectifs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r-FR" sz="2000" b="1" i="0" u="none" strike="noStrike" cap="none" normalizeH="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3"/>
          <a:stretch>
            <a:fillRect/>
          </a:stretch>
        </p:blipFill>
        <p:spPr>
          <a:xfrm>
            <a:off x="0" y="5264738"/>
            <a:ext cx="2033404" cy="2033404"/>
          </a:xfrm>
          <a:prstGeom prst="rect">
            <a:avLst/>
          </a:prstGeom>
        </p:spPr>
      </p:pic>
      <p:graphicFrame>
        <p:nvGraphicFramePr>
          <p:cNvPr id="6" name="Diagram 5">
            <a:extLst>
              <a:ext uri="{FF2B5EF4-FFF2-40B4-BE49-F238E27FC236}">
                <a16:creationId xmlns:a16="http://schemas.microsoft.com/office/drawing/2014/main" id="{71704C18-65A2-6321-757B-840034628BF3}"/>
              </a:ext>
            </a:extLst>
          </p:cNvPr>
          <p:cNvGraphicFramePr/>
          <p:nvPr>
            <p:extLst>
              <p:ext uri="{D42A27DB-BD31-4B8C-83A1-F6EECF244321}">
                <p14:modId xmlns:p14="http://schemas.microsoft.com/office/powerpoint/2010/main" val="4160508551"/>
              </p:ext>
            </p:extLst>
          </p:nvPr>
        </p:nvGraphicFramePr>
        <p:xfrm>
          <a:off x="1808089" y="1477927"/>
          <a:ext cx="8327308" cy="13213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55071" y="1281585"/>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Former une équipe de responsables au niveau des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154984"/>
          </a:xfrm>
          <a:prstGeom prst="rect">
            <a:avLst/>
          </a:prstGeom>
        </p:spPr>
        <p:txBody>
          <a:bodyPr wrap="square">
            <a:spAutoFit/>
          </a:bodyPr>
          <a:lstStyle/>
          <a:p>
            <a:r>
              <a:rPr lang="fr-FR" sz="2400" b="1" dirty="0">
                <a:solidFill>
                  <a:schemeClr val="bg1"/>
                </a:solidFill>
                <a:latin typeface="Calibri" panose="020F0502020204030204" pitchFamily="34" charset="0"/>
                <a:cs typeface="Calibri" panose="020F0502020204030204" pitchFamily="34" charset="0"/>
              </a:rPr>
              <a:t>Les responsables actuels </a:t>
            </a:r>
            <a:r>
              <a:rPr lang="fr-FR" sz="2400" dirty="0">
                <a:solidFill>
                  <a:schemeClr val="bg1"/>
                </a:solidFill>
                <a:latin typeface="Calibri" panose="020F0502020204030204" pitchFamily="34" charset="0"/>
                <a:cs typeface="Calibri" panose="020F0502020204030204" pitchFamily="34" charset="0"/>
              </a:rPr>
              <a:t>déterminent qui est à même d'élaborer une stratégie et la mener à bien. </a:t>
            </a:r>
          </a:p>
          <a:p>
            <a:endParaRPr lang="en-US" sz="24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Les responsables futurs : P</a:t>
            </a:r>
            <a:r>
              <a:rPr lang="fr-FR" sz="2400" dirty="0">
                <a:solidFill>
                  <a:schemeClr val="bg1"/>
                </a:solidFill>
                <a:latin typeface="Calibri" panose="020F0502020204030204" pitchFamily="34" charset="0"/>
                <a:cs typeface="Calibri" panose="020F0502020204030204" pitchFamily="34" charset="0"/>
              </a:rPr>
              <a:t>armi eux se trouvent des Lions au potentiel de futurs responsables,  des Lions qui ont occupé des postes de responsables, qui sont sources de conseils, de soutien et intéressés par l'avenir du club. </a:t>
            </a:r>
          </a:p>
          <a:p>
            <a:endParaRPr lang="en-US" sz="2400" dirty="0">
              <a:solidFill>
                <a:schemeClr val="bg1"/>
              </a:solidFill>
              <a:latin typeface="Calibri" panose="020F0502020204030204" pitchFamily="34" charset="0"/>
              <a:cs typeface="Calibri" panose="020F0502020204030204" pitchFamily="34" charset="0"/>
            </a:endParaRPr>
          </a:p>
          <a:p>
            <a:r>
              <a:rPr lang="fr-FR" sz="2400" b="1" dirty="0">
                <a:solidFill>
                  <a:schemeClr val="bg1"/>
                </a:solidFill>
                <a:latin typeface="Calibri" panose="020F0502020204030204" pitchFamily="34" charset="0"/>
                <a:cs typeface="Calibri" panose="020F0502020204030204" pitchFamily="34" charset="0"/>
              </a:rPr>
              <a:t>Sondez les membres du club </a:t>
            </a:r>
            <a:r>
              <a:rPr lang="fr-FR" sz="2400" dirty="0">
                <a:solidFill>
                  <a:schemeClr val="bg1"/>
                </a:solidFill>
                <a:latin typeface="Calibri" panose="020F0502020204030204" pitchFamily="34" charset="0"/>
                <a:cs typeface="Calibri" panose="020F0502020204030204" pitchFamily="34" charset="0"/>
              </a:rPr>
              <a:t>pour une perspective complète sur ses attentes. recherchez-en un échantillon représentatif ou dans le cas de clubs plus petits, interrogez-en autant que possible (membres bien établis, nouveaux membres, jeunes Lions, etc.) pour bien comprendre leurs attentes et mobiliser leurs compétences.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56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4660" y="1143000"/>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25751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accent1"/>
                </a:solidFill>
                <a:latin typeface="Calibri" panose="020F0502020204030204" pitchFamily="34" charset="0"/>
                <a:cs typeface="Calibri" panose="020F0502020204030204" pitchFamily="34" charset="0"/>
              </a:rPr>
              <a:t>Élaborer une vision, évaluer les besoins et définir des objectifs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r-FR"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r-FR" sz="2000" b="0" i="0" u="none" strike="noStrike" cap="none" normalizeH="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a:solidFill>
                  <a:schemeClr val="bg1"/>
                </a:solidFill>
                <a:latin typeface="Calibri" panose="020F0502020204030204" pitchFamily="34" charset="0"/>
                <a:ea typeface="Arial" charset="0"/>
                <a:cs typeface="Calibri" panose="020F0502020204030204" pitchFamily="34" charset="0"/>
              </a:rPr>
              <a:t>Axe prioritaire 1</a:t>
            </a:r>
          </a:p>
          <a:p>
            <a:r>
              <a:rPr lang="fr-FR">
                <a:solidFill>
                  <a:schemeClr val="bg1"/>
                </a:solidFill>
                <a:latin typeface="Calibri" panose="020F0502020204030204" pitchFamily="34" charset="0"/>
                <a:ea typeface="Arial" charset="0"/>
                <a:cs typeface="Calibri" panose="020F0502020204030204" pitchFamily="34" charset="0"/>
              </a:rPr>
              <a:t>Revitaliser votre club par le recrutement</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r-FR" sz="2400" b="1">
                <a:solidFill>
                  <a:schemeClr val="accent1"/>
                </a:solidFill>
                <a:latin typeface="Calibri" panose="020F0502020204030204" pitchFamily="34" charset="0"/>
                <a:cs typeface="Calibri" panose="020F0502020204030204" pitchFamily="34" charset="0"/>
              </a:rPr>
              <a:t>Discussion</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a:solidFill>
                  <a:schemeClr val="accent1"/>
                </a:solidFill>
                <a:latin typeface="Calibri" panose="020F0502020204030204" pitchFamily="34" charset="0"/>
                <a:cs typeface="Calibri" panose="020F0502020204030204" pitchFamily="34" charset="0"/>
              </a:rPr>
              <a:t>Quelles sont les possibilités de croissance de l’effectif du club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a:solidFill>
                  <a:schemeClr val="accent1"/>
                </a:solidFill>
                <a:latin typeface="Calibri" panose="020F0502020204030204" pitchFamily="34" charset="0"/>
                <a:cs typeface="Calibri" panose="020F0502020204030204" pitchFamily="34" charset="0"/>
              </a:rPr>
              <a:t>Que devons-nous améliorer en matière de recrutement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a:solidFill>
                  <a:schemeClr val="accent1"/>
                </a:solidFill>
                <a:latin typeface="Calibri" panose="020F0502020204030204" pitchFamily="34" charset="0"/>
                <a:cs typeface="Calibri" panose="020F0502020204030204" pitchFamily="34" charset="0"/>
              </a:rPr>
              <a:t>Pourquoi ne parvenons-nous pas à recruter ?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r-FR" sz="2400">
                <a:solidFill>
                  <a:schemeClr val="accent1"/>
                </a:solidFill>
                <a:latin typeface="Calibri" panose="020F0502020204030204" pitchFamily="34" charset="0"/>
                <a:cs typeface="Calibri" panose="020F0502020204030204" pitchFamily="34" charset="0"/>
              </a:rPr>
              <a:t>Qu'est-ce qui attire des gens dans notre club ?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4967"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31450"/>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Axe prioritaire 2</a:t>
            </a:r>
          </a:p>
          <a:p>
            <a:r>
              <a:rPr lang="fr-FR" dirty="0">
                <a:solidFill>
                  <a:schemeClr val="bg1"/>
                </a:solidFill>
                <a:latin typeface="Calibri" panose="020F0502020204030204" pitchFamily="34" charset="0"/>
                <a:ea typeface="Arial" charset="0"/>
                <a:cs typeface="Calibri" panose="020F0502020204030204" pitchFamily="34" charset="0"/>
              </a:rPr>
              <a:t>Redynamiser votre club par de nouvelles activités de service</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fr-FR" sz="2400" b="1" dirty="0">
                <a:solidFill>
                  <a:schemeClr val="accent1"/>
                </a:solidFill>
                <a:latin typeface="Calibri" panose="020F0502020204030204" pitchFamily="34" charset="0"/>
                <a:cs typeface="Calibri" panose="020F0502020204030204" pitchFamily="34" charset="0"/>
              </a:rPr>
              <a:t>Discussion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activités de service du club répondent-elles aux besoins locaux actuels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membres du club sont-ils enthousiastes et activement engagés dans les activités de service ?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Les responsables du club sont-ils réceptifs aux suggestions des membres sur de nouveaux projets de service ?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dirty="0">
                <a:solidFill>
                  <a:schemeClr val="accent1"/>
                </a:solidFill>
                <a:latin typeface="Calibri" panose="020F0502020204030204" pitchFamily="34" charset="0"/>
                <a:cs typeface="Calibri" panose="020F0502020204030204" pitchFamily="34" charset="0"/>
              </a:rPr>
              <a:t>Nos activités de service attirent-elles de nouveaux membres ?</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44768" y="178223"/>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Calibri" panose="020F0502020204030204" pitchFamily="34" charset="0"/>
                <a:ea typeface="Arial" charset="0"/>
                <a:cs typeface="Calibri" panose="020F0502020204030204" pitchFamily="34" charset="0"/>
              </a:rPr>
              <a:t>Axe prioritaire 3</a:t>
            </a:r>
          </a:p>
          <a:p>
            <a:r>
              <a:rPr lang="fr-FR" dirty="0">
                <a:solidFill>
                  <a:schemeClr val="bg1"/>
                </a:solidFill>
                <a:latin typeface="Calibri" panose="020F0502020204030204" pitchFamily="34" charset="0"/>
                <a:ea typeface="Arial" charset="0"/>
                <a:cs typeface="Calibri" panose="020F0502020204030204" pitchFamily="34" charset="0"/>
              </a:rPr>
              <a:t>Exceller en matière de formation des responsables et de fonctionnement du club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fr-FR" sz="2400" b="1">
                <a:solidFill>
                  <a:schemeClr val="accent1"/>
                </a:solidFill>
                <a:latin typeface="Calibri" panose="020F0502020204030204" pitchFamily="34" charset="0"/>
                <a:cs typeface="Calibri" panose="020F0502020204030204" pitchFamily="34" charset="0"/>
              </a:rPr>
              <a:t>Discussion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Les officiels du club suivent-ils une formation à leur poste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Les membres du club sont-ils encouragés à prendre des postes de responsabilité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Participent-ils régulièrement aux événements du club ?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r-FR" sz="2400">
                <a:solidFill>
                  <a:schemeClr val="accent1"/>
                </a:solidFill>
                <a:latin typeface="Calibri" panose="020F0502020204030204" pitchFamily="34" charset="0"/>
                <a:cs typeface="Calibri" panose="020F0502020204030204" pitchFamily="34" charset="0"/>
              </a:rPr>
              <a:t>Faut-il envisager de modifier le format des réunions du club ?</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5.xml><?xml version="1.0" encoding="utf-8"?>
<ds:datastoreItem xmlns:ds="http://schemas.openxmlformats.org/officeDocument/2006/customXml" ds:itemID="{B82C1470-9FF8-4C48-A872-BCD0DE68C02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72304</TotalTime>
  <Words>2218</Words>
  <Application>Microsoft Office PowerPoint</Application>
  <PresentationFormat>Widescreen</PresentationFormat>
  <Paragraphs>315</Paragraphs>
  <Slides>29</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Calibri Light</vt:lpstr>
      <vt:lpstr>Helvetica</vt:lpstr>
      <vt:lpstr>HelveticaNeueLT Std Lt</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2106</cp:revision>
  <cp:lastPrinted>2018-07-23T15:21:46Z</cp:lastPrinted>
  <dcterms:created xsi:type="dcterms:W3CDTF">2016-11-15T15:12:50Z</dcterms:created>
  <dcterms:modified xsi:type="dcterms:W3CDTF">2023-08-31T12:55:01Z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