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36"/>
  </p:notesMasterIdLst>
  <p:handoutMasterIdLst>
    <p:handoutMasterId r:id="rId37"/>
  </p:handoutMasterIdLst>
  <p:sldIdLst>
    <p:sldId id="908" r:id="rId7"/>
    <p:sldId id="961" r:id="rId8"/>
    <p:sldId id="1153" r:id="rId9"/>
    <p:sldId id="1140" r:id="rId10"/>
    <p:sldId id="1141" r:id="rId11"/>
    <p:sldId id="1127" r:id="rId12"/>
    <p:sldId id="968" r:id="rId13"/>
    <p:sldId id="1135" r:id="rId14"/>
    <p:sldId id="1136" r:id="rId15"/>
    <p:sldId id="1137" r:id="rId16"/>
    <p:sldId id="1121" r:id="rId17"/>
    <p:sldId id="1128" r:id="rId18"/>
    <p:sldId id="1139" r:id="rId19"/>
    <p:sldId id="1161" r:id="rId20"/>
    <p:sldId id="1163" r:id="rId21"/>
    <p:sldId id="1170" r:id="rId22"/>
    <p:sldId id="983" r:id="rId23"/>
    <p:sldId id="1157" r:id="rId24"/>
    <p:sldId id="1129" r:id="rId25"/>
    <p:sldId id="1148" r:id="rId26"/>
    <p:sldId id="1167" r:id="rId27"/>
    <p:sldId id="1132" r:id="rId28"/>
    <p:sldId id="1172" r:id="rId29"/>
    <p:sldId id="1133" r:id="rId30"/>
    <p:sldId id="1151" r:id="rId31"/>
    <p:sldId id="1174" r:id="rId32"/>
    <p:sldId id="1175" r:id="rId33"/>
    <p:sldId id="545" r:id="rId34"/>
    <p:sldId id="1176"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33F"/>
    <a:srgbClr val="00338D"/>
    <a:srgbClr val="732E81"/>
    <a:srgbClr val="FF5C35"/>
    <a:srgbClr val="00AC69"/>
    <a:srgbClr val="FBC608"/>
    <a:srgbClr val="EBB700"/>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92714" autoAdjust="0"/>
  </p:normalViewPr>
  <p:slideViewPr>
    <p:cSldViewPr showGuides="1">
      <p:cViewPr varScale="1">
        <p:scale>
          <a:sx n="106" d="100"/>
          <a:sy n="106" d="100"/>
        </p:scale>
        <p:origin x="834" y="78"/>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D76CA-9AF3-1D4F-87F5-964682439B76}" type="doc">
      <dgm:prSet loTypeId="urn:microsoft.com/office/officeart/2005/8/layout/process1" loCatId="" qsTypeId="urn:microsoft.com/office/officeart/2005/8/quickstyle/simple1" qsCatId="simple" csTypeId="urn:microsoft.com/office/officeart/2005/8/colors/accent1_2" csCatId="accent1" phldr="1"/>
      <dgm:spPr/>
    </dgm:pt>
    <dgm:pt modelId="{B653342B-196C-284E-80E8-1D62F355EF15}">
      <dgm:prSet phldrT="[Text]" custT="1"/>
      <dgm:spPr>
        <a:solidFill>
          <a:srgbClr val="02338D"/>
        </a:solidFill>
        <a:ln>
          <a:solidFill>
            <a:srgbClr val="FBC608"/>
          </a:solidFill>
        </a:ln>
      </dgm:spPr>
      <dgm:t>
        <a:bodyPr/>
        <a:lstStyle/>
        <a:p>
          <a:r>
            <a:rPr lang="de-DE" sz="1400">
              <a:latin typeface="Arial" panose="020B0604020202020204" pitchFamily="34" charset="0"/>
              <a:cs typeface="Arial" panose="020B0604020202020204" pitchFamily="34" charset="0"/>
            </a:rPr>
            <a:t>Ein Team aufbauen</a:t>
          </a:r>
        </a:p>
      </dgm:t>
    </dgm:pt>
    <dgm:pt modelId="{16121B01-82F6-8F45-AA87-6DDB7BF116FB}" type="parTrans" cxnId="{40B61BB0-B306-E44E-8B99-881E91438EEF}">
      <dgm:prSet/>
      <dgm:spPr/>
      <dgm:t>
        <a:bodyPr/>
        <a:lstStyle/>
        <a:p>
          <a:endParaRPr lang="en-US" sz="1600">
            <a:latin typeface="Arial" panose="020B0604020202020204" pitchFamily="34" charset="0"/>
            <a:cs typeface="Arial" panose="020B0604020202020204" pitchFamily="34" charset="0"/>
          </a:endParaRPr>
        </a:p>
      </dgm:t>
    </dgm:pt>
    <dgm:pt modelId="{FB80A2FA-497E-A842-A164-93ADAD0D50F2}" type="sibTrans" cxnId="{40B61BB0-B306-E44E-8B99-881E91438EEF}">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FC23EA54-8894-A644-85F7-3F13E4E9A9A4}">
      <dgm:prSet phldrT="[Text]" custT="1"/>
      <dgm:spPr>
        <a:solidFill>
          <a:srgbClr val="00338D"/>
        </a:solidFill>
        <a:ln>
          <a:solidFill>
            <a:srgbClr val="FFCF01"/>
          </a:solidFill>
        </a:ln>
      </dgm:spPr>
      <dgm:t>
        <a:bodyPr/>
        <a:lstStyle/>
        <a:p>
          <a:r>
            <a:rPr lang="de-DE" sz="1400">
              <a:latin typeface="Arial" panose="020B0604020202020204" pitchFamily="34" charset="0"/>
              <a:cs typeface="Arial" panose="020B0604020202020204" pitchFamily="34" charset="0"/>
            </a:rPr>
            <a:t>Eine Vision entwerfen</a:t>
          </a:r>
        </a:p>
      </dgm:t>
    </dgm:pt>
    <dgm:pt modelId="{EC1573B9-89DA-464A-AADF-F43CEC6EA3D1}" type="parTrans" cxnId="{D7F14D93-9007-B045-9364-1D84BB4A2F08}">
      <dgm:prSet/>
      <dgm:spPr/>
      <dgm:t>
        <a:bodyPr/>
        <a:lstStyle/>
        <a:p>
          <a:endParaRPr lang="en-US" sz="1600">
            <a:latin typeface="Arial" panose="020B0604020202020204" pitchFamily="34" charset="0"/>
            <a:cs typeface="Arial" panose="020B0604020202020204" pitchFamily="34" charset="0"/>
          </a:endParaRPr>
        </a:p>
      </dgm:t>
    </dgm:pt>
    <dgm:pt modelId="{5C8ABF9A-45C0-FC4E-91F7-229259C94E48}" type="sibTrans" cxnId="{D7F14D93-9007-B045-9364-1D84BB4A2F08}">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87C46CD7-55A0-634E-AFC8-EA224249C7C7}">
      <dgm:prSet phldrT="[Text]" custT="1"/>
      <dgm:spPr>
        <a:solidFill>
          <a:srgbClr val="02338D"/>
        </a:solidFill>
        <a:ln>
          <a:solidFill>
            <a:srgbClr val="FFCF00"/>
          </a:solidFill>
        </a:ln>
      </dgm:spPr>
      <dgm:t>
        <a:bodyPr/>
        <a:lstStyle/>
        <a:p>
          <a:r>
            <a:rPr lang="de-DE" sz="1400">
              <a:latin typeface="Arial" panose="020B0604020202020204" pitchFamily="34" charset="0"/>
              <a:cs typeface="Arial" panose="020B0604020202020204" pitchFamily="34" charset="0"/>
            </a:rPr>
            <a:t>Einen Plan erstellen</a:t>
          </a:r>
        </a:p>
      </dgm:t>
    </dgm:pt>
    <dgm:pt modelId="{60248958-C8CF-604E-BC18-4A16E07CDEE2}" type="parTrans" cxnId="{8BDAE6DD-B090-F84E-AD47-3EABC9ED8A55}">
      <dgm:prSet/>
      <dgm:spPr/>
      <dgm:t>
        <a:bodyPr/>
        <a:lstStyle/>
        <a:p>
          <a:endParaRPr lang="en-US" sz="1600">
            <a:latin typeface="Arial" panose="020B0604020202020204" pitchFamily="34" charset="0"/>
            <a:cs typeface="Arial" panose="020B0604020202020204" pitchFamily="34" charset="0"/>
          </a:endParaRPr>
        </a:p>
      </dgm:t>
    </dgm:pt>
    <dgm:pt modelId="{B896607A-9B68-5D47-BF51-4A961EEA77FF}" type="sibTrans" cxnId="{8BDAE6DD-B090-F84E-AD47-3EABC9ED8A55}">
      <dgm:prSet custT="1"/>
      <dgm:spPr>
        <a:solidFill>
          <a:srgbClr val="B2B3B2">
            <a:alpha val="60000"/>
          </a:srgbClr>
        </a:solidFill>
      </dgm:spPr>
      <dgm:t>
        <a:bodyPr/>
        <a:lstStyle/>
        <a:p>
          <a:endParaRPr lang="en-US" sz="1050">
            <a:latin typeface="Arial" panose="020B0604020202020204" pitchFamily="34" charset="0"/>
            <a:cs typeface="Arial" panose="020B0604020202020204" pitchFamily="34" charset="0"/>
          </a:endParaRPr>
        </a:p>
      </dgm:t>
    </dgm:pt>
    <dgm:pt modelId="{EEF32CA8-AC9C-5441-842B-6D1F6C9E3055}">
      <dgm:prSet phldrT="[Text]" custT="1"/>
      <dgm:spPr>
        <a:solidFill>
          <a:srgbClr val="00338D"/>
        </a:solidFill>
        <a:ln>
          <a:solidFill>
            <a:srgbClr val="EBB700"/>
          </a:solidFill>
        </a:ln>
      </dgm:spPr>
      <dgm:t>
        <a:bodyPr/>
        <a:lstStyle/>
        <a:p>
          <a:r>
            <a:rPr lang="de-DE" sz="1400">
              <a:latin typeface="Arial" panose="020B0604020202020204" pitchFamily="34" charset="0"/>
              <a:cs typeface="Arial" panose="020B0604020202020204" pitchFamily="34" charset="0"/>
            </a:rPr>
            <a:t>Erfolg schaffen</a:t>
          </a:r>
        </a:p>
      </dgm:t>
    </dgm:pt>
    <dgm:pt modelId="{1819B416-6853-8341-BD9F-3E5F98CC40C4}" type="par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97C9E5AF-CD45-AB40-B4BE-1E8024345526}" type="sibTrans" cxnId="{2747FC89-F85B-1947-A72B-23E12E31C8FC}">
      <dgm:prSet/>
      <dgm:spPr/>
      <dgm:t>
        <a:bodyPr/>
        <a:lstStyle/>
        <a:p>
          <a:endParaRPr lang="en-US" sz="1600">
            <a:latin typeface="Arial" panose="020B0604020202020204" pitchFamily="34" charset="0"/>
            <a:cs typeface="Arial" panose="020B0604020202020204" pitchFamily="34" charset="0"/>
          </a:endParaRPr>
        </a:p>
      </dgm:t>
    </dgm:pt>
    <dgm:pt modelId="{8BCC9560-53BA-214B-9065-75E7F4801199}" type="pres">
      <dgm:prSet presAssocID="{197D76CA-9AF3-1D4F-87F5-964682439B76}" presName="Name0" presStyleCnt="0">
        <dgm:presLayoutVars>
          <dgm:dir/>
          <dgm:resizeHandles val="exact"/>
        </dgm:presLayoutVars>
      </dgm:prSet>
      <dgm:spPr/>
    </dgm:pt>
    <dgm:pt modelId="{E3B2D0C9-233E-1242-97F8-37FFEEC12BC0}" type="pres">
      <dgm:prSet presAssocID="{B653342B-196C-284E-80E8-1D62F355EF15}" presName="node" presStyleLbl="node1" presStyleIdx="0" presStyleCnt="4">
        <dgm:presLayoutVars>
          <dgm:bulletEnabled val="1"/>
        </dgm:presLayoutVars>
      </dgm:prSet>
      <dgm:spPr/>
    </dgm:pt>
    <dgm:pt modelId="{7C60905F-858E-3D45-BDCF-8E59A2EDBDC4}" type="pres">
      <dgm:prSet presAssocID="{FB80A2FA-497E-A842-A164-93ADAD0D50F2}" presName="sibTrans" presStyleLbl="sibTrans2D1" presStyleIdx="0" presStyleCnt="3"/>
      <dgm:spPr/>
    </dgm:pt>
    <dgm:pt modelId="{FBD61212-5398-2E45-BDBD-83796266A28C}" type="pres">
      <dgm:prSet presAssocID="{FB80A2FA-497E-A842-A164-93ADAD0D50F2}" presName="connectorText" presStyleLbl="sibTrans2D1" presStyleIdx="0" presStyleCnt="3"/>
      <dgm:spPr/>
    </dgm:pt>
    <dgm:pt modelId="{E8342DD9-3EB7-044E-AC87-2159238855B0}" type="pres">
      <dgm:prSet presAssocID="{FC23EA54-8894-A644-85F7-3F13E4E9A9A4}" presName="node" presStyleLbl="node1" presStyleIdx="1" presStyleCnt="4" custLinFactNeighborX="2741" custLinFactNeighborY="-1436">
        <dgm:presLayoutVars>
          <dgm:bulletEnabled val="1"/>
        </dgm:presLayoutVars>
      </dgm:prSet>
      <dgm:spPr/>
    </dgm:pt>
    <dgm:pt modelId="{B54B4899-8638-1D4E-9510-CDD331AF6A4C}" type="pres">
      <dgm:prSet presAssocID="{5C8ABF9A-45C0-FC4E-91F7-229259C94E48}" presName="sibTrans" presStyleLbl="sibTrans2D1" presStyleIdx="1" presStyleCnt="3"/>
      <dgm:spPr/>
    </dgm:pt>
    <dgm:pt modelId="{005A5409-7B88-0641-AFFE-D65A6F5E8799}" type="pres">
      <dgm:prSet presAssocID="{5C8ABF9A-45C0-FC4E-91F7-229259C94E48}" presName="connectorText" presStyleLbl="sibTrans2D1" presStyleIdx="1" presStyleCnt="3"/>
      <dgm:spPr/>
    </dgm:pt>
    <dgm:pt modelId="{BEB34310-ABF7-2D43-851D-F592E75CB68F}" type="pres">
      <dgm:prSet presAssocID="{87C46CD7-55A0-634E-AFC8-EA224249C7C7}" presName="node" presStyleLbl="node1" presStyleIdx="2" presStyleCnt="4">
        <dgm:presLayoutVars>
          <dgm:bulletEnabled val="1"/>
        </dgm:presLayoutVars>
      </dgm:prSet>
      <dgm:spPr/>
    </dgm:pt>
    <dgm:pt modelId="{CA339F13-2EEE-8C42-BA2D-5E6BA45F7F5D}" type="pres">
      <dgm:prSet presAssocID="{B896607A-9B68-5D47-BF51-4A961EEA77FF}" presName="sibTrans" presStyleLbl="sibTrans2D1" presStyleIdx="2" presStyleCnt="3"/>
      <dgm:spPr/>
    </dgm:pt>
    <dgm:pt modelId="{1EF53F94-4E2A-E142-9F2C-EB590545AB2F}" type="pres">
      <dgm:prSet presAssocID="{B896607A-9B68-5D47-BF51-4A961EEA77FF}" presName="connectorText" presStyleLbl="sibTrans2D1" presStyleIdx="2" presStyleCnt="3"/>
      <dgm:spPr/>
    </dgm:pt>
    <dgm:pt modelId="{A036C3C0-EC55-8E47-B730-4BF68E881699}" type="pres">
      <dgm:prSet presAssocID="{EEF32CA8-AC9C-5441-842B-6D1F6C9E3055}" presName="node" presStyleLbl="node1" presStyleIdx="3" presStyleCnt="4">
        <dgm:presLayoutVars>
          <dgm:bulletEnabled val="1"/>
        </dgm:presLayoutVars>
      </dgm:prSet>
      <dgm:spPr/>
    </dgm:pt>
  </dgm:ptLst>
  <dgm:cxnLst>
    <dgm:cxn modelId="{5332630B-59BD-634B-A828-DD4997D68F49}" type="presOf" srcId="{EEF32CA8-AC9C-5441-842B-6D1F6C9E3055}" destId="{A036C3C0-EC55-8E47-B730-4BF68E881699}" srcOrd="0" destOrd="0" presId="urn:microsoft.com/office/officeart/2005/8/layout/process1"/>
    <dgm:cxn modelId="{E1A20642-8039-3F42-A4AD-EC4EDFB9D71A}" type="presOf" srcId="{197D76CA-9AF3-1D4F-87F5-964682439B76}" destId="{8BCC9560-53BA-214B-9065-75E7F4801199}" srcOrd="0" destOrd="0" presId="urn:microsoft.com/office/officeart/2005/8/layout/process1"/>
    <dgm:cxn modelId="{F03DC842-CCCB-054B-BECD-8C184D2BD8EA}" type="presOf" srcId="{B653342B-196C-284E-80E8-1D62F355EF15}" destId="{E3B2D0C9-233E-1242-97F8-37FFEEC12BC0}" srcOrd="0" destOrd="0" presId="urn:microsoft.com/office/officeart/2005/8/layout/process1"/>
    <dgm:cxn modelId="{7ECA2D4A-8CE1-6242-90ED-1DDA17C18AC2}" type="presOf" srcId="{FB80A2FA-497E-A842-A164-93ADAD0D50F2}" destId="{FBD61212-5398-2E45-BDBD-83796266A28C}" srcOrd="1" destOrd="0" presId="urn:microsoft.com/office/officeart/2005/8/layout/process1"/>
    <dgm:cxn modelId="{F6522F50-141E-944D-AB4F-6130F86D88F5}" type="presOf" srcId="{B896607A-9B68-5D47-BF51-4A961EEA77FF}" destId="{CA339F13-2EEE-8C42-BA2D-5E6BA45F7F5D}" srcOrd="0" destOrd="0" presId="urn:microsoft.com/office/officeart/2005/8/layout/process1"/>
    <dgm:cxn modelId="{D18B6D83-2E0D-7041-8F9E-C899355A18AD}" type="presOf" srcId="{5C8ABF9A-45C0-FC4E-91F7-229259C94E48}" destId="{B54B4899-8638-1D4E-9510-CDD331AF6A4C}" srcOrd="0" destOrd="0" presId="urn:microsoft.com/office/officeart/2005/8/layout/process1"/>
    <dgm:cxn modelId="{2747FC89-F85B-1947-A72B-23E12E31C8FC}" srcId="{197D76CA-9AF3-1D4F-87F5-964682439B76}" destId="{EEF32CA8-AC9C-5441-842B-6D1F6C9E3055}" srcOrd="3" destOrd="0" parTransId="{1819B416-6853-8341-BD9F-3E5F98CC40C4}" sibTransId="{97C9E5AF-CD45-AB40-B4BE-1E8024345526}"/>
    <dgm:cxn modelId="{DC611B8C-D9CE-9B46-9B52-799A82E3DBEC}" type="presOf" srcId="{87C46CD7-55A0-634E-AFC8-EA224249C7C7}" destId="{BEB34310-ABF7-2D43-851D-F592E75CB68F}" srcOrd="0" destOrd="0" presId="urn:microsoft.com/office/officeart/2005/8/layout/process1"/>
    <dgm:cxn modelId="{50DFAD8F-4F98-074C-9894-AE10B313A7BD}" type="presOf" srcId="{FB80A2FA-497E-A842-A164-93ADAD0D50F2}" destId="{7C60905F-858E-3D45-BDCF-8E59A2EDBDC4}" srcOrd="0" destOrd="0" presId="urn:microsoft.com/office/officeart/2005/8/layout/process1"/>
    <dgm:cxn modelId="{D7F14D93-9007-B045-9364-1D84BB4A2F08}" srcId="{197D76CA-9AF3-1D4F-87F5-964682439B76}" destId="{FC23EA54-8894-A644-85F7-3F13E4E9A9A4}" srcOrd="1" destOrd="0" parTransId="{EC1573B9-89DA-464A-AADF-F43CEC6EA3D1}" sibTransId="{5C8ABF9A-45C0-FC4E-91F7-229259C94E48}"/>
    <dgm:cxn modelId="{26C8CAA6-0E46-D643-BEA0-CF69756E50AC}" type="presOf" srcId="{FC23EA54-8894-A644-85F7-3F13E4E9A9A4}" destId="{E8342DD9-3EB7-044E-AC87-2159238855B0}" srcOrd="0" destOrd="0" presId="urn:microsoft.com/office/officeart/2005/8/layout/process1"/>
    <dgm:cxn modelId="{40B61BB0-B306-E44E-8B99-881E91438EEF}" srcId="{197D76CA-9AF3-1D4F-87F5-964682439B76}" destId="{B653342B-196C-284E-80E8-1D62F355EF15}" srcOrd="0" destOrd="0" parTransId="{16121B01-82F6-8F45-AA87-6DDB7BF116FB}" sibTransId="{FB80A2FA-497E-A842-A164-93ADAD0D50F2}"/>
    <dgm:cxn modelId="{8BDAE6DD-B090-F84E-AD47-3EABC9ED8A55}" srcId="{197D76CA-9AF3-1D4F-87F5-964682439B76}" destId="{87C46CD7-55A0-634E-AFC8-EA224249C7C7}" srcOrd="2" destOrd="0" parTransId="{60248958-C8CF-604E-BC18-4A16E07CDEE2}" sibTransId="{B896607A-9B68-5D47-BF51-4A961EEA77FF}"/>
    <dgm:cxn modelId="{60824BE7-3B03-1B4E-879C-32F3A39E3C37}" type="presOf" srcId="{5C8ABF9A-45C0-FC4E-91F7-229259C94E48}" destId="{005A5409-7B88-0641-AFFE-D65A6F5E8799}" srcOrd="1" destOrd="0" presId="urn:microsoft.com/office/officeart/2005/8/layout/process1"/>
    <dgm:cxn modelId="{AF4EB3F1-5254-DF46-A670-F9C6AD3BC034}" type="presOf" srcId="{B896607A-9B68-5D47-BF51-4A961EEA77FF}" destId="{1EF53F94-4E2A-E142-9F2C-EB590545AB2F}" srcOrd="1" destOrd="0" presId="urn:microsoft.com/office/officeart/2005/8/layout/process1"/>
    <dgm:cxn modelId="{96CEBFFC-01DC-864E-8182-813D57912FE3}" type="presParOf" srcId="{8BCC9560-53BA-214B-9065-75E7F4801199}" destId="{E3B2D0C9-233E-1242-97F8-37FFEEC12BC0}" srcOrd="0" destOrd="0" presId="urn:microsoft.com/office/officeart/2005/8/layout/process1"/>
    <dgm:cxn modelId="{4749F90C-98FC-E34F-80BC-51A05530CBD0}" type="presParOf" srcId="{8BCC9560-53BA-214B-9065-75E7F4801199}" destId="{7C60905F-858E-3D45-BDCF-8E59A2EDBDC4}" srcOrd="1" destOrd="0" presId="urn:microsoft.com/office/officeart/2005/8/layout/process1"/>
    <dgm:cxn modelId="{C303ABC8-A33C-6942-A0DD-E4816277D98A}" type="presParOf" srcId="{7C60905F-858E-3D45-BDCF-8E59A2EDBDC4}" destId="{FBD61212-5398-2E45-BDBD-83796266A28C}" srcOrd="0" destOrd="0" presId="urn:microsoft.com/office/officeart/2005/8/layout/process1"/>
    <dgm:cxn modelId="{7F5E3FEC-641E-D447-9D11-CC601B8666F0}" type="presParOf" srcId="{8BCC9560-53BA-214B-9065-75E7F4801199}" destId="{E8342DD9-3EB7-044E-AC87-2159238855B0}" srcOrd="2" destOrd="0" presId="urn:microsoft.com/office/officeart/2005/8/layout/process1"/>
    <dgm:cxn modelId="{A2ABE635-59DA-EA46-A300-9459D1DFD825}" type="presParOf" srcId="{8BCC9560-53BA-214B-9065-75E7F4801199}" destId="{B54B4899-8638-1D4E-9510-CDD331AF6A4C}" srcOrd="3" destOrd="0" presId="urn:microsoft.com/office/officeart/2005/8/layout/process1"/>
    <dgm:cxn modelId="{1D884E8F-402A-6440-B924-5A49983635D9}" type="presParOf" srcId="{B54B4899-8638-1D4E-9510-CDD331AF6A4C}" destId="{005A5409-7B88-0641-AFFE-D65A6F5E8799}" srcOrd="0" destOrd="0" presId="urn:microsoft.com/office/officeart/2005/8/layout/process1"/>
    <dgm:cxn modelId="{84503523-BFB5-4E4A-AC52-C982118CEC78}" type="presParOf" srcId="{8BCC9560-53BA-214B-9065-75E7F4801199}" destId="{BEB34310-ABF7-2D43-851D-F592E75CB68F}" srcOrd="4" destOrd="0" presId="urn:microsoft.com/office/officeart/2005/8/layout/process1"/>
    <dgm:cxn modelId="{82A83B53-8411-B842-AE72-EC99B4803731}" type="presParOf" srcId="{8BCC9560-53BA-214B-9065-75E7F4801199}" destId="{CA339F13-2EEE-8C42-BA2D-5E6BA45F7F5D}" srcOrd="5" destOrd="0" presId="urn:microsoft.com/office/officeart/2005/8/layout/process1"/>
    <dgm:cxn modelId="{B2B6D364-3C13-1A4B-9332-5A8BA7804C5B}" type="presParOf" srcId="{CA339F13-2EEE-8C42-BA2D-5E6BA45F7F5D}" destId="{1EF53F94-4E2A-E142-9F2C-EB590545AB2F}" srcOrd="0" destOrd="0" presId="urn:microsoft.com/office/officeart/2005/8/layout/process1"/>
    <dgm:cxn modelId="{9EFF08CF-F4E3-D548-825C-AA89AA85A92D}" type="presParOf" srcId="{8BCC9560-53BA-214B-9065-75E7F4801199}" destId="{A036C3C0-EC55-8E47-B730-4BF68E881699}"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de-DE">
              <a:solidFill>
                <a:schemeClr val="tx1"/>
              </a:solidFill>
              <a:latin typeface="Calibri" panose="020F0502020204030204" pitchFamily="34" charset="0"/>
              <a:cs typeface="Calibri" panose="020F0502020204030204" pitchFamily="34" charset="0"/>
            </a:rPr>
            <a:t>Bauen Sie die Mitgliedschaft innerhalb des Clubs aus</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de-DE" dirty="0">
              <a:solidFill>
                <a:schemeClr val="tx1"/>
              </a:solidFill>
              <a:latin typeface="Calibri" panose="020F0502020204030204" pitchFamily="34" charset="0"/>
              <a:cs typeface="Calibri" panose="020F0502020204030204" pitchFamily="34" charset="0"/>
            </a:rPr>
            <a:t>Setzen Sie mit neuen Hilfsinitiativen neue Impulse in Ihrem Club</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de-DE">
              <a:solidFill>
                <a:schemeClr val="tx1"/>
              </a:solidFill>
              <a:latin typeface="Calibri" panose="020F0502020204030204" pitchFamily="34" charset="0"/>
              <a:cs typeface="Calibri" panose="020F0502020204030204" pitchFamily="34" charset="0"/>
            </a:rPr>
            <a:t>Bringen Sie Ihren Club mit neuen Mitgliedern in Schwung</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de-DE">
              <a:solidFill>
                <a:schemeClr val="tx1"/>
              </a:solidFill>
              <a:latin typeface="Calibri" panose="020F0502020204030204" pitchFamily="34" charset="0"/>
              <a:cs typeface="Calibri" panose="020F0502020204030204" pitchFamily="34" charset="0"/>
            </a:rPr>
            <a:t>Die Führungskräfteentwicklung und den Clubbetrieb optimieren</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de-DE">
              <a:solidFill>
                <a:schemeClr val="accent6"/>
              </a:solidFill>
              <a:latin typeface="Calibri" panose="020F0502020204030204" pitchFamily="34" charset="0"/>
              <a:cs typeface="Calibri" panose="020F0502020204030204" pitchFamily="34" charset="0"/>
            </a:rPr>
            <a:t>Lassen Sie die Community am Erfolg des Clubs teilhaben</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065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de-DE" sz="3200">
              <a:solidFill>
                <a:schemeClr val="bg1"/>
              </a:solidFill>
              <a:latin typeface="Calibri" panose="020F0502020204030204" pitchFamily="34" charset="0"/>
              <a:cs typeface="Calibri" panose="020F0502020204030204" pitchFamily="34" charset="0"/>
            </a:rPr>
            <a:t>Teilen</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de-DE" sz="3200" dirty="0">
              <a:solidFill>
                <a:schemeClr val="bg1"/>
              </a:solidFill>
              <a:latin typeface="Calibri" panose="020F0502020204030204" pitchFamily="34" charset="0"/>
              <a:cs typeface="Calibri" panose="020F0502020204030204" pitchFamily="34" charset="0"/>
            </a:rPr>
            <a:t>Unterstützen</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de-DE" sz="3200">
              <a:solidFill>
                <a:schemeClr val="bg1"/>
              </a:solidFill>
              <a:latin typeface="Calibri" panose="020F0502020204030204" pitchFamily="34" charset="0"/>
              <a:cs typeface="Calibri" panose="020F0502020204030204" pitchFamily="34" charset="0"/>
            </a:rPr>
            <a:t>Anerkennen</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de-DE" sz="3200">
              <a:solidFill>
                <a:schemeClr val="bg1"/>
              </a:solidFill>
              <a:latin typeface="Calibri" panose="020F0502020204030204" pitchFamily="34" charset="0"/>
              <a:cs typeface="Calibri" panose="020F0502020204030204" pitchFamily="34" charset="0"/>
            </a:rPr>
            <a:t>Evaluieren</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de-DE" sz="3200" dirty="0">
              <a:solidFill>
                <a:schemeClr val="bg1"/>
              </a:solidFill>
              <a:latin typeface="Calibri" panose="020F0502020204030204" pitchFamily="34" charset="0"/>
              <a:cs typeface="Calibri" panose="020F0502020204030204" pitchFamily="34" charset="0"/>
            </a:rPr>
            <a:t>Verändern</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custScaleX="229959">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custScaleX="156360">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custScaleX="192321">
        <dgm:presLayoutVars>
          <dgm:bulletEnabled val="1"/>
        </dgm:presLayoutVars>
      </dgm:prSet>
      <dgm:spPr/>
    </dgm:pt>
    <dgm:pt modelId="{530FA79C-3F31-40E4-83D7-8F47B18CD322}" type="pres">
      <dgm:prSet presAssocID="{E742C047-7D61-4334-B6A2-37797A71CBD2}" presName="sibTrans" presStyleLbl="node1" presStyleIdx="4" presStyleCnt="5" custLinFactNeighborX="567" custLinFactNeighborY="250"/>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2D0C9-233E-1242-97F8-37FFEEC12BC0}">
      <dsp:nvSpPr>
        <dsp:cNvPr id="0" name=""/>
        <dsp:cNvSpPr/>
      </dsp:nvSpPr>
      <dsp:spPr>
        <a:xfrm>
          <a:off x="3452" y="217005"/>
          <a:ext cx="1509712" cy="905827"/>
        </a:xfrm>
        <a:prstGeom prst="roundRect">
          <a:avLst>
            <a:gd name="adj" fmla="val 10000"/>
          </a:avLst>
        </a:prstGeom>
        <a:solidFill>
          <a:srgbClr val="02338D"/>
        </a:solidFill>
        <a:ln w="25400" cap="flat" cmpd="sng" algn="ctr">
          <a:solidFill>
            <a:srgbClr val="FBC60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 Team aufbauen</a:t>
          </a:r>
        </a:p>
      </dsp:txBody>
      <dsp:txXfrm>
        <a:off x="29983" y="243536"/>
        <a:ext cx="1456650" cy="852765"/>
      </dsp:txXfrm>
    </dsp:sp>
    <dsp:sp modelId="{7C60905F-858E-3D45-BDCF-8E59A2EDBDC4}">
      <dsp:nvSpPr>
        <dsp:cNvPr id="0" name=""/>
        <dsp:cNvSpPr/>
      </dsp:nvSpPr>
      <dsp:spPr>
        <a:xfrm rot="21579008">
          <a:off x="1668271" y="476154"/>
          <a:ext cx="328837"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1668272" y="551337"/>
        <a:ext cx="230186" cy="224644"/>
      </dsp:txXfrm>
    </dsp:sp>
    <dsp:sp modelId="{E8342DD9-3EB7-044E-AC87-2159238855B0}">
      <dsp:nvSpPr>
        <dsp:cNvPr id="0" name=""/>
        <dsp:cNvSpPr/>
      </dsp:nvSpPr>
      <dsp:spPr>
        <a:xfrm>
          <a:off x="2133602" y="203998"/>
          <a:ext cx="1509712" cy="905827"/>
        </a:xfrm>
        <a:prstGeom prst="roundRect">
          <a:avLst>
            <a:gd name="adj" fmla="val 10000"/>
          </a:avLst>
        </a:prstGeom>
        <a:solidFill>
          <a:srgbClr val="00338D"/>
        </a:solidFill>
        <a:ln w="25400" cap="flat" cmpd="sng" algn="ctr">
          <a:solidFill>
            <a:srgbClr val="FFCF0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Eine Vision entwerfen</a:t>
          </a:r>
        </a:p>
      </dsp:txBody>
      <dsp:txXfrm>
        <a:off x="2160133" y="230529"/>
        <a:ext cx="1456650" cy="852765"/>
      </dsp:txXfrm>
    </dsp:sp>
    <dsp:sp modelId="{B54B4899-8638-1D4E-9510-CDD331AF6A4C}">
      <dsp:nvSpPr>
        <dsp:cNvPr id="0" name=""/>
        <dsp:cNvSpPr/>
      </dsp:nvSpPr>
      <dsp:spPr>
        <a:xfrm rot="21324">
          <a:off x="3790145" y="476265"/>
          <a:ext cx="311292"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3790146" y="550857"/>
        <a:ext cx="217904" cy="224644"/>
      </dsp:txXfrm>
    </dsp:sp>
    <dsp:sp modelId="{BEB34310-ABF7-2D43-851D-F592E75CB68F}">
      <dsp:nvSpPr>
        <dsp:cNvPr id="0" name=""/>
        <dsp:cNvSpPr/>
      </dsp:nvSpPr>
      <dsp:spPr>
        <a:xfrm>
          <a:off x="4230647" y="217005"/>
          <a:ext cx="1509712" cy="905827"/>
        </a:xfrm>
        <a:prstGeom prst="roundRect">
          <a:avLst>
            <a:gd name="adj" fmla="val 10000"/>
          </a:avLst>
        </a:prstGeom>
        <a:solidFill>
          <a:srgbClr val="02338D"/>
        </a:solidFill>
        <a:ln w="25400" cap="flat" cmpd="sng" algn="ctr">
          <a:solidFill>
            <a:srgbClr val="FFC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Einen Plan erstellen</a:t>
          </a:r>
        </a:p>
      </dsp:txBody>
      <dsp:txXfrm>
        <a:off x="4257178" y="243536"/>
        <a:ext cx="1456650" cy="852765"/>
      </dsp:txXfrm>
    </dsp:sp>
    <dsp:sp modelId="{CA339F13-2EEE-8C42-BA2D-5E6BA45F7F5D}">
      <dsp:nvSpPr>
        <dsp:cNvPr id="0" name=""/>
        <dsp:cNvSpPr/>
      </dsp:nvSpPr>
      <dsp:spPr>
        <a:xfrm>
          <a:off x="5891331" y="482715"/>
          <a:ext cx="320059" cy="374408"/>
        </a:xfrm>
        <a:prstGeom prst="rightArrow">
          <a:avLst>
            <a:gd name="adj1" fmla="val 60000"/>
            <a:gd name="adj2" fmla="val 50000"/>
          </a:avLst>
        </a:prstGeom>
        <a:solidFill>
          <a:srgbClr val="B2B3B2">
            <a:alpha val="60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66725">
            <a:lnSpc>
              <a:spcPct val="90000"/>
            </a:lnSpc>
            <a:spcBef>
              <a:spcPct val="0"/>
            </a:spcBef>
            <a:spcAft>
              <a:spcPct val="35000"/>
            </a:spcAft>
            <a:buNone/>
          </a:pPr>
          <a:endParaRPr lang="en-US" sz="1050" kern="1200">
            <a:latin typeface="Arial" panose="020B0604020202020204" pitchFamily="34" charset="0"/>
            <a:cs typeface="Arial" panose="020B0604020202020204" pitchFamily="34" charset="0"/>
          </a:endParaRPr>
        </a:p>
      </dsp:txBody>
      <dsp:txXfrm>
        <a:off x="5891331" y="557597"/>
        <a:ext cx="224041" cy="224644"/>
      </dsp:txXfrm>
    </dsp:sp>
    <dsp:sp modelId="{A036C3C0-EC55-8E47-B730-4BF68E881699}">
      <dsp:nvSpPr>
        <dsp:cNvPr id="0" name=""/>
        <dsp:cNvSpPr/>
      </dsp:nvSpPr>
      <dsp:spPr>
        <a:xfrm>
          <a:off x="6344244" y="217005"/>
          <a:ext cx="1509712" cy="905827"/>
        </a:xfrm>
        <a:prstGeom prst="roundRect">
          <a:avLst>
            <a:gd name="adj" fmla="val 10000"/>
          </a:avLst>
        </a:prstGeom>
        <a:solidFill>
          <a:srgbClr val="00338D"/>
        </a:solidFill>
        <a:ln w="25400" cap="flat" cmpd="sng" algn="ctr">
          <a:solidFill>
            <a:srgbClr val="EBB7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de-DE" sz="1400" kern="1200">
              <a:latin typeface="Arial" panose="020B0604020202020204" pitchFamily="34" charset="0"/>
              <a:cs typeface="Arial" panose="020B0604020202020204" pitchFamily="34" charset="0"/>
            </a:rPr>
            <a:t>Erfolg schaffen</a:t>
          </a:r>
        </a:p>
      </dsp:txBody>
      <dsp:txXfrm>
        <a:off x="6370775" y="243536"/>
        <a:ext cx="1456650" cy="852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kern="1200">
              <a:solidFill>
                <a:schemeClr val="tx1"/>
              </a:solidFill>
              <a:latin typeface="Calibri" panose="020F0502020204030204" pitchFamily="34" charset="0"/>
              <a:cs typeface="Calibri" panose="020F0502020204030204" pitchFamily="34" charset="0"/>
            </a:rPr>
            <a:t>Bauen Sie die Mitgliedschaft innerhalb des Clubs aus</a:t>
          </a:r>
        </a:p>
      </dsp:txBody>
      <dsp:txXfrm>
        <a:off x="4265156" y="2657673"/>
        <a:ext cx="1572872" cy="1572872"/>
      </dsp:txXfrm>
    </dsp:sp>
    <dsp:sp modelId="{81ED42A3-111F-4F84-A6E1-3F83AD87ED31}">
      <dsp:nvSpPr>
        <dsp:cNvPr id="0" name=""/>
        <dsp:cNvSpPr/>
      </dsp:nvSpPr>
      <dsp:spPr>
        <a:xfrm rot="10776330">
          <a:off x="2720514" y="3181300"/>
          <a:ext cx="1210760"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Bringen Sie Ihren Club mit neuen Mitgliedern in Schwung</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dirty="0">
              <a:solidFill>
                <a:schemeClr val="tx1"/>
              </a:solidFill>
              <a:latin typeface="Calibri" panose="020F0502020204030204" pitchFamily="34" charset="0"/>
              <a:cs typeface="Calibri" panose="020F0502020204030204" pitchFamily="34" charset="0"/>
            </a:rPr>
            <a:t>Setzen Sie mit neuen Hilfsinitiativen neue Impulse in Ihrem Club</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tx1"/>
              </a:solidFill>
              <a:latin typeface="Calibri" panose="020F0502020204030204" pitchFamily="34" charset="0"/>
              <a:cs typeface="Calibri" panose="020F0502020204030204" pitchFamily="34" charset="0"/>
            </a:rPr>
            <a:t>Die Führungskräfteentwicklung und den Clubbetrieb optimieren</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de-DE" sz="1300" kern="1200">
              <a:solidFill>
                <a:schemeClr val="accent6"/>
              </a:solidFill>
              <a:latin typeface="Calibri" panose="020F0502020204030204" pitchFamily="34" charset="0"/>
              <a:cs typeface="Calibri" panose="020F0502020204030204" pitchFamily="34" charset="0"/>
            </a:rPr>
            <a:t>Lassen Sie die Community am Erfolg des Clubs teilhaben</a:t>
          </a:r>
        </a:p>
      </dsp:txBody>
      <dsp:txXfrm>
        <a:off x="6849876" y="2654698"/>
        <a:ext cx="2014131" cy="1591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5249185" y="39726"/>
          <a:ext cx="1375060"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a:solidFill>
                <a:schemeClr val="bg1"/>
              </a:solidFill>
              <a:latin typeface="Calibri" panose="020F0502020204030204" pitchFamily="34" charset="0"/>
              <a:cs typeface="Calibri" panose="020F0502020204030204" pitchFamily="34" charset="0"/>
            </a:rPr>
            <a:t>Teilen</a:t>
          </a:r>
        </a:p>
      </dsp:txBody>
      <dsp:txXfrm>
        <a:off x="5249185" y="39726"/>
        <a:ext cx="1375060" cy="1375060"/>
      </dsp:txXfrm>
    </dsp:sp>
    <dsp:sp modelId="{38F3E115-2726-41E2-A1A9-A5F5D41654D6}">
      <dsp:nvSpPr>
        <dsp:cNvPr id="0" name=""/>
        <dsp:cNvSpPr/>
      </dsp:nvSpPr>
      <dsp:spPr>
        <a:xfrm>
          <a:off x="2007697" y="-878"/>
          <a:ext cx="5164122" cy="5164122"/>
        </a:xfrm>
        <a:prstGeom prst="circularArrow">
          <a:avLst>
            <a:gd name="adj1" fmla="val 5192"/>
            <a:gd name="adj2" fmla="val 335341"/>
            <a:gd name="adj3" fmla="val 21295574"/>
            <a:gd name="adj4" fmla="val 1976419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5188143" y="2601790"/>
          <a:ext cx="316207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bg1"/>
              </a:solidFill>
              <a:latin typeface="Calibri" panose="020F0502020204030204" pitchFamily="34" charset="0"/>
              <a:cs typeface="Calibri" panose="020F0502020204030204" pitchFamily="34" charset="0"/>
            </a:rPr>
            <a:t>Unterstützen</a:t>
          </a:r>
        </a:p>
      </dsp:txBody>
      <dsp:txXfrm>
        <a:off x="5188143" y="2601790"/>
        <a:ext cx="3162074" cy="1375060"/>
      </dsp:txXfrm>
    </dsp:sp>
    <dsp:sp modelId="{8BA4A4AD-AE21-4519-907E-3292F261B497}">
      <dsp:nvSpPr>
        <dsp:cNvPr id="0" name=""/>
        <dsp:cNvSpPr/>
      </dsp:nvSpPr>
      <dsp:spPr>
        <a:xfrm>
          <a:off x="2007697" y="-878"/>
          <a:ext cx="5164122" cy="5164122"/>
        </a:xfrm>
        <a:prstGeom prst="circularArrow">
          <a:avLst>
            <a:gd name="adj1" fmla="val 5192"/>
            <a:gd name="adj2" fmla="val 335341"/>
            <a:gd name="adj3" fmla="val 3386035"/>
            <a:gd name="adj4" fmla="val 2251214"/>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3514736" y="4185232"/>
          <a:ext cx="2150044"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a:solidFill>
                <a:schemeClr val="bg1"/>
              </a:solidFill>
              <a:latin typeface="Calibri" panose="020F0502020204030204" pitchFamily="34" charset="0"/>
              <a:cs typeface="Calibri" panose="020F0502020204030204" pitchFamily="34" charset="0"/>
            </a:rPr>
            <a:t>Anerkennen</a:t>
          </a:r>
        </a:p>
      </dsp:txBody>
      <dsp:txXfrm>
        <a:off x="3514736" y="4185232"/>
        <a:ext cx="2150044" cy="1375060"/>
      </dsp:txXfrm>
    </dsp:sp>
    <dsp:sp modelId="{9E39B2B2-8846-4D64-9C36-18324217A6E5}">
      <dsp:nvSpPr>
        <dsp:cNvPr id="0" name=""/>
        <dsp:cNvSpPr/>
      </dsp:nvSpPr>
      <dsp:spPr>
        <a:xfrm>
          <a:off x="2007697" y="-878"/>
          <a:ext cx="5164122" cy="5164122"/>
        </a:xfrm>
        <a:prstGeom prst="circularArrow">
          <a:avLst>
            <a:gd name="adj1" fmla="val 5192"/>
            <a:gd name="adj2" fmla="val 335341"/>
            <a:gd name="adj3" fmla="val 8213446"/>
            <a:gd name="adj4" fmla="val 7078625"/>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327181" y="2601790"/>
          <a:ext cx="2166311"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a:solidFill>
                <a:schemeClr val="bg1"/>
              </a:solidFill>
              <a:latin typeface="Calibri" panose="020F0502020204030204" pitchFamily="34" charset="0"/>
              <a:cs typeface="Calibri" panose="020F0502020204030204" pitchFamily="34" charset="0"/>
            </a:rPr>
            <a:t>Evaluieren</a:t>
          </a:r>
        </a:p>
      </dsp:txBody>
      <dsp:txXfrm>
        <a:off x="1327181" y="2601790"/>
        <a:ext cx="2166311" cy="1375060"/>
      </dsp:txXfrm>
    </dsp:sp>
    <dsp:sp modelId="{2E3351E2-2A4A-4DA6-8386-CAD3C32A7C8A}">
      <dsp:nvSpPr>
        <dsp:cNvPr id="0" name=""/>
        <dsp:cNvSpPr/>
      </dsp:nvSpPr>
      <dsp:spPr>
        <a:xfrm>
          <a:off x="2007697" y="-878"/>
          <a:ext cx="5164122" cy="5164122"/>
        </a:xfrm>
        <a:prstGeom prst="circularArrow">
          <a:avLst>
            <a:gd name="adj1" fmla="val 5192"/>
            <a:gd name="adj2" fmla="val 335341"/>
            <a:gd name="adj3" fmla="val 12300464"/>
            <a:gd name="adj4" fmla="val 10769086"/>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920537" y="39726"/>
          <a:ext cx="2644529" cy="1375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de-DE" sz="3200" kern="1200" dirty="0">
              <a:solidFill>
                <a:schemeClr val="bg1"/>
              </a:solidFill>
              <a:latin typeface="Calibri" panose="020F0502020204030204" pitchFamily="34" charset="0"/>
              <a:cs typeface="Calibri" panose="020F0502020204030204" pitchFamily="34" charset="0"/>
            </a:rPr>
            <a:t>Verändern</a:t>
          </a:r>
        </a:p>
      </dsp:txBody>
      <dsp:txXfrm>
        <a:off x="1920537" y="39726"/>
        <a:ext cx="2644529" cy="1375060"/>
      </dsp:txXfrm>
    </dsp:sp>
    <dsp:sp modelId="{530FA79C-3F31-40E4-83D7-8F47B18CD322}">
      <dsp:nvSpPr>
        <dsp:cNvPr id="0" name=""/>
        <dsp:cNvSpPr/>
      </dsp:nvSpPr>
      <dsp:spPr>
        <a:xfrm>
          <a:off x="2036978" y="12032"/>
          <a:ext cx="5164122" cy="5164122"/>
        </a:xfrm>
        <a:prstGeom prst="circularArrow">
          <a:avLst>
            <a:gd name="adj1" fmla="val 5192"/>
            <a:gd name="adj2" fmla="val 335341"/>
            <a:gd name="adj3" fmla="val 16868096"/>
            <a:gd name="adj4" fmla="val 16162957"/>
            <a:gd name="adj5" fmla="val 6058"/>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Präsentation „Club Excellence“ erreichen </a:t>
            </a:r>
          </a:p>
        </p:txBody>
      </p:sp>
    </p:spTree>
    <p:extLst>
      <p:ext uri="{BB962C8B-B14F-4D97-AF65-F5344CB8AC3E}">
        <p14:creationId xmlns:p14="http://schemas.microsoft.com/office/powerpoint/2010/main" val="2200927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Verwenden Sie die SWOT-Analyse, um Bedürfnisse einzuschätzen und planen Sie Ihre Ziele strategisch. </a:t>
            </a:r>
          </a:p>
          <a:p>
            <a:endParaRPr lang="en-US" dirty="0"/>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de-DE" sz="1200">
                <a:solidFill>
                  <a:schemeClr val="bg1"/>
                </a:solidFill>
                <a:latin typeface="Calibri" panose="020F0502020204030204" pitchFamily="34" charset="0"/>
                <a:cs typeface="Calibri" panose="020F0502020204030204" pitchFamily="34" charset="0"/>
              </a:rPr>
              <a:t>Bauen Sie auf Ihre Stärken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de-DE" sz="1200">
                <a:solidFill>
                  <a:schemeClr val="bg1"/>
                </a:solidFill>
                <a:latin typeface="Calibri" panose="020F0502020204030204" pitchFamily="34" charset="0"/>
                <a:cs typeface="Calibri" panose="020F0502020204030204" pitchFamily="34" charset="0"/>
              </a:rPr>
              <a:t>Meistern Sie Ihre Schwächen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de-DE" sz="1200">
                <a:solidFill>
                  <a:schemeClr val="bg1"/>
                </a:solidFill>
                <a:latin typeface="Calibri" panose="020F0502020204030204" pitchFamily="34" charset="0"/>
                <a:cs typeface="Calibri" panose="020F0502020204030204" pitchFamily="34" charset="0"/>
              </a:rPr>
              <a:t>Nutzen Sie Ihre Chancen</a:t>
            </a:r>
          </a:p>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Ø"/>
              <a:tabLst/>
              <a:defRPr/>
            </a:pPr>
            <a:r>
              <a:rPr lang="de-DE" sz="1200">
                <a:solidFill>
                  <a:schemeClr val="bg1"/>
                </a:solidFill>
                <a:latin typeface="Calibri" panose="020F0502020204030204" pitchFamily="34" charset="0"/>
                <a:cs typeface="Calibri" panose="020F0502020204030204" pitchFamily="34" charset="0"/>
              </a:rPr>
              <a:t>Minimieren Sie die Auswirkungen von Risiken</a:t>
            </a:r>
          </a:p>
          <a:p>
            <a:pPr marL="0" indent="0">
              <a:buFont typeface="Wingdings" panose="05000000000000000000" pitchFamily="2" charset="2"/>
              <a:buNone/>
            </a:pPr>
            <a:endParaRPr lang="en-US" dirty="0"/>
          </a:p>
          <a:p>
            <a:pPr marL="0" indent="0">
              <a:buFont typeface="Wingdings" panose="05000000000000000000" pitchFamily="2" charset="2"/>
              <a:buNone/>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256715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12</a:t>
            </a:fld>
            <a:endParaRPr lang="en-US"/>
          </a:p>
        </p:txBody>
      </p:sp>
    </p:spTree>
    <p:extLst>
      <p:ext uri="{BB962C8B-B14F-4D97-AF65-F5344CB8AC3E}">
        <p14:creationId xmlns:p14="http://schemas.microsoft.com/office/powerpoint/2010/main" val="399067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Community-Bedarfsanalyse – Soll mit entsprechenden Empfehlungen Ihrem Club helfen, über seine Hilfsprojekte nachzudenken und neue Wege zu finden, um mehr zu bewirken.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solidFill>
                  <a:schemeClr val="tx2"/>
                </a:solidFill>
              </a:rPr>
              <a:t>Ihr Club auf Ihre Art – Dieser Leitfaden enthält alle notwendigen Schritte, um Clubtreffen, die Spaß machen, zu planen und durchzuführen, und so die Gemeinschaft und die Zufriedenheit der Mitglieder zu fördern.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solidFill>
                  <a:schemeClr val="tx2"/>
                </a:solidFill>
              </a:rPr>
              <a:t>Club-Quality-Initiative – Diese Ressource hilft einem Club zu untersuchen, wie er sich kontinuierlich verbessern kann, ist einfach zu handhaben und kann als jährliches Planungsinstrument verwendet werden. Die Beteiligung aller Mitglieder wird dadurch gefördert.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dirty="0">
                <a:solidFill>
                  <a:schemeClr val="tx2"/>
                </a:solidFill>
              </a:rPr>
              <a:t>Leitfaden für Mitgliedschaftsbeauftragte – Der Leitfaden wird Ihnen bei der Unterstützung von neuen wie auch langjährigen Mitgliedern helfen, damit ihnen die Clubarbeit weiterhin bedeutsam und lohnend ist.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13</a:t>
            </a:fld>
            <a:endParaRPr lang="en-US"/>
          </a:p>
        </p:txBody>
      </p:sp>
    </p:spTree>
    <p:extLst>
      <p:ext uri="{BB962C8B-B14F-4D97-AF65-F5344CB8AC3E}">
        <p14:creationId xmlns:p14="http://schemas.microsoft.com/office/powerpoint/2010/main" val="131757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de-DE" sz="1800" b="0" i="0" u="none" strike="noStrike" baseline="0" dirty="0">
                <a:solidFill>
                  <a:srgbClr val="FFC000"/>
                </a:solidFill>
                <a:latin typeface="Arial" panose="020B0604020202020204" pitchFamily="34" charset="0"/>
              </a:rPr>
              <a:t>Leitfaden: Mitgliederzufriedenheit -  </a:t>
            </a:r>
            <a:r>
              <a:rPr lang="de-DE" sz="1800" b="0" i="0" u="none" strike="noStrike" baseline="0" dirty="0">
                <a:solidFill>
                  <a:srgbClr val="FFFFFF"/>
                </a:solidFill>
                <a:latin typeface="Arial" panose="020B0604020202020204" pitchFamily="34" charset="0"/>
              </a:rPr>
              <a:t>Beschreibt einen </a:t>
            </a:r>
            <a:r>
              <a:rPr lang="de-DE" sz="1800" b="0" i="0" u="none" strike="noStrike" baseline="0" dirty="0" err="1">
                <a:solidFill>
                  <a:srgbClr val="FFFFFF"/>
                </a:solidFill>
                <a:latin typeface="Arial" panose="020B0604020202020204" pitchFamily="34" charset="0"/>
              </a:rPr>
              <a:t>dreischrittigen</a:t>
            </a:r>
            <a:r>
              <a:rPr lang="de-DE" sz="1800" b="0" i="0" u="none" strike="noStrike" baseline="0" dirty="0">
                <a:solidFill>
                  <a:srgbClr val="FFFFFF"/>
                </a:solidFill>
                <a:latin typeface="Arial" panose="020B0604020202020204" pitchFamily="34" charset="0"/>
              </a:rPr>
              <a:t> Prozess zur Verbesserung der Zufriedenheit Ihrer Clubmitglieder und gibt einige Tipps für häufige Herausforderungen bei der Mitgliederzufriedenheit. </a:t>
            </a:r>
          </a:p>
          <a:p>
            <a:endParaRPr lang="en-US" sz="1800" b="0" i="0" u="none" strike="noStrike" baseline="0" dirty="0">
              <a:solidFill>
                <a:srgbClr val="FFFFFF"/>
              </a:solidFill>
              <a:latin typeface="Arial" panose="020B0604020202020204" pitchFamily="34" charset="0"/>
            </a:endParaRPr>
          </a:p>
          <a:p>
            <a:r>
              <a:rPr lang="de-DE" sz="1800" b="0" i="0" u="none" strike="noStrike" baseline="0" dirty="0">
                <a:solidFill>
                  <a:srgbClr val="FFC000"/>
                </a:solidFill>
                <a:latin typeface="Arial" panose="020B0604020202020204" pitchFamily="34" charset="0"/>
              </a:rPr>
              <a:t>Fragen Sie einfach! Leitfaden zur Gewinnung neuer Mitglieder: </a:t>
            </a:r>
            <a:r>
              <a:rPr lang="de-DE" sz="1800" b="0" i="0" u="none" strike="noStrike" baseline="0" dirty="0">
                <a:solidFill>
                  <a:srgbClr val="FFFFFF"/>
                </a:solidFill>
                <a:latin typeface="Arial" panose="020B0604020202020204" pitchFamily="34" charset="0"/>
              </a:rPr>
              <a:t>Soll Ihren Club im Verfahren der Gewinnung neuer Mitglieder und der effektiven Handhabung von Clubwachstum anleiten. </a:t>
            </a:r>
          </a:p>
          <a:p>
            <a:r>
              <a:rPr lang="de-DE" sz="1800" b="0" i="0" u="none" strike="noStrike" baseline="0" dirty="0">
                <a:solidFill>
                  <a:srgbClr val="FFC000"/>
                </a:solidFill>
                <a:latin typeface="Arial" panose="020B0604020202020204" pitchFamily="34" charset="0"/>
              </a:rPr>
              <a:t>Die Service Journey besteht aus vier Phasen: informieren, entdecken, handeln, Erfolge feiern.</a:t>
            </a:r>
            <a:r>
              <a:rPr lang="de-DE" sz="1800" b="0" i="0" u="none" strike="noStrike" baseline="0" dirty="0">
                <a:solidFill>
                  <a:srgbClr val="FFFFFF"/>
                </a:solidFill>
                <a:latin typeface="Arial" panose="020B0604020202020204" pitchFamily="34" charset="0"/>
              </a:rPr>
              <a:t> </a:t>
            </a:r>
          </a:p>
          <a:p>
            <a:endParaRPr lang="en-US" sz="1800" b="0" i="0" u="none" strike="noStrike" baseline="0" dirty="0">
              <a:solidFill>
                <a:srgbClr val="FFFFFF"/>
              </a:solidFill>
              <a:latin typeface="Arial" panose="020B0604020202020204" pitchFamily="34" charset="0"/>
            </a:endParaRPr>
          </a:p>
          <a:p>
            <a:r>
              <a:rPr lang="de-DE" sz="1800" b="0" i="0" u="none" strike="noStrike" baseline="0" dirty="0">
                <a:solidFill>
                  <a:srgbClr val="FFC000"/>
                </a:solidFill>
                <a:latin typeface="Arial" panose="020B0604020202020204" pitchFamily="34" charset="0"/>
              </a:rPr>
              <a:t>Leitfaden für Marketingbeauftragte: </a:t>
            </a:r>
            <a:r>
              <a:rPr lang="de-DE" sz="1800" b="0" i="0" u="none" strike="noStrike" baseline="0" dirty="0">
                <a:solidFill>
                  <a:srgbClr val="FFFFFF"/>
                </a:solidFill>
                <a:latin typeface="Arial" panose="020B0604020202020204" pitchFamily="34" charset="0"/>
              </a:rPr>
              <a:t>Enthält Tipps für die Zusammenarbeit mit verschiedenen Medienkanälen, Ideen, wie Sie Ihrer Botschaft Nachrichtenwert verleihen können sowie Links zu den von Lions Clubs International angebotenen Materialien, die von örtlichen Clubs genutzt werden können. </a:t>
            </a:r>
            <a:r>
              <a:rPr lang="de-DE" sz="1800" b="0" i="0" u="none" strike="noStrike" baseline="0" dirty="0">
                <a:solidFill>
                  <a:srgbClr val="FFC000"/>
                </a:solidFill>
                <a:latin typeface="Arial" panose="020B0604020202020204" pitchFamily="34" charset="0"/>
              </a:rPr>
              <a:t>Bericht zur Lage des Clubs: </a:t>
            </a:r>
            <a:r>
              <a:rPr lang="de-DE" sz="1800" b="0" i="0" u="none" strike="noStrike" baseline="0" dirty="0">
                <a:solidFill>
                  <a:srgbClr val="FFFFFF"/>
                </a:solidFill>
                <a:latin typeface="Arial" panose="020B0604020202020204" pitchFamily="34" charset="0"/>
              </a:rPr>
              <a:t>um den Mitgliederzuwachs zu verfolgen, </a:t>
            </a:r>
          </a:p>
          <a:p>
            <a:endParaRPr lang="en-US" sz="1800" b="0" i="0" u="none" strike="noStrike" baseline="0" dirty="0">
              <a:solidFill>
                <a:srgbClr val="FFFFFF"/>
              </a:solidFill>
              <a:latin typeface="Arial" panose="020B0604020202020204" pitchFamily="34" charset="0"/>
            </a:endParaRPr>
          </a:p>
          <a:p>
            <a:endParaRPr lang="en-US" sz="1800" b="0" i="0" u="none" strike="noStrike" baseline="0" dirty="0">
              <a:solidFill>
                <a:srgbClr val="FFFFFF"/>
              </a:solidFill>
              <a:latin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a:p>
        </p:txBody>
      </p:sp>
    </p:spTree>
    <p:extLst>
      <p:ext uri="{BB962C8B-B14F-4D97-AF65-F5344CB8AC3E}">
        <p14:creationId xmlns:p14="http://schemas.microsoft.com/office/powerpoint/2010/main" val="29463490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Der Leitfaden: Problemlösung in</a:t>
            </a:r>
            <a:r>
              <a:rPr lang="de-DE" sz="1800" b="0" dirty="0">
                <a:effectLst/>
                <a:latin typeface="Calibri Light" panose="020F0302020204030204" pitchFamily="34" charset="0"/>
                <a:ea typeface="Calibri" panose="020F0502020204030204" pitchFamily="34" charset="0"/>
              </a:rPr>
              <a:t> Clubs </a:t>
            </a:r>
            <a:r>
              <a:rPr lang="de-DE" sz="1800" dirty="0">
                <a:effectLst/>
                <a:latin typeface="Calibri Light" panose="020F0302020204030204" pitchFamily="34" charset="0"/>
                <a:ea typeface="Calibri" panose="020F0502020204030204" pitchFamily="34" charset="0"/>
              </a:rPr>
              <a:t>geht auf häufige Probleme von Clubs ein und stellt Hilfsmittel und Materialien für mögliche Lösungen bereit. </a:t>
            </a:r>
          </a:p>
          <a:p>
            <a:endParaRPr lang="en-US" sz="1800" dirty="0">
              <a:effectLst/>
              <a:latin typeface="Calibri Light" panose="020F0302020204030204" pitchFamily="34" charset="0"/>
              <a:ea typeface="Calibri" panose="020F0502020204030204" pitchFamily="34" charset="0"/>
            </a:endParaRPr>
          </a:p>
          <a:p>
            <a:endParaRPr lang="en-US" sz="1800" dirty="0">
              <a:effectLst/>
              <a:latin typeface="Calibri Light" panose="020F0302020204030204" pitchFamily="34" charset="0"/>
            </a:endParaRP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a:p>
        </p:txBody>
      </p:sp>
    </p:spTree>
    <p:extLst>
      <p:ext uri="{BB962C8B-B14F-4D97-AF65-F5344CB8AC3E}">
        <p14:creationId xmlns:p14="http://schemas.microsoft.com/office/powerpoint/2010/main" val="340044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Sprechen wir darüber, wie man Ziele setzt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a:p>
        </p:txBody>
      </p:sp>
    </p:spTree>
    <p:extLst>
      <p:ext uri="{BB962C8B-B14F-4D97-AF65-F5344CB8AC3E}">
        <p14:creationId xmlns:p14="http://schemas.microsoft.com/office/powerpoint/2010/main" val="3695037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a:p>
        </p:txBody>
      </p:sp>
    </p:spTree>
    <p:extLst>
      <p:ext uri="{BB962C8B-B14F-4D97-AF65-F5344CB8AC3E}">
        <p14:creationId xmlns:p14="http://schemas.microsoft.com/office/powerpoint/2010/main" val="2921887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Bitten Sie Ihren Club, dieses Formular zu verwenden und Ziele für den Club zu setzen.</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a:p>
        </p:txBody>
      </p:sp>
    </p:spTree>
    <p:extLst>
      <p:ext uri="{BB962C8B-B14F-4D97-AF65-F5344CB8AC3E}">
        <p14:creationId xmlns:p14="http://schemas.microsoft.com/office/powerpoint/2010/main" val="3307731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a:p>
        </p:txBody>
      </p:sp>
    </p:spTree>
    <p:extLst>
      <p:ext uri="{BB962C8B-B14F-4D97-AF65-F5344CB8AC3E}">
        <p14:creationId xmlns:p14="http://schemas.microsoft.com/office/powerpoint/2010/main" val="622557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a:p>
        </p:txBody>
      </p:sp>
    </p:spTree>
    <p:extLst>
      <p:ext uri="{BB962C8B-B14F-4D97-AF65-F5344CB8AC3E}">
        <p14:creationId xmlns:p14="http://schemas.microsoft.com/office/powerpoint/2010/main" val="33475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2</a:t>
            </a:fld>
            <a:endParaRPr lang="en-US"/>
          </a:p>
        </p:txBody>
      </p:sp>
    </p:spTree>
    <p:extLst>
      <p:ext uri="{BB962C8B-B14F-4D97-AF65-F5344CB8AC3E}">
        <p14:creationId xmlns:p14="http://schemas.microsoft.com/office/powerpoint/2010/main" val="71993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Sprechen wir darüber, wie man Erfolg schafft</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22</a:t>
            </a:fld>
            <a:endParaRPr lang="en-US"/>
          </a:p>
        </p:txBody>
      </p:sp>
    </p:spTree>
    <p:extLst>
      <p:ext uri="{BB962C8B-B14F-4D97-AF65-F5344CB8AC3E}">
        <p14:creationId xmlns:p14="http://schemas.microsoft.com/office/powerpoint/2010/main" val="164323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a:t>Jede/r Vortragende übernimmt einen Punkt (siehe unten).  Andere können ebenfalls Tipps und Ratschläge geben.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a:t>Teilen:</a:t>
            </a:r>
            <a:r>
              <a:rPr lang="de-DE" sz="1200">
                <a:solidFill>
                  <a:schemeClr val="bg1"/>
                </a:solidFill>
                <a:latin typeface="Calibri" panose="020F0502020204030204" pitchFamily="34" charset="0"/>
                <a:cs typeface="Calibri" panose="020F0502020204030204" pitchFamily="34" charset="0"/>
              </a:rPr>
              <a:t> Sie die </a:t>
            </a:r>
            <a:r>
              <a:rPr lang="de-DE" sz="1200" i="1">
                <a:solidFill>
                  <a:schemeClr val="bg1"/>
                </a:solidFill>
                <a:latin typeface="Calibri" panose="020F0502020204030204" pitchFamily="34" charset="0"/>
                <a:cs typeface="Calibri" panose="020F0502020204030204" pitchFamily="34" charset="0"/>
              </a:rPr>
              <a:t>Vision</a:t>
            </a:r>
            <a:r>
              <a:rPr lang="de-DE" sz="1200">
                <a:solidFill>
                  <a:schemeClr val="bg1"/>
                </a:solidFill>
                <a:latin typeface="Calibri" panose="020F0502020204030204" pitchFamily="34" charset="0"/>
                <a:cs typeface="Calibri" panose="020F0502020204030204" pitchFamily="34" charset="0"/>
              </a:rPr>
              <a:t> Ihres Clubs mit allen Clubmitgliedern, damit sie wissen, was der Club erreichen möchte und welche Rolle sie dabei spielen. Für die Gesundheit und Lebendigkeit eines jeden Clubs ist es sehr wichtig, dass sich seine Mitglieder mit dem Erfolg des Clubs verbunden fühlen.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Unterstützen: Sie die Mitglieder, die sich für den Plan einsetzen, indem Sie ihnen die für den Erfolg notwendigen Einsatzmittel an die Hand geben. Die Führungskräfte des Clubs sollten sich mit den Mitgliedern austauschen, damit sie sich unterstützt fühlen und die nötige Anleitung erhalten.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WÜRDIGEN Sie Meilensteine, um Mitgliedern zu zeigen, dass ihr Einsatz geschätzt wird und um sie wissen zu lassen, dass sie auf dem richtigen Weg sind. Jeder Weg beginnt mit einem ersten Schritt. Loben Sie Ihre Mitglieder regelmäßig, damit sie motiviert und engagiert bleiben. Behalten Sie Ihren Erfolg nicht für sich! Teilen Sie ihn mit Ihrer Community, um Gleichgesinnte (und potenzielle Mitglieder) zu gewinnen!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EVALUIEREN Sie Ihren Plan. Es ist wichtig, Ihren Plan regelmäßig auszuwerten. Wenn sich die Umstände ändern, muss Ihr Plan möglicherweise überarbeitet werden. Die Erstellung der anfänglichen Vision ist nur der Anfang. Sorgen Sie dafür, dass sie nicht an Bedeutung verliert und weiterhin relevant bleibt, indem Sie Fortschritte messen und Ihre Clubmitglieder regelmäßig um Rückmeldung bitten. Auf diese Weise werden Sie Ihre gewünschten Ergebnisse realisieren.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a:solidFill>
                  <a:schemeClr val="bg1"/>
                </a:solidFill>
                <a:latin typeface="Calibri" panose="020F0502020204030204" pitchFamily="34" charset="0"/>
                <a:cs typeface="Calibri" panose="020F0502020204030204" pitchFamily="34" charset="0"/>
              </a:rPr>
              <a:t>Änderung:  der Plan Scheuen Sie sich nicht, Ihren Plan zu ändern, wenn sich die Bedingungen verändern, damit er auch langfristig relevant bleibt. Überprüfen Sie Ihren Plan regelmäßig, schätzen Sie Bedürfnisse neu ein und optimieren Sie die Handlungsschritte. Beziehen Sie die am Plan beteiligten Mitglieder in Entscheidungen mit ein, damit sie sich auch weiterhin engagieren und beteiligen.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0" dirty="0">
              <a:solidFill>
                <a:schemeClr val="bg1"/>
              </a:solidFill>
              <a:latin typeface="Calibri" panose="020F0502020204030204" pitchFamily="34" charset="0"/>
              <a:cs typeface="Calibri" panose="020F050202020403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23</a:t>
            </a:fld>
            <a:endParaRPr lang="en-US"/>
          </a:p>
        </p:txBody>
      </p:sp>
    </p:spTree>
    <p:extLst>
      <p:ext uri="{BB962C8B-B14F-4D97-AF65-F5344CB8AC3E}">
        <p14:creationId xmlns:p14="http://schemas.microsoft.com/office/powerpoint/2010/main" val="296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Cluberfolge zu feiern, ist wichtig.  TJ TO PROVIDE A SPEECH HERE</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a:p>
        </p:txBody>
      </p:sp>
    </p:spTree>
    <p:extLst>
      <p:ext uri="{BB962C8B-B14F-4D97-AF65-F5344CB8AC3E}">
        <p14:creationId xmlns:p14="http://schemas.microsoft.com/office/powerpoint/2010/main" val="358457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Im Lions Shop finden Sie alles, um Erfoge der Lions zu feiern.  Es gibt viele verschiedene Clubartikel.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a:p>
        </p:txBody>
      </p:sp>
    </p:spTree>
    <p:extLst>
      <p:ext uri="{BB962C8B-B14F-4D97-AF65-F5344CB8AC3E}">
        <p14:creationId xmlns:p14="http://schemas.microsoft.com/office/powerpoint/2010/main" val="408965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e-DE"/>
              <a:t>Mit der Club-Excellence-Auszeichnung können Clubs für ihre ehrenamtliche Arbeit anerkannt werden.  Dies ist Ihre Landing Page für die Club-Excellence-Auszeichnung.  Der Antrag und hilfreiche Ressourcen stehen Ihnen hier zur Verfügung.  Die Webseite ist in Abschnitte unterteilt, die auf die Inhalte des Antrags abgestimmt sind.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a:p>
        </p:txBody>
      </p:sp>
    </p:spTree>
    <p:extLst>
      <p:ext uri="{BB962C8B-B14F-4D97-AF65-F5344CB8AC3E}">
        <p14:creationId xmlns:p14="http://schemas.microsoft.com/office/powerpoint/2010/main" val="25093289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trike="noStrike" dirty="0">
              <a:solidFill>
                <a:schemeClr val="tx2"/>
              </a:solidFill>
              <a:latin typeface="Calibri Light" panose="020F0302020204030204" pitchFamily="34" charset="0"/>
              <a:cs typeface="Calibri Light" panose="020F0302020204030204" pitchFamily="34"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trike="noStrike" dirty="0">
                <a:solidFill>
                  <a:schemeClr val="tx2"/>
                </a:solidFill>
                <a:highlight>
                  <a:srgbClr val="FFFF00"/>
                </a:highlight>
                <a:latin typeface="Adobe Devanagari" panose="02040503050201020203" pitchFamily="18" charset="0"/>
                <a:cs typeface="Adobe Devanagari" panose="02040503050201020203" pitchFamily="18" charset="0"/>
              </a:rPr>
              <a:t>Der Strategieplan zur Club-Excellence-Auszeichnung  Dieser Antrag sollte zu Beginn jedes Geschäftsjahrs durchgegangen werden.   Es gibt vier Schwerpunktbereiche:</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highlight>
                <a:srgbClr val="FFFF00"/>
              </a:highlight>
              <a:latin typeface="Adobe Devanagari" panose="02040503050201020203" pitchFamily="18" charset="0"/>
              <a:cs typeface="Adobe Devanagari" panose="02040503050201020203" pitchFamily="18" charset="0"/>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trike="noStrike" dirty="0">
                <a:solidFill>
                  <a:schemeClr val="tx2"/>
                </a:solidFill>
                <a:highlight>
                  <a:srgbClr val="FFFF00"/>
                </a:highlight>
                <a:latin typeface="Adobe Devanagari" panose="02040503050201020203" pitchFamily="18" charset="0"/>
                <a:cs typeface="Adobe Devanagari" panose="02040503050201020203" pitchFamily="18" charset="0"/>
              </a:rPr>
              <a:t>Clubs sollten den Antrag zu Beginn des Jahres prüfen und ihn zum Erreichen von Club Excellence verwenden. </a:t>
            </a:r>
          </a:p>
          <a:p>
            <a:endParaRPr lang="en-US" strike="noStrike" dirty="0">
              <a:solidFill>
                <a:schemeClr val="tx2"/>
              </a:solidFill>
            </a:endParaRPr>
          </a:p>
          <a:p>
            <a:endParaRPr lang="en-US" strike="noStrike" dirty="0">
              <a:solidFill>
                <a:schemeClr val="tx2"/>
              </a:solidFill>
            </a:endParaRPr>
          </a:p>
          <a:p>
            <a:pPr>
              <a:buFont typeface="Arial" panose="020B0604020202020204" pitchFamily="34" charset="0"/>
              <a:buNone/>
            </a:pPr>
            <a:r>
              <a:rPr lang="de-DE" strike="noStrike" dirty="0">
                <a:solidFill>
                  <a:schemeClr val="tx2"/>
                </a:solidFill>
              </a:rPr>
              <a:t>1. Mitgliedschaft: </a:t>
            </a:r>
            <a:r>
              <a:rPr lang="de-DE" dirty="0"/>
              <a:t>Ein Nettozuwachs von einem oder mehreren Mitgliedern wurde erzielt.  Oder  Hat im laufenden Geschäftsjahr einen neuen Lions Club oder Clubzweig gegründet.</a:t>
            </a:r>
          </a:p>
          <a:p>
            <a:pPr marL="0" indent="0">
              <a:buNone/>
            </a:pPr>
            <a:endParaRPr lang="en-US" strike="noStrike" dirty="0">
              <a:solidFill>
                <a:schemeClr val="tx2"/>
              </a:solidFill>
            </a:endParaRPr>
          </a:p>
          <a:p>
            <a:pPr marL="228600" indent="-228600">
              <a:buAutoNum type="arabicPeriod" startAt="2"/>
            </a:pPr>
            <a:r>
              <a:rPr lang="de-DE" strike="noStrike" dirty="0">
                <a:solidFill>
                  <a:schemeClr val="tx2"/>
                </a:solidFill>
              </a:rPr>
              <a:t>Hilfeleistung:  </a:t>
            </a:r>
            <a:r>
              <a:rPr lang="de-DE" dirty="0"/>
              <a:t>An LCIF gespendeter Betrag, der mindestens so hoch ist wie die Gesamtsumme der Mitgliedschaft des Clubs, multiplizier mit 5 US-Dollar.  Hat ein neues Hilfsprojekt begonnen. </a:t>
            </a:r>
            <a:r>
              <a:rPr lang="de-DE" i="1" dirty="0"/>
              <a:t>Berücksichtigen Sie bitte eines unserer globalen Anliegen!  </a:t>
            </a:r>
            <a:r>
              <a:rPr lang="de-DE" dirty="0"/>
              <a:t>Nennen Sie drei Hilfsaktivitäten, an denen Ihr Club teilgenommen hat und die in bei LCI oder Ihrem regionalen Berichtssystem gemeldet wurden.</a:t>
            </a:r>
          </a:p>
          <a:p>
            <a:pPr marL="228600" indent="-228600">
              <a:buAutoNum type="arabicPeriod" startAt="2"/>
            </a:pPr>
            <a:endParaRPr lang="de-DE" strike="noStrike" dirty="0">
              <a:solidFill>
                <a:schemeClr val="tx2"/>
              </a:solidFill>
            </a:endParaRPr>
          </a:p>
          <a:p>
            <a:pPr marL="0" indent="0">
              <a:buNone/>
            </a:pPr>
            <a:endParaRPr lang="en-US" strike="noStrike" dirty="0">
              <a:solidFill>
                <a:schemeClr val="tx2"/>
              </a:solidFill>
            </a:endParaRPr>
          </a:p>
          <a:p>
            <a:pPr marL="228600" indent="-228600">
              <a:buAutoNum type="arabicPeriod" startAt="3"/>
            </a:pPr>
            <a:r>
              <a:rPr lang="de-DE" strike="noStrike" dirty="0">
                <a:solidFill>
                  <a:schemeClr val="tx2"/>
                </a:solidFill>
              </a:rPr>
              <a:t>Leadership &amp; Organisatorische Exzellenz: </a:t>
            </a:r>
            <a:r>
              <a:rPr lang="de-DE" dirty="0"/>
              <a:t>Der Club ist vollberechtigt (nicht im „Status Quo oder in finanzieller Suspendierung“: Distriktgebühren sind bezahlt und es gibt bei LCI keine ausstehenden Gebühren über 50 US-Dollar, die seit mindestens 90 Tagen ausstehen. Hat </a:t>
            </a:r>
            <a:r>
              <a:rPr lang="de-DE" dirty="0" err="1"/>
              <a:t>Clubsamtsträger</a:t>
            </a:r>
            <a:r>
              <a:rPr lang="de-DE" dirty="0"/>
              <a:t> an LCI gemeldet  </a:t>
            </a:r>
            <a:r>
              <a:rPr lang="de-DE" dirty="0" err="1"/>
              <a:t>Clubsamtsträger</a:t>
            </a:r>
            <a:r>
              <a:rPr lang="de-DE" dirty="0"/>
              <a:t> in Schlüsselpositionen nehmen an Veranstaltungen zur Schulung von </a:t>
            </a:r>
            <a:r>
              <a:rPr lang="de-DE" dirty="0" err="1"/>
              <a:t>Clubsamtsträgern</a:t>
            </a:r>
            <a:r>
              <a:rPr lang="de-DE" dirty="0"/>
              <a:t> teil</a:t>
            </a:r>
          </a:p>
          <a:p>
            <a:pPr marL="0" indent="0">
              <a:buNone/>
            </a:pPr>
            <a:endParaRPr lang="de-DE" strike="noStrike" dirty="0">
              <a:solidFill>
                <a:schemeClr val="tx2"/>
              </a:solidFill>
            </a:endParaRPr>
          </a:p>
          <a:p>
            <a:pPr marL="0" indent="0">
              <a:buNone/>
            </a:pPr>
            <a:endParaRPr lang="en-US" strike="noStrike" dirty="0">
              <a:solidFill>
                <a:schemeClr val="tx2"/>
              </a:solidFill>
            </a:endParaRPr>
          </a:p>
          <a:p>
            <a:pPr marL="228600" indent="-228600">
              <a:buAutoNum type="arabicPeriod" startAt="4"/>
            </a:pPr>
            <a:r>
              <a:rPr lang="de-DE" strike="noStrike" dirty="0">
                <a:solidFill>
                  <a:schemeClr val="tx2"/>
                </a:solidFill>
              </a:rPr>
              <a:t>Marketing: </a:t>
            </a:r>
            <a:r>
              <a:rPr lang="de-DE" dirty="0"/>
              <a:t>Der Club hat seine Hilfsprojekte in lokalen Medien oder auf </a:t>
            </a:r>
            <a:r>
              <a:rPr lang="de-DE" dirty="0" err="1"/>
              <a:t>Social</a:t>
            </a:r>
            <a:r>
              <a:rPr lang="de-DE" dirty="0"/>
              <a:t> Media veröffentlicht.  </a:t>
            </a:r>
          </a:p>
          <a:p>
            <a:pPr marL="0" indent="0">
              <a:buNone/>
            </a:pPr>
            <a:endParaRPr lang="en-US" strike="noStrike" dirty="0">
              <a:solidFill>
                <a:schemeClr val="tx2"/>
              </a:solidFill>
            </a:endParaRP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r>
              <a:rPr lang="de-DE" strike="noStrike" dirty="0">
                <a:solidFill>
                  <a:schemeClr val="tx2"/>
                </a:solidFill>
              </a:rPr>
              <a:t>Clubs, die vor dem 1. Januar gegründet wurden, sind zur Teilnahme berechtigt. </a:t>
            </a:r>
          </a:p>
          <a:p>
            <a:pPr marL="0" marR="0" lvl="0" indent="0" algn="l" defTabSz="914400" rtl="0" eaLnBrk="0" fontAlgn="base" latinLnBrk="0" hangingPunct="0">
              <a:lnSpc>
                <a:spcPct val="150000"/>
              </a:lnSpc>
              <a:spcBef>
                <a:spcPts val="0"/>
              </a:spcBef>
              <a:spcAft>
                <a:spcPct val="0"/>
              </a:spcAft>
              <a:buClrTx/>
              <a:buSzTx/>
              <a:buFontTx/>
              <a:buNone/>
              <a:tabLst>
                <a:tab pos="461963" algn="l"/>
                <a:tab pos="914400" algn="l"/>
                <a:tab pos="1376363" algn="l"/>
                <a:tab pos="1828800" algn="l"/>
              </a:tabLst>
              <a:defRPr/>
            </a:pPr>
            <a:endParaRPr lang="en-US" strike="noStrike" dirty="0">
              <a:solidFill>
                <a:schemeClr val="tx2"/>
              </a:solidFill>
            </a:endParaRP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27</a:t>
            </a:fld>
            <a:endParaRPr lang="en-US"/>
          </a:p>
        </p:txBody>
      </p:sp>
    </p:spTree>
    <p:extLst>
      <p:ext uri="{BB962C8B-B14F-4D97-AF65-F5344CB8AC3E}">
        <p14:creationId xmlns:p14="http://schemas.microsoft.com/office/powerpoint/2010/main" val="2048311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de-DE">
                <a:solidFill>
                  <a:schemeClr val="tx2"/>
                </a:solidFill>
              </a:rPr>
              <a:t>Mitarbeiter der Hauptabteilung „District and Club Administration“ (Distrikt- und Clubverwaltung) helfen Ihnen gerne. Die Kontaktdaten finden Sie auf dieser Folie.</a:t>
            </a:r>
          </a:p>
          <a:p>
            <a:endParaRPr lang="en-US" dirty="0">
              <a:solidFill>
                <a:schemeClr val="tx2"/>
              </a:solidFill>
            </a:endParaRPr>
          </a:p>
          <a:p>
            <a:r>
              <a:rPr lang="de-DE">
                <a:solidFill>
                  <a:schemeClr val="tx2"/>
                </a:solidFill>
              </a:rPr>
              <a:t>Wir möchten Sie jetzt dazu einladen, Fragen zu stellen.</a:t>
            </a:r>
          </a:p>
          <a:p>
            <a:endParaRPr lang="en-US" dirty="0">
              <a:solidFill>
                <a:schemeClr val="tx2"/>
              </a:solidFill>
            </a:endParaRPr>
          </a:p>
          <a:p>
            <a:endParaRPr lang="en-US" dirty="0"/>
          </a:p>
        </p:txBody>
      </p:sp>
      <p:sp>
        <p:nvSpPr>
          <p:cNvPr id="4" name="Slide Number Placeholder 3"/>
          <p:cNvSpPr>
            <a:spLocks noGrp="1"/>
          </p:cNvSpPr>
          <p:nvPr>
            <p:ph type="sldNum" sz="quarter" idx="5"/>
          </p:nvPr>
        </p:nvSpPr>
        <p:spPr/>
        <p:txBody>
          <a:bodyPr/>
          <a:lstStyle/>
          <a:p>
            <a:fld id="{63301E8E-E352-4226-9A21-5215CEB53F4E}" type="slidenum">
              <a:rPr lang="en-US" smtClean="0"/>
              <a:t>28</a:t>
            </a:fld>
            <a:endParaRPr lang="en-US"/>
          </a:p>
        </p:txBody>
      </p:sp>
    </p:spTree>
    <p:extLst>
      <p:ext uri="{BB962C8B-B14F-4D97-AF65-F5344CB8AC3E}">
        <p14:creationId xmlns:p14="http://schemas.microsoft.com/office/powerpoint/2010/main" val="967578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a:p>
        </p:txBody>
      </p:sp>
    </p:spTree>
    <p:extLst>
      <p:ext uri="{BB962C8B-B14F-4D97-AF65-F5344CB8AC3E}">
        <p14:creationId xmlns:p14="http://schemas.microsoft.com/office/powerpoint/2010/main" val="30758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1073691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a:p>
        </p:txBody>
      </p:sp>
    </p:spTree>
    <p:extLst>
      <p:ext uri="{BB962C8B-B14F-4D97-AF65-F5344CB8AC3E}">
        <p14:creationId xmlns:p14="http://schemas.microsoft.com/office/powerpoint/2010/main" val="3222085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de-DE"/>
              <a:t>Entwickeln Sie eine Vision, bewerten den Bedarf und setzen Ziele in den Bereichen</a:t>
            </a:r>
          </a:p>
          <a:p>
            <a:endParaRPr lang="en-US" dirty="0"/>
          </a:p>
          <a:p>
            <a:pPr marL="228600" indent="-228600">
              <a:buAutoNum type="arabicPeriod"/>
            </a:pPr>
            <a:r>
              <a:rPr lang="de-DE"/>
              <a:t>Bringen Sie Ihren Club mit neuen Mitgliedern in Schwung</a:t>
            </a:r>
          </a:p>
          <a:p>
            <a:pPr marL="228600" indent="-228600">
              <a:buAutoNum type="arabicPeriod"/>
            </a:pPr>
            <a:r>
              <a:rPr lang="de-DE"/>
              <a:t>Setzen Sie mit neuen Hilfsinitiativen neue Impulse in Ihrem Club</a:t>
            </a:r>
          </a:p>
          <a:p>
            <a:pPr marL="228600" indent="-228600">
              <a:buAutoNum type="arabicPeriod"/>
            </a:pPr>
            <a:r>
              <a:rPr lang="de-DE"/>
              <a:t>Die Führungskräfteentwicklung und den Clubbetrieb optimieren</a:t>
            </a:r>
          </a:p>
          <a:p>
            <a:pPr marL="228600" indent="-228600">
              <a:buAutoNum type="arabicPeriod"/>
            </a:pPr>
            <a:r>
              <a:rPr lang="de-DE"/>
              <a:t>Die Gemeinschaft am Erfolg Ihres Clubs teilhaben lassen</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159805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Diskutieren Sie die Fragen auf dieser Folie und sprechen über die Bedeutung.</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285543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Schwerpunktbereich 2: Mit neuen Hilfsinitiativen neue Impulse in Ihren Clubs setzen</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3416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Schwerpunktbereich 3: Optimieren Sie die Führungskräfteentwicklung und den Clubbetrieb </a:t>
            </a:r>
          </a:p>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012361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Schwerpunktbereich 4 Gebiet: Die Gemeinschaft am Erfolg Ihres Clubs teilhaben lassen</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1597731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80647681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 id="214748387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mailto:orderdetails@lionsclubs.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hyperlink" Target="https://www.lionsclubs.org/de/resources-for-members/resource-center/improving-club-quality" TargetMode="External"/><Relationship Id="rId4" Type="http://schemas.openxmlformats.org/officeDocument/2006/relationships/hyperlink" Target="mailto:Eurafrican@lionsclubs.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6" name="Rectangle 15"/>
          <p:cNvSpPr/>
          <p:nvPr/>
        </p:nvSpPr>
        <p:spPr>
          <a:xfrm flipV="1">
            <a:off x="4800599" y="3581400"/>
            <a:ext cx="2590801"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Content Placeholder 1" hidden="1"/>
          <p:cNvSpPr txBox="1">
            <a:spLocks/>
          </p:cNvSpPr>
          <p:nvPr/>
        </p:nvSpPr>
        <p:spPr>
          <a:xfrm>
            <a:off x="0" y="3035000"/>
            <a:ext cx="12192000" cy="42672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2400" kern="0" dirty="0"/>
              <a:t>Chris Bunch – LION Managing Editor</a:t>
            </a:r>
          </a:p>
          <a:p>
            <a:pPr marL="0" indent="0" algn="ctr">
              <a:buNone/>
            </a:pPr>
            <a:r>
              <a:rPr lang="en-US" sz="2400" kern="0" dirty="0"/>
              <a:t>Sanjeev Ahuja – Chief of Marketing &amp; Membership</a:t>
            </a:r>
          </a:p>
          <a:p>
            <a:pPr marL="0" indent="0" algn="ctr">
              <a:buNone/>
            </a:pPr>
            <a:r>
              <a:rPr lang="en-US" sz="2400" kern="0" dirty="0"/>
              <a:t>Dan Hervey – Brand &amp; Creative Director</a:t>
            </a:r>
          </a:p>
          <a:p>
            <a:pPr marL="0" indent="0" algn="ctr">
              <a:buNone/>
            </a:pPr>
            <a:r>
              <a:rPr lang="en-US" sz="2400" kern="0" dirty="0"/>
              <a:t>Stephanie Morales – Meetings Manager</a:t>
            </a:r>
            <a:endParaRPr lang="en-US" kern="0" dirty="0"/>
          </a:p>
        </p:txBody>
      </p:sp>
      <p:sp>
        <p:nvSpPr>
          <p:cNvPr id="5" name="Text Placeholder 1">
            <a:extLst>
              <a:ext uri="{FF2B5EF4-FFF2-40B4-BE49-F238E27FC236}">
                <a16:creationId xmlns:a16="http://schemas.microsoft.com/office/drawing/2014/main" id="{C978D4D1-B2A7-4381-99E0-F43CCD4A579C}"/>
              </a:ext>
            </a:extLst>
          </p:cNvPr>
          <p:cNvSpPr txBox="1">
            <a:spLocks/>
          </p:cNvSpPr>
          <p:nvPr/>
        </p:nvSpPr>
        <p:spPr>
          <a:xfrm>
            <a:off x="2743200" y="2819400"/>
            <a:ext cx="6705600" cy="762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de-DE" sz="4000">
                <a:solidFill>
                  <a:schemeClr val="bg1"/>
                </a:solidFill>
                <a:latin typeface="Calibri Light" panose="020F0302020204030204" pitchFamily="34" charset="0"/>
                <a:cs typeface="Calibri Light" panose="020F0302020204030204" pitchFamily="34" charset="0"/>
              </a:rPr>
              <a:t>„Club Excellence“ erreichen</a:t>
            </a:r>
          </a:p>
        </p:txBody>
      </p:sp>
      <p:pic>
        <p:nvPicPr>
          <p:cNvPr id="11" name="Picture 10" descr="lionlogo_white.eps">
            <a:extLst>
              <a:ext uri="{FF2B5EF4-FFF2-40B4-BE49-F238E27FC236}">
                <a16:creationId xmlns:a16="http://schemas.microsoft.com/office/drawing/2014/main" id="{FFC4429E-4716-411D-8D5B-305CD82ECF95}"/>
              </a:ext>
            </a:extLst>
          </p:cNvPr>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8534400" y="3276600"/>
            <a:ext cx="3332066" cy="325043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828417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bg1"/>
                </a:solidFill>
                <a:latin typeface="Calibri" panose="020F0502020204030204" pitchFamily="34" charset="0"/>
                <a:ea typeface="Arial" charset="0"/>
                <a:cs typeface="Calibri" panose="020F0502020204030204" pitchFamily="34" charset="0"/>
              </a:rPr>
              <a:t>Schwerpunktbereich 4</a:t>
            </a:r>
          </a:p>
          <a:p>
            <a:r>
              <a:rPr lang="de-DE">
                <a:solidFill>
                  <a:schemeClr val="bg1"/>
                </a:solidFill>
                <a:latin typeface="Calibri" panose="020F0502020204030204" pitchFamily="34" charset="0"/>
                <a:ea typeface="Arial" charset="0"/>
                <a:cs typeface="Calibri" panose="020F0502020204030204" pitchFamily="34" charset="0"/>
              </a:rPr>
              <a:t>Lassen Sie die Community am Erfolg Ihres Clubs teilhaben</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de-DE" sz="2400" b="1">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Ist der Club aktiv auf Social Media (Facebook, Instagram, Twitter) vertreten?</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Hat Ihr Club ein e-Clubhouse oder eine eigene Webseite?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Wie halten Sie die Öffentlichkeit über Ihre Veranstaltungen auf dem Laufenden?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Haben wir ein einladendes Motto, das Menschen zum Mitmachen bewegen kann? </a:t>
            </a:r>
          </a:p>
        </p:txBody>
      </p:sp>
    </p:spTree>
    <p:extLst>
      <p:ext uri="{BB962C8B-B14F-4D97-AF65-F5344CB8AC3E}">
        <p14:creationId xmlns:p14="http://schemas.microsoft.com/office/powerpoint/2010/main" val="478113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de-DE">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3200">
                <a:solidFill>
                  <a:schemeClr val="accent1"/>
                </a:solidFill>
                <a:latin typeface="Calibri" panose="020F0502020204030204" pitchFamily="34" charset="0"/>
                <a:cs typeface="Calibri" panose="020F0502020204030204" pitchFamily="34" charset="0"/>
              </a:rPr>
              <a:t>SWOT-Analyse</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Bauen Sie auf Ihre Stärken</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Meistern Sie Ihre Schwächen</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Nutzen Sie Ihre Chancen</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de-DE" sz="2400">
                  <a:solidFill>
                    <a:schemeClr val="bg1"/>
                  </a:solidFill>
                  <a:latin typeface="Calibri" panose="020F0502020204030204" pitchFamily="34" charset="0"/>
                  <a:cs typeface="Calibri" panose="020F0502020204030204" pitchFamily="34" charset="0"/>
                </a:rPr>
                <a:t>Minimieren Sie die Auswirkungen von Risiken</a:t>
              </a:r>
            </a:p>
          </p:txBody>
        </p:sp>
      </p:grpSp>
      <p:pic>
        <p:nvPicPr>
          <p:cNvPr id="5" name="Picture 4">
            <a:extLst>
              <a:ext uri="{FF2B5EF4-FFF2-40B4-BE49-F238E27FC236}">
                <a16:creationId xmlns:a16="http://schemas.microsoft.com/office/drawing/2014/main" id="{E11025C3-95FC-4487-83F5-955B1D6E71F7}"/>
              </a:ext>
            </a:extLst>
          </p:cNvPr>
          <p:cNvPicPr>
            <a:picLocks noChangeAspect="1"/>
          </p:cNvPicPr>
          <p:nvPr/>
        </p:nvPicPr>
        <p:blipFill>
          <a:blip r:embed="rId4"/>
          <a:stretch>
            <a:fillRect/>
          </a:stretch>
        </p:blipFill>
        <p:spPr>
          <a:xfrm>
            <a:off x="190500" y="2152861"/>
            <a:ext cx="6575049" cy="217192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2438400"/>
            <a:ext cx="6209629" cy="1517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latin typeface="Calibri" panose="020F0502020204030204" pitchFamily="34" charset="0"/>
                <a:cs typeface="Calibri" panose="020F0502020204030204" pitchFamily="34" charset="0"/>
              </a:rPr>
              <a:t>RESSOURCEN ZUR UNTERSTÜTZUNG DER SCHWERPUNKTBEREICHE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BD759C5E-3E5F-ADE8-097D-6E14555D91BE}"/>
              </a:ext>
            </a:extLst>
          </p:cNvPr>
          <p:cNvPicPr>
            <a:picLocks noChangeAspect="1"/>
          </p:cNvPicPr>
          <p:nvPr/>
        </p:nvPicPr>
        <p:blipFill>
          <a:blip r:embed="rId4"/>
          <a:stretch>
            <a:fillRect/>
          </a:stretch>
        </p:blipFill>
        <p:spPr>
          <a:xfrm>
            <a:off x="0" y="4800600"/>
            <a:ext cx="2819400" cy="2819400"/>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38752" y="685800"/>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3740" y="149486"/>
            <a:ext cx="2407059" cy="5363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Ressourcen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pic>
        <p:nvPicPr>
          <p:cNvPr id="9" name="Picture 8">
            <a:extLst>
              <a:ext uri="{FF2B5EF4-FFF2-40B4-BE49-F238E27FC236}">
                <a16:creationId xmlns:a16="http://schemas.microsoft.com/office/drawing/2014/main" id="{C999926F-DFCA-FAB5-48EE-AF5D5479FD34}"/>
              </a:ext>
            </a:extLst>
          </p:cNvPr>
          <p:cNvPicPr>
            <a:picLocks noChangeAspect="1"/>
          </p:cNvPicPr>
          <p:nvPr/>
        </p:nvPicPr>
        <p:blipFill>
          <a:blip r:embed="rId3"/>
          <a:stretch>
            <a:fillRect/>
          </a:stretch>
        </p:blipFill>
        <p:spPr>
          <a:xfrm>
            <a:off x="9245370" y="2286000"/>
            <a:ext cx="2795476" cy="3610824"/>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52B1891A-FEE5-2BDF-DD41-C3869DA8E11D}"/>
              </a:ext>
            </a:extLst>
          </p:cNvPr>
          <p:cNvPicPr>
            <a:picLocks noChangeAspect="1"/>
          </p:cNvPicPr>
          <p:nvPr/>
        </p:nvPicPr>
        <p:blipFill>
          <a:blip r:embed="rId4"/>
          <a:stretch>
            <a:fillRect/>
          </a:stretch>
        </p:blipFill>
        <p:spPr>
          <a:xfrm>
            <a:off x="130113" y="1338947"/>
            <a:ext cx="2882874" cy="3759879"/>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307DA90A-EF58-11F9-FDAC-E7440A18A651}"/>
              </a:ext>
            </a:extLst>
          </p:cNvPr>
          <p:cNvPicPr>
            <a:picLocks noChangeAspect="1"/>
          </p:cNvPicPr>
          <p:nvPr/>
        </p:nvPicPr>
        <p:blipFill>
          <a:blip r:embed="rId5"/>
          <a:stretch>
            <a:fillRect/>
          </a:stretch>
        </p:blipFill>
        <p:spPr>
          <a:xfrm>
            <a:off x="3143731" y="2447615"/>
            <a:ext cx="2855458" cy="3657973"/>
          </a:xfrm>
          <a:prstGeom prst="rect">
            <a:avLst/>
          </a:prstGeom>
          <a:effectLst>
            <a:outerShdw blurRad="63500" sx="102000" sy="102000" algn="ctr" rotWithShape="0">
              <a:schemeClr val="accent1">
                <a:alpha val="40000"/>
              </a:schemeClr>
            </a:outerShdw>
          </a:effectLst>
        </p:spPr>
      </p:pic>
      <p:pic>
        <p:nvPicPr>
          <p:cNvPr id="12" name="Picture 11">
            <a:extLst>
              <a:ext uri="{FF2B5EF4-FFF2-40B4-BE49-F238E27FC236}">
                <a16:creationId xmlns:a16="http://schemas.microsoft.com/office/drawing/2014/main" id="{E3688B17-A20E-8B51-8D68-8CDF8263551A}"/>
              </a:ext>
            </a:extLst>
          </p:cNvPr>
          <p:cNvPicPr>
            <a:picLocks noChangeAspect="1"/>
          </p:cNvPicPr>
          <p:nvPr/>
        </p:nvPicPr>
        <p:blipFill>
          <a:blip r:embed="rId6"/>
          <a:stretch>
            <a:fillRect/>
          </a:stretch>
        </p:blipFill>
        <p:spPr>
          <a:xfrm>
            <a:off x="6126083" y="1549060"/>
            <a:ext cx="2889304" cy="375988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Ressourcen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a:solidFill>
                <a:schemeClr val="bg1"/>
              </a:solidFill>
            </a:endParaRPr>
          </a:p>
        </p:txBody>
      </p:sp>
      <p:pic>
        <p:nvPicPr>
          <p:cNvPr id="3" name="Picture 2">
            <a:extLst>
              <a:ext uri="{FF2B5EF4-FFF2-40B4-BE49-F238E27FC236}">
                <a16:creationId xmlns:a16="http://schemas.microsoft.com/office/drawing/2014/main" id="{90B4A352-FF13-B83D-1E6E-20684888A842}"/>
              </a:ext>
            </a:extLst>
          </p:cNvPr>
          <p:cNvPicPr>
            <a:picLocks noChangeAspect="1"/>
          </p:cNvPicPr>
          <p:nvPr/>
        </p:nvPicPr>
        <p:blipFill>
          <a:blip r:embed="rId3"/>
          <a:stretch>
            <a:fillRect/>
          </a:stretch>
        </p:blipFill>
        <p:spPr>
          <a:xfrm>
            <a:off x="8750203" y="588415"/>
            <a:ext cx="2786954" cy="3579323"/>
          </a:xfrm>
          <a:prstGeom prst="rect">
            <a:avLst/>
          </a:prstGeom>
          <a:ln w="25400">
            <a:solidFill>
              <a:srgbClr val="F0C300"/>
            </a:solidFill>
          </a:ln>
        </p:spPr>
      </p:pic>
      <p:pic>
        <p:nvPicPr>
          <p:cNvPr id="6" name="Picture 5">
            <a:extLst>
              <a:ext uri="{FF2B5EF4-FFF2-40B4-BE49-F238E27FC236}">
                <a16:creationId xmlns:a16="http://schemas.microsoft.com/office/drawing/2014/main" id="{D4A40427-BB0A-8505-22B2-A40700D32C59}"/>
              </a:ext>
            </a:extLst>
          </p:cNvPr>
          <p:cNvPicPr>
            <a:picLocks noChangeAspect="1"/>
          </p:cNvPicPr>
          <p:nvPr/>
        </p:nvPicPr>
        <p:blipFill>
          <a:blip r:embed="rId4"/>
          <a:stretch>
            <a:fillRect/>
          </a:stretch>
        </p:blipFill>
        <p:spPr>
          <a:xfrm>
            <a:off x="4267200" y="4593777"/>
            <a:ext cx="7153275" cy="2101192"/>
          </a:xfrm>
          <a:prstGeom prst="rect">
            <a:avLst/>
          </a:prstGeom>
          <a:ln w="34925">
            <a:solidFill>
              <a:srgbClr val="F0C300"/>
            </a:solidFill>
          </a:ln>
        </p:spPr>
      </p:pic>
      <p:pic>
        <p:nvPicPr>
          <p:cNvPr id="9" name="Picture 8">
            <a:extLst>
              <a:ext uri="{FF2B5EF4-FFF2-40B4-BE49-F238E27FC236}">
                <a16:creationId xmlns:a16="http://schemas.microsoft.com/office/drawing/2014/main" id="{72C370F1-C9CE-498B-8C91-BE9855D62F3C}"/>
              </a:ext>
            </a:extLst>
          </p:cNvPr>
          <p:cNvPicPr>
            <a:picLocks noChangeAspect="1"/>
          </p:cNvPicPr>
          <p:nvPr/>
        </p:nvPicPr>
        <p:blipFill>
          <a:blip r:embed="rId5"/>
          <a:stretch>
            <a:fillRect/>
          </a:stretch>
        </p:blipFill>
        <p:spPr>
          <a:xfrm>
            <a:off x="251160" y="1601059"/>
            <a:ext cx="2925998" cy="3791801"/>
          </a:xfrm>
          <a:prstGeom prst="rect">
            <a:avLst/>
          </a:prstGeom>
          <a:effectLst>
            <a:outerShdw blurRad="63500" sx="102000" sy="102000" algn="ctr" rotWithShape="0">
              <a:schemeClr val="accent1">
                <a:alpha val="40000"/>
              </a:schemeClr>
            </a:outerShdw>
          </a:effectLst>
        </p:spPr>
      </p:pic>
      <p:pic>
        <p:nvPicPr>
          <p:cNvPr id="11" name="Picture 10">
            <a:extLst>
              <a:ext uri="{FF2B5EF4-FFF2-40B4-BE49-F238E27FC236}">
                <a16:creationId xmlns:a16="http://schemas.microsoft.com/office/drawing/2014/main" id="{AEA87F40-F284-5E86-4227-B0F1DB1C882F}"/>
              </a:ext>
            </a:extLst>
          </p:cNvPr>
          <p:cNvPicPr>
            <a:picLocks noChangeAspect="1"/>
          </p:cNvPicPr>
          <p:nvPr/>
        </p:nvPicPr>
        <p:blipFill>
          <a:blip r:embed="rId6"/>
          <a:stretch>
            <a:fillRect/>
          </a:stretch>
        </p:blipFill>
        <p:spPr>
          <a:xfrm>
            <a:off x="4267200" y="190463"/>
            <a:ext cx="2925997" cy="3815854"/>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80257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Ressourcen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a:solidFill>
                <a:schemeClr val="bg1"/>
              </a:solidFill>
            </a:endParaRPr>
          </a:p>
        </p:txBody>
      </p:sp>
      <p:pic>
        <p:nvPicPr>
          <p:cNvPr id="6" name="Picture 5">
            <a:extLst>
              <a:ext uri="{FF2B5EF4-FFF2-40B4-BE49-F238E27FC236}">
                <a16:creationId xmlns:a16="http://schemas.microsoft.com/office/drawing/2014/main" id="{B14DFD80-3D97-D3A8-98FC-11149FB2882F}"/>
              </a:ext>
            </a:extLst>
          </p:cNvPr>
          <p:cNvPicPr>
            <a:picLocks noChangeAspect="1"/>
          </p:cNvPicPr>
          <p:nvPr/>
        </p:nvPicPr>
        <p:blipFill>
          <a:blip r:embed="rId3"/>
          <a:stretch>
            <a:fillRect/>
          </a:stretch>
        </p:blipFill>
        <p:spPr>
          <a:xfrm>
            <a:off x="4495800" y="307188"/>
            <a:ext cx="4743450" cy="608134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ZIELE SETZEN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39E98386-CADF-ECDF-A8DB-0CBF88AB4B55}"/>
              </a:ext>
            </a:extLst>
          </p:cNvPr>
          <p:cNvPicPr>
            <a:picLocks noChangeAspect="1"/>
          </p:cNvPicPr>
          <p:nvPr/>
        </p:nvPicPr>
        <p:blipFill>
          <a:blip r:embed="rId4"/>
          <a:stretch>
            <a:fillRect/>
          </a:stretch>
        </p:blipFill>
        <p:spPr>
          <a:xfrm>
            <a:off x="-12701" y="4876800"/>
            <a:ext cx="2562318" cy="2562318"/>
          </a:xfrm>
          <a:prstGeom prst="rect">
            <a:avLst/>
          </a:prstGeom>
        </p:spPr>
      </p:pic>
    </p:spTree>
    <p:extLst>
      <p:ext uri="{BB962C8B-B14F-4D97-AF65-F5344CB8AC3E}">
        <p14:creationId xmlns:p14="http://schemas.microsoft.com/office/powerpoint/2010/main" val="342514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889635" cy="4068399"/>
            <a:chOff x="563385" y="1458067"/>
            <a:chExt cx="1889635" cy="4068399"/>
          </a:xfrm>
        </p:grpSpPr>
        <p:sp>
          <p:nvSpPr>
            <p:cNvPr id="27" name="Rectangle 14"/>
            <p:cNvSpPr>
              <a:spLocks noChangeArrowheads="1"/>
            </p:cNvSpPr>
            <p:nvPr/>
          </p:nvSpPr>
          <p:spPr bwMode="auto">
            <a:xfrm>
              <a:off x="875519" y="3620050"/>
              <a:ext cx="1242347"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pezifisch</a:t>
              </a:r>
              <a:endParaRPr kumimoji="0" lang="de-DE" sz="2400" b="1" i="0" u="none" strike="noStrike" cap="none"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8827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Achten Sie auf eine klare Zielvorgabe. </a:t>
              </a: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57894" y="1496652"/>
            <a:ext cx="2032694" cy="4698647"/>
            <a:chOff x="2589874" y="1479112"/>
            <a:chExt cx="2032694" cy="4698647"/>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essbar</a:t>
              </a: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95199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Bezugspunkte und Fortschritt müssen messbar sein.</a:t>
              </a: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usführbar</a:t>
              </a: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1" i="0" u="none" strike="noStrike" cap="none" normalizeH="0" baseline="0" noProof="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Jedes Ziel muss erreichbar sein.</a:t>
              </a:r>
            </a:p>
          </p:txBody>
        </p:sp>
      </p:grpSp>
      <p:grpSp>
        <p:nvGrpSpPr>
          <p:cNvPr id="18" name="Group 17"/>
          <p:cNvGrpSpPr/>
          <p:nvPr/>
        </p:nvGrpSpPr>
        <p:grpSpPr>
          <a:xfrm>
            <a:off x="7359688" y="1458067"/>
            <a:ext cx="2400237" cy="4201558"/>
            <a:chOff x="7359688" y="1458067"/>
            <a:chExt cx="2400237" cy="4201558"/>
          </a:xfrm>
        </p:grpSpPr>
        <p:sp>
          <p:nvSpPr>
            <p:cNvPr id="36" name="Rectangle 17"/>
            <p:cNvSpPr>
              <a:spLocks noChangeArrowheads="1"/>
            </p:cNvSpPr>
            <p:nvPr/>
          </p:nvSpPr>
          <p:spPr bwMode="auto">
            <a:xfrm>
              <a:off x="7864250" y="3570520"/>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1" i="0" u="none" strike="noStrike" cap="none" normalizeH="0" baseline="0" noProof="0" dirty="0" err="1">
                  <a:ln>
                    <a:noFill/>
                  </a:ln>
                  <a:solidFill>
                    <a:srgbClr val="407CCA"/>
                  </a:solidFill>
                  <a:effectLst/>
                  <a:uLnTx/>
                  <a:uFillTx/>
                  <a:latin typeface="Calibri" panose="020F0502020204030204" pitchFamily="34" charset="0"/>
                  <a:ea typeface="Arial" charset="0"/>
                  <a:cs typeface="Calibri" panose="020F0502020204030204" pitchFamily="34" charset="0"/>
                </a:rPr>
                <a:t>ealistisch</a:t>
              </a:r>
              <a:endParaRPr kumimoji="0" lang="de-DE" sz="2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39" name="Rectangle 23"/>
            <p:cNvSpPr>
              <a:spLocks noChangeArrowheads="1"/>
            </p:cNvSpPr>
            <p:nvPr/>
          </p:nvSpPr>
          <p:spPr bwMode="auto">
            <a:xfrm>
              <a:off x="7436021" y="3314918"/>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1" i="0" u="none" strike="noStrike" cap="none"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359688" y="4459296"/>
              <a:ext cx="2400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Eine Herausforderung, die realistisch ist.</a:t>
              </a:r>
            </a:p>
          </p:txBody>
        </p:sp>
      </p:grpSp>
      <p:grpSp>
        <p:nvGrpSpPr>
          <p:cNvPr id="19" name="Group 18"/>
          <p:cNvGrpSpPr/>
          <p:nvPr/>
        </p:nvGrpSpPr>
        <p:grpSpPr>
          <a:xfrm>
            <a:off x="9657532" y="1479112"/>
            <a:ext cx="2534468"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300" b="1" i="0" u="none" strike="noStrike" cap="none" normalizeH="0" baseline="0" noProof="0" dirty="0" err="1">
                  <a:ln>
                    <a:noFill/>
                  </a:ln>
                  <a:solidFill>
                    <a:srgbClr val="00A869"/>
                  </a:solidFill>
                  <a:effectLst/>
                  <a:uLnTx/>
                  <a:uFillTx/>
                  <a:latin typeface="Calibri" panose="020F0502020204030204" pitchFamily="34" charset="0"/>
                  <a:ea typeface="Arial" charset="0"/>
                  <a:cs typeface="Calibri" panose="020F0502020204030204" pitchFamily="34" charset="0"/>
                </a:rPr>
                <a:t>erminorientiert</a:t>
              </a:r>
              <a:endParaRPr kumimoji="0" lang="de-DE" sz="2300" b="1" i="0" u="none" strike="noStrike" cap="none"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5400" b="0" i="0" u="none" strike="noStrike" cap="none" normalizeH="0" baseline="0" noProof="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4800" b="1" i="0" u="none" strike="noStrike" cap="none" normalizeH="0" baseline="0" noProof="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400" b="0" i="0" u="none" strike="noStrike" cap="none" normalizeH="0" baseline="0" noProof="0">
                  <a:ln>
                    <a:noFill/>
                  </a:ln>
                  <a:solidFill>
                    <a:prstClr val="white"/>
                  </a:solidFill>
                  <a:effectLst/>
                  <a:uLnTx/>
                  <a:uFillTx/>
                  <a:latin typeface="Calibri" panose="020F0502020204030204" pitchFamily="34" charset="0"/>
                  <a:ea typeface="Arial" charset="0"/>
                  <a:cs typeface="Calibri" panose="020F0502020204030204" pitchFamily="34" charset="0"/>
                </a:rPr>
                <a:t>Ein Zeitrahmen, der die Etappen des Fortschritts skizziert.</a:t>
              </a:r>
            </a:p>
          </p:txBody>
        </p:sp>
      </p:grpSp>
    </p:spTree>
    <p:extLst>
      <p:ext uri="{BB962C8B-B14F-4D97-AF65-F5344CB8AC3E}">
        <p14:creationId xmlns:p14="http://schemas.microsoft.com/office/powerpoint/2010/main" val="398678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dirty="0">
                <a:solidFill>
                  <a:srgbClr val="EBB700"/>
                </a:solidFill>
                <a:latin typeface="Calibri" panose="020F0502020204030204" pitchFamily="34" charset="0"/>
                <a:cs typeface="Calibri" panose="020F0502020204030204" pitchFamily="34" charset="0"/>
              </a:rPr>
              <a:t>Zielaussagen-Formular</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2" name="Picture 1">
            <a:extLst>
              <a:ext uri="{FF2B5EF4-FFF2-40B4-BE49-F238E27FC236}">
                <a16:creationId xmlns:a16="http://schemas.microsoft.com/office/drawing/2014/main" id="{1CA9FFB5-F8BF-3819-9A6A-2C3B52A7075F}"/>
              </a:ext>
            </a:extLst>
          </p:cNvPr>
          <p:cNvPicPr>
            <a:picLocks noChangeAspect="1"/>
          </p:cNvPicPr>
          <p:nvPr/>
        </p:nvPicPr>
        <p:blipFill>
          <a:blip r:embed="rId4"/>
          <a:stretch>
            <a:fillRect/>
          </a:stretch>
        </p:blipFill>
        <p:spPr>
          <a:xfrm>
            <a:off x="5165484" y="376989"/>
            <a:ext cx="4696291" cy="60960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ENTWERFEN SIE EINEN PLAN, UM IHRE ZIELE ZU ERREICHEN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de-DE" sz="4800" b="1">
                <a:solidFill>
                  <a:schemeClr val="bg1"/>
                </a:solidFill>
                <a:effectLst/>
                <a:latin typeface="Calibri" panose="020F0502020204030204" pitchFamily="34" charset="0"/>
                <a:ea typeface="Calibri" panose="020F0502020204030204" pitchFamily="34" charset="0"/>
                <a:cs typeface="Calibri" panose="020F0502020204030204" pitchFamily="34" charset="0"/>
              </a:rPr>
              <a:t>Planen Sie den Erfolg Ihres Clubs</a:t>
            </a:r>
          </a:p>
          <a:p>
            <a:pPr marL="0" marR="0">
              <a:lnSpc>
                <a:spcPct val="107000"/>
              </a:lnSpc>
              <a:spcBef>
                <a:spcPts val="0"/>
              </a:spcBef>
              <a:spcAft>
                <a:spcPts val="0"/>
              </a:spcAft>
            </a:pPr>
            <a:r>
              <a:rPr lang="de-DE" sz="2000" b="1">
                <a:solidFill>
                  <a:schemeClr val="bg1"/>
                </a:solidFill>
                <a:latin typeface="Calibri" panose="020F0502020204030204" pitchFamily="34" charset="0"/>
                <a:ea typeface="Calibri" panose="020F0502020204030204" pitchFamily="34" charset="0"/>
                <a:cs typeface="Calibri" panose="020F0502020204030204" pitchFamily="34" charset="0"/>
              </a:rPr>
              <a:t>(Global Membership Approach)</a:t>
            </a:r>
          </a:p>
        </p:txBody>
      </p:sp>
      <p:pic>
        <p:nvPicPr>
          <p:cNvPr id="14" name="Picture 13">
            <a:extLst>
              <a:ext uri="{FF2B5EF4-FFF2-40B4-BE49-F238E27FC236}">
                <a16:creationId xmlns:a16="http://schemas.microsoft.com/office/drawing/2014/main" id="{EDECCFEF-6816-410E-A2AF-F40D70A892A0}"/>
              </a:ext>
            </a:extLst>
          </p:cNvPr>
          <p:cNvPicPr>
            <a:picLocks noChangeAspect="1"/>
          </p:cNvPicPr>
          <p:nvPr/>
        </p:nvPicPr>
        <p:blipFill>
          <a:blip r:embed="rId4"/>
          <a:srcRect/>
          <a:stretch/>
        </p:blipFill>
        <p:spPr>
          <a:xfrm>
            <a:off x="9220200" y="6314267"/>
            <a:ext cx="2755897" cy="463609"/>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6096"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5104588"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de-DE" sz="2400" dirty="0">
                <a:solidFill>
                  <a:schemeClr val="bg1"/>
                </a:solidFill>
                <a:latin typeface="Calibri" panose="020F0502020204030204" pitchFamily="34" charset="0"/>
                <a:cs typeface="Calibri" panose="020F0502020204030204" pitchFamily="34" charset="0"/>
              </a:rPr>
              <a:t>Für jeden Bereich</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400" dirty="0">
                <a:solidFill>
                  <a:schemeClr val="bg1"/>
                </a:solidFill>
                <a:latin typeface="Calibri" panose="020F0502020204030204" pitchFamily="34" charset="0"/>
                <a:cs typeface="Calibri" panose="020F0502020204030204" pitchFamily="34" charset="0"/>
              </a:rPr>
              <a:t>Was? (Zielsetzung)</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400" dirty="0">
                <a:solidFill>
                  <a:schemeClr val="bg1"/>
                </a:solidFill>
                <a:latin typeface="Calibri" panose="020F0502020204030204" pitchFamily="34" charset="0"/>
                <a:cs typeface="Calibri" panose="020F0502020204030204" pitchFamily="34" charset="0"/>
              </a:rPr>
              <a:t>Wie? (Handlungsschritte)</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400" dirty="0">
                <a:solidFill>
                  <a:schemeClr val="bg1"/>
                </a:solidFill>
                <a:latin typeface="Calibri" panose="020F0502020204030204" pitchFamily="34" charset="0"/>
                <a:cs typeface="Calibri" panose="020F0502020204030204" pitchFamily="34" charset="0"/>
              </a:rPr>
              <a:t>Wann? (Frist für die Fertigstellung)</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400" dirty="0">
                <a:solidFill>
                  <a:schemeClr val="bg1"/>
                </a:solidFill>
                <a:latin typeface="Calibri" panose="020F0502020204030204" pitchFamily="34" charset="0"/>
                <a:cs typeface="Calibri" panose="020F0502020204030204" pitchFamily="34" charset="0"/>
              </a:rPr>
              <a:t>Wer? (Die für die Durchführung verantwortliche(n) Person(en)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de-DE" sz="2400" dirty="0">
                <a:solidFill>
                  <a:schemeClr val="bg1"/>
                </a:solidFill>
                <a:latin typeface="Calibri" panose="020F0502020204030204" pitchFamily="34" charset="0"/>
                <a:cs typeface="Calibri" panose="020F0502020204030204" pitchFamily="34" charset="0"/>
              </a:rPr>
              <a:t>Wie erfahren Sie vom Stand der Dinge? (Wie erfahren Sie, dass der Schritt abgeschlossen ist)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4786" y="919789"/>
            <a:ext cx="5608813" cy="5632311"/>
          </a:xfrm>
          <a:prstGeom prst="rect">
            <a:avLst/>
          </a:prstGeom>
        </p:spPr>
        <p:txBody>
          <a:bodyPr wrap="square">
            <a:spAutoFit/>
          </a:bodyPr>
          <a:lstStyle/>
          <a:p>
            <a:r>
              <a:rPr lang="de-DE" sz="2400" b="1" dirty="0">
                <a:solidFill>
                  <a:schemeClr val="bg1"/>
                </a:solidFill>
                <a:latin typeface="Calibri" panose="020F0502020204030204" pitchFamily="34" charset="0"/>
                <a:cs typeface="Calibri" panose="020F0502020204030204" pitchFamily="34" charset="0"/>
              </a:rPr>
              <a:t>ENTWICKELN SIE IHREN </a:t>
            </a:r>
            <a:r>
              <a:rPr lang="de-DE" sz="2400" b="1" i="1" dirty="0">
                <a:solidFill>
                  <a:schemeClr val="bg1"/>
                </a:solidFill>
                <a:latin typeface="Calibri" panose="020F0502020204030204" pitchFamily="34" charset="0"/>
                <a:cs typeface="Calibri" panose="020F0502020204030204" pitchFamily="34" charset="0"/>
              </a:rPr>
              <a:t>HANDLUNGSPLAN</a:t>
            </a:r>
            <a:r>
              <a:rPr lang="de-DE" sz="2400" dirty="0">
                <a:solidFill>
                  <a:schemeClr val="bg1"/>
                </a:solidFill>
                <a:latin typeface="Calibri" panose="020F0502020204030204" pitchFamily="34" charset="0"/>
                <a:cs typeface="Calibri" panose="020F0502020204030204" pitchFamily="34" charset="0"/>
              </a:rPr>
              <a:t>, indem Sie die Schritte festhalten, die Sie für das Erreichen Ihrer Ziele ergreifen werden.</a:t>
            </a:r>
            <a:r>
              <a:rPr lang="de-DE" sz="2400" strike="sngStrike" dirty="0">
                <a:solidFill>
                  <a:schemeClr val="bg1"/>
                </a:solidFill>
                <a:latin typeface="Calibri" panose="020F0502020204030204" pitchFamily="34" charset="0"/>
                <a:cs typeface="Calibri" panose="020F0502020204030204" pitchFamily="34" charset="0"/>
              </a:rPr>
              <a:t> </a:t>
            </a:r>
          </a:p>
          <a:p>
            <a:endParaRPr lang="en-US" sz="2400" dirty="0">
              <a:solidFill>
                <a:schemeClr val="bg1"/>
              </a:solidFill>
              <a:latin typeface="Calibri" panose="020F0502020204030204" pitchFamily="34" charset="0"/>
              <a:cs typeface="Calibri" panose="020F0502020204030204" pitchFamily="34" charset="0"/>
            </a:endParaRPr>
          </a:p>
          <a:p>
            <a:r>
              <a:rPr lang="de-DE" sz="2400" dirty="0">
                <a:solidFill>
                  <a:schemeClr val="bg1"/>
                </a:solidFill>
                <a:latin typeface="Calibri" panose="020F0502020204030204" pitchFamily="34" charset="0"/>
                <a:cs typeface="Calibri" panose="020F0502020204030204" pitchFamily="34" charset="0"/>
              </a:rPr>
              <a:t>Dieser Schritt definiert, wie das Ziel erreicht werden soll (Handlungsschritte), wann jeder Schritt abgeschlossen sein wird, wer für den Schritt verantwortlich ist und wie Sie überprüfen können, ob jeder Schritt durchgeführt wurde. Das Arbeitsblatt: Handlungsplan können Sie bei der Ausarbeitung eines Plans zum Erreichen jedes einzelnen Ziels einsetzen. Zusammengenommen bilden die Pläne für jedes Ziel Ihre </a:t>
            </a:r>
            <a:r>
              <a:rPr lang="de-DE" sz="2400" i="1" dirty="0">
                <a:solidFill>
                  <a:schemeClr val="bg1"/>
                </a:solidFill>
                <a:latin typeface="Calibri" panose="020F0502020204030204" pitchFamily="34" charset="0"/>
                <a:cs typeface="Calibri" panose="020F0502020204030204" pitchFamily="34" charset="0"/>
              </a:rPr>
              <a:t>Vision.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11823875" cy="76738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Entwerfen Sie einen Plan, um Ihre Ziele zu erreichen</a:t>
            </a: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de-DE">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de-DE" sz="2400">
                <a:solidFill>
                  <a:srgbClr val="EBB700"/>
                </a:solidFill>
                <a:latin typeface="Calibri" panose="020F0502020204030204" pitchFamily="34" charset="0"/>
                <a:cs typeface="Calibri" panose="020F0502020204030204" pitchFamily="34" charset="0"/>
              </a:rPr>
              <a:t>Arbeitsblatt: Handlungsplan</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868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000" b="0" i="1" u="none" strike="noStrike" cap="none"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Machen Sie Kopien und füllen das Arbeitsblatt für jedes Ziel aus.</a:t>
            </a:r>
          </a:p>
        </p:txBody>
      </p:sp>
      <p:pic>
        <p:nvPicPr>
          <p:cNvPr id="2" name="Picture 1">
            <a:extLst>
              <a:ext uri="{FF2B5EF4-FFF2-40B4-BE49-F238E27FC236}">
                <a16:creationId xmlns:a16="http://schemas.microsoft.com/office/drawing/2014/main" id="{FBE157BC-9EA9-62C9-0CDF-B2F19C1D45CA}"/>
              </a:ext>
            </a:extLst>
          </p:cNvPr>
          <p:cNvPicPr>
            <a:picLocks noChangeAspect="1"/>
          </p:cNvPicPr>
          <p:nvPr/>
        </p:nvPicPr>
        <p:blipFill>
          <a:blip r:embed="rId4"/>
          <a:stretch>
            <a:fillRect/>
          </a:stretch>
        </p:blipFill>
        <p:spPr>
          <a:xfrm>
            <a:off x="4797102" y="155574"/>
            <a:ext cx="4706412" cy="603195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3403381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Erfolg schaffen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a:solidFill>
                <a:schemeClr val="bg1"/>
              </a:solidFill>
            </a:endParaRPr>
          </a:p>
        </p:txBody>
      </p:sp>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F6D543C5-303D-21D2-24C6-EAB53CFF6058}"/>
              </a:ext>
            </a:extLst>
          </p:cNvPr>
          <p:cNvPicPr>
            <a:picLocks noChangeAspect="1"/>
          </p:cNvPicPr>
          <p:nvPr/>
        </p:nvPicPr>
        <p:blipFill>
          <a:blip r:embed="rId4"/>
          <a:stretch>
            <a:fillRect/>
          </a:stretch>
        </p:blipFill>
        <p:spPr>
          <a:xfrm>
            <a:off x="0" y="5264738"/>
            <a:ext cx="2033404" cy="2033404"/>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74"/>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228600" y="584064"/>
            <a:ext cx="2514600" cy="77666"/>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a:solidFill>
                <a:schemeClr val="bg1"/>
              </a:solidFill>
            </a:endParaRPr>
          </a:p>
        </p:txBody>
      </p:sp>
      <p:sp>
        <p:nvSpPr>
          <p:cNvPr id="11" name="Rectangle 10">
            <a:extLst>
              <a:ext uri="{FF2B5EF4-FFF2-40B4-BE49-F238E27FC236}">
                <a16:creationId xmlns:a16="http://schemas.microsoft.com/office/drawing/2014/main" id="{C542A25E-F22B-4E9C-AF4F-6CDC2F1AD36D}"/>
              </a:ext>
            </a:extLst>
          </p:cNvPr>
          <p:cNvSpPr/>
          <p:nvPr/>
        </p:nvSpPr>
        <p:spPr>
          <a:xfrm>
            <a:off x="9220200" y="1540054"/>
            <a:ext cx="2819400" cy="4893647"/>
          </a:xfrm>
          <a:prstGeom prst="rect">
            <a:avLst/>
          </a:prstGeom>
        </p:spPr>
        <p:txBody>
          <a:bodyPr wrap="square">
            <a:spAutoFit/>
          </a:bodyPr>
          <a:lstStyle/>
          <a:p>
            <a:r>
              <a:rPr lang="de-DE" sz="2400" b="1" dirty="0">
                <a:solidFill>
                  <a:schemeClr val="bg1"/>
                </a:solidFill>
                <a:latin typeface="Calibri" panose="020F0502020204030204" pitchFamily="34" charset="0"/>
                <a:cs typeface="Calibri" panose="020F0502020204030204" pitchFamily="34" charset="0"/>
              </a:rPr>
              <a:t>Um erfolgreich zu sein: </a:t>
            </a:r>
          </a:p>
          <a:p>
            <a:endParaRPr lang="en-US" sz="240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ERFAHRUNGEN TEILEN</a:t>
            </a:r>
          </a:p>
          <a:p>
            <a:endParaRPr lang="en-US" sz="2400"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UNTERSTÜTZUNG</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ANERKENNEN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AUSWERTEN</a:t>
            </a:r>
          </a:p>
          <a:p>
            <a:pPr marL="342900" indent="-342900">
              <a:buFont typeface="Arial" panose="020B0604020202020204" pitchFamily="34" charset="0"/>
              <a:buChar char="•"/>
            </a:pPr>
            <a:endParaRPr lang="en-US" sz="2400" b="1" kern="0" dirty="0">
              <a:solidFill>
                <a:schemeClr val="bg1"/>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de-DE" sz="2400" b="1" dirty="0">
                <a:solidFill>
                  <a:schemeClr val="bg1"/>
                </a:solidFill>
                <a:latin typeface="Calibri" panose="020F0502020204030204" pitchFamily="34" charset="0"/>
                <a:cs typeface="Calibri" panose="020F0502020204030204" pitchFamily="34" charset="0"/>
              </a:rPr>
              <a:t>VERÄNDERN</a:t>
            </a: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7"/>
            <a:ext cx="4478195" cy="594778"/>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rPr>
              <a:t>Erfolg schaffen</a:t>
            </a:r>
          </a:p>
        </p:txBody>
      </p:sp>
      <p:graphicFrame>
        <p:nvGraphicFramePr>
          <p:cNvPr id="10" name="Diagram 9">
            <a:extLst>
              <a:ext uri="{FF2B5EF4-FFF2-40B4-BE49-F238E27FC236}">
                <a16:creationId xmlns:a16="http://schemas.microsoft.com/office/drawing/2014/main" id="{EDE87DB6-64B1-4B07-B2BD-ECE0543779AA}"/>
              </a:ext>
            </a:extLst>
          </p:cNvPr>
          <p:cNvGraphicFramePr/>
          <p:nvPr>
            <p:extLst>
              <p:ext uri="{D42A27DB-BD31-4B8C-83A1-F6EECF244321}">
                <p14:modId xmlns:p14="http://schemas.microsoft.com/office/powerpoint/2010/main" val="3989971959"/>
              </p:ext>
            </p:extLst>
          </p:nvPr>
        </p:nvGraphicFramePr>
        <p:xfrm>
          <a:off x="-15537" y="1144467"/>
          <a:ext cx="9677400" cy="556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3248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1371600" y="1902888"/>
            <a:ext cx="4073582" cy="22860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NICHT VERGESSEN: </a:t>
            </a:r>
          </a:p>
          <a:p>
            <a:r>
              <a:rPr lang="de-DE">
                <a:latin typeface="Calibri" panose="020F0502020204030204" pitchFamily="34" charset="0"/>
                <a:cs typeface="Calibri" panose="020F0502020204030204" pitchFamily="34" charset="0"/>
              </a:rPr>
              <a:t>ERFOLGE FEIERN</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24</a:t>
            </a:fld>
            <a:endParaRPr lang="en-US" sz="100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pic>
        <p:nvPicPr>
          <p:cNvPr id="5" name="Picture 4">
            <a:extLst>
              <a:ext uri="{FF2B5EF4-FFF2-40B4-BE49-F238E27FC236}">
                <a16:creationId xmlns:a16="http://schemas.microsoft.com/office/drawing/2014/main" id="{557BB581-730E-81E3-9C0F-08EB13373CA9}"/>
              </a:ext>
            </a:extLst>
          </p:cNvPr>
          <p:cNvPicPr>
            <a:picLocks noChangeAspect="1"/>
          </p:cNvPicPr>
          <p:nvPr/>
        </p:nvPicPr>
        <p:blipFill>
          <a:blip r:embed="rId4"/>
          <a:stretch>
            <a:fillRect/>
          </a:stretch>
        </p:blipFill>
        <p:spPr>
          <a:xfrm>
            <a:off x="6476999" y="990600"/>
            <a:ext cx="4746143" cy="5519771"/>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E0285D88-4750-E2B1-357D-5A63B674DF3C}"/>
              </a:ext>
            </a:extLst>
          </p:cNvPr>
          <p:cNvPicPr>
            <a:picLocks noChangeAspect="1"/>
          </p:cNvPicPr>
          <p:nvPr/>
        </p:nvPicPr>
        <p:blipFill>
          <a:blip r:embed="rId5"/>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rPr>
              <a:t>Erfolge feiern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143000"/>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400" dirty="0">
                <a:solidFill>
                  <a:schemeClr val="bg1"/>
                </a:solidFill>
                <a:latin typeface="Calibri" panose="020F0502020204030204" pitchFamily="34" charset="0"/>
                <a:cs typeface="Calibri" panose="020F0502020204030204" pitchFamily="34" charset="0"/>
              </a:rPr>
              <a:t>Im </a:t>
            </a:r>
            <a:r>
              <a:rPr lang="de-DE" sz="2400" u="sng" dirty="0">
                <a:solidFill>
                  <a:schemeClr val="bg1"/>
                </a:solidFill>
                <a:latin typeface="Calibri" panose="020F0502020204030204" pitchFamily="34" charset="0"/>
                <a:cs typeface="Calibri" panose="020F0502020204030204" pitchFamily="34" charset="0"/>
                <a:hlinkClick r:id="rId3"/>
              </a:rPr>
              <a:t>Lion Shop</a:t>
            </a:r>
            <a:r>
              <a:rPr lang="de-DE" sz="2400" dirty="0">
                <a:solidFill>
                  <a:schemeClr val="bg1"/>
                </a:solidFill>
                <a:latin typeface="Calibri" panose="020F0502020204030204" pitchFamily="34" charset="0"/>
                <a:cs typeface="Calibri" panose="020F0502020204030204" pitchFamily="34" charset="0"/>
              </a:rPr>
              <a:t> können Sie ganz einfach Urkunden, Ehrentafeln und vieles mehr bestellen. Bei Fragen zu Clubartikeln wenden Sie sich per E-Mail an </a:t>
            </a:r>
            <a:r>
              <a:rPr lang="de-DE" sz="2400" u="sng" dirty="0">
                <a:solidFill>
                  <a:schemeClr val="bg1"/>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de-DE" sz="2400" dirty="0">
                <a:solidFill>
                  <a:schemeClr val="bg1"/>
                </a:solidFill>
                <a:latin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59AE62A0-567C-638A-F3B0-1BBCE972F60A}"/>
              </a:ext>
            </a:extLst>
          </p:cNvPr>
          <p:cNvPicPr>
            <a:picLocks noChangeAspect="1"/>
          </p:cNvPicPr>
          <p:nvPr/>
        </p:nvPicPr>
        <p:blipFill>
          <a:blip r:embed="rId5"/>
          <a:stretch>
            <a:fillRect/>
          </a:stretch>
        </p:blipFill>
        <p:spPr>
          <a:xfrm>
            <a:off x="6934200" y="3220681"/>
            <a:ext cx="4097393" cy="3408682"/>
          </a:xfrm>
          <a:prstGeom prst="rect">
            <a:avLst/>
          </a:prstGeom>
        </p:spPr>
      </p:pic>
      <p:pic>
        <p:nvPicPr>
          <p:cNvPr id="8" name="Picture 7">
            <a:extLst>
              <a:ext uri="{FF2B5EF4-FFF2-40B4-BE49-F238E27FC236}">
                <a16:creationId xmlns:a16="http://schemas.microsoft.com/office/drawing/2014/main" id="{07FADE1F-CFAB-7EB6-A69C-C689EBF0AD30}"/>
              </a:ext>
            </a:extLst>
          </p:cNvPr>
          <p:cNvPicPr>
            <a:picLocks noChangeAspect="1"/>
          </p:cNvPicPr>
          <p:nvPr/>
        </p:nvPicPr>
        <p:blipFill>
          <a:blip r:embed="rId6"/>
          <a:stretch>
            <a:fillRect/>
          </a:stretch>
        </p:blipFill>
        <p:spPr>
          <a:xfrm>
            <a:off x="1268248" y="3139007"/>
            <a:ext cx="2990850" cy="3297230"/>
          </a:xfrm>
          <a:prstGeom prst="rect">
            <a:avLst/>
          </a:prstGeom>
        </p:spPr>
      </p:pic>
    </p:spTree>
    <p:extLst>
      <p:ext uri="{BB962C8B-B14F-4D97-AF65-F5344CB8AC3E}">
        <p14:creationId xmlns:p14="http://schemas.microsoft.com/office/powerpoint/2010/main" val="581885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2725"/>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rPr>
              <a:t>Club-Excellence-Auszeichnung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a:solidFill>
                <a:schemeClr val="bg1"/>
              </a:solidFill>
            </a:endParaRPr>
          </a:p>
        </p:txBody>
      </p:sp>
      <p:pic>
        <p:nvPicPr>
          <p:cNvPr id="4" name="Picture 3">
            <a:extLst>
              <a:ext uri="{FF2B5EF4-FFF2-40B4-BE49-F238E27FC236}">
                <a16:creationId xmlns:a16="http://schemas.microsoft.com/office/drawing/2014/main" id="{E407CF5B-97F5-A509-CDA7-9837D6444696}"/>
              </a:ext>
            </a:extLst>
          </p:cNvPr>
          <p:cNvPicPr>
            <a:picLocks noChangeAspect="1"/>
          </p:cNvPicPr>
          <p:nvPr/>
        </p:nvPicPr>
        <p:blipFill>
          <a:blip r:embed="rId3"/>
          <a:stretch>
            <a:fillRect/>
          </a:stretch>
        </p:blipFill>
        <p:spPr>
          <a:xfrm>
            <a:off x="304800" y="4800600"/>
            <a:ext cx="1739178" cy="1782298"/>
          </a:xfrm>
          <a:prstGeom prst="rect">
            <a:avLst/>
          </a:prstGeom>
        </p:spPr>
      </p:pic>
      <p:pic>
        <p:nvPicPr>
          <p:cNvPr id="11" name="Picture 10">
            <a:extLst>
              <a:ext uri="{FF2B5EF4-FFF2-40B4-BE49-F238E27FC236}">
                <a16:creationId xmlns:a16="http://schemas.microsoft.com/office/drawing/2014/main" id="{D614229D-A104-89B0-58D9-C44D9A842FC3}"/>
              </a:ext>
            </a:extLst>
          </p:cNvPr>
          <p:cNvPicPr>
            <a:picLocks noChangeAspect="1"/>
          </p:cNvPicPr>
          <p:nvPr/>
        </p:nvPicPr>
        <p:blipFill>
          <a:blip r:embed="rId4"/>
          <a:stretch>
            <a:fillRect/>
          </a:stretch>
        </p:blipFill>
        <p:spPr>
          <a:xfrm>
            <a:off x="4495800" y="1131306"/>
            <a:ext cx="6014953" cy="5281612"/>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150077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17645"/>
            <a:ext cx="12192000" cy="6877809"/>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rPr>
              <a:t>Club-Excellence-Auszeichnung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pic>
        <p:nvPicPr>
          <p:cNvPr id="10" name="Picture 9">
            <a:extLst>
              <a:ext uri="{FF2B5EF4-FFF2-40B4-BE49-F238E27FC236}">
                <a16:creationId xmlns:a16="http://schemas.microsoft.com/office/drawing/2014/main" id="{AEF07AE3-257C-A0E8-CBB1-F375DB0FDB8C}"/>
              </a:ext>
            </a:extLst>
          </p:cNvPr>
          <p:cNvPicPr>
            <a:picLocks noChangeAspect="1"/>
          </p:cNvPicPr>
          <p:nvPr/>
        </p:nvPicPr>
        <p:blipFill>
          <a:blip r:embed="rId3"/>
          <a:stretch>
            <a:fillRect/>
          </a:stretch>
        </p:blipFill>
        <p:spPr>
          <a:xfrm>
            <a:off x="375878" y="1066800"/>
            <a:ext cx="1357461" cy="1637476"/>
          </a:xfrm>
          <a:prstGeom prst="rect">
            <a:avLst/>
          </a:prstGeom>
        </p:spPr>
      </p:pic>
      <p:pic>
        <p:nvPicPr>
          <p:cNvPr id="4" name="Picture 3">
            <a:extLst>
              <a:ext uri="{FF2B5EF4-FFF2-40B4-BE49-F238E27FC236}">
                <a16:creationId xmlns:a16="http://schemas.microsoft.com/office/drawing/2014/main" id="{5924F391-6B14-7903-2D6F-E67D261E9AE8}"/>
              </a:ext>
            </a:extLst>
          </p:cNvPr>
          <p:cNvPicPr>
            <a:picLocks noChangeAspect="1"/>
          </p:cNvPicPr>
          <p:nvPr/>
        </p:nvPicPr>
        <p:blipFill>
          <a:blip r:embed="rId4"/>
          <a:stretch>
            <a:fillRect/>
          </a:stretch>
        </p:blipFill>
        <p:spPr>
          <a:xfrm>
            <a:off x="2374148" y="833832"/>
            <a:ext cx="4420863" cy="5764958"/>
          </a:xfrm>
          <a:prstGeom prst="rect">
            <a:avLst/>
          </a:prstGeom>
          <a:ln w="34925">
            <a:solidFill>
              <a:schemeClr val="accent1"/>
            </a:solidFill>
          </a:ln>
        </p:spPr>
      </p:pic>
      <p:pic>
        <p:nvPicPr>
          <p:cNvPr id="8" name="Picture 7">
            <a:extLst>
              <a:ext uri="{FF2B5EF4-FFF2-40B4-BE49-F238E27FC236}">
                <a16:creationId xmlns:a16="http://schemas.microsoft.com/office/drawing/2014/main" id="{89A423E4-0BEA-6A91-FF3D-4A9FA79C75FE}"/>
              </a:ext>
            </a:extLst>
          </p:cNvPr>
          <p:cNvPicPr>
            <a:picLocks noChangeAspect="1"/>
          </p:cNvPicPr>
          <p:nvPr/>
        </p:nvPicPr>
        <p:blipFill>
          <a:blip r:embed="rId5"/>
          <a:stretch>
            <a:fillRect/>
          </a:stretch>
        </p:blipFill>
        <p:spPr>
          <a:xfrm>
            <a:off x="7346326" y="833832"/>
            <a:ext cx="4518253" cy="5785174"/>
          </a:xfrm>
          <a:prstGeom prst="rect">
            <a:avLst/>
          </a:prstGeom>
          <a:ln w="34925">
            <a:solidFill>
              <a:schemeClr val="accent1"/>
            </a:solidFill>
          </a:ln>
        </p:spPr>
      </p:pic>
      <p:pic>
        <p:nvPicPr>
          <p:cNvPr id="3" name="Picture 2">
            <a:extLst>
              <a:ext uri="{FF2B5EF4-FFF2-40B4-BE49-F238E27FC236}">
                <a16:creationId xmlns:a16="http://schemas.microsoft.com/office/drawing/2014/main" id="{783DA70C-7969-6D1E-5505-0BC7C815B071}"/>
              </a:ext>
            </a:extLst>
          </p:cNvPr>
          <p:cNvPicPr>
            <a:picLocks noChangeAspect="1"/>
          </p:cNvPicPr>
          <p:nvPr/>
        </p:nvPicPr>
        <p:blipFill>
          <a:blip r:embed="rId6"/>
          <a:stretch>
            <a:fillRect/>
          </a:stretch>
        </p:blipFill>
        <p:spPr>
          <a:xfrm>
            <a:off x="327421" y="3726419"/>
            <a:ext cx="1454376" cy="1743031"/>
          </a:xfrm>
          <a:prstGeom prst="rect">
            <a:avLst/>
          </a:prstGeom>
        </p:spPr>
      </p:pic>
      <p:sp>
        <p:nvSpPr>
          <p:cNvPr id="6" name="Headline">
            <a:extLst>
              <a:ext uri="{FF2B5EF4-FFF2-40B4-BE49-F238E27FC236}">
                <a16:creationId xmlns:a16="http://schemas.microsoft.com/office/drawing/2014/main" id="{EB4B5EED-C656-78E9-E3E7-98DC3DA184F2}"/>
              </a:ext>
            </a:extLst>
          </p:cNvPr>
          <p:cNvSpPr txBox="1">
            <a:spLocks/>
          </p:cNvSpPr>
          <p:nvPr/>
        </p:nvSpPr>
        <p:spPr>
          <a:xfrm>
            <a:off x="152400" y="2704276"/>
            <a:ext cx="1992421" cy="56623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000" dirty="0">
                <a:solidFill>
                  <a:schemeClr val="accent1"/>
                </a:solidFill>
              </a:rPr>
              <a:t>Anstecknadel</a:t>
            </a:r>
          </a:p>
        </p:txBody>
      </p:sp>
      <p:sp>
        <p:nvSpPr>
          <p:cNvPr id="9" name="Headline">
            <a:extLst>
              <a:ext uri="{FF2B5EF4-FFF2-40B4-BE49-F238E27FC236}">
                <a16:creationId xmlns:a16="http://schemas.microsoft.com/office/drawing/2014/main" id="{2861FA3F-FB30-4DFE-F193-943DBBAA13EC}"/>
              </a:ext>
            </a:extLst>
          </p:cNvPr>
          <p:cNvSpPr txBox="1">
            <a:spLocks/>
          </p:cNvSpPr>
          <p:nvPr/>
        </p:nvSpPr>
        <p:spPr>
          <a:xfrm>
            <a:off x="76200" y="5562246"/>
            <a:ext cx="2438400" cy="887139"/>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2000" dirty="0">
                <a:solidFill>
                  <a:schemeClr val="accent1"/>
                </a:solidFill>
              </a:rPr>
              <a:t>Bannerabzeichen</a:t>
            </a:r>
          </a:p>
        </p:txBody>
      </p:sp>
    </p:spTree>
    <p:extLst>
      <p:ext uri="{BB962C8B-B14F-4D97-AF65-F5344CB8AC3E}">
        <p14:creationId xmlns:p14="http://schemas.microsoft.com/office/powerpoint/2010/main" val="25529016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sp>
        <p:nvSpPr>
          <p:cNvPr id="11" name="Rectangle 10"/>
          <p:cNvSpPr/>
          <p:nvPr/>
        </p:nvSpPr>
        <p:spPr>
          <a:xfrm>
            <a:off x="3985259" y="1002225"/>
            <a:ext cx="2743200"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12" name="Picture 11" descr="lionlogo_white.eps"/>
          <p:cNvPicPr>
            <a:picLocks noChangeAspect="1"/>
          </p:cNvPicPr>
          <p:nvPr/>
        </p:nvPicPr>
        <p:blipFill>
          <a:blip r:embed="rId3">
            <a:alphaModFix amt="33000"/>
            <a:lum contrast="-20000"/>
            <a:extLst>
              <a:ext uri="{28A0092B-C50C-407E-A947-70E740481C1C}">
                <a14:useLocalDpi xmlns:a14="http://schemas.microsoft.com/office/drawing/2010/main" val="0"/>
              </a:ext>
            </a:extLst>
          </a:blip>
          <a:stretch>
            <a:fillRect/>
          </a:stretch>
        </p:blipFill>
        <p:spPr>
          <a:xfrm>
            <a:off x="9604321" y="4178454"/>
            <a:ext cx="2472814" cy="2412230"/>
          </a:xfrm>
          <a:prstGeom prst="rect">
            <a:avLst/>
          </a:prstGeom>
          <a:effectLst>
            <a:outerShdw blurRad="50800" dist="50800" dir="5400000" algn="ctr" rotWithShape="0">
              <a:srgbClr val="000000"/>
            </a:outerShdw>
          </a:effectLst>
        </p:spPr>
      </p:pic>
      <p:sp>
        <p:nvSpPr>
          <p:cNvPr id="19" name="Text Placeholder 3">
            <a:extLst>
              <a:ext uri="{FF2B5EF4-FFF2-40B4-BE49-F238E27FC236}">
                <a16:creationId xmlns:a16="http://schemas.microsoft.com/office/drawing/2014/main" id="{8C9CF4CF-65B2-5D41-B999-05AD274B73A2}"/>
              </a:ext>
            </a:extLst>
          </p:cNvPr>
          <p:cNvSpPr txBox="1">
            <a:spLocks/>
          </p:cNvSpPr>
          <p:nvPr/>
        </p:nvSpPr>
        <p:spPr>
          <a:xfrm>
            <a:off x="7066674" y="760914"/>
            <a:ext cx="3040759" cy="640784"/>
          </a:xfrm>
          <a:prstGeom prst="rect">
            <a:avLst/>
          </a:prstGeom>
        </p:spPr>
        <p:txBody>
          <a:bodyPr/>
          <a:lst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a:lstStyle>
          <a:p>
            <a:pPr marL="0" indent="0">
              <a:buNone/>
            </a:pPr>
            <a:endParaRPr lang="en-US" sz="4000" b="1" kern="0" dirty="0">
              <a:solidFill>
                <a:schemeClr val="bg1"/>
              </a:solidFill>
              <a:latin typeface="HelveticaNeueLT Std Lt" panose="020B0403020202020204" pitchFamily="34" charset="0"/>
            </a:endParaRPr>
          </a:p>
        </p:txBody>
      </p:sp>
      <p:sp>
        <p:nvSpPr>
          <p:cNvPr id="2" name="TextBox 1"/>
          <p:cNvSpPr txBox="1"/>
          <p:nvPr/>
        </p:nvSpPr>
        <p:spPr>
          <a:xfrm>
            <a:off x="3733800" y="257354"/>
            <a:ext cx="5989319" cy="646331"/>
          </a:xfrm>
          <a:prstGeom prst="rect">
            <a:avLst/>
          </a:prstGeom>
          <a:noFill/>
        </p:spPr>
        <p:txBody>
          <a:bodyPr wrap="square" rtlCol="0">
            <a:spAutoFit/>
          </a:bodyPr>
          <a:lstStyle/>
          <a:p>
            <a:r>
              <a:rPr lang="de-DE" sz="3600">
                <a:solidFill>
                  <a:schemeClr val="bg1"/>
                </a:solidFill>
                <a:latin typeface="Calibri" panose="020F0502020204030204" pitchFamily="34" charset="0"/>
                <a:cs typeface="Calibri" panose="020F0502020204030204" pitchFamily="34" charset="0"/>
              </a:rPr>
              <a:t>LCI-Kontaktdaten </a:t>
            </a:r>
          </a:p>
        </p:txBody>
      </p:sp>
      <p:sp>
        <p:nvSpPr>
          <p:cNvPr id="3" name="TextBox 27">
            <a:extLst>
              <a:ext uri="{FF2B5EF4-FFF2-40B4-BE49-F238E27FC236}">
                <a16:creationId xmlns:a16="http://schemas.microsoft.com/office/drawing/2014/main" id="{A686C3E1-1554-AAF4-03AB-EAF0CB4DD4A4}"/>
              </a:ext>
            </a:extLst>
          </p:cNvPr>
          <p:cNvSpPr txBox="1"/>
          <p:nvPr/>
        </p:nvSpPr>
        <p:spPr>
          <a:xfrm>
            <a:off x="114865" y="2057400"/>
            <a:ext cx="11506200" cy="22852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89" tIns="34289" rIns="34289" bIns="34289">
            <a:spAutoFit/>
          </a:bodyPr>
          <a:lstStyle/>
          <a:p>
            <a:pPr defTabSz="914367" hangingPunct="0">
              <a:defRPr sz="2800" b="0">
                <a:solidFill>
                  <a:srgbClr val="FFFFFF"/>
                </a:solidFill>
                <a:latin typeface="HelveticaNeueLT Std Lt"/>
                <a:ea typeface="HelveticaNeueLT Std Lt"/>
                <a:cs typeface="HelveticaNeueLT Std Lt"/>
                <a:sym typeface="HelveticaNeueLT Std Lt"/>
              </a:defRPr>
            </a:pPr>
            <a:r>
              <a:rPr lang="de-DE" sz="2400" dirty="0">
                <a:solidFill>
                  <a:srgbClr val="FFFFFF"/>
                </a:solidFill>
                <a:latin typeface="Calibri" panose="020F0502020204030204" pitchFamily="34" charset="0"/>
                <a:ea typeface="HelveticaNeueLT Std Lt"/>
                <a:cs typeface="Calibri" panose="020F0502020204030204" pitchFamily="34" charset="0"/>
                <a:sym typeface="HelveticaNeueLT Std Lt"/>
              </a:rPr>
              <a:t>Telefon: </a:t>
            </a:r>
            <a:r>
              <a:rPr lang="de-DE" sz="2400" dirty="0">
                <a:solidFill>
                  <a:schemeClr val="bg1"/>
                </a:solidFill>
                <a:latin typeface="Calibri" panose="020F0502020204030204" pitchFamily="34" charset="0"/>
                <a:ea typeface="HelveticaNeueLT Std Lt"/>
                <a:cs typeface="Calibri" panose="020F0502020204030204" pitchFamily="34" charset="0"/>
                <a:sym typeface="HelveticaNeueLT Std Lt"/>
              </a:rPr>
              <a:t>+1 630-468-6711</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chemeClr val="bg1"/>
              </a:solidFill>
              <a:latin typeface="Calibri" panose="020F0502020204030204" pitchFamily="34" charset="0"/>
              <a:ea typeface="HelveticaNeueLT Std Lt"/>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de-DE" sz="2400" dirty="0">
                <a:solidFill>
                  <a:srgbClr val="FFFFFF"/>
                </a:solidFill>
                <a:latin typeface="Calibri" panose="020F0502020204030204" pitchFamily="34" charset="0"/>
                <a:ea typeface="Arial"/>
                <a:cs typeface="Calibri" panose="020F0502020204030204" pitchFamily="34" charset="0"/>
                <a:sym typeface="HelveticaNeueLT Std Lt"/>
              </a:rPr>
              <a:t>E-Mail: </a:t>
            </a:r>
            <a:r>
              <a:rPr lang="de-DE" sz="2400" dirty="0">
                <a:solidFill>
                  <a:srgbClr val="FFFFFF"/>
                </a:solidFill>
                <a:latin typeface="Calibri" panose="020F0502020204030204" pitchFamily="34" charset="0"/>
                <a:ea typeface="Arial"/>
                <a:cs typeface="Calibri" panose="020F0502020204030204" pitchFamily="34" charset="0"/>
                <a:sym typeface="HelveticaNeueLT Std Lt"/>
                <a:hlinkClick r:id="rId4"/>
              </a:rPr>
              <a:t>Eurafrican@lionsclubs.org</a:t>
            </a:r>
            <a:r>
              <a:rPr lang="de-DE" sz="2400" dirty="0">
                <a:solidFill>
                  <a:srgbClr val="FFFFFF"/>
                </a:solidFill>
                <a:latin typeface="Calibri" panose="020F0502020204030204" pitchFamily="34" charset="0"/>
                <a:ea typeface="Arial"/>
                <a:cs typeface="Calibri" panose="020F0502020204030204" pitchFamily="34" charset="0"/>
                <a:sym typeface="HelveticaNeueLT Std Lt"/>
              </a:rPr>
              <a:t> </a:t>
            </a:r>
          </a:p>
          <a:p>
            <a:pPr defTabSz="914367" hangingPunct="0">
              <a:defRPr sz="2800" b="0">
                <a:solidFill>
                  <a:srgbClr val="FFFFFF"/>
                </a:solidFill>
                <a:latin typeface="HelveticaNeueLT Std Lt"/>
                <a:ea typeface="HelveticaNeueLT Std Lt"/>
                <a:cs typeface="HelveticaNeueLT Std Lt"/>
                <a:sym typeface="HelveticaNeueLT Std Lt"/>
              </a:defRPr>
            </a:pPr>
            <a:endParaRPr lang="en-US" sz="2400" kern="0" dirty="0">
              <a:solidFill>
                <a:srgbClr val="FFFFFF"/>
              </a:solidFill>
              <a:latin typeface="Calibri" panose="020F0502020204030204" pitchFamily="34" charset="0"/>
              <a:ea typeface="Arial"/>
              <a:cs typeface="Calibri" panose="020F0502020204030204" pitchFamily="34" charset="0"/>
              <a:sym typeface="HelveticaNeueLT Std Lt"/>
            </a:endParaRPr>
          </a:p>
          <a:p>
            <a:pPr defTabSz="914367" hangingPunct="0">
              <a:defRPr sz="2800" b="0">
                <a:solidFill>
                  <a:srgbClr val="FFFFFF"/>
                </a:solidFill>
                <a:latin typeface="HelveticaNeueLT Std Lt"/>
                <a:ea typeface="HelveticaNeueLT Std Lt"/>
                <a:cs typeface="HelveticaNeueLT Std Lt"/>
                <a:sym typeface="HelveticaNeueLT Std Lt"/>
              </a:defRPr>
            </a:pPr>
            <a:r>
              <a:rPr lang="de-DE" sz="2400" dirty="0">
                <a:solidFill>
                  <a:srgbClr val="FFFFFF"/>
                </a:solidFill>
                <a:latin typeface="Calibri" panose="020F0502020204030204" pitchFamily="34" charset="0"/>
                <a:ea typeface="Arial"/>
                <a:cs typeface="Calibri" panose="020F0502020204030204" pitchFamily="34" charset="0"/>
                <a:sym typeface="HelveticaNeueLT Std Lt"/>
              </a:rPr>
              <a:t>Webseite: </a:t>
            </a:r>
            <a:r>
              <a:rPr lang="de-DE" sz="2400" dirty="0">
                <a:solidFill>
                  <a:srgbClr val="FFFFFF"/>
                </a:solidFill>
                <a:latin typeface="Calibri" panose="020F0502020204030204" pitchFamily="34" charset="0"/>
                <a:ea typeface="Arial"/>
                <a:cs typeface="Calibri" panose="020F0502020204030204" pitchFamily="34" charset="0"/>
                <a:sym typeface="HelveticaNeueLT Std Lt"/>
                <a:hlinkClick r:id="rId5"/>
              </a:rPr>
              <a:t>https://www.lionsclubs.org/de/resources-for-members/resource-center/improving-club-quality</a:t>
            </a:r>
            <a:r>
              <a:rPr lang="de-DE" sz="2400" dirty="0">
                <a:solidFill>
                  <a:srgbClr val="FFFFFF"/>
                </a:solidFill>
                <a:latin typeface="Calibri" panose="020F0502020204030204" pitchFamily="34" charset="0"/>
                <a:ea typeface="Arial"/>
                <a:cs typeface="Calibri" panose="020F0502020204030204" pitchFamily="34" charset="0"/>
                <a:sym typeface="HelveticaNeueLT Std Lt"/>
              </a:rPr>
              <a:t> </a:t>
            </a:r>
          </a:p>
        </p:txBody>
      </p:sp>
    </p:spTree>
    <p:extLst>
      <p:ext uri="{BB962C8B-B14F-4D97-AF65-F5344CB8AC3E}">
        <p14:creationId xmlns:p14="http://schemas.microsoft.com/office/powerpoint/2010/main" val="2078379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latin typeface="Calibri" panose="020F0502020204030204" pitchFamily="34" charset="0"/>
                <a:cs typeface="Calibri" panose="020F0502020204030204" pitchFamily="34" charset="0"/>
              </a:rPr>
              <a:t>DANKE!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3C03E849-C74E-2127-63A9-8857C70BBA2D}"/>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76423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i="1" dirty="0">
                <a:solidFill>
                  <a:schemeClr val="accent1"/>
                </a:solidFill>
                <a:latin typeface="Calibri" panose="020F0502020204030204" pitchFamily="34" charset="0"/>
                <a:cs typeface="Calibri" panose="020F0502020204030204" pitchFamily="34" charset="0"/>
              </a:rPr>
              <a:t>Zusammenkommen ist ein Anfang. Zusammenbleiben ein Fortschritt. Zusammenarbeiten ein Erfolg.</a:t>
            </a:r>
          </a:p>
          <a:p>
            <a:endParaRPr lang="en-US" i="1" kern="0" dirty="0">
              <a:solidFill>
                <a:schemeClr val="accent1"/>
              </a:solidFill>
              <a:latin typeface="Calibri" panose="020F0502020204030204" pitchFamily="34" charset="0"/>
              <a:cs typeface="Calibri" panose="020F0502020204030204" pitchFamily="34" charset="0"/>
            </a:endParaRPr>
          </a:p>
          <a:p>
            <a:pPr algn="r"/>
            <a:r>
              <a:rPr lang="de-DE" i="1"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3" name="Picture 2" descr="A black background with white text&#10;&#10;Description automatically generated">
            <a:extLst>
              <a:ext uri="{FF2B5EF4-FFF2-40B4-BE49-F238E27FC236}">
                <a16:creationId xmlns:a16="http://schemas.microsoft.com/office/drawing/2014/main" id="{A15B8E2D-0FCB-E037-0C89-4AC96C41059A}"/>
              </a:ext>
            </a:extLst>
          </p:cNvPr>
          <p:cNvPicPr>
            <a:picLocks noChangeAspect="1"/>
          </p:cNvPicPr>
          <p:nvPr/>
        </p:nvPicPr>
        <p:blipFill>
          <a:blip r:embed="rId2"/>
          <a:stretch>
            <a:fillRect/>
          </a:stretch>
        </p:blipFill>
        <p:spPr>
          <a:xfrm>
            <a:off x="152400" y="4724400"/>
            <a:ext cx="2667000" cy="2667000"/>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Global Membership Approach für Clubs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 name="Group 1">
            <a:extLst>
              <a:ext uri="{FF2B5EF4-FFF2-40B4-BE49-F238E27FC236}">
                <a16:creationId xmlns:a16="http://schemas.microsoft.com/office/drawing/2014/main" id="{D639E146-14E1-4FAA-8A05-A7D728D33865}"/>
              </a:ext>
            </a:extLst>
          </p:cNvPr>
          <p:cNvGrpSpPr/>
          <p:nvPr/>
        </p:nvGrpSpPr>
        <p:grpSpPr>
          <a:xfrm>
            <a:off x="1784174" y="3012770"/>
            <a:ext cx="5759626" cy="2768880"/>
            <a:chOff x="1784174" y="3012770"/>
            <a:chExt cx="5759626" cy="2768880"/>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784249" y="531804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Erfolg schaffen</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27967" y="3012770"/>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dirty="0">
                  <a:solidFill>
                    <a:schemeClr val="accent1"/>
                  </a:solidFill>
                  <a:latin typeface="Calibri" panose="020F0502020204030204" pitchFamily="34" charset="0"/>
                  <a:cs typeface="Calibri" panose="020F0502020204030204" pitchFamily="34" charset="0"/>
                </a:rPr>
                <a:t>Ein Clubführungskräfteteam aufbauen</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a:solidFill>
                    <a:schemeClr val="accent1"/>
                  </a:solidFill>
                  <a:latin typeface="Calibri" panose="020F0502020204030204" pitchFamily="34" charset="0"/>
                  <a:cs typeface="Calibri" panose="020F0502020204030204" pitchFamily="34" charset="0"/>
                </a:rPr>
                <a:t>Eine Vision entwerfen, Bedürfnisse einschätzen und Ziele setzen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de-DE" sz="2400" dirty="0">
                  <a:solidFill>
                    <a:schemeClr val="accent1"/>
                  </a:solidFill>
                  <a:latin typeface="Calibri" panose="020F0502020204030204" pitchFamily="34" charset="0"/>
                  <a:cs typeface="Calibri" panose="020F0502020204030204" pitchFamily="34" charset="0"/>
                </a:rPr>
                <a:t>Einen Plan entwerfen, um Ihre Ziele zu erreichen</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81677"/>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61269"/>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de-DE" sz="2000" b="1" i="0" u="none" strike="noStrike" cap="none" normalizeH="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841E7E0F-93A6-7A78-CF42-E010CF58CE37}"/>
              </a:ext>
            </a:extLst>
          </p:cNvPr>
          <p:cNvPicPr>
            <a:picLocks noChangeAspect="1"/>
          </p:cNvPicPr>
          <p:nvPr/>
        </p:nvPicPr>
        <p:blipFill>
          <a:blip r:embed="rId3"/>
          <a:stretch>
            <a:fillRect/>
          </a:stretch>
        </p:blipFill>
        <p:spPr>
          <a:xfrm>
            <a:off x="0" y="5264738"/>
            <a:ext cx="2033404" cy="2033404"/>
          </a:xfrm>
          <a:prstGeom prst="rect">
            <a:avLst/>
          </a:prstGeom>
        </p:spPr>
      </p:pic>
      <p:graphicFrame>
        <p:nvGraphicFramePr>
          <p:cNvPr id="6" name="Diagram 5">
            <a:extLst>
              <a:ext uri="{FF2B5EF4-FFF2-40B4-BE49-F238E27FC236}">
                <a16:creationId xmlns:a16="http://schemas.microsoft.com/office/drawing/2014/main" id="{B09E86C1-92A7-FD44-B489-7E718185C81A}"/>
              </a:ext>
            </a:extLst>
          </p:cNvPr>
          <p:cNvGraphicFramePr/>
          <p:nvPr>
            <p:extLst>
              <p:ext uri="{D42A27DB-BD31-4B8C-83A1-F6EECF244321}">
                <p14:modId xmlns:p14="http://schemas.microsoft.com/office/powerpoint/2010/main" val="489531951"/>
              </p:ext>
            </p:extLst>
          </p:nvPr>
        </p:nvGraphicFramePr>
        <p:xfrm>
          <a:off x="1784174" y="1416919"/>
          <a:ext cx="7857410" cy="1339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185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a:solidFill>
                  <a:schemeClr val="accent1"/>
                </a:solidFill>
                <a:latin typeface="Calibri" panose="020F0502020204030204" pitchFamily="34" charset="0"/>
                <a:cs typeface="Calibri" panose="020F0502020204030204" pitchFamily="34" charset="0"/>
              </a:rPr>
              <a:t>Bauen Sie ein Clubführungskräfteteam auf</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94235" y="1318802"/>
            <a:ext cx="11203529" cy="4893647"/>
          </a:xfrm>
          <a:prstGeom prst="rect">
            <a:avLst/>
          </a:prstGeom>
        </p:spPr>
        <p:txBody>
          <a:bodyPr wrap="square">
            <a:spAutoFit/>
          </a:bodyPr>
          <a:lstStyle/>
          <a:p>
            <a:r>
              <a:rPr lang="de-DE" sz="2400" b="1" dirty="0">
                <a:solidFill>
                  <a:schemeClr val="bg1"/>
                </a:solidFill>
                <a:latin typeface="Calibri" panose="020F0502020204030204" pitchFamily="34" charset="0"/>
                <a:cs typeface="Calibri" panose="020F0502020204030204" pitchFamily="34" charset="0"/>
              </a:rPr>
              <a:t>Aktuelle Führungskräfte: </a:t>
            </a:r>
            <a:r>
              <a:rPr lang="de-DE" sz="2400" dirty="0">
                <a:solidFill>
                  <a:schemeClr val="bg1"/>
                </a:solidFill>
                <a:latin typeface="Calibri" panose="020F0502020204030204" pitchFamily="34" charset="0"/>
                <a:cs typeface="Calibri" panose="020F0502020204030204" pitchFamily="34" charset="0"/>
              </a:rPr>
              <a:t>Bestimmen Sie Amtsträger, die die Entwicklung der Strategie durchführen und leiten können. </a:t>
            </a:r>
          </a:p>
          <a:p>
            <a:endParaRPr lang="en-US" sz="2400" dirty="0">
              <a:solidFill>
                <a:schemeClr val="bg1"/>
              </a:solidFill>
              <a:latin typeface="Calibri" panose="020F0502020204030204" pitchFamily="34" charset="0"/>
              <a:cs typeface="Calibri" panose="020F0502020204030204" pitchFamily="34" charset="0"/>
            </a:endParaRPr>
          </a:p>
          <a:p>
            <a:r>
              <a:rPr lang="de-DE" sz="2400" b="1" dirty="0">
                <a:solidFill>
                  <a:schemeClr val="bg1"/>
                </a:solidFill>
                <a:latin typeface="Calibri" panose="020F0502020204030204" pitchFamily="34" charset="0"/>
                <a:cs typeface="Calibri" panose="020F0502020204030204" pitchFamily="34" charset="0"/>
              </a:rPr>
              <a:t>Zukünftige Führungskräfte: </a:t>
            </a:r>
            <a:r>
              <a:rPr lang="de-DE" sz="2400" dirty="0">
                <a:solidFill>
                  <a:schemeClr val="bg1"/>
                </a:solidFill>
                <a:latin typeface="Calibri" panose="020F0502020204030204" pitchFamily="34" charset="0"/>
                <a:cs typeface="Calibri" panose="020F0502020204030204" pitchFamily="34" charset="0"/>
              </a:rPr>
              <a:t>Binden Sie Lions ein, die in Zukunft Führungspositionen übernehmen können. Das können Lions sein, die als ehemalige Führungskräfte Erfahrung weitergeben und Unterstützung leisten können und an der Zukunft des Clubs interessiert sind. </a:t>
            </a:r>
          </a:p>
          <a:p>
            <a:endParaRPr lang="en-US" sz="2400" dirty="0">
              <a:solidFill>
                <a:schemeClr val="bg1"/>
              </a:solidFill>
              <a:latin typeface="Calibri" panose="020F0502020204030204" pitchFamily="34" charset="0"/>
              <a:cs typeface="Calibri" panose="020F0502020204030204" pitchFamily="34" charset="0"/>
            </a:endParaRPr>
          </a:p>
          <a:p>
            <a:r>
              <a:rPr lang="de-DE" sz="2400" b="1" dirty="0">
                <a:solidFill>
                  <a:schemeClr val="bg1"/>
                </a:solidFill>
                <a:latin typeface="Calibri" panose="020F0502020204030204" pitchFamily="34" charset="0"/>
                <a:cs typeface="Calibri" panose="020F0502020204030204" pitchFamily="34" charset="0"/>
              </a:rPr>
              <a:t>Befragen Sie die Mitglieder, </a:t>
            </a:r>
            <a:r>
              <a:rPr lang="de-DE" sz="2400" dirty="0">
                <a:solidFill>
                  <a:schemeClr val="bg1"/>
                </a:solidFill>
                <a:latin typeface="Calibri" panose="020F0502020204030204" pitchFamily="34" charset="0"/>
                <a:cs typeface="Calibri" panose="020F0502020204030204" pitchFamily="34" charset="0"/>
              </a:rPr>
              <a:t>um einen umfassenden Einblick in die Bedürfnisse Ihres Clubs zu bekommen. Wählen Sie eine repräsentative Gruppe von Mitgliedern aus oder versuchen Sie im Fall von kleineren Clubs so viele Mitglieder wie möglich einzubeziehen (langjährige und neue Mitglieder, junge Lions, Fachleute), um sowohl Bedürfnisse einzuschätzen als auch ihr Talent einzusetzen. </a:t>
            </a:r>
          </a:p>
        </p:txBody>
      </p:sp>
      <p:pic>
        <p:nvPicPr>
          <p:cNvPr id="2" name="Picture 1" descr="A black background with white text&#10;&#10;Description automatically generated">
            <a:extLst>
              <a:ext uri="{FF2B5EF4-FFF2-40B4-BE49-F238E27FC236}">
                <a16:creationId xmlns:a16="http://schemas.microsoft.com/office/drawing/2014/main" id="{07FB4E82-0FFD-8156-0856-167A80DBBA54}"/>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7620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1190463"/>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427819"/>
            <a:ext cx="8575727" cy="3356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accent1"/>
                </a:solidFill>
                <a:latin typeface="Calibri" panose="020F0502020204030204" pitchFamily="34" charset="0"/>
                <a:cs typeface="Calibri" panose="020F0502020204030204" pitchFamily="34" charset="0"/>
              </a:rPr>
              <a:t>Eine Vision entwerfen, Bedürfnisse einschätzen und Ziele setzen</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396072523"/>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de-DE" sz="2000">
                  <a:solidFill>
                    <a:schemeClr val="bg1"/>
                  </a:solidFill>
                  <a:ea typeface="ヒラギノ角ゴ Pro W3" pitchFamily="84" charset="-128"/>
                </a:rPr>
                <a:t>2</a:t>
              </a: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de-DE" sz="2000" b="0" i="0" u="none" strike="noStrike" cap="none" normalizeH="0">
                  <a:ln>
                    <a:noFill/>
                  </a:ln>
                  <a:solidFill>
                    <a:schemeClr val="bg1"/>
                  </a:solidFill>
                  <a:effectLst/>
                  <a:ea typeface="ヒラギノ角ゴ Pro W3" pitchFamily="84" charset="-128"/>
                </a:rPr>
                <a:t>4</a:t>
              </a:r>
            </a:p>
          </p:txBody>
        </p:sp>
      </p:grpSp>
    </p:spTree>
    <p:extLst>
      <p:ext uri="{BB962C8B-B14F-4D97-AF65-F5344CB8AC3E}">
        <p14:creationId xmlns:p14="http://schemas.microsoft.com/office/powerpoint/2010/main" val="3366248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3"/>
            <a:ext cx="8762999" cy="14561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1</a:t>
            </a:r>
          </a:p>
          <a:p>
            <a:r>
              <a:rPr lang="de-DE" dirty="0">
                <a:solidFill>
                  <a:schemeClr val="bg1"/>
                </a:solidFill>
                <a:latin typeface="Calibri" panose="020F0502020204030204" pitchFamily="34" charset="0"/>
                <a:ea typeface="Arial" charset="0"/>
                <a:cs typeface="Calibri" panose="020F0502020204030204" pitchFamily="34" charset="0"/>
              </a:rPr>
              <a:t>Bringen Sie Ihren Club mit neuen Mitgliedern in Schwung</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de-DE" sz="2400" b="1">
                <a:solidFill>
                  <a:schemeClr val="accent1"/>
                </a:solidFill>
                <a:latin typeface="Calibri" panose="020F0502020204030204" pitchFamily="34" charset="0"/>
                <a:cs typeface="Calibri" panose="020F0502020204030204" pitchFamily="34" charset="0"/>
              </a:rPr>
              <a:t>Diskussionsfragen</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Welche Möglichkeiten gibt es, die Mitgliederzahl zu erhöhen?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Was kann bei der Mitgliedergewinnung besser gemacht werden?</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Warum machen Mitglieder in unserem Club nicht mit?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de-DE" sz="2400">
                <a:solidFill>
                  <a:schemeClr val="accent1"/>
                </a:solidFill>
                <a:latin typeface="Calibri" panose="020F0502020204030204" pitchFamily="34" charset="0"/>
                <a:cs typeface="Calibri" panose="020F0502020204030204" pitchFamily="34" charset="0"/>
              </a:rPr>
              <a:t>Aus welchen Gründen tritt jemand in unseren Club ein?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3"/>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33400" y="127863"/>
            <a:ext cx="10654230" cy="145611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2</a:t>
            </a:r>
          </a:p>
          <a:p>
            <a:r>
              <a:rPr lang="de-DE" dirty="0">
                <a:solidFill>
                  <a:schemeClr val="bg1"/>
                </a:solidFill>
                <a:latin typeface="Calibri" panose="020F0502020204030204" pitchFamily="34" charset="0"/>
                <a:ea typeface="Arial" charset="0"/>
                <a:cs typeface="Calibri" panose="020F0502020204030204" pitchFamily="34" charset="0"/>
              </a:rPr>
              <a:t>Setzen Sie mit neuen Hilfsinitiativen neue Impulse in Ihren Clubs</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de-DE" sz="2400" b="1">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Sind die Hilfsprojekte des Clubs für die gegenwärtigen Anliegen vor Ort relevant?</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Sind die Mitglieder einsatzfreudig und beteiligen sich aktiv an den Hilfsprojekten des Clubs?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Sind die Führungskräfte des Clubs offen für die Vorschläge der Mitglieder, wenn sie neue Ideen für Hilfsprojekte haben?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Sind unsere gemeinnützigen Projekte so attraktiv, dass sie Menschen zu dem Entschluss bewegen, Mitglieder zu werden?</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3"/>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486495" y="118640"/>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dirty="0">
                <a:solidFill>
                  <a:schemeClr val="bg1"/>
                </a:solidFill>
                <a:latin typeface="Calibri" panose="020F0502020204030204" pitchFamily="34" charset="0"/>
                <a:ea typeface="Arial" charset="0"/>
                <a:cs typeface="Calibri" panose="020F0502020204030204" pitchFamily="34" charset="0"/>
              </a:rPr>
              <a:t>Schwerpunktbereich 3</a:t>
            </a:r>
          </a:p>
          <a:p>
            <a:r>
              <a:rPr lang="de-DE" dirty="0">
                <a:solidFill>
                  <a:schemeClr val="bg1"/>
                </a:solidFill>
                <a:latin typeface="Calibri" panose="020F0502020204030204" pitchFamily="34" charset="0"/>
                <a:ea typeface="Arial" charset="0"/>
                <a:cs typeface="Calibri" panose="020F0502020204030204" pitchFamily="34" charset="0"/>
              </a:rPr>
              <a:t>Optimieren Sie die Führungskräfteentwicklung und den Clubbetrieb</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de-DE" sz="2400" b="1">
                <a:solidFill>
                  <a:schemeClr val="accent1"/>
                </a:solidFill>
                <a:latin typeface="Calibri" panose="020F0502020204030204" pitchFamily="34" charset="0"/>
                <a:cs typeface="Calibri" panose="020F0502020204030204" pitchFamily="34" charset="0"/>
              </a:rPr>
              <a:t>Diskussionsfragen</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Nehmen die Clubamtsträger an Schulungen für ihr Amt teil?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Werden die Mitglieder ermutigt, Führungspositionen zu übernehmen?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Nehmen Mitglieder regelmäßig und aktiv an Clubveranstaltungen teil?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de-DE" sz="2400">
                <a:solidFill>
                  <a:schemeClr val="accent1"/>
                </a:solidFill>
                <a:latin typeface="Calibri" panose="020F0502020204030204" pitchFamily="34" charset="0"/>
                <a:cs typeface="Calibri" panose="020F0502020204030204" pitchFamily="34" charset="0"/>
              </a:rPr>
              <a:t>Müssen Sie das Format der Clubtreffen überdenken?</a:t>
            </a:r>
          </a:p>
        </p:txBody>
      </p:sp>
    </p:spTree>
    <p:extLst>
      <p:ext uri="{BB962C8B-B14F-4D97-AF65-F5344CB8AC3E}">
        <p14:creationId xmlns:p14="http://schemas.microsoft.com/office/powerpoint/2010/main" val="1580089309"/>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71142</TotalTime>
  <Words>2031</Words>
  <Application>Microsoft Office PowerPoint</Application>
  <PresentationFormat>Widescreen</PresentationFormat>
  <Paragraphs>294</Paragraphs>
  <Slides>29</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Adobe Devanagari</vt:lpstr>
      <vt:lpstr>Arial</vt:lpstr>
      <vt:lpstr>Calibri</vt:lpstr>
      <vt:lpstr>Calibri Light</vt:lpstr>
      <vt:lpstr>Helvetica</vt:lpstr>
      <vt:lpstr>HelveticaNeueLT Std Lt</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2116</cp:revision>
  <cp:lastPrinted>2018-07-23T15:21:46Z</cp:lastPrinted>
  <dcterms:created xsi:type="dcterms:W3CDTF">2016-11-15T15:12:50Z</dcterms:created>
  <dcterms:modified xsi:type="dcterms:W3CDTF">2023-08-29T14:27:52Z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