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36"/>
  </p:notesMasterIdLst>
  <p:handoutMasterIdLst>
    <p:handoutMasterId r:id="rId37"/>
  </p:handoutMasterIdLst>
  <p:sldIdLst>
    <p:sldId id="908" r:id="rId7"/>
    <p:sldId id="961" r:id="rId8"/>
    <p:sldId id="1153" r:id="rId9"/>
    <p:sldId id="1140" r:id="rId10"/>
    <p:sldId id="1141" r:id="rId11"/>
    <p:sldId id="1127" r:id="rId12"/>
    <p:sldId id="968" r:id="rId13"/>
    <p:sldId id="1135" r:id="rId14"/>
    <p:sldId id="1136" r:id="rId15"/>
    <p:sldId id="1137" r:id="rId16"/>
    <p:sldId id="1121" r:id="rId17"/>
    <p:sldId id="1128" r:id="rId18"/>
    <p:sldId id="1139" r:id="rId19"/>
    <p:sldId id="1161" r:id="rId20"/>
    <p:sldId id="1163" r:id="rId21"/>
    <p:sldId id="1170" r:id="rId22"/>
    <p:sldId id="983" r:id="rId23"/>
    <p:sldId id="1157" r:id="rId24"/>
    <p:sldId id="1129" r:id="rId25"/>
    <p:sldId id="1148" r:id="rId26"/>
    <p:sldId id="1167" r:id="rId27"/>
    <p:sldId id="1132" r:id="rId28"/>
    <p:sldId id="1172" r:id="rId29"/>
    <p:sldId id="1133" r:id="rId30"/>
    <p:sldId id="1151" r:id="rId31"/>
    <p:sldId id="1174" r:id="rId32"/>
    <p:sldId id="1175" r:id="rId33"/>
    <p:sldId id="545" r:id="rId34"/>
    <p:sldId id="1176"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00338D"/>
    <a:srgbClr val="732E81"/>
    <a:srgbClr val="FF5C35"/>
    <a:srgbClr val="00AC69"/>
    <a:srgbClr val="FBC608"/>
    <a:srgbClr val="EBB700"/>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96240" autoAdjust="0"/>
  </p:normalViewPr>
  <p:slideViewPr>
    <p:cSldViewPr showGuides="1">
      <p:cViewPr varScale="1">
        <p:scale>
          <a:sx n="110" d="100"/>
          <a:sy n="110" d="100"/>
        </p:scale>
        <p:origin x="672" y="96"/>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it-IT" sz="1600" dirty="0">
              <a:latin typeface="Arial" panose="020B0604020202020204" pitchFamily="34" charset="0"/>
              <a:cs typeface="Arial" panose="020B0604020202020204" pitchFamily="34" charset="0"/>
            </a:rPr>
            <a:t>Creare una squadra</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it-IT" sz="1600" dirty="0">
              <a:latin typeface="Arial" panose="020B0604020202020204" pitchFamily="34" charset="0"/>
              <a:cs typeface="Arial" panose="020B0604020202020204" pitchFamily="34" charset="0"/>
            </a:rPr>
            <a:t>Creare una visione</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it-IT" sz="1400">
              <a:latin typeface="Arial" panose="020B0604020202020204" pitchFamily="34" charset="0"/>
              <a:cs typeface="Arial" panose="020B0604020202020204" pitchFamily="34" charset="0"/>
            </a:rPr>
            <a:t>Sviluppare un piano</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chemeClr val="accent1"/>
          </a:solidFill>
        </a:ln>
      </dgm:spPr>
      <dgm:t>
        <a:bodyPr/>
        <a:lstStyle/>
        <a:p>
          <a:r>
            <a:rPr lang="it-IT" sz="1600" dirty="0">
              <a:latin typeface="Arial" panose="020B0604020202020204" pitchFamily="34" charset="0"/>
              <a:cs typeface="Arial" panose="020B0604020202020204" pitchFamily="34" charset="0"/>
            </a:rPr>
            <a:t>Costruire il successo</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it-IT" dirty="0">
              <a:solidFill>
                <a:schemeClr val="tx1"/>
              </a:solidFill>
              <a:latin typeface="Calibri" panose="020F0502020204030204" pitchFamily="34" charset="0"/>
              <a:cs typeface="Calibri" panose="020F0502020204030204" pitchFamily="34" charset="0"/>
            </a:rPr>
            <a:t>Incrementare il numero  dei soci all'interno del club</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it-IT" dirty="0">
              <a:solidFill>
                <a:schemeClr val="tx1"/>
              </a:solidFill>
              <a:latin typeface="Calibri" panose="020F0502020204030204" pitchFamily="34" charset="0"/>
              <a:cs typeface="Calibri" panose="020F0502020204030204" pitchFamily="34" charset="0"/>
            </a:rPr>
            <a:t>Rivitalizzare il club con nuove opportunità di servizio</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it-IT" dirty="0">
              <a:solidFill>
                <a:schemeClr val="tx1"/>
              </a:solidFill>
              <a:latin typeface="Calibri" panose="020F0502020204030204" pitchFamily="34" charset="0"/>
              <a:cs typeface="Calibri" panose="020F0502020204030204" pitchFamily="34" charset="0"/>
            </a:rPr>
            <a:t>Rivitalizzare il club con nuovi soci</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it-IT" dirty="0">
              <a:solidFill>
                <a:schemeClr val="tx1"/>
              </a:solidFill>
              <a:latin typeface="Calibri" panose="020F0502020204030204" pitchFamily="34" charset="0"/>
              <a:cs typeface="Calibri" panose="020F0502020204030204" pitchFamily="34" charset="0"/>
            </a:rPr>
            <a:t>Eccellere nello sviluppo della leadership e nelle operazioni di club</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it-IT" dirty="0">
              <a:solidFill>
                <a:schemeClr val="accent6"/>
              </a:solidFill>
              <a:latin typeface="Calibri" panose="020F0502020204030204" pitchFamily="34" charset="0"/>
              <a:cs typeface="Calibri" panose="020F0502020204030204" pitchFamily="34" charset="0"/>
            </a:rPr>
            <a:t>Condividere i risultati del club con l'intera comunità</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it-IT" sz="3200" noProof="0" dirty="0">
              <a:solidFill>
                <a:schemeClr val="bg1"/>
              </a:solidFill>
              <a:latin typeface="Calibri" panose="020F0502020204030204" pitchFamily="34" charset="0"/>
              <a:cs typeface="Calibri" panose="020F0502020204030204" pitchFamily="34" charset="0"/>
            </a:rPr>
            <a:t>Condividere</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it-IT" sz="3200" noProof="0" dirty="0">
              <a:solidFill>
                <a:schemeClr val="bg1"/>
              </a:solidFill>
              <a:latin typeface="Calibri" panose="020F0502020204030204" pitchFamily="34" charset="0"/>
              <a:cs typeface="Calibri" panose="020F0502020204030204" pitchFamily="34" charset="0"/>
            </a:rPr>
            <a:t>Supportare</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it-IT" sz="3200" noProof="0" dirty="0">
              <a:solidFill>
                <a:schemeClr val="bg1"/>
              </a:solidFill>
              <a:latin typeface="Calibri" panose="020F0502020204030204" pitchFamily="34" charset="0"/>
              <a:cs typeface="Calibri" panose="020F0502020204030204" pitchFamily="34" charset="0"/>
            </a:rPr>
            <a:t>Riconoscere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it-IT" sz="3200" noProof="0" dirty="0">
              <a:solidFill>
                <a:schemeClr val="bg1"/>
              </a:solidFill>
              <a:latin typeface="Calibri" panose="020F0502020204030204" pitchFamily="34" charset="0"/>
              <a:cs typeface="Calibri" panose="020F0502020204030204" pitchFamily="34" charset="0"/>
            </a:rPr>
            <a:t>Valutare</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it-IT" sz="3200" noProof="0" dirty="0">
              <a:solidFill>
                <a:schemeClr val="bg1"/>
              </a:solidFill>
              <a:latin typeface="Calibri" panose="020F0502020204030204" pitchFamily="34" charset="0"/>
              <a:cs typeface="Calibri" panose="020F0502020204030204" pitchFamily="34" charset="0"/>
            </a:rPr>
            <a:t>Cambiare</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custScaleX="151543" custRadScaleRad="104048" custRadScaleInc="12351">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custScaleX="149696">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custScaleX="156360">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custScaleX="132704" custRadScaleRad="104048" custRadScaleInc="-12351">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773" y="47141"/>
          <a:ext cx="1649952" cy="989971"/>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Arial" panose="020B0604020202020204" pitchFamily="34" charset="0"/>
              <a:cs typeface="Arial" panose="020B0604020202020204" pitchFamily="34" charset="0"/>
            </a:rPr>
            <a:t>Creare una squadra</a:t>
          </a:r>
        </a:p>
      </dsp:txBody>
      <dsp:txXfrm>
        <a:off x="32768" y="76136"/>
        <a:ext cx="1591962" cy="931981"/>
      </dsp:txXfrm>
    </dsp:sp>
    <dsp:sp modelId="{7C60905F-858E-3D45-BDCF-8E59A2EDBDC4}">
      <dsp:nvSpPr>
        <dsp:cNvPr id="0" name=""/>
        <dsp:cNvSpPr/>
      </dsp:nvSpPr>
      <dsp:spPr>
        <a:xfrm>
          <a:off x="1818721" y="337532"/>
          <a:ext cx="349789" cy="409188"/>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818721" y="419370"/>
        <a:ext cx="244852" cy="245512"/>
      </dsp:txXfrm>
    </dsp:sp>
    <dsp:sp modelId="{E8342DD9-3EB7-044E-AC87-2159238855B0}">
      <dsp:nvSpPr>
        <dsp:cNvPr id="0" name=""/>
        <dsp:cNvSpPr/>
      </dsp:nvSpPr>
      <dsp:spPr>
        <a:xfrm>
          <a:off x="2313706" y="47141"/>
          <a:ext cx="1649952" cy="989971"/>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Arial" panose="020B0604020202020204" pitchFamily="34" charset="0"/>
              <a:cs typeface="Arial" panose="020B0604020202020204" pitchFamily="34" charset="0"/>
            </a:rPr>
            <a:t>Creare una visione</a:t>
          </a:r>
        </a:p>
      </dsp:txBody>
      <dsp:txXfrm>
        <a:off x="2342701" y="76136"/>
        <a:ext cx="1591962" cy="931981"/>
      </dsp:txXfrm>
    </dsp:sp>
    <dsp:sp modelId="{B54B4899-8638-1D4E-9510-CDD331AF6A4C}">
      <dsp:nvSpPr>
        <dsp:cNvPr id="0" name=""/>
        <dsp:cNvSpPr/>
      </dsp:nvSpPr>
      <dsp:spPr>
        <a:xfrm>
          <a:off x="4128654" y="337532"/>
          <a:ext cx="349789" cy="409188"/>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4128654" y="419370"/>
        <a:ext cx="244852" cy="245512"/>
      </dsp:txXfrm>
    </dsp:sp>
    <dsp:sp modelId="{BEB34310-ABF7-2D43-851D-F592E75CB68F}">
      <dsp:nvSpPr>
        <dsp:cNvPr id="0" name=""/>
        <dsp:cNvSpPr/>
      </dsp:nvSpPr>
      <dsp:spPr>
        <a:xfrm>
          <a:off x="4623639" y="47141"/>
          <a:ext cx="1649952" cy="989971"/>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a:latin typeface="Arial" panose="020B0604020202020204" pitchFamily="34" charset="0"/>
              <a:cs typeface="Arial" panose="020B0604020202020204" pitchFamily="34" charset="0"/>
            </a:rPr>
            <a:t>Sviluppare un piano</a:t>
          </a:r>
        </a:p>
      </dsp:txBody>
      <dsp:txXfrm>
        <a:off x="4652634" y="76136"/>
        <a:ext cx="1591962" cy="931981"/>
      </dsp:txXfrm>
    </dsp:sp>
    <dsp:sp modelId="{CA339F13-2EEE-8C42-BA2D-5E6BA45F7F5D}">
      <dsp:nvSpPr>
        <dsp:cNvPr id="0" name=""/>
        <dsp:cNvSpPr/>
      </dsp:nvSpPr>
      <dsp:spPr>
        <a:xfrm>
          <a:off x="6438587" y="337532"/>
          <a:ext cx="349789" cy="409188"/>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6438587" y="419370"/>
        <a:ext cx="244852" cy="245512"/>
      </dsp:txXfrm>
    </dsp:sp>
    <dsp:sp modelId="{A036C3C0-EC55-8E47-B730-4BF68E881699}">
      <dsp:nvSpPr>
        <dsp:cNvPr id="0" name=""/>
        <dsp:cNvSpPr/>
      </dsp:nvSpPr>
      <dsp:spPr>
        <a:xfrm>
          <a:off x="6933573" y="47141"/>
          <a:ext cx="1649952" cy="989971"/>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Arial" panose="020B0604020202020204" pitchFamily="34" charset="0"/>
              <a:cs typeface="Arial" panose="020B0604020202020204" pitchFamily="34" charset="0"/>
            </a:rPr>
            <a:t>Costruire il successo</a:t>
          </a:r>
        </a:p>
      </dsp:txBody>
      <dsp:txXfrm>
        <a:off x="6962568" y="76136"/>
        <a:ext cx="1591962" cy="9319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it-IT" sz="2200" kern="1200" dirty="0">
              <a:solidFill>
                <a:schemeClr val="tx1"/>
              </a:solidFill>
              <a:latin typeface="Calibri" panose="020F0502020204030204" pitchFamily="34" charset="0"/>
              <a:cs typeface="Calibri" panose="020F0502020204030204" pitchFamily="34" charset="0"/>
            </a:rPr>
            <a:t>Incrementare il numero  dei soci all'interno del club</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it-IT" sz="2100" kern="1200" dirty="0">
              <a:solidFill>
                <a:schemeClr val="tx1"/>
              </a:solidFill>
              <a:latin typeface="Calibri" panose="020F0502020204030204" pitchFamily="34" charset="0"/>
              <a:cs typeface="Calibri" panose="020F0502020204030204" pitchFamily="34" charset="0"/>
            </a:rPr>
            <a:t>Rivitalizzare il club con nuovi soci</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it-IT" sz="2100" kern="1200" dirty="0">
              <a:solidFill>
                <a:schemeClr val="tx1"/>
              </a:solidFill>
              <a:latin typeface="Calibri" panose="020F0502020204030204" pitchFamily="34" charset="0"/>
              <a:cs typeface="Calibri" panose="020F0502020204030204" pitchFamily="34" charset="0"/>
            </a:rPr>
            <a:t>Rivitalizzare il club con nuove opportunità di servizio</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it-IT" sz="2100" kern="1200" dirty="0">
              <a:solidFill>
                <a:schemeClr val="tx1"/>
              </a:solidFill>
              <a:latin typeface="Calibri" panose="020F0502020204030204" pitchFamily="34" charset="0"/>
              <a:cs typeface="Calibri" panose="020F0502020204030204" pitchFamily="34" charset="0"/>
            </a:rPr>
            <a:t>Eccellere nello sviluppo della leadership e nelle operazioni di club</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it-IT" sz="2100" kern="1200" dirty="0">
              <a:solidFill>
                <a:schemeClr val="accent6"/>
              </a:solidFill>
              <a:latin typeface="Calibri" panose="020F0502020204030204" pitchFamily="34" charset="0"/>
              <a:cs typeface="Calibri" panose="020F0502020204030204" pitchFamily="34" charset="0"/>
            </a:rPr>
            <a:t>Condividere i risultati del club con l'intera comunità</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5323130" y="39734"/>
          <a:ext cx="2083807"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it-IT" sz="3200" kern="1200" noProof="0" dirty="0">
              <a:solidFill>
                <a:schemeClr val="bg1"/>
              </a:solidFill>
              <a:latin typeface="Calibri" panose="020F0502020204030204" pitchFamily="34" charset="0"/>
              <a:cs typeface="Calibri" panose="020F0502020204030204" pitchFamily="34" charset="0"/>
            </a:rPr>
            <a:t>Condividere</a:t>
          </a:r>
        </a:p>
      </dsp:txBody>
      <dsp:txXfrm>
        <a:off x="5323130" y="39734"/>
        <a:ext cx="2083807" cy="1375060"/>
      </dsp:txXfrm>
    </dsp:sp>
    <dsp:sp modelId="{38F3E115-2726-41E2-A1A9-A5F5D41654D6}">
      <dsp:nvSpPr>
        <dsp:cNvPr id="0" name=""/>
        <dsp:cNvSpPr/>
      </dsp:nvSpPr>
      <dsp:spPr>
        <a:xfrm>
          <a:off x="2292703" y="-185211"/>
          <a:ext cx="5164122" cy="5164122"/>
        </a:xfrm>
        <a:prstGeom prst="circularArrow">
          <a:avLst>
            <a:gd name="adj1" fmla="val 5192"/>
            <a:gd name="adj2" fmla="val 335341"/>
            <a:gd name="adj3" fmla="val 21572515"/>
            <a:gd name="adj4" fmla="val 20077468"/>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6015892" y="2601790"/>
          <a:ext cx="2058410"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it-IT" sz="3200" kern="1200" noProof="0" dirty="0">
              <a:solidFill>
                <a:schemeClr val="bg1"/>
              </a:solidFill>
              <a:latin typeface="Calibri" panose="020F0502020204030204" pitchFamily="34" charset="0"/>
              <a:cs typeface="Calibri" panose="020F0502020204030204" pitchFamily="34" charset="0"/>
            </a:rPr>
            <a:t>Supportare</a:t>
          </a:r>
        </a:p>
      </dsp:txBody>
      <dsp:txXfrm>
        <a:off x="6015892" y="2601790"/>
        <a:ext cx="2058410" cy="1375060"/>
      </dsp:txXfrm>
    </dsp:sp>
    <dsp:sp modelId="{8BA4A4AD-AE21-4519-907E-3292F261B497}">
      <dsp:nvSpPr>
        <dsp:cNvPr id="0" name=""/>
        <dsp:cNvSpPr/>
      </dsp:nvSpPr>
      <dsp:spPr>
        <a:xfrm>
          <a:off x="2283613" y="-878"/>
          <a:ext cx="5164122" cy="5164122"/>
        </a:xfrm>
        <a:prstGeom prst="circularArrow">
          <a:avLst>
            <a:gd name="adj1" fmla="val 5192"/>
            <a:gd name="adj2" fmla="val 335341"/>
            <a:gd name="adj3" fmla="val 3386035"/>
            <a:gd name="adj4" fmla="val 2251214"/>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3790653" y="4185232"/>
          <a:ext cx="2150044"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it-IT" sz="3200" kern="1200" noProof="0" dirty="0">
              <a:solidFill>
                <a:schemeClr val="bg1"/>
              </a:solidFill>
              <a:latin typeface="Calibri" panose="020F0502020204030204" pitchFamily="34" charset="0"/>
              <a:cs typeface="Calibri" panose="020F0502020204030204" pitchFamily="34" charset="0"/>
            </a:rPr>
            <a:t>Riconoscere</a:t>
          </a:r>
        </a:p>
      </dsp:txBody>
      <dsp:txXfrm>
        <a:off x="3790653" y="4185232"/>
        <a:ext cx="2150044" cy="1375060"/>
      </dsp:txXfrm>
    </dsp:sp>
    <dsp:sp modelId="{9E39B2B2-8846-4D64-9C36-18324217A6E5}">
      <dsp:nvSpPr>
        <dsp:cNvPr id="0" name=""/>
        <dsp:cNvSpPr/>
      </dsp:nvSpPr>
      <dsp:spPr>
        <a:xfrm>
          <a:off x="2283613" y="-878"/>
          <a:ext cx="5164122" cy="5164122"/>
        </a:xfrm>
        <a:prstGeom prst="circularArrow">
          <a:avLst>
            <a:gd name="adj1" fmla="val 5192"/>
            <a:gd name="adj2" fmla="val 335341"/>
            <a:gd name="adj3" fmla="val 8213446"/>
            <a:gd name="adj4" fmla="val 7078625"/>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603097" y="2601790"/>
          <a:ext cx="2166311"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it-IT" sz="3200" kern="1200" noProof="0" dirty="0">
              <a:solidFill>
                <a:schemeClr val="bg1"/>
              </a:solidFill>
              <a:latin typeface="Calibri" panose="020F0502020204030204" pitchFamily="34" charset="0"/>
              <a:cs typeface="Calibri" panose="020F0502020204030204" pitchFamily="34" charset="0"/>
            </a:rPr>
            <a:t>Valutare</a:t>
          </a:r>
        </a:p>
      </dsp:txBody>
      <dsp:txXfrm>
        <a:off x="1603097" y="2601790"/>
        <a:ext cx="2166311" cy="1375060"/>
      </dsp:txXfrm>
    </dsp:sp>
    <dsp:sp modelId="{2E3351E2-2A4A-4DA6-8386-CAD3C32A7C8A}">
      <dsp:nvSpPr>
        <dsp:cNvPr id="0" name=""/>
        <dsp:cNvSpPr/>
      </dsp:nvSpPr>
      <dsp:spPr>
        <a:xfrm>
          <a:off x="2274524" y="-185211"/>
          <a:ext cx="5164122" cy="5164122"/>
        </a:xfrm>
        <a:prstGeom prst="circularArrow">
          <a:avLst>
            <a:gd name="adj1" fmla="val 5192"/>
            <a:gd name="adj2" fmla="val 335341"/>
            <a:gd name="adj3" fmla="val 11987192"/>
            <a:gd name="adj4" fmla="val 10492144"/>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2453936" y="39734"/>
          <a:ext cx="1824759"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it-IT" sz="3200" kern="1200" noProof="0" dirty="0">
              <a:solidFill>
                <a:schemeClr val="bg1"/>
              </a:solidFill>
              <a:latin typeface="Calibri" panose="020F0502020204030204" pitchFamily="34" charset="0"/>
              <a:cs typeface="Calibri" panose="020F0502020204030204" pitchFamily="34" charset="0"/>
            </a:rPr>
            <a:t>Cambiare</a:t>
          </a:r>
        </a:p>
      </dsp:txBody>
      <dsp:txXfrm>
        <a:off x="2453936" y="39734"/>
        <a:ext cx="1824759" cy="1375060"/>
      </dsp:txXfrm>
    </dsp:sp>
    <dsp:sp modelId="{530FA79C-3F31-40E4-83D7-8F47B18CD322}">
      <dsp:nvSpPr>
        <dsp:cNvPr id="0" name=""/>
        <dsp:cNvSpPr/>
      </dsp:nvSpPr>
      <dsp:spPr>
        <a:xfrm>
          <a:off x="2280964" y="-96011"/>
          <a:ext cx="5164122" cy="5164122"/>
        </a:xfrm>
        <a:prstGeom prst="circularArrow">
          <a:avLst>
            <a:gd name="adj1" fmla="val 5192"/>
            <a:gd name="adj2" fmla="val 335341"/>
            <a:gd name="adj3" fmla="val 16559615"/>
            <a:gd name="adj4" fmla="val 15313621"/>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Past Present Future</a:t>
            </a:r>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Past Present Future</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Benvenuti alla presentazione “Raggiungere l'eccellenza del club” </a:t>
            </a:r>
          </a:p>
        </p:txBody>
      </p:sp>
    </p:spTree>
    <p:extLst>
      <p:ext uri="{BB962C8B-B14F-4D97-AF65-F5344CB8AC3E}">
        <p14:creationId xmlns:p14="http://schemas.microsoft.com/office/powerpoint/2010/main" val="220092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L’Area di interesse 4 è dedicata a Condividere i risultati del club con l'intera comunità.</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10</a:t>
            </a:fld>
            <a:endParaRPr lang="en-US" dirty="0"/>
          </a:p>
        </p:txBody>
      </p:sp>
    </p:spTree>
    <p:extLst>
      <p:ext uri="{BB962C8B-B14F-4D97-AF65-F5344CB8AC3E}">
        <p14:creationId xmlns:p14="http://schemas.microsoft.com/office/powerpoint/2010/main" val="1597731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Usate l'analisi SWOT per individuare le esigenze e ideare una strategia per gli obiettivi. </a:t>
            </a:r>
          </a:p>
          <a:p>
            <a:endParaRPr lang="en-US" dirty="0"/>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it-IT" sz="1200" dirty="0">
                <a:solidFill>
                  <a:schemeClr val="bg1"/>
                </a:solidFill>
                <a:latin typeface="Calibri" panose="020F0502020204030204" pitchFamily="34" charset="0"/>
                <a:cs typeface="Calibri" panose="020F0502020204030204" pitchFamily="34" charset="0"/>
              </a:rPr>
              <a:t>Fare leva sui nostri punti di forza</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it-IT" sz="1200" dirty="0">
                <a:solidFill>
                  <a:schemeClr val="bg1"/>
                </a:solidFill>
                <a:latin typeface="Calibri" panose="020F0502020204030204" pitchFamily="34" charset="0"/>
                <a:cs typeface="Calibri" panose="020F0502020204030204" pitchFamily="34" charset="0"/>
              </a:rPr>
              <a:t>Gestire i nostri punti di debolezza</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it-IT" sz="1200" dirty="0">
                <a:solidFill>
                  <a:schemeClr val="bg1"/>
                </a:solidFill>
                <a:latin typeface="Calibri" panose="020F0502020204030204" pitchFamily="34" charset="0"/>
                <a:cs typeface="Calibri" panose="020F0502020204030204" pitchFamily="34" charset="0"/>
              </a:rPr>
              <a:t>Cogliere le opportunità</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it-IT" sz="1200" dirty="0">
                <a:solidFill>
                  <a:schemeClr val="bg1"/>
                </a:solidFill>
                <a:latin typeface="Calibri" panose="020F0502020204030204" pitchFamily="34" charset="0"/>
                <a:cs typeface="Calibri" panose="020F0502020204030204" pitchFamily="34" charset="0"/>
              </a:rPr>
              <a:t>Ridurre al minimo l'impatto dei rischi</a:t>
            </a:r>
          </a:p>
          <a:p>
            <a:pPr marL="0" indent="0">
              <a:buFont typeface="Wingdings" panose="05000000000000000000" pitchFamily="2" charset="2"/>
              <a:buNone/>
            </a:pPr>
            <a:endParaRPr lang="en-US" dirty="0"/>
          </a:p>
          <a:p>
            <a:pPr marL="0" indent="0">
              <a:buFont typeface="Wingdings" panose="05000000000000000000" pitchFamily="2" charset="2"/>
              <a:buNone/>
            </a:pP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11</a:t>
            </a:fld>
            <a:endParaRPr lang="en-US" dirty="0"/>
          </a:p>
        </p:txBody>
      </p:sp>
    </p:spTree>
    <p:extLst>
      <p:ext uri="{BB962C8B-B14F-4D97-AF65-F5344CB8AC3E}">
        <p14:creationId xmlns:p14="http://schemas.microsoft.com/office/powerpoint/2010/main" val="4256715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dirty="0"/>
          </a:p>
        </p:txBody>
      </p:sp>
    </p:spTree>
    <p:extLst>
      <p:ext uri="{BB962C8B-B14F-4D97-AF65-F5344CB8AC3E}">
        <p14:creationId xmlns:p14="http://schemas.microsoft.com/office/powerpoint/2010/main" val="399067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Valutazione dei bisogni del club e della comunità: fornisce utili raccomandazioni e aiuta il vostro club a riflettere sul service e scoprire nuovi modi per avere un impatto sulla comunità.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solidFill>
                  <a:schemeClr val="tx2"/>
                </a:solidFill>
              </a:rPr>
              <a:t>Il tuo club, a modo tuo: questa guida fornisce le fasi di un processo guidato per aiutare il club a personalizzare e organizzare riunioni di club che siano ben pianificate, riuscite e divertenti, per aumentare l'affiatamento e la soddisfazione dei soci.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solidFill>
                  <a:schemeClr val="tx2"/>
                </a:solidFill>
              </a:rPr>
              <a:t>Iniziativa per la qualità dei club: questa risorsa aiuta un club ad esplorare come può migliorare in modo continuativo ed è abbastanza semplice da essere usata come strumento di pianificazione annuale.  Incoraggia la partecipazione di tutti i soci.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solidFill>
                  <a:schemeClr val="tx2"/>
                </a:solidFill>
              </a:rPr>
              <a:t>Guida del Presidente di Comitato Soci di club: pensata per aiutarvi a supportare i soci attuali e nuovi e assicurarsi abbiano un’esperienza gratificante, significativa e arricchente come parte del club.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dirty="0"/>
          </a:p>
        </p:txBody>
      </p:sp>
    </p:spTree>
    <p:extLst>
      <p:ext uri="{BB962C8B-B14F-4D97-AF65-F5344CB8AC3E}">
        <p14:creationId xmlns:p14="http://schemas.microsoft.com/office/powerpoint/2010/main" val="1317576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it-IT" sz="1800" b="0" i="0" u="none" strike="noStrike" baseline="0" dirty="0">
                <a:solidFill>
                  <a:srgbClr val="FFC000"/>
                </a:solidFill>
                <a:latin typeface="Arial" panose="020B0604020202020204" pitchFamily="34" charset="0"/>
              </a:rPr>
              <a:t>Guida alla soddisfazione dei soci:</a:t>
            </a:r>
            <a:r>
              <a:rPr lang="it-IT" sz="1800" b="0" i="0" u="none" strike="noStrike" baseline="0" dirty="0">
                <a:solidFill>
                  <a:srgbClr val="FFFFFF"/>
                </a:solidFill>
                <a:latin typeface="Arial" panose="020B0604020202020204" pitchFamily="34" charset="0"/>
              </a:rPr>
              <a:t> delinea un processo in tre fasi per migliorare la soddisfazione dei soci del club e fornisce alcuni suggerimenti per superare gli ostacoli comuni e avere soci coinvolti e soddisfatti. </a:t>
            </a:r>
          </a:p>
          <a:p>
            <a:endParaRPr lang="en-US" sz="1800" b="0" i="0" u="none" strike="noStrike" baseline="0" dirty="0">
              <a:solidFill>
                <a:srgbClr val="FFFFFF"/>
              </a:solidFill>
              <a:latin typeface="Arial" panose="020B0604020202020204" pitchFamily="34" charset="0"/>
            </a:endParaRPr>
          </a:p>
          <a:p>
            <a:r>
              <a:rPr lang="it-IT" sz="1800" b="0" i="0" u="none" strike="noStrike" baseline="0" dirty="0">
                <a:solidFill>
                  <a:srgbClr val="FFC000"/>
                </a:solidFill>
                <a:latin typeface="Arial" panose="020B0604020202020204" pitchFamily="34" charset="0"/>
              </a:rPr>
              <a:t>Semplicemente... chiedete! Guida al reclutamento di nuovi soci: </a:t>
            </a:r>
            <a:r>
              <a:rPr lang="it-IT" sz="1800" b="0" i="0" u="none" strike="noStrike" baseline="0" dirty="0">
                <a:solidFill>
                  <a:srgbClr val="FFFFFF"/>
                </a:solidFill>
                <a:latin typeface="Arial" panose="020B0604020202020204" pitchFamily="34" charset="0"/>
              </a:rPr>
              <a:t>pensata per guidare il vostro club nel processo di reclutamento di nuovi soci e gestire con efficacia la crescita del club. </a:t>
            </a:r>
          </a:p>
          <a:p>
            <a:endParaRPr lang="en-US" sz="1800" b="0" i="0" u="none" strike="noStrike" baseline="0" dirty="0">
              <a:solidFill>
                <a:srgbClr val="FFFFFF"/>
              </a:solidFill>
              <a:latin typeface="Arial" panose="020B0604020202020204" pitchFamily="34" charset="0"/>
            </a:endParaRPr>
          </a:p>
          <a:p>
            <a:r>
              <a:rPr lang="it-IT" sz="1800" b="0" i="0" u="none" strike="noStrike" baseline="0" dirty="0">
                <a:solidFill>
                  <a:srgbClr val="FFC000"/>
                </a:solidFill>
                <a:latin typeface="Arial" panose="020B0604020202020204" pitchFamily="34" charset="0"/>
              </a:rPr>
              <a:t>Guida del Presidente di Comitato Marketing: </a:t>
            </a:r>
            <a:r>
              <a:rPr lang="it-IT" sz="1800" b="0" i="0" u="none" strike="noStrike" baseline="0" dirty="0">
                <a:solidFill>
                  <a:srgbClr val="FFFFFF"/>
                </a:solidFill>
                <a:latin typeface="Arial" panose="020B0604020202020204" pitchFamily="34" charset="0"/>
              </a:rPr>
              <a:t>contiene suggerimenti per lavorare con vari canali mediatici, idee su come rendere il vostro messaggio degno di nota e l'accesso alle risorse offerte da Lions International che possono essere utilizzate dai club locali. </a:t>
            </a:r>
            <a:r>
              <a:rPr lang="it-IT" sz="1800" b="0" i="0" u="none" strike="noStrike" baseline="0" dirty="0">
                <a:solidFill>
                  <a:srgbClr val="FFC000"/>
                </a:solidFill>
                <a:latin typeface="Arial" panose="020B0604020202020204" pitchFamily="34" charset="0"/>
              </a:rPr>
              <a:t>Valutazione dello stato di salute del club:</a:t>
            </a:r>
            <a:r>
              <a:rPr lang="it-IT" sz="1800" b="0" i="0" u="none" strike="noStrike" baseline="0" dirty="0">
                <a:solidFill>
                  <a:srgbClr val="FFFFFF"/>
                </a:solidFill>
                <a:latin typeface="Arial" panose="020B0604020202020204" pitchFamily="34" charset="0"/>
              </a:rPr>
              <a:t> aiuta a tenere sotto controllo la crescita associativa. </a:t>
            </a:r>
          </a:p>
          <a:p>
            <a:endParaRPr lang="en-US" sz="1800" b="0" i="0" u="none" strike="noStrike" baseline="0" dirty="0">
              <a:solidFill>
                <a:srgbClr val="FFFFFF"/>
              </a:solidFill>
              <a:latin typeface="Arial" panose="020B0604020202020204" pitchFamily="34" charset="0"/>
            </a:endParaRPr>
          </a:p>
          <a:p>
            <a:r>
              <a:rPr lang="it-IT" sz="1800" b="0" i="0" u="none" strike="noStrike" baseline="0" dirty="0">
                <a:solidFill>
                  <a:srgbClr val="FFC000"/>
                </a:solidFill>
                <a:latin typeface="Arial" panose="020B0604020202020204" pitchFamily="34" charset="0"/>
              </a:rPr>
              <a:t>Il Viaggio nel Service: </a:t>
            </a:r>
            <a:r>
              <a:rPr lang="it-IT" sz="1800" b="0" i="0" u="none" strike="noStrike" baseline="0" dirty="0">
                <a:solidFill>
                  <a:srgbClr val="FFFFFF"/>
                </a:solidFill>
                <a:latin typeface="Arial" panose="020B0604020202020204" pitchFamily="34" charset="0"/>
              </a:rPr>
              <a:t>si compone di quattro semplici fasi: la conoscenza, la scoperta, l’azione e la celebrazione. </a:t>
            </a:r>
          </a:p>
          <a:p>
            <a:endParaRPr lang="en-US" sz="1800" b="0" i="0" u="none" strike="noStrike" baseline="0" dirty="0">
              <a:solidFill>
                <a:srgbClr val="FFFFFF"/>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dirty="0"/>
          </a:p>
        </p:txBody>
      </p:sp>
    </p:spTree>
    <p:extLst>
      <p:ext uri="{BB962C8B-B14F-4D97-AF65-F5344CB8AC3E}">
        <p14:creationId xmlns:p14="http://schemas.microsoft.com/office/powerpoint/2010/main" val="2946349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 questa guida per la risoluzione dei problemi dei club vengono identificati i problemi comuni dei club e fornite risorse con potenziali soluzioni.</a:t>
            </a:r>
            <a:r>
              <a:rPr lang="it-IT" sz="1800" dirty="0">
                <a:effectLst/>
                <a:latin typeface="Calibri Light" panose="020F0302020204030204" pitchFamily="34" charset="0"/>
                <a:ea typeface="Calibri" panose="020F0502020204030204" pitchFamily="34" charset="0"/>
              </a:rPr>
              <a:t> </a:t>
            </a:r>
          </a:p>
          <a:p>
            <a:endParaRPr lang="en-US" sz="1800" dirty="0">
              <a:effectLst/>
              <a:latin typeface="Calibri Light" panose="020F0302020204030204" pitchFamily="34" charset="0"/>
              <a:ea typeface="Calibri" panose="020F0502020204030204" pitchFamily="34" charset="0"/>
            </a:endParaRPr>
          </a:p>
          <a:p>
            <a:endParaRPr lang="en-US" sz="1800" dirty="0">
              <a:effectLst/>
              <a:latin typeface="Calibri Light" panose="020F0302020204030204" pitchFamily="34" charset="0"/>
            </a:endParaRP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dirty="0"/>
          </a:p>
        </p:txBody>
      </p:sp>
    </p:spTree>
    <p:extLst>
      <p:ext uri="{BB962C8B-B14F-4D97-AF65-F5344CB8AC3E}">
        <p14:creationId xmlns:p14="http://schemas.microsoft.com/office/powerpoint/2010/main" val="340044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Parliamo di come definire gli obiettivi</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dirty="0"/>
          </a:p>
        </p:txBody>
      </p:sp>
    </p:spTree>
    <p:extLst>
      <p:ext uri="{BB962C8B-B14F-4D97-AF65-F5344CB8AC3E}">
        <p14:creationId xmlns:p14="http://schemas.microsoft.com/office/powerpoint/2010/main" val="3695037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dirty="0"/>
          </a:p>
        </p:txBody>
      </p:sp>
    </p:spTree>
    <p:extLst>
      <p:ext uri="{BB962C8B-B14F-4D97-AF65-F5344CB8AC3E}">
        <p14:creationId xmlns:p14="http://schemas.microsoft.com/office/powerpoint/2010/main" val="2921887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Incoraggiate il vostro club a utilizzare questo documento e aiutatelo a definire gli obiettivi del club.</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dirty="0"/>
          </a:p>
        </p:txBody>
      </p:sp>
    </p:spTree>
    <p:extLst>
      <p:ext uri="{BB962C8B-B14F-4D97-AF65-F5344CB8AC3E}">
        <p14:creationId xmlns:p14="http://schemas.microsoft.com/office/powerpoint/2010/main" val="3307731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dirty="0"/>
          </a:p>
        </p:txBody>
      </p:sp>
    </p:spTree>
    <p:extLst>
      <p:ext uri="{BB962C8B-B14F-4D97-AF65-F5344CB8AC3E}">
        <p14:creationId xmlns:p14="http://schemas.microsoft.com/office/powerpoint/2010/main" val="622557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2</a:t>
            </a:fld>
            <a:endParaRPr lang="en-US" dirty="0"/>
          </a:p>
        </p:txBody>
      </p:sp>
    </p:spTree>
    <p:extLst>
      <p:ext uri="{BB962C8B-B14F-4D97-AF65-F5344CB8AC3E}">
        <p14:creationId xmlns:p14="http://schemas.microsoft.com/office/powerpoint/2010/main" val="71993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dirty="0"/>
          </a:p>
        </p:txBody>
      </p:sp>
    </p:spTree>
    <p:extLst>
      <p:ext uri="{BB962C8B-B14F-4D97-AF65-F5344CB8AC3E}">
        <p14:creationId xmlns:p14="http://schemas.microsoft.com/office/powerpoint/2010/main" val="334758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Prendiamoci qualche momento per parlare di come Costruire il successo.</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dirty="0"/>
          </a:p>
        </p:txBody>
      </p:sp>
    </p:spTree>
    <p:extLst>
      <p:ext uri="{BB962C8B-B14F-4D97-AF65-F5344CB8AC3E}">
        <p14:creationId xmlns:p14="http://schemas.microsoft.com/office/powerpoint/2010/main" val="1643234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Ogni presentatore si occupa di un punto dell’elenco (qui sotto). Gli altri possono intervenire e dare consigli.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b="0" u="sng" dirty="0"/>
              <a:t>Condividete</a:t>
            </a:r>
            <a:r>
              <a:rPr lang="it-IT" dirty="0"/>
              <a:t> </a:t>
            </a:r>
            <a:r>
              <a:rPr lang="it-IT" sz="1200" dirty="0">
                <a:solidFill>
                  <a:schemeClr val="bg1"/>
                </a:solidFill>
                <a:latin typeface="Calibri" panose="020F0502020204030204" pitchFamily="34" charset="0"/>
                <a:cs typeface="Calibri" panose="020F0502020204030204" pitchFamily="34" charset="0"/>
              </a:rPr>
              <a:t>la </a:t>
            </a:r>
            <a:r>
              <a:rPr lang="it-IT" sz="1200" i="1" dirty="0">
                <a:solidFill>
                  <a:schemeClr val="bg1"/>
                </a:solidFill>
                <a:latin typeface="Calibri" panose="020F0502020204030204" pitchFamily="34" charset="0"/>
                <a:cs typeface="Calibri" panose="020F0502020204030204" pitchFamily="34" charset="0"/>
              </a:rPr>
              <a:t>visione</a:t>
            </a:r>
            <a:r>
              <a:rPr lang="it-IT" sz="1200" dirty="0">
                <a:solidFill>
                  <a:schemeClr val="bg1"/>
                </a:solidFill>
                <a:latin typeface="Calibri" panose="020F0502020204030204" pitchFamily="34" charset="0"/>
                <a:cs typeface="Calibri" panose="020F0502020204030204" pitchFamily="34" charset="0"/>
              </a:rPr>
              <a:t> del vostro club con tutti i soci del club che saranno così informati su quello che il club intende realizzare e sul ruolo che avranno nel raggiungimento degli obiettivi del club. È molto importante per la salute e la vitalità di qualsiasi club che i suoi soci si sentano legati al successo del club.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u="sng" dirty="0">
                <a:solidFill>
                  <a:schemeClr val="bg1"/>
                </a:solidFill>
                <a:latin typeface="Calibri" panose="020F0502020204030204" pitchFamily="34" charset="0"/>
                <a:cs typeface="Calibri" panose="020F0502020204030204" pitchFamily="34" charset="0"/>
              </a:rPr>
              <a:t>Supportate</a:t>
            </a:r>
            <a:r>
              <a:rPr lang="it-IT" sz="1200" dirty="0">
                <a:solidFill>
                  <a:schemeClr val="bg1"/>
                </a:solidFill>
                <a:latin typeface="Calibri" panose="020F0502020204030204" pitchFamily="34" charset="0"/>
                <a:cs typeface="Calibri" panose="020F0502020204030204" pitchFamily="34" charset="0"/>
              </a:rPr>
              <a:t> i soci che si sono impegnati nel piano garantendo che abbiano le risorse di cui hanno bisogno per riuscire nel loro intento. I leader dovrebbero confrontarsi con i soci per assicurarsi che questi ultimi si sentano supportati e ricevano la guida di cui hanno bisogno.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u="sng" dirty="0">
                <a:solidFill>
                  <a:schemeClr val="bg1"/>
                </a:solidFill>
                <a:latin typeface="Calibri" panose="020F0502020204030204" pitchFamily="34" charset="0"/>
                <a:cs typeface="Calibri" panose="020F0502020204030204" pitchFamily="34" charset="0"/>
              </a:rPr>
              <a:t>Riconoscete</a:t>
            </a:r>
            <a:r>
              <a:rPr lang="it-IT" sz="1200" dirty="0">
                <a:solidFill>
                  <a:schemeClr val="bg1"/>
                </a:solidFill>
                <a:latin typeface="Calibri" panose="020F0502020204030204" pitchFamily="34" charset="0"/>
                <a:cs typeface="Calibri" panose="020F0502020204030204" pitchFamily="34" charset="0"/>
              </a:rPr>
              <a:t> le pietre miliari in modo che i soci si sentano apprezzati e sappiano che si stanno muovendo nella giusta direzione. Ogni viaggio inizia con un primo passo. Rassicurate i soci frequentemente per mantenerli motivati e impegnati. Non tenete segreto il vostro successo! Condividete il successo con la comunità per coinvolgere altre persone dai vostri stessi ideali (e potenziali soci)!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u="sng" dirty="0">
                <a:solidFill>
                  <a:schemeClr val="bg1"/>
                </a:solidFill>
                <a:latin typeface="Calibri" panose="020F0502020204030204" pitchFamily="34" charset="0"/>
                <a:cs typeface="Calibri" panose="020F0502020204030204" pitchFamily="34" charset="0"/>
              </a:rPr>
              <a:t>Valutate</a:t>
            </a:r>
            <a:r>
              <a:rPr lang="it-IT" sz="1200" dirty="0">
                <a:solidFill>
                  <a:schemeClr val="bg1"/>
                </a:solidFill>
                <a:latin typeface="Calibri" panose="020F0502020204030204" pitchFamily="34" charset="0"/>
                <a:cs typeface="Calibri" panose="020F0502020204030204" pitchFamily="34" charset="0"/>
              </a:rPr>
              <a:t> il piano d’azione. È fondamentale effettuare anche una regolare valutazione del piano. Al variare delle circostanze, il piano potrebbe richiedere delle modifiche. La stesura della visione iniziale è solo l'inizio. Mantenetela viva, misurandone lo stato di avanzamento e raccogliendo regolarmente i commenti dei soci. In questo modo raggiungerete i risultati sperati.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u="sng" dirty="0">
                <a:solidFill>
                  <a:schemeClr val="bg1"/>
                </a:solidFill>
                <a:latin typeface="Calibri" panose="020F0502020204030204" pitchFamily="34" charset="0"/>
                <a:cs typeface="Calibri" panose="020F0502020204030204" pitchFamily="34" charset="0"/>
              </a:rPr>
              <a:t>Cambiate</a:t>
            </a:r>
            <a:r>
              <a:rPr lang="it-IT" sz="1200" dirty="0">
                <a:solidFill>
                  <a:schemeClr val="bg1"/>
                </a:solidFill>
                <a:latin typeface="Calibri" panose="020F0502020204030204" pitchFamily="34" charset="0"/>
                <a:cs typeface="Calibri" panose="020F0502020204030204" pitchFamily="34" charset="0"/>
              </a:rPr>
              <a:t> il piano. Non abbiate timore di cambiare il piano poiché le opportunità cambiano per mantenerlo rilevante. Rivedete regolarmente il piano, valutate i bisogni e affinate le fasi di azione. Mantenete i soci che si occupano del piano coinvolti nelle decisioni in modo che rimangano attivi e impegnati.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23</a:t>
            </a:fld>
            <a:endParaRPr lang="en-US" dirty="0"/>
          </a:p>
        </p:txBody>
      </p:sp>
    </p:spTree>
    <p:extLst>
      <p:ext uri="{BB962C8B-B14F-4D97-AF65-F5344CB8AC3E}">
        <p14:creationId xmlns:p14="http://schemas.microsoft.com/office/powerpoint/2010/main" val="29637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Celebrare il club è importante.  TJ INTERVIENE CON UN SUO DISCORSO</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dirty="0"/>
          </a:p>
        </p:txBody>
      </p:sp>
    </p:spTree>
    <p:extLst>
      <p:ext uri="{BB962C8B-B14F-4D97-AF65-F5344CB8AC3E}">
        <p14:creationId xmlns:p14="http://schemas.microsoft.com/office/powerpoint/2010/main" val="3584578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Lions Shop offre un modo semplice per celebrare i Lions.  Qui troverete molti articoli disponibili per i vostri ordini.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dirty="0"/>
          </a:p>
        </p:txBody>
      </p:sp>
    </p:spTree>
    <p:extLst>
      <p:ext uri="{BB962C8B-B14F-4D97-AF65-F5344CB8AC3E}">
        <p14:creationId xmlns:p14="http://schemas.microsoft.com/office/powerpoint/2010/main" val="4089656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dirty="0"/>
              <a:t>Il Premio Excellence per Club è un ottimo modo per riconoscere il lavoro e l’impegno dei club.  Questa è la pagina del Premio Excellence per Club.  Qui troverete il modulo di richiesta e altre risorse utili.  La pagina web è suddivisa in sezioni in base alle categorie e i requisiti del premio.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dirty="0"/>
          </a:p>
        </p:txBody>
      </p:sp>
    </p:spTree>
    <p:extLst>
      <p:ext uri="{BB962C8B-B14F-4D97-AF65-F5344CB8AC3E}">
        <p14:creationId xmlns:p14="http://schemas.microsoft.com/office/powerpoint/2010/main" val="2509328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noStrike" dirty="0">
              <a:solidFill>
                <a:schemeClr val="tx2"/>
              </a:solidFill>
              <a:latin typeface="Calibri Light" panose="020F0302020204030204" pitchFamily="34" charset="0"/>
              <a:cs typeface="Calibri Light" panose="020F0302020204030204" pitchFamily="34"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trike="noStrike" dirty="0">
                <a:solidFill>
                  <a:schemeClr val="tx2"/>
                </a:solidFill>
                <a:highlight>
                  <a:srgbClr val="FFFF00"/>
                </a:highlight>
                <a:latin typeface="Adobe Devanagari" panose="02040503050201020203" pitchFamily="18" charset="0"/>
                <a:cs typeface="Adobe Devanagari" panose="02040503050201020203" pitchFamily="18" charset="0"/>
              </a:rPr>
              <a:t>La Tabella di marcia per raggiungere l’eccellenza del club.  Questa richiesta dovrebbe essere esaminata all’inizio di ogni anno sociale.   I criteri si concentrano su 4 aree:</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trike="noStrike" dirty="0">
              <a:solidFill>
                <a:schemeClr val="tx2"/>
              </a:solidFill>
              <a:highlight>
                <a:srgbClr val="FFFF00"/>
              </a:highlight>
              <a:latin typeface="Adobe Devanagari" panose="02040503050201020203" pitchFamily="18" charset="0"/>
              <a:cs typeface="Adobe Devanagari" panose="02040503050201020203" pitchFamily="18"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trike="noStrike" dirty="0">
                <a:solidFill>
                  <a:schemeClr val="tx2"/>
                </a:solidFill>
                <a:highlight>
                  <a:srgbClr val="FFFF00"/>
                </a:highlight>
                <a:latin typeface="Adobe Devanagari" panose="02040503050201020203" pitchFamily="18" charset="0"/>
                <a:cs typeface="Adobe Devanagari" panose="02040503050201020203" pitchFamily="18" charset="0"/>
              </a:rPr>
              <a:t>I club dovrebbero esaminare la domanda all’inizio dell'anno e utilizzarla come Tabella di marcia per raggiungere l’eccellenza del club. </a:t>
            </a:r>
          </a:p>
          <a:p>
            <a:endParaRPr lang="en-US" strike="noStrike" dirty="0">
              <a:solidFill>
                <a:schemeClr val="tx2"/>
              </a:solidFill>
            </a:endParaRPr>
          </a:p>
          <a:p>
            <a:endParaRPr lang="en-US" strike="noStrike" dirty="0">
              <a:solidFill>
                <a:schemeClr val="tx2"/>
              </a:solidFill>
            </a:endParaRPr>
          </a:p>
          <a:p>
            <a:pPr marL="228600" indent="-228600">
              <a:buAutoNum type="arabicPeriod"/>
            </a:pPr>
            <a:r>
              <a:rPr lang="it-IT" strike="noStrike" dirty="0">
                <a:solidFill>
                  <a:schemeClr val="tx2"/>
                </a:solidFill>
              </a:rPr>
              <a:t>Membership: crescita associativa netta di uno o </a:t>
            </a:r>
            <a:r>
              <a:rPr lang="en-US" dirty="0" err="1"/>
              <a:t>più</a:t>
            </a:r>
            <a:r>
              <a:rPr lang="en-US" dirty="0"/>
              <a:t> </a:t>
            </a:r>
            <a:r>
              <a:rPr lang="en-US" dirty="0" err="1"/>
              <a:t>soci</a:t>
            </a:r>
            <a:r>
              <a:rPr lang="en-US" dirty="0"/>
              <a:t> OPPPURE </a:t>
            </a:r>
            <a:r>
              <a:rPr lang="it-IT" dirty="0"/>
              <a:t>È stato omologato un nuovo Lions club un nuovo Leo club o un satellite di club durante l'anno sociale.</a:t>
            </a:r>
            <a:endParaRPr lang="it-IT" strike="noStrike" dirty="0">
              <a:solidFill>
                <a:schemeClr val="tx2"/>
              </a:solidFill>
            </a:endParaRPr>
          </a:p>
          <a:p>
            <a:pPr marL="0" indent="0">
              <a:buNone/>
            </a:pPr>
            <a:endParaRPr lang="en-US" strike="noStrike" dirty="0">
              <a:solidFill>
                <a:schemeClr val="tx2"/>
              </a:solidFill>
            </a:endParaRPr>
          </a:p>
          <a:p>
            <a:pPr marL="228600" indent="-228600">
              <a:buAutoNum type="arabicPeriod" startAt="2"/>
            </a:pPr>
            <a:r>
              <a:rPr lang="it-IT" strike="noStrike" dirty="0">
                <a:solidFill>
                  <a:schemeClr val="tx2"/>
                </a:solidFill>
              </a:rPr>
              <a:t>Service: Il </a:t>
            </a:r>
            <a:r>
              <a:rPr lang="it-IT" dirty="0"/>
              <a:t>club ha effettuato una donazione alla LCIF per un ammontare di o maggiore del totale dei soci del club moltiplicato per 5 UDS. Aver avviato un nuovo progetto di servizio </a:t>
            </a:r>
            <a:r>
              <a:rPr lang="it-IT" i="1" dirty="0"/>
              <a:t>Considera una delle nostre cause globali!  </a:t>
            </a:r>
            <a:r>
              <a:rPr lang="it-IT" i="0" dirty="0"/>
              <a:t>Elencare tre attività di servizio a cui ha partecipato il club che sono state riportate a LCI. </a:t>
            </a:r>
            <a:endParaRPr lang="it-IT" i="0" strike="noStrike" dirty="0">
              <a:solidFill>
                <a:schemeClr val="tx2"/>
              </a:solidFill>
            </a:endParaRPr>
          </a:p>
          <a:p>
            <a:pPr marL="228600" indent="-228600">
              <a:buAutoNum type="arabicPeriod" startAt="2"/>
            </a:pPr>
            <a:endParaRPr lang="it-IT" strike="noStrike" dirty="0">
              <a:solidFill>
                <a:schemeClr val="tx2"/>
              </a:solidFill>
            </a:endParaRPr>
          </a:p>
          <a:p>
            <a:pPr>
              <a:buFont typeface="Arial" panose="020B0604020202020204" pitchFamily="34" charset="0"/>
              <a:buNone/>
            </a:pPr>
            <a:r>
              <a:rPr lang="en-US" strike="noStrike" dirty="0">
                <a:solidFill>
                  <a:schemeClr val="tx2"/>
                </a:solidFill>
              </a:rPr>
              <a:t>3.   </a:t>
            </a:r>
            <a:r>
              <a:rPr lang="it-IT" strike="noStrike" dirty="0">
                <a:solidFill>
                  <a:schemeClr val="tx2"/>
                </a:solidFill>
              </a:rPr>
              <a:t>Eccellenza della leadership e dell’organizzazione: </a:t>
            </a:r>
            <a:r>
              <a:rPr lang="it-IT" dirty="0"/>
              <a:t>Il club è in regola (non in status quo o sospensione finanziaria: quote   </a:t>
            </a:r>
          </a:p>
          <a:p>
            <a:pPr>
              <a:buFont typeface="Arial" panose="020B0604020202020204" pitchFamily="34" charset="0"/>
              <a:buNone/>
            </a:pPr>
            <a:r>
              <a:rPr lang="it-IT" dirty="0"/>
              <a:t>      distrettuali pagate e nessun debito nei confronti di LCI superiore a 50 USD in sospeso da 90 giorni o più.  I dati degli officer </a:t>
            </a:r>
          </a:p>
          <a:p>
            <a:pPr>
              <a:buFont typeface="Arial" panose="020B0604020202020204" pitchFamily="34" charset="0"/>
              <a:buNone/>
            </a:pPr>
            <a:r>
              <a:rPr lang="it-IT" dirty="0"/>
              <a:t>      di club sono stati comunicati a LCI.  Partecipazione degli officer chiave alla formazione rivolta agli officer di club.</a:t>
            </a:r>
          </a:p>
          <a:p>
            <a:pPr marL="228600" indent="-228600">
              <a:buAutoNum type="arabicPeriod" startAt="3"/>
            </a:pPr>
            <a:endParaRPr lang="en-US" strike="noStrike" dirty="0">
              <a:solidFill>
                <a:schemeClr val="tx2"/>
              </a:solidFill>
            </a:endParaRPr>
          </a:p>
          <a:p>
            <a:pPr marL="0" indent="0">
              <a:buNone/>
            </a:pPr>
            <a:r>
              <a:rPr lang="it-IT" strike="noStrike" dirty="0">
                <a:solidFill>
                  <a:schemeClr val="tx2"/>
                </a:solidFill>
              </a:rPr>
              <a:t>4.   Marketing: Il club ha promossao le sueattività di service sui media locali o sui social media. </a:t>
            </a:r>
          </a:p>
          <a:p>
            <a:pPr marL="0" indent="0">
              <a:buNone/>
            </a:pPr>
            <a:endParaRPr lang="en-US" strike="noStrike" dirty="0">
              <a:solidFill>
                <a:schemeClr val="tx2"/>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trike="noStrike" dirty="0">
                <a:solidFill>
                  <a:schemeClr val="tx2"/>
                </a:solidFill>
              </a:rPr>
              <a:t>Per qualificarsi, i club devono essere stati omologati prima del 1° gennaio.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trike="noStrike" dirty="0">
              <a:solidFill>
                <a:schemeClr val="tx2"/>
              </a:solidFill>
            </a:endParaRP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27</a:t>
            </a:fld>
            <a:endParaRPr lang="en-US" dirty="0"/>
          </a:p>
        </p:txBody>
      </p:sp>
    </p:spTree>
    <p:extLst>
      <p:ext uri="{BB962C8B-B14F-4D97-AF65-F5344CB8AC3E}">
        <p14:creationId xmlns:p14="http://schemas.microsoft.com/office/powerpoint/2010/main" val="2048311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it-IT" dirty="0">
                <a:solidFill>
                  <a:schemeClr val="tx2"/>
                </a:solidFill>
              </a:rPr>
              <a:t>Il personale della Divisione Amministrazione di Distretti e Club è sempre a vostra disposizione per supportarvi. Le informazioni di contatto sono riportate su questa slide.</a:t>
            </a:r>
          </a:p>
          <a:p>
            <a:endParaRPr lang="en-US" dirty="0">
              <a:solidFill>
                <a:schemeClr val="tx2"/>
              </a:solidFill>
            </a:endParaRPr>
          </a:p>
          <a:p>
            <a:r>
              <a:rPr lang="it-IT" dirty="0">
                <a:solidFill>
                  <a:schemeClr val="tx2"/>
                </a:solidFill>
              </a:rPr>
              <a:t>A questo punto, vorremmo aprire la discussione per dare spazio alle vostre domande.</a:t>
            </a:r>
          </a:p>
          <a:p>
            <a:endParaRPr lang="en-US"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28</a:t>
            </a:fld>
            <a:endParaRPr lang="en-US" dirty="0"/>
          </a:p>
        </p:txBody>
      </p:sp>
    </p:spTree>
    <p:extLst>
      <p:ext uri="{BB962C8B-B14F-4D97-AF65-F5344CB8AC3E}">
        <p14:creationId xmlns:p14="http://schemas.microsoft.com/office/powerpoint/2010/main" val="967578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dirty="0"/>
          </a:p>
        </p:txBody>
      </p:sp>
    </p:spTree>
    <p:extLst>
      <p:ext uri="{BB962C8B-B14F-4D97-AF65-F5344CB8AC3E}">
        <p14:creationId xmlns:p14="http://schemas.microsoft.com/office/powerpoint/2010/main" val="30758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5" name="Segnaposto numero diapositiva 4"/>
          <p:cNvSpPr>
            <a:spLocks noGrp="1"/>
          </p:cNvSpPr>
          <p:nvPr>
            <p:ph type="sldNum" sz="quarter" idx="5"/>
          </p:nvPr>
        </p:nvSpPr>
        <p:spPr/>
        <p:txBody>
          <a:bodyPr/>
          <a:lstStyle/>
          <a:p>
            <a:pPr>
              <a:defRPr/>
            </a:pPr>
            <a:fld id="{FCA04FE2-27EA-4007-98B9-D6C6C111B13A}" type="slidenum">
              <a:rPr lang="en-US" smtClean="0"/>
              <a:pPr>
                <a:defRPr/>
              </a:pPr>
              <a:t>3</a:t>
            </a:fld>
            <a:endParaRPr lang="en-US" dirty="0"/>
          </a:p>
        </p:txBody>
      </p:sp>
    </p:spTree>
    <p:extLst>
      <p:ext uri="{BB962C8B-B14F-4D97-AF65-F5344CB8AC3E}">
        <p14:creationId xmlns:p14="http://schemas.microsoft.com/office/powerpoint/2010/main" val="264114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4</a:t>
            </a:fld>
            <a:endParaRPr lang="en-US" dirty="0"/>
          </a:p>
        </p:txBody>
      </p:sp>
    </p:spTree>
    <p:extLst>
      <p:ext uri="{BB962C8B-B14F-4D97-AF65-F5344CB8AC3E}">
        <p14:creationId xmlns:p14="http://schemas.microsoft.com/office/powerpoint/2010/main" val="1073691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dirty="0"/>
          </a:p>
        </p:txBody>
      </p:sp>
    </p:spTree>
    <p:extLst>
      <p:ext uri="{BB962C8B-B14F-4D97-AF65-F5344CB8AC3E}">
        <p14:creationId xmlns:p14="http://schemas.microsoft.com/office/powerpoint/2010/main" val="3222085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it-IT" dirty="0"/>
              <a:t>Create una visione, valutate i bisogni e stabilite gli obiettivi nelle seguenti aree:</a:t>
            </a:r>
          </a:p>
          <a:p>
            <a:endParaRPr lang="en-US" dirty="0"/>
          </a:p>
          <a:p>
            <a:pPr marL="228600" indent="-228600">
              <a:buAutoNum type="arabicPeriod"/>
            </a:pPr>
            <a:r>
              <a:rPr lang="it-IT" dirty="0"/>
              <a:t>Rivitalizzare il club con nuovi soci</a:t>
            </a:r>
          </a:p>
          <a:p>
            <a:pPr marL="228600" indent="-228600">
              <a:buAutoNum type="arabicPeriod"/>
            </a:pPr>
            <a:r>
              <a:rPr lang="it-IT" dirty="0"/>
              <a:t>Rivitalizzare il club con nuove opportunità di servizio</a:t>
            </a:r>
          </a:p>
          <a:p>
            <a:pPr marL="228600" indent="-228600">
              <a:buAutoNum type="arabicPeriod"/>
            </a:pPr>
            <a:r>
              <a:rPr lang="it-IT" dirty="0"/>
              <a:t>Eccellere nello sviluppo della leadership e nelle operazioni di club</a:t>
            </a:r>
          </a:p>
          <a:p>
            <a:pPr marL="228600" indent="-228600">
              <a:buAutoNum type="arabicPeriod"/>
            </a:pPr>
            <a:r>
              <a:rPr lang="it-IT" dirty="0"/>
              <a:t>Condividere i risultati del club con l'intera comunità</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dirty="0"/>
          </a:p>
        </p:txBody>
      </p:sp>
    </p:spTree>
    <p:extLst>
      <p:ext uri="{BB962C8B-B14F-4D97-AF65-F5344CB8AC3E}">
        <p14:creationId xmlns:p14="http://schemas.microsoft.com/office/powerpoint/2010/main" val="1598056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Confrontatevi sulle domande contenute in questa slide e parlate della loro importanza.</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7</a:t>
            </a:fld>
            <a:endParaRPr lang="en-US" dirty="0"/>
          </a:p>
        </p:txBody>
      </p:sp>
    </p:spTree>
    <p:extLst>
      <p:ext uri="{BB962C8B-B14F-4D97-AF65-F5344CB8AC3E}">
        <p14:creationId xmlns:p14="http://schemas.microsoft.com/office/powerpoint/2010/main" val="2855433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L’area di interesse n. 2 è dedicata a Rivitalizzare i club con nuove opportunità di servizio.</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8</a:t>
            </a:fld>
            <a:endParaRPr lang="en-US" dirty="0"/>
          </a:p>
        </p:txBody>
      </p:sp>
    </p:spTree>
    <p:extLst>
      <p:ext uri="{BB962C8B-B14F-4D97-AF65-F5344CB8AC3E}">
        <p14:creationId xmlns:p14="http://schemas.microsoft.com/office/powerpoint/2010/main" val="3416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tema dell’Area di interesse 3 è Eccellere nello sviluppo della leadership e nelle operazioni di club.</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9</a:t>
            </a:fld>
            <a:endParaRPr lang="en-US" dirty="0"/>
          </a:p>
        </p:txBody>
      </p:sp>
    </p:spTree>
    <p:extLst>
      <p:ext uri="{BB962C8B-B14F-4D97-AF65-F5344CB8AC3E}">
        <p14:creationId xmlns:p14="http://schemas.microsoft.com/office/powerpoint/2010/main" val="1012361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0647681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 id="214748387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mailto:orderdetails@lionsclubs.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hyperlink" Target="https://www.lionsclubs.org/it/resources-for-members/resource-center/improving-club-quality" TargetMode="External"/><Relationship Id="rId4" Type="http://schemas.openxmlformats.org/officeDocument/2006/relationships/hyperlink" Target="mailto:eurafrican@lionsclubs.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6" name="Rectangle 15"/>
          <p:cNvSpPr/>
          <p:nvPr/>
        </p:nvSpPr>
        <p:spPr>
          <a:xfrm flipV="1">
            <a:off x="4800599" y="3581400"/>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5" name="Text Placeholder 1">
            <a:extLst>
              <a:ext uri="{FF2B5EF4-FFF2-40B4-BE49-F238E27FC236}">
                <a16:creationId xmlns:a16="http://schemas.microsoft.com/office/drawing/2014/main" id="{C978D4D1-B2A7-4381-99E0-F43CCD4A579C}"/>
              </a:ext>
            </a:extLst>
          </p:cNvPr>
          <p:cNvSpPr txBox="1">
            <a:spLocks/>
          </p:cNvSpPr>
          <p:nvPr/>
        </p:nvSpPr>
        <p:spPr>
          <a:xfrm>
            <a:off x="2514600" y="2819400"/>
            <a:ext cx="7162800" cy="762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it-IT" sz="4000" dirty="0">
                <a:solidFill>
                  <a:schemeClr val="bg1"/>
                </a:solidFill>
                <a:latin typeface="Calibri Light" panose="020F0302020204030204" pitchFamily="34" charset="0"/>
                <a:cs typeface="Calibri Light" panose="020F0302020204030204" pitchFamily="34" charset="0"/>
              </a:rPr>
              <a:t>Raggiungere l'eccellenza del club</a:t>
            </a:r>
          </a:p>
        </p:txBody>
      </p:sp>
      <p:pic>
        <p:nvPicPr>
          <p:cNvPr id="11" name="Picture 10" descr="lionlogo_white.eps">
            <a:extLst>
              <a:ext uri="{FF2B5EF4-FFF2-40B4-BE49-F238E27FC236}">
                <a16:creationId xmlns:a16="http://schemas.microsoft.com/office/drawing/2014/main" id="{FFC4429E-4716-411D-8D5B-305CD82ECF95}"/>
              </a:ext>
            </a:extLst>
          </p:cNvPr>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8534400" y="3276600"/>
            <a:ext cx="3332066" cy="3250430"/>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828417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618102" y="-127866"/>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bg1"/>
                </a:solidFill>
                <a:latin typeface="Calibri" panose="020F0502020204030204" pitchFamily="34" charset="0"/>
                <a:ea typeface="Arial" charset="0"/>
                <a:cs typeface="Calibri" panose="020F0502020204030204" pitchFamily="34" charset="0"/>
              </a:rPr>
              <a:t>Area di interesse n. 4</a:t>
            </a:r>
          </a:p>
          <a:p>
            <a:r>
              <a:rPr lang="it-IT" dirty="0">
                <a:solidFill>
                  <a:schemeClr val="bg1"/>
                </a:solidFill>
                <a:latin typeface="Calibri" panose="020F0502020204030204" pitchFamily="34" charset="0"/>
                <a:ea typeface="Arial" charset="0"/>
                <a:cs typeface="Calibri" panose="020F0502020204030204" pitchFamily="34" charset="0"/>
              </a:rPr>
              <a:t>Condividere i risultati del club con la comunità</a:t>
            </a:r>
          </a:p>
        </p:txBody>
      </p:sp>
      <p:sp>
        <p:nvSpPr>
          <p:cNvPr id="2" name="Rectangle 1">
            <a:extLst>
              <a:ext uri="{FF2B5EF4-FFF2-40B4-BE49-F238E27FC236}">
                <a16:creationId xmlns:a16="http://schemas.microsoft.com/office/drawing/2014/main" id="{114575DE-1852-4726-8876-FC9F76462A14}"/>
              </a:ext>
            </a:extLst>
          </p:cNvPr>
          <p:cNvSpPr/>
          <p:nvPr/>
        </p:nvSpPr>
        <p:spPr>
          <a:xfrm>
            <a:off x="1266146" y="2275934"/>
            <a:ext cx="10426369" cy="4026936"/>
          </a:xfrm>
          <a:prstGeom prst="rect">
            <a:avLst/>
          </a:prstGeom>
        </p:spPr>
        <p:txBody>
          <a:bodyPr wrap="square">
            <a:spAutoFit/>
          </a:bodyPr>
          <a:lstStyle/>
          <a:p>
            <a:pPr>
              <a:lnSpc>
                <a:spcPct val="110000"/>
              </a:lnSpc>
            </a:pPr>
            <a:r>
              <a:rPr lang="it-IT" sz="2400" b="1" dirty="0">
                <a:solidFill>
                  <a:schemeClr val="accent1"/>
                </a:solidFill>
                <a:latin typeface="Calibri" panose="020F0502020204030204" pitchFamily="34" charset="0"/>
                <a:cs typeface="Calibri" panose="020F0502020204030204" pitchFamily="34" charset="0"/>
              </a:rPr>
              <a:t>Domande per la discussione</a:t>
            </a:r>
          </a:p>
          <a:p>
            <a:pPr>
              <a:lnSpc>
                <a:spcPct val="110000"/>
              </a:lnSpc>
            </a:pPr>
            <a:endParaRPr lang="en-US" sz="10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Il club è attivo sui social media (Facebook, Instagram, Twitter)?</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Il club ha un e-Clubhouse o un sito web?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Come teniamo informato il pubblico sugli eventi del club?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Includiamo messaggi di benvenuto che incoraggino le persone a partecipare? </a:t>
            </a:r>
          </a:p>
        </p:txBody>
      </p:sp>
    </p:spTree>
    <p:extLst>
      <p:ext uri="{BB962C8B-B14F-4D97-AF65-F5344CB8AC3E}">
        <p14:creationId xmlns:p14="http://schemas.microsoft.com/office/powerpoint/2010/main" val="478113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dirty="0">
                <a:solidFill>
                  <a:schemeClr val="accent1"/>
                </a:solidFill>
                <a:latin typeface="Calibri" panose="020F0502020204030204" pitchFamily="34" charset="0"/>
                <a:cs typeface="Calibri" panose="020F0502020204030204" pitchFamily="34" charset="0"/>
              </a:rPr>
              <a:t>L’analisi SWOT</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6858000" y="1774734"/>
            <a:ext cx="5305426" cy="302586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it-IT" sz="2400" dirty="0">
                  <a:solidFill>
                    <a:schemeClr val="bg1"/>
                  </a:solidFill>
                  <a:latin typeface="Calibri" panose="020F0502020204030204" pitchFamily="34" charset="0"/>
                  <a:cs typeface="Calibri" panose="020F0502020204030204" pitchFamily="34" charset="0"/>
                </a:rPr>
                <a:t>Fare leva sui nostri punti di forza</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it-IT" sz="2400" dirty="0">
                  <a:solidFill>
                    <a:schemeClr val="bg1"/>
                  </a:solidFill>
                  <a:latin typeface="Calibri" panose="020F0502020204030204" pitchFamily="34" charset="0"/>
                  <a:cs typeface="Calibri" panose="020F0502020204030204" pitchFamily="34" charset="0"/>
                </a:rPr>
                <a:t>Gestire i nostri punti di debolezza</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it-IT" sz="2400" dirty="0">
                  <a:solidFill>
                    <a:schemeClr val="bg1"/>
                  </a:solidFill>
                  <a:latin typeface="Calibri" panose="020F0502020204030204" pitchFamily="34" charset="0"/>
                  <a:cs typeface="Calibri" panose="020F0502020204030204" pitchFamily="34" charset="0"/>
                </a:rPr>
                <a:t>Cogliere le opportunità</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it-IT" sz="2400" dirty="0">
                  <a:solidFill>
                    <a:schemeClr val="bg1"/>
                  </a:solidFill>
                  <a:latin typeface="Calibri" panose="020F0502020204030204" pitchFamily="34" charset="0"/>
                  <a:cs typeface="Calibri" panose="020F0502020204030204" pitchFamily="34" charset="0"/>
                </a:rPr>
                <a:t>Ridurre al minimo l'impatto dei rischi</a:t>
              </a:r>
            </a:p>
          </p:txBody>
        </p:sp>
      </p:grpSp>
      <p:pic>
        <p:nvPicPr>
          <p:cNvPr id="4" name="Picture 3">
            <a:extLst>
              <a:ext uri="{FF2B5EF4-FFF2-40B4-BE49-F238E27FC236}">
                <a16:creationId xmlns:a16="http://schemas.microsoft.com/office/drawing/2014/main" id="{C80421AB-4695-C8C5-45AA-11B1AFF16E0C}"/>
              </a:ext>
            </a:extLst>
          </p:cNvPr>
          <p:cNvPicPr>
            <a:picLocks noChangeAspect="1"/>
          </p:cNvPicPr>
          <p:nvPr/>
        </p:nvPicPr>
        <p:blipFill>
          <a:blip r:embed="rId4"/>
          <a:stretch>
            <a:fillRect/>
          </a:stretch>
        </p:blipFill>
        <p:spPr>
          <a:xfrm>
            <a:off x="233154" y="2310417"/>
            <a:ext cx="6486046" cy="1886850"/>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6" y="2438400"/>
            <a:ext cx="6209629" cy="1517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RISORSE A SUPPORTO DELLE AREE DI INTERESSE</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BD759C5E-3E5F-ADE8-097D-6E14555D91BE}"/>
              </a:ext>
            </a:extLst>
          </p:cNvPr>
          <p:cNvPicPr>
            <a:picLocks noChangeAspect="1"/>
          </p:cNvPicPr>
          <p:nvPr/>
        </p:nvPicPr>
        <p:blipFill>
          <a:blip r:embed="rId4"/>
          <a:stretch>
            <a:fillRect/>
          </a:stretch>
        </p:blipFill>
        <p:spPr>
          <a:xfrm>
            <a:off x="0" y="4800600"/>
            <a:ext cx="2819400" cy="281940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38752" y="685800"/>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3741" y="149486"/>
            <a:ext cx="2211928" cy="5363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Risorse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pic>
        <p:nvPicPr>
          <p:cNvPr id="6" name="Picture 5">
            <a:extLst>
              <a:ext uri="{FF2B5EF4-FFF2-40B4-BE49-F238E27FC236}">
                <a16:creationId xmlns:a16="http://schemas.microsoft.com/office/drawing/2014/main" id="{AC653604-0F9A-432E-8F2B-07BC59E193E8}"/>
              </a:ext>
            </a:extLst>
          </p:cNvPr>
          <p:cNvPicPr>
            <a:picLocks noChangeAspect="1"/>
          </p:cNvPicPr>
          <p:nvPr/>
        </p:nvPicPr>
        <p:blipFill>
          <a:blip r:embed="rId3"/>
          <a:stretch>
            <a:fillRect/>
          </a:stretch>
        </p:blipFill>
        <p:spPr>
          <a:xfrm>
            <a:off x="3275265" y="2447615"/>
            <a:ext cx="2766912" cy="3575580"/>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7DECA99B-07FE-1BC9-79FD-548EBE2BADC6}"/>
              </a:ext>
            </a:extLst>
          </p:cNvPr>
          <p:cNvPicPr>
            <a:picLocks noChangeAspect="1"/>
          </p:cNvPicPr>
          <p:nvPr/>
        </p:nvPicPr>
        <p:blipFill>
          <a:blip r:embed="rId4"/>
          <a:stretch>
            <a:fillRect/>
          </a:stretch>
        </p:blipFill>
        <p:spPr>
          <a:xfrm>
            <a:off x="6170865" y="1670418"/>
            <a:ext cx="2837919" cy="3670985"/>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73542667-2C79-F154-557A-AFEC9FB5A307}"/>
              </a:ext>
            </a:extLst>
          </p:cNvPr>
          <p:cNvPicPr>
            <a:picLocks noChangeAspect="1"/>
          </p:cNvPicPr>
          <p:nvPr/>
        </p:nvPicPr>
        <p:blipFill>
          <a:blip r:embed="rId5"/>
          <a:stretch>
            <a:fillRect/>
          </a:stretch>
        </p:blipFill>
        <p:spPr>
          <a:xfrm>
            <a:off x="304004" y="1618280"/>
            <a:ext cx="2803694" cy="3621439"/>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36B2B2E4-326D-7368-6360-8879B1C5BD20}"/>
              </a:ext>
            </a:extLst>
          </p:cNvPr>
          <p:cNvPicPr>
            <a:picLocks noChangeAspect="1"/>
          </p:cNvPicPr>
          <p:nvPr/>
        </p:nvPicPr>
        <p:blipFill>
          <a:blip r:embed="rId6"/>
          <a:stretch>
            <a:fillRect/>
          </a:stretch>
        </p:blipFill>
        <p:spPr>
          <a:xfrm>
            <a:off x="9142355" y="2447615"/>
            <a:ext cx="2786993" cy="357558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sp>
        <p:nvSpPr>
          <p:cNvPr id="3" name="Headline">
            <a:extLst>
              <a:ext uri="{FF2B5EF4-FFF2-40B4-BE49-F238E27FC236}">
                <a16:creationId xmlns:a16="http://schemas.microsoft.com/office/drawing/2014/main" id="{65D65304-8C4C-0D0B-47E1-A5E5392DA5F8}"/>
              </a:ext>
            </a:extLst>
          </p:cNvPr>
          <p:cNvSpPr txBox="1">
            <a:spLocks/>
          </p:cNvSpPr>
          <p:nvPr/>
        </p:nvSpPr>
        <p:spPr>
          <a:xfrm>
            <a:off x="183741" y="149486"/>
            <a:ext cx="2211928" cy="5363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Risorse</a:t>
            </a:r>
          </a:p>
        </p:txBody>
      </p:sp>
      <p:sp>
        <p:nvSpPr>
          <p:cNvPr id="6" name="Yellow Bar">
            <a:extLst>
              <a:ext uri="{FF2B5EF4-FFF2-40B4-BE49-F238E27FC236}">
                <a16:creationId xmlns:a16="http://schemas.microsoft.com/office/drawing/2014/main" id="{C686AE10-4F20-CCE4-2ADB-3E0E2CE268CA}"/>
              </a:ext>
            </a:extLst>
          </p:cNvPr>
          <p:cNvSpPr/>
          <p:nvPr/>
        </p:nvSpPr>
        <p:spPr>
          <a:xfrm>
            <a:off x="238752" y="685800"/>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4" name="Picture 3">
            <a:extLst>
              <a:ext uri="{FF2B5EF4-FFF2-40B4-BE49-F238E27FC236}">
                <a16:creationId xmlns:a16="http://schemas.microsoft.com/office/drawing/2014/main" id="{D6CEA111-DB10-7759-3454-7C066C2707A5}"/>
              </a:ext>
            </a:extLst>
          </p:cNvPr>
          <p:cNvPicPr>
            <a:picLocks noChangeAspect="1"/>
          </p:cNvPicPr>
          <p:nvPr/>
        </p:nvPicPr>
        <p:blipFill>
          <a:blip r:embed="rId3"/>
          <a:stretch>
            <a:fillRect/>
          </a:stretch>
        </p:blipFill>
        <p:spPr>
          <a:xfrm>
            <a:off x="4800600" y="4555573"/>
            <a:ext cx="6396037" cy="2132012"/>
          </a:xfrm>
          <a:prstGeom prst="rect">
            <a:avLst/>
          </a:prstGeom>
          <a:solidFill>
            <a:schemeClr val="bg1"/>
          </a:solidFill>
          <a:ln w="34925">
            <a:solidFill>
              <a:schemeClr val="accent1"/>
            </a:solidFill>
          </a:ln>
        </p:spPr>
      </p:pic>
      <p:pic>
        <p:nvPicPr>
          <p:cNvPr id="5" name="Picture 4">
            <a:extLst>
              <a:ext uri="{FF2B5EF4-FFF2-40B4-BE49-F238E27FC236}">
                <a16:creationId xmlns:a16="http://schemas.microsoft.com/office/drawing/2014/main" id="{B9319419-E499-49F6-9098-763076577863}"/>
              </a:ext>
            </a:extLst>
          </p:cNvPr>
          <p:cNvPicPr>
            <a:picLocks noChangeAspect="1"/>
          </p:cNvPicPr>
          <p:nvPr/>
        </p:nvPicPr>
        <p:blipFill>
          <a:blip r:embed="rId4"/>
          <a:stretch>
            <a:fillRect/>
          </a:stretch>
        </p:blipFill>
        <p:spPr>
          <a:xfrm>
            <a:off x="8457824" y="497398"/>
            <a:ext cx="3003215" cy="3887759"/>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FD795EFA-73D2-672E-2398-9BE2DCAA30E6}"/>
              </a:ext>
            </a:extLst>
          </p:cNvPr>
          <p:cNvPicPr>
            <a:picLocks noChangeAspect="1"/>
          </p:cNvPicPr>
          <p:nvPr/>
        </p:nvPicPr>
        <p:blipFill>
          <a:blip r:embed="rId5"/>
          <a:stretch>
            <a:fillRect/>
          </a:stretch>
        </p:blipFill>
        <p:spPr>
          <a:xfrm>
            <a:off x="228600" y="1752600"/>
            <a:ext cx="3161079" cy="4125062"/>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D6B76524-0EE1-333B-4792-A2622B7042FE}"/>
              </a:ext>
            </a:extLst>
          </p:cNvPr>
          <p:cNvPicPr>
            <a:picLocks noChangeAspect="1"/>
          </p:cNvPicPr>
          <p:nvPr/>
        </p:nvPicPr>
        <p:blipFill>
          <a:blip r:embed="rId6"/>
          <a:stretch>
            <a:fillRect/>
          </a:stretch>
        </p:blipFill>
        <p:spPr>
          <a:xfrm>
            <a:off x="4267200" y="497398"/>
            <a:ext cx="2899249" cy="3750452"/>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Risorse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dirty="0">
              <a:solidFill>
                <a:schemeClr val="bg1"/>
              </a:solidFill>
            </a:endParaRPr>
          </a:p>
        </p:txBody>
      </p:sp>
      <p:pic>
        <p:nvPicPr>
          <p:cNvPr id="6" name="Picture 5" descr="A group of people in a room&#10;&#10;Description automatically generated">
            <a:extLst>
              <a:ext uri="{FF2B5EF4-FFF2-40B4-BE49-F238E27FC236}">
                <a16:creationId xmlns:a16="http://schemas.microsoft.com/office/drawing/2014/main" id="{81ADCD52-0D31-F7F5-D496-860F24C86C90}"/>
              </a:ext>
            </a:extLst>
          </p:cNvPr>
          <p:cNvPicPr>
            <a:picLocks noChangeAspect="1"/>
          </p:cNvPicPr>
          <p:nvPr/>
        </p:nvPicPr>
        <p:blipFill>
          <a:blip r:embed="rId3"/>
          <a:stretch>
            <a:fillRect/>
          </a:stretch>
        </p:blipFill>
        <p:spPr>
          <a:xfrm>
            <a:off x="4876800" y="457200"/>
            <a:ext cx="4180609" cy="54102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6"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STABILIRE GLI OBIETTIVI</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39E98386-CADF-ECDF-A8DB-0CBF88AB4B55}"/>
              </a:ext>
            </a:extLst>
          </p:cNvPr>
          <p:cNvPicPr>
            <a:picLocks noChangeAspect="1"/>
          </p:cNvPicPr>
          <p:nvPr/>
        </p:nvPicPr>
        <p:blipFill>
          <a:blip r:embed="rId4"/>
          <a:stretch>
            <a:fillRect/>
          </a:stretch>
        </p:blipFill>
        <p:spPr>
          <a:xfrm>
            <a:off x="-12701" y="4876800"/>
            <a:ext cx="2562318" cy="2562318"/>
          </a:xfrm>
          <a:prstGeom prst="rect">
            <a:avLst/>
          </a:prstGeom>
        </p:spPr>
      </p:pic>
    </p:spTree>
    <p:extLst>
      <p:ext uri="{BB962C8B-B14F-4D97-AF65-F5344CB8AC3E}">
        <p14:creationId xmlns:p14="http://schemas.microsoft.com/office/powerpoint/2010/main" val="342514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63385" y="1458067"/>
            <a:ext cx="1561339" cy="4221424"/>
            <a:chOff x="563385" y="1458067"/>
            <a:chExt cx="1561339" cy="4221424"/>
          </a:xfrm>
        </p:grpSpPr>
        <p:sp>
          <p:nvSpPr>
            <p:cNvPr id="27" name="Rectangle 14"/>
            <p:cNvSpPr>
              <a:spLocks noChangeArrowheads="1"/>
            </p:cNvSpPr>
            <p:nvPr/>
          </p:nvSpPr>
          <p:spPr bwMode="auto">
            <a:xfrm>
              <a:off x="875519"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1" i="0" u="none" strike="noStrike" cap="none"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rPr>
                <a:t>pecifico</a:t>
              </a: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5400" b="0" i="0" u="none" strike="noStrike" cap="none"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232941"/>
              <a:ext cx="155448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2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Essere certi che la finalità sia chiara.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589874" y="1479112"/>
            <a:ext cx="1976334" cy="4883313"/>
            <a:chOff x="2589874" y="1479112"/>
            <a:chExt cx="1976334" cy="4883313"/>
          </a:xfrm>
        </p:grpSpPr>
        <p:sp>
          <p:nvSpPr>
            <p:cNvPr id="28" name="Rectangle 15"/>
            <p:cNvSpPr>
              <a:spLocks noChangeArrowheads="1"/>
            </p:cNvSpPr>
            <p:nvPr/>
          </p:nvSpPr>
          <p:spPr bwMode="auto">
            <a:xfrm>
              <a:off x="3151687" y="3620050"/>
              <a:ext cx="10897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1" i="0" u="none" strike="noStrike" cap="none"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rPr>
                <a:t>isurabile</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5400" b="0" i="0" u="none" strike="noStrike" cap="none"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1011" y="4238767"/>
              <a:ext cx="189519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2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I parametri di riferimento e il progresso raggiunto devono essere misurabili.</a:t>
              </a:r>
            </a:p>
          </p:txBody>
        </p:sp>
      </p:grpSp>
      <p:grpSp>
        <p:nvGrpSpPr>
          <p:cNvPr id="17" name="Group 16"/>
          <p:cNvGrpSpPr/>
          <p:nvPr/>
        </p:nvGrpSpPr>
        <p:grpSpPr>
          <a:xfrm>
            <a:off x="5204374" y="1442025"/>
            <a:ext cx="1987372" cy="3899579"/>
            <a:chOff x="5204374" y="1442025"/>
            <a:chExt cx="1987372" cy="3899579"/>
          </a:xfrm>
        </p:grpSpPr>
        <p:sp>
          <p:nvSpPr>
            <p:cNvPr id="29" name="Rectangle 16"/>
            <p:cNvSpPr>
              <a:spLocks noChangeArrowheads="1"/>
            </p:cNvSpPr>
            <p:nvPr/>
          </p:nvSpPr>
          <p:spPr bwMode="auto">
            <a:xfrm>
              <a:off x="5595366" y="3570520"/>
              <a:ext cx="9998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1" i="0" u="none" strike="noStrike" cap="none"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rPr>
                <a:t>ttuabile</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5400" b="1" i="0" u="none" strike="noStrike" cap="none"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rPr>
                <a:t>A</a:t>
              </a:r>
            </a:p>
          </p:txBody>
        </p:sp>
        <p:sp>
          <p:nvSpPr>
            <p:cNvPr id="55" name="TextBox 93"/>
            <p:cNvSpPr txBox="1">
              <a:spLocks noChangeArrowheads="1"/>
            </p:cNvSpPr>
            <p:nvPr/>
          </p:nvSpPr>
          <p:spPr bwMode="auto">
            <a:xfrm>
              <a:off x="5239749" y="4233608"/>
              <a:ext cx="195199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2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Ogni obiettivo deve essere attuabile.</a:t>
              </a:r>
            </a:p>
          </p:txBody>
        </p:sp>
      </p:grpSp>
      <p:grpSp>
        <p:nvGrpSpPr>
          <p:cNvPr id="18" name="Group 17"/>
          <p:cNvGrpSpPr/>
          <p:nvPr/>
        </p:nvGrpSpPr>
        <p:grpSpPr>
          <a:xfrm>
            <a:off x="7655714" y="1458067"/>
            <a:ext cx="1865715" cy="3882870"/>
            <a:chOff x="7655714" y="1458067"/>
            <a:chExt cx="1865715" cy="3882870"/>
          </a:xfrm>
        </p:grpSpPr>
        <p:sp>
          <p:nvSpPr>
            <p:cNvPr id="36" name="Rectangle 17"/>
            <p:cNvSpPr>
              <a:spLocks noChangeArrowheads="1"/>
            </p:cNvSpPr>
            <p:nvPr/>
          </p:nvSpPr>
          <p:spPr bwMode="auto">
            <a:xfrm>
              <a:off x="8149054" y="3596901"/>
              <a:ext cx="10530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1" i="0" u="none" strike="noStrike" cap="none"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rPr>
                <a:t>ealistico</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5400" b="1" i="0" u="none" strike="noStrike" cap="none"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759524" y="4232941"/>
              <a:ext cx="176190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2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Impegnativo ma non irrealistico.</a:t>
              </a:r>
            </a:p>
          </p:txBody>
        </p:sp>
      </p:grpSp>
      <p:grpSp>
        <p:nvGrpSpPr>
          <p:cNvPr id="19" name="Group 18"/>
          <p:cNvGrpSpPr/>
          <p:nvPr/>
        </p:nvGrpSpPr>
        <p:grpSpPr>
          <a:xfrm>
            <a:off x="9928192" y="1479112"/>
            <a:ext cx="1922921" cy="4877487"/>
            <a:chOff x="9928192" y="1479112"/>
            <a:chExt cx="1922921" cy="4877487"/>
          </a:xfrm>
        </p:grpSpPr>
        <p:sp>
          <p:nvSpPr>
            <p:cNvPr id="37" name="Rectangle 18"/>
            <p:cNvSpPr>
              <a:spLocks noChangeArrowheads="1"/>
            </p:cNvSpPr>
            <p:nvPr/>
          </p:nvSpPr>
          <p:spPr bwMode="auto">
            <a:xfrm>
              <a:off x="10202512" y="3621272"/>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300" b="1"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empestivo</a:t>
              </a:r>
            </a:p>
          </p:txBody>
        </p:sp>
        <p:sp>
          <p:nvSpPr>
            <p:cNvPr id="40" name="Rectangle 24"/>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5400" b="1"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9928193" y="4232941"/>
              <a:ext cx="192292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2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Legato a un arco temporale che delinea una tabella di marcia del progresso.</a:t>
              </a:r>
            </a:p>
          </p:txBody>
        </p:sp>
      </p:grpSp>
    </p:spTree>
    <p:extLst>
      <p:ext uri="{BB962C8B-B14F-4D97-AF65-F5344CB8AC3E}">
        <p14:creationId xmlns:p14="http://schemas.microsoft.com/office/powerpoint/2010/main" val="398678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it-IT"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2400" dirty="0">
                <a:solidFill>
                  <a:srgbClr val="EBB700"/>
                </a:solidFill>
                <a:latin typeface="Calibri" panose="020F0502020204030204" pitchFamily="34" charset="0"/>
                <a:cs typeface="Calibri" panose="020F0502020204030204" pitchFamily="34" charset="0"/>
              </a:rPr>
              <a:t>Modulo di dichiarazione degli obiettivi </a:t>
            </a:r>
          </a:p>
          <a:p>
            <a:endParaRPr lang="it-IT" sz="2400" dirty="0">
              <a:solidFill>
                <a:srgbClr val="EBB700"/>
              </a:solidFill>
              <a:latin typeface="Calibri" panose="020F0502020204030204" pitchFamily="34" charset="0"/>
              <a:cs typeface="Calibri" panose="020F0502020204030204" pitchFamily="34"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2" name="Picture 1">
            <a:extLst>
              <a:ext uri="{FF2B5EF4-FFF2-40B4-BE49-F238E27FC236}">
                <a16:creationId xmlns:a16="http://schemas.microsoft.com/office/drawing/2014/main" id="{7746E838-08D5-DF71-A41D-D2319B9012E3}"/>
              </a:ext>
            </a:extLst>
          </p:cNvPr>
          <p:cNvPicPr>
            <a:picLocks noChangeAspect="1"/>
          </p:cNvPicPr>
          <p:nvPr/>
        </p:nvPicPr>
        <p:blipFill>
          <a:blip r:embed="rId4"/>
          <a:stretch>
            <a:fillRect/>
          </a:stretch>
        </p:blipFill>
        <p:spPr>
          <a:xfrm>
            <a:off x="5570998" y="533325"/>
            <a:ext cx="4501874" cy="58674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518504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1466850" y="2746239"/>
            <a:ext cx="9258300"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SVILUPPARE UN PIANO PER RAGGIUNGERE I NOSTRI OBIETTIVI</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dirty="0">
              <a:solidFill>
                <a:schemeClr val="bg1"/>
              </a:solidFill>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10668000" cy="1197379"/>
          </a:xfrm>
          <a:prstGeom prst="rect">
            <a:avLst/>
          </a:prstGeom>
          <a:noFill/>
        </p:spPr>
        <p:txBody>
          <a:bodyPr wrap="square">
            <a:spAutoFit/>
          </a:bodyPr>
          <a:lstStyle/>
          <a:p>
            <a:pPr marL="0" marR="0">
              <a:lnSpc>
                <a:spcPct val="107000"/>
              </a:lnSpc>
              <a:spcBef>
                <a:spcPts val="0"/>
              </a:spcBef>
              <a:spcAft>
                <a:spcPts val="0"/>
              </a:spcAft>
            </a:pPr>
            <a:r>
              <a:rPr lang="it-IT" sz="4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Pianifica per il successo del tuo club</a:t>
            </a:r>
          </a:p>
          <a:p>
            <a:pPr marL="0" marR="0">
              <a:lnSpc>
                <a:spcPct val="107000"/>
              </a:lnSpc>
              <a:spcBef>
                <a:spcPts val="0"/>
              </a:spcBef>
              <a:spcAft>
                <a:spcPts val="0"/>
              </a:spcAft>
            </a:pPr>
            <a:r>
              <a:rPr lang="it-IT" sz="2000" b="1" dirty="0">
                <a:solidFill>
                  <a:schemeClr val="bg1"/>
                </a:solidFill>
                <a:latin typeface="Calibri" panose="020F0502020204030204" pitchFamily="34" charset="0"/>
                <a:ea typeface="Calibri" panose="020F0502020204030204" pitchFamily="34" charset="0"/>
                <a:cs typeface="Calibri" panose="020F0502020204030204" pitchFamily="34" charset="0"/>
              </a:rPr>
              <a:t>(Approccio per la membership globale)</a:t>
            </a:r>
          </a:p>
        </p:txBody>
      </p:sp>
      <p:pic>
        <p:nvPicPr>
          <p:cNvPr id="14" name="Picture 13">
            <a:extLst>
              <a:ext uri="{FF2B5EF4-FFF2-40B4-BE49-F238E27FC236}">
                <a16:creationId xmlns:a16="http://schemas.microsoft.com/office/drawing/2014/main" id="{EDECCFEF-6816-410E-A2AF-F40D70A892A0}"/>
              </a:ext>
            </a:extLst>
          </p:cNvPr>
          <p:cNvPicPr>
            <a:picLocks noChangeAspect="1"/>
          </p:cNvPicPr>
          <p:nvPr/>
        </p:nvPicPr>
        <p:blipFill>
          <a:blip r:embed="rId4"/>
          <a:srcRect/>
          <a:stretch/>
        </p:blipFill>
        <p:spPr>
          <a:xfrm>
            <a:off x="9220200" y="6314267"/>
            <a:ext cx="2755897" cy="463609"/>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52400" y="685800"/>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dirty="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990600"/>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it-IT" sz="2400" dirty="0">
                <a:solidFill>
                  <a:schemeClr val="bg1"/>
                </a:solidFill>
                <a:latin typeface="Calibri" panose="020F0502020204030204" pitchFamily="34" charset="0"/>
                <a:cs typeface="Calibri" panose="020F0502020204030204" pitchFamily="34" charset="0"/>
              </a:rPr>
              <a:t>Per ogni area</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it-IT" sz="2400" dirty="0">
                <a:solidFill>
                  <a:schemeClr val="bg1"/>
                </a:solidFill>
                <a:latin typeface="Calibri" panose="020F0502020204030204" pitchFamily="34" charset="0"/>
                <a:cs typeface="Calibri" panose="020F0502020204030204" pitchFamily="34" charset="0"/>
              </a:rPr>
              <a:t>Che cosa? (Dichiarazione dell’obiettivo)</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it-IT" sz="2400" dirty="0">
                <a:solidFill>
                  <a:schemeClr val="bg1"/>
                </a:solidFill>
                <a:latin typeface="Calibri" panose="020F0502020204030204" pitchFamily="34" charset="0"/>
                <a:cs typeface="Calibri" panose="020F0502020204030204" pitchFamily="34" charset="0"/>
              </a:rPr>
              <a:t>In che modo? (Fasi dell’azione)</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it-IT" sz="2400" dirty="0">
                <a:solidFill>
                  <a:schemeClr val="bg1"/>
                </a:solidFill>
                <a:latin typeface="Calibri" panose="020F0502020204030204" pitchFamily="34" charset="0"/>
                <a:cs typeface="Calibri" panose="020F0502020204030204" pitchFamily="34" charset="0"/>
              </a:rPr>
              <a:t>Quando? (Scadenza per il completamento dell’azione)</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it-IT" sz="2400" dirty="0">
                <a:solidFill>
                  <a:schemeClr val="bg1"/>
                </a:solidFill>
                <a:latin typeface="Calibri" panose="020F0502020204030204" pitchFamily="34" charset="0"/>
                <a:cs typeface="Calibri" panose="020F0502020204030204" pitchFamily="34" charset="0"/>
              </a:rPr>
              <a:t>Chi? (Responsabile/i dell'azione)</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it-IT" sz="2400" dirty="0">
                <a:solidFill>
                  <a:schemeClr val="bg1"/>
                </a:solidFill>
                <a:latin typeface="Calibri" panose="020F0502020204030204" pitchFamily="34" charset="0"/>
                <a:cs typeface="Calibri" panose="020F0502020204030204" pitchFamily="34" charset="0"/>
              </a:rPr>
              <a:t>Come lo saprete? (Come saprete che l’azione è stata compiuta)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8" y="1219200"/>
            <a:ext cx="5609842" cy="4893647"/>
          </a:xfrm>
          <a:prstGeom prst="rect">
            <a:avLst/>
          </a:prstGeom>
        </p:spPr>
        <p:txBody>
          <a:bodyPr wrap="square">
            <a:spAutoFit/>
          </a:bodyPr>
          <a:lstStyle/>
          <a:p>
            <a:r>
              <a:rPr lang="it-IT" sz="2400" b="1" dirty="0">
                <a:solidFill>
                  <a:schemeClr val="bg1"/>
                </a:solidFill>
                <a:latin typeface="Calibri" panose="020F0502020204030204" pitchFamily="34" charset="0"/>
                <a:cs typeface="Calibri" panose="020F0502020204030204" pitchFamily="34" charset="0"/>
              </a:rPr>
              <a:t>SVILUPPATE IL VOSTRO</a:t>
            </a:r>
            <a:r>
              <a:rPr lang="it-IT" sz="2400" dirty="0">
                <a:solidFill>
                  <a:schemeClr val="bg1"/>
                </a:solidFill>
                <a:latin typeface="Calibri" panose="020F0502020204030204" pitchFamily="34" charset="0"/>
                <a:cs typeface="Calibri" panose="020F0502020204030204" pitchFamily="34" charset="0"/>
              </a:rPr>
              <a:t> </a:t>
            </a:r>
            <a:r>
              <a:rPr lang="it-IT" sz="2400" b="1" i="1" dirty="0">
                <a:solidFill>
                  <a:schemeClr val="bg1"/>
                </a:solidFill>
                <a:latin typeface="Calibri" panose="020F0502020204030204" pitchFamily="34" charset="0"/>
                <a:cs typeface="Calibri" panose="020F0502020204030204" pitchFamily="34" charset="0"/>
              </a:rPr>
              <a:t>PIANO D’AZIONE </a:t>
            </a:r>
            <a:r>
              <a:rPr lang="it-IT" sz="2400" dirty="0">
                <a:solidFill>
                  <a:schemeClr val="bg1"/>
                </a:solidFill>
                <a:latin typeface="Calibri" panose="020F0502020204030204" pitchFamily="34" charset="0"/>
                <a:cs typeface="Calibri" panose="020F0502020204030204" pitchFamily="34" charset="0"/>
              </a:rPr>
              <a:t>delineando le azioni necessarie per il raggiungimento degli obiettivi.</a:t>
            </a:r>
            <a:r>
              <a:rPr lang="it-IT" sz="2400" strike="sngStrike" dirty="0">
                <a:solidFill>
                  <a:schemeClr val="bg1"/>
                </a:solidFill>
                <a:latin typeface="Calibri" panose="020F0502020204030204" pitchFamily="34" charset="0"/>
                <a:cs typeface="Calibri" panose="020F0502020204030204" pitchFamily="34" charset="0"/>
              </a:rPr>
              <a:t> </a:t>
            </a:r>
          </a:p>
          <a:p>
            <a:endParaRPr lang="en-US" sz="2400" dirty="0">
              <a:solidFill>
                <a:schemeClr val="bg1"/>
              </a:solidFill>
              <a:latin typeface="Calibri" panose="020F0502020204030204" pitchFamily="34" charset="0"/>
              <a:cs typeface="Calibri" panose="020F0502020204030204" pitchFamily="34" charset="0"/>
            </a:endParaRPr>
          </a:p>
          <a:p>
            <a:r>
              <a:rPr lang="it-IT" sz="2400" dirty="0">
                <a:solidFill>
                  <a:schemeClr val="bg1"/>
                </a:solidFill>
                <a:latin typeface="Calibri" panose="020F0502020204030204" pitchFamily="34" charset="0"/>
                <a:cs typeface="Calibri" panose="020F0502020204030204" pitchFamily="34" charset="0"/>
              </a:rPr>
              <a:t>Questa fase indica come l’obiettivo sarà raggiunto (azioni da intraprendere), quando ogni fase sarà completata, le persone responsabili della fase e come potrete determinare che ogni fase è stata completata. La scheda del piano d'azione è uno strumento da utilizzare durante lo sviluppo di un piano per il raggiungimento di ciascun obiettivo. Insieme, i piani per ciascun obiettivo formano la vostra </a:t>
            </a:r>
            <a:r>
              <a:rPr lang="it-IT" sz="2400" i="1" dirty="0">
                <a:solidFill>
                  <a:schemeClr val="bg1"/>
                </a:solidFill>
                <a:latin typeface="Calibri" panose="020F0502020204030204" pitchFamily="34" charset="0"/>
                <a:cs typeface="Calibri" panose="020F0502020204030204" pitchFamily="34" charset="0"/>
              </a:rPr>
              <a:t>visione</a:t>
            </a:r>
            <a:r>
              <a:rPr lang="it-IT" sz="2400" dirty="0">
                <a:solidFill>
                  <a:schemeClr val="bg1"/>
                </a:solidFill>
                <a:latin typeface="Calibri" panose="020F0502020204030204" pitchFamily="34" charset="0"/>
                <a:cs typeface="Calibri" panose="020F0502020204030204" pitchFamily="34" charset="0"/>
              </a:rPr>
              <a:t>.</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6"/>
            <a:ext cx="11772458"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rPr>
              <a:t>Sviluppare un piano per raggiungere i nostri obiettivi</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455387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it-IT"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2400" dirty="0">
                <a:solidFill>
                  <a:srgbClr val="EBB700"/>
                </a:solidFill>
                <a:latin typeface="Calibri" panose="020F0502020204030204" pitchFamily="34" charset="0"/>
                <a:cs typeface="Calibri" panose="020F0502020204030204" pitchFamily="34" charset="0"/>
              </a:rPr>
              <a:t>Scheda del piano d'azione</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209800" y="6376587"/>
            <a:ext cx="807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000" b="0" i="1"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Fate più copie di questo modulo e compilatene uno per ogni obiettivo.</a:t>
            </a:r>
          </a:p>
        </p:txBody>
      </p:sp>
      <p:pic>
        <p:nvPicPr>
          <p:cNvPr id="2" name="Picture 1">
            <a:extLst>
              <a:ext uri="{FF2B5EF4-FFF2-40B4-BE49-F238E27FC236}">
                <a16:creationId xmlns:a16="http://schemas.microsoft.com/office/drawing/2014/main" id="{4D49E7BF-1D36-9F17-E2D0-4C80A6779654}"/>
              </a:ext>
            </a:extLst>
          </p:cNvPr>
          <p:cNvPicPr>
            <a:picLocks noChangeAspect="1"/>
          </p:cNvPicPr>
          <p:nvPr/>
        </p:nvPicPr>
        <p:blipFill>
          <a:blip r:embed="rId4"/>
          <a:stretch>
            <a:fillRect/>
          </a:stretch>
        </p:blipFill>
        <p:spPr>
          <a:xfrm>
            <a:off x="5598786" y="319965"/>
            <a:ext cx="4463575" cy="576087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403381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6"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COSTRUIRE IL SUCCESSO</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dirty="0">
              <a:solidFill>
                <a:schemeClr val="bg1"/>
              </a:solidFill>
            </a:endParaRPr>
          </a:p>
        </p:txBody>
      </p:sp>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F6D543C5-303D-21D2-24C6-EAB53CFF6058}"/>
              </a:ext>
            </a:extLst>
          </p:cNvPr>
          <p:cNvPicPr>
            <a:picLocks noChangeAspect="1"/>
          </p:cNvPicPr>
          <p:nvPr/>
        </p:nvPicPr>
        <p:blipFill>
          <a:blip r:embed="rId4"/>
          <a:stretch>
            <a:fillRect/>
          </a:stretch>
        </p:blipFill>
        <p:spPr>
          <a:xfrm>
            <a:off x="0" y="5264738"/>
            <a:ext cx="2033404" cy="2033404"/>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7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a:endParaRPr lang="it-IT" dirty="0"/>
          </a:p>
        </p:txBody>
      </p:sp>
      <p:sp>
        <p:nvSpPr>
          <p:cNvPr id="4" name="Yellow Bar">
            <a:extLst>
              <a:ext uri="{FF2B5EF4-FFF2-40B4-BE49-F238E27FC236}">
                <a16:creationId xmlns:a16="http://schemas.microsoft.com/office/drawing/2014/main" id="{12E8056F-6711-E347-83F9-DD1107CC88EE}"/>
              </a:ext>
            </a:extLst>
          </p:cNvPr>
          <p:cNvSpPr/>
          <p:nvPr/>
        </p:nvSpPr>
        <p:spPr>
          <a:xfrm flipV="1">
            <a:off x="228600" y="584064"/>
            <a:ext cx="2514600" cy="7766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dirty="0">
              <a:solidFill>
                <a:schemeClr val="bg1"/>
              </a:solidFill>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8686800" y="1540054"/>
            <a:ext cx="3048000" cy="4524315"/>
          </a:xfrm>
          <a:prstGeom prst="rect">
            <a:avLst/>
          </a:prstGeom>
        </p:spPr>
        <p:txBody>
          <a:bodyPr wrap="square">
            <a:spAutoFit/>
          </a:bodyPr>
          <a:lstStyle/>
          <a:p>
            <a:r>
              <a:rPr lang="it-IT" sz="2400" b="1" dirty="0">
                <a:solidFill>
                  <a:schemeClr val="bg1"/>
                </a:solidFill>
                <a:latin typeface="Calibri" panose="020F0502020204030204" pitchFamily="34" charset="0"/>
                <a:cs typeface="Calibri" panose="020F0502020204030204" pitchFamily="34" charset="0"/>
              </a:rPr>
              <a:t>Per riuscire nel vostro intento: </a:t>
            </a:r>
          </a:p>
          <a:p>
            <a:endParaRPr lang="en-US" sz="24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400" b="1" dirty="0">
                <a:solidFill>
                  <a:schemeClr val="bg1"/>
                </a:solidFill>
                <a:latin typeface="Calibri" panose="020F0502020204030204" pitchFamily="34" charset="0"/>
                <a:cs typeface="Calibri" panose="020F0502020204030204" pitchFamily="34" charset="0"/>
              </a:rPr>
              <a:t>CONDIVIDERE</a:t>
            </a:r>
          </a:p>
          <a:p>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400" b="1" dirty="0">
                <a:solidFill>
                  <a:schemeClr val="bg1"/>
                </a:solidFill>
                <a:latin typeface="Calibri" panose="020F0502020204030204" pitchFamily="34" charset="0"/>
                <a:cs typeface="Calibri" panose="020F0502020204030204" pitchFamily="34" charset="0"/>
              </a:rPr>
              <a:t>SUPPORTARE</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400" b="1" dirty="0">
                <a:solidFill>
                  <a:schemeClr val="bg1"/>
                </a:solidFill>
                <a:latin typeface="Calibri" panose="020F0502020204030204" pitchFamily="34" charset="0"/>
                <a:cs typeface="Calibri" panose="020F0502020204030204" pitchFamily="34" charset="0"/>
              </a:rPr>
              <a:t>RICONOSCERE</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400" b="1" dirty="0">
                <a:solidFill>
                  <a:schemeClr val="bg1"/>
                </a:solidFill>
                <a:latin typeface="Calibri" panose="020F0502020204030204" pitchFamily="34" charset="0"/>
                <a:cs typeface="Calibri" panose="020F0502020204030204" pitchFamily="34" charset="0"/>
              </a:rPr>
              <a:t>VALUTARE</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400" b="1" dirty="0">
                <a:solidFill>
                  <a:schemeClr val="bg1"/>
                </a:solidFill>
                <a:latin typeface="Calibri" panose="020F0502020204030204" pitchFamily="34" charset="0"/>
                <a:cs typeface="Calibri" panose="020F0502020204030204" pitchFamily="34" charset="0"/>
              </a:rPr>
              <a:t>CAMBIARE</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7"/>
            <a:ext cx="5849795" cy="59477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rPr>
              <a:t>Costruire il successo</a:t>
            </a:r>
          </a:p>
        </p:txBody>
      </p:sp>
      <p:graphicFrame>
        <p:nvGraphicFramePr>
          <p:cNvPr id="8" name="Diagram 9">
            <a:extLst>
              <a:ext uri="{FF2B5EF4-FFF2-40B4-BE49-F238E27FC236}">
                <a16:creationId xmlns:a16="http://schemas.microsoft.com/office/drawing/2014/main" id="{B1AF5FCA-F8E4-A1EB-BA4F-DBF06923A171}"/>
              </a:ext>
            </a:extLst>
          </p:cNvPr>
          <p:cNvGraphicFramePr/>
          <p:nvPr>
            <p:extLst>
              <p:ext uri="{D42A27DB-BD31-4B8C-83A1-F6EECF244321}">
                <p14:modId xmlns:p14="http://schemas.microsoft.com/office/powerpoint/2010/main" val="79896783"/>
              </p:ext>
            </p:extLst>
          </p:nvPr>
        </p:nvGraphicFramePr>
        <p:xfrm>
          <a:off x="-15537" y="1144467"/>
          <a:ext cx="9677400" cy="556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4324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1371600" y="1902888"/>
            <a:ext cx="4073582" cy="22860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RICORDATEVI DI CELEBRARE </a:t>
            </a:r>
          </a:p>
          <a:p>
            <a:endParaRPr lang="it-IT" dirty="0">
              <a:latin typeface="Calibri" panose="020F0502020204030204" pitchFamily="34" charset="0"/>
              <a:cs typeface="Calibri" panose="020F0502020204030204" pitchFamily="34"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24</a:t>
            </a:fld>
            <a:endParaRPr lang="en-US" sz="1000" dirty="0">
              <a:solidFill>
                <a:schemeClr val="bg1"/>
              </a:solidFill>
            </a:endParaRPr>
          </a:p>
        </p:txBody>
      </p:sp>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5" name="Picture 4">
            <a:extLst>
              <a:ext uri="{FF2B5EF4-FFF2-40B4-BE49-F238E27FC236}">
                <a16:creationId xmlns:a16="http://schemas.microsoft.com/office/drawing/2014/main" id="{557BB581-730E-81E3-9C0F-08EB13373CA9}"/>
              </a:ext>
            </a:extLst>
          </p:cNvPr>
          <p:cNvPicPr>
            <a:picLocks noChangeAspect="1"/>
          </p:cNvPicPr>
          <p:nvPr/>
        </p:nvPicPr>
        <p:blipFill>
          <a:blip r:embed="rId4"/>
          <a:stretch>
            <a:fillRect/>
          </a:stretch>
        </p:blipFill>
        <p:spPr>
          <a:xfrm>
            <a:off x="6476999" y="990600"/>
            <a:ext cx="4746143" cy="5519771"/>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E0285D88-4750-E2B1-357D-5A63B674DF3C}"/>
              </a:ext>
            </a:extLst>
          </p:cNvPr>
          <p:cNvPicPr>
            <a:picLocks noChangeAspect="1"/>
          </p:cNvPicPr>
          <p:nvPr/>
        </p:nvPicPr>
        <p:blipFill>
          <a:blip r:embed="rId5"/>
          <a:stretch>
            <a:fillRect/>
          </a:stretch>
        </p:blipFill>
        <p:spPr>
          <a:xfrm>
            <a:off x="0" y="5264738"/>
            <a:ext cx="2033404" cy="2033404"/>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rPr>
              <a:t>Ricordate di celebrare i successi</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dirty="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143000"/>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400" dirty="0">
                <a:solidFill>
                  <a:schemeClr val="bg1"/>
                </a:solidFill>
                <a:latin typeface="Calibri" panose="020F0502020204030204" pitchFamily="34" charset="0"/>
                <a:cs typeface="Calibri" panose="020F0502020204030204" pitchFamily="34" charset="0"/>
              </a:rPr>
              <a:t>Il </a:t>
            </a:r>
            <a:r>
              <a:rPr lang="it-IT" sz="2400" u="sng" dirty="0">
                <a:solidFill>
                  <a:schemeClr val="bg1"/>
                </a:solidFill>
                <a:latin typeface="Calibri" panose="020F0502020204030204" pitchFamily="34" charset="0"/>
                <a:cs typeface="Calibri" panose="020F0502020204030204" pitchFamily="34" charset="0"/>
                <a:hlinkClick r:id="rId3"/>
              </a:rPr>
              <a:t>Lions Shop</a:t>
            </a:r>
            <a:r>
              <a:rPr lang="it-IT" sz="2400" dirty="0">
                <a:solidFill>
                  <a:schemeClr val="bg1"/>
                </a:solidFill>
                <a:latin typeface="Calibri" panose="020F0502020204030204" pitchFamily="34" charset="0"/>
                <a:cs typeface="Calibri" panose="020F0502020204030204" pitchFamily="34" charset="0"/>
              </a:rPr>
              <a:t>, il negozio online di LCI, offre un modo semplice per ordinare certificati, targhe e altro per celebrare. Per maggiori informazioni sugli articoli di club, si prega di inviare un’email a </a:t>
            </a:r>
            <a:r>
              <a:rPr lang="it-IT" sz="2400"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a:t>
            </a:r>
            <a:r>
              <a:rPr lang="it-IT" sz="2400" dirty="0">
                <a:solidFill>
                  <a:schemeClr val="bg1"/>
                </a:solidFill>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59AE62A0-567C-638A-F3B0-1BBCE972F60A}"/>
              </a:ext>
            </a:extLst>
          </p:cNvPr>
          <p:cNvPicPr>
            <a:picLocks noChangeAspect="1"/>
          </p:cNvPicPr>
          <p:nvPr/>
        </p:nvPicPr>
        <p:blipFill>
          <a:blip r:embed="rId5"/>
          <a:stretch>
            <a:fillRect/>
          </a:stretch>
        </p:blipFill>
        <p:spPr>
          <a:xfrm>
            <a:off x="6934200" y="3220681"/>
            <a:ext cx="4097393" cy="3408682"/>
          </a:xfrm>
          <a:prstGeom prst="rect">
            <a:avLst/>
          </a:prstGeom>
        </p:spPr>
      </p:pic>
      <p:pic>
        <p:nvPicPr>
          <p:cNvPr id="8" name="Picture 7">
            <a:extLst>
              <a:ext uri="{FF2B5EF4-FFF2-40B4-BE49-F238E27FC236}">
                <a16:creationId xmlns:a16="http://schemas.microsoft.com/office/drawing/2014/main" id="{07FADE1F-CFAB-7EB6-A69C-C689EBF0AD30}"/>
              </a:ext>
            </a:extLst>
          </p:cNvPr>
          <p:cNvPicPr>
            <a:picLocks noChangeAspect="1"/>
          </p:cNvPicPr>
          <p:nvPr/>
        </p:nvPicPr>
        <p:blipFill>
          <a:blip r:embed="rId6"/>
          <a:stretch>
            <a:fillRect/>
          </a:stretch>
        </p:blipFill>
        <p:spPr>
          <a:xfrm>
            <a:off x="1268248" y="3139007"/>
            <a:ext cx="2990850" cy="3297230"/>
          </a:xfrm>
          <a:prstGeom prst="rect">
            <a:avLst/>
          </a:prstGeom>
        </p:spPr>
      </p:pic>
    </p:spTree>
    <p:extLst>
      <p:ext uri="{BB962C8B-B14F-4D97-AF65-F5344CB8AC3E}">
        <p14:creationId xmlns:p14="http://schemas.microsoft.com/office/powerpoint/2010/main" val="581885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725"/>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rPr>
              <a:t>Premio Excellence per Club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dirty="0">
              <a:solidFill>
                <a:schemeClr val="bg1"/>
              </a:solidFill>
            </a:endParaRPr>
          </a:p>
        </p:txBody>
      </p:sp>
      <p:pic>
        <p:nvPicPr>
          <p:cNvPr id="4" name="Picture 3">
            <a:extLst>
              <a:ext uri="{FF2B5EF4-FFF2-40B4-BE49-F238E27FC236}">
                <a16:creationId xmlns:a16="http://schemas.microsoft.com/office/drawing/2014/main" id="{9E8434BC-F3CD-9251-1E19-6C9227EBEE9A}"/>
              </a:ext>
            </a:extLst>
          </p:cNvPr>
          <p:cNvPicPr>
            <a:picLocks noChangeAspect="1"/>
          </p:cNvPicPr>
          <p:nvPr/>
        </p:nvPicPr>
        <p:blipFill>
          <a:blip r:embed="rId3"/>
          <a:stretch>
            <a:fillRect/>
          </a:stretch>
        </p:blipFill>
        <p:spPr>
          <a:xfrm>
            <a:off x="381000" y="5029200"/>
            <a:ext cx="1631783" cy="1599016"/>
          </a:xfrm>
          <a:prstGeom prst="rect">
            <a:avLst/>
          </a:prstGeom>
        </p:spPr>
      </p:pic>
      <p:pic>
        <p:nvPicPr>
          <p:cNvPr id="11" name="Picture 10">
            <a:extLst>
              <a:ext uri="{FF2B5EF4-FFF2-40B4-BE49-F238E27FC236}">
                <a16:creationId xmlns:a16="http://schemas.microsoft.com/office/drawing/2014/main" id="{4A18FB49-2352-D0DA-DC12-F547E0708BC4}"/>
              </a:ext>
            </a:extLst>
          </p:cNvPr>
          <p:cNvPicPr>
            <a:picLocks noChangeAspect="1"/>
          </p:cNvPicPr>
          <p:nvPr/>
        </p:nvPicPr>
        <p:blipFill>
          <a:blip r:embed="rId4"/>
          <a:stretch>
            <a:fillRect/>
          </a:stretch>
        </p:blipFill>
        <p:spPr>
          <a:xfrm>
            <a:off x="3886200" y="902250"/>
            <a:ext cx="6134100" cy="5524752"/>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150077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725"/>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rPr>
              <a:t>Premio Excellence per Club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dirty="0">
              <a:solidFill>
                <a:schemeClr val="bg1"/>
              </a:solidFill>
            </a:endParaRPr>
          </a:p>
        </p:txBody>
      </p:sp>
      <p:pic>
        <p:nvPicPr>
          <p:cNvPr id="10" name="Picture 9">
            <a:extLst>
              <a:ext uri="{FF2B5EF4-FFF2-40B4-BE49-F238E27FC236}">
                <a16:creationId xmlns:a16="http://schemas.microsoft.com/office/drawing/2014/main" id="{AEF07AE3-257C-A0E8-CBB1-F375DB0FDB8C}"/>
              </a:ext>
            </a:extLst>
          </p:cNvPr>
          <p:cNvPicPr>
            <a:picLocks noChangeAspect="1"/>
          </p:cNvPicPr>
          <p:nvPr/>
        </p:nvPicPr>
        <p:blipFill>
          <a:blip r:embed="rId3"/>
          <a:stretch>
            <a:fillRect/>
          </a:stretch>
        </p:blipFill>
        <p:spPr>
          <a:xfrm>
            <a:off x="375878" y="1066800"/>
            <a:ext cx="1357461" cy="1637476"/>
          </a:xfrm>
          <a:prstGeom prst="rect">
            <a:avLst/>
          </a:prstGeom>
        </p:spPr>
      </p:pic>
      <p:pic>
        <p:nvPicPr>
          <p:cNvPr id="3" name="Picture 2">
            <a:extLst>
              <a:ext uri="{FF2B5EF4-FFF2-40B4-BE49-F238E27FC236}">
                <a16:creationId xmlns:a16="http://schemas.microsoft.com/office/drawing/2014/main" id="{783DA70C-7969-6D1E-5505-0BC7C815B071}"/>
              </a:ext>
            </a:extLst>
          </p:cNvPr>
          <p:cNvPicPr>
            <a:picLocks noChangeAspect="1"/>
          </p:cNvPicPr>
          <p:nvPr/>
        </p:nvPicPr>
        <p:blipFill>
          <a:blip r:embed="rId4"/>
          <a:stretch>
            <a:fillRect/>
          </a:stretch>
        </p:blipFill>
        <p:spPr>
          <a:xfrm>
            <a:off x="327421" y="3726419"/>
            <a:ext cx="1454376" cy="1743031"/>
          </a:xfrm>
          <a:prstGeom prst="rect">
            <a:avLst/>
          </a:prstGeom>
        </p:spPr>
      </p:pic>
      <p:sp>
        <p:nvSpPr>
          <p:cNvPr id="6" name="Headline">
            <a:extLst>
              <a:ext uri="{FF2B5EF4-FFF2-40B4-BE49-F238E27FC236}">
                <a16:creationId xmlns:a16="http://schemas.microsoft.com/office/drawing/2014/main" id="{EB4B5EED-C656-78E9-E3E7-98DC3DA184F2}"/>
              </a:ext>
            </a:extLst>
          </p:cNvPr>
          <p:cNvSpPr txBox="1">
            <a:spLocks/>
          </p:cNvSpPr>
          <p:nvPr/>
        </p:nvSpPr>
        <p:spPr>
          <a:xfrm>
            <a:off x="300527" y="2683281"/>
            <a:ext cx="1454376" cy="56623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000" dirty="0">
                <a:solidFill>
                  <a:schemeClr val="accent1"/>
                </a:solidFill>
              </a:rPr>
              <a:t>Distintivo</a:t>
            </a:r>
          </a:p>
        </p:txBody>
      </p:sp>
      <p:sp>
        <p:nvSpPr>
          <p:cNvPr id="9" name="Headline">
            <a:extLst>
              <a:ext uri="{FF2B5EF4-FFF2-40B4-BE49-F238E27FC236}">
                <a16:creationId xmlns:a16="http://schemas.microsoft.com/office/drawing/2014/main" id="{2861FA3F-FB30-4DFE-F193-943DBBAA13EC}"/>
              </a:ext>
            </a:extLst>
          </p:cNvPr>
          <p:cNvSpPr txBox="1">
            <a:spLocks/>
          </p:cNvSpPr>
          <p:nvPr/>
        </p:nvSpPr>
        <p:spPr>
          <a:xfrm>
            <a:off x="253698" y="5464968"/>
            <a:ext cx="2082509" cy="88713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000" dirty="0">
                <a:solidFill>
                  <a:schemeClr val="accent1"/>
                </a:solidFill>
              </a:rPr>
              <a:t>Emblema per gonfalone</a:t>
            </a:r>
          </a:p>
        </p:txBody>
      </p:sp>
      <p:pic>
        <p:nvPicPr>
          <p:cNvPr id="11" name="Picture 10">
            <a:extLst>
              <a:ext uri="{FF2B5EF4-FFF2-40B4-BE49-F238E27FC236}">
                <a16:creationId xmlns:a16="http://schemas.microsoft.com/office/drawing/2014/main" id="{5EAB861A-3775-6E8F-9F63-5C6B3E9B702A}"/>
              </a:ext>
            </a:extLst>
          </p:cNvPr>
          <p:cNvPicPr>
            <a:picLocks noChangeAspect="1"/>
          </p:cNvPicPr>
          <p:nvPr/>
        </p:nvPicPr>
        <p:blipFill>
          <a:blip r:embed="rId5"/>
          <a:stretch>
            <a:fillRect/>
          </a:stretch>
        </p:blipFill>
        <p:spPr>
          <a:xfrm>
            <a:off x="2636734" y="956155"/>
            <a:ext cx="4191489" cy="5388069"/>
          </a:xfrm>
          <a:prstGeom prst="rect">
            <a:avLst/>
          </a:prstGeom>
          <a:ln w="25400">
            <a:solidFill>
              <a:schemeClr val="accent1"/>
            </a:solidFill>
          </a:ln>
        </p:spPr>
      </p:pic>
      <p:pic>
        <p:nvPicPr>
          <p:cNvPr id="13" name="Picture 12">
            <a:extLst>
              <a:ext uri="{FF2B5EF4-FFF2-40B4-BE49-F238E27FC236}">
                <a16:creationId xmlns:a16="http://schemas.microsoft.com/office/drawing/2014/main" id="{3C31B58C-AD14-01AA-A343-3ABCD8EC3794}"/>
              </a:ext>
            </a:extLst>
          </p:cNvPr>
          <p:cNvPicPr>
            <a:picLocks noChangeAspect="1"/>
          </p:cNvPicPr>
          <p:nvPr/>
        </p:nvPicPr>
        <p:blipFill>
          <a:blip r:embed="rId6"/>
          <a:stretch>
            <a:fillRect/>
          </a:stretch>
        </p:blipFill>
        <p:spPr>
          <a:xfrm>
            <a:off x="7491398" y="1097441"/>
            <a:ext cx="4037426" cy="5303285"/>
          </a:xfrm>
          <a:prstGeom prst="rect">
            <a:avLst/>
          </a:prstGeom>
          <a:ln w="25400">
            <a:solidFill>
              <a:schemeClr val="accent1"/>
            </a:solidFill>
          </a:ln>
        </p:spPr>
      </p:pic>
    </p:spTree>
    <p:extLst>
      <p:ext uri="{BB962C8B-B14F-4D97-AF65-F5344CB8AC3E}">
        <p14:creationId xmlns:p14="http://schemas.microsoft.com/office/powerpoint/2010/main" val="2552901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985259" y="10022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9604321" y="4178454"/>
            <a:ext cx="2472814" cy="2412230"/>
          </a:xfrm>
          <a:prstGeom prst="rect">
            <a:avLst/>
          </a:prstGeom>
          <a:effectLst>
            <a:outerShdw blurRad="50800" dist="50800" dir="5400000" algn="ctr" rotWithShape="0">
              <a:srgbClr val="000000"/>
            </a:outerShdw>
          </a:effectLst>
        </p:spPr>
      </p:pic>
      <p:sp>
        <p:nvSpPr>
          <p:cNvPr id="19" name="Text Placeholder 3">
            <a:extLst>
              <a:ext uri="{FF2B5EF4-FFF2-40B4-BE49-F238E27FC236}">
                <a16:creationId xmlns:a16="http://schemas.microsoft.com/office/drawing/2014/main" id="{8C9CF4CF-65B2-5D41-B999-05AD274B73A2}"/>
              </a:ext>
            </a:extLst>
          </p:cNvPr>
          <p:cNvSpPr txBox="1">
            <a:spLocks/>
          </p:cNvSpPr>
          <p:nvPr/>
        </p:nvSpPr>
        <p:spPr>
          <a:xfrm>
            <a:off x="7066674" y="760914"/>
            <a:ext cx="3040759"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endParaRPr lang="en-US" sz="4000" b="1" kern="0" dirty="0">
              <a:solidFill>
                <a:schemeClr val="bg1"/>
              </a:solidFill>
              <a:latin typeface="HelveticaNeueLT Std Lt" panose="020B0403020202020204" pitchFamily="34" charset="0"/>
            </a:endParaRPr>
          </a:p>
        </p:txBody>
      </p:sp>
      <p:sp>
        <p:nvSpPr>
          <p:cNvPr id="2" name="TextBox 1"/>
          <p:cNvSpPr txBox="1"/>
          <p:nvPr/>
        </p:nvSpPr>
        <p:spPr>
          <a:xfrm>
            <a:off x="2644141" y="257354"/>
            <a:ext cx="6903719" cy="646331"/>
          </a:xfrm>
          <a:prstGeom prst="rect">
            <a:avLst/>
          </a:prstGeom>
          <a:noFill/>
        </p:spPr>
        <p:txBody>
          <a:bodyPr wrap="square" rtlCol="0">
            <a:spAutoFit/>
          </a:bodyPr>
          <a:lstStyle/>
          <a:p>
            <a:r>
              <a:rPr lang="it-IT" sz="3600" dirty="0">
                <a:solidFill>
                  <a:schemeClr val="bg1"/>
                </a:solidFill>
                <a:latin typeface="Calibri" panose="020F0502020204030204" pitchFamily="34" charset="0"/>
                <a:cs typeface="Calibri" panose="020F0502020204030204" pitchFamily="34" charset="0"/>
              </a:rPr>
              <a:t>Informazioni di contatto presso LCI </a:t>
            </a:r>
          </a:p>
        </p:txBody>
      </p:sp>
      <p:sp>
        <p:nvSpPr>
          <p:cNvPr id="3" name="TextBox 27">
            <a:extLst>
              <a:ext uri="{FF2B5EF4-FFF2-40B4-BE49-F238E27FC236}">
                <a16:creationId xmlns:a16="http://schemas.microsoft.com/office/drawing/2014/main" id="{A686C3E1-1554-AAF4-03AB-EAF0CB4DD4A4}"/>
              </a:ext>
            </a:extLst>
          </p:cNvPr>
          <p:cNvSpPr txBox="1"/>
          <p:nvPr/>
        </p:nvSpPr>
        <p:spPr>
          <a:xfrm>
            <a:off x="762000" y="2819400"/>
            <a:ext cx="10401300" cy="1546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p>
            <a:pPr defTabSz="914367" hangingPunct="0">
              <a:defRPr sz="2800" b="0">
                <a:solidFill>
                  <a:srgbClr val="FFFFFF"/>
                </a:solidFill>
                <a:latin typeface="HelveticaNeueLT Std Lt"/>
                <a:ea typeface="HelveticaNeueLT Std Lt"/>
                <a:cs typeface="HelveticaNeueLT Std Lt"/>
                <a:sym typeface="HelveticaNeueLT Std Lt"/>
              </a:defRPr>
            </a:pPr>
            <a:r>
              <a:rPr lang="it-IT" sz="2400" dirty="0">
                <a:solidFill>
                  <a:srgbClr val="FFFFFF"/>
                </a:solidFill>
                <a:latin typeface="Calibri" panose="020F0502020204030204" pitchFamily="34" charset="0"/>
                <a:ea typeface="Arial"/>
                <a:cs typeface="Calibri" panose="020F0502020204030204" pitchFamily="34" charset="0"/>
                <a:sym typeface="HelveticaNeueLT Std Lt"/>
              </a:rPr>
              <a:t>Email: </a:t>
            </a:r>
            <a:r>
              <a:rPr lang="it-IT" sz="2400" dirty="0">
                <a:solidFill>
                  <a:srgbClr val="FFFFFF"/>
                </a:solidFill>
                <a:latin typeface="Calibri" panose="020F0502020204030204" pitchFamily="34" charset="0"/>
                <a:ea typeface="Arial"/>
                <a:cs typeface="Calibri" panose="020F0502020204030204" pitchFamily="34" charset="0"/>
                <a:sym typeface="HelveticaNeueLT Std Lt"/>
                <a:hlinkClick r:id="rId4"/>
              </a:rPr>
              <a:t>eurafrican@lionsclubs.org</a:t>
            </a:r>
            <a:r>
              <a:rPr lang="it-IT" sz="2400" dirty="0">
                <a:solidFill>
                  <a:srgbClr val="FFFFFF"/>
                </a:solidFill>
                <a:latin typeface="Calibri" panose="020F0502020204030204" pitchFamily="34" charset="0"/>
                <a:ea typeface="Arial"/>
                <a:cs typeface="Calibri" panose="020F05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panose="020F0502020204030204" pitchFamily="34" charset="0"/>
              <a:ea typeface="Arial"/>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it-IT" sz="2400" dirty="0">
                <a:solidFill>
                  <a:srgbClr val="FFFFFF"/>
                </a:solidFill>
                <a:latin typeface="Calibri" panose="020F0502020204030204" pitchFamily="34" charset="0"/>
                <a:ea typeface="Arial"/>
                <a:cs typeface="Calibri" panose="020F0502020204030204" pitchFamily="34" charset="0"/>
                <a:sym typeface="HelveticaNeueLT Std Lt"/>
              </a:rPr>
              <a:t>Pagina web: </a:t>
            </a:r>
            <a:r>
              <a:rPr lang="it-IT" sz="2400" dirty="0">
                <a:solidFill>
                  <a:srgbClr val="FFFFFF"/>
                </a:solidFill>
                <a:latin typeface="Calibri" panose="020F0502020204030204" pitchFamily="34" charset="0"/>
                <a:ea typeface="Arial"/>
                <a:cs typeface="Calibri" panose="020F0502020204030204" pitchFamily="34" charset="0"/>
                <a:sym typeface="HelveticaNeueLT Std Lt"/>
                <a:hlinkClick r:id="rId5"/>
              </a:rPr>
              <a:t>https://www.lionsclubs.org/it/resources-for-members/resource-center/improving-club-quality</a:t>
            </a:r>
            <a:r>
              <a:rPr lang="it-IT" sz="2400" dirty="0">
                <a:solidFill>
                  <a:srgbClr val="FFFFFF"/>
                </a:solidFill>
                <a:latin typeface="Calibri" panose="020F0502020204030204" pitchFamily="34" charset="0"/>
                <a:ea typeface="Arial"/>
                <a:cs typeface="Calibri" panose="020F0502020204030204" pitchFamily="34" charset="0"/>
                <a:sym typeface="HelveticaNeueLT Std Lt"/>
              </a:rPr>
              <a:t> </a:t>
            </a:r>
          </a:p>
        </p:txBody>
      </p:sp>
    </p:spTree>
    <p:extLst>
      <p:ext uri="{BB962C8B-B14F-4D97-AF65-F5344CB8AC3E}">
        <p14:creationId xmlns:p14="http://schemas.microsoft.com/office/powerpoint/2010/main" val="2078379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6"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GRAZIE!</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dirty="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3C03E849-C74E-2127-63A9-8857C70BBA2D}"/>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764235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i="1" dirty="0">
                <a:solidFill>
                  <a:schemeClr val="accent1"/>
                </a:solidFill>
                <a:latin typeface="Calibri" panose="020F0502020204030204" pitchFamily="34" charset="0"/>
                <a:cs typeface="Calibri" panose="020F0502020204030204" pitchFamily="34" charset="0"/>
              </a:rPr>
              <a:t>“Mettersi insieme è un inizio, rimanere insieme è un progresso, lavorare insieme è un successo”.</a:t>
            </a:r>
          </a:p>
          <a:p>
            <a:endParaRPr lang="en-US" i="1" kern="0" dirty="0">
              <a:solidFill>
                <a:schemeClr val="accent1"/>
              </a:solidFill>
              <a:latin typeface="Calibri" panose="020F0502020204030204" pitchFamily="34" charset="0"/>
              <a:cs typeface="Calibri" panose="020F0502020204030204" pitchFamily="34" charset="0"/>
            </a:endParaRPr>
          </a:p>
          <a:p>
            <a:pPr algn="r"/>
            <a:r>
              <a:rPr lang="it-IT" i="1" dirty="0">
                <a:solidFill>
                  <a:schemeClr val="accent1"/>
                </a:solidFill>
                <a:latin typeface="Calibri" panose="020F0502020204030204" pitchFamily="34" charset="0"/>
                <a:cs typeface="Calibri" panose="020F0502020204030204" pitchFamily="34" charset="0"/>
              </a:rPr>
              <a:t>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3" name="Picture 2" descr="A black background with white text&#10;&#10;Description automatically generated">
            <a:extLst>
              <a:ext uri="{FF2B5EF4-FFF2-40B4-BE49-F238E27FC236}">
                <a16:creationId xmlns:a16="http://schemas.microsoft.com/office/drawing/2014/main" id="{A15B8E2D-0FCB-E037-0C89-4AC96C41059A}"/>
              </a:ext>
            </a:extLst>
          </p:cNvPr>
          <p:cNvPicPr>
            <a:picLocks noChangeAspect="1"/>
          </p:cNvPicPr>
          <p:nvPr/>
        </p:nvPicPr>
        <p:blipFill>
          <a:blip r:embed="rId3"/>
          <a:stretch>
            <a:fillRect/>
          </a:stretch>
        </p:blipFill>
        <p:spPr>
          <a:xfrm>
            <a:off x="152400" y="4724400"/>
            <a:ext cx="2667000" cy="2667000"/>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Approccio per la membership globale per i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grpSp>
        <p:nvGrpSpPr>
          <p:cNvPr id="2" name="Group 1">
            <a:extLst>
              <a:ext uri="{FF2B5EF4-FFF2-40B4-BE49-F238E27FC236}">
                <a16:creationId xmlns:a16="http://schemas.microsoft.com/office/drawing/2014/main" id="{D639E146-14E1-4FAA-8A05-A7D728D33865}"/>
              </a:ext>
            </a:extLst>
          </p:cNvPr>
          <p:cNvGrpSpPr/>
          <p:nvPr/>
        </p:nvGrpSpPr>
        <p:grpSpPr>
          <a:xfrm>
            <a:off x="1822968" y="3012770"/>
            <a:ext cx="8235432" cy="2768880"/>
            <a:chOff x="1811178" y="3012770"/>
            <a:chExt cx="5732622" cy="2768880"/>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818152" y="531804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it-IT" sz="2400" dirty="0">
                  <a:solidFill>
                    <a:schemeClr val="accent1"/>
                  </a:solidFill>
                  <a:latin typeface="Calibri" panose="020F0502020204030204" pitchFamily="34" charset="0"/>
                  <a:cs typeface="Calibri" panose="020F0502020204030204" pitchFamily="34" charset="0"/>
                </a:rPr>
                <a:t>Costruire il successo</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27967" y="3012770"/>
              <a:ext cx="417347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it-IT" sz="2400" dirty="0">
                  <a:solidFill>
                    <a:schemeClr val="accent1"/>
                  </a:solidFill>
                  <a:latin typeface="Calibri" panose="020F0502020204030204" pitchFamily="34" charset="0"/>
                  <a:cs typeface="Calibri" panose="020F0502020204030204" pitchFamily="34" charset="0"/>
                </a:rPr>
                <a:t>Creare una squadra di leader di club</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it-IT" sz="2400" dirty="0">
                  <a:solidFill>
                    <a:schemeClr val="accent1"/>
                  </a:solidFill>
                  <a:latin typeface="Calibri" panose="020F0502020204030204" pitchFamily="34" charset="0"/>
                  <a:cs typeface="Calibri" panose="020F0502020204030204" pitchFamily="34" charset="0"/>
                </a:rPr>
                <a:t>Creare una visione, valutare i bisogni e stabilire gli obiettivi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837216" y="4552731"/>
              <a:ext cx="4910950"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it-IT" sz="2400" dirty="0">
                  <a:solidFill>
                    <a:schemeClr val="accent1"/>
                  </a:solidFill>
                  <a:latin typeface="Calibri" panose="020F0502020204030204" pitchFamily="34" charset="0"/>
                  <a:cs typeface="Calibri" panose="020F0502020204030204" pitchFamily="34" charset="0"/>
                </a:rPr>
                <a:t>Sviluppare un piano per raggiungere i nostri obiettivi</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2000" b="1" i="0" u="none" strike="noStrike" cap="none" normalizeH="0" dirty="0">
                <a:ln>
                  <a:noFill/>
                </a:ln>
                <a:solidFill>
                  <a:schemeClr val="tx2"/>
                </a:solidFill>
                <a:effectLst/>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81677"/>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2000" b="1" i="0" u="none" strike="noStrike" cap="none" normalizeH="0" dirty="0">
                <a:ln>
                  <a:noFill/>
                </a:ln>
                <a:solidFill>
                  <a:schemeClr val="tx2"/>
                </a:solidFill>
                <a:effectLst/>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2000" b="1" i="0" u="none" strike="noStrike" cap="none" normalizeH="0" dirty="0">
                <a:ln>
                  <a:noFill/>
                </a:ln>
                <a:solidFill>
                  <a:schemeClr val="tx2"/>
                </a:solidFill>
                <a:effectLst/>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6126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2000" b="1" i="0" u="none" strike="noStrike" cap="none" normalizeH="0" dirty="0">
                <a:ln>
                  <a:noFill/>
                </a:ln>
                <a:solidFill>
                  <a:schemeClr val="tx2"/>
                </a:solidFill>
                <a:effectLst/>
                <a:ea typeface="ヒラギノ角ゴ Pro W3" pitchFamily="84" charset="-128"/>
              </a:rPr>
              <a:t>4</a:t>
            </a:r>
          </a:p>
        </p:txBody>
      </p:sp>
      <p:pic>
        <p:nvPicPr>
          <p:cNvPr id="3" name="Picture 2" descr="A black background with white text&#10;&#10;Description automatically generated">
            <a:extLst>
              <a:ext uri="{FF2B5EF4-FFF2-40B4-BE49-F238E27FC236}">
                <a16:creationId xmlns:a16="http://schemas.microsoft.com/office/drawing/2014/main" id="{841E7E0F-93A6-7A78-CF42-E010CF58CE37}"/>
              </a:ext>
            </a:extLst>
          </p:cNvPr>
          <p:cNvPicPr>
            <a:picLocks noChangeAspect="1"/>
          </p:cNvPicPr>
          <p:nvPr/>
        </p:nvPicPr>
        <p:blipFill>
          <a:blip r:embed="rId3"/>
          <a:stretch>
            <a:fillRect/>
          </a:stretch>
        </p:blipFill>
        <p:spPr>
          <a:xfrm>
            <a:off x="0" y="5264738"/>
            <a:ext cx="2033404" cy="2033404"/>
          </a:xfrm>
          <a:prstGeom prst="rect">
            <a:avLst/>
          </a:prstGeom>
        </p:spPr>
      </p:pic>
      <p:graphicFrame>
        <p:nvGraphicFramePr>
          <p:cNvPr id="6" name="Diagram 5">
            <a:extLst>
              <a:ext uri="{FF2B5EF4-FFF2-40B4-BE49-F238E27FC236}">
                <a16:creationId xmlns:a16="http://schemas.microsoft.com/office/drawing/2014/main" id="{02FDE78B-3038-BB4A-09ED-FFA08BBCB397}"/>
              </a:ext>
            </a:extLst>
          </p:cNvPr>
          <p:cNvGraphicFramePr/>
          <p:nvPr>
            <p:extLst>
              <p:ext uri="{D42A27DB-BD31-4B8C-83A1-F6EECF244321}">
                <p14:modId xmlns:p14="http://schemas.microsoft.com/office/powerpoint/2010/main" val="3423363244"/>
              </p:ext>
            </p:extLst>
          </p:nvPr>
        </p:nvGraphicFramePr>
        <p:xfrm>
          <a:off x="2015011" y="1589472"/>
          <a:ext cx="8587299" cy="10842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0185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Creare una squadra di leader di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3785652"/>
          </a:xfrm>
          <a:prstGeom prst="rect">
            <a:avLst/>
          </a:prstGeom>
        </p:spPr>
        <p:txBody>
          <a:bodyPr wrap="square">
            <a:spAutoFit/>
          </a:bodyPr>
          <a:lstStyle/>
          <a:p>
            <a:r>
              <a:rPr lang="it-IT" sz="2400" b="1" dirty="0">
                <a:solidFill>
                  <a:schemeClr val="bg1"/>
                </a:solidFill>
                <a:latin typeface="Calibri" panose="020F0502020204030204" pitchFamily="34" charset="0"/>
                <a:cs typeface="Calibri" panose="020F0502020204030204" pitchFamily="34" charset="0"/>
              </a:rPr>
              <a:t>Leader attuali: </a:t>
            </a:r>
            <a:r>
              <a:rPr lang="it-IT" sz="2400" dirty="0">
                <a:solidFill>
                  <a:schemeClr val="bg1"/>
                </a:solidFill>
                <a:latin typeface="Calibri" panose="020F0502020204030204" pitchFamily="34" charset="0"/>
                <a:cs typeface="Calibri" panose="020F0502020204030204" pitchFamily="34" charset="0"/>
              </a:rPr>
              <a:t>identificate chi può portare avanti e guidare lo sviluppo della strategia. </a:t>
            </a:r>
          </a:p>
          <a:p>
            <a:endParaRPr lang="en-US" sz="2400" dirty="0">
              <a:solidFill>
                <a:schemeClr val="bg1"/>
              </a:solidFill>
              <a:latin typeface="Calibri" panose="020F0502020204030204" pitchFamily="34" charset="0"/>
              <a:cs typeface="Calibri" panose="020F0502020204030204" pitchFamily="34" charset="0"/>
            </a:endParaRPr>
          </a:p>
          <a:p>
            <a:r>
              <a:rPr lang="it-IT" sz="2400" b="1" dirty="0">
                <a:solidFill>
                  <a:schemeClr val="bg1"/>
                </a:solidFill>
                <a:latin typeface="Calibri" panose="020F0502020204030204" pitchFamily="34" charset="0"/>
                <a:cs typeface="Calibri" panose="020F0502020204030204" pitchFamily="34" charset="0"/>
              </a:rPr>
              <a:t>Leader futuri: </a:t>
            </a:r>
            <a:r>
              <a:rPr lang="it-IT" sz="2400" dirty="0">
                <a:solidFill>
                  <a:schemeClr val="bg1"/>
                </a:solidFill>
                <a:latin typeface="Calibri" panose="020F0502020204030204" pitchFamily="34" charset="0"/>
                <a:cs typeface="Calibri" panose="020F0502020204030204" pitchFamily="34" charset="0"/>
              </a:rPr>
              <a:t>includete i Lions che possono ricoprire il ruolo di leader in futuro.  </a:t>
            </a:r>
          </a:p>
          <a:p>
            <a:r>
              <a:rPr lang="it-IT" sz="2400" dirty="0">
                <a:solidFill>
                  <a:schemeClr val="bg1"/>
                </a:solidFill>
                <a:latin typeface="Calibri" panose="020F0502020204030204" pitchFamily="34" charset="0"/>
                <a:cs typeface="Calibri" panose="020F0502020204030204" pitchFamily="34" charset="0"/>
              </a:rPr>
              <a:t>Lions che hanno ricoperto posizioni di leadership, che possono fornire intuizioni, supporto e sono interessati al futuro del club. </a:t>
            </a:r>
          </a:p>
          <a:p>
            <a:endParaRPr lang="en-US" sz="2400" dirty="0">
              <a:solidFill>
                <a:schemeClr val="bg1"/>
              </a:solidFill>
              <a:latin typeface="Calibri" panose="020F0502020204030204" pitchFamily="34" charset="0"/>
              <a:cs typeface="Calibri" panose="020F0502020204030204" pitchFamily="34" charset="0"/>
            </a:endParaRPr>
          </a:p>
          <a:p>
            <a:r>
              <a:rPr lang="it-IT" sz="2400" b="1" dirty="0">
                <a:solidFill>
                  <a:schemeClr val="bg1"/>
                </a:solidFill>
                <a:latin typeface="Calibri" panose="020F0502020204030204" pitchFamily="34" charset="0"/>
                <a:cs typeface="Calibri" panose="020F0502020204030204" pitchFamily="34" charset="0"/>
              </a:rPr>
              <a:t>Avviate un sondaggio per i soci: </a:t>
            </a:r>
            <a:r>
              <a:rPr lang="it-IT" sz="2400" dirty="0">
                <a:solidFill>
                  <a:schemeClr val="bg1"/>
                </a:solidFill>
                <a:latin typeface="Calibri" panose="020F0502020204030204" pitchFamily="34" charset="0"/>
                <a:cs typeface="Calibri" panose="020F0502020204030204" pitchFamily="34" charset="0"/>
              </a:rPr>
              <a:t>acquisite una prospettiva completa dei bisogni del club. Cercate una sezione di soci che rappresenti il club o, in club più piccoli, coinvolgete il maggior numero possibile di soci (soci di lunga data, nuovi soci, giovani Lions, professionisti) per comprendere i loro bisogni e, al contempo, coltivare il loro talento. </a:t>
            </a:r>
          </a:p>
        </p:txBody>
      </p:sp>
      <p:pic>
        <p:nvPicPr>
          <p:cNvPr id="2" name="Picture 1" descr="A black background with white text&#10;&#10;Description automatically generated">
            <a:extLst>
              <a:ext uri="{FF2B5EF4-FFF2-40B4-BE49-F238E27FC236}">
                <a16:creationId xmlns:a16="http://schemas.microsoft.com/office/drawing/2014/main" id="{07FB4E82-0FFD-8156-0856-167A80DBBA54}"/>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191347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3388" y="769137"/>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8134" y="117597"/>
            <a:ext cx="11699066"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Creare una visione, valutare i bisogni e stabilire gli obiettivi</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150349642"/>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it-IT" sz="2000" b="0" i="0" u="none" strike="noStrike" cap="none" normalizeH="0" dirty="0">
                  <a:ln>
                    <a:noFill/>
                  </a:ln>
                  <a:solidFill>
                    <a:schemeClr val="bg1"/>
                  </a:solidFill>
                  <a:effectLst/>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it-IT" sz="2000" dirty="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it-IT" sz="2000" b="0" i="0" u="none" strike="noStrike" cap="none" normalizeH="0" dirty="0">
                  <a:ln>
                    <a:noFill/>
                  </a:ln>
                  <a:solidFill>
                    <a:schemeClr val="bg1"/>
                  </a:solidFill>
                  <a:effectLst/>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it-IT" sz="2000" b="0" i="0" u="none" strike="noStrike" cap="none" normalizeH="0" dirty="0">
                  <a:ln>
                    <a:noFill/>
                  </a:ln>
                  <a:solidFill>
                    <a:schemeClr val="bg1"/>
                  </a:solidFill>
                  <a:effectLst/>
                  <a:ea typeface="ヒラギノ角ゴ Pro W3" pitchFamily="84" charset="-128"/>
                </a:rPr>
                <a:t>4</a:t>
              </a:r>
            </a:p>
          </p:txBody>
        </p:sp>
      </p:grpSp>
    </p:spTree>
    <p:extLst>
      <p:ext uri="{BB962C8B-B14F-4D97-AF65-F5344CB8AC3E}">
        <p14:creationId xmlns:p14="http://schemas.microsoft.com/office/powerpoint/2010/main" val="3366248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096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bg1"/>
                </a:solidFill>
                <a:latin typeface="Calibri" panose="020F0502020204030204" pitchFamily="34" charset="0"/>
                <a:ea typeface="Arial" charset="0"/>
                <a:cs typeface="Calibri" panose="020F0502020204030204" pitchFamily="34" charset="0"/>
              </a:rPr>
              <a:t>Area di interesse n. 1</a:t>
            </a:r>
          </a:p>
          <a:p>
            <a:r>
              <a:rPr lang="it-IT" dirty="0">
                <a:solidFill>
                  <a:schemeClr val="bg1"/>
                </a:solidFill>
                <a:latin typeface="Calibri" panose="020F0502020204030204" pitchFamily="34" charset="0"/>
                <a:ea typeface="Arial" charset="0"/>
                <a:cs typeface="Calibri" panose="020F0502020204030204" pitchFamily="34" charset="0"/>
              </a:rPr>
              <a:t>Rivitalizzare il club con nuovi soci</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281481"/>
            <a:ext cx="9220200" cy="4343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it-IT" sz="2400" b="1" dirty="0">
                <a:solidFill>
                  <a:schemeClr val="accent1"/>
                </a:solidFill>
                <a:latin typeface="Calibri" panose="020F0502020204030204" pitchFamily="34" charset="0"/>
                <a:cs typeface="Calibri" panose="020F0502020204030204" pitchFamily="34" charset="0"/>
              </a:rPr>
              <a:t>Domande per la discussione</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Quali opportunità esistono per incrementare il numero dei soci?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Che cosa dobbiamo fare per migliorare le attività di immissione soci?</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Perché non si uniscono soci al nostro club?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Perché le persone entrano a far parte del nostro club?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3"/>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85743" y="-12786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bg1"/>
                </a:solidFill>
                <a:latin typeface="Calibri" panose="020F0502020204030204" pitchFamily="34" charset="0"/>
                <a:ea typeface="Arial" charset="0"/>
                <a:cs typeface="Calibri" panose="020F0502020204030204" pitchFamily="34" charset="0"/>
              </a:rPr>
              <a:t>Area di interesse n. 2</a:t>
            </a:r>
          </a:p>
          <a:p>
            <a:r>
              <a:rPr lang="it-IT" dirty="0">
                <a:solidFill>
                  <a:schemeClr val="bg1"/>
                </a:solidFill>
                <a:latin typeface="Calibri" panose="020F0502020204030204" pitchFamily="34" charset="0"/>
                <a:ea typeface="Arial" charset="0"/>
                <a:cs typeface="Calibri" panose="020F0502020204030204" pitchFamily="34" charset="0"/>
              </a:rPr>
              <a:t>Rivitalizzare i club con nuove opportunità di servizio</a:t>
            </a:r>
          </a:p>
        </p:txBody>
      </p:sp>
      <p:sp>
        <p:nvSpPr>
          <p:cNvPr id="2" name="Rectangle 1">
            <a:extLst>
              <a:ext uri="{FF2B5EF4-FFF2-40B4-BE49-F238E27FC236}">
                <a16:creationId xmlns:a16="http://schemas.microsoft.com/office/drawing/2014/main" id="{0C4057FF-398D-4E70-B6BD-EAB73CEF9F2C}"/>
              </a:ext>
            </a:extLst>
          </p:cNvPr>
          <p:cNvSpPr/>
          <p:nvPr/>
        </p:nvSpPr>
        <p:spPr>
          <a:xfrm>
            <a:off x="1295400" y="2277414"/>
            <a:ext cx="10047113" cy="4208075"/>
          </a:xfrm>
          <a:prstGeom prst="rect">
            <a:avLst/>
          </a:prstGeom>
        </p:spPr>
        <p:txBody>
          <a:bodyPr wrap="square">
            <a:spAutoFit/>
          </a:bodyPr>
          <a:lstStyle/>
          <a:p>
            <a:pPr>
              <a:lnSpc>
                <a:spcPct val="110000"/>
              </a:lnSpc>
            </a:pPr>
            <a:r>
              <a:rPr lang="it-IT" sz="2400" b="1" dirty="0">
                <a:solidFill>
                  <a:schemeClr val="accent1"/>
                </a:solidFill>
                <a:latin typeface="Calibri" panose="020F0502020204030204" pitchFamily="34" charset="0"/>
                <a:cs typeface="Calibri" panose="020F0502020204030204" pitchFamily="34" charset="0"/>
              </a:rPr>
              <a:t>Domande per la discussione</a:t>
            </a:r>
          </a:p>
          <a:p>
            <a:pPr>
              <a:lnSpc>
                <a:spcPct val="110000"/>
              </a:lnSpc>
            </a:pPr>
            <a:endParaRPr lang="en-US" sz="10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progetti di service del club rispondono agli attuali bisogni della comunità?</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soci sono entusiasti e partecipano attivamente ai progetti di service?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leader del club accolgono le idee dei soci per avviare nuovi service?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nostri progetti di service sono allettanti per i nuovi soci?</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627847" y="202119"/>
            <a:ext cx="11003757"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bg1"/>
                </a:solidFill>
                <a:latin typeface="Calibri" panose="020F0502020204030204" pitchFamily="34" charset="0"/>
                <a:ea typeface="Arial" charset="0"/>
                <a:cs typeface="Calibri" panose="020F0502020204030204" pitchFamily="34" charset="0"/>
              </a:rPr>
              <a:t>Area di interesse n. 3</a:t>
            </a:r>
          </a:p>
          <a:p>
            <a:r>
              <a:rPr lang="it-IT" dirty="0">
                <a:solidFill>
                  <a:schemeClr val="bg1"/>
                </a:solidFill>
                <a:latin typeface="Calibri" panose="020F0502020204030204" pitchFamily="34" charset="0"/>
                <a:ea typeface="Arial" charset="0"/>
                <a:cs typeface="Calibri" panose="020F0502020204030204" pitchFamily="34" charset="0"/>
              </a:rPr>
              <a:t>Eccellere nello sviluppo della leadership e nelle operazioni di club</a:t>
            </a:r>
          </a:p>
        </p:txBody>
      </p:sp>
      <p:sp>
        <p:nvSpPr>
          <p:cNvPr id="2" name="Rectangle 1">
            <a:extLst>
              <a:ext uri="{FF2B5EF4-FFF2-40B4-BE49-F238E27FC236}">
                <a16:creationId xmlns:a16="http://schemas.microsoft.com/office/drawing/2014/main" id="{7E840FE7-4E75-4F7F-8924-44FE4547F501}"/>
              </a:ext>
            </a:extLst>
          </p:cNvPr>
          <p:cNvSpPr/>
          <p:nvPr/>
        </p:nvSpPr>
        <p:spPr>
          <a:xfrm>
            <a:off x="1272777" y="2286000"/>
            <a:ext cx="9525000" cy="4026936"/>
          </a:xfrm>
          <a:prstGeom prst="rect">
            <a:avLst/>
          </a:prstGeom>
        </p:spPr>
        <p:txBody>
          <a:bodyPr wrap="square">
            <a:spAutoFit/>
          </a:bodyPr>
          <a:lstStyle/>
          <a:p>
            <a:pPr>
              <a:lnSpc>
                <a:spcPct val="110000"/>
              </a:lnSpc>
            </a:pPr>
            <a:r>
              <a:rPr lang="it-IT" sz="2400" b="1" dirty="0">
                <a:solidFill>
                  <a:schemeClr val="accent1"/>
                </a:solidFill>
                <a:latin typeface="Calibri" panose="020F0502020204030204" pitchFamily="34" charset="0"/>
                <a:cs typeface="Calibri" panose="020F0502020204030204" pitchFamily="34" charset="0"/>
              </a:rPr>
              <a:t>Domande per la discussione</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Gli officer di club partecipano alla formazione per i loro incarichi?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soci sono incoraggiati ad assumere posizioni di leadership?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soci sono presenti e partecipano regolarmente alle funzioni del club?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È necessario riconsiderare il formato delle riunioni di club?</a:t>
            </a:r>
          </a:p>
        </p:txBody>
      </p:sp>
    </p:spTree>
    <p:extLst>
      <p:ext uri="{BB962C8B-B14F-4D97-AF65-F5344CB8AC3E}">
        <p14:creationId xmlns:p14="http://schemas.microsoft.com/office/powerpoint/2010/main" val="1580089309"/>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71100</TotalTime>
  <Words>2195</Words>
  <Application>Microsoft Office PowerPoint</Application>
  <PresentationFormat>Widescreen</PresentationFormat>
  <Paragraphs>293</Paragraphs>
  <Slides>29</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Adobe Devanagari</vt:lpstr>
      <vt:lpstr>Arial</vt:lpstr>
      <vt:lpstr>Calibri</vt:lpstr>
      <vt:lpstr>Calibri Light</vt:lpstr>
      <vt:lpstr>Helvetica</vt:lpstr>
      <vt:lpstr>HelveticaNeueLT Std Lt</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2146</cp:revision>
  <cp:lastPrinted>2018-07-23T15:21:46Z</cp:lastPrinted>
  <dcterms:created xsi:type="dcterms:W3CDTF">2016-11-15T15:12:50Z</dcterms:created>
  <dcterms:modified xsi:type="dcterms:W3CDTF">2023-08-29T19:53:39Z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