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36"/>
  </p:notesMasterIdLst>
  <p:handoutMasterIdLst>
    <p:handoutMasterId r:id="rId37"/>
  </p:handoutMasterIdLst>
  <p:sldIdLst>
    <p:sldId id="908" r:id="rId7"/>
    <p:sldId id="961" r:id="rId8"/>
    <p:sldId id="1153" r:id="rId9"/>
    <p:sldId id="1140" r:id="rId10"/>
    <p:sldId id="1141" r:id="rId11"/>
    <p:sldId id="1127" r:id="rId12"/>
    <p:sldId id="968" r:id="rId13"/>
    <p:sldId id="1135" r:id="rId14"/>
    <p:sldId id="1136" r:id="rId15"/>
    <p:sldId id="1137" r:id="rId16"/>
    <p:sldId id="1121" r:id="rId17"/>
    <p:sldId id="1128" r:id="rId18"/>
    <p:sldId id="1139" r:id="rId19"/>
    <p:sldId id="1161" r:id="rId20"/>
    <p:sldId id="1163" r:id="rId21"/>
    <p:sldId id="1170" r:id="rId22"/>
    <p:sldId id="983" r:id="rId23"/>
    <p:sldId id="1157" r:id="rId24"/>
    <p:sldId id="1129" r:id="rId25"/>
    <p:sldId id="1148" r:id="rId26"/>
    <p:sldId id="1167" r:id="rId27"/>
    <p:sldId id="1132" r:id="rId28"/>
    <p:sldId id="1172" r:id="rId29"/>
    <p:sldId id="1133" r:id="rId30"/>
    <p:sldId id="1151" r:id="rId31"/>
    <p:sldId id="1174" r:id="rId32"/>
    <p:sldId id="1175" r:id="rId33"/>
    <p:sldId id="545" r:id="rId34"/>
    <p:sldId id="1176" r:id="rId3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33F"/>
    <a:srgbClr val="00338D"/>
    <a:srgbClr val="732E81"/>
    <a:srgbClr val="FF5C35"/>
    <a:srgbClr val="00AC69"/>
    <a:srgbClr val="FBC608"/>
    <a:srgbClr val="EBB700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88954" autoAdjust="0"/>
  </p:normalViewPr>
  <p:slideViewPr>
    <p:cSldViewPr showGuides="1">
      <p:cViewPr varScale="1">
        <p:scale>
          <a:sx n="101" d="100"/>
          <a:sy n="101" d="100"/>
        </p:scale>
        <p:origin x="900" y="114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 custT="1"/>
      <dgm:spPr/>
      <dgm:t>
        <a:bodyPr/>
        <a:lstStyle/>
        <a:p>
          <a:r>
            <a:rPr lang="ko-KR" sz="26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클럽</a:t>
          </a:r>
          <a:r>
            <a:rPr lang="ko-KR" altLang="en-US" sz="26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의</a:t>
          </a:r>
          <a:r>
            <a:rPr lang="ko-KR" sz="26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 회</a:t>
          </a:r>
          <a:r>
            <a:rPr lang="ko-KR" altLang="en-US" sz="26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원</a:t>
          </a:r>
          <a:r>
            <a:rPr lang="en-US" altLang="ko-KR" sz="26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 </a:t>
          </a:r>
          <a:r>
            <a:rPr lang="ko-KR" sz="26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증강</a:t>
          </a: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 custT="1"/>
      <dgm:spPr/>
      <dgm:t>
        <a:bodyPr/>
        <a:lstStyle/>
        <a:p>
          <a:r>
            <a:rPr lang="ko-KR" altLang="en-US" sz="24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새로운 </a:t>
          </a:r>
          <a:br>
            <a:rPr lang="en-US" altLang="ko-KR" sz="24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</a:br>
          <a:r>
            <a:rPr lang="ko-KR" altLang="en-US" sz="24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봉사 기회를 통한 </a:t>
          </a:r>
          <a:br>
            <a:rPr lang="en-US" altLang="ko-KR" sz="24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</a:br>
          <a:r>
            <a:rPr lang="ko-KR" altLang="en-US" sz="24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클럽 활성화</a:t>
          </a: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 custT="1"/>
      <dgm:spPr/>
      <dgm:t>
        <a:bodyPr/>
        <a:lstStyle/>
        <a:p>
          <a:r>
            <a:rPr lang="ko-KR" altLang="en-US" sz="24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신입회원 영입을 통한 클럽 활성화</a:t>
          </a: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 custT="1"/>
      <dgm:spPr/>
      <dgm:t>
        <a:bodyPr/>
        <a:lstStyle/>
        <a:p>
          <a:r>
            <a:rPr lang="ko-KR" altLang="en-US" sz="24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지도력 개발 및 클럽 운영 우수성 추구</a:t>
          </a: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 custT="1"/>
      <dgm:spPr/>
      <dgm:t>
        <a:bodyPr/>
        <a:lstStyle/>
        <a:p>
          <a:r>
            <a:rPr lang="ko-KR" altLang="en-US" sz="24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지역사회와</a:t>
          </a:r>
          <a:br>
            <a:rPr lang="en-US" altLang="ko-KR" sz="24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</a:br>
          <a:r>
            <a:rPr lang="ko-KR" altLang="en-US" sz="24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클럽 성과 공유</a:t>
          </a: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065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RadScaleRad="88744" custRadScaleInc="-23953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RadScaleRad="84765" custRadScaleInc="15059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7874" custRadScaleInc="33621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ko-KR" sz="3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공유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ko-KR" sz="3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지원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ko-KR" sz="3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인</a:t>
          </a:r>
          <a:r>
            <a:rPr lang="ko-KR" altLang="en-US" sz="3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정</a:t>
          </a:r>
          <a:endParaRPr lang="ko-KR" sz="3200" dirty="0">
            <a:solidFill>
              <a:schemeClr val="bg1"/>
            </a:solidFill>
            <a:latin typeface="굴림" panose="020B0600000101010101" pitchFamily="50" charset="-127"/>
            <a:ea typeface="굴림" panose="020B0600000101010101" pitchFamily="50" charset="-127"/>
            <a:cs typeface="Calibri" panose="020F0502020204030204" pitchFamily="34" charset="0"/>
          </a:endParaRP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ko-KR" sz="3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평가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ko-KR" sz="3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수정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 custScaleX="149696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 custScaleX="156360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3939403" y="2331920"/>
          <a:ext cx="2224378" cy="2224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6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클럽</a:t>
          </a:r>
          <a:r>
            <a:rPr lang="ko-KR" altLang="en-US" sz="26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의</a:t>
          </a:r>
          <a:r>
            <a:rPr lang="ko-KR" sz="26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 회</a:t>
          </a:r>
          <a:r>
            <a:rPr lang="ko-KR" altLang="en-US" sz="26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원</a:t>
          </a:r>
          <a:r>
            <a:rPr lang="en-US" altLang="ko-KR" sz="26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 </a:t>
          </a:r>
          <a:r>
            <a:rPr lang="ko-KR" sz="26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증강</a:t>
          </a:r>
        </a:p>
      </dsp:txBody>
      <dsp:txXfrm>
        <a:off x="4265156" y="2657673"/>
        <a:ext cx="1572872" cy="1572872"/>
      </dsp:txXfrm>
    </dsp:sp>
    <dsp:sp modelId="{81ED42A3-111F-4F84-A6E1-3F83AD87ED31}">
      <dsp:nvSpPr>
        <dsp:cNvPr id="0" name=""/>
        <dsp:cNvSpPr/>
      </dsp:nvSpPr>
      <dsp:spPr>
        <a:xfrm rot="10776330">
          <a:off x="2720514" y="3181300"/>
          <a:ext cx="121076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294398" y="261744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신입회원 영입을 통한 클럽 활성화</a:t>
          </a:r>
        </a:p>
      </dsp:txBody>
      <dsp:txXfrm>
        <a:off x="1343912" y="2666955"/>
        <a:ext cx="2014131" cy="1591499"/>
      </dsp:txXfrm>
    </dsp:sp>
    <dsp:sp modelId="{72EF28BA-BEA1-429A-BFF9-0B1170C59A1D}">
      <dsp:nvSpPr>
        <dsp:cNvPr id="0" name=""/>
        <dsp:cNvSpPr/>
      </dsp:nvSpPr>
      <dsp:spPr>
        <a:xfrm rot="14053269">
          <a:off x="3448940" y="2130860"/>
          <a:ext cx="89593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2507839" y="535223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새로운 </a:t>
          </a:r>
          <a:br>
            <a:rPr lang="en-US" altLang="ko-KR" sz="24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</a:br>
          <a:r>
            <a:rPr lang="ko-KR" altLang="en-US" sz="24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봉사 기회를 통한 </a:t>
          </a:r>
          <a:br>
            <a:rPr lang="en-US" altLang="ko-KR" sz="24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</a:br>
          <a:r>
            <a:rPr lang="ko-KR" altLang="en-US" sz="24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클럽 활성화</a:t>
          </a:r>
        </a:p>
      </dsp:txBody>
      <dsp:txXfrm>
        <a:off x="2557353" y="584737"/>
        <a:ext cx="2014131" cy="1591499"/>
      </dsp:txXfrm>
    </dsp:sp>
    <dsp:sp modelId="{5B149C59-799D-402E-BC6E-B473A3FEE815}">
      <dsp:nvSpPr>
        <dsp:cNvPr id="0" name=""/>
        <dsp:cNvSpPr/>
      </dsp:nvSpPr>
      <dsp:spPr>
        <a:xfrm rot="18106593">
          <a:off x="5539205" y="1843329"/>
          <a:ext cx="121790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274467" y="53341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지도력 개발 및 클럽 운영 우수성 추구</a:t>
          </a:r>
        </a:p>
      </dsp:txBody>
      <dsp:txXfrm>
        <a:off x="5323981" y="582925"/>
        <a:ext cx="2014131" cy="1591499"/>
      </dsp:txXfrm>
    </dsp:sp>
    <dsp:sp modelId="{11D8F28B-3D61-495F-A40C-657B7B3D08DF}">
      <dsp:nvSpPr>
        <dsp:cNvPr id="0" name=""/>
        <dsp:cNvSpPr/>
      </dsp:nvSpPr>
      <dsp:spPr>
        <a:xfrm rot="7767">
          <a:off x="6137889" y="3340628"/>
          <a:ext cx="155194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800362" y="2605184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kern="12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지역사회와</a:t>
          </a:r>
          <a:br>
            <a:rPr lang="en-US" altLang="ko-KR" sz="2400" kern="12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</a:br>
          <a:r>
            <a:rPr lang="ko-KR" altLang="en-US" sz="2400" kern="12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클럽 성과 공유</a:t>
          </a:r>
        </a:p>
      </dsp:txBody>
      <dsp:txXfrm>
        <a:off x="6849876" y="2654698"/>
        <a:ext cx="2014131" cy="1591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5525101" y="39726"/>
          <a:ext cx="1375060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공유</a:t>
          </a:r>
        </a:p>
      </dsp:txBody>
      <dsp:txXfrm>
        <a:off x="5525101" y="39726"/>
        <a:ext cx="1375060" cy="1375060"/>
      </dsp:txXfrm>
    </dsp:sp>
    <dsp:sp modelId="{38F3E115-2726-41E2-A1A9-A5F5D41654D6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21295574"/>
            <a:gd name="adj4" fmla="val 19764195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6015892" y="2601790"/>
          <a:ext cx="2058410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지원</a:t>
          </a:r>
        </a:p>
      </dsp:txBody>
      <dsp:txXfrm>
        <a:off x="6015892" y="2601790"/>
        <a:ext cx="2058410" cy="1375060"/>
      </dsp:txXfrm>
    </dsp:sp>
    <dsp:sp modelId="{8BA4A4AD-AE21-4519-907E-3292F261B497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3386035"/>
            <a:gd name="adj4" fmla="val 2251214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3790653" y="4185232"/>
          <a:ext cx="2150044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200" kern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인정</a:t>
          </a:r>
        </a:p>
      </dsp:txBody>
      <dsp:txXfrm>
        <a:off x="3790653" y="4185232"/>
        <a:ext cx="2150044" cy="1375060"/>
      </dsp:txXfrm>
    </dsp:sp>
    <dsp:sp modelId="{9E39B2B2-8846-4D64-9C36-18324217A6E5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8213446"/>
            <a:gd name="adj4" fmla="val 7078625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1603097" y="2601790"/>
          <a:ext cx="2166311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평가</a:t>
          </a:r>
        </a:p>
      </dsp:txBody>
      <dsp:txXfrm>
        <a:off x="1603097" y="2601790"/>
        <a:ext cx="2166311" cy="1375060"/>
      </dsp:txXfrm>
    </dsp:sp>
    <dsp:sp modelId="{2E3351E2-2A4A-4DA6-8386-CAD3C32A7C8A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12300464"/>
            <a:gd name="adj4" fmla="val 10769086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2831188" y="39726"/>
          <a:ext cx="1375060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수정</a:t>
          </a:r>
        </a:p>
      </dsp:txBody>
      <dsp:txXfrm>
        <a:off x="2831188" y="39726"/>
        <a:ext cx="1375060" cy="1375060"/>
      </dsp:txXfrm>
    </dsp:sp>
    <dsp:sp modelId="{530FA79C-3F31-40E4-83D7-8F47B18CD322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16868096"/>
            <a:gd name="adj4" fmla="val 15196563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‘</a:t>
            </a:r>
            <a:r>
              <a:rPr lang="ko-KR" altLang="en-US" dirty="0"/>
              <a:t>우수한 클럽 되기</a:t>
            </a:r>
            <a:r>
              <a:rPr lang="en-US" altLang="ko-KR" dirty="0"/>
              <a:t>’</a:t>
            </a:r>
            <a:r>
              <a:rPr lang="ko-KR" dirty="0"/>
              <a:t> 프레젠테이션에 오신 </a:t>
            </a:r>
            <a:r>
              <a:rPr lang="ko-KR" altLang="en-US" dirty="0"/>
              <a:t>여러분</a:t>
            </a:r>
            <a:r>
              <a:rPr lang="ko-KR" dirty="0"/>
              <a:t>을 환영합니다. </a:t>
            </a:r>
          </a:p>
        </p:txBody>
      </p:sp>
    </p:spTree>
    <p:extLst>
      <p:ext uri="{BB962C8B-B14F-4D97-AF65-F5344CB8AC3E}">
        <p14:creationId xmlns:p14="http://schemas.microsoft.com/office/powerpoint/2010/main" val="2200927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중점 분야 4는 </a:t>
            </a:r>
            <a:r>
              <a:rPr lang="ko-KR" altLang="ko-KR" dirty="0"/>
              <a:t>클럽 성과</a:t>
            </a:r>
            <a:r>
              <a:rPr lang="ko-KR" altLang="en-US" dirty="0"/>
              <a:t>를</a:t>
            </a:r>
            <a:r>
              <a:rPr lang="ko-KR" altLang="ko-KR" dirty="0"/>
              <a:t> </a:t>
            </a:r>
            <a:r>
              <a:rPr lang="ko-KR" dirty="0"/>
              <a:t>지역사회와 공유</a:t>
            </a:r>
            <a:r>
              <a:rPr lang="ko-KR" altLang="en-US" dirty="0"/>
              <a:t>하는 것에</a:t>
            </a:r>
            <a:r>
              <a:rPr lang="ko-KR" dirty="0"/>
              <a:t> </a:t>
            </a:r>
            <a:r>
              <a:rPr lang="ko-KR" altLang="en-US" dirty="0"/>
              <a:t>내용입니다</a:t>
            </a:r>
            <a:r>
              <a:rPr lang="ko-KR" dirty="0"/>
              <a:t>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31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SWOT 분석을 사용해 요구사항을 파악하고 목표에 대한 전략을 세우십시오. </a:t>
            </a:r>
          </a:p>
          <a:p>
            <a:endParaRPr lang="en-US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강점 활용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약점 관리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기회 활용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위협 요소 최소화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7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지역사회의 요구사항 평가 - 클럽이 봉사사업을 되돌아보고 지역사회에 영향을 줄 새로운 방법을 찾도록 조언을 제공하고 </a:t>
            </a:r>
            <a:r>
              <a:rPr lang="ko-KR" dirty="0" err="1"/>
              <a:t>돕습니다</a:t>
            </a:r>
            <a:r>
              <a:rPr lang="ko-KR" dirty="0"/>
              <a:t>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>
                <a:solidFill>
                  <a:schemeClr val="tx2"/>
                </a:solidFill>
              </a:rPr>
              <a:t>우리 클럽, 우리 방식 –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ko-KR" altLang="en-US" dirty="0">
                <a:solidFill>
                  <a:schemeClr val="tx2"/>
                </a:solidFill>
              </a:rPr>
              <a:t>클럽이 회의 형식을 조정하여 완성도 높은 회의를 준비하고 실행함으로써 동료애와 회원 만족을 높이는 회의가 되도록 돕는 단계별 절차를 제공합니다</a:t>
            </a:r>
            <a:r>
              <a:rPr lang="en-US" altLang="ko-KR" dirty="0">
                <a:solidFill>
                  <a:schemeClr val="tx2"/>
                </a:solidFill>
              </a:rPr>
              <a:t>.</a:t>
            </a:r>
            <a:endParaRPr lang="ko-KR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>
                <a:solidFill>
                  <a:schemeClr val="tx2"/>
                </a:solidFill>
              </a:rPr>
              <a:t>클럽 개선 계획(CQI) - 클럽이 개선 방법을 지속적으로 모색하는 데 도움이 되며 연간 계획 도구로 간편하게 사용 가능합니다.  모든 회원들의 참여를 장려</a:t>
            </a:r>
            <a:r>
              <a:rPr lang="ko-KR" altLang="en-US" dirty="0">
                <a:solidFill>
                  <a:schemeClr val="tx2"/>
                </a:solidFill>
              </a:rPr>
              <a:t>하는 프로그램입니다</a:t>
            </a:r>
            <a:r>
              <a:rPr lang="ko-KR" dirty="0">
                <a:solidFill>
                  <a:schemeClr val="tx2"/>
                </a:solidFill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>
                <a:solidFill>
                  <a:schemeClr val="tx2"/>
                </a:solidFill>
              </a:rPr>
              <a:t>클럽 회원위원장 안내서</a:t>
            </a:r>
            <a:r>
              <a:rPr lang="en-US" altLang="ko-KR" dirty="0">
                <a:solidFill>
                  <a:schemeClr val="tx2"/>
                </a:solidFill>
              </a:rPr>
              <a:t> -</a:t>
            </a:r>
            <a:r>
              <a:rPr lang="ko-KR" dirty="0">
                <a:solidFill>
                  <a:schemeClr val="tx2"/>
                </a:solidFill>
              </a:rPr>
              <a:t> 회원위원장이 기존 회원은 물론 신입회원들이 클럽의 일원으로서 의미 있고 효율적이며 보람 있는 경험을 갖도록 돕는데 유용합니다.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ko-K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회원 만족 안내서 -</a:t>
            </a:r>
            <a:r>
              <a:rPr lang="ko-K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 클럽 회원들의 만족도를 높이는 3단계 절차와 회원 만족도를 저해하는 일반적인 장애 요소에 대한 몇 가지 팁을 설명합니다.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ko-KR" sz="1800" b="0" i="1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권유하자!</a:t>
            </a:r>
            <a:r>
              <a:rPr lang="ko-K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 신입회원 모집 안내서 </a:t>
            </a:r>
            <a:r>
              <a:rPr lang="en-US" altLang="ko-K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- </a:t>
            </a:r>
            <a:r>
              <a:rPr lang="ko-KR" altLang="en-US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신입회원</a:t>
            </a:r>
            <a:r>
              <a:rPr lang="ko-K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 모집 과정과 효</a:t>
            </a:r>
            <a:r>
              <a:rPr lang="ko-KR" altLang="en-US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율적</a:t>
            </a:r>
            <a:r>
              <a:rPr lang="ko-K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인 </a:t>
            </a:r>
            <a:r>
              <a:rPr lang="ko-KR" altLang="en-US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회원 증강 </a:t>
            </a:r>
            <a:r>
              <a:rPr lang="ko-K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방법에 대한 지침을 제공합니다.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ko-K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마케팅위원장 안내서 </a:t>
            </a:r>
            <a:r>
              <a:rPr lang="en-US" altLang="ko-K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- </a:t>
            </a:r>
            <a:r>
              <a:rPr lang="ko-K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다양한 언론 채널을 활용하는 요령, 전달하려는 메시지에 </a:t>
            </a:r>
            <a:r>
              <a:rPr lang="ko-KR" sz="1800" b="0" i="0" u="none" strike="noStrike" baseline="0" dirty="0" err="1">
                <a:solidFill>
                  <a:srgbClr val="FFFFFF"/>
                </a:solidFill>
                <a:latin typeface="Arial" panose="020B0604020202020204" pitchFamily="34" charset="0"/>
              </a:rPr>
              <a:t>뉴스로서의</a:t>
            </a:r>
            <a:r>
              <a:rPr lang="ko-K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 가치를 부여하는 방법, 현지 클럽들이 활용 가능한 협회 자료에 접속하는 방법 등이 담겨 있습니다.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봉사의 여정</a:t>
            </a:r>
            <a:r>
              <a:rPr lang="en-US" altLang="ko-K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 -</a:t>
            </a:r>
            <a:r>
              <a:rPr lang="ko-K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ko-KR" altLang="ko-K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학습, 발견, 활동, 축하</a:t>
            </a:r>
            <a:r>
              <a:rPr lang="en-US" altLang="ko-K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ko-KR" altLang="en-US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등 </a:t>
            </a:r>
            <a:r>
              <a:rPr lang="ko-K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명확한 4가지 단계로 구성됩니다. </a:t>
            </a:r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49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0" dirty="0" err="1"/>
              <a:t>클럽용</a:t>
            </a:r>
            <a:r>
              <a:rPr lang="ko-KR" b="0" dirty="0"/>
              <a:t> 문제 해결 안내서</a:t>
            </a:r>
            <a:r>
              <a:rPr lang="en-US" altLang="ko-KR" dirty="0"/>
              <a:t> -</a:t>
            </a:r>
            <a:r>
              <a:rPr lang="ko-KR" dirty="0"/>
              <a:t> 클럽의 </a:t>
            </a:r>
            <a:r>
              <a:rPr lang="ko-KR" altLang="en-US" dirty="0"/>
              <a:t>보편적인</a:t>
            </a:r>
            <a:r>
              <a:rPr lang="ko-KR" dirty="0"/>
              <a:t> 문제점을 파악하고 자료</a:t>
            </a:r>
            <a:r>
              <a:rPr lang="en-US" altLang="ko-KR" dirty="0"/>
              <a:t> </a:t>
            </a:r>
            <a:r>
              <a:rPr lang="ko-KR" altLang="en-US" dirty="0"/>
              <a:t>및</a:t>
            </a:r>
            <a:r>
              <a:rPr lang="ko-KR" dirty="0"/>
              <a:t> 잠재적 해결</a:t>
            </a:r>
            <a:r>
              <a:rPr lang="en-US" altLang="ko-KR" dirty="0"/>
              <a:t> </a:t>
            </a:r>
            <a:r>
              <a:rPr lang="ko-KR" altLang="en-US" dirty="0"/>
              <a:t>방안</a:t>
            </a:r>
            <a:r>
              <a:rPr lang="ko-KR" dirty="0"/>
              <a:t>을 제공합니다.</a:t>
            </a:r>
            <a:r>
              <a:rPr lang="ko-KR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</a:p>
          <a:p>
            <a:endParaRPr lang="en-US" sz="18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endParaRPr lang="en-US" sz="18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그럼 이제 </a:t>
            </a:r>
            <a:r>
              <a:rPr lang="ko-KR" dirty="0"/>
              <a:t>목표를 어떻게 수립해야 하는지에 대해 이야기해 보겠습니다.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클럽이 </a:t>
            </a:r>
            <a:r>
              <a:rPr lang="ko-KR" altLang="en-US" dirty="0"/>
              <a:t>목표 설명서</a:t>
            </a:r>
            <a:r>
              <a:rPr lang="ko-KR" dirty="0"/>
              <a:t> 서식을 사용하도록 장려하고 클럽의 목표 수립을 도우십시오.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31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머리글 개체 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38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7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8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잠시 동안 성공 도약에 대해 이야기해 보겠습니다.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34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각 발표자가 글머리 기호의 내용을 설명하십시오(아래에 나열)</a:t>
            </a:r>
            <a:r>
              <a:rPr lang="en-US" altLang="ko-KR" dirty="0"/>
              <a:t>.</a:t>
            </a:r>
            <a:r>
              <a:rPr lang="ko-KR" dirty="0"/>
              <a:t>  다른 사람들도 참여하여 조언을 제공하십시오.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b="0" dirty="0"/>
              <a:t>공유</a:t>
            </a:r>
            <a:r>
              <a:rPr lang="ko-KR" dirty="0"/>
              <a:t>: </a:t>
            </a: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클럽의 비전과 </a:t>
            </a:r>
            <a:r>
              <a:rPr lang="ko-KR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더불어</a:t>
            </a: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목표 달성을 위한 각자의 역할을 클럽의 전체 회원들과 공유</a:t>
            </a:r>
            <a:r>
              <a:rPr lang="ko-KR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하여 </a:t>
            </a:r>
            <a:r>
              <a:rPr lang="ko-KR" alt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클럽이 달성하</a:t>
            </a:r>
            <a:r>
              <a:rPr lang="ko-KR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려</a:t>
            </a:r>
            <a:r>
              <a:rPr lang="ko-KR" alt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는 바</a:t>
            </a:r>
            <a:r>
              <a:rPr lang="ko-KR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를 알리십시오</a:t>
            </a: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ko-KR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건강한</a:t>
            </a: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클럽이 되려면 회원들이 클럽의 성공에 진심으로 공감해야 합니다.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지원: 성공에 필요한 자원을 제공하여 계획에 전념하는 회원들을 지원하십시오. 지도자들은 회원들이 지원과 필요한 지침을 받을 수 있도록 상호 확인하고 소통해야 합니다.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인정: 성과를 인정하여 회원들이 </a:t>
            </a:r>
            <a:r>
              <a:rPr lang="ko-KR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존중받는</a:t>
            </a: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느낌을 갖고 올바른 방향으로 나아가고 있음을 알게 하십시오. 모든 여정은 한 걸음부터 시작됩니다. 회원들이 동기를 가지고 계속 참여할 수 있도록 꾸준히 독려하십시오. 클럽의 성과를 드러내고 뜻을 같이 하는 동료들(및 예비 회원)이 함께 참여할 수 있도록 공유하십시오!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평가: 계획을 정기적으로 평가하는 것도 매우 중요합니다. 상황에 따라 계획을 변경해야 할 수도 있습니다. 초기 비전을 수립하는 것은 시작에 불과합니다. 정기적으로 진행 과정을 확인하고 회원들의 의견을 수렴하여 비전이 계속 유지되도록 하십시오. 이 과정을 통해 원하는 결과를 얻을 수 있을 것입니다.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수정:</a:t>
            </a:r>
            <a:r>
              <a:rPr lang="en-US" alt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계획의 타당성을 위해 변경할 필요가 있으면 과감하게 계획을 수정하십시오. 정기적으로 계획을 재검토하고 요구사항을 평가하며 실행 단계를 조정하십시오. 회원들을 의사 결정에 참여시켜 지속적으로 계획에 참여 및 전념하게 하십시오.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클럽의 성과를 축하해 주는 것이 매우 중요합니다.  </a:t>
            </a:r>
            <a:r>
              <a:rPr lang="en-US" altLang="ko-KR" dirty="0"/>
              <a:t>(</a:t>
            </a:r>
            <a:r>
              <a:rPr lang="ko-KR" altLang="en-US" dirty="0"/>
              <a:t>진행자 연설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78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 err="1"/>
              <a:t>Lions</a:t>
            </a:r>
            <a:r>
              <a:rPr lang="ko-KR" dirty="0"/>
              <a:t> </a:t>
            </a:r>
            <a:r>
              <a:rPr lang="ko-KR" dirty="0" err="1"/>
              <a:t>Shop</a:t>
            </a:r>
            <a:r>
              <a:rPr lang="ko-KR" altLang="en-US" dirty="0" err="1"/>
              <a:t>에서</a:t>
            </a:r>
            <a:r>
              <a:rPr lang="ko-KR" dirty="0"/>
              <a:t> 라이온들의 공로를 인정할 수 있는 다양한 상품을 </a:t>
            </a:r>
            <a:r>
              <a:rPr lang="ko-KR" altLang="en-US" dirty="0"/>
              <a:t>간편하게 </a:t>
            </a:r>
            <a:r>
              <a:rPr lang="ko-KR" dirty="0"/>
              <a:t>주문할 수 있습니다. 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6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dirty="0"/>
              <a:t>클럽 우수상은 클럽의 공적을 인정받을 수 있는 매우 좋은 방법입니다.  보시는 화면에 클럽 우수상 랜딩 페이지가 나와 있습니다.  웹페이지에서 앱과 다양한 자료를 이용할 수 있</a:t>
            </a:r>
            <a:r>
              <a:rPr lang="ko-KR" altLang="en-US" dirty="0"/>
              <a:t>으며</a:t>
            </a:r>
            <a:r>
              <a:rPr lang="en-US" altLang="ko-KR" dirty="0"/>
              <a:t>,</a:t>
            </a:r>
            <a:r>
              <a:rPr lang="ko-KR" dirty="0"/>
              <a:t> 수상 신청</a:t>
            </a:r>
            <a:r>
              <a:rPr lang="ko-KR" altLang="en-US" dirty="0"/>
              <a:t>서에 맞추어</a:t>
            </a:r>
            <a:r>
              <a:rPr lang="ko-KR" dirty="0"/>
              <a:t> 섹션</a:t>
            </a:r>
            <a:r>
              <a:rPr lang="ko-KR" altLang="en-US" dirty="0"/>
              <a:t>들이</a:t>
            </a:r>
            <a:r>
              <a:rPr lang="ko-KR" dirty="0"/>
              <a:t> </a:t>
            </a:r>
            <a:r>
              <a:rPr lang="ko-KR" altLang="en-US" dirty="0"/>
              <a:t>구분되어 있습</a:t>
            </a:r>
            <a:r>
              <a:rPr lang="ko-KR" dirty="0"/>
              <a:t>니다.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289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trike="noStrike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altLang="en-US" strike="noStrike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클럽 우수상은 우수한 클럽이 되도록 인도하는 길잡이 역할을 합니다</a:t>
            </a:r>
            <a:r>
              <a:rPr lang="en-US" altLang="ko-KR" strike="noStrike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.</a:t>
            </a:r>
            <a:r>
              <a:rPr lang="ko-KR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altLang="ko-KR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ko-KR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신청서는 라이온 회기가 시작될 때 검토해야 합니다. 신청 기준은 4가지 분야에 집중됩니다.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trike="noStrike" dirty="0">
              <a:solidFill>
                <a:schemeClr val="tx2"/>
              </a:solidFill>
              <a:highlight>
                <a:srgbClr val="FFFF00"/>
              </a:highlight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ko-KR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클럽은 회기 초에 신청서를 검토하고 우수한 클럽이 </a:t>
            </a:r>
            <a:r>
              <a:rPr lang="ko-KR" altLang="en-US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되기 위한</a:t>
            </a:r>
            <a:r>
              <a:rPr lang="ko-KR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ko-KR" altLang="en-US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지침으</a:t>
            </a:r>
            <a:r>
              <a:rPr lang="ko-KR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로 삼아야 합니다. </a:t>
            </a:r>
          </a:p>
          <a:p>
            <a:endParaRPr lang="en-US" strike="noStrike" dirty="0">
              <a:solidFill>
                <a:schemeClr val="tx2"/>
              </a:solidFill>
            </a:endParaRPr>
          </a:p>
          <a:p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/>
            </a:pPr>
            <a:r>
              <a:rPr lang="ko-KR" altLang="en-US" strike="noStrike" dirty="0">
                <a:solidFill>
                  <a:schemeClr val="tx2"/>
                </a:solidFill>
              </a:rPr>
              <a:t>회원</a:t>
            </a:r>
            <a:r>
              <a:rPr lang="en-US" altLang="ko-KR" strike="noStrike" dirty="0">
                <a:solidFill>
                  <a:schemeClr val="tx2"/>
                </a:solidFill>
              </a:rPr>
              <a:t>:</a:t>
            </a:r>
            <a:endParaRPr lang="en-US" altLang="ko-KR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dirty="0"/>
              <a:t>1</a:t>
            </a:r>
            <a:r>
              <a:rPr lang="ko-KR" altLang="en-US" dirty="0"/>
              <a:t>명 이상의 회원 순증가 달성</a:t>
            </a:r>
          </a:p>
          <a:p>
            <a:r>
              <a:rPr lang="ko-KR" altLang="en-US" dirty="0"/>
              <a:t>또는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현 회기에 신생 라이온스클럽</a:t>
            </a:r>
            <a:r>
              <a:rPr lang="en-US" altLang="ko-KR" dirty="0"/>
              <a:t>, </a:t>
            </a:r>
            <a:r>
              <a:rPr lang="ko-KR" altLang="en-US" dirty="0"/>
              <a:t>레오클럽 또는 클럽지회 조직</a:t>
            </a:r>
          </a:p>
          <a:p>
            <a:pPr marL="0" indent="0">
              <a:buNone/>
            </a:pPr>
            <a:endParaRPr lang="ko-KR" altLang="en-US" dirty="0"/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2"/>
            </a:pPr>
            <a:r>
              <a:rPr lang="ko-KR" strike="noStrike" dirty="0">
                <a:solidFill>
                  <a:schemeClr val="tx2"/>
                </a:solidFill>
              </a:rPr>
              <a:t>봉사:</a:t>
            </a:r>
            <a:endParaRPr lang="en-US" altLang="ko-KR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altLang="ko-KR" strike="noStrike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클럽 총 회원수 곱하기 </a:t>
            </a:r>
            <a:r>
              <a:rPr lang="en-US" altLang="ko-KR" dirty="0"/>
              <a:t>US$5 </a:t>
            </a:r>
            <a:r>
              <a:rPr lang="ko-KR" altLang="en-US" dirty="0"/>
              <a:t>이상의 금액을 국제재단에 기부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i="1" dirty="0"/>
              <a:t>글로벌 주력사업을 고려하여</a:t>
            </a:r>
            <a:r>
              <a:rPr lang="ko-KR" altLang="en-US" dirty="0"/>
              <a:t> 새로운 봉사사업 착수</a:t>
            </a:r>
            <a:r>
              <a:rPr lang="en-US" altLang="ko-KR" dirty="0"/>
              <a:t>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소속 클럽에서 참여한 봉사사업 중 국제협회에 보고된 세 가지 사업을 기재하세요</a:t>
            </a:r>
            <a:r>
              <a:rPr lang="en-US" altLang="ko-KR" dirty="0"/>
              <a:t>. </a:t>
            </a:r>
          </a:p>
          <a:p>
            <a:pPr marL="228600" indent="-228600">
              <a:buAutoNum type="arabicPeriod" startAt="2"/>
            </a:pPr>
            <a:endParaRPr lang="ko-KR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3"/>
            </a:pPr>
            <a:r>
              <a:rPr lang="ko-KR" strike="noStrike" dirty="0">
                <a:solidFill>
                  <a:schemeClr val="tx2"/>
                </a:solidFill>
              </a:rPr>
              <a:t>지도력 및 운영의 우수성:</a:t>
            </a:r>
            <a:endParaRPr lang="en-US" altLang="ko-KR" strike="noStrike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클럽 총 회원수 곱하기 </a:t>
            </a:r>
            <a:r>
              <a:rPr lang="en-US" altLang="ko-KR" dirty="0"/>
              <a:t>US$5 </a:t>
            </a:r>
            <a:r>
              <a:rPr lang="ko-KR" altLang="en-US" dirty="0"/>
              <a:t>이상의 금액을 국제재단에 기부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i="1" dirty="0"/>
              <a:t>글로벌 주력사업을 고려하여</a:t>
            </a:r>
            <a:r>
              <a:rPr lang="ko-KR" altLang="en-US" dirty="0"/>
              <a:t> 새로운 봉사사업 착수</a:t>
            </a:r>
            <a:r>
              <a:rPr lang="en-US" altLang="ko-KR" dirty="0"/>
              <a:t>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dirty="0"/>
              <a:t>소속 클럽에서 참여한 봉사사업 중 국제협회에 보고된 세 가지 사업을 기재하세요</a:t>
            </a:r>
            <a:r>
              <a:rPr lang="en-US" altLang="ko-KR" dirty="0"/>
              <a:t>. </a:t>
            </a:r>
          </a:p>
          <a:p>
            <a:pPr marL="0" indent="0">
              <a:buNone/>
            </a:pPr>
            <a:endParaRPr lang="ko-KR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4"/>
            </a:pPr>
            <a:r>
              <a:rPr lang="ko-KR" strike="noStrike" dirty="0">
                <a:solidFill>
                  <a:schemeClr val="tx2"/>
                </a:solidFill>
              </a:rPr>
              <a:t>마케팅:</a:t>
            </a:r>
            <a:endParaRPr lang="en-US" altLang="ko-KR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ko-KR" altLang="en-US" dirty="0"/>
              <a:t>현지 언론 및 소셜 미디어를 통해 클럽의 봉사활동 홍보  </a:t>
            </a:r>
            <a:endParaRPr lang="ko-KR" strike="noStrike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en-US" altLang="ko-KR" strike="noStrike" dirty="0">
                <a:solidFill>
                  <a:schemeClr val="tx2"/>
                </a:solidFill>
              </a:rPr>
              <a:t>1</a:t>
            </a:r>
            <a:r>
              <a:rPr lang="ko-KR" altLang="en-US" strike="noStrike" dirty="0">
                <a:solidFill>
                  <a:schemeClr val="tx2"/>
                </a:solidFill>
              </a:rPr>
              <a:t>월 </a:t>
            </a:r>
            <a:r>
              <a:rPr lang="en-US" altLang="ko-KR" strike="noStrike" dirty="0">
                <a:solidFill>
                  <a:schemeClr val="tx2"/>
                </a:solidFill>
              </a:rPr>
              <a:t>1</a:t>
            </a:r>
            <a:r>
              <a:rPr lang="ko-KR" altLang="en-US" strike="noStrike" dirty="0">
                <a:solidFill>
                  <a:schemeClr val="tx2"/>
                </a:solidFill>
              </a:rPr>
              <a:t>일 이전에 조직된 클럽들이 신청할 수 있습니다</a:t>
            </a:r>
            <a:r>
              <a:rPr lang="en-US" altLang="ko-KR" strike="noStrike" dirty="0">
                <a:solidFill>
                  <a:schemeClr val="tx2"/>
                </a:solidFill>
              </a:rPr>
              <a:t>.</a:t>
            </a:r>
            <a:endParaRPr lang="en-US" strike="noStrike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11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tx2"/>
                </a:solidFill>
              </a:rPr>
              <a:t>국제협회 지구 및 클럽행정과 직원이 여러분을 도와드립니다</a:t>
            </a:r>
            <a:r>
              <a:rPr lang="en-US" altLang="ko-KR" dirty="0">
                <a:solidFill>
                  <a:schemeClr val="tx2"/>
                </a:solidFill>
              </a:rPr>
              <a:t>.</a:t>
            </a:r>
            <a:r>
              <a:rPr lang="ko-KR" dirty="0">
                <a:solidFill>
                  <a:schemeClr val="tx2"/>
                </a:solidFill>
              </a:rPr>
              <a:t> 보시는 화면에 연락처 정보가 있습니다.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ko-KR" dirty="0">
                <a:solidFill>
                  <a:schemeClr val="tx2"/>
                </a:solidFill>
              </a:rPr>
              <a:t>여러분이 궁금해 하시는 모든 질문에 답변할 수 있도록 최선을 다하겠습니다.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78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2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머리글 개체 틀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23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91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85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ko-KR" altLang="en-US" dirty="0"/>
              <a:t>다음의 분야에서 </a:t>
            </a:r>
            <a:r>
              <a:rPr lang="ko-KR" dirty="0"/>
              <a:t>비전</a:t>
            </a:r>
            <a:r>
              <a:rPr lang="ko-KR" altLang="en-US" dirty="0"/>
              <a:t>을</a:t>
            </a:r>
            <a:r>
              <a:rPr lang="ko-KR" dirty="0"/>
              <a:t> 구축</a:t>
            </a:r>
            <a:r>
              <a:rPr lang="ko-KR" altLang="en-US" dirty="0"/>
              <a:t>하고</a:t>
            </a:r>
            <a:r>
              <a:rPr lang="en-US" altLang="ko-KR" dirty="0"/>
              <a:t>,</a:t>
            </a:r>
            <a:r>
              <a:rPr lang="ko-KR" dirty="0"/>
              <a:t> 요구사항</a:t>
            </a:r>
            <a:r>
              <a:rPr lang="ko-KR" altLang="en-US" dirty="0"/>
              <a:t>을</a:t>
            </a:r>
            <a:r>
              <a:rPr lang="ko-KR" dirty="0"/>
              <a:t> 평가</a:t>
            </a:r>
            <a:r>
              <a:rPr lang="ko-KR" altLang="en-US" dirty="0"/>
              <a:t>하고</a:t>
            </a:r>
            <a:r>
              <a:rPr lang="en-US" altLang="ko-KR" dirty="0"/>
              <a:t>,</a:t>
            </a:r>
            <a:r>
              <a:rPr lang="ko-KR" dirty="0"/>
              <a:t> 목표</a:t>
            </a:r>
            <a:r>
              <a:rPr lang="ko-KR" altLang="en-US" dirty="0"/>
              <a:t>를 수립하십시오</a:t>
            </a:r>
            <a:r>
              <a:rPr lang="en-US" altLang="ko-KR" dirty="0"/>
              <a:t>.</a:t>
            </a:r>
            <a:endParaRPr lang="ko-KR" dirty="0"/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ko-KR" dirty="0"/>
              <a:t>신입회원 영입을 통한 클럽 활성화</a:t>
            </a:r>
          </a:p>
          <a:p>
            <a:pPr marL="228600" indent="-228600">
              <a:buAutoNum type="arabicPeriod"/>
            </a:pPr>
            <a:r>
              <a:rPr lang="ko-KR" dirty="0"/>
              <a:t>새로운 봉사 기회를 통한 클럽 활성화</a:t>
            </a:r>
          </a:p>
          <a:p>
            <a:pPr marL="228600" indent="-228600">
              <a:buAutoNum type="arabicPeriod"/>
            </a:pPr>
            <a:r>
              <a:rPr lang="ko-KR" dirty="0"/>
              <a:t>지도력 개발 및 클럽 운영 우수성 추구</a:t>
            </a:r>
          </a:p>
          <a:p>
            <a:pPr marL="228600" indent="-228600">
              <a:buAutoNum type="arabicPeriod"/>
            </a:pPr>
            <a:r>
              <a:rPr lang="ko-KR" dirty="0"/>
              <a:t>지역사회와 클럽 성과 공유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화면으로 보시는 질문에 대해 토론하고 중요성에 대해 이야기하십시오.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33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중점 분야 2는 새로운 봉사 기회를 통한 클럽 활성화에 대한 것입니다.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중점 분야 3은 지도력 개발 및 클럽 운영 우수성 추구를 다룹니다.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‘북미 회원 개발 이니셔티브(NAMI)’의 과거, 현재, 미래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76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  <p:sldLayoutId id="2147483877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ionsclubsinternational.myshopify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mailto:orderdetails@lionsclubs.or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lionsclubs.org/ko/resources-for-members/resource-center/improving-club-quality" TargetMode="External"/><Relationship Id="rId4" Type="http://schemas.openxmlformats.org/officeDocument/2006/relationships/hyperlink" Target="mailto:pacificasian@lionsclubs.or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V="1">
            <a:off x="4800599" y="3581400"/>
            <a:ext cx="2590801" cy="45719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978D4D1-B2A7-4381-99E0-F43CCD4A579C}"/>
              </a:ext>
            </a:extLst>
          </p:cNvPr>
          <p:cNvSpPr txBox="1">
            <a:spLocks/>
          </p:cNvSpPr>
          <p:nvPr/>
        </p:nvSpPr>
        <p:spPr>
          <a:xfrm>
            <a:off x="2743200" y="2795016"/>
            <a:ext cx="6705600" cy="762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ko-KR" altLang="en-US" sz="40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 Light" panose="020F0302020204030204" pitchFamily="34" charset="0"/>
              </a:rPr>
              <a:t>우수한 클럽 되기</a:t>
            </a:r>
            <a:endParaRPr lang="ko-KR" sz="40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 Light" panose="020F0302020204030204" pitchFamily="34" charset="0"/>
            </a:endParaRPr>
          </a:p>
        </p:txBody>
      </p:sp>
      <p:pic>
        <p:nvPicPr>
          <p:cNvPr id="11" name="Picture 10" descr="lionlogo_white.eps">
            <a:extLst>
              <a:ext uri="{FF2B5EF4-FFF2-40B4-BE49-F238E27FC236}">
                <a16:creationId xmlns:a16="http://schemas.microsoft.com/office/drawing/2014/main" id="{FFC4429E-4716-411D-8D5B-305CD82ECF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76600"/>
            <a:ext cx="3332066" cy="32504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2841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0" y="-1"/>
            <a:ext cx="426125" cy="1456113"/>
          </a:xfrm>
          <a:prstGeom prst="rect">
            <a:avLst/>
          </a:prstGeom>
          <a:solidFill>
            <a:srgbClr val="732E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E990B81F-4A33-4727-A4CC-AEC7A192A7A5}"/>
              </a:ext>
            </a:extLst>
          </p:cNvPr>
          <p:cNvSpPr txBox="1">
            <a:spLocks/>
          </p:cNvSpPr>
          <p:nvPr/>
        </p:nvSpPr>
        <p:spPr>
          <a:xfrm>
            <a:off x="596569" y="-1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 4</a:t>
            </a:r>
          </a:p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지역사회와 클럽 성과 공유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838200" y="1971068"/>
            <a:ext cx="9906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sz="2400" b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클럽에서 소셜 미디어(페이스북, 인스타그램, 트위터)를 활용하나요?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클럽이 e-클럽하우스 또는 웹사이트를 운영하고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행사를 대중에게 어떻게 알리고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사람들의 가입을 독려하는 환영 메시지를 포함하나요? </a:t>
            </a: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228600" y="1002434"/>
            <a:ext cx="2198407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SWOT 분석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7375922" y="1774734"/>
            <a:ext cx="4787503" cy="2888070"/>
            <a:chOff x="444259" y="1879385"/>
            <a:chExt cx="5377898" cy="276209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강점 활용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약점 관리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기회 활용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위협 요소 최소화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60C28F-ED92-E7EA-9071-A8D5A75A0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17" y="2295503"/>
            <a:ext cx="6607920" cy="197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2438400"/>
            <a:ext cx="6209629" cy="1517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분야를 보조하는 자료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30F6-D10D-44FD-9012-D3DD0E1CC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848B2-C79E-47FA-B622-12C21E0A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759C5E-3E5F-ADE8-097D-6E14555D9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060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5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304800" y="718458"/>
            <a:ext cx="108439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3741" y="149486"/>
            <a:ext cx="2211928" cy="53631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자료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44A8C-80FA-65EB-8082-5341942D3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41" y="1670418"/>
            <a:ext cx="2861012" cy="3681086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215F9-8E91-E474-870C-49E2A460A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813" y="2140487"/>
            <a:ext cx="2755676" cy="357726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9F2233-EB8A-12F1-2805-232C0A33E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22" y="1670418"/>
            <a:ext cx="2928776" cy="38100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690C62-3FA7-41A1-18A2-AC1F6F135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2140487"/>
            <a:ext cx="2844831" cy="368108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9771" y="940574"/>
            <a:ext cx="119282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자료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0A21A-475E-FF19-5F91-0D0CC3F1E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072" y="432378"/>
            <a:ext cx="2885886" cy="370873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524A8A-55C5-BCE0-2B25-6A18E86AD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67" y="4471974"/>
            <a:ext cx="6518067" cy="215738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F393E-C808-6FA4-D58D-81A5686DF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43" y="1689784"/>
            <a:ext cx="3255262" cy="4196266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5EF89-EF1E-9470-803F-0E44A96FD4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435" y="386027"/>
            <a:ext cx="2885886" cy="3755088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16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87210" y="666217"/>
            <a:ext cx="108439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자료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7C87C9-4956-A6AE-57CA-A3A518A6A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75297"/>
            <a:ext cx="4564813" cy="590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70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수립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30F6-D10D-44FD-9012-D3DD0E1CC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848B2-C79E-47FA-B622-12C21E0A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9E98386-CADF-ECDF-A8DB-0CBF88AB4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1" y="4876800"/>
            <a:ext cx="2562318" cy="2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44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3177" y="1458067"/>
            <a:ext cx="1895636" cy="3818755"/>
            <a:chOff x="403177" y="1458067"/>
            <a:chExt cx="1895636" cy="3818755"/>
          </a:xfrm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538030" y="3620049"/>
              <a:ext cx="142572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구체적인</a:t>
              </a:r>
              <a:br>
                <a:rPr kumimoji="0" lang="en-US" alt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Specific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" name="Oval 8"/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endParaRPr>
            </a:p>
          </p:txBody>
        </p:sp>
        <p:sp>
          <p:nvSpPr>
            <p:cNvPr id="26" name="TextBox 93"/>
            <p:cNvSpPr txBox="1">
              <a:spLocks noChangeArrowheads="1"/>
            </p:cNvSpPr>
            <p:nvPr/>
          </p:nvSpPr>
          <p:spPr bwMode="auto">
            <a:xfrm>
              <a:off x="403177" y="4568936"/>
              <a:ext cx="189563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목표가 분명</a:t>
              </a:r>
              <a:r>
                <a:rPr kumimoji="0" lang="ko-KR" altLang="en-US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해야 함</a:t>
              </a:r>
              <a:endParaRPr kumimoji="0" lang="ko-K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60919" y="1479112"/>
            <a:ext cx="2170190" cy="4069820"/>
            <a:chOff x="2560919" y="1479112"/>
            <a:chExt cx="2170190" cy="4069820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2677765" y="3591565"/>
              <a:ext cx="184185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측정 가능한</a:t>
              </a:r>
              <a:br>
                <a:rPr kumimoji="0" lang="en-US" alt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Measurable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54" name="TextBox 93"/>
            <p:cNvSpPr txBox="1">
              <a:spLocks noChangeArrowheads="1"/>
            </p:cNvSpPr>
            <p:nvPr/>
          </p:nvSpPr>
          <p:spPr bwMode="auto">
            <a:xfrm>
              <a:off x="2560919" y="4533269"/>
              <a:ext cx="217019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기준점과 </a:t>
              </a:r>
              <a:br>
                <a:rPr kumimoji="0" lang="en-US" alt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진행 상황</a:t>
              </a:r>
              <a:r>
                <a:rPr kumimoji="0" lang="ko-KR" altLang="en-US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이</a:t>
              </a:r>
              <a:r>
                <a:rPr kumimoji="0" 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 </a:t>
              </a:r>
              <a:br>
                <a:rPr kumimoji="0" lang="en-US" alt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측정 가능</a:t>
              </a:r>
              <a:r>
                <a:rPr kumimoji="0" lang="ko-KR" altLang="en-US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해야 함</a:t>
              </a:r>
              <a:endParaRPr kumimoji="0" lang="ko-K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93216" y="1442025"/>
            <a:ext cx="2170190" cy="3834797"/>
            <a:chOff x="4993216" y="1442025"/>
            <a:chExt cx="2170190" cy="3834797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259311" y="3618204"/>
              <a:ext cx="171681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실행 가능한</a:t>
              </a:r>
              <a:br>
                <a:rPr kumimoji="0" lang="en-US" altLang="ko-KR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Actionable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4993216" y="4568936"/>
              <a:ext cx="217019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각 목표는 </a:t>
              </a:r>
              <a:br>
                <a:rPr kumimoji="0" lang="en-US" alt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달성</a:t>
              </a:r>
              <a:r>
                <a:rPr kumimoji="0" lang="en-US" alt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 </a:t>
              </a:r>
              <a:r>
                <a:rPr kumimoji="0" 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가능</a:t>
              </a:r>
              <a:r>
                <a:rPr kumimoji="0" lang="ko-KR" altLang="en-US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해야 함</a:t>
              </a:r>
              <a:endParaRPr kumimoji="0" lang="ko-K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55393" y="1458067"/>
            <a:ext cx="2021686" cy="4004398"/>
            <a:chOff x="7455393" y="1458067"/>
            <a:chExt cx="2021686" cy="4004398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7717046" y="3591565"/>
              <a:ext cx="141545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현실적인</a:t>
              </a:r>
              <a:br>
                <a:rPr kumimoji="0" lang="en-US" altLang="ko-K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Realistic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56" name="TextBox 93"/>
            <p:cNvSpPr txBox="1">
              <a:spLocks noChangeArrowheads="1"/>
            </p:cNvSpPr>
            <p:nvPr/>
          </p:nvSpPr>
          <p:spPr bwMode="auto">
            <a:xfrm>
              <a:off x="7455393" y="4446802"/>
              <a:ext cx="202168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도전적이되 비현실적이면 안</a:t>
              </a:r>
              <a:r>
                <a:rPr kumimoji="0" lang="en-US" alt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 </a:t>
              </a:r>
              <a:r>
                <a:rPr kumimoji="0" lang="ko-KR" altLang="en-US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됨</a:t>
              </a:r>
              <a:endParaRPr kumimoji="0" lang="ko-K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893186" y="1523757"/>
            <a:ext cx="1895637" cy="3717398"/>
            <a:chOff x="9895299" y="1479112"/>
            <a:chExt cx="1895637" cy="3717398"/>
          </a:xfrm>
        </p:grpSpPr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9925893" y="3594015"/>
              <a:ext cx="183445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기한이 정해진</a:t>
              </a:r>
              <a:br>
                <a:rPr kumimoji="0" lang="en-US" alt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(Time </a:t>
              </a:r>
              <a:r>
                <a:rPr kumimoji="0" lang="ko-KR" sz="2300" b="1" i="0" u="none" strike="noStrike" cap="none" normalizeH="0" baseline="0" noProof="0" dirty="0" err="1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bound</a:t>
              </a:r>
              <a:r>
                <a:rPr kumimoji="0" 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9895299" y="4488624"/>
              <a:ext cx="189563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진행 </a:t>
              </a:r>
              <a:r>
                <a:rPr kumimoji="0" lang="ko-KR" sz="20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일정을 설명</a:t>
              </a:r>
              <a:r>
                <a:rPr kumimoji="0" lang="ko-KR" altLang="en-US" sz="2000" b="0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해야 함</a:t>
              </a:r>
              <a:endParaRPr kumimoji="0" lang="ko-K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432052" y="196216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24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설명서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86C335-6643-ABDB-7DC6-07AFA1B6C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959" y="453189"/>
            <a:ext cx="464728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0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달성을 위한 </a:t>
            </a:r>
            <a:b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계획 수립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D1F4A-262A-443B-A3E7-6E73C29C6A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469CB-03FB-4277-A564-D683396469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4800" b="1" dirty="0">
                <a:solidFill>
                  <a:schemeClr val="bg1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성공을 위한 계획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2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(글로벌 회원 증강 프로그램)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ECCFEF-6816-410E-A2AF-F40D70A892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20200" y="631426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152400" y="619204"/>
            <a:ext cx="7807793" cy="102093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6959947" y="1123053"/>
            <a:ext cx="4906316" cy="550631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각 분야별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12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무엇을? (목표 설명문)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어떻게? (실행 단계)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언제? (마감일)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누가? (책임자)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확인 방법? (완료 여부 확인 방법) </a:t>
            </a:r>
          </a:p>
          <a:p>
            <a:pPr marL="0" indent="0">
              <a:buFont typeface="Arial" pitchFamily="34" charset="0"/>
              <a:buNone/>
            </a:pPr>
            <a:endParaRPr lang="en-US" kern="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333758" y="1420149"/>
            <a:ext cx="55311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달성에 필요한 단계를 간략히 서술하여 </a:t>
            </a: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실행 계획서 작성</a:t>
            </a:r>
            <a:r>
              <a:rPr lang="en-US" alt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strike="sngStrike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실행 계획 수립 단계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에서는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달성 방법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실행 단계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),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단계 완료 시기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단계별 책임자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단계별 완료 확인 방법 설명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 </a:t>
            </a:r>
          </a:p>
          <a:p>
            <a:endParaRPr lang="en-US" alt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달성 계획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수립 시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실행 계획서 워크시트 활용. </a:t>
            </a:r>
            <a:b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endParaRPr lang="en-US" alt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각 목표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의 실행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계획들을 한데 모으면 </a:t>
            </a:r>
            <a:b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2400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비전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완성.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93805" y="2442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목표 달성을 위한 계획 수립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551112" y="3750747"/>
            <a:ext cx="55063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87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24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실행 계획서 워크시트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4" name="TextBox 93">
            <a:extLst>
              <a:ext uri="{FF2B5EF4-FFF2-40B4-BE49-F238E27FC236}">
                <a16:creationId xmlns:a16="http://schemas.microsoft.com/office/drawing/2014/main" id="{49E3E856-F2CF-40DB-9C76-C51ACA89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76587"/>
            <a:ext cx="845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000" b="0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서식을 복사하여 각 목표별로 실행 계획서를 작성하</a:t>
            </a:r>
            <a:r>
              <a:rPr kumimoji="0" lang="ko-KR" altLang="en-US" sz="2000" b="0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세요</a:t>
            </a:r>
            <a:r>
              <a:rPr kumimoji="0" lang="ko-KR" sz="2000" b="0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4E072C-BC7D-3AFC-8E55-8437520F8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024" y="304800"/>
            <a:ext cx="451451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81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 도약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2C701-CD28-4F12-8FEF-A173EC9F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EC25C-F624-4F2D-9D58-F64A5A4A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6D543C5-303D-21D2-24C6-EAB53CFF6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93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74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228600" y="584064"/>
            <a:ext cx="2514600" cy="7766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9067800" y="1540054"/>
            <a:ext cx="2971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성공에 필요한 과정</a:t>
            </a:r>
            <a:endParaRPr lang="en-US" altLang="ko-KR" sz="2400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공유</a:t>
            </a:r>
          </a:p>
          <a:p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지원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인</a:t>
            </a:r>
            <a:r>
              <a:rPr lang="ko-KR" altLang="en-US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정</a:t>
            </a:r>
            <a:endParaRPr lang="ko-KR" sz="2400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평가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수정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93805" y="24427"/>
            <a:ext cx="3487595" cy="594778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성공 도약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DE87DB6-64B1-4B07-B2BD-ECE054377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8851852"/>
              </p:ext>
            </p:extLst>
          </p:nvPr>
        </p:nvGraphicFramePr>
        <p:xfrm>
          <a:off x="-15537" y="1144467"/>
          <a:ext cx="9677400" cy="556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4324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1371600" y="1902888"/>
            <a:ext cx="4073582" cy="22860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축하를 </a:t>
            </a:r>
          </a:p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잊지 마세요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!</a:t>
            </a:r>
            <a:endParaRPr lang="ko-KR" dirty="0"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F0EA5-19BD-4FBB-8C8A-642E71531C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68894-3EFF-456A-B52D-8887E3047B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7BB581-730E-81E3-9C0F-08EB13373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9" y="990600"/>
            <a:ext cx="4746143" cy="5519771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0285D88-4750-E2B1-357D-5A63B674D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2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152400" y="684539"/>
            <a:ext cx="228578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축하하기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2FE9FE-DA81-4767-903D-D2F1A0153936}"/>
              </a:ext>
            </a:extLst>
          </p:cNvPr>
          <p:cNvSpPr txBox="1">
            <a:spLocks/>
          </p:cNvSpPr>
          <p:nvPr/>
        </p:nvSpPr>
        <p:spPr>
          <a:xfrm>
            <a:off x="457200" y="1053488"/>
            <a:ext cx="11369279" cy="117466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ko-KR" sz="2400" u="sng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3"/>
              </a:rPr>
              <a:t>Lions</a:t>
            </a:r>
            <a:r>
              <a:rPr lang="ko-KR" sz="2400" u="sng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3"/>
              </a:rPr>
              <a:t> </a:t>
            </a:r>
            <a:r>
              <a:rPr lang="ko-KR" sz="2400" u="sng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3"/>
              </a:rPr>
              <a:t>Shop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에서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상장, 상패 등을 간편하게 주문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할 수 있습니다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 </a:t>
            </a:r>
            <a:b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용품 관련 궁금한 점은 이메일 </a:t>
            </a:r>
            <a:r>
              <a:rPr lang="ko-KR" sz="2400" u="sng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로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문의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하세요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E62A0-567C-638A-F3B0-1BBCE972F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3220681"/>
            <a:ext cx="4097393" cy="3408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ADE1F-CFAB-7EB6-A69C-C689EBF0A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248" y="3139007"/>
            <a:ext cx="2990850" cy="32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85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2725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클럽 우수상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374277-D581-7EE9-F088-CC24B0D44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91000"/>
            <a:ext cx="2266950" cy="2305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44541F-1AC9-0919-C39A-D5539427F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907" y="457200"/>
            <a:ext cx="6838432" cy="57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77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2725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클럽 우수상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07AE3-257C-A0E8-CBB1-F375DB0FD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78" y="1066800"/>
            <a:ext cx="1357461" cy="163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3DA70C-7969-6D1E-5505-0BC7C815B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1" y="3726419"/>
            <a:ext cx="1454376" cy="1743031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EB4B5EED-C656-78E9-E3E7-98DC3DA184F2}"/>
              </a:ext>
            </a:extLst>
          </p:cNvPr>
          <p:cNvSpPr txBox="1">
            <a:spLocks/>
          </p:cNvSpPr>
          <p:nvPr/>
        </p:nvSpPr>
        <p:spPr>
          <a:xfrm>
            <a:off x="814582" y="2704276"/>
            <a:ext cx="685800" cy="56623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00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핀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861FA3F-FB30-4DFE-F193-943DBBAA13EC}"/>
              </a:ext>
            </a:extLst>
          </p:cNvPr>
          <p:cNvSpPr txBox="1">
            <a:spLocks/>
          </p:cNvSpPr>
          <p:nvPr/>
        </p:nvSpPr>
        <p:spPr>
          <a:xfrm>
            <a:off x="422364" y="5555612"/>
            <a:ext cx="1454376" cy="88713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0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배너 패치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597CF6-B473-0097-ACAC-F5EE516DB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433" y="920069"/>
            <a:ext cx="4346690" cy="565547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E47AD3-D6FE-DD78-89E0-7C39CA33B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717" y="930794"/>
            <a:ext cx="4382036" cy="569856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52901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62165" y="1017025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21" y="4178454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7066674" y="760914"/>
            <a:ext cx="3040759" cy="640784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4000" b="1" kern="0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257354"/>
            <a:ext cx="598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국제협회 연락처 </a:t>
            </a:r>
          </a:p>
        </p:txBody>
      </p:sp>
      <p:sp>
        <p:nvSpPr>
          <p:cNvPr id="3" name="TextBox 27">
            <a:extLst>
              <a:ext uri="{FF2B5EF4-FFF2-40B4-BE49-F238E27FC236}">
                <a16:creationId xmlns:a16="http://schemas.microsoft.com/office/drawing/2014/main" id="{A686C3E1-1554-AAF4-03AB-EAF0CB4DD4A4}"/>
              </a:ext>
            </a:extLst>
          </p:cNvPr>
          <p:cNvSpPr txBox="1"/>
          <p:nvPr/>
        </p:nvSpPr>
        <p:spPr>
          <a:xfrm>
            <a:off x="342900" y="2057400"/>
            <a:ext cx="11506200" cy="265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</a:rPr>
              <a:t>이메일: </a:t>
            </a:r>
            <a:endParaRPr lang="en-US" altLang="ko-KR" sz="2400">
              <a:solidFill>
                <a:srgbClr val="FFFFFF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en-US" altLang="ko-KR" sz="240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  <a:hlinkClick r:id="rId4"/>
              </a:rPr>
              <a:t>pacificasian</a:t>
            </a:r>
            <a:r>
              <a:rPr lang="en-US" alt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  <a:hlinkClick r:id="rId4"/>
              </a:rPr>
              <a:t>@lionsclubs.org</a:t>
            </a:r>
            <a:r>
              <a:rPr 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</a:rPr>
              <a:t>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kern="0" dirty="0">
              <a:solidFill>
                <a:srgbClr val="FFFFFF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</a:rPr>
              <a:t>웹페이지: </a:t>
            </a:r>
            <a:endParaRPr lang="en-US" altLang="ko-KR" sz="2400" dirty="0">
              <a:solidFill>
                <a:srgbClr val="FFFFFF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  <a:hlinkClick r:id="rId5"/>
              </a:rPr>
              <a:t>https://www.lionsclubs.org/</a:t>
            </a:r>
            <a:r>
              <a:rPr lang="en-US" alt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  <a:hlinkClick r:id="rId5"/>
              </a:rPr>
              <a:t>ko</a:t>
            </a:r>
            <a:r>
              <a:rPr 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  <a:hlinkClick r:id="rId5"/>
              </a:rPr>
              <a:t>/resources-for-members/resource-center/improving-club-quality</a:t>
            </a:r>
            <a:r>
              <a:rPr lang="ko-KR" sz="2400" dirty="0">
                <a:solidFill>
                  <a:srgbClr val="FFFFFF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sym typeface="HelveticaNeueLT Std 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8379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감사합니다!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C03E849-C74E-2127-63A9-8857C70BB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3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28799" y="2362200"/>
            <a:ext cx="8991601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함께 모이면 시작이 되고  </a:t>
            </a:r>
            <a:br>
              <a:rPr lang="en-US" alt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함께 이행하면 과정이 되며 </a:t>
            </a:r>
            <a:br>
              <a:rPr lang="en-US" alt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함께 노력하면 성공이 된다</a:t>
            </a:r>
          </a:p>
          <a:p>
            <a:pPr algn="r">
              <a:lnSpc>
                <a:spcPct val="150000"/>
              </a:lnSpc>
            </a:pPr>
            <a:endParaRPr lang="en-US" altLang="ko-KR" i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 헨리 포드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5B8E2D-0FCB-E037-0C89-4AC96C410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7244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9450928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</a:t>
            </a:r>
            <a:r>
              <a:rPr lang="en-US" alt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수준의</a:t>
            </a:r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글로벌 회원 증강 프로그램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9E146-14E1-4FAA-8A05-A7D728D33865}"/>
              </a:ext>
            </a:extLst>
          </p:cNvPr>
          <p:cNvGrpSpPr/>
          <p:nvPr/>
        </p:nvGrpSpPr>
        <p:grpSpPr>
          <a:xfrm>
            <a:off x="1784174" y="3012770"/>
            <a:ext cx="5759626" cy="2768880"/>
            <a:chOff x="1784174" y="3012770"/>
            <a:chExt cx="5759626" cy="2768880"/>
          </a:xfrm>
        </p:grpSpPr>
        <p:sp>
          <p:nvSpPr>
            <p:cNvPr id="14" name="Content Placeholder 35">
              <a:extLst>
                <a:ext uri="{FF2B5EF4-FFF2-40B4-BE49-F238E27FC236}">
                  <a16:creationId xmlns:a16="http://schemas.microsoft.com/office/drawing/2014/main" id="{17CBCB3A-FC53-4405-B811-AEDAB32949E7}"/>
                </a:ext>
              </a:extLst>
            </p:cNvPr>
            <p:cNvSpPr txBox="1">
              <a:spLocks/>
            </p:cNvSpPr>
            <p:nvPr/>
          </p:nvSpPr>
          <p:spPr>
            <a:xfrm>
              <a:off x="1784249" y="5318040"/>
              <a:ext cx="2490071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ko-KR" sz="2400">
                  <a:solidFill>
                    <a:schemeClr val="accent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성공 도약</a:t>
              </a:r>
            </a:p>
          </p:txBody>
        </p:sp>
        <p:sp>
          <p:nvSpPr>
            <p:cNvPr id="20" name="Content Placeholder 35">
              <a:extLst>
                <a:ext uri="{FF2B5EF4-FFF2-40B4-BE49-F238E27FC236}">
                  <a16:creationId xmlns:a16="http://schemas.microsoft.com/office/drawing/2014/main" id="{07B3DB9F-DEBF-41A6-A8F4-4C082139CAD1}"/>
                </a:ext>
              </a:extLst>
            </p:cNvPr>
            <p:cNvSpPr txBox="1">
              <a:spLocks/>
            </p:cNvSpPr>
            <p:nvPr/>
          </p:nvSpPr>
          <p:spPr>
            <a:xfrm>
              <a:off x="1827967" y="3012770"/>
              <a:ext cx="4173473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ko-KR" sz="2400" dirty="0">
                  <a:solidFill>
                    <a:schemeClr val="accent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클럽 지도자 팀 구성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kern="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21" name="Content Placeholder 35">
              <a:extLst>
                <a:ext uri="{FF2B5EF4-FFF2-40B4-BE49-F238E27FC236}">
                  <a16:creationId xmlns:a16="http://schemas.microsoft.com/office/drawing/2014/main" id="{AC30D748-6A66-4450-99D7-C2C181363CF6}"/>
                </a:ext>
              </a:extLst>
            </p:cNvPr>
            <p:cNvSpPr txBox="1">
              <a:spLocks/>
            </p:cNvSpPr>
            <p:nvPr/>
          </p:nvSpPr>
          <p:spPr>
            <a:xfrm>
              <a:off x="1811178" y="3737337"/>
              <a:ext cx="5732622" cy="54749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ko-KR" sz="2400" dirty="0">
                  <a:solidFill>
                    <a:schemeClr val="accent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비전 구축, 요구사항 평가, 목표 수립 </a:t>
              </a:r>
            </a:p>
          </p:txBody>
        </p:sp>
        <p:sp>
          <p:nvSpPr>
            <p:cNvPr id="22" name="Content Placeholder 35">
              <a:extLst>
                <a:ext uri="{FF2B5EF4-FFF2-40B4-BE49-F238E27FC236}">
                  <a16:creationId xmlns:a16="http://schemas.microsoft.com/office/drawing/2014/main" id="{AEF94A47-6E3B-4727-9183-6E1FBF157D59}"/>
                </a:ext>
              </a:extLst>
            </p:cNvPr>
            <p:cNvSpPr txBox="1">
              <a:spLocks/>
            </p:cNvSpPr>
            <p:nvPr/>
          </p:nvSpPr>
          <p:spPr>
            <a:xfrm>
              <a:off x="1784174" y="4552731"/>
              <a:ext cx="4464225" cy="47768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ko-KR" sz="2400">
                  <a:solidFill>
                    <a:schemeClr val="accent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목표 달성을 위한 계획 수립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sz="800" kern="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63A4098-C974-4992-9460-6C22C5251166}"/>
              </a:ext>
            </a:extLst>
          </p:cNvPr>
          <p:cNvSpPr/>
          <p:nvPr/>
        </p:nvSpPr>
        <p:spPr bwMode="auto">
          <a:xfrm>
            <a:off x="1356985" y="303957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B11EF6-0558-4779-B1C1-69D82DF3B1EF}"/>
              </a:ext>
            </a:extLst>
          </p:cNvPr>
          <p:cNvSpPr/>
          <p:nvPr/>
        </p:nvSpPr>
        <p:spPr bwMode="auto">
          <a:xfrm>
            <a:off x="1356985" y="3781677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28FB20-3653-4FB5-A643-EDD90E608E28}"/>
              </a:ext>
            </a:extLst>
          </p:cNvPr>
          <p:cNvSpPr/>
          <p:nvPr/>
        </p:nvSpPr>
        <p:spPr bwMode="auto">
          <a:xfrm>
            <a:off x="1356985" y="450742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8EF7A6-3617-446A-A465-F242FF61F9F1}"/>
              </a:ext>
            </a:extLst>
          </p:cNvPr>
          <p:cNvSpPr/>
          <p:nvPr/>
        </p:nvSpPr>
        <p:spPr bwMode="auto">
          <a:xfrm>
            <a:off x="1356985" y="5261269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4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1E7E0F-93A6-7A78-CF42-E010CF58C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  <p:grpSp>
        <p:nvGrpSpPr>
          <p:cNvPr id="6" name="그룹 28">
            <a:extLst>
              <a:ext uri="{FF2B5EF4-FFF2-40B4-BE49-F238E27FC236}">
                <a16:creationId xmlns:a16="http://schemas.microsoft.com/office/drawing/2014/main" id="{BFA9E581-8D8E-4CA2-AE3D-EDD8A11F394A}"/>
              </a:ext>
            </a:extLst>
          </p:cNvPr>
          <p:cNvGrpSpPr/>
          <p:nvPr/>
        </p:nvGrpSpPr>
        <p:grpSpPr>
          <a:xfrm>
            <a:off x="2252938" y="1603076"/>
            <a:ext cx="7990922" cy="922029"/>
            <a:chOff x="1787690" y="1634485"/>
            <a:chExt cx="7990922" cy="922029"/>
          </a:xfrm>
        </p:grpSpPr>
        <p:sp>
          <p:nvSpPr>
            <p:cNvPr id="8" name="자유형: 도형 5">
              <a:extLst>
                <a:ext uri="{FF2B5EF4-FFF2-40B4-BE49-F238E27FC236}">
                  <a16:creationId xmlns:a16="http://schemas.microsoft.com/office/drawing/2014/main" id="{F52677CE-FAFD-9B4D-C420-D4D7BE9A6075}"/>
                </a:ext>
              </a:extLst>
            </p:cNvPr>
            <p:cNvSpPr/>
            <p:nvPr/>
          </p:nvSpPr>
          <p:spPr>
            <a:xfrm>
              <a:off x="1787690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2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 dirty="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팀 구성</a:t>
              </a:r>
            </a:p>
          </p:txBody>
        </p:sp>
        <p:sp>
          <p:nvSpPr>
            <p:cNvPr id="9" name="자유형: 도형 7">
              <a:extLst>
                <a:ext uri="{FF2B5EF4-FFF2-40B4-BE49-F238E27FC236}">
                  <a16:creationId xmlns:a16="http://schemas.microsoft.com/office/drawing/2014/main" id="{14A20025-5633-1BC8-5307-569F11D769F6}"/>
                </a:ext>
              </a:extLst>
            </p:cNvPr>
            <p:cNvSpPr/>
            <p:nvPr/>
          </p:nvSpPr>
          <p:spPr>
            <a:xfrm>
              <a:off x="3478078" y="1904947"/>
              <a:ext cx="325783" cy="381105"/>
            </a:xfrm>
            <a:custGeom>
              <a:avLst/>
              <a:gdLst>
                <a:gd name="connsiteX0" fmla="*/ 0 w 325783"/>
                <a:gd name="connsiteY0" fmla="*/ 76221 h 381105"/>
                <a:gd name="connsiteX1" fmla="*/ 162892 w 325783"/>
                <a:gd name="connsiteY1" fmla="*/ 76221 h 381105"/>
                <a:gd name="connsiteX2" fmla="*/ 162892 w 325783"/>
                <a:gd name="connsiteY2" fmla="*/ 0 h 381105"/>
                <a:gd name="connsiteX3" fmla="*/ 325783 w 325783"/>
                <a:gd name="connsiteY3" fmla="*/ 190553 h 381105"/>
                <a:gd name="connsiteX4" fmla="*/ 162892 w 325783"/>
                <a:gd name="connsiteY4" fmla="*/ 381105 h 381105"/>
                <a:gd name="connsiteX5" fmla="*/ 162892 w 325783"/>
                <a:gd name="connsiteY5" fmla="*/ 304884 h 381105"/>
                <a:gd name="connsiteX6" fmla="*/ 0 w 325783"/>
                <a:gd name="connsiteY6" fmla="*/ 304884 h 381105"/>
                <a:gd name="connsiteX7" fmla="*/ 0 w 325783"/>
                <a:gd name="connsiteY7" fmla="*/ 76221 h 38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83" h="381105">
                  <a:moveTo>
                    <a:pt x="0" y="76221"/>
                  </a:moveTo>
                  <a:lnTo>
                    <a:pt x="162892" y="76221"/>
                  </a:lnTo>
                  <a:lnTo>
                    <a:pt x="162892" y="0"/>
                  </a:lnTo>
                  <a:lnTo>
                    <a:pt x="325783" y="190553"/>
                  </a:lnTo>
                  <a:lnTo>
                    <a:pt x="162892" y="381105"/>
                  </a:lnTo>
                  <a:lnTo>
                    <a:pt x="162892" y="304884"/>
                  </a:lnTo>
                  <a:lnTo>
                    <a:pt x="0" y="304884"/>
                  </a:lnTo>
                  <a:lnTo>
                    <a:pt x="0" y="76221"/>
                  </a:lnTo>
                  <a:close/>
                </a:path>
              </a:pathLst>
            </a:custGeom>
            <a:solidFill>
              <a:srgbClr val="B2B3B2">
                <a:alpha val="6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6221" rIns="97735" bIns="76221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50" b="1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자유형: 도형 10">
              <a:extLst>
                <a:ext uri="{FF2B5EF4-FFF2-40B4-BE49-F238E27FC236}">
                  <a16:creationId xmlns:a16="http://schemas.microsoft.com/office/drawing/2014/main" id="{70671307-7CD1-D678-53B2-E3CB5F3B17F7}"/>
                </a:ext>
              </a:extLst>
            </p:cNvPr>
            <p:cNvSpPr/>
            <p:nvPr/>
          </p:nvSpPr>
          <p:spPr>
            <a:xfrm>
              <a:off x="3939092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0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 dirty="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비전 구축</a:t>
              </a:r>
            </a:p>
          </p:txBody>
        </p:sp>
        <p:sp>
          <p:nvSpPr>
            <p:cNvPr id="11" name="자유형: 도형 24">
              <a:extLst>
                <a:ext uri="{FF2B5EF4-FFF2-40B4-BE49-F238E27FC236}">
                  <a16:creationId xmlns:a16="http://schemas.microsoft.com/office/drawing/2014/main" id="{02FFD9B1-AFE7-CB89-495F-A7B9D04B6A99}"/>
                </a:ext>
              </a:extLst>
            </p:cNvPr>
            <p:cNvSpPr/>
            <p:nvPr/>
          </p:nvSpPr>
          <p:spPr>
            <a:xfrm>
              <a:off x="5629480" y="1904947"/>
              <a:ext cx="325783" cy="381105"/>
            </a:xfrm>
            <a:custGeom>
              <a:avLst/>
              <a:gdLst>
                <a:gd name="connsiteX0" fmla="*/ 0 w 325783"/>
                <a:gd name="connsiteY0" fmla="*/ 76221 h 381105"/>
                <a:gd name="connsiteX1" fmla="*/ 162892 w 325783"/>
                <a:gd name="connsiteY1" fmla="*/ 76221 h 381105"/>
                <a:gd name="connsiteX2" fmla="*/ 162892 w 325783"/>
                <a:gd name="connsiteY2" fmla="*/ 0 h 381105"/>
                <a:gd name="connsiteX3" fmla="*/ 325783 w 325783"/>
                <a:gd name="connsiteY3" fmla="*/ 190553 h 381105"/>
                <a:gd name="connsiteX4" fmla="*/ 162892 w 325783"/>
                <a:gd name="connsiteY4" fmla="*/ 381105 h 381105"/>
                <a:gd name="connsiteX5" fmla="*/ 162892 w 325783"/>
                <a:gd name="connsiteY5" fmla="*/ 304884 h 381105"/>
                <a:gd name="connsiteX6" fmla="*/ 0 w 325783"/>
                <a:gd name="connsiteY6" fmla="*/ 304884 h 381105"/>
                <a:gd name="connsiteX7" fmla="*/ 0 w 325783"/>
                <a:gd name="connsiteY7" fmla="*/ 76221 h 38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83" h="381105">
                  <a:moveTo>
                    <a:pt x="0" y="76221"/>
                  </a:moveTo>
                  <a:lnTo>
                    <a:pt x="162892" y="76221"/>
                  </a:lnTo>
                  <a:lnTo>
                    <a:pt x="162892" y="0"/>
                  </a:lnTo>
                  <a:lnTo>
                    <a:pt x="325783" y="190553"/>
                  </a:lnTo>
                  <a:lnTo>
                    <a:pt x="162892" y="381105"/>
                  </a:lnTo>
                  <a:lnTo>
                    <a:pt x="162892" y="304884"/>
                  </a:lnTo>
                  <a:lnTo>
                    <a:pt x="0" y="304884"/>
                  </a:lnTo>
                  <a:lnTo>
                    <a:pt x="0" y="76221"/>
                  </a:lnTo>
                  <a:close/>
                </a:path>
              </a:pathLst>
            </a:custGeom>
            <a:solidFill>
              <a:srgbClr val="B2B3B2">
                <a:alpha val="6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6221" rIns="97735" bIns="76221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50" b="1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자유형: 도형 25">
              <a:extLst>
                <a:ext uri="{FF2B5EF4-FFF2-40B4-BE49-F238E27FC236}">
                  <a16:creationId xmlns:a16="http://schemas.microsoft.com/office/drawing/2014/main" id="{7915FC12-EBD5-5AAA-FE7B-1DA44C610D0B}"/>
                </a:ext>
              </a:extLst>
            </p:cNvPr>
            <p:cNvSpPr/>
            <p:nvPr/>
          </p:nvSpPr>
          <p:spPr>
            <a:xfrm>
              <a:off x="6090495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2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 dirty="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계획 수립</a:t>
              </a:r>
            </a:p>
          </p:txBody>
        </p:sp>
        <p:sp>
          <p:nvSpPr>
            <p:cNvPr id="15" name="자유형: 도형 26">
              <a:extLst>
                <a:ext uri="{FF2B5EF4-FFF2-40B4-BE49-F238E27FC236}">
                  <a16:creationId xmlns:a16="http://schemas.microsoft.com/office/drawing/2014/main" id="{3C9A0BF8-C504-1E38-CE03-F4B3D9EB1BA6}"/>
                </a:ext>
              </a:extLst>
            </p:cNvPr>
            <p:cNvSpPr/>
            <p:nvPr/>
          </p:nvSpPr>
          <p:spPr>
            <a:xfrm>
              <a:off x="7780882" y="1904947"/>
              <a:ext cx="325783" cy="381105"/>
            </a:xfrm>
            <a:custGeom>
              <a:avLst/>
              <a:gdLst>
                <a:gd name="connsiteX0" fmla="*/ 0 w 325783"/>
                <a:gd name="connsiteY0" fmla="*/ 76221 h 381105"/>
                <a:gd name="connsiteX1" fmla="*/ 162892 w 325783"/>
                <a:gd name="connsiteY1" fmla="*/ 76221 h 381105"/>
                <a:gd name="connsiteX2" fmla="*/ 162892 w 325783"/>
                <a:gd name="connsiteY2" fmla="*/ 0 h 381105"/>
                <a:gd name="connsiteX3" fmla="*/ 325783 w 325783"/>
                <a:gd name="connsiteY3" fmla="*/ 190553 h 381105"/>
                <a:gd name="connsiteX4" fmla="*/ 162892 w 325783"/>
                <a:gd name="connsiteY4" fmla="*/ 381105 h 381105"/>
                <a:gd name="connsiteX5" fmla="*/ 162892 w 325783"/>
                <a:gd name="connsiteY5" fmla="*/ 304884 h 381105"/>
                <a:gd name="connsiteX6" fmla="*/ 0 w 325783"/>
                <a:gd name="connsiteY6" fmla="*/ 304884 h 381105"/>
                <a:gd name="connsiteX7" fmla="*/ 0 w 325783"/>
                <a:gd name="connsiteY7" fmla="*/ 76221 h 38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83" h="381105">
                  <a:moveTo>
                    <a:pt x="0" y="76221"/>
                  </a:moveTo>
                  <a:lnTo>
                    <a:pt x="162892" y="76221"/>
                  </a:lnTo>
                  <a:lnTo>
                    <a:pt x="162892" y="0"/>
                  </a:lnTo>
                  <a:lnTo>
                    <a:pt x="325783" y="190553"/>
                  </a:lnTo>
                  <a:lnTo>
                    <a:pt x="162892" y="381105"/>
                  </a:lnTo>
                  <a:lnTo>
                    <a:pt x="162892" y="304884"/>
                  </a:lnTo>
                  <a:lnTo>
                    <a:pt x="0" y="304884"/>
                  </a:lnTo>
                  <a:lnTo>
                    <a:pt x="0" y="76221"/>
                  </a:lnTo>
                  <a:close/>
                </a:path>
              </a:pathLst>
            </a:custGeom>
            <a:solidFill>
              <a:srgbClr val="B2B3B2">
                <a:alpha val="6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6221" rIns="97735" bIns="76221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50" b="1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자유형: 도형 27">
              <a:extLst>
                <a:ext uri="{FF2B5EF4-FFF2-40B4-BE49-F238E27FC236}">
                  <a16:creationId xmlns:a16="http://schemas.microsoft.com/office/drawing/2014/main" id="{D4DED6CB-C305-CCEA-338C-5878ECBAB269}"/>
                </a:ext>
              </a:extLst>
            </p:cNvPr>
            <p:cNvSpPr/>
            <p:nvPr/>
          </p:nvSpPr>
          <p:spPr>
            <a:xfrm>
              <a:off x="8241897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0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 dirty="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성공 도약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지도자 팀 구성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455071" y="1638488"/>
            <a:ext cx="112035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현 지도자: 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전략 개발을 수행 및 주도할 수 있는 지도자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식별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altLang="en-US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미래</a:t>
            </a: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지도자: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미래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지도자로 봉사할 수 있는 라이온들 포함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지도자직을 역임한 라이온 중 통찰력과 지원을 제공할 수 있고 클럽의 미래에 관심 있는 라이온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 설문조사: 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요구사항에 대한 전체적인 의견 수렴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또는 클럽을 대변하는 소규모 집단의 다양한 회원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기존 회원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신입회원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청년 라이온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전문가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)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을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최대한 많이 참여시켜 회원들의 요구를 이해하고 이들의 능력 활용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endParaRPr lang="ko-KR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FB4E82-0FFD-8156-0856-167A80DBB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73388" y="769137"/>
            <a:ext cx="824198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8134" y="117597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비전 구축, 요구사항 평가, 목표 수립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945814" y="1480231"/>
            <a:ext cx="10103186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92133976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ffectLst/>
                  <a:latin typeface="굴림" panose="020B0600000101010101" pitchFamily="50" charset="-127"/>
                  <a:ea typeface="굴림" panose="020B0600000101010101" pitchFamily="50" charset="-127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ko-KR" sz="20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ffectLst/>
                  <a:latin typeface="굴림" panose="020B0600000101010101" pitchFamily="50" charset="-127"/>
                  <a:ea typeface="굴림" panose="020B0600000101010101" pitchFamily="50" charset="-127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effectLst/>
                  <a:latin typeface="굴림" panose="020B0600000101010101" pitchFamily="50" charset="-127"/>
                  <a:ea typeface="굴림" panose="020B0600000101010101" pitchFamily="50" charset="-127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08C74E-F016-264D-9377-2FC26BCD21C6}"/>
              </a:ext>
            </a:extLst>
          </p:cNvPr>
          <p:cNvSpPr txBox="1">
            <a:spLocks/>
          </p:cNvSpPr>
          <p:nvPr/>
        </p:nvSpPr>
        <p:spPr>
          <a:xfrm>
            <a:off x="685800" y="-127865"/>
            <a:ext cx="876299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 1</a:t>
            </a:r>
          </a:p>
          <a:p>
            <a:r>
              <a:rPr lang="ko-KR" altLang="en-US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신입회원 영입을 통한 클럽 활성화</a:t>
            </a:r>
            <a:endParaRPr lang="ko-KR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1295400" y="2133600"/>
            <a:ext cx="9144000" cy="3200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ko-KR" sz="24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 확장을 위해 어떤 기회가 있나요?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더 나은 회원 모집을 위해 무엇을 해야 하나요?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우리 클럽에 가입하지 않는 이유는 무엇인가요?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사람들이 왜 우리 클럽에 가입할까요? </a:t>
            </a:r>
          </a:p>
          <a:p>
            <a:endParaRPr lang="en-US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00AC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7BFF9-81C0-7C40-ADC1-D57FE1470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E8BE196-5DCF-4E0B-8A62-F4E26F844A5D}"/>
              </a:ext>
            </a:extLst>
          </p:cNvPr>
          <p:cNvSpPr txBox="1">
            <a:spLocks/>
          </p:cNvSpPr>
          <p:nvPr/>
        </p:nvSpPr>
        <p:spPr>
          <a:xfrm>
            <a:off x="519630" y="-127865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 2</a:t>
            </a:r>
          </a:p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새로운 봉사 기회를 통한 클럽 활성화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855371" y="1905000"/>
            <a:ext cx="10394156" cy="440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sz="24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클럽이 시행하는 봉사사업이 현재 지역사회에 필요한 사업인가요?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지역사회 봉사사업에 열정을 </a:t>
            </a:r>
            <a:r>
              <a:rPr lang="ko-KR" altLang="en-US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가지</a:t>
            </a: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고 적극 참여하고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지도부는 새로운 봉사사업에 대해 회원들의 의견을 수렴하나요?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우리의 봉사사업에 신입회원들이 관심을 보이나요?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-1"/>
            <a:ext cx="426125" cy="1456113"/>
          </a:xfrm>
          <a:prstGeom prst="rect">
            <a:avLst/>
          </a:prstGeom>
          <a:solidFill>
            <a:srgbClr val="FF5C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ABA56939-8481-4C0E-8FC6-621FC01F76B9}"/>
              </a:ext>
            </a:extLst>
          </p:cNvPr>
          <p:cNvSpPr txBox="1">
            <a:spLocks/>
          </p:cNvSpPr>
          <p:nvPr/>
        </p:nvSpPr>
        <p:spPr>
          <a:xfrm>
            <a:off x="519630" y="-83467"/>
            <a:ext cx="10668000" cy="155180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 3</a:t>
            </a:r>
          </a:p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지도력 개발 및 클럽 운영 우수성 추구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1066800" y="1828800"/>
            <a:ext cx="9144000" cy="4134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sz="24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임원들이 해당 직책을 위한 연수에 참여하나요?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지도자직을 맡도록 장려하고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클럽 활동에 정기적으로 참석 및 참여하고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회의 형식을 재고해야 하나요?</a:t>
            </a: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LongProperties xmlns="http://schemas.microsoft.com/office/2006/metadata/longProperties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A8C181-E056-415E-9B59-40F04FA43837}">
  <ds:schemaRefs>
    <ds:schemaRef ds:uri="a7495015-d16d-4dd1-a72f-488cd8119f34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71049</TotalTime>
  <Words>1819</Words>
  <Application>Microsoft Office PowerPoint</Application>
  <PresentationFormat>Widescreen</PresentationFormat>
  <Paragraphs>334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굴림</vt:lpstr>
      <vt:lpstr>Adobe Devanagari</vt:lpstr>
      <vt:lpstr>Arial</vt:lpstr>
      <vt:lpstr>Calibri</vt:lpstr>
      <vt:lpstr>Calibri Light</vt:lpstr>
      <vt:lpstr>Helvetica</vt:lpstr>
      <vt:lpstr>HelveticaNeueLT Std Lt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2126</cp:revision>
  <cp:lastPrinted>2018-07-23T15:21:46Z</cp:lastPrinted>
  <dcterms:created xsi:type="dcterms:W3CDTF">2016-11-15T15:12:50Z</dcterms:created>
  <dcterms:modified xsi:type="dcterms:W3CDTF">2023-09-06T18:05:06Z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