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6"/>
  </p:notesMasterIdLst>
  <p:handoutMasterIdLst>
    <p:handoutMasterId r:id="rId37"/>
  </p:handoutMasterIdLst>
  <p:sldIdLst>
    <p:sldId id="908" r:id="rId7"/>
    <p:sldId id="961" r:id="rId8"/>
    <p:sldId id="1153" r:id="rId9"/>
    <p:sldId id="1140" r:id="rId10"/>
    <p:sldId id="1141" r:id="rId11"/>
    <p:sldId id="1127" r:id="rId12"/>
    <p:sldId id="968" r:id="rId13"/>
    <p:sldId id="1135" r:id="rId14"/>
    <p:sldId id="1136" r:id="rId15"/>
    <p:sldId id="1137" r:id="rId16"/>
    <p:sldId id="1121" r:id="rId17"/>
    <p:sldId id="1128" r:id="rId18"/>
    <p:sldId id="1139" r:id="rId19"/>
    <p:sldId id="1161" r:id="rId20"/>
    <p:sldId id="1163" r:id="rId21"/>
    <p:sldId id="1170" r:id="rId22"/>
    <p:sldId id="983" r:id="rId23"/>
    <p:sldId id="1157" r:id="rId24"/>
    <p:sldId id="1129" r:id="rId25"/>
    <p:sldId id="1148" r:id="rId26"/>
    <p:sldId id="1167" r:id="rId27"/>
    <p:sldId id="1132" r:id="rId28"/>
    <p:sldId id="1172" r:id="rId29"/>
    <p:sldId id="1133" r:id="rId30"/>
    <p:sldId id="1151" r:id="rId31"/>
    <p:sldId id="1174" r:id="rId32"/>
    <p:sldId id="1175" r:id="rId33"/>
    <p:sldId id="545" r:id="rId34"/>
    <p:sldId id="1176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3F"/>
    <a:srgbClr val="00338D"/>
    <a:srgbClr val="732E81"/>
    <a:srgbClr val="FF5C35"/>
    <a:srgbClr val="00AC69"/>
    <a:srgbClr val="FBC608"/>
    <a:srgbClr val="EBB700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4595" autoAdjust="0"/>
  </p:normalViewPr>
  <p:slideViewPr>
    <p:cSldViewPr showGuides="1">
      <p:cViewPr varScale="1">
        <p:scale>
          <a:sx n="105" d="100"/>
          <a:sy n="105" d="100"/>
        </p:scale>
        <p:origin x="144" y="7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  <a:endParaRPr lang="zh-TW" sz="16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  <a:endParaRPr lang="zh-TW" sz="16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chemeClr val="bg1">
            <a:alpha val="60000"/>
          </a:scheme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分会的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会员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zh-TW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3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3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3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表扬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3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3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 custScaleX="149696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 custScaleX="156360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514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  <a:endParaRPr lang="zh-TW" sz="1600" kern="12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sp:txBody>
      <dsp:txXfrm>
        <a:off x="29973" y="26459"/>
        <a:ext cx="1483797" cy="850454"/>
      </dsp:txXfrm>
    </dsp:sp>
    <dsp:sp modelId="{7C60905F-858E-3D45-BDCF-8E59A2EDBDC4}">
      <dsp:nvSpPr>
        <dsp:cNvPr id="0" name=""/>
        <dsp:cNvSpPr/>
      </dsp:nvSpPr>
      <dsp:spPr>
        <a:xfrm>
          <a:off x="1693902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3902" y="337354"/>
        <a:ext cx="228048" cy="228663"/>
      </dsp:txXfrm>
    </dsp:sp>
    <dsp:sp modelId="{E8342DD9-3EB7-044E-AC87-2159238855B0}">
      <dsp:nvSpPr>
        <dsp:cNvPr id="0" name=""/>
        <dsp:cNvSpPr/>
      </dsp:nvSpPr>
      <dsp:spPr>
        <a:xfrm>
          <a:off x="2154916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  <a:endParaRPr lang="zh-TW" sz="1600" kern="12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sp:txBody>
      <dsp:txXfrm>
        <a:off x="2181375" y="26459"/>
        <a:ext cx="1483797" cy="850454"/>
      </dsp:txXfrm>
    </dsp:sp>
    <dsp:sp modelId="{B54B4899-8638-1D4E-9510-CDD331AF6A4C}">
      <dsp:nvSpPr>
        <dsp:cNvPr id="0" name=""/>
        <dsp:cNvSpPr/>
      </dsp:nvSpPr>
      <dsp:spPr>
        <a:xfrm>
          <a:off x="3845304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04" y="337354"/>
        <a:ext cx="228048" cy="228663"/>
      </dsp:txXfrm>
    </dsp:sp>
    <dsp:sp modelId="{BEB34310-ABF7-2D43-851D-F592E75CB68F}">
      <dsp:nvSpPr>
        <dsp:cNvPr id="0" name=""/>
        <dsp:cNvSpPr/>
      </dsp:nvSpPr>
      <dsp:spPr>
        <a:xfrm>
          <a:off x="4306319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  <a:endParaRPr lang="zh-TW" sz="1600" kern="12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sp:txBody>
      <dsp:txXfrm>
        <a:off x="4332778" y="26459"/>
        <a:ext cx="1483797" cy="850454"/>
      </dsp:txXfrm>
    </dsp:sp>
    <dsp:sp modelId="{CA339F13-2EEE-8C42-BA2D-5E6BA45F7F5D}">
      <dsp:nvSpPr>
        <dsp:cNvPr id="0" name=""/>
        <dsp:cNvSpPr/>
      </dsp:nvSpPr>
      <dsp:spPr>
        <a:xfrm>
          <a:off x="5996706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6706" y="337354"/>
        <a:ext cx="228048" cy="228663"/>
      </dsp:txXfrm>
    </dsp:sp>
    <dsp:sp modelId="{A036C3C0-EC55-8E47-B730-4BF68E881699}">
      <dsp:nvSpPr>
        <dsp:cNvPr id="0" name=""/>
        <dsp:cNvSpPr/>
      </dsp:nvSpPr>
      <dsp:spPr>
        <a:xfrm>
          <a:off x="6457721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  <a:endParaRPr lang="zh-TW" sz="1600" kern="12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sp:txBody>
      <dsp:txXfrm>
        <a:off x="6484180" y="26459"/>
        <a:ext cx="1483797" cy="850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分会的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会员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5525101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5525101" y="39726"/>
        <a:ext cx="1375060" cy="1375060"/>
      </dsp:txXfrm>
    </dsp:sp>
    <dsp:sp modelId="{38F3E115-2726-41E2-A1A9-A5F5D41654D6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21295574"/>
            <a:gd name="adj4" fmla="val 1976419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6015892" y="2601790"/>
          <a:ext cx="205841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6015892" y="2601790"/>
        <a:ext cx="2058410" cy="1375060"/>
      </dsp:txXfrm>
    </dsp:sp>
    <dsp:sp modelId="{8BA4A4AD-AE21-4519-907E-3292F261B497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3386035"/>
            <a:gd name="adj4" fmla="val 2251214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3790653" y="4185232"/>
          <a:ext cx="2150044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表扬</a:t>
          </a:r>
        </a:p>
      </dsp:txBody>
      <dsp:txXfrm>
        <a:off x="3790653" y="4185232"/>
        <a:ext cx="2150044" cy="1375060"/>
      </dsp:txXfrm>
    </dsp:sp>
    <dsp:sp modelId="{9E39B2B2-8846-4D64-9C36-18324217A6E5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8213446"/>
            <a:gd name="adj4" fmla="val 707862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603097" y="2601790"/>
          <a:ext cx="2166311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sp:txBody>
      <dsp:txXfrm>
        <a:off x="1603097" y="2601790"/>
        <a:ext cx="2166311" cy="1375060"/>
      </dsp:txXfrm>
    </dsp:sp>
    <dsp:sp modelId="{2E3351E2-2A4A-4DA6-8386-CAD3C32A7C8A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2300464"/>
            <a:gd name="adj4" fmla="val 10769086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2831188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sp:txBody>
      <dsp:txXfrm>
        <a:off x="2831188" y="39726"/>
        <a:ext cx="1375060" cy="1375060"/>
      </dsp:txXfrm>
    </dsp:sp>
    <dsp:sp modelId="{530FA79C-3F31-40E4-83D7-8F47B18CD322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6868096"/>
            <a:gd name="adj4" fmla="val 15196563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欢迎来到“实现分会的杰出”这个主题演讲 </a:t>
            </a:r>
          </a:p>
        </p:txBody>
      </p:sp>
    </p:spTree>
    <p:extLst>
      <p:ext uri="{BB962C8B-B14F-4D97-AF65-F5344CB8AC3E}">
        <p14:creationId xmlns:p14="http://schemas.microsoft.com/office/powerpoint/2010/main" val="220092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使用 SWOT 分析来确定需求并制定目标。 </a:t>
            </a:r>
          </a:p>
          <a:p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发挥我们的优势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管理我们的劣势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利用机会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减少威胁的影响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分会和社区需求之评估 – 旨在提供建议及帮助贵分会反思其服务，并探索在社区产生影响力的新方法。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>
                <a:solidFill>
                  <a:schemeClr val="tx2"/>
                </a:solidFill>
              </a:rPr>
              <a:t>您的分会您的方式 — 本指南提供了演练过程的步骤，以帮助贵分会定制和举办精心策划、实施且有趣的分会会议；增加友谊和会员满意度。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>
                <a:solidFill>
                  <a:schemeClr val="tx2"/>
                </a:solidFill>
              </a:rPr>
              <a:t>分会优质倡议 — 此资源帮助分会探索持续改进的方式，且简单易用，可作为年度计划工具使用。  鼓励所有会员参与。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>
                <a:solidFill>
                  <a:schemeClr val="tx2"/>
                </a:solidFill>
              </a:rPr>
              <a:t>分会会员发展主席指南— 本指南将协助您为新、旧会员提供支持，确保他们加入贵分会后能够拥有一个有意义的、具影响力又能够从中得到回报的体验。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sz="1800" b="0" i="0" u="none" strike="noStrike" baseline="0" dirty="0">
                <a:latin typeface="Arial" panose="020B0604020202020204" pitchFamily="34" charset="0"/>
                <a:ea typeface="PMingLiU"/>
              </a:rPr>
              <a:t>会员发展满意度指南 - 概述了帮助提高分会会员满意度的三个步骤的流程，并提供了一些关于在会员满意方面的常见障碍的提示。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问就对了！这份新会员招募指南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专门用于在招募新会员及有效管理分会成长的过程中指导贵分会。 </a:t>
            </a:r>
          </a:p>
          <a:p>
            <a:r>
              <a:rPr lang="zh-TW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服务旅程：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它包括四个简单的阶段：Learn（学习）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营销主席指南：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包括与各种媒体渠道合作的提示、如何创造有新闻价值之信息的想法，以及如何取得国际狮子会提供的供地方分会使用的资源。</a:t>
            </a:r>
            <a:r>
              <a:rPr lang="zh-TW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分会健康评估： 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帮助跟踪会员增长情况，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服务旅程：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它包括四个简单的阶段：学习、发现、行动和庆祝。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此分会的疑难解答指南</a:t>
            </a:r>
            <a:r>
              <a:rPr lang="zh-TW" sz="1800" dirty="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列出常见的分会问题，并提供资源和潜在的解决办法</a:t>
            </a:r>
            <a:r>
              <a:rPr lang="zh-TW" dirty="0"/>
              <a:t>。</a:t>
            </a:r>
            <a:r>
              <a:rPr lang="zh-TW" sz="1800" dirty="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 </a:t>
            </a:r>
          </a:p>
          <a:p>
            <a:endParaRPr lang="en-US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我们来谈谈如何设定目标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3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鼓励您的分会使用此表格并帮助分会设定目标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让我们花点时间讨论如何建立成功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34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/>
              <a:t>每位演讲者选出下列一项。  其他人也加进来并提供建议。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/>
              <a:t>分享: </a:t>
            </a: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贵分会的</a:t>
            </a:r>
            <a:r>
              <a:rPr lang="zh-TW" sz="12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</a:t>
            </a: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给所有分会会员，以便他们意识到分会想要实现什么，以及他们在达成分会目标中的角色。对于任何分会的健康和活力而言，其会员感到与分会的成功息息相关是很重要的。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支持：会员致力于该计划，确保会员拥有成功所需的资源。领导人应主动联系会员，确保他们感到受支持，并获得所需的指导。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认可：里程碑，使成员感到被重视，并知道他们正在朝着正确的方向前进。每个旅程都始于迈出的第一步。经常让会员放心，以保持他们的动力和参与度。不要保密您的成功！与您的社区分享成功，让志同道合的人（和潜在会员）参与其中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：这项计划。定期地评估您的计划也是很关键。当情况发生变化时，您的计划也需要修改。建立最初的「愿景」只是一个开始。通过衡量进展和定期收集分会会员的反饋，可保持它的活力和相关性。这就是您实现想要之结果的方法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改变：  计划。不要害怕因机会不断变化而更改计划，以便保持计划的相关性。定期重新审查计划、评估需求，并完善行动步骤。让参与计划的成员参与决策，以便他们保持参与并做出承诺。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为分会庆祝很重要。  TJ 在此发表演讲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78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狮子商店是庆祝狮友的简单方式。  有许多东西可以订购。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分会杰出奖是分会的工作得到认可的好方法。  这是分会杰出奖的登陆页面。  这里有申请表和有用的资源提供给您。  该网页划分为几个与奖项申请书内容一致的栏目。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28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trike="noStrike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ea typeface="PMingLiU"/>
                <a:cs typeface="Adobe Devanagari" panose="02040503050201020203" pitchFamily="18" charset="0"/>
              </a:rPr>
              <a:t>实现分会杰出的路线图。  应在每个财政年度开始时审查该申请表。   其中的标准侧重于 4 个领域：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  <a:highlight>
                <a:srgbClr val="FFFF00"/>
              </a:highlight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ea typeface="PMingLiU"/>
                <a:cs typeface="Adobe Devanagari" panose="02040503050201020203" pitchFamily="18" charset="0"/>
              </a:rPr>
              <a:t>分会应在年初查阅申请表，并将其作为实现分会杰出的路线图。 </a:t>
            </a:r>
          </a:p>
          <a:p>
            <a:endParaRPr lang="en-US" strike="noStrike" dirty="0">
              <a:solidFill>
                <a:schemeClr val="tx2"/>
              </a:solidFill>
            </a:endParaRPr>
          </a:p>
          <a:p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r>
              <a:rPr lang="zh-TW" strike="noStrike" dirty="0">
                <a:solidFill>
                  <a:schemeClr val="tx2"/>
                </a:solidFill>
              </a:rPr>
              <a:t>会员发展：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达到一个或更多个会员的净增长</a:t>
            </a:r>
          </a:p>
          <a:p>
            <a:r>
              <a:rPr lang="zh-CN" altLang="en-US" dirty="0"/>
              <a:t>或者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在本年度实现净增长或成立一个新狮子分会、青少狮会或分会支部</a:t>
            </a:r>
          </a:p>
          <a:p>
            <a:pPr marL="0" indent="0">
              <a:buNone/>
            </a:pP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r>
              <a:rPr lang="zh-TW" strike="noStrike" dirty="0">
                <a:solidFill>
                  <a:schemeClr val="tx2"/>
                </a:solidFill>
              </a:rPr>
              <a:t>服务：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捐款给 </a:t>
            </a:r>
            <a:r>
              <a:rPr lang="en-US" altLang="zh-CN" dirty="0"/>
              <a:t>LCIF </a:t>
            </a:r>
            <a:r>
              <a:rPr lang="zh-CN" altLang="en-US" dirty="0"/>
              <a:t>的金额等于或大于分会会员总数乘以</a:t>
            </a:r>
            <a:r>
              <a:rPr lang="en-US" altLang="zh-CN" dirty="0"/>
              <a:t>5</a:t>
            </a:r>
            <a:r>
              <a:rPr lang="zh-CN" altLang="en-US" dirty="0"/>
              <a:t>美元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开始一个新的服务方案 </a:t>
            </a:r>
            <a:r>
              <a:rPr lang="zh-CN" altLang="en-US" i="1" dirty="0"/>
              <a:t>考虑我们的全球志业</a:t>
            </a:r>
            <a:r>
              <a:rPr lang="en-US" altLang="zh-CN" i="1" dirty="0"/>
              <a:t>!</a:t>
            </a:r>
            <a:endParaRPr lang="zh-CN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捐款给 </a:t>
            </a:r>
            <a:r>
              <a:rPr lang="en-US" altLang="zh-CN" dirty="0"/>
              <a:t>LCIF </a:t>
            </a:r>
            <a:r>
              <a:rPr lang="zh-CN" altLang="en-US" dirty="0"/>
              <a:t>的金额等于或大于分会会员总数乘以</a:t>
            </a:r>
            <a:r>
              <a:rPr lang="en-US" altLang="zh-CN" dirty="0"/>
              <a:t>5</a:t>
            </a:r>
            <a:r>
              <a:rPr lang="zh-CN" altLang="en-US" dirty="0"/>
              <a:t>美元</a:t>
            </a:r>
          </a:p>
          <a:p>
            <a:pPr marL="0" indent="0">
              <a:buNone/>
            </a:pP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r>
              <a:rPr lang="zh-TW" strike="noStrike" dirty="0">
                <a:solidFill>
                  <a:schemeClr val="tx2"/>
                </a:solidFill>
              </a:rPr>
              <a:t>领导发展及组织上的杰出：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分会处于良好信誉地位 </a:t>
            </a:r>
            <a:r>
              <a:rPr lang="en-US" altLang="zh-CN" dirty="0"/>
              <a:t>(</a:t>
            </a:r>
            <a:r>
              <a:rPr lang="zh-CN" altLang="en-US" dirty="0"/>
              <a:t>不是处在不正常地位或财务停权</a:t>
            </a:r>
            <a:r>
              <a:rPr lang="en-US" altLang="zh-CN" dirty="0"/>
              <a:t>: </a:t>
            </a:r>
            <a:r>
              <a:rPr lang="zh-CN" altLang="en-US" dirty="0"/>
              <a:t>已支付区的会费，且没有欠款期</a:t>
            </a:r>
            <a:r>
              <a:rPr lang="en-US" altLang="zh-CN" dirty="0"/>
              <a:t>90</a:t>
            </a:r>
            <a:r>
              <a:rPr lang="zh-CN" altLang="en-US" dirty="0"/>
              <a:t>天以上的超过</a:t>
            </a:r>
            <a:r>
              <a:rPr lang="en-US" altLang="zh-CN" dirty="0"/>
              <a:t>50</a:t>
            </a:r>
            <a:r>
              <a:rPr lang="zh-CN" altLang="en-US" dirty="0"/>
              <a:t>美元的未付</a:t>
            </a:r>
            <a:r>
              <a:rPr lang="en-US" altLang="zh-CN" dirty="0"/>
              <a:t>LCI</a:t>
            </a:r>
            <a:r>
              <a:rPr lang="zh-CN" altLang="en-US" dirty="0"/>
              <a:t>的欠款。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向国际狮子会（</a:t>
            </a:r>
            <a:r>
              <a:rPr lang="en-US" altLang="zh-CN" dirty="0"/>
              <a:t>LCI</a:t>
            </a:r>
            <a:r>
              <a:rPr lang="zh-CN" altLang="en-US" dirty="0"/>
              <a:t>）报告了分会干部。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主要干部参与分会干部培训</a:t>
            </a:r>
            <a:r>
              <a:rPr lang="zh-CN" altLang="en-US" i="1" dirty="0"/>
              <a:t>。</a:t>
            </a:r>
            <a:endParaRPr lang="zh-CN" altLang="en-US" dirty="0"/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r>
              <a:rPr lang="zh-TW" strike="noStrike" dirty="0">
                <a:solidFill>
                  <a:schemeClr val="tx2"/>
                </a:solidFill>
              </a:rPr>
              <a:t>营销：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endParaRPr lang="en-US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zh-CN" altLang="en-US" dirty="0"/>
              <a:t>该分会已通过当地媒体和社交媒体公布其服务活动。 </a:t>
            </a:r>
            <a:endParaRPr lang="en-US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</a:rPr>
              <a:t>在1月1日之前成立的分会符合资格。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11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>
                <a:solidFill>
                  <a:schemeClr val="tx2"/>
                </a:solidFill>
              </a:rPr>
              <a:t>区及分会行政司的职员随时为您提供支持。这张投影片上有他们的联系资料。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zh-TW" dirty="0">
                <a:solidFill>
                  <a:schemeClr val="tx2"/>
                </a:solidFill>
              </a:rPr>
              <a:t>现在，我们来为看看大家有什么问题。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78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 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8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TW" dirty="0"/>
              <a:t>建立一个愿景、评估需求并设定以下方面的目标：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以新会员振兴您的分会</a:t>
            </a:r>
          </a:p>
          <a:p>
            <a:pPr marL="228600" indent="-228600">
              <a:buAutoNum type="arabicPeriod"/>
            </a:pPr>
            <a:r>
              <a:rPr lang="zh-TW" dirty="0"/>
              <a:t>以新的服务机会重振您的分会</a:t>
            </a:r>
          </a:p>
          <a:p>
            <a:pPr marL="228600" indent="-228600">
              <a:buAutoNum type="arabicPeriod"/>
            </a:pPr>
            <a:r>
              <a:rPr lang="zh-TW" dirty="0"/>
              <a:t>在领导发展及分会运作中追求卓越</a:t>
            </a:r>
          </a:p>
          <a:p>
            <a:pPr marL="228600" indent="-228600">
              <a:buAutoNum type="arabicPeriod"/>
            </a:pPr>
            <a:r>
              <a:rPr lang="zh-TW" dirty="0"/>
              <a:t>与社区分享贵分会的工作成果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讨论这张投影片上的问题，并讨论其重要性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专注领域 2 是以新的服务机会重振分会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专注领域 3 讲到了在领导力发展及分会运作中表现卓越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6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领域</a:t>
            </a:r>
            <a:r>
              <a:rPr lang="zh-TW" b="1" dirty="0"/>
              <a:t> 4</a:t>
            </a:r>
            <a:r>
              <a:rPr lang="zh-TW" dirty="0"/>
              <a:t>  讲到与社区分享贵分会的工作成果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3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PMingLiU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PMingLiU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  <p:sldLayoutId id="214748387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PMingLiU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PMingLiU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orderdetails@lionsclubs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ionsclubs.org/zh-hant/resources-for-members/resource-center/improving-club-quality" TargetMode="External"/><Relationship Id="rId4" Type="http://schemas.openxmlformats.org/officeDocument/2006/relationships/hyperlink" Target="mailto:PacificAsian@lionsclubs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4800599" y="3581400"/>
            <a:ext cx="2590801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978D4D1-B2A7-4381-99E0-F43CCD4A579C}"/>
              </a:ext>
            </a:extLst>
          </p:cNvPr>
          <p:cNvSpPr txBox="1">
            <a:spLocks/>
          </p:cNvSpPr>
          <p:nvPr/>
        </p:nvSpPr>
        <p:spPr>
          <a:xfrm>
            <a:off x="2743200" y="2819400"/>
            <a:ext cx="6705600" cy="762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zh-TW" sz="40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实现分会的杰出</a:t>
            </a:r>
          </a:p>
        </p:txBody>
      </p:sp>
      <p:pic>
        <p:nvPicPr>
          <p:cNvPr id="11" name="Picture 10" descr="lionlogo_white.eps">
            <a:extLst>
              <a:ext uri="{FF2B5EF4-FFF2-40B4-BE49-F238E27FC236}">
                <a16:creationId xmlns:a16="http://schemas.microsoft.com/office/drawing/2014/main" id="{FFC4429E-4716-411D-8D5B-305CD82E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76600"/>
            <a:ext cx="3332066" cy="32504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4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与社区分享贵分会的工作成绩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分会在社交媒体（Facebook、Instagram、Twitter）上活跃吗？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贵分会有电子分会会所或网站吗？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您如何让公众知道您们的各项活动？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我们是否有提供鼓励人们加入的欢迎信息？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发挥我们的优势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管理我们的劣势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利用机会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减少威胁的影响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6534114-8FDD-E9E9-BB89-4CF775F0F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28" y="2167745"/>
            <a:ext cx="6830652" cy="1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2438400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支持专注领域的资源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759C5E-3E5F-ADE8-097D-6E14555D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38752" y="685800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3741" y="149486"/>
            <a:ext cx="2211928" cy="53631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33871-CADF-450B-A403-EB93F635A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69" y="1646765"/>
            <a:ext cx="3029386" cy="391185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6E16B-5744-DB92-0BE5-6975BCB79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183" y="2057400"/>
            <a:ext cx="2783418" cy="361366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D6CE3-3EAB-E780-8FD4-FBB25AD18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3" y="1646765"/>
            <a:ext cx="2712943" cy="352222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DA74DD-8097-C2BD-266E-68FB3F9D4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417" y="2057400"/>
            <a:ext cx="2787135" cy="36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42398-2425-CC82-CE73-9913AF2F8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61" y="624798"/>
            <a:ext cx="2936118" cy="3774026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350D9-7561-E9D6-2AB3-979E1721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852530"/>
            <a:ext cx="6272050" cy="161807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1C6CFB-0244-B2BE-8499-30B2B2F3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19" y="1581437"/>
            <a:ext cx="2947854" cy="380490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6F20B-2CC5-84AA-9145-7F9C9CAE3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39312"/>
            <a:ext cx="3069870" cy="398282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80484-84A5-A957-E9EF-BBA7C54E5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88573"/>
            <a:ext cx="4681537" cy="60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建立目标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9E98386-CADF-ECDF-A8DB-0CBF88AB4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1" y="4876800"/>
            <a:ext cx="2562318" cy="2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3699067"/>
            <a:chOff x="563385" y="1458067"/>
            <a:chExt cx="1561339" cy="3699067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具体的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确保目标是明确的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6334" cy="3959984"/>
            <a:chOff x="2589874" y="1479112"/>
            <a:chExt cx="1976334" cy="3959984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20050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基准和进展必须是可衡量的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2311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可行动的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>
                  <a:solidFill>
                    <a:srgbClr val="732E8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  <a:endParaRPr kumimoji="0" lang="zh-TW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/>
                <a:cs typeface="Calibri" panose="020F0502020204030204" pitchFamily="34" charset="0"/>
              </a:endParaRP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每个目标都必须是可以实现的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2032223" cy="4209446"/>
            <a:chOff x="7655714" y="1458067"/>
            <a:chExt cx="2032223" cy="4209446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15388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符合实际的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具有挑战性但并非不现实的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047354"/>
            <a:chOff x="9928192" y="1479112"/>
            <a:chExt cx="1982764" cy="4047354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有时限的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有概述进展日程的时间表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目标 </a:t>
            </a:r>
          </a:p>
          <a:p>
            <a:r>
              <a:rPr lang="zh-TW" sz="32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宣言表格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2F187E-8D6A-633D-DF25-CA51BF76E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99" y="300789"/>
            <a:ext cx="4785586" cy="62484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建立计划来实现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我们的目标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为分会的成功拟定计划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 dirty="0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(全球会员发展措施)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CCFEF-6816-410E-A2AF-F40D70A8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20200" y="631426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每个地区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何事？(目标宣言)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如何做？(行动步骤)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何时？(完成截止日)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(行动负责人)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420149"/>
            <a:ext cx="5609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列出你将为实现目标所采取的步骤，以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制定您的</a:t>
            </a:r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骤将总结目标将如何实现（行动步骤）、每个步骤何时会完成、谁将负责该步骤、及如何确定每个步骤已经完成。《行动计划工作表》是个可以用来制定计划，以实现每项目目标工具。每个目标的计划放在一起，就构成了您的 </a:t>
            </a:r>
            <a:r>
              <a:rPr lang="zh-TW" sz="24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建立计划来实现我们的目标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复印此表格并为每个目标填写一份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6223B-0668-5E2F-3292-4489C83C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209" y="381000"/>
            <a:ext cx="4432207" cy="58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D543C5-303D-21D2-24C6-EAB53CFF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7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228600" y="584064"/>
            <a:ext cx="2514600" cy="7766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9220200" y="1540054"/>
            <a:ext cx="251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认可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改变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7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建立成功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776063"/>
              </p:ext>
            </p:extLst>
          </p:nvPr>
        </p:nvGraphicFramePr>
        <p:xfrm>
          <a:off x="-15537" y="1144467"/>
          <a:ext cx="9677400" cy="556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371600" y="1902888"/>
            <a:ext cx="4073582" cy="2286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记住要 </a:t>
            </a:r>
          </a:p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庆祝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BB581-730E-81E3-9C0F-08EB1337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990600"/>
            <a:ext cx="4746143" cy="5519771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285D88-4750-E2B1-357D-5A63B674D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381000" y="684539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记得庆祝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143000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/>
              </a:rPr>
              <a:t>Lions Shop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(狮子会商店）是为庆祝活动订购证书、奖牌和其他物品的简便方法。如果您对分会用品有进一步的问题，请发送电子邮件至</a:t>
            </a:r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E62A0-567C-638A-F3B0-1BBCE972F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3220681"/>
            <a:ext cx="4097393" cy="340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ADE1F-CFAB-7EB6-A69C-C689EBF0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248" y="3139007"/>
            <a:ext cx="2990850" cy="32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分会杰出奖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3E6FC84-2C4D-DA34-612B-4031732AA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2" y="4766998"/>
            <a:ext cx="1619885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D42833-205C-AD7A-4E65-6A626F28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598" y="416375"/>
            <a:ext cx="715255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7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分会杰出奖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07AE3-257C-A0E8-CBB1-F375DB0F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" y="1066800"/>
            <a:ext cx="1357461" cy="163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DA70C-7969-6D1E-5505-0BC7C815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1" y="3726419"/>
            <a:ext cx="1454376" cy="1743031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EB4B5EED-C656-78E9-E3E7-98DC3DA184F2}"/>
              </a:ext>
            </a:extLst>
          </p:cNvPr>
          <p:cNvSpPr txBox="1">
            <a:spLocks/>
          </p:cNvSpPr>
          <p:nvPr/>
        </p:nvSpPr>
        <p:spPr>
          <a:xfrm>
            <a:off x="814581" y="2704276"/>
            <a:ext cx="785619" cy="56623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奖章</a:t>
            </a:r>
            <a:endParaRPr lang="zh-TW" sz="2000" dirty="0">
              <a:solidFill>
                <a:schemeClr val="accent1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861FA3F-FB30-4DFE-F193-943DBBAA13EC}"/>
              </a:ext>
            </a:extLst>
          </p:cNvPr>
          <p:cNvSpPr txBox="1">
            <a:spLocks/>
          </p:cNvSpPr>
          <p:nvPr/>
        </p:nvSpPr>
        <p:spPr>
          <a:xfrm>
            <a:off x="508291" y="5562246"/>
            <a:ext cx="1091910" cy="8871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000" dirty="0">
                <a:solidFill>
                  <a:schemeClr val="accent1"/>
                </a:solidFill>
              </a:rPr>
              <a:t>旗帜布章奖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61231-616E-C846-FC5A-14BACE6B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353" y="730651"/>
            <a:ext cx="4371464" cy="57187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8B2CD4-BE2F-8DDF-5C85-00FE4A755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145" y="730651"/>
            <a:ext cx="4414286" cy="575085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290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5259" y="10022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21" y="4178454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3714" y="318275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LCI</a:t>
            </a:r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联系信息 </a:t>
            </a: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A686C3E1-1554-AAF4-03AB-EAF0CB4DD4A4}"/>
              </a:ext>
            </a:extLst>
          </p:cNvPr>
          <p:cNvSpPr txBox="1"/>
          <p:nvPr/>
        </p:nvSpPr>
        <p:spPr>
          <a:xfrm>
            <a:off x="701964" y="2057400"/>
            <a:ext cx="115062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电邮: 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4"/>
              </a:rPr>
              <a:t>pacificasian@lionsclubs.org</a:t>
            </a: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网页： 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5"/>
              </a:rPr>
              <a:t>https://www.lionsclubs.org/zh-han</a:t>
            </a:r>
            <a:r>
              <a:rPr lang="en-US" alt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5"/>
              </a:rPr>
              <a:t>s</a:t>
            </a: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5"/>
              </a:rPr>
              <a:t>/resources-for-members/resource-center/improving-club-quality</a:t>
            </a: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37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谢</a:t>
            </a:r>
            <a: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谢！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03E849-C74E-2127-63A9-8857C70B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142999" y="2362200"/>
            <a:ext cx="9601201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聚集一起是个开始；  保持团结是进步；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共同奋斗则是成功。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5B8E2D-0FCB-E037-0C89-4AC96C41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724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分会的全球会员发展措施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12770"/>
            <a:ext cx="5759626" cy="2768880"/>
            <a:chOff x="1784174" y="3012770"/>
            <a:chExt cx="5759626" cy="2768880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784249" y="531804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建立成功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27967" y="3012770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建立分会领导团队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建立愿景、评估需求并设定目标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建立计划来实现我们的目标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81677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61269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4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1E7E0F-93A6-7A78-CF42-E010CF58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E7643-F5BD-E222-BD12-D9C9CCFE4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727982"/>
              </p:ext>
            </p:extLst>
          </p:nvPr>
        </p:nvGraphicFramePr>
        <p:xfrm>
          <a:off x="2249423" y="1669257"/>
          <a:ext cx="7997952" cy="9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建立分会领导团队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现任领导人：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找出能够执行和领导此策略发展的人。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未来领导人：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包括能担任未来领导人的狮友。  曾担任领导职位、可提供洞察力、支持并对分会的未来感兴趣的狮友。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对会员进行民意投票：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全面了解贵分会的需求。寻找代表分会的各类会员的交集，或在较小分会中鼓励尽可能多的会员（老会员、新会员、年轻狮友、专业人士）参与，了解他们的需求并发挥他们的才能。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FB4E82-0FFD-8156-0856-167A80DB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建立愿景、评估需求并设定目标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65894825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 dirty="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1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以新会员振兴分会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2055092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有什么可以扩大会员发展的机会？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我们需要做些什么来更好地招募会员？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会员为什么不加入我们的分会？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人们为什么加入我们分会?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-127865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2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以新的服务机会重振分会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43000" y="2016925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分会的服务方案与目前的社区需求相关吗？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会员们热忱并积极地参与服务方案吗？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分会的领导接受会员提出的新的服务构想吗？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我们的服务方案是否吸引新会员？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-8346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3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在领导力发展及分会运作中表现卓越：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828800"/>
            <a:ext cx="9144000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分会干部是否参加他们职位的培训？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会员受到鼓励担任领导职务吗？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会员固定出席和参与分会活动吗？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是否需要重新考虑分会例会的形式?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70932</TotalTime>
  <Words>3517</Words>
  <Application>Microsoft Office PowerPoint</Application>
  <PresentationFormat>Widescreen</PresentationFormat>
  <Paragraphs>336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Adobe Devanagari</vt:lpstr>
      <vt:lpstr>Arial</vt:lpstr>
      <vt:lpstr>Calibri</vt:lpstr>
      <vt:lpstr>Calibri Light</vt:lpstr>
      <vt:lpstr>Helvetica</vt:lpstr>
      <vt:lpstr>HelveticaNeueLT Std Lt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2108</cp:revision>
  <cp:lastPrinted>2018-07-23T15:21:46Z</cp:lastPrinted>
  <dcterms:created xsi:type="dcterms:W3CDTF">2016-11-15T15:12:50Z</dcterms:created>
  <dcterms:modified xsi:type="dcterms:W3CDTF">2023-09-05T20:11:24Z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