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36"/>
  </p:notesMasterIdLst>
  <p:handoutMasterIdLst>
    <p:handoutMasterId r:id="rId37"/>
  </p:handoutMasterIdLst>
  <p:sldIdLst>
    <p:sldId id="908" r:id="rId7"/>
    <p:sldId id="961" r:id="rId8"/>
    <p:sldId id="1153" r:id="rId9"/>
    <p:sldId id="1140" r:id="rId10"/>
    <p:sldId id="1141" r:id="rId11"/>
    <p:sldId id="1127" r:id="rId12"/>
    <p:sldId id="968" r:id="rId13"/>
    <p:sldId id="1135" r:id="rId14"/>
    <p:sldId id="1136" r:id="rId15"/>
    <p:sldId id="1137" r:id="rId16"/>
    <p:sldId id="1121" r:id="rId17"/>
    <p:sldId id="1128" r:id="rId18"/>
    <p:sldId id="1139" r:id="rId19"/>
    <p:sldId id="1161" r:id="rId20"/>
    <p:sldId id="1163" r:id="rId21"/>
    <p:sldId id="1170" r:id="rId22"/>
    <p:sldId id="983" r:id="rId23"/>
    <p:sldId id="1157" r:id="rId24"/>
    <p:sldId id="1129" r:id="rId25"/>
    <p:sldId id="1148" r:id="rId26"/>
    <p:sldId id="1167" r:id="rId27"/>
    <p:sldId id="1132" r:id="rId28"/>
    <p:sldId id="1172" r:id="rId29"/>
    <p:sldId id="1133" r:id="rId30"/>
    <p:sldId id="1151" r:id="rId31"/>
    <p:sldId id="1174" r:id="rId32"/>
    <p:sldId id="1175" r:id="rId33"/>
    <p:sldId id="545" r:id="rId34"/>
    <p:sldId id="1176" r:id="rId3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F"/>
    <a:srgbClr val="00338D"/>
    <a:srgbClr val="732E81"/>
    <a:srgbClr val="FF5C35"/>
    <a:srgbClr val="00AC69"/>
    <a:srgbClr val="FBC608"/>
    <a:srgbClr val="EBB700"/>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1" autoAdjust="0"/>
    <p:restoredTop sz="85546" autoAdjust="0"/>
  </p:normalViewPr>
  <p:slideViewPr>
    <p:cSldViewPr showGuides="1">
      <p:cViewPr varScale="1">
        <p:scale>
          <a:sx n="97" d="100"/>
          <a:sy n="97" d="100"/>
        </p:scale>
        <p:origin x="420" y="7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chemeClr val="accent1"/>
          </a:solidFill>
        </a:ln>
      </dgm:spPr>
      <dgm:t>
        <a:bodyPr/>
        <a:lstStyle/>
        <a:p>
          <a:r>
            <a:rPr lang="es-ES" sz="2000" b="1" dirty="0">
              <a:latin typeface="Calibri" panose="020F0502020204030204" pitchFamily="34" charset="0"/>
              <a:cs typeface="Calibri" panose="020F0502020204030204" pitchFamily="34" charset="0"/>
            </a:rPr>
            <a:t>Formar un equipo</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chemeClr val="bg1"/>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chemeClr val="accent1"/>
          </a:solidFill>
        </a:ln>
      </dgm:spPr>
      <dgm:t>
        <a:bodyPr/>
        <a:lstStyle/>
        <a:p>
          <a:r>
            <a:rPr lang="es-ES" sz="2000" b="1" dirty="0">
              <a:latin typeface="Calibri" panose="020F0502020204030204" pitchFamily="34" charset="0"/>
              <a:cs typeface="Calibri" panose="020F0502020204030204" pitchFamily="34" charset="0"/>
            </a:rPr>
            <a:t>Crear una visión</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chemeClr val="bg1"/>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chemeClr val="accent1"/>
          </a:solidFill>
        </a:ln>
      </dgm:spPr>
      <dgm:t>
        <a:bodyPr/>
        <a:lstStyle/>
        <a:p>
          <a:r>
            <a:rPr lang="es-ES" sz="2000" b="1" dirty="0">
              <a:latin typeface="Calibri" panose="020F0502020204030204" pitchFamily="34" charset="0"/>
              <a:cs typeface="Calibri" panose="020F0502020204030204" pitchFamily="34" charset="0"/>
            </a:rPr>
            <a:t>Elaborar un plan</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chemeClr val="bg1"/>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chemeClr val="accent1"/>
          </a:solidFill>
        </a:ln>
      </dgm:spPr>
      <dgm:t>
        <a:bodyPr/>
        <a:lstStyle/>
        <a:p>
          <a:r>
            <a:rPr lang="es-ES" sz="2000" b="1" dirty="0">
              <a:latin typeface="Calibri" panose="020F0502020204030204" pitchFamily="34" charset="0"/>
              <a:cs typeface="Calibri" panose="020F0502020204030204" pitchFamily="34" charset="0"/>
            </a:rPr>
            <a:t>Conseguir el éxito</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custScaleX="105128">
        <dgm:presLayoutVars>
          <dgm:bulletEnabled val="1"/>
        </dgm:presLayoutVars>
      </dgm:prSet>
      <dgm:spPr/>
    </dgm:pt>
  </dgm:ptLst>
  <dgm:cxnLst>
    <dgm:cxn modelId="{5332630B-59BD-634B-A828-DD4997D68F49}" type="presOf" srcId="{EEF32CA8-AC9C-5441-842B-6D1F6C9E3055}" destId="{A036C3C0-EC55-8E47-B730-4BF68E881699}" srcOrd="0" destOrd="0" presId="urn:microsoft.com/office/officeart/2005/8/layout/process1"/>
    <dgm:cxn modelId="{E1A20642-8039-3F42-A4AD-EC4EDFB9D71A}" type="presOf" srcId="{197D76CA-9AF3-1D4F-87F5-964682439B76}" destId="{8BCC9560-53BA-214B-9065-75E7F4801199}" srcOrd="0" destOrd="0" presId="urn:microsoft.com/office/officeart/2005/8/layout/process1"/>
    <dgm:cxn modelId="{F03DC842-CCCB-054B-BECD-8C184D2BD8EA}" type="presOf" srcId="{B653342B-196C-284E-80E8-1D62F355EF15}" destId="{E3B2D0C9-233E-1242-97F8-37FFEEC12BC0}" srcOrd="0" destOrd="0" presId="urn:microsoft.com/office/officeart/2005/8/layout/process1"/>
    <dgm:cxn modelId="{7ECA2D4A-8CE1-6242-90ED-1DDA17C18AC2}" type="presOf" srcId="{FB80A2FA-497E-A842-A164-93ADAD0D50F2}" destId="{FBD61212-5398-2E45-BDBD-83796266A28C}" srcOrd="1" destOrd="0" presId="urn:microsoft.com/office/officeart/2005/8/layout/process1"/>
    <dgm:cxn modelId="{F6522F50-141E-944D-AB4F-6130F86D88F5}" type="presOf" srcId="{B896607A-9B68-5D47-BF51-4A961EEA77FF}" destId="{CA339F13-2EEE-8C42-BA2D-5E6BA45F7F5D}" srcOrd="0" destOrd="0" presId="urn:microsoft.com/office/officeart/2005/8/layout/process1"/>
    <dgm:cxn modelId="{D18B6D83-2E0D-7041-8F9E-C899355A18AD}" type="presOf" srcId="{5C8ABF9A-45C0-FC4E-91F7-229259C94E48}" destId="{B54B4899-8638-1D4E-9510-CDD331AF6A4C}" srcOrd="0"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DC611B8C-D9CE-9B46-9B52-799A82E3DBEC}" type="presOf" srcId="{87C46CD7-55A0-634E-AFC8-EA224249C7C7}" destId="{BEB34310-ABF7-2D43-851D-F592E75CB68F}" srcOrd="0" destOrd="0" presId="urn:microsoft.com/office/officeart/2005/8/layout/process1"/>
    <dgm:cxn modelId="{50DFAD8F-4F98-074C-9894-AE10B313A7BD}" type="presOf" srcId="{FB80A2FA-497E-A842-A164-93ADAD0D50F2}" destId="{7C60905F-858E-3D45-BDCF-8E59A2EDBDC4}"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26C8CAA6-0E46-D643-BEA0-CF69756E50AC}" type="presOf" srcId="{FC23EA54-8894-A644-85F7-3F13E4E9A9A4}" destId="{E8342DD9-3EB7-044E-AC87-2159238855B0}"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8BDAE6DD-B090-F84E-AD47-3EABC9ED8A55}" srcId="{197D76CA-9AF3-1D4F-87F5-964682439B76}" destId="{87C46CD7-55A0-634E-AFC8-EA224249C7C7}" srcOrd="2" destOrd="0" parTransId="{60248958-C8CF-604E-BC18-4A16E07CDEE2}" sibTransId="{B896607A-9B68-5D47-BF51-4A961EEA77FF}"/>
    <dgm:cxn modelId="{60824BE7-3B03-1B4E-879C-32F3A39E3C37}" type="presOf" srcId="{5C8ABF9A-45C0-FC4E-91F7-229259C94E48}" destId="{005A5409-7B88-0641-AFFE-D65A6F5E8799}" srcOrd="1" destOrd="0" presId="urn:microsoft.com/office/officeart/2005/8/layout/process1"/>
    <dgm:cxn modelId="{AF4EB3F1-5254-DF46-A670-F9C6AD3BC034}" type="presOf" srcId="{B896607A-9B68-5D47-BF51-4A961EEA77FF}" destId="{1EF53F94-4E2A-E142-9F2C-EB590545AB2F}" srcOrd="1" destOrd="0" presId="urn:microsoft.com/office/officeart/2005/8/layout/process1"/>
    <dgm:cxn modelId="{96CEBFFC-01DC-864E-8182-813D57912FE3}" type="presParOf" srcId="{8BCC9560-53BA-214B-9065-75E7F4801199}" destId="{E3B2D0C9-233E-1242-97F8-37FFEEC12BC0}" srcOrd="0" destOrd="0" presId="urn:microsoft.com/office/officeart/2005/8/layout/process1"/>
    <dgm:cxn modelId="{4749F90C-98FC-E34F-80BC-51A05530CBD0}" type="presParOf" srcId="{8BCC9560-53BA-214B-9065-75E7F4801199}" destId="{7C60905F-858E-3D45-BDCF-8E59A2EDBDC4}" srcOrd="1" destOrd="0" presId="urn:microsoft.com/office/officeart/2005/8/layout/process1"/>
    <dgm:cxn modelId="{C303ABC8-A33C-6942-A0DD-E4816277D98A}" type="presParOf" srcId="{7C60905F-858E-3D45-BDCF-8E59A2EDBDC4}" destId="{FBD61212-5398-2E45-BDBD-83796266A28C}" srcOrd="0" destOrd="0" presId="urn:microsoft.com/office/officeart/2005/8/layout/process1"/>
    <dgm:cxn modelId="{7F5E3FEC-641E-D447-9D11-CC601B8666F0}" type="presParOf" srcId="{8BCC9560-53BA-214B-9065-75E7F4801199}" destId="{E8342DD9-3EB7-044E-AC87-2159238855B0}" srcOrd="2" destOrd="0" presId="urn:microsoft.com/office/officeart/2005/8/layout/process1"/>
    <dgm:cxn modelId="{A2ABE635-59DA-EA46-A300-9459D1DFD825}" type="presParOf" srcId="{8BCC9560-53BA-214B-9065-75E7F4801199}" destId="{B54B4899-8638-1D4E-9510-CDD331AF6A4C}" srcOrd="3" destOrd="0" presId="urn:microsoft.com/office/officeart/2005/8/layout/process1"/>
    <dgm:cxn modelId="{1D884E8F-402A-6440-B924-5A49983635D9}" type="presParOf" srcId="{B54B4899-8638-1D4E-9510-CDD331AF6A4C}" destId="{005A5409-7B88-0641-AFFE-D65A6F5E8799}" srcOrd="0" destOrd="0" presId="urn:microsoft.com/office/officeart/2005/8/layout/process1"/>
    <dgm:cxn modelId="{84503523-BFB5-4E4A-AC52-C982118CEC78}" type="presParOf" srcId="{8BCC9560-53BA-214B-9065-75E7F4801199}" destId="{BEB34310-ABF7-2D43-851D-F592E75CB68F}" srcOrd="4" destOrd="0" presId="urn:microsoft.com/office/officeart/2005/8/layout/process1"/>
    <dgm:cxn modelId="{82A83B53-8411-B842-AE72-EC99B4803731}" type="presParOf" srcId="{8BCC9560-53BA-214B-9065-75E7F4801199}" destId="{CA339F13-2EEE-8C42-BA2D-5E6BA45F7F5D}" srcOrd="5" destOrd="0" presId="urn:microsoft.com/office/officeart/2005/8/layout/process1"/>
    <dgm:cxn modelId="{B2B6D364-3C13-1A4B-9332-5A8BA7804C5B}" type="presParOf" srcId="{CA339F13-2EEE-8C42-BA2D-5E6BA45F7F5D}" destId="{1EF53F94-4E2A-E142-9F2C-EB590545AB2F}" srcOrd="0" destOrd="0" presId="urn:microsoft.com/office/officeart/2005/8/layout/process1"/>
    <dgm:cxn modelId="{9EFF08CF-F4E3-D548-825C-AA89AA85A92D}"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es-ES">
              <a:solidFill>
                <a:schemeClr val="tx1"/>
              </a:solidFill>
              <a:latin typeface="Calibri" panose="020F0502020204030204" pitchFamily="34" charset="0"/>
              <a:cs typeface="Calibri" panose="020F0502020204030204" pitchFamily="34" charset="0"/>
            </a:rPr>
            <a:t>Aumentar el número de socios del club.</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es-ES">
              <a:solidFill>
                <a:schemeClr val="tx1"/>
              </a:solidFill>
              <a:latin typeface="Calibri" panose="020F0502020204030204" pitchFamily="34" charset="0"/>
              <a:cs typeface="Calibri" panose="020F0502020204030204" pitchFamily="34" charset="0"/>
            </a:rPr>
            <a:t>Revitalizar el club con nuevas oportunidades de servicio.</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es-ES">
              <a:solidFill>
                <a:schemeClr val="tx1"/>
              </a:solidFill>
              <a:latin typeface="Calibri" panose="020F0502020204030204" pitchFamily="34" charset="0"/>
              <a:cs typeface="Calibri" panose="020F0502020204030204" pitchFamily="34" charset="0"/>
            </a:rPr>
            <a:t>Rejuvenecer al club con nuevos socios.</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es-ES">
              <a:solidFill>
                <a:schemeClr val="tx1"/>
              </a:solidFill>
              <a:latin typeface="Calibri" panose="020F0502020204030204" pitchFamily="34" charset="0"/>
              <a:cs typeface="Calibri" panose="020F0502020204030204" pitchFamily="34" charset="0"/>
            </a:rPr>
            <a:t>Sobresalir en desarrollo de liderato y operaciones del club.</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es-ES">
              <a:solidFill>
                <a:schemeClr val="accent6"/>
              </a:solidFill>
              <a:latin typeface="Calibri" panose="020F0502020204030204" pitchFamily="34" charset="0"/>
              <a:cs typeface="Calibri" panose="020F0502020204030204" pitchFamily="34" charset="0"/>
            </a:rPr>
            <a:t>Compartir los logros del club con la comunidad.</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065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es-ES" sz="3200">
              <a:solidFill>
                <a:schemeClr val="bg1"/>
              </a:solidFill>
              <a:latin typeface="Calibri" panose="020F0502020204030204" pitchFamily="34" charset="0"/>
              <a:cs typeface="Calibri" panose="020F0502020204030204" pitchFamily="34" charset="0"/>
            </a:rPr>
            <a:t>Compartir</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es-ES" sz="3200">
              <a:solidFill>
                <a:schemeClr val="bg1"/>
              </a:solidFill>
              <a:latin typeface="Calibri" panose="020F0502020204030204" pitchFamily="34" charset="0"/>
              <a:cs typeface="Calibri" panose="020F0502020204030204" pitchFamily="34" charset="0"/>
            </a:rPr>
            <a:t>Apoyar</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es-ES" sz="3200">
              <a:solidFill>
                <a:schemeClr val="bg1"/>
              </a:solidFill>
              <a:latin typeface="Calibri" panose="020F0502020204030204" pitchFamily="34" charset="0"/>
              <a:cs typeface="Calibri" panose="020F0502020204030204" pitchFamily="34" charset="0"/>
            </a:rPr>
            <a:t>Reconocer</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es-ES" sz="3200">
              <a:solidFill>
                <a:schemeClr val="bg1"/>
              </a:solidFill>
              <a:latin typeface="Calibri" panose="020F0502020204030204" pitchFamily="34" charset="0"/>
              <a:cs typeface="Calibri" panose="020F0502020204030204" pitchFamily="34" charset="0"/>
            </a:rPr>
            <a:t>Evaluar</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es-ES" sz="3200">
              <a:solidFill>
                <a:schemeClr val="bg1"/>
              </a:solidFill>
              <a:latin typeface="Calibri" panose="020F0502020204030204" pitchFamily="34" charset="0"/>
              <a:cs typeface="Calibri" panose="020F0502020204030204" pitchFamily="34" charset="0"/>
            </a:rPr>
            <a:t>Cambiar</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custScaleX="149696">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custScaleX="156360">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1" y="159243"/>
          <a:ext cx="1608746" cy="965248"/>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alibri" panose="020F0502020204030204" pitchFamily="34" charset="0"/>
              <a:cs typeface="Calibri" panose="020F0502020204030204" pitchFamily="34" charset="0"/>
            </a:rPr>
            <a:t>Formar un equipo</a:t>
          </a:r>
        </a:p>
      </dsp:txBody>
      <dsp:txXfrm>
        <a:off x="28272" y="187514"/>
        <a:ext cx="1552204" cy="908706"/>
      </dsp:txXfrm>
    </dsp:sp>
    <dsp:sp modelId="{7C60905F-858E-3D45-BDCF-8E59A2EDBDC4}">
      <dsp:nvSpPr>
        <dsp:cNvPr id="0" name=""/>
        <dsp:cNvSpPr/>
      </dsp:nvSpPr>
      <dsp:spPr>
        <a:xfrm>
          <a:off x="1769623" y="442383"/>
          <a:ext cx="341054" cy="398969"/>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769623" y="522177"/>
        <a:ext cx="238738" cy="239381"/>
      </dsp:txXfrm>
    </dsp:sp>
    <dsp:sp modelId="{E8342DD9-3EB7-044E-AC87-2159238855B0}">
      <dsp:nvSpPr>
        <dsp:cNvPr id="0" name=""/>
        <dsp:cNvSpPr/>
      </dsp:nvSpPr>
      <dsp:spPr>
        <a:xfrm>
          <a:off x="2252247" y="159243"/>
          <a:ext cx="1608746" cy="965248"/>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alibri" panose="020F0502020204030204" pitchFamily="34" charset="0"/>
              <a:cs typeface="Calibri" panose="020F0502020204030204" pitchFamily="34" charset="0"/>
            </a:rPr>
            <a:t>Crear una visión</a:t>
          </a:r>
        </a:p>
      </dsp:txBody>
      <dsp:txXfrm>
        <a:off x="2280518" y="187514"/>
        <a:ext cx="1552204" cy="908706"/>
      </dsp:txXfrm>
    </dsp:sp>
    <dsp:sp modelId="{B54B4899-8638-1D4E-9510-CDD331AF6A4C}">
      <dsp:nvSpPr>
        <dsp:cNvPr id="0" name=""/>
        <dsp:cNvSpPr/>
      </dsp:nvSpPr>
      <dsp:spPr>
        <a:xfrm>
          <a:off x="4021868" y="442383"/>
          <a:ext cx="341054" cy="398969"/>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4021868" y="522177"/>
        <a:ext cx="238738" cy="239381"/>
      </dsp:txXfrm>
    </dsp:sp>
    <dsp:sp modelId="{BEB34310-ABF7-2D43-851D-F592E75CB68F}">
      <dsp:nvSpPr>
        <dsp:cNvPr id="0" name=""/>
        <dsp:cNvSpPr/>
      </dsp:nvSpPr>
      <dsp:spPr>
        <a:xfrm>
          <a:off x="4504492" y="159243"/>
          <a:ext cx="1608746" cy="965248"/>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alibri" panose="020F0502020204030204" pitchFamily="34" charset="0"/>
              <a:cs typeface="Calibri" panose="020F0502020204030204" pitchFamily="34" charset="0"/>
            </a:rPr>
            <a:t>Elaborar un plan</a:t>
          </a:r>
        </a:p>
      </dsp:txBody>
      <dsp:txXfrm>
        <a:off x="4532763" y="187514"/>
        <a:ext cx="1552204" cy="908706"/>
      </dsp:txXfrm>
    </dsp:sp>
    <dsp:sp modelId="{CA339F13-2EEE-8C42-BA2D-5E6BA45F7F5D}">
      <dsp:nvSpPr>
        <dsp:cNvPr id="0" name=""/>
        <dsp:cNvSpPr/>
      </dsp:nvSpPr>
      <dsp:spPr>
        <a:xfrm>
          <a:off x="6274114" y="442383"/>
          <a:ext cx="341054" cy="398969"/>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6274114" y="522177"/>
        <a:ext cx="238738" cy="239381"/>
      </dsp:txXfrm>
    </dsp:sp>
    <dsp:sp modelId="{A036C3C0-EC55-8E47-B730-4BF68E881699}">
      <dsp:nvSpPr>
        <dsp:cNvPr id="0" name=""/>
        <dsp:cNvSpPr/>
      </dsp:nvSpPr>
      <dsp:spPr>
        <a:xfrm>
          <a:off x="6756738" y="159243"/>
          <a:ext cx="1691243" cy="965248"/>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Calibri" panose="020F0502020204030204" pitchFamily="34" charset="0"/>
              <a:cs typeface="Calibri" panose="020F0502020204030204" pitchFamily="34" charset="0"/>
            </a:rPr>
            <a:t>Conseguir el éxito</a:t>
          </a:r>
        </a:p>
      </dsp:txBody>
      <dsp:txXfrm>
        <a:off x="6785009" y="187514"/>
        <a:ext cx="1634701" cy="9087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s-ES" sz="2700" kern="1200">
              <a:solidFill>
                <a:schemeClr val="tx1"/>
              </a:solidFill>
              <a:latin typeface="Calibri" panose="020F0502020204030204" pitchFamily="34" charset="0"/>
              <a:cs typeface="Calibri" panose="020F0502020204030204" pitchFamily="34" charset="0"/>
            </a:rPr>
            <a:t>Aumentar el número de socios del club.</a:t>
          </a:r>
        </a:p>
      </dsp:txBody>
      <dsp:txXfrm>
        <a:off x="4265156" y="2657673"/>
        <a:ext cx="1572872" cy="1572872"/>
      </dsp:txXfrm>
    </dsp:sp>
    <dsp:sp modelId="{81ED42A3-111F-4F84-A6E1-3F83AD87ED31}">
      <dsp:nvSpPr>
        <dsp:cNvPr id="0" name=""/>
        <dsp:cNvSpPr/>
      </dsp:nvSpPr>
      <dsp:spPr>
        <a:xfrm rot="10776330">
          <a:off x="2720514" y="3181300"/>
          <a:ext cx="1210760"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s-ES" sz="2100" kern="1200">
              <a:solidFill>
                <a:schemeClr val="tx1"/>
              </a:solidFill>
              <a:latin typeface="Calibri" panose="020F0502020204030204" pitchFamily="34" charset="0"/>
              <a:cs typeface="Calibri" panose="020F0502020204030204" pitchFamily="34" charset="0"/>
            </a:rPr>
            <a:t>Rejuvenecer al club con nuevos socios.</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s-ES" sz="2100" kern="1200">
              <a:solidFill>
                <a:schemeClr val="tx1"/>
              </a:solidFill>
              <a:latin typeface="Calibri" panose="020F0502020204030204" pitchFamily="34" charset="0"/>
              <a:cs typeface="Calibri" panose="020F0502020204030204" pitchFamily="34" charset="0"/>
            </a:rPr>
            <a:t>Revitalizar el club con nuevas oportunidades de servicio.</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s-ES" sz="2100" kern="1200">
              <a:solidFill>
                <a:schemeClr val="tx1"/>
              </a:solidFill>
              <a:latin typeface="Calibri" panose="020F0502020204030204" pitchFamily="34" charset="0"/>
              <a:cs typeface="Calibri" panose="020F0502020204030204" pitchFamily="34" charset="0"/>
            </a:rPr>
            <a:t>Sobresalir en desarrollo de liderato y operaciones del club.</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s-ES" sz="2100" kern="1200">
              <a:solidFill>
                <a:schemeClr val="accent6"/>
              </a:solidFill>
              <a:latin typeface="Calibri" panose="020F0502020204030204" pitchFamily="34" charset="0"/>
              <a:cs typeface="Calibri" panose="020F0502020204030204" pitchFamily="34" charset="0"/>
            </a:rPr>
            <a:t>Compartir los logros del club con la comunidad.</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5525101" y="39726"/>
          <a:ext cx="1375060"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ES" sz="3200" kern="1200">
              <a:solidFill>
                <a:schemeClr val="bg1"/>
              </a:solidFill>
              <a:latin typeface="Calibri" panose="020F0502020204030204" pitchFamily="34" charset="0"/>
              <a:cs typeface="Calibri" panose="020F0502020204030204" pitchFamily="34" charset="0"/>
            </a:rPr>
            <a:t>Compartir</a:t>
          </a:r>
        </a:p>
      </dsp:txBody>
      <dsp:txXfrm>
        <a:off x="5525101" y="39726"/>
        <a:ext cx="1375060" cy="1375060"/>
      </dsp:txXfrm>
    </dsp:sp>
    <dsp:sp modelId="{38F3E115-2726-41E2-A1A9-A5F5D41654D6}">
      <dsp:nvSpPr>
        <dsp:cNvPr id="0" name=""/>
        <dsp:cNvSpPr/>
      </dsp:nvSpPr>
      <dsp:spPr>
        <a:xfrm>
          <a:off x="2283613" y="-878"/>
          <a:ext cx="5164122" cy="5164122"/>
        </a:xfrm>
        <a:prstGeom prst="circularArrow">
          <a:avLst>
            <a:gd name="adj1" fmla="val 5192"/>
            <a:gd name="adj2" fmla="val 335341"/>
            <a:gd name="adj3" fmla="val 21295574"/>
            <a:gd name="adj4" fmla="val 19764195"/>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6015892" y="2601790"/>
          <a:ext cx="2058410"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ES" sz="3200" kern="1200">
              <a:solidFill>
                <a:schemeClr val="bg1"/>
              </a:solidFill>
              <a:latin typeface="Calibri" panose="020F0502020204030204" pitchFamily="34" charset="0"/>
              <a:cs typeface="Calibri" panose="020F0502020204030204" pitchFamily="34" charset="0"/>
            </a:rPr>
            <a:t>Apoyar</a:t>
          </a:r>
        </a:p>
      </dsp:txBody>
      <dsp:txXfrm>
        <a:off x="6015892" y="2601790"/>
        <a:ext cx="2058410" cy="1375060"/>
      </dsp:txXfrm>
    </dsp:sp>
    <dsp:sp modelId="{8BA4A4AD-AE21-4519-907E-3292F261B497}">
      <dsp:nvSpPr>
        <dsp:cNvPr id="0" name=""/>
        <dsp:cNvSpPr/>
      </dsp:nvSpPr>
      <dsp:spPr>
        <a:xfrm>
          <a:off x="2283613" y="-878"/>
          <a:ext cx="5164122" cy="5164122"/>
        </a:xfrm>
        <a:prstGeom prst="circularArrow">
          <a:avLst>
            <a:gd name="adj1" fmla="val 5192"/>
            <a:gd name="adj2" fmla="val 335341"/>
            <a:gd name="adj3" fmla="val 3386035"/>
            <a:gd name="adj4" fmla="val 2251214"/>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3790653" y="4185232"/>
          <a:ext cx="2150044"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ES" sz="3200" kern="1200">
              <a:solidFill>
                <a:schemeClr val="bg1"/>
              </a:solidFill>
              <a:latin typeface="Calibri" panose="020F0502020204030204" pitchFamily="34" charset="0"/>
              <a:cs typeface="Calibri" panose="020F0502020204030204" pitchFamily="34" charset="0"/>
            </a:rPr>
            <a:t>Reconocer</a:t>
          </a:r>
        </a:p>
      </dsp:txBody>
      <dsp:txXfrm>
        <a:off x="3790653" y="4185232"/>
        <a:ext cx="2150044" cy="1375060"/>
      </dsp:txXfrm>
    </dsp:sp>
    <dsp:sp modelId="{9E39B2B2-8846-4D64-9C36-18324217A6E5}">
      <dsp:nvSpPr>
        <dsp:cNvPr id="0" name=""/>
        <dsp:cNvSpPr/>
      </dsp:nvSpPr>
      <dsp:spPr>
        <a:xfrm>
          <a:off x="2283613" y="-878"/>
          <a:ext cx="5164122" cy="5164122"/>
        </a:xfrm>
        <a:prstGeom prst="circularArrow">
          <a:avLst>
            <a:gd name="adj1" fmla="val 5192"/>
            <a:gd name="adj2" fmla="val 335341"/>
            <a:gd name="adj3" fmla="val 8213446"/>
            <a:gd name="adj4" fmla="val 7078625"/>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1603097" y="2601790"/>
          <a:ext cx="2166311"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ES" sz="3200" kern="1200">
              <a:solidFill>
                <a:schemeClr val="bg1"/>
              </a:solidFill>
              <a:latin typeface="Calibri" panose="020F0502020204030204" pitchFamily="34" charset="0"/>
              <a:cs typeface="Calibri" panose="020F0502020204030204" pitchFamily="34" charset="0"/>
            </a:rPr>
            <a:t>Evaluar</a:t>
          </a:r>
        </a:p>
      </dsp:txBody>
      <dsp:txXfrm>
        <a:off x="1603097" y="2601790"/>
        <a:ext cx="2166311" cy="1375060"/>
      </dsp:txXfrm>
    </dsp:sp>
    <dsp:sp modelId="{2E3351E2-2A4A-4DA6-8386-CAD3C32A7C8A}">
      <dsp:nvSpPr>
        <dsp:cNvPr id="0" name=""/>
        <dsp:cNvSpPr/>
      </dsp:nvSpPr>
      <dsp:spPr>
        <a:xfrm>
          <a:off x="2283613" y="-878"/>
          <a:ext cx="5164122" cy="5164122"/>
        </a:xfrm>
        <a:prstGeom prst="circularArrow">
          <a:avLst>
            <a:gd name="adj1" fmla="val 5192"/>
            <a:gd name="adj2" fmla="val 335341"/>
            <a:gd name="adj3" fmla="val 12300464"/>
            <a:gd name="adj4" fmla="val 10769086"/>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2831188" y="39726"/>
          <a:ext cx="1375060"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s-ES" sz="3200" kern="1200">
              <a:solidFill>
                <a:schemeClr val="bg1"/>
              </a:solidFill>
              <a:latin typeface="Calibri" panose="020F0502020204030204" pitchFamily="34" charset="0"/>
              <a:cs typeface="Calibri" panose="020F0502020204030204" pitchFamily="34" charset="0"/>
            </a:rPr>
            <a:t>Cambiar</a:t>
          </a:r>
        </a:p>
      </dsp:txBody>
      <dsp:txXfrm>
        <a:off x="2831188" y="39726"/>
        <a:ext cx="1375060" cy="1375060"/>
      </dsp:txXfrm>
    </dsp:sp>
    <dsp:sp modelId="{530FA79C-3F31-40E4-83D7-8F47B18CD322}">
      <dsp:nvSpPr>
        <dsp:cNvPr id="0" name=""/>
        <dsp:cNvSpPr/>
      </dsp:nvSpPr>
      <dsp:spPr>
        <a:xfrm>
          <a:off x="2283613" y="-878"/>
          <a:ext cx="5164122" cy="5164122"/>
        </a:xfrm>
        <a:prstGeom prst="circularArrow">
          <a:avLst>
            <a:gd name="adj1" fmla="val 5192"/>
            <a:gd name="adj2" fmla="val 335341"/>
            <a:gd name="adj3" fmla="val 16868096"/>
            <a:gd name="adj4" fmla="val 15196563"/>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Bienvenidos a la presentación Lograr la excelencia de los clubes </a:t>
            </a:r>
          </a:p>
        </p:txBody>
      </p:sp>
    </p:spTree>
    <p:extLst>
      <p:ext uri="{BB962C8B-B14F-4D97-AF65-F5344CB8AC3E}">
        <p14:creationId xmlns:p14="http://schemas.microsoft.com/office/powerpoint/2010/main" val="220092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Utilizar el análisis FODA para identificar necesidades y establecer estrategias para los objetivos. </a:t>
            </a:r>
          </a:p>
          <a:p>
            <a:endParaRPr lang="en-US" dirty="0"/>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es-ES" sz="1200">
                <a:solidFill>
                  <a:schemeClr val="bg1"/>
                </a:solidFill>
                <a:latin typeface="Calibri" panose="020F0502020204030204" pitchFamily="34" charset="0"/>
                <a:cs typeface="Calibri" panose="020F0502020204030204" pitchFamily="34" charset="0"/>
              </a:rPr>
              <a:t>Aprovechar las fortalezas o puntos fuertes.</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es-ES" sz="1200">
                <a:solidFill>
                  <a:schemeClr val="bg1"/>
                </a:solidFill>
                <a:latin typeface="Calibri" panose="020F0502020204030204" pitchFamily="34" charset="0"/>
                <a:cs typeface="Calibri" panose="020F0502020204030204" pitchFamily="34" charset="0"/>
              </a:rPr>
              <a:t>Gestionar los puntos débiles</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es-ES" sz="1200">
                <a:solidFill>
                  <a:schemeClr val="bg1"/>
                </a:solidFill>
                <a:latin typeface="Calibri" panose="020F0502020204030204" pitchFamily="34" charset="0"/>
                <a:cs typeface="Calibri" panose="020F0502020204030204" pitchFamily="34" charset="0"/>
              </a:rPr>
              <a:t>Aprovechar las oportunidades</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es-ES" sz="1200">
                <a:solidFill>
                  <a:schemeClr val="bg1"/>
                </a:solidFill>
                <a:latin typeface="Calibri" panose="020F0502020204030204" pitchFamily="34" charset="0"/>
                <a:cs typeface="Calibri" panose="020F0502020204030204" pitchFamily="34" charset="0"/>
              </a:rPr>
              <a:t>Disminuir el impacto de las amenazas</a:t>
            </a:r>
          </a:p>
          <a:p>
            <a:pPr marL="0" indent="0">
              <a:buFont typeface="Wingdings" panose="05000000000000000000" pitchFamily="2" charset="2"/>
              <a:buNone/>
            </a:pPr>
            <a:endParaRPr lang="en-US" dirty="0"/>
          </a:p>
          <a:p>
            <a:pPr marL="0" indent="0">
              <a:buFont typeface="Wingdings" panose="05000000000000000000" pitchFamily="2" charset="2"/>
              <a:buNone/>
            </a:pP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11</a:t>
            </a:fld>
            <a:endParaRPr lang="en-US"/>
          </a:p>
        </p:txBody>
      </p:sp>
    </p:spTree>
    <p:extLst>
      <p:ext uri="{BB962C8B-B14F-4D97-AF65-F5344CB8AC3E}">
        <p14:creationId xmlns:p14="http://schemas.microsoft.com/office/powerpoint/2010/main" val="4256715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12</a:t>
            </a:fld>
            <a:endParaRPr lang="en-US"/>
          </a:p>
        </p:txBody>
      </p:sp>
    </p:spTree>
    <p:extLst>
      <p:ext uri="{BB962C8B-B14F-4D97-AF65-F5344CB8AC3E}">
        <p14:creationId xmlns:p14="http://schemas.microsoft.com/office/powerpoint/2010/main" val="399067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Evaluación de las necesidades del club y la comunidad: Su objetivo es ofrecer recomendaciones y ayudar al club a reflexionar sobre su servicio y descubrir nuevas formas de influir en la comunidad.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s-ES">
                <a:solidFill>
                  <a:schemeClr val="tx2"/>
                </a:solidFill>
              </a:rPr>
              <a:t>Su club a su manera: Esta guía proporciona los pasos para un proceso de recorrido para ayudar a su club a personalizar y celebrar reuniones del club que estén bien planificadas, implementadas y divertidas; aumentando el compañerismo y la satisfacción de los socios.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a:solidFill>
                  <a:schemeClr val="tx2"/>
                </a:solidFill>
              </a:rPr>
              <a:t>Iniciativa clubes de calidad: Este recurso ayuda a los clubes a explorar cómo pueden mejorar continuamente y es lo suficientemente sencillo como para usarlo como herramienta de planificación anual.  Fomenta la participación de todos los socios.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a:solidFill>
                  <a:schemeClr val="tx2"/>
                </a:solidFill>
              </a:rPr>
              <a:t>Guía del asesor de afiliación del club: diseñada para ayudar a apoyar a los socios, tanto a los actuales como a los nuevos para garantizar que tengan una experiencia relevante, impactante y gratificante como parte del club.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13</a:t>
            </a:fld>
            <a:endParaRPr lang="en-US"/>
          </a:p>
        </p:txBody>
      </p:sp>
    </p:spTree>
    <p:extLst>
      <p:ext uri="{BB962C8B-B14F-4D97-AF65-F5344CB8AC3E}">
        <p14:creationId xmlns:p14="http://schemas.microsoft.com/office/powerpoint/2010/main" val="1317576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s-ES" sz="1800" b="0" i="0" u="none" strike="noStrike" baseline="0">
                <a:solidFill>
                  <a:srgbClr val="FFFFFF"/>
                </a:solidFill>
                <a:latin typeface="Arial" panose="020B0604020202020204" pitchFamily="34" charset="0"/>
              </a:rPr>
              <a:t>Guía de satisfacción de los  socios:</a:t>
            </a:r>
            <a:r>
              <a:rPr lang="es-ES" sz="1800" b="0" i="0" u="none" strike="noStrike" baseline="0">
                <a:latin typeface="Arial" panose="020B0604020202020204" pitchFamily="34" charset="0"/>
              </a:rPr>
              <a:t> </a:t>
            </a:r>
            <a:r>
              <a:rPr lang="es-ES" sz="1800" b="0" i="0" u="none" strike="noStrike" baseline="0">
                <a:solidFill>
                  <a:srgbClr val="FFFFFF"/>
                </a:solidFill>
                <a:latin typeface="Arial" panose="020B0604020202020204" pitchFamily="34" charset="0"/>
              </a:rPr>
              <a:t>Esta guía describe un proceso de tres pasos para ayudar a aumentar la satisfacción entre los socios del club y ofrece consejos sobre las barreras comunes que impiden la satisfacción de los socios. </a:t>
            </a:r>
          </a:p>
          <a:p>
            <a:endParaRPr lang="en-US" sz="1800" b="0" i="0" u="none" strike="noStrike" baseline="0" dirty="0">
              <a:solidFill>
                <a:srgbClr val="FFFFFF"/>
              </a:solidFill>
              <a:latin typeface="Arial" panose="020B0604020202020204" pitchFamily="34" charset="0"/>
            </a:endParaRPr>
          </a:p>
          <a:p>
            <a:r>
              <a:rPr lang="es-ES" sz="1800" b="0" i="0" u="none" strike="noStrike" baseline="0">
                <a:solidFill>
                  <a:srgbClr val="FFC000"/>
                </a:solidFill>
                <a:latin typeface="Arial" panose="020B0604020202020204" pitchFamily="34" charset="0"/>
              </a:rPr>
              <a:t>¡Basta con preguntar! Guía de reclutamiento de socios nuevos: </a:t>
            </a:r>
            <a:r>
              <a:rPr lang="es-ES" sz="1800" b="0" i="0" u="none" strike="noStrike" baseline="0">
                <a:solidFill>
                  <a:srgbClr val="FFFFFF"/>
                </a:solidFill>
                <a:latin typeface="Arial" panose="020B0604020202020204" pitchFamily="34" charset="0"/>
              </a:rPr>
              <a:t>Diseñada para orientar a su club a través del proceso de reclutamiento de nuevos socios y manejar eficazmente el crecimiento del club. </a:t>
            </a:r>
          </a:p>
          <a:p>
            <a:r>
              <a:rPr lang="es-ES" sz="1800" b="0" i="0" u="none" strike="noStrike" baseline="0">
                <a:solidFill>
                  <a:srgbClr val="FFC000"/>
                </a:solidFill>
                <a:latin typeface="Arial" panose="020B0604020202020204" pitchFamily="34" charset="0"/>
              </a:rPr>
              <a:t>La trayectoria de servicio: </a:t>
            </a:r>
            <a:r>
              <a:rPr lang="es-ES" sz="1800" b="0" i="0" u="none" strike="noStrike" baseline="0">
                <a:solidFill>
                  <a:srgbClr val="FFFFFF"/>
                </a:solidFill>
                <a:latin typeface="Arial" panose="020B0604020202020204" pitchFamily="34" charset="0"/>
              </a:rPr>
              <a:t>Abarca cuatro frases sencillas: Informarse </a:t>
            </a:r>
          </a:p>
          <a:p>
            <a:endParaRPr lang="en-US" sz="1800" b="0" i="0" u="none" strike="noStrike" baseline="0" dirty="0">
              <a:solidFill>
                <a:srgbClr val="FFFFFF"/>
              </a:solidFill>
              <a:latin typeface="Arial" panose="020B0604020202020204" pitchFamily="34" charset="0"/>
            </a:endParaRPr>
          </a:p>
          <a:p>
            <a:r>
              <a:rPr lang="es-ES" sz="1800" b="0" i="0" u="none" strike="noStrike" baseline="0">
                <a:solidFill>
                  <a:srgbClr val="FFC000"/>
                </a:solidFill>
                <a:latin typeface="Arial" panose="020B0604020202020204" pitchFamily="34" charset="0"/>
              </a:rPr>
              <a:t>Guía del asesor de mercadotecnia </a:t>
            </a:r>
            <a:r>
              <a:rPr lang="es-ES" sz="1800" b="0" i="0" u="none" strike="noStrike" baseline="0">
                <a:solidFill>
                  <a:srgbClr val="FFFFFF"/>
                </a:solidFill>
                <a:latin typeface="Arial" panose="020B0604020202020204" pitchFamily="34" charset="0"/>
              </a:rPr>
              <a:t>Incluye consejos para trabajar con los diferentes canales de medios, ideas sobre cómo hacer que su mensaje destaque y acceso a los recursos que ofrece Lions International y que pueden utilizar los clubes locales. </a:t>
            </a:r>
            <a:r>
              <a:rPr lang="es-ES" sz="1800" b="0" i="0" u="none" strike="noStrike" baseline="0">
                <a:solidFill>
                  <a:srgbClr val="FFC000"/>
                </a:solidFill>
                <a:latin typeface="Arial" panose="020B0604020202020204" pitchFamily="34" charset="0"/>
              </a:rPr>
              <a:t>Evaluación de la situación de los clubes</a:t>
            </a:r>
            <a:r>
              <a:rPr lang="es-ES" sz="1800" b="0" i="0" u="none" strike="noStrike" baseline="0">
                <a:latin typeface="Arial" panose="020B0604020202020204" pitchFamily="34" charset="0"/>
              </a:rPr>
              <a:t>: </a:t>
            </a:r>
            <a:r>
              <a:rPr lang="es-ES" sz="1800" b="0" i="0" u="none" strike="noStrike" baseline="0">
                <a:solidFill>
                  <a:srgbClr val="FFFFFF"/>
                </a:solidFill>
                <a:latin typeface="Arial" panose="020B0604020202020204" pitchFamily="34" charset="0"/>
              </a:rPr>
              <a:t>Permite hacer seguimiento al aumento de socios, </a:t>
            </a:r>
          </a:p>
          <a:p>
            <a:endParaRPr lang="en-US" sz="1800" b="0" i="0" u="none" strike="noStrike" baseline="0" dirty="0">
              <a:solidFill>
                <a:srgbClr val="FFFFFF"/>
              </a:solidFill>
              <a:latin typeface="Arial" panose="020B0604020202020204" pitchFamily="34" charset="0"/>
            </a:endParaRPr>
          </a:p>
          <a:p>
            <a:r>
              <a:rPr lang="es-ES" sz="1800" b="0" i="0" u="none" strike="noStrike" baseline="0">
                <a:solidFill>
                  <a:srgbClr val="FFC000"/>
                </a:solidFill>
                <a:latin typeface="Arial" panose="020B0604020202020204" pitchFamily="34" charset="0"/>
              </a:rPr>
              <a:t>La trayectoria de servicio: </a:t>
            </a:r>
            <a:r>
              <a:rPr lang="es-ES" sz="1800" b="0" i="0" u="none" strike="noStrike" baseline="0">
                <a:solidFill>
                  <a:srgbClr val="FFFFFF"/>
                </a:solidFill>
                <a:latin typeface="Arial" panose="020B0604020202020204" pitchFamily="34" charset="0"/>
              </a:rPr>
              <a:t>Abarca cuatro frases sencillas: Informarse, descubrir, actuar y celebrar. </a:t>
            </a:r>
          </a:p>
          <a:p>
            <a:endParaRPr lang="en-US" sz="1800" b="0" i="0" u="none" strike="noStrike" baseline="0" dirty="0">
              <a:solidFill>
                <a:srgbClr val="FFFFFF"/>
              </a:solidFill>
              <a:latin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a:p>
        </p:txBody>
      </p:sp>
    </p:spTree>
    <p:extLst>
      <p:ext uri="{BB962C8B-B14F-4D97-AF65-F5344CB8AC3E}">
        <p14:creationId xmlns:p14="http://schemas.microsoft.com/office/powerpoint/2010/main" val="2946349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La Guía de resolución de problemas para clubes </a:t>
            </a:r>
            <a:r>
              <a:rPr lang="es-ES" sz="1800">
                <a:effectLst/>
                <a:latin typeface="Calibri Light" panose="020F0302020204030204" pitchFamily="34" charset="0"/>
                <a:ea typeface="Calibri" panose="020F0502020204030204" pitchFamily="34" charset="0"/>
              </a:rPr>
              <a:t>identifica problemas comunes de los clubes y proporciona recursos con posibles soluciones.. </a:t>
            </a:r>
          </a:p>
          <a:p>
            <a:endParaRPr lang="en-US" sz="1800" dirty="0">
              <a:effectLst/>
              <a:latin typeface="Calibri Light" panose="020F0302020204030204" pitchFamily="34" charset="0"/>
              <a:ea typeface="Calibri" panose="020F0502020204030204" pitchFamily="34" charset="0"/>
            </a:endParaRPr>
          </a:p>
          <a:p>
            <a:endParaRPr lang="en-US" sz="1800" dirty="0">
              <a:effectLst/>
              <a:latin typeface="Calibri Light" panose="020F0302020204030204" pitchFamily="34" charset="0"/>
            </a:endParaRP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15</a:t>
            </a:fld>
            <a:endParaRPr lang="en-US"/>
          </a:p>
        </p:txBody>
      </p:sp>
    </p:spTree>
    <p:extLst>
      <p:ext uri="{BB962C8B-B14F-4D97-AF65-F5344CB8AC3E}">
        <p14:creationId xmlns:p14="http://schemas.microsoft.com/office/powerpoint/2010/main" val="340044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Hablemos de cómo establecer metas</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a:p>
        </p:txBody>
      </p:sp>
    </p:spTree>
    <p:extLst>
      <p:ext uri="{BB962C8B-B14F-4D97-AF65-F5344CB8AC3E}">
        <p14:creationId xmlns:p14="http://schemas.microsoft.com/office/powerpoint/2010/main" val="3695037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17</a:t>
            </a:fld>
            <a:endParaRPr lang="en-US"/>
          </a:p>
        </p:txBody>
      </p:sp>
    </p:spTree>
    <p:extLst>
      <p:ext uri="{BB962C8B-B14F-4D97-AF65-F5344CB8AC3E}">
        <p14:creationId xmlns:p14="http://schemas.microsoft.com/office/powerpoint/2010/main" val="2921887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Anime a su club a utilizar este formulario y ayúdenlos a fijar las metas del club.</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18</a:t>
            </a:fld>
            <a:endParaRPr lang="en-US"/>
          </a:p>
        </p:txBody>
      </p:sp>
    </p:spTree>
    <p:extLst>
      <p:ext uri="{BB962C8B-B14F-4D97-AF65-F5344CB8AC3E}">
        <p14:creationId xmlns:p14="http://schemas.microsoft.com/office/powerpoint/2010/main" val="3307731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20</a:t>
            </a:fld>
            <a:endParaRPr lang="en-US"/>
          </a:p>
        </p:txBody>
      </p:sp>
    </p:spTree>
    <p:extLst>
      <p:ext uri="{BB962C8B-B14F-4D97-AF65-F5344CB8AC3E}">
        <p14:creationId xmlns:p14="http://schemas.microsoft.com/office/powerpoint/2010/main" val="622557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21</a:t>
            </a:fld>
            <a:endParaRPr lang="en-US"/>
          </a:p>
        </p:txBody>
      </p:sp>
    </p:spTree>
    <p:extLst>
      <p:ext uri="{BB962C8B-B14F-4D97-AF65-F5344CB8AC3E}">
        <p14:creationId xmlns:p14="http://schemas.microsoft.com/office/powerpoint/2010/main" val="33475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2</a:t>
            </a:fld>
            <a:endParaRPr lang="en-US"/>
          </a:p>
        </p:txBody>
      </p:sp>
    </p:spTree>
    <p:extLst>
      <p:ext uri="{BB962C8B-B14F-4D97-AF65-F5344CB8AC3E}">
        <p14:creationId xmlns:p14="http://schemas.microsoft.com/office/powerpoint/2010/main" val="71993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Tomemos el tiempo para hablar sobre los éxitos logrados.</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a:p>
        </p:txBody>
      </p:sp>
    </p:spTree>
    <p:extLst>
      <p:ext uri="{BB962C8B-B14F-4D97-AF65-F5344CB8AC3E}">
        <p14:creationId xmlns:p14="http://schemas.microsoft.com/office/powerpoint/2010/main" val="1643234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a:t>Cada presentador tomará una de las viñetas indicadas a continuación.  Los demás pueden participar intermitentemente y dar consejos.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s-ES"/>
              <a:t>Comparta: </a:t>
            </a:r>
            <a:r>
              <a:rPr lang="es-ES" sz="1200">
                <a:solidFill>
                  <a:schemeClr val="bg1"/>
                </a:solidFill>
                <a:latin typeface="Calibri" panose="020F0502020204030204" pitchFamily="34" charset="0"/>
                <a:cs typeface="Calibri" panose="020F0502020204030204" pitchFamily="34" charset="0"/>
              </a:rPr>
              <a:t>la visión de su club con todos los socios para que sepan lo que el club desea alcanzar, y su papel en lograr dichas metas. Es muy importante para la prosperidad y vitalidad de un club es primordial que sus socios se sientan conectados con el éxito del club.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a:solidFill>
                  <a:schemeClr val="bg1"/>
                </a:solidFill>
                <a:latin typeface="Calibri" panose="020F0502020204030204" pitchFamily="34" charset="0"/>
                <a:cs typeface="Calibri" panose="020F0502020204030204" pitchFamily="34" charset="0"/>
              </a:rPr>
              <a:t>Apoye: a los socios que se comprometieron con el plan asegurándose de que tengan los recursos que necesitan para conseguir el éxito. Los líderes deben comunicarse con los socios para asegurarse de que se sientan apoyados y que reciban la orientación necesaria.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a:solidFill>
                  <a:schemeClr val="bg1"/>
                </a:solidFill>
                <a:latin typeface="Calibri" panose="020F0502020204030204" pitchFamily="34" charset="0"/>
                <a:cs typeface="Calibri" panose="020F0502020204030204" pitchFamily="34" charset="0"/>
              </a:rPr>
              <a:t>Reconozca: los hitos para que los socios se sientan valorados y sepan que están avanzando en la dirección correcta. Cada trayectoria se inició con un primer paso. Haga que los socios se sientan seguros, hágalo con frecuencia para que sepan que todo va bien y así mantenerlos motivados y comprometidos. No mantenga el éxito en secreto. Comparta el éxito con la comunidad para involucrar a personas con ideas afines (y a socios potenciales).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a:solidFill>
                  <a:schemeClr val="bg1"/>
                </a:solidFill>
                <a:latin typeface="Calibri" panose="020F0502020204030204" pitchFamily="34" charset="0"/>
                <a:cs typeface="Calibri" panose="020F0502020204030204" pitchFamily="34" charset="0"/>
              </a:rPr>
              <a:t>Evalúe: el plan. También es esencial evaluar el plan periódicamente. A medida que cambian las circunstancias, el plan pudiera necesitar revisiones. La creación de la visión inicial es solo el comienzo. Manténgala viva y relevante midiendo el progreso y recopilando los comentarios de los socios del club de forma rutinaria. Así es como se lograrán los resultados deseados.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a:solidFill>
                  <a:schemeClr val="bg1"/>
                </a:solidFill>
                <a:latin typeface="Calibri" panose="020F0502020204030204" pitchFamily="34" charset="0"/>
                <a:cs typeface="Calibri" panose="020F0502020204030204" pitchFamily="34" charset="0"/>
              </a:rPr>
              <a:t>Cambio:  el plan. No tema cambiar el plan a medida que cambian las oportunidades para mantener el plan relevante, revíselo periódicamente, evalúe las necesidades y perfeccione las medidas. Mantenga a los socios involucrados en el plan y en las decisiones para que sigan implicados y comprometidos.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23</a:t>
            </a:fld>
            <a:endParaRPr lang="en-US"/>
          </a:p>
        </p:txBody>
      </p:sp>
    </p:spTree>
    <p:extLst>
      <p:ext uri="{BB962C8B-B14F-4D97-AF65-F5344CB8AC3E}">
        <p14:creationId xmlns:p14="http://schemas.microsoft.com/office/powerpoint/2010/main" val="29637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Celebrar los logros de un club es importante.  TJ  Dará un discurso aquí.</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a:p>
        </p:txBody>
      </p:sp>
    </p:spTree>
    <p:extLst>
      <p:ext uri="{BB962C8B-B14F-4D97-AF65-F5344CB8AC3E}">
        <p14:creationId xmlns:p14="http://schemas.microsoft.com/office/powerpoint/2010/main" val="3584578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En la tienda de los Leones hay una forma sencilla de celebrar a los Leones.  Hay muchas cosas en existencia y puede hacer sus pedidos.  </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a:p>
        </p:txBody>
      </p:sp>
    </p:spTree>
    <p:extLst>
      <p:ext uri="{BB962C8B-B14F-4D97-AF65-F5344CB8AC3E}">
        <p14:creationId xmlns:p14="http://schemas.microsoft.com/office/powerpoint/2010/main" val="4089656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a:t>El Premio Club por Excelencia es una excelente manera de reconocer la labor de un club.  Esta es la página de inicio para el Premio Club por Excelencia  Aquí, encontrará disponible la solicitud y otros recursos útiles.  La página web está dividida en secciones que se alivian con la solicitud de los premios.  </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26</a:t>
            </a:fld>
            <a:endParaRPr lang="en-US"/>
          </a:p>
        </p:txBody>
      </p:sp>
    </p:spTree>
    <p:extLst>
      <p:ext uri="{BB962C8B-B14F-4D97-AF65-F5344CB8AC3E}">
        <p14:creationId xmlns:p14="http://schemas.microsoft.com/office/powerpoint/2010/main" val="2509328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noStrike" dirty="0">
              <a:solidFill>
                <a:schemeClr val="tx2"/>
              </a:solidFill>
              <a:latin typeface="Calibri Light" panose="020F0302020204030204" pitchFamily="34" charset="0"/>
              <a:cs typeface="Calibri Light" panose="020F0302020204030204" pitchFamily="34"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es-ES" strike="noStrike" dirty="0">
                <a:solidFill>
                  <a:schemeClr val="tx2"/>
                </a:solidFill>
                <a:highlight>
                  <a:srgbClr val="FFFF00"/>
                </a:highlight>
                <a:latin typeface="Adobe Devanagari" panose="02040503050201020203" pitchFamily="18" charset="0"/>
                <a:cs typeface="Adobe Devanagari" panose="02040503050201020203" pitchFamily="18" charset="0"/>
              </a:rPr>
              <a:t>La hoja de ruta para alcanzar la excelencia en los clubes.  Esta solicitud debe realizarse al inicio de cada año fiscal.   Los criterios enfocan en 4 áreas:</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trike="noStrike" dirty="0">
              <a:solidFill>
                <a:schemeClr val="tx2"/>
              </a:solidFill>
              <a:highlight>
                <a:srgbClr val="FFFF00"/>
              </a:highlight>
              <a:latin typeface="Adobe Devanagari" panose="02040503050201020203" pitchFamily="18" charset="0"/>
              <a:cs typeface="Adobe Devanagari" panose="02040503050201020203" pitchFamily="18"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es-ES" strike="noStrike" dirty="0">
                <a:solidFill>
                  <a:schemeClr val="tx2"/>
                </a:solidFill>
                <a:highlight>
                  <a:srgbClr val="FFFF00"/>
                </a:highlight>
                <a:latin typeface="Adobe Devanagari" panose="02040503050201020203" pitchFamily="18" charset="0"/>
                <a:cs typeface="Adobe Devanagari" panose="02040503050201020203" pitchFamily="18" charset="0"/>
              </a:rPr>
              <a:t>Los clubes deben revisar la solicitud al comienzo del año y utilizarla como hoja de ruta para alcanzar la excelencia del club. </a:t>
            </a:r>
          </a:p>
          <a:p>
            <a:endParaRPr lang="en-US" strike="noStrike" dirty="0">
              <a:solidFill>
                <a:schemeClr val="tx2"/>
              </a:solidFill>
            </a:endParaRPr>
          </a:p>
          <a:p>
            <a:endParaRPr lang="en-US" strike="noStrike" dirty="0">
              <a:solidFill>
                <a:schemeClr val="tx2"/>
              </a:solidFill>
            </a:endParaRPr>
          </a:p>
          <a:p>
            <a:pPr>
              <a:buFont typeface="Arial" panose="020B0604020202020204" pitchFamily="34" charset="0"/>
              <a:buNone/>
            </a:pPr>
            <a:r>
              <a:rPr lang="es-ES" strike="noStrike" dirty="0">
                <a:solidFill>
                  <a:schemeClr val="tx2"/>
                </a:solidFill>
              </a:rPr>
              <a:t>1. Aumento de socios: </a:t>
            </a:r>
            <a:r>
              <a:rPr lang="es-ES" dirty="0"/>
              <a:t>Logró un crecimiento neto de uno o más socios   O bien,    Fundó un nuevo club de Leones o filial de club en el año fiscal en curso</a:t>
            </a:r>
          </a:p>
          <a:p>
            <a:pPr marL="228600" indent="-228600">
              <a:buAutoNum type="arabicPeriod"/>
            </a:pPr>
            <a:endParaRPr lang="es-ES" strike="noStrike" dirty="0">
              <a:solidFill>
                <a:schemeClr val="tx2"/>
              </a:solidFill>
            </a:endParaRPr>
          </a:p>
          <a:p>
            <a:pPr>
              <a:buFont typeface="Arial" panose="020B0604020202020204" pitchFamily="34" charset="0"/>
              <a:buNone/>
            </a:pPr>
            <a:r>
              <a:rPr lang="es-ES" strike="noStrike" dirty="0">
                <a:solidFill>
                  <a:schemeClr val="tx2"/>
                </a:solidFill>
              </a:rPr>
              <a:t>2. Servicio:  </a:t>
            </a:r>
            <a:r>
              <a:rPr lang="es-ES" dirty="0"/>
              <a:t>Contribuyó a LCIF en una cantidad igual o mayor que el total de afiliaciones del club multiplicada por USD $5  Comenzó un nuevo proyecto de servicio </a:t>
            </a:r>
            <a:r>
              <a:rPr lang="es-ES" i="1" dirty="0"/>
              <a:t>¡Considere una de nuestras causas globales!  </a:t>
            </a:r>
            <a:r>
              <a:rPr lang="es-ES" dirty="0"/>
              <a:t>Liste tres actividades de servicio en las que haya participado su club y de las que haya presentado informe a LCI.</a:t>
            </a:r>
          </a:p>
          <a:p>
            <a:pPr marL="0" indent="0">
              <a:buNone/>
            </a:pPr>
            <a:endParaRPr lang="en-US" strike="noStrike" dirty="0">
              <a:solidFill>
                <a:schemeClr val="tx2"/>
              </a:solidFill>
            </a:endParaRPr>
          </a:p>
          <a:p>
            <a:pPr>
              <a:buFont typeface="Arial" panose="020B0604020202020204" pitchFamily="34" charset="0"/>
              <a:buNone/>
            </a:pPr>
            <a:r>
              <a:rPr lang="es-ES" strike="noStrike" dirty="0">
                <a:solidFill>
                  <a:schemeClr val="tx2"/>
                </a:solidFill>
              </a:rPr>
              <a:t>3. Liderato y excelencia organizacional: </a:t>
            </a:r>
            <a:r>
              <a:rPr lang="es-ES" dirty="0"/>
              <a:t>El club está al día en sus obligaciones(no en statu quo o suspensión financiera: las cuotas del distrito se han pagado y no se deben 50 USD o más a LCI por 90 o más días.</a:t>
            </a:r>
          </a:p>
          <a:p>
            <a:pPr>
              <a:buFont typeface="Arial" panose="020B0604020202020204" pitchFamily="34" charset="0"/>
              <a:buNone/>
            </a:pPr>
            <a:r>
              <a:rPr lang="es-ES" dirty="0"/>
              <a:t>Se ha informado a LCI quiénes son los dirigentes del club    Los dirigentes clave participan en la capacitación de dirigentes de club</a:t>
            </a:r>
            <a:r>
              <a:rPr lang="es-ES" i="1" dirty="0"/>
              <a:t>.</a:t>
            </a:r>
            <a:endParaRPr lang="es-ES" dirty="0"/>
          </a:p>
          <a:p>
            <a:pPr marL="228600" indent="-228600">
              <a:buAutoNum type="arabicPeriod" startAt="3"/>
            </a:pPr>
            <a:endParaRPr lang="es-ES" strike="noStrike" dirty="0">
              <a:solidFill>
                <a:schemeClr val="tx2"/>
              </a:solidFill>
            </a:endParaRPr>
          </a:p>
          <a:p>
            <a:pPr marL="0" indent="0">
              <a:buNone/>
            </a:pPr>
            <a:r>
              <a:rPr lang="es-ES" strike="noStrike" dirty="0">
                <a:solidFill>
                  <a:schemeClr val="tx2"/>
                </a:solidFill>
              </a:rPr>
              <a:t>4. Mercadotecnia: </a:t>
            </a:r>
            <a:r>
              <a:rPr lang="es-ES" dirty="0"/>
              <a:t>El club ha publicado sus actividades de servicio a través de los medios locales y las redes de comunicación.  </a:t>
            </a:r>
            <a:endParaRPr lang="en-US" strike="noStrike" dirty="0">
              <a:solidFill>
                <a:schemeClr val="tx2"/>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s-ES" strike="noStrike" dirty="0">
              <a:solidFill>
                <a:schemeClr val="tx2"/>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s-ES" strike="noStrike" dirty="0">
              <a:solidFill>
                <a:schemeClr val="tx2"/>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es-ES" strike="noStrike" dirty="0">
                <a:solidFill>
                  <a:schemeClr val="tx2"/>
                </a:solidFill>
              </a:rPr>
              <a:t>Califican los clubes constituidos antes del 1 de enero.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trike="noStrike" dirty="0">
              <a:solidFill>
                <a:schemeClr val="tx2"/>
              </a:solidFill>
            </a:endParaRP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27</a:t>
            </a:fld>
            <a:endParaRPr lang="en-US"/>
          </a:p>
        </p:txBody>
      </p:sp>
    </p:spTree>
    <p:extLst>
      <p:ext uri="{BB962C8B-B14F-4D97-AF65-F5344CB8AC3E}">
        <p14:creationId xmlns:p14="http://schemas.microsoft.com/office/powerpoint/2010/main" val="2048311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es-ES">
                <a:solidFill>
                  <a:schemeClr val="tx2"/>
                </a:solidFill>
              </a:rPr>
              <a:t>Los miembros del personal de la División de Administración de Distritos y Clubes están aquí para apoyarlo. En esta diapositiva puede ver la información de contacto.</a:t>
            </a:r>
          </a:p>
          <a:p>
            <a:endParaRPr lang="en-US" dirty="0">
              <a:solidFill>
                <a:schemeClr val="tx2"/>
              </a:solidFill>
            </a:endParaRPr>
          </a:p>
          <a:p>
            <a:r>
              <a:rPr lang="es-ES">
                <a:solidFill>
                  <a:schemeClr val="tx2"/>
                </a:solidFill>
              </a:rPr>
              <a:t>Y ahora, abrimos el foro para cualquier pregunta que tengan.</a:t>
            </a:r>
          </a:p>
          <a:p>
            <a:endParaRPr lang="en-US" dirty="0">
              <a:solidFill>
                <a:schemeClr val="tx2"/>
              </a:solidFill>
            </a:endParaRP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28</a:t>
            </a:fld>
            <a:endParaRPr lang="en-US"/>
          </a:p>
        </p:txBody>
      </p:sp>
    </p:spTree>
    <p:extLst>
      <p:ext uri="{BB962C8B-B14F-4D97-AF65-F5344CB8AC3E}">
        <p14:creationId xmlns:p14="http://schemas.microsoft.com/office/powerpoint/2010/main" val="967578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29</a:t>
            </a:fld>
            <a:endParaRPr lang="en-US"/>
          </a:p>
        </p:txBody>
      </p:sp>
    </p:spTree>
    <p:extLst>
      <p:ext uri="{BB962C8B-B14F-4D97-AF65-F5344CB8AC3E}">
        <p14:creationId xmlns:p14="http://schemas.microsoft.com/office/powerpoint/2010/main" val="307582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4</a:t>
            </a:fld>
            <a:endParaRPr lang="en-US"/>
          </a:p>
        </p:txBody>
      </p:sp>
    </p:spTree>
    <p:extLst>
      <p:ext uri="{BB962C8B-B14F-4D97-AF65-F5344CB8AC3E}">
        <p14:creationId xmlns:p14="http://schemas.microsoft.com/office/powerpoint/2010/main" val="1073691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a:p>
        </p:txBody>
      </p:sp>
    </p:spTree>
    <p:extLst>
      <p:ext uri="{BB962C8B-B14F-4D97-AF65-F5344CB8AC3E}">
        <p14:creationId xmlns:p14="http://schemas.microsoft.com/office/powerpoint/2010/main" val="3222085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s-ES"/>
              <a:t>Desarrollar una visión, evaluar las necesidades y fijar metas</a:t>
            </a:r>
          </a:p>
          <a:p>
            <a:endParaRPr lang="en-US" dirty="0"/>
          </a:p>
          <a:p>
            <a:pPr marL="228600" indent="-228600">
              <a:buAutoNum type="arabicPeriod"/>
            </a:pPr>
            <a:r>
              <a:rPr lang="es-ES"/>
              <a:t>Rejuvenecer al club con socios nuevos</a:t>
            </a:r>
          </a:p>
          <a:p>
            <a:pPr marL="228600" indent="-228600">
              <a:buAutoNum type="arabicPeriod"/>
            </a:pPr>
            <a:r>
              <a:rPr lang="es-ES"/>
              <a:t>Revitalizar el club con nuevas oportunidades de servicio.</a:t>
            </a:r>
          </a:p>
          <a:p>
            <a:pPr marL="228600" indent="-228600">
              <a:buAutoNum type="arabicPeriod"/>
            </a:pPr>
            <a:r>
              <a:rPr lang="es-ES"/>
              <a:t>Sobresalir en desarrollo de liderato y operaciones del club.</a:t>
            </a:r>
          </a:p>
          <a:p>
            <a:pPr marL="228600" indent="-228600">
              <a:buAutoNum type="arabicPeriod"/>
            </a:pPr>
            <a:r>
              <a:rPr lang="es-ES"/>
              <a:t>Compartir los logros del club con la comunidad.</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6</a:t>
            </a:fld>
            <a:endParaRPr lang="en-US"/>
          </a:p>
        </p:txBody>
      </p:sp>
    </p:spTree>
    <p:extLst>
      <p:ext uri="{BB962C8B-B14F-4D97-AF65-F5344CB8AC3E}">
        <p14:creationId xmlns:p14="http://schemas.microsoft.com/office/powerpoint/2010/main" val="1598056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Comentar las preguntas en esta diapositiva y hablar sobre su importancia.</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7</a:t>
            </a:fld>
            <a:endParaRPr lang="en-US"/>
          </a:p>
        </p:txBody>
      </p:sp>
    </p:spTree>
    <p:extLst>
      <p:ext uri="{BB962C8B-B14F-4D97-AF65-F5344CB8AC3E}">
        <p14:creationId xmlns:p14="http://schemas.microsoft.com/office/powerpoint/2010/main" val="2855433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La segunda área de enfoque se trata sobre revitalizar los clubes con nuevas oportunidades de servicio.</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8</a:t>
            </a:fld>
            <a:endParaRPr lang="en-US"/>
          </a:p>
        </p:txBody>
      </p:sp>
    </p:spTree>
    <p:extLst>
      <p:ext uri="{BB962C8B-B14F-4D97-AF65-F5344CB8AC3E}">
        <p14:creationId xmlns:p14="http://schemas.microsoft.com/office/powerpoint/2010/main" val="3416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La tercer área de enfoque trata acerca de sobresalir en el desarrollo de liderato y en las operaciones del club. </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9</a:t>
            </a:fld>
            <a:endParaRPr lang="en-US"/>
          </a:p>
        </p:txBody>
      </p:sp>
    </p:spTree>
    <p:extLst>
      <p:ext uri="{BB962C8B-B14F-4D97-AF65-F5344CB8AC3E}">
        <p14:creationId xmlns:p14="http://schemas.microsoft.com/office/powerpoint/2010/main" val="1012361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La cuarta área de enfoque cubre el compartir los logros de su club con su comunidad. </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10</a:t>
            </a:fld>
            <a:endParaRPr lang="en-US"/>
          </a:p>
        </p:txBody>
      </p:sp>
    </p:spTree>
    <p:extLst>
      <p:ext uri="{BB962C8B-B14F-4D97-AF65-F5344CB8AC3E}">
        <p14:creationId xmlns:p14="http://schemas.microsoft.com/office/powerpoint/2010/main" val="1597731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0647681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 id="214748387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hyperlink" Target="https://lionsclubsinternational.myshopify.com/"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mailto:orderdetails@lionsclubs.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https://www.lionsclubs.org/es/resources-for-members/resource-center/improving-club-quality" TargetMode="External"/><Relationship Id="rId4" Type="http://schemas.openxmlformats.org/officeDocument/2006/relationships/hyperlink" Target="mailto:iberoamerican@lionsclubs.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6" name="Rectangle 15"/>
          <p:cNvSpPr/>
          <p:nvPr/>
        </p:nvSpPr>
        <p:spPr>
          <a:xfrm flipV="1">
            <a:off x="4800599" y="3581400"/>
            <a:ext cx="2590801"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5" name="Text Placeholder 1">
            <a:extLst>
              <a:ext uri="{FF2B5EF4-FFF2-40B4-BE49-F238E27FC236}">
                <a16:creationId xmlns:a16="http://schemas.microsoft.com/office/drawing/2014/main" id="{C978D4D1-B2A7-4381-99E0-F43CCD4A579C}"/>
              </a:ext>
            </a:extLst>
          </p:cNvPr>
          <p:cNvSpPr txBox="1">
            <a:spLocks/>
          </p:cNvSpPr>
          <p:nvPr/>
        </p:nvSpPr>
        <p:spPr>
          <a:xfrm>
            <a:off x="2362200" y="2453639"/>
            <a:ext cx="7086599" cy="822961"/>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s-ES" sz="4000" dirty="0">
                <a:solidFill>
                  <a:schemeClr val="bg1"/>
                </a:solidFill>
                <a:latin typeface="Calibri Light" panose="020F0302020204030204" pitchFamily="34" charset="0"/>
                <a:cs typeface="Calibri Light" panose="020F0302020204030204" pitchFamily="34" charset="0"/>
              </a:rPr>
              <a:t>Lograr la excelencia de los clubes</a:t>
            </a:r>
          </a:p>
        </p:txBody>
      </p:sp>
      <p:pic>
        <p:nvPicPr>
          <p:cNvPr id="11" name="Picture 10" descr="lionlogo_white.eps">
            <a:extLst>
              <a:ext uri="{FF2B5EF4-FFF2-40B4-BE49-F238E27FC236}">
                <a16:creationId xmlns:a16="http://schemas.microsoft.com/office/drawing/2014/main" id="{FFC4429E-4716-411D-8D5B-305CD82ECF95}"/>
              </a:ext>
            </a:extLst>
          </p:cNvPr>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8534400" y="3276600"/>
            <a:ext cx="3332066" cy="3250430"/>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828417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596569" y="-1"/>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bg1"/>
                </a:solidFill>
                <a:latin typeface="Calibri" panose="020F0502020204030204" pitchFamily="34" charset="0"/>
                <a:ea typeface="Arial" charset="0"/>
                <a:cs typeface="Calibri" panose="020F0502020204030204" pitchFamily="34" charset="0"/>
              </a:rPr>
              <a:t>Área de enfoque 4</a:t>
            </a:r>
          </a:p>
          <a:p>
            <a:r>
              <a:rPr lang="es-ES">
                <a:solidFill>
                  <a:schemeClr val="bg1"/>
                </a:solidFill>
                <a:latin typeface="Calibri" panose="020F0502020204030204" pitchFamily="34" charset="0"/>
                <a:ea typeface="Arial" charset="0"/>
                <a:cs typeface="Calibri" panose="020F0502020204030204" pitchFamily="34" charset="0"/>
              </a:rPr>
              <a:t>Compartir los logros de su club con la comunidad</a:t>
            </a:r>
          </a:p>
        </p:txBody>
      </p:sp>
      <p:sp>
        <p:nvSpPr>
          <p:cNvPr id="2" name="Rectangle 1">
            <a:extLst>
              <a:ext uri="{FF2B5EF4-FFF2-40B4-BE49-F238E27FC236}">
                <a16:creationId xmlns:a16="http://schemas.microsoft.com/office/drawing/2014/main" id="{114575DE-1852-4726-8876-FC9F76462A14}"/>
              </a:ext>
            </a:extLst>
          </p:cNvPr>
          <p:cNvSpPr/>
          <p:nvPr/>
        </p:nvSpPr>
        <p:spPr>
          <a:xfrm>
            <a:off x="838200" y="1971068"/>
            <a:ext cx="9906000" cy="3728393"/>
          </a:xfrm>
          <a:prstGeom prst="rect">
            <a:avLst/>
          </a:prstGeom>
        </p:spPr>
        <p:txBody>
          <a:bodyPr wrap="square">
            <a:spAutoFit/>
          </a:bodyPr>
          <a:lstStyle/>
          <a:p>
            <a:pPr>
              <a:lnSpc>
                <a:spcPct val="110000"/>
              </a:lnSpc>
            </a:pPr>
            <a:r>
              <a:rPr lang="es-ES" sz="2400" b="1">
                <a:solidFill>
                  <a:schemeClr val="accent1"/>
                </a:solidFill>
                <a:latin typeface="Calibri" panose="020F0502020204030204" pitchFamily="34" charset="0"/>
                <a:cs typeface="Calibri" panose="020F0502020204030204" pitchFamily="34" charset="0"/>
              </a:rPr>
              <a:t>Preguntas para la discusión</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a:solidFill>
                  <a:schemeClr val="accent1"/>
                </a:solidFill>
                <a:latin typeface="Calibri" panose="020F0502020204030204" pitchFamily="34" charset="0"/>
                <a:cs typeface="Calibri" panose="020F0502020204030204" pitchFamily="34" charset="0"/>
              </a:rPr>
              <a:t>¿Está activo el club en las redes sociales (Facebook, Instagram, Twitter)?</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a:solidFill>
                  <a:schemeClr val="accent1"/>
                </a:solidFill>
                <a:latin typeface="Calibri" panose="020F0502020204030204" pitchFamily="34" charset="0"/>
                <a:cs typeface="Calibri" panose="020F0502020204030204" pitchFamily="34" charset="0"/>
              </a:rPr>
              <a:t>¿Tiene el club una sede cibernética o un sitio web?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a:solidFill>
                  <a:schemeClr val="accent1"/>
                </a:solidFill>
                <a:latin typeface="Calibri" panose="020F0502020204030204" pitchFamily="34" charset="0"/>
                <a:cs typeface="Calibri" panose="020F0502020204030204" pitchFamily="34" charset="0"/>
              </a:rPr>
              <a:t>¿Cómo se mantiene informado al público de los eventos?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a:solidFill>
                  <a:schemeClr val="accent1"/>
                </a:solidFill>
                <a:latin typeface="Calibri" panose="020F0502020204030204" pitchFamily="34" charset="0"/>
                <a:cs typeface="Calibri" panose="020F0502020204030204" pitchFamily="34" charset="0"/>
              </a:rPr>
              <a:t>¿Se incluyen mensajes de bienvenida que animen a las personas a afiliarse? </a:t>
            </a:r>
          </a:p>
        </p:txBody>
      </p:sp>
    </p:spTree>
    <p:extLst>
      <p:ext uri="{BB962C8B-B14F-4D97-AF65-F5344CB8AC3E}">
        <p14:creationId xmlns:p14="http://schemas.microsoft.com/office/powerpoint/2010/main" val="478113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58385" y="10024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a:solidFill>
                  <a:schemeClr val="accent1"/>
                </a:solidFill>
                <a:latin typeface="Calibri" panose="020F0502020204030204" pitchFamily="34" charset="0"/>
                <a:cs typeface="Calibri" panose="020F0502020204030204" pitchFamily="34" charset="0"/>
              </a:rPr>
              <a:t>Análisis FODA</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grpSp>
        <p:nvGrpSpPr>
          <p:cNvPr id="3" name="Group 2">
            <a:extLst>
              <a:ext uri="{FF2B5EF4-FFF2-40B4-BE49-F238E27FC236}">
                <a16:creationId xmlns:a16="http://schemas.microsoft.com/office/drawing/2014/main" id="{95DE1FE9-947A-453D-8909-3A21E5EADD46}"/>
              </a:ext>
            </a:extLst>
          </p:cNvPr>
          <p:cNvGrpSpPr/>
          <p:nvPr/>
        </p:nvGrpSpPr>
        <p:grpSpPr>
          <a:xfrm>
            <a:off x="7375922" y="1774734"/>
            <a:ext cx="4787503" cy="2909126"/>
            <a:chOff x="444259" y="1879385"/>
            <a:chExt cx="5377898"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s-ES" sz="2400">
                  <a:solidFill>
                    <a:schemeClr val="bg1"/>
                  </a:solidFill>
                  <a:latin typeface="Calibri" panose="020F0502020204030204" pitchFamily="34" charset="0"/>
                  <a:cs typeface="Calibri" panose="020F0502020204030204" pitchFamily="34" charset="0"/>
                </a:rPr>
                <a:t>Aprovechar las fortalezas o puntos fuertes.</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s-ES" sz="2400">
                  <a:solidFill>
                    <a:schemeClr val="bg1"/>
                  </a:solidFill>
                  <a:latin typeface="Calibri" panose="020F0502020204030204" pitchFamily="34" charset="0"/>
                  <a:cs typeface="Calibri" panose="020F0502020204030204" pitchFamily="34" charset="0"/>
                </a:rPr>
                <a:t>Gestionar los puntos débiles</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s-ES" sz="2400">
                  <a:solidFill>
                    <a:schemeClr val="bg1"/>
                  </a:solidFill>
                  <a:latin typeface="Calibri" panose="020F0502020204030204" pitchFamily="34" charset="0"/>
                  <a:cs typeface="Calibri" panose="020F0502020204030204" pitchFamily="34" charset="0"/>
                </a:rPr>
                <a:t>Aprovechar las oportunidades</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s-ES" sz="2400">
                  <a:solidFill>
                    <a:schemeClr val="bg1"/>
                  </a:solidFill>
                  <a:latin typeface="Calibri" panose="020F0502020204030204" pitchFamily="34" charset="0"/>
                  <a:cs typeface="Calibri" panose="020F0502020204030204" pitchFamily="34" charset="0"/>
                </a:rPr>
                <a:t>Disminuir el impacto de las amenazas</a:t>
              </a:r>
            </a:p>
          </p:txBody>
        </p:sp>
      </p:grpSp>
      <p:pic>
        <p:nvPicPr>
          <p:cNvPr id="4" name="Picture 3">
            <a:extLst>
              <a:ext uri="{FF2B5EF4-FFF2-40B4-BE49-F238E27FC236}">
                <a16:creationId xmlns:a16="http://schemas.microsoft.com/office/drawing/2014/main" id="{A81687D4-A7F3-0D63-B0A6-39064961AE9B}"/>
              </a:ext>
            </a:extLst>
          </p:cNvPr>
          <p:cNvPicPr>
            <a:picLocks noChangeAspect="1"/>
          </p:cNvPicPr>
          <p:nvPr/>
        </p:nvPicPr>
        <p:blipFill>
          <a:blip r:embed="rId4"/>
          <a:stretch>
            <a:fillRect/>
          </a:stretch>
        </p:blipFill>
        <p:spPr>
          <a:xfrm>
            <a:off x="162316" y="2152861"/>
            <a:ext cx="7000484" cy="1947520"/>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2438400"/>
            <a:ext cx="6209629" cy="1517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latin typeface="Calibri" panose="020F0502020204030204" pitchFamily="34" charset="0"/>
                <a:cs typeface="Calibri" panose="020F0502020204030204" pitchFamily="34" charset="0"/>
              </a:rPr>
              <a:t>RECURSOS PARA APOYAR LAS ÁREAS DE ENFOQUE</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BD759C5E-3E5F-ADE8-097D-6E14555D91BE}"/>
              </a:ext>
            </a:extLst>
          </p:cNvPr>
          <p:cNvPicPr>
            <a:picLocks noChangeAspect="1"/>
          </p:cNvPicPr>
          <p:nvPr/>
        </p:nvPicPr>
        <p:blipFill>
          <a:blip r:embed="rId4"/>
          <a:stretch>
            <a:fillRect/>
          </a:stretch>
        </p:blipFill>
        <p:spPr>
          <a:xfrm>
            <a:off x="0" y="4800600"/>
            <a:ext cx="2819400" cy="2819400"/>
          </a:xfrm>
          <a:prstGeom prst="rect">
            <a:avLst/>
          </a:prstGeom>
        </p:spPr>
      </p:pic>
    </p:spTree>
    <p:extLst>
      <p:ext uri="{BB962C8B-B14F-4D97-AF65-F5344CB8AC3E}">
        <p14:creationId xmlns:p14="http://schemas.microsoft.com/office/powerpoint/2010/main" val="945558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38752" y="685800"/>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3741" y="149486"/>
            <a:ext cx="2211928" cy="53631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accent1"/>
                </a:solidFill>
                <a:latin typeface="Calibri" panose="020F0502020204030204" pitchFamily="34" charset="0"/>
                <a:cs typeface="Calibri" panose="020F0502020204030204" pitchFamily="34" charset="0"/>
              </a:rPr>
              <a:t>Recursos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pic>
        <p:nvPicPr>
          <p:cNvPr id="6" name="Picture 5">
            <a:extLst>
              <a:ext uri="{FF2B5EF4-FFF2-40B4-BE49-F238E27FC236}">
                <a16:creationId xmlns:a16="http://schemas.microsoft.com/office/drawing/2014/main" id="{3645D80B-D23B-8D10-1265-611ECEE0B0AF}"/>
              </a:ext>
            </a:extLst>
          </p:cNvPr>
          <p:cNvPicPr>
            <a:picLocks noChangeAspect="1"/>
          </p:cNvPicPr>
          <p:nvPr/>
        </p:nvPicPr>
        <p:blipFill>
          <a:blip r:embed="rId3"/>
          <a:stretch>
            <a:fillRect/>
          </a:stretch>
        </p:blipFill>
        <p:spPr>
          <a:xfrm>
            <a:off x="3125919" y="2447616"/>
            <a:ext cx="2829904" cy="3657972"/>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C1C2C838-E4EC-4315-9F81-7DC00777A662}"/>
              </a:ext>
            </a:extLst>
          </p:cNvPr>
          <p:cNvPicPr>
            <a:picLocks noChangeAspect="1"/>
          </p:cNvPicPr>
          <p:nvPr/>
        </p:nvPicPr>
        <p:blipFill>
          <a:blip r:embed="rId4"/>
          <a:stretch>
            <a:fillRect/>
          </a:stretch>
        </p:blipFill>
        <p:spPr>
          <a:xfrm>
            <a:off x="98480" y="1249596"/>
            <a:ext cx="2836087" cy="3657973"/>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8249993C-14E9-038B-5B2D-C62BBE070DB5}"/>
              </a:ext>
            </a:extLst>
          </p:cNvPr>
          <p:cNvPicPr>
            <a:picLocks noChangeAspect="1"/>
          </p:cNvPicPr>
          <p:nvPr/>
        </p:nvPicPr>
        <p:blipFill>
          <a:blip r:embed="rId5"/>
          <a:stretch>
            <a:fillRect/>
          </a:stretch>
        </p:blipFill>
        <p:spPr>
          <a:xfrm>
            <a:off x="6122719" y="1249596"/>
            <a:ext cx="2829526" cy="3657972"/>
          </a:xfrm>
          <a:prstGeom prst="rect">
            <a:avLst/>
          </a:prstGeom>
          <a:effectLst>
            <a:outerShdw blurRad="63500" sx="102000" sy="102000" algn="ctr" rotWithShape="0">
              <a:schemeClr val="accent1">
                <a:alpha val="40000"/>
              </a:schemeClr>
            </a:outerShdw>
          </a:effectLst>
        </p:spPr>
      </p:pic>
      <p:pic>
        <p:nvPicPr>
          <p:cNvPr id="11" name="Picture 10">
            <a:extLst>
              <a:ext uri="{FF2B5EF4-FFF2-40B4-BE49-F238E27FC236}">
                <a16:creationId xmlns:a16="http://schemas.microsoft.com/office/drawing/2014/main" id="{0E1A46D9-6F33-7BBB-B9A9-DAEDF26FB37B}"/>
              </a:ext>
            </a:extLst>
          </p:cNvPr>
          <p:cNvPicPr>
            <a:picLocks noChangeAspect="1"/>
          </p:cNvPicPr>
          <p:nvPr/>
        </p:nvPicPr>
        <p:blipFill>
          <a:blip r:embed="rId6"/>
          <a:stretch>
            <a:fillRect/>
          </a:stretch>
        </p:blipFill>
        <p:spPr>
          <a:xfrm>
            <a:off x="9157171" y="2447616"/>
            <a:ext cx="2829904" cy="37267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8094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accent1"/>
                </a:solidFill>
                <a:latin typeface="Calibri" panose="020F0502020204030204" pitchFamily="34" charset="0"/>
                <a:cs typeface="Calibri" panose="020F0502020204030204" pitchFamily="34" charset="0"/>
              </a:rPr>
              <a:t>Recursos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3" name="Picture 2">
            <a:extLst>
              <a:ext uri="{FF2B5EF4-FFF2-40B4-BE49-F238E27FC236}">
                <a16:creationId xmlns:a16="http://schemas.microsoft.com/office/drawing/2014/main" id="{77EE17E4-03F9-9696-DC10-D3D38F582C10}"/>
              </a:ext>
            </a:extLst>
          </p:cNvPr>
          <p:cNvPicPr>
            <a:picLocks noChangeAspect="1"/>
          </p:cNvPicPr>
          <p:nvPr/>
        </p:nvPicPr>
        <p:blipFill>
          <a:blip r:embed="rId3"/>
          <a:stretch>
            <a:fillRect/>
          </a:stretch>
        </p:blipFill>
        <p:spPr>
          <a:xfrm>
            <a:off x="8492790" y="624797"/>
            <a:ext cx="2677013" cy="3446341"/>
          </a:xfrm>
          <a:prstGeom prst="rect">
            <a:avLst/>
          </a:prstGeom>
          <a:solidFill>
            <a:schemeClr val="accent2"/>
          </a:solidFill>
          <a:ln w="25400">
            <a:solidFill>
              <a:srgbClr val="F0C300"/>
            </a:solidFill>
          </a:ln>
        </p:spPr>
      </p:pic>
      <p:pic>
        <p:nvPicPr>
          <p:cNvPr id="6" name="Picture 5">
            <a:extLst>
              <a:ext uri="{FF2B5EF4-FFF2-40B4-BE49-F238E27FC236}">
                <a16:creationId xmlns:a16="http://schemas.microsoft.com/office/drawing/2014/main" id="{E91DD5D7-2E78-373A-3DE8-90329B02ABCF}"/>
              </a:ext>
            </a:extLst>
          </p:cNvPr>
          <p:cNvPicPr>
            <a:picLocks noChangeAspect="1"/>
          </p:cNvPicPr>
          <p:nvPr/>
        </p:nvPicPr>
        <p:blipFill>
          <a:blip r:embed="rId4"/>
          <a:stretch>
            <a:fillRect/>
          </a:stretch>
        </p:blipFill>
        <p:spPr>
          <a:xfrm>
            <a:off x="5105400" y="4769728"/>
            <a:ext cx="6166240" cy="1803591"/>
          </a:xfrm>
          <a:prstGeom prst="rect">
            <a:avLst/>
          </a:prstGeom>
          <a:noFill/>
          <a:ln w="34925">
            <a:solidFill>
              <a:schemeClr val="accent1"/>
            </a:solidFill>
          </a:ln>
        </p:spPr>
      </p:pic>
      <p:pic>
        <p:nvPicPr>
          <p:cNvPr id="9" name="Picture 8">
            <a:extLst>
              <a:ext uri="{FF2B5EF4-FFF2-40B4-BE49-F238E27FC236}">
                <a16:creationId xmlns:a16="http://schemas.microsoft.com/office/drawing/2014/main" id="{F2F6692F-B533-79C7-6A54-18EABF856B08}"/>
              </a:ext>
            </a:extLst>
          </p:cNvPr>
          <p:cNvPicPr>
            <a:picLocks noChangeAspect="1"/>
          </p:cNvPicPr>
          <p:nvPr/>
        </p:nvPicPr>
        <p:blipFill>
          <a:blip r:embed="rId5"/>
          <a:stretch>
            <a:fillRect/>
          </a:stretch>
        </p:blipFill>
        <p:spPr>
          <a:xfrm>
            <a:off x="252796" y="1958913"/>
            <a:ext cx="2675260" cy="3446342"/>
          </a:xfrm>
          <a:prstGeom prst="rect">
            <a:avLst/>
          </a:prstGeom>
          <a:effectLst>
            <a:outerShdw blurRad="63500" sx="102000" sy="102000" algn="ctr" rotWithShape="0">
              <a:schemeClr val="accent1">
                <a:alpha val="40000"/>
              </a:schemeClr>
            </a:outerShdw>
          </a:effectLst>
        </p:spPr>
      </p:pic>
      <p:pic>
        <p:nvPicPr>
          <p:cNvPr id="11" name="Picture 10">
            <a:extLst>
              <a:ext uri="{FF2B5EF4-FFF2-40B4-BE49-F238E27FC236}">
                <a16:creationId xmlns:a16="http://schemas.microsoft.com/office/drawing/2014/main" id="{C798CAD0-77FF-9AD1-B451-C5D66153C416}"/>
              </a:ext>
            </a:extLst>
          </p:cNvPr>
          <p:cNvPicPr>
            <a:picLocks noChangeAspect="1"/>
          </p:cNvPicPr>
          <p:nvPr/>
        </p:nvPicPr>
        <p:blipFill>
          <a:blip r:embed="rId6"/>
          <a:stretch>
            <a:fillRect/>
          </a:stretch>
        </p:blipFill>
        <p:spPr>
          <a:xfrm>
            <a:off x="4038600" y="624798"/>
            <a:ext cx="2651032" cy="3446341"/>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accent1"/>
                </a:solidFill>
                <a:latin typeface="Calibri" panose="020F0502020204030204" pitchFamily="34" charset="0"/>
                <a:cs typeface="Calibri" panose="020F0502020204030204" pitchFamily="34" charset="0"/>
              </a:rPr>
              <a:t>Recursos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pic>
        <p:nvPicPr>
          <p:cNvPr id="6" name="Picture 5" descr="A group of people in a discussion&#10;&#10;Description automatically generated">
            <a:extLst>
              <a:ext uri="{FF2B5EF4-FFF2-40B4-BE49-F238E27FC236}">
                <a16:creationId xmlns:a16="http://schemas.microsoft.com/office/drawing/2014/main" id="{CD7307DA-C7EB-44E0-91A9-C4088FA59FBD}"/>
              </a:ext>
            </a:extLst>
          </p:cNvPr>
          <p:cNvPicPr>
            <a:picLocks noChangeAspect="1"/>
          </p:cNvPicPr>
          <p:nvPr/>
        </p:nvPicPr>
        <p:blipFill>
          <a:blip r:embed="rId3"/>
          <a:stretch>
            <a:fillRect/>
          </a:stretch>
        </p:blipFill>
        <p:spPr>
          <a:xfrm>
            <a:off x="4648200" y="690282"/>
            <a:ext cx="4232564" cy="5477435"/>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780970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latin typeface="Calibri" panose="020F0502020204030204" pitchFamily="34" charset="0"/>
                <a:cs typeface="Calibri" panose="020F0502020204030204" pitchFamily="34" charset="0"/>
              </a:rPr>
              <a:t>FIJACIÓN DE METAS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39E98386-CADF-ECDF-A8DB-0CBF88AB4B55}"/>
              </a:ext>
            </a:extLst>
          </p:cNvPr>
          <p:cNvPicPr>
            <a:picLocks noChangeAspect="1"/>
          </p:cNvPicPr>
          <p:nvPr/>
        </p:nvPicPr>
        <p:blipFill>
          <a:blip r:embed="rId4"/>
          <a:stretch>
            <a:fillRect/>
          </a:stretch>
        </p:blipFill>
        <p:spPr>
          <a:xfrm>
            <a:off x="-12701" y="4876800"/>
            <a:ext cx="2562318" cy="2562318"/>
          </a:xfrm>
          <a:prstGeom prst="rect">
            <a:avLst/>
          </a:prstGeom>
        </p:spPr>
      </p:pic>
    </p:spTree>
    <p:extLst>
      <p:ext uri="{BB962C8B-B14F-4D97-AF65-F5344CB8AC3E}">
        <p14:creationId xmlns:p14="http://schemas.microsoft.com/office/powerpoint/2010/main" val="3425144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563385" y="1458067"/>
            <a:ext cx="1561339" cy="4437730"/>
            <a:chOff x="563385" y="1458067"/>
            <a:chExt cx="1561339" cy="4437730"/>
          </a:xfrm>
        </p:grpSpPr>
        <p:sp>
          <p:nvSpPr>
            <p:cNvPr id="27" name="Rectangle 14"/>
            <p:cNvSpPr>
              <a:spLocks noChangeArrowheads="1"/>
            </p:cNvSpPr>
            <p:nvPr/>
          </p:nvSpPr>
          <p:spPr bwMode="auto">
            <a:xfrm>
              <a:off x="875519" y="3620050"/>
              <a:ext cx="1089491"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1" i="0" u="none" strike="noStrike" cap="none" normalizeH="0" baseline="0" noProof="0">
                  <a:ln>
                    <a:noFill/>
                  </a:ln>
                  <a:solidFill>
                    <a:srgbClr val="F0C300"/>
                  </a:solidFill>
                  <a:effectLst/>
                  <a:uLnTx/>
                  <a:uFillTx/>
                  <a:latin typeface="Calibri" panose="020F0502020204030204" pitchFamily="34" charset="0"/>
                  <a:ea typeface="Arial" charset="0"/>
                  <a:cs typeface="Calibri" panose="020F0502020204030204" pitchFamily="34" charset="0"/>
                </a:rPr>
                <a:t>specífica</a:t>
              </a: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5400" b="0" i="0" u="none" strike="noStrike" cap="none" normalizeH="0" baseline="0" noProof="0">
                  <a:ln>
                    <a:noFill/>
                  </a:ln>
                  <a:solidFill>
                    <a:srgbClr val="F0C300"/>
                  </a:solidFill>
                  <a:effectLst/>
                  <a:uLnTx/>
                  <a:uFillTx/>
                  <a:latin typeface="Calibri" panose="020F0502020204030204" pitchFamily="34" charset="0"/>
                  <a:ea typeface="Arial" charset="0"/>
                  <a:cs typeface="Calibri" panose="020F0502020204030204" pitchFamily="34" charset="0"/>
                </a:rPr>
                <a:t>E</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Asegurarse de que el objetivo sea claro.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S</a:t>
              </a:r>
            </a:p>
          </p:txBody>
        </p:sp>
      </p:grpSp>
      <p:grpSp>
        <p:nvGrpSpPr>
          <p:cNvPr id="16" name="Group 15"/>
          <p:cNvGrpSpPr/>
          <p:nvPr/>
        </p:nvGrpSpPr>
        <p:grpSpPr>
          <a:xfrm>
            <a:off x="2589874" y="1479112"/>
            <a:ext cx="1976334" cy="4329315"/>
            <a:chOff x="2589874" y="1479112"/>
            <a:chExt cx="1976334" cy="4329315"/>
          </a:xfrm>
        </p:grpSpPr>
        <p:sp>
          <p:nvSpPr>
            <p:cNvPr id="28" name="Rectangle 15"/>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1" i="0" u="none" strike="noStrike" cap="none" normalizeH="0" baseline="0" noProof="0">
                  <a:ln>
                    <a:noFill/>
                  </a:ln>
                  <a:solidFill>
                    <a:srgbClr val="F76639"/>
                  </a:solidFill>
                  <a:effectLst/>
                  <a:uLnTx/>
                  <a:uFillTx/>
                  <a:latin typeface="Calibri" panose="020F0502020204030204" pitchFamily="34" charset="0"/>
                  <a:ea typeface="Arial" charset="0"/>
                  <a:cs typeface="Calibri" panose="020F0502020204030204" pitchFamily="34" charset="0"/>
                </a:rPr>
                <a:t>edible</a:t>
              </a: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5400" b="0" i="0" u="none" strike="noStrike" cap="none" normalizeH="0" baseline="0" noProof="0">
                  <a:ln>
                    <a:noFill/>
                  </a:ln>
                  <a:solidFill>
                    <a:srgbClr val="F76639"/>
                  </a:solidFill>
                  <a:effectLst/>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Los puntos de referencia y el progreso deben ser medibles.</a:t>
              </a:r>
            </a:p>
          </p:txBody>
        </p:sp>
      </p:grpSp>
      <p:grpSp>
        <p:nvGrpSpPr>
          <p:cNvPr id="17" name="Group 16"/>
          <p:cNvGrpSpPr/>
          <p:nvPr/>
        </p:nvGrpSpPr>
        <p:grpSpPr>
          <a:xfrm>
            <a:off x="5204374" y="1442025"/>
            <a:ext cx="2004002" cy="4100391"/>
            <a:chOff x="5204374" y="1442025"/>
            <a:chExt cx="2004002" cy="4100391"/>
          </a:xfrm>
        </p:grpSpPr>
        <p:sp>
          <p:nvSpPr>
            <p:cNvPr id="29" name="Rectangle 16"/>
            <p:cNvSpPr>
              <a:spLocks noChangeArrowheads="1"/>
            </p:cNvSpPr>
            <p:nvPr/>
          </p:nvSpPr>
          <p:spPr bwMode="auto">
            <a:xfrm>
              <a:off x="5595366" y="3570520"/>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1" i="0" u="none" strike="noStrike" cap="none" normalizeH="0" baseline="0" noProof="0">
                  <a:ln>
                    <a:noFill/>
                  </a:ln>
                  <a:solidFill>
                    <a:srgbClr val="732E81"/>
                  </a:solidFill>
                  <a:effectLst/>
                  <a:uLnTx/>
                  <a:uFillTx/>
                  <a:latin typeface="Calibri" panose="020F0502020204030204" pitchFamily="34" charset="0"/>
                  <a:ea typeface="Arial" charset="0"/>
                  <a:cs typeface="Calibri" panose="020F0502020204030204" pitchFamily="34" charset="0"/>
                </a:rPr>
                <a:t>lcanzable</a:t>
              </a: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5400" b="1" i="0" u="none" strike="noStrike" cap="none" normalizeH="0" baseline="0" noProof="0">
                  <a:ln>
                    <a:noFill/>
                  </a:ln>
                  <a:solidFill>
                    <a:srgbClr val="732E81"/>
                  </a:solidFill>
                  <a:effectLst/>
                  <a:uLnTx/>
                  <a:uFillTx/>
                  <a:latin typeface="Calibri" panose="020F0502020204030204" pitchFamily="34" charset="0"/>
                  <a:ea typeface="Arial" charset="0"/>
                  <a:cs typeface="Calibri" panose="020F0502020204030204" pitchFamily="34" charset="0"/>
                </a:rPr>
                <a:t>R</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A</a:t>
              </a: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Cada meta debe ser alcanzable.</a:t>
              </a:r>
            </a:p>
          </p:txBody>
        </p:sp>
      </p:grpSp>
      <p:grpSp>
        <p:nvGrpSpPr>
          <p:cNvPr id="18" name="Group 17"/>
          <p:cNvGrpSpPr/>
          <p:nvPr/>
        </p:nvGrpSpPr>
        <p:grpSpPr>
          <a:xfrm>
            <a:off x="7655714" y="1458067"/>
            <a:ext cx="1895637" cy="4209446"/>
            <a:chOff x="7655714" y="1458067"/>
            <a:chExt cx="1895637" cy="4209446"/>
          </a:xfrm>
        </p:grpSpPr>
        <p:sp>
          <p:nvSpPr>
            <p:cNvPr id="36" name="Rectangle 17"/>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1" i="0" u="none" strike="noStrike" cap="none" normalizeH="0" baseline="0" noProof="0">
                  <a:ln>
                    <a:noFill/>
                  </a:ln>
                  <a:solidFill>
                    <a:srgbClr val="407CCA"/>
                  </a:solidFill>
                  <a:effectLst/>
                  <a:uLnTx/>
                  <a:uFillTx/>
                  <a:latin typeface="Calibri" panose="020F0502020204030204" pitchFamily="34" charset="0"/>
                  <a:ea typeface="Arial" charset="0"/>
                  <a:cs typeface="Calibri" panose="020F0502020204030204" pitchFamily="34" charset="0"/>
                </a:rPr>
                <a:t>ealista</a:t>
              </a: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5400" b="1" i="0" u="none" strike="noStrike" cap="none" normalizeH="0" baseline="0" noProof="0">
                  <a:ln>
                    <a:noFill/>
                  </a:ln>
                  <a:solidFill>
                    <a:srgbClr val="407CCA"/>
                  </a:solidFill>
                  <a:effectLst/>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Difícil pero no poco realista.</a:t>
              </a:r>
            </a:p>
          </p:txBody>
        </p:sp>
      </p:grpSp>
      <p:grpSp>
        <p:nvGrpSpPr>
          <p:cNvPr id="19" name="Group 18"/>
          <p:cNvGrpSpPr/>
          <p:nvPr/>
        </p:nvGrpSpPr>
        <p:grpSpPr>
          <a:xfrm>
            <a:off x="9822024" y="1479112"/>
            <a:ext cx="2088932" cy="4416685"/>
            <a:chOff x="9928192" y="1479112"/>
            <a:chExt cx="1982764" cy="4416685"/>
          </a:xfrm>
        </p:grpSpPr>
        <p:sp>
          <p:nvSpPr>
            <p:cNvPr id="37" name="Rectangle 18"/>
            <p:cNvSpPr>
              <a:spLocks noChangeArrowheads="1"/>
            </p:cNvSpPr>
            <p:nvPr/>
          </p:nvSpPr>
          <p:spPr bwMode="auto">
            <a:xfrm>
              <a:off x="10202512" y="3621272"/>
              <a:ext cx="152125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300" b="1"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(por) tiempo definido</a:t>
              </a:r>
            </a:p>
          </p:txBody>
        </p:sp>
        <p:sp>
          <p:nvSpPr>
            <p:cNvPr id="40" name="Rectangle 24"/>
            <p:cNvSpPr>
              <a:spLocks noChangeArrowheads="1"/>
            </p:cNvSpPr>
            <p:nvPr/>
          </p:nvSpPr>
          <p:spPr bwMode="auto">
            <a:xfrm>
              <a:off x="9928192" y="3324367"/>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5400" b="0" i="0" u="none" strike="noStrike" cap="none" normalizeH="0" baseline="0" noProof="0">
                  <a:ln>
                    <a:noFill/>
                  </a:ln>
                  <a:solidFill>
                    <a:srgbClr val="00A869"/>
                  </a:solidFill>
                  <a:effectLst/>
                  <a:uLnTx/>
                  <a:uFillTx/>
                  <a:latin typeface="Calibri" panose="020F0502020204030204" pitchFamily="34" charset="0"/>
                  <a:ea typeface="Arial" charset="0"/>
                  <a:cs typeface="Calibri" panose="020F0502020204030204" pitchFamily="34" charset="0"/>
                </a:rPr>
                <a:t>T</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T</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Cronograma que represente el horario de los avances logrados.</a:t>
              </a:r>
            </a:p>
          </p:txBody>
        </p:sp>
      </p:grpSp>
    </p:spTree>
    <p:extLst>
      <p:ext uri="{BB962C8B-B14F-4D97-AF65-F5344CB8AC3E}">
        <p14:creationId xmlns:p14="http://schemas.microsoft.com/office/powerpoint/2010/main" val="398678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2400">
                <a:solidFill>
                  <a:srgbClr val="EBB700"/>
                </a:solidFill>
                <a:latin typeface="Calibri" panose="020F0502020204030204" pitchFamily="34" charset="0"/>
                <a:cs typeface="Calibri" panose="020F0502020204030204" pitchFamily="34" charset="0"/>
              </a:rPr>
              <a:t>Meta </a:t>
            </a:r>
          </a:p>
          <a:p>
            <a:r>
              <a:rPr lang="es-ES" sz="2400">
                <a:solidFill>
                  <a:srgbClr val="EBB700"/>
                </a:solidFill>
                <a:latin typeface="Calibri" panose="020F0502020204030204" pitchFamily="34" charset="0"/>
                <a:cs typeface="Calibri" panose="020F0502020204030204" pitchFamily="34" charset="0"/>
              </a:rPr>
              <a:t>Formulario de metas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2" name="Picture 1">
            <a:extLst>
              <a:ext uri="{FF2B5EF4-FFF2-40B4-BE49-F238E27FC236}">
                <a16:creationId xmlns:a16="http://schemas.microsoft.com/office/drawing/2014/main" id="{9FA8D39F-29F1-FFBC-BEDC-DD9678EFB334}"/>
              </a:ext>
            </a:extLst>
          </p:cNvPr>
          <p:cNvPicPr>
            <a:picLocks noChangeAspect="1"/>
          </p:cNvPicPr>
          <p:nvPr/>
        </p:nvPicPr>
        <p:blipFill>
          <a:blip r:embed="rId4"/>
          <a:stretch>
            <a:fillRect/>
          </a:stretch>
        </p:blipFill>
        <p:spPr>
          <a:xfrm>
            <a:off x="5490309" y="466709"/>
            <a:ext cx="4514322" cy="5924581"/>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518504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latin typeface="Calibri" panose="020F0502020204030204" pitchFamily="34" charset="0"/>
                <a:cs typeface="Calibri" panose="020F0502020204030204" pitchFamily="34" charset="0"/>
              </a:rPr>
              <a:t>CREAR UN PLAN PARA LOGRAR NUESTRAS METAS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pic>
        <p:nvPicPr>
          <p:cNvPr id="8" name="Picture 7">
            <a:extLst>
              <a:ext uri="{FF2B5EF4-FFF2-40B4-BE49-F238E27FC236}">
                <a16:creationId xmlns:a16="http://schemas.microsoft.com/office/drawing/2014/main" id="{A81D1F4A-262A-443B-A3E7-6E73C29C6AF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342469CB-03FB-4277-A564-D68339646910}"/>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635075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7924800" cy="1197379"/>
          </a:xfrm>
          <a:prstGeom prst="rect">
            <a:avLst/>
          </a:prstGeom>
          <a:noFill/>
        </p:spPr>
        <p:txBody>
          <a:bodyPr wrap="square">
            <a:spAutoFit/>
          </a:bodyPr>
          <a:lstStyle/>
          <a:p>
            <a:pPr marL="0" marR="0">
              <a:lnSpc>
                <a:spcPct val="107000"/>
              </a:lnSpc>
              <a:spcBef>
                <a:spcPts val="0"/>
              </a:spcBef>
              <a:spcAft>
                <a:spcPts val="0"/>
              </a:spcAft>
            </a:pPr>
            <a:r>
              <a:rPr lang="es-ES" sz="4800" b="1">
                <a:solidFill>
                  <a:schemeClr val="bg1"/>
                </a:solidFill>
                <a:effectLst/>
                <a:latin typeface="Calibri" panose="020F0502020204030204" pitchFamily="34" charset="0"/>
                <a:ea typeface="Calibri" panose="020F0502020204030204" pitchFamily="34" charset="0"/>
                <a:cs typeface="Calibri" panose="020F0502020204030204" pitchFamily="34" charset="0"/>
              </a:rPr>
              <a:t>Planificar para alcanzar el éxito del club</a:t>
            </a:r>
          </a:p>
          <a:p>
            <a:pPr marL="0" marR="0">
              <a:lnSpc>
                <a:spcPct val="107000"/>
              </a:lnSpc>
              <a:spcBef>
                <a:spcPts val="0"/>
              </a:spcBef>
              <a:spcAft>
                <a:spcPts val="0"/>
              </a:spcAft>
            </a:pPr>
            <a:r>
              <a:rPr lang="es-ES" sz="2000" b="1">
                <a:solidFill>
                  <a:schemeClr val="bg1"/>
                </a:solidFill>
                <a:latin typeface="Calibri" panose="020F0502020204030204" pitchFamily="34" charset="0"/>
                <a:ea typeface="Calibri" panose="020F0502020204030204" pitchFamily="34" charset="0"/>
                <a:cs typeface="Calibri" panose="020F0502020204030204" pitchFamily="34" charset="0"/>
              </a:rPr>
              <a:t>(Enfoque Global de Afiliación)</a:t>
            </a:r>
          </a:p>
        </p:txBody>
      </p:sp>
      <p:pic>
        <p:nvPicPr>
          <p:cNvPr id="14" name="Picture 13">
            <a:extLst>
              <a:ext uri="{FF2B5EF4-FFF2-40B4-BE49-F238E27FC236}">
                <a16:creationId xmlns:a16="http://schemas.microsoft.com/office/drawing/2014/main" id="{EDECCFEF-6816-410E-A2AF-F40D70A892A0}"/>
              </a:ext>
            </a:extLst>
          </p:cNvPr>
          <p:cNvPicPr>
            <a:picLocks noChangeAspect="1"/>
          </p:cNvPicPr>
          <p:nvPr/>
        </p:nvPicPr>
        <p:blipFill>
          <a:blip r:embed="rId4"/>
          <a:srcRect/>
          <a:stretch/>
        </p:blipFill>
        <p:spPr>
          <a:xfrm>
            <a:off x="9220200" y="6314267"/>
            <a:ext cx="2755897" cy="463609"/>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926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228600" y="916972"/>
            <a:ext cx="7807793" cy="10209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59947" y="1123053"/>
            <a:ext cx="4906316"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es-ES" sz="2400">
                <a:solidFill>
                  <a:schemeClr val="bg1"/>
                </a:solidFill>
                <a:latin typeface="Calibri" panose="020F0502020204030204" pitchFamily="34" charset="0"/>
                <a:cs typeface="Calibri" panose="020F0502020204030204" pitchFamily="34" charset="0"/>
              </a:rPr>
              <a:t>Para cada área estatuaria</a:t>
            </a:r>
          </a:p>
          <a:p>
            <a:pPr marL="0" indent="0">
              <a:buClr>
                <a:schemeClr val="accent1"/>
              </a:buClr>
              <a:buFont typeface="Arial" pitchFamily="34" charset="0"/>
              <a:buNone/>
            </a:pPr>
            <a:endParaRPr lang="en-US" sz="1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s-ES" sz="2400">
                <a:solidFill>
                  <a:schemeClr val="bg1"/>
                </a:solidFill>
                <a:latin typeface="Calibri" panose="020F0502020204030204" pitchFamily="34" charset="0"/>
                <a:cs typeface="Calibri" panose="020F0502020204030204" pitchFamily="34" charset="0"/>
              </a:rPr>
              <a:t>¿Qué? (Enunciado de meta)</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s-ES" sz="2400">
                <a:solidFill>
                  <a:schemeClr val="bg1"/>
                </a:solidFill>
                <a:latin typeface="Calibri" panose="020F0502020204030204" pitchFamily="34" charset="0"/>
                <a:cs typeface="Calibri" panose="020F0502020204030204" pitchFamily="34" charset="0"/>
              </a:rPr>
              <a:t>¿Cómo? (Medidas)</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s-ES" sz="2400">
                <a:solidFill>
                  <a:schemeClr val="bg1"/>
                </a:solidFill>
                <a:latin typeface="Calibri" panose="020F0502020204030204" pitchFamily="34" charset="0"/>
                <a:cs typeface="Calibri" panose="020F0502020204030204" pitchFamily="34" charset="0"/>
              </a:rPr>
              <a:t>¿Cuándo? (Plazo)</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s-ES" sz="2400">
                <a:solidFill>
                  <a:schemeClr val="bg1"/>
                </a:solidFill>
                <a:latin typeface="Calibri" panose="020F0502020204030204" pitchFamily="34" charset="0"/>
                <a:cs typeface="Calibri" panose="020F0502020204030204" pitchFamily="34" charset="0"/>
              </a:rPr>
              <a:t>¿Quién? (Persona(s) encargada(s) de la acción)</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s-ES" sz="2400">
                <a:solidFill>
                  <a:schemeClr val="bg1"/>
                </a:solidFill>
                <a:latin typeface="Calibri" panose="020F0502020204030204" pitchFamily="34" charset="0"/>
                <a:cs typeface="Calibri" panose="020F0502020204030204" pitchFamily="34" charset="0"/>
              </a:rPr>
              <a:t>¿Cómo sabrá? (Cómo sabrá si se ha logrado)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33758" y="1420149"/>
            <a:ext cx="5609842" cy="4893647"/>
          </a:xfrm>
          <a:prstGeom prst="rect">
            <a:avLst/>
          </a:prstGeom>
        </p:spPr>
        <p:txBody>
          <a:bodyPr wrap="square">
            <a:spAutoFit/>
          </a:bodyPr>
          <a:lstStyle/>
          <a:p>
            <a:r>
              <a:rPr lang="es-ES" sz="2400" b="1">
                <a:solidFill>
                  <a:schemeClr val="bg1"/>
                </a:solidFill>
                <a:latin typeface="Calibri" panose="020F0502020204030204" pitchFamily="34" charset="0"/>
                <a:cs typeface="Calibri" panose="020F0502020204030204" pitchFamily="34" charset="0"/>
              </a:rPr>
              <a:t>DESARROLLE UN PLAN DE ACCIÓN</a:t>
            </a:r>
            <a:r>
              <a:rPr lang="es-ES" sz="2400" b="1" i="1">
                <a:solidFill>
                  <a:schemeClr val="bg1"/>
                </a:solidFill>
                <a:latin typeface="Calibri" panose="020F0502020204030204" pitchFamily="34" charset="0"/>
                <a:cs typeface="Calibri" panose="020F0502020204030204" pitchFamily="34" charset="0"/>
              </a:rPr>
              <a:t> </a:t>
            </a:r>
            <a:r>
              <a:rPr lang="es-ES" sz="2400">
                <a:solidFill>
                  <a:schemeClr val="bg1"/>
                </a:solidFill>
                <a:latin typeface="Calibri" panose="020F0502020204030204" pitchFamily="34" charset="0"/>
                <a:cs typeface="Calibri" panose="020F0502020204030204" pitchFamily="34" charset="0"/>
              </a:rPr>
              <a:t>enumerando los pasos que lo llevarán a lograr las metas.</a:t>
            </a:r>
            <a:r>
              <a:rPr lang="es-ES" sz="2400" strike="sngStrike">
                <a:solidFill>
                  <a:schemeClr val="bg1"/>
                </a:solidFill>
                <a:latin typeface="Calibri" panose="020F0502020204030204" pitchFamily="34" charset="0"/>
                <a:cs typeface="Calibri" panose="020F0502020204030204" pitchFamily="34" charset="0"/>
              </a:rPr>
              <a:t> </a:t>
            </a:r>
          </a:p>
          <a:p>
            <a:endParaRPr lang="en-US" sz="2400" dirty="0">
              <a:solidFill>
                <a:schemeClr val="bg1"/>
              </a:solidFill>
              <a:latin typeface="Calibri" panose="020F0502020204030204" pitchFamily="34" charset="0"/>
              <a:cs typeface="Calibri" panose="020F0502020204030204" pitchFamily="34" charset="0"/>
            </a:endParaRPr>
          </a:p>
          <a:p>
            <a:r>
              <a:rPr lang="es-ES" sz="2400">
                <a:solidFill>
                  <a:schemeClr val="bg1"/>
                </a:solidFill>
                <a:latin typeface="Calibri" panose="020F0502020204030204" pitchFamily="34" charset="0"/>
                <a:cs typeface="Calibri" panose="020F0502020204030204" pitchFamily="34" charset="0"/>
              </a:rPr>
              <a:t>Este paso describe cómo se logrará la meta, cuándo se realizará cada paso, quién será responsable de cada paso, y cómo se podrá determinar que se ha llevado a cabo cada paso. La hoja de trabajo del plan de acción es una herramienta que puede utilizar para elaborar un plan que le ayude a alcanzar cada meta. Juntos, los planes para cada meta conforman su visión.</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240957" y="192975"/>
            <a:ext cx="966504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chemeClr val="accent1"/>
                </a:solidFill>
              </a:rPr>
              <a:t>Crear un plan para lograr nuestras metas</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extLst>
      <p:ext uri="{BB962C8B-B14F-4D97-AF65-F5344CB8AC3E}">
        <p14:creationId xmlns:p14="http://schemas.microsoft.com/office/powerpoint/2010/main" val="455387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2400">
                <a:solidFill>
                  <a:srgbClr val="EBB700"/>
                </a:solidFill>
                <a:latin typeface="Calibri" panose="020F0502020204030204" pitchFamily="34" charset="0"/>
                <a:cs typeface="Calibri" panose="020F0502020204030204" pitchFamily="34" charset="0"/>
              </a:rPr>
              <a:t>Hoja de trabajo del plan de acción</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
        <p:nvSpPr>
          <p:cNvPr id="14" name="TextBox 93">
            <a:extLst>
              <a:ext uri="{FF2B5EF4-FFF2-40B4-BE49-F238E27FC236}">
                <a16:creationId xmlns:a16="http://schemas.microsoft.com/office/drawing/2014/main" id="{49E3E856-F2CF-40DB-9C76-C51ACA89E886}"/>
              </a:ext>
            </a:extLst>
          </p:cNvPr>
          <p:cNvSpPr txBox="1">
            <a:spLocks noChangeArrowheads="1"/>
          </p:cNvSpPr>
          <p:nvPr/>
        </p:nvSpPr>
        <p:spPr bwMode="auto">
          <a:xfrm>
            <a:off x="2209800" y="6376587"/>
            <a:ext cx="62943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000" b="0" i="1"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Haga copias de este formulario y llene una por cada meta.</a:t>
            </a:r>
          </a:p>
        </p:txBody>
      </p:sp>
      <p:pic>
        <p:nvPicPr>
          <p:cNvPr id="2" name="Picture 1">
            <a:extLst>
              <a:ext uri="{FF2B5EF4-FFF2-40B4-BE49-F238E27FC236}">
                <a16:creationId xmlns:a16="http://schemas.microsoft.com/office/drawing/2014/main" id="{11DE2C35-A703-4B09-9147-8CE53550B56C}"/>
              </a:ext>
            </a:extLst>
          </p:cNvPr>
          <p:cNvPicPr>
            <a:picLocks noChangeAspect="1"/>
          </p:cNvPicPr>
          <p:nvPr/>
        </p:nvPicPr>
        <p:blipFill>
          <a:blip r:embed="rId4"/>
          <a:stretch>
            <a:fillRect/>
          </a:stretch>
        </p:blipFill>
        <p:spPr>
          <a:xfrm>
            <a:off x="5518237" y="585949"/>
            <a:ext cx="4417779" cy="5358726"/>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403381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latin typeface="Calibri" panose="020F0502020204030204" pitchFamily="34" charset="0"/>
                <a:cs typeface="Calibri" panose="020F0502020204030204" pitchFamily="34" charset="0"/>
              </a:rPr>
              <a:t>CONSEGUIR EL ÉXITO</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a:solidFill>
                <a:schemeClr val="bg1"/>
              </a:solidFill>
            </a:endParaRPr>
          </a:p>
        </p:txBody>
      </p:sp>
      <p:pic>
        <p:nvPicPr>
          <p:cNvPr id="8" name="Picture 7">
            <a:extLst>
              <a:ext uri="{FF2B5EF4-FFF2-40B4-BE49-F238E27FC236}">
                <a16:creationId xmlns:a16="http://schemas.microsoft.com/office/drawing/2014/main" id="{3C52C701-CD28-4F12-8FEF-A173EC9FAE6B}"/>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0CAEC25C-F624-4F2D-9D58-F64A5A4AFA7B}"/>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F6D543C5-303D-21D2-24C6-EAB53CFF6058}"/>
              </a:ext>
            </a:extLst>
          </p:cNvPr>
          <p:cNvPicPr>
            <a:picLocks noChangeAspect="1"/>
          </p:cNvPicPr>
          <p:nvPr/>
        </p:nvPicPr>
        <p:blipFill>
          <a:blip r:embed="rId4"/>
          <a:stretch>
            <a:fillRect/>
          </a:stretch>
        </p:blipFill>
        <p:spPr>
          <a:xfrm>
            <a:off x="0" y="5264738"/>
            <a:ext cx="2033404" cy="2033404"/>
          </a:xfrm>
          <a:prstGeom prst="rect">
            <a:avLst/>
          </a:prstGeom>
        </p:spPr>
      </p:pic>
    </p:spTree>
    <p:extLst>
      <p:ext uri="{BB962C8B-B14F-4D97-AF65-F5344CB8AC3E}">
        <p14:creationId xmlns:p14="http://schemas.microsoft.com/office/powerpoint/2010/main" val="3982093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74"/>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228600" y="584064"/>
            <a:ext cx="2514600" cy="7766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a:solidFill>
                <a:schemeClr val="bg1"/>
              </a:solidFill>
            </a:endParaRPr>
          </a:p>
        </p:txBody>
      </p:sp>
      <p:sp>
        <p:nvSpPr>
          <p:cNvPr id="11" name="Rectangle 10">
            <a:extLst>
              <a:ext uri="{FF2B5EF4-FFF2-40B4-BE49-F238E27FC236}">
                <a16:creationId xmlns:a16="http://schemas.microsoft.com/office/drawing/2014/main" id="{C542A25E-F22B-4E9C-AF4F-6CDC2F1AD36D}"/>
              </a:ext>
            </a:extLst>
          </p:cNvPr>
          <p:cNvSpPr/>
          <p:nvPr/>
        </p:nvSpPr>
        <p:spPr>
          <a:xfrm>
            <a:off x="9220200" y="1540054"/>
            <a:ext cx="2514600" cy="4154984"/>
          </a:xfrm>
          <a:prstGeom prst="rect">
            <a:avLst/>
          </a:prstGeom>
        </p:spPr>
        <p:txBody>
          <a:bodyPr wrap="square">
            <a:spAutoFit/>
          </a:bodyPr>
          <a:lstStyle/>
          <a:p>
            <a:r>
              <a:rPr lang="es-ES" sz="2400" b="1">
                <a:solidFill>
                  <a:schemeClr val="bg1"/>
                </a:solidFill>
                <a:latin typeface="Calibri" panose="020F0502020204030204" pitchFamily="34" charset="0"/>
                <a:cs typeface="Calibri" panose="020F0502020204030204" pitchFamily="34" charset="0"/>
              </a:rPr>
              <a:t>Para tener éxito: </a:t>
            </a:r>
          </a:p>
          <a:p>
            <a:endParaRPr lang="en-US" sz="24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400" b="1">
                <a:solidFill>
                  <a:schemeClr val="bg1"/>
                </a:solidFill>
                <a:latin typeface="Calibri" panose="020F0502020204030204" pitchFamily="34" charset="0"/>
                <a:cs typeface="Calibri" panose="020F0502020204030204" pitchFamily="34" charset="0"/>
              </a:rPr>
              <a:t>COMPARTIR</a:t>
            </a:r>
          </a:p>
          <a:p>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400" b="1">
                <a:solidFill>
                  <a:schemeClr val="bg1"/>
                </a:solidFill>
                <a:latin typeface="Calibri" panose="020F0502020204030204" pitchFamily="34" charset="0"/>
                <a:cs typeface="Calibri" panose="020F0502020204030204" pitchFamily="34" charset="0"/>
              </a:rPr>
              <a:t>APOYAR</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400" b="1">
                <a:solidFill>
                  <a:schemeClr val="bg1"/>
                </a:solidFill>
                <a:latin typeface="Calibri" panose="020F0502020204030204" pitchFamily="34" charset="0"/>
                <a:cs typeface="Calibri" panose="020F0502020204030204" pitchFamily="34" charset="0"/>
              </a:rPr>
              <a:t>RECONOCER</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400" b="1">
                <a:solidFill>
                  <a:schemeClr val="bg1"/>
                </a:solidFill>
                <a:latin typeface="Calibri" panose="020F0502020204030204" pitchFamily="34" charset="0"/>
                <a:cs typeface="Calibri" panose="020F0502020204030204" pitchFamily="34" charset="0"/>
              </a:rPr>
              <a:t>EVALUAR</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s-ES" sz="2400" b="1">
                <a:solidFill>
                  <a:schemeClr val="bg1"/>
                </a:solidFill>
                <a:latin typeface="Calibri" panose="020F0502020204030204" pitchFamily="34" charset="0"/>
                <a:cs typeface="Calibri" panose="020F0502020204030204" pitchFamily="34" charset="0"/>
              </a:rPr>
              <a:t>CAMBIO</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7"/>
            <a:ext cx="3487595" cy="59477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accent1"/>
                </a:solidFill>
              </a:rPr>
              <a:t>Conseguir éxitos</a:t>
            </a:r>
          </a:p>
        </p:txBody>
      </p:sp>
      <p:graphicFrame>
        <p:nvGraphicFramePr>
          <p:cNvPr id="10" name="Diagram 9">
            <a:extLst>
              <a:ext uri="{FF2B5EF4-FFF2-40B4-BE49-F238E27FC236}">
                <a16:creationId xmlns:a16="http://schemas.microsoft.com/office/drawing/2014/main" id="{EDE87DB6-64B1-4B07-B2BD-ECE0543779AA}"/>
              </a:ext>
            </a:extLst>
          </p:cNvPr>
          <p:cNvGraphicFramePr/>
          <p:nvPr>
            <p:extLst>
              <p:ext uri="{D42A27DB-BD31-4B8C-83A1-F6EECF244321}">
                <p14:modId xmlns:p14="http://schemas.microsoft.com/office/powerpoint/2010/main" val="1942776063"/>
              </p:ext>
            </p:extLst>
          </p:nvPr>
        </p:nvGraphicFramePr>
        <p:xfrm>
          <a:off x="-15537" y="1144467"/>
          <a:ext cx="9677400" cy="556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4324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1371600" y="1902888"/>
            <a:ext cx="4073582" cy="22860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latin typeface="Calibri" panose="020F0502020204030204" pitchFamily="34" charset="0"/>
                <a:cs typeface="Calibri" panose="020F0502020204030204" pitchFamily="34" charset="0"/>
              </a:rPr>
              <a:t>RECORDATORIO: </a:t>
            </a:r>
          </a:p>
          <a:p>
            <a:r>
              <a:rPr lang="es-ES">
                <a:latin typeface="Calibri" panose="020F0502020204030204" pitchFamily="34" charset="0"/>
                <a:cs typeface="Calibri" panose="020F0502020204030204" pitchFamily="34" charset="0"/>
              </a:rPr>
              <a:t>CELEBRAR</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24</a:t>
            </a:fld>
            <a:endParaRPr lang="en-US" sz="1000">
              <a:solidFill>
                <a:schemeClr val="bg1"/>
              </a:solidFill>
            </a:endParaRPr>
          </a:p>
        </p:txBody>
      </p:sp>
      <p:pic>
        <p:nvPicPr>
          <p:cNvPr id="8" name="Picture 7">
            <a:extLst>
              <a:ext uri="{FF2B5EF4-FFF2-40B4-BE49-F238E27FC236}">
                <a16:creationId xmlns:a16="http://schemas.microsoft.com/office/drawing/2014/main" id="{63DF0EA5-19BD-4FBB-8C8A-642E71531C99}"/>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41468894-3EFF-456A-B52D-8887E3047B75}"/>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5" name="Picture 4">
            <a:extLst>
              <a:ext uri="{FF2B5EF4-FFF2-40B4-BE49-F238E27FC236}">
                <a16:creationId xmlns:a16="http://schemas.microsoft.com/office/drawing/2014/main" id="{557BB581-730E-81E3-9C0F-08EB13373CA9}"/>
              </a:ext>
            </a:extLst>
          </p:cNvPr>
          <p:cNvPicPr>
            <a:picLocks noChangeAspect="1"/>
          </p:cNvPicPr>
          <p:nvPr/>
        </p:nvPicPr>
        <p:blipFill>
          <a:blip r:embed="rId4"/>
          <a:stretch>
            <a:fillRect/>
          </a:stretch>
        </p:blipFill>
        <p:spPr>
          <a:xfrm>
            <a:off x="6476999" y="990600"/>
            <a:ext cx="4746143" cy="5519771"/>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E0285D88-4750-E2B1-357D-5A63B674DF3C}"/>
              </a:ext>
            </a:extLst>
          </p:cNvPr>
          <p:cNvPicPr>
            <a:picLocks noChangeAspect="1"/>
          </p:cNvPicPr>
          <p:nvPr/>
        </p:nvPicPr>
        <p:blipFill>
          <a:blip r:embed="rId5"/>
          <a:stretch>
            <a:fillRect/>
          </a:stretch>
        </p:blipFill>
        <p:spPr>
          <a:xfrm>
            <a:off x="0" y="5264738"/>
            <a:ext cx="2033404" cy="2033404"/>
          </a:xfrm>
          <a:prstGeom prst="rect">
            <a:avLst/>
          </a:prstGeom>
        </p:spPr>
      </p:pic>
    </p:spTree>
    <p:extLst>
      <p:ext uri="{BB962C8B-B14F-4D97-AF65-F5344CB8AC3E}">
        <p14:creationId xmlns:p14="http://schemas.microsoft.com/office/powerpoint/2010/main" val="2616032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381000" y="684539"/>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accent1"/>
                </a:solidFill>
              </a:rPr>
              <a:t>Recuerde celebrar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1" y="1143000"/>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400">
                <a:solidFill>
                  <a:schemeClr val="bg1"/>
                </a:solidFill>
                <a:latin typeface="Calibri" panose="020F0502020204030204" pitchFamily="34" charset="0"/>
                <a:cs typeface="Calibri" panose="020F0502020204030204" pitchFamily="34" charset="0"/>
              </a:rPr>
              <a:t>Puede solicitar con facilidad certificados, placas y más de la </a:t>
            </a:r>
            <a:r>
              <a:rPr lang="es-ES" sz="2400" u="sng">
                <a:solidFill>
                  <a:schemeClr val="bg1"/>
                </a:solidFill>
                <a:latin typeface="Calibri" panose="020F0502020204030204" pitchFamily="34" charset="0"/>
                <a:cs typeface="Calibri" panose="020F0502020204030204" pitchFamily="34" charset="0"/>
                <a:hlinkClick r:id="rId3"/>
              </a:rPr>
              <a:t>Lions Shop</a:t>
            </a:r>
            <a:r>
              <a:rPr lang="es-ES" sz="2400">
                <a:solidFill>
                  <a:schemeClr val="bg1"/>
                </a:solidFill>
                <a:latin typeface="Calibri" panose="020F0502020204030204" pitchFamily="34" charset="0"/>
                <a:cs typeface="Calibri" panose="020F0502020204030204" pitchFamily="34" charset="0"/>
              </a:rPr>
              <a:t> para celebrar. Si tiene alguna pregunta sobre los suministros para el club, escriba a:  </a:t>
            </a:r>
            <a:r>
              <a:rPr lang="es-ES" sz="2400" u="sng">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orderdetails@lionsclubs.org.</a:t>
            </a:r>
            <a:r>
              <a:rPr lang="es-ES" sz="2400">
                <a:solidFill>
                  <a:schemeClr val="bg1"/>
                </a:solidFill>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59AE62A0-567C-638A-F3B0-1BBCE972F60A}"/>
              </a:ext>
            </a:extLst>
          </p:cNvPr>
          <p:cNvPicPr>
            <a:picLocks noChangeAspect="1"/>
          </p:cNvPicPr>
          <p:nvPr/>
        </p:nvPicPr>
        <p:blipFill>
          <a:blip r:embed="rId5"/>
          <a:stretch>
            <a:fillRect/>
          </a:stretch>
        </p:blipFill>
        <p:spPr>
          <a:xfrm>
            <a:off x="6934200" y="3220681"/>
            <a:ext cx="4097393" cy="3408682"/>
          </a:xfrm>
          <a:prstGeom prst="rect">
            <a:avLst/>
          </a:prstGeom>
        </p:spPr>
      </p:pic>
      <p:pic>
        <p:nvPicPr>
          <p:cNvPr id="8" name="Picture 7">
            <a:extLst>
              <a:ext uri="{FF2B5EF4-FFF2-40B4-BE49-F238E27FC236}">
                <a16:creationId xmlns:a16="http://schemas.microsoft.com/office/drawing/2014/main" id="{07FADE1F-CFAB-7EB6-A69C-C689EBF0AD30}"/>
              </a:ext>
            </a:extLst>
          </p:cNvPr>
          <p:cNvPicPr>
            <a:picLocks noChangeAspect="1"/>
          </p:cNvPicPr>
          <p:nvPr/>
        </p:nvPicPr>
        <p:blipFill>
          <a:blip r:embed="rId6"/>
          <a:stretch>
            <a:fillRect/>
          </a:stretch>
        </p:blipFill>
        <p:spPr>
          <a:xfrm>
            <a:off x="1268248" y="3139007"/>
            <a:ext cx="2990850" cy="3297230"/>
          </a:xfrm>
          <a:prstGeom prst="rect">
            <a:avLst/>
          </a:prstGeom>
        </p:spPr>
      </p:pic>
    </p:spTree>
    <p:extLst>
      <p:ext uri="{BB962C8B-B14F-4D97-AF65-F5344CB8AC3E}">
        <p14:creationId xmlns:p14="http://schemas.microsoft.com/office/powerpoint/2010/main" val="581885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17646"/>
            <a:ext cx="12192000" cy="6875645"/>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accent1"/>
                </a:solidFill>
              </a:rPr>
              <a:t>Premio Club por Excelencia.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a:solidFill>
                <a:schemeClr val="bg1"/>
              </a:solidFill>
            </a:endParaRPr>
          </a:p>
        </p:txBody>
      </p:sp>
      <p:pic>
        <p:nvPicPr>
          <p:cNvPr id="4" name="Picture 3">
            <a:extLst>
              <a:ext uri="{FF2B5EF4-FFF2-40B4-BE49-F238E27FC236}">
                <a16:creationId xmlns:a16="http://schemas.microsoft.com/office/drawing/2014/main" id="{2B94026A-2261-8C83-B666-96CDA3720987}"/>
              </a:ext>
            </a:extLst>
          </p:cNvPr>
          <p:cNvPicPr>
            <a:picLocks noChangeAspect="1"/>
          </p:cNvPicPr>
          <p:nvPr/>
        </p:nvPicPr>
        <p:blipFill>
          <a:blip r:embed="rId3"/>
          <a:stretch>
            <a:fillRect/>
          </a:stretch>
        </p:blipFill>
        <p:spPr>
          <a:xfrm>
            <a:off x="4114800" y="899270"/>
            <a:ext cx="6444090" cy="5517543"/>
          </a:xfrm>
          <a:prstGeom prst="rect">
            <a:avLst/>
          </a:prstGeom>
        </p:spPr>
      </p:pic>
      <p:pic>
        <p:nvPicPr>
          <p:cNvPr id="10" name="Picture 9" descr="A qr code on a white background&#10;&#10;Description automatically generated">
            <a:extLst>
              <a:ext uri="{FF2B5EF4-FFF2-40B4-BE49-F238E27FC236}">
                <a16:creationId xmlns:a16="http://schemas.microsoft.com/office/drawing/2014/main" id="{F38E4D35-F689-E1D1-CEDC-F46C0791DD14}"/>
              </a:ext>
            </a:extLst>
          </p:cNvPr>
          <p:cNvPicPr>
            <a:picLocks noChangeAspect="1"/>
          </p:cNvPicPr>
          <p:nvPr/>
        </p:nvPicPr>
        <p:blipFill>
          <a:blip r:embed="rId4"/>
          <a:stretch>
            <a:fillRect/>
          </a:stretch>
        </p:blipFill>
        <p:spPr>
          <a:xfrm>
            <a:off x="648555" y="4475046"/>
            <a:ext cx="1628775" cy="1614805"/>
          </a:xfrm>
          <a:prstGeom prst="rect">
            <a:avLst/>
          </a:prstGeom>
        </p:spPr>
      </p:pic>
    </p:spTree>
    <p:extLst>
      <p:ext uri="{BB962C8B-B14F-4D97-AF65-F5344CB8AC3E}">
        <p14:creationId xmlns:p14="http://schemas.microsoft.com/office/powerpoint/2010/main" val="1150077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2725"/>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accent1"/>
                </a:solidFill>
              </a:rPr>
              <a:t>Premio Club por Excelencia.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a:solidFill>
                <a:schemeClr val="bg1"/>
              </a:solidFill>
            </a:endParaRPr>
          </a:p>
        </p:txBody>
      </p:sp>
      <p:pic>
        <p:nvPicPr>
          <p:cNvPr id="10" name="Picture 9">
            <a:extLst>
              <a:ext uri="{FF2B5EF4-FFF2-40B4-BE49-F238E27FC236}">
                <a16:creationId xmlns:a16="http://schemas.microsoft.com/office/drawing/2014/main" id="{AEF07AE3-257C-A0E8-CBB1-F375DB0FDB8C}"/>
              </a:ext>
            </a:extLst>
          </p:cNvPr>
          <p:cNvPicPr>
            <a:picLocks noChangeAspect="1"/>
          </p:cNvPicPr>
          <p:nvPr/>
        </p:nvPicPr>
        <p:blipFill>
          <a:blip r:embed="rId3"/>
          <a:stretch>
            <a:fillRect/>
          </a:stretch>
        </p:blipFill>
        <p:spPr>
          <a:xfrm>
            <a:off x="375878" y="1066800"/>
            <a:ext cx="1357461" cy="1637476"/>
          </a:xfrm>
          <a:prstGeom prst="rect">
            <a:avLst/>
          </a:prstGeom>
        </p:spPr>
      </p:pic>
      <p:pic>
        <p:nvPicPr>
          <p:cNvPr id="3" name="Picture 2">
            <a:extLst>
              <a:ext uri="{FF2B5EF4-FFF2-40B4-BE49-F238E27FC236}">
                <a16:creationId xmlns:a16="http://schemas.microsoft.com/office/drawing/2014/main" id="{783DA70C-7969-6D1E-5505-0BC7C815B071}"/>
              </a:ext>
            </a:extLst>
          </p:cNvPr>
          <p:cNvPicPr>
            <a:picLocks noChangeAspect="1"/>
          </p:cNvPicPr>
          <p:nvPr/>
        </p:nvPicPr>
        <p:blipFill>
          <a:blip r:embed="rId4"/>
          <a:stretch>
            <a:fillRect/>
          </a:stretch>
        </p:blipFill>
        <p:spPr>
          <a:xfrm>
            <a:off x="327421" y="3726419"/>
            <a:ext cx="1454376" cy="1743031"/>
          </a:xfrm>
          <a:prstGeom prst="rect">
            <a:avLst/>
          </a:prstGeom>
        </p:spPr>
      </p:pic>
      <p:sp>
        <p:nvSpPr>
          <p:cNvPr id="6" name="Headline">
            <a:extLst>
              <a:ext uri="{FF2B5EF4-FFF2-40B4-BE49-F238E27FC236}">
                <a16:creationId xmlns:a16="http://schemas.microsoft.com/office/drawing/2014/main" id="{EB4B5EED-C656-78E9-E3E7-98DC3DA184F2}"/>
              </a:ext>
            </a:extLst>
          </p:cNvPr>
          <p:cNvSpPr txBox="1">
            <a:spLocks/>
          </p:cNvSpPr>
          <p:nvPr/>
        </p:nvSpPr>
        <p:spPr>
          <a:xfrm>
            <a:off x="572218" y="2730276"/>
            <a:ext cx="1124505" cy="80092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000" dirty="0">
                <a:solidFill>
                  <a:schemeClr val="accent1"/>
                </a:solidFill>
              </a:rPr>
              <a:t>Prendedor</a:t>
            </a:r>
          </a:p>
        </p:txBody>
      </p:sp>
      <p:sp>
        <p:nvSpPr>
          <p:cNvPr id="9" name="Headline">
            <a:extLst>
              <a:ext uri="{FF2B5EF4-FFF2-40B4-BE49-F238E27FC236}">
                <a16:creationId xmlns:a16="http://schemas.microsoft.com/office/drawing/2014/main" id="{2861FA3F-FB30-4DFE-F193-943DBBAA13EC}"/>
              </a:ext>
            </a:extLst>
          </p:cNvPr>
          <p:cNvSpPr txBox="1">
            <a:spLocks/>
          </p:cNvSpPr>
          <p:nvPr/>
        </p:nvSpPr>
        <p:spPr>
          <a:xfrm>
            <a:off x="152400" y="5562246"/>
            <a:ext cx="1670433" cy="103654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2000" dirty="0">
                <a:solidFill>
                  <a:schemeClr val="accent1"/>
                </a:solidFill>
              </a:rPr>
              <a:t>Emblema para el estandarte</a:t>
            </a:r>
          </a:p>
        </p:txBody>
      </p:sp>
      <p:pic>
        <p:nvPicPr>
          <p:cNvPr id="11" name="Picture 10">
            <a:extLst>
              <a:ext uri="{FF2B5EF4-FFF2-40B4-BE49-F238E27FC236}">
                <a16:creationId xmlns:a16="http://schemas.microsoft.com/office/drawing/2014/main" id="{4F714399-E523-F5EE-DD07-46F2605568E5}"/>
              </a:ext>
            </a:extLst>
          </p:cNvPr>
          <p:cNvPicPr>
            <a:picLocks noChangeAspect="1"/>
          </p:cNvPicPr>
          <p:nvPr/>
        </p:nvPicPr>
        <p:blipFill>
          <a:blip r:embed="rId5"/>
          <a:stretch>
            <a:fillRect/>
          </a:stretch>
        </p:blipFill>
        <p:spPr>
          <a:xfrm>
            <a:off x="2277847" y="719249"/>
            <a:ext cx="4343400" cy="5686425"/>
          </a:xfrm>
          <a:prstGeom prst="rect">
            <a:avLst/>
          </a:prstGeom>
          <a:ln w="25400">
            <a:solidFill>
              <a:schemeClr val="accent1"/>
            </a:solidFill>
          </a:ln>
        </p:spPr>
      </p:pic>
      <p:pic>
        <p:nvPicPr>
          <p:cNvPr id="13" name="Picture 12">
            <a:extLst>
              <a:ext uri="{FF2B5EF4-FFF2-40B4-BE49-F238E27FC236}">
                <a16:creationId xmlns:a16="http://schemas.microsoft.com/office/drawing/2014/main" id="{DE9F6DC1-DC15-21A2-CBF3-B10F8C0B13FF}"/>
              </a:ext>
            </a:extLst>
          </p:cNvPr>
          <p:cNvPicPr>
            <a:picLocks noChangeAspect="1"/>
          </p:cNvPicPr>
          <p:nvPr/>
        </p:nvPicPr>
        <p:blipFill>
          <a:blip r:embed="rId6"/>
          <a:stretch>
            <a:fillRect/>
          </a:stretch>
        </p:blipFill>
        <p:spPr>
          <a:xfrm>
            <a:off x="7135834" y="738052"/>
            <a:ext cx="4401323" cy="5740018"/>
          </a:xfrm>
          <a:prstGeom prst="rect">
            <a:avLst/>
          </a:prstGeom>
          <a:ln w="22225">
            <a:solidFill>
              <a:schemeClr val="accent1"/>
            </a:solidFill>
          </a:ln>
        </p:spPr>
      </p:pic>
    </p:spTree>
    <p:extLst>
      <p:ext uri="{BB962C8B-B14F-4D97-AF65-F5344CB8AC3E}">
        <p14:creationId xmlns:p14="http://schemas.microsoft.com/office/powerpoint/2010/main" val="2552901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985259" y="10022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12" name="Picture 11" descr="lionlogo_white.eps"/>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9604321" y="4178454"/>
            <a:ext cx="2472814" cy="2412230"/>
          </a:xfrm>
          <a:prstGeom prst="rect">
            <a:avLst/>
          </a:prstGeom>
          <a:effectLst>
            <a:outerShdw blurRad="50800" dist="50800" dir="5400000" algn="ctr" rotWithShape="0">
              <a:srgbClr val="000000"/>
            </a:outerShdw>
          </a:effectLst>
        </p:spPr>
      </p:pic>
      <p:sp>
        <p:nvSpPr>
          <p:cNvPr id="19" name="Text Placeholder 3">
            <a:extLst>
              <a:ext uri="{FF2B5EF4-FFF2-40B4-BE49-F238E27FC236}">
                <a16:creationId xmlns:a16="http://schemas.microsoft.com/office/drawing/2014/main" id="{8C9CF4CF-65B2-5D41-B999-05AD274B73A2}"/>
              </a:ext>
            </a:extLst>
          </p:cNvPr>
          <p:cNvSpPr txBox="1">
            <a:spLocks/>
          </p:cNvSpPr>
          <p:nvPr/>
        </p:nvSpPr>
        <p:spPr>
          <a:xfrm>
            <a:off x="7066674" y="760914"/>
            <a:ext cx="3040759" cy="640784"/>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0" indent="0">
              <a:buNone/>
            </a:pPr>
            <a:endParaRPr lang="en-US" sz="4000" b="1" kern="0" dirty="0">
              <a:solidFill>
                <a:schemeClr val="bg1"/>
              </a:solidFill>
              <a:latin typeface="HelveticaNeueLT Std Lt" panose="020B0403020202020204" pitchFamily="34" charset="0"/>
            </a:endParaRPr>
          </a:p>
        </p:txBody>
      </p:sp>
      <p:sp>
        <p:nvSpPr>
          <p:cNvPr id="2" name="TextBox 1"/>
          <p:cNvSpPr txBox="1"/>
          <p:nvPr/>
        </p:nvSpPr>
        <p:spPr>
          <a:xfrm>
            <a:off x="3733800" y="257354"/>
            <a:ext cx="7543800" cy="646331"/>
          </a:xfrm>
          <a:prstGeom prst="rect">
            <a:avLst/>
          </a:prstGeom>
          <a:noFill/>
        </p:spPr>
        <p:txBody>
          <a:bodyPr wrap="square" rtlCol="0">
            <a:spAutoFit/>
          </a:bodyPr>
          <a:lstStyle/>
          <a:p>
            <a:r>
              <a:rPr lang="es-ES" sz="3600" dirty="0">
                <a:solidFill>
                  <a:schemeClr val="bg1"/>
                </a:solidFill>
                <a:latin typeface="Calibri" panose="020F0502020204030204" pitchFamily="34" charset="0"/>
                <a:cs typeface="Calibri" panose="020F0502020204030204" pitchFamily="34" charset="0"/>
              </a:rPr>
              <a:t>Información de contacto para el LCI </a:t>
            </a:r>
          </a:p>
        </p:txBody>
      </p:sp>
      <p:sp>
        <p:nvSpPr>
          <p:cNvPr id="3" name="TextBox 27">
            <a:extLst>
              <a:ext uri="{FF2B5EF4-FFF2-40B4-BE49-F238E27FC236}">
                <a16:creationId xmlns:a16="http://schemas.microsoft.com/office/drawing/2014/main" id="{A686C3E1-1554-AAF4-03AB-EAF0CB4DD4A4}"/>
              </a:ext>
            </a:extLst>
          </p:cNvPr>
          <p:cNvSpPr txBox="1"/>
          <p:nvPr/>
        </p:nvSpPr>
        <p:spPr>
          <a:xfrm>
            <a:off x="570935" y="2286380"/>
            <a:ext cx="11506200" cy="2285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tIns="34289" rIns="34289" bIns="34289">
            <a:spAutoFit/>
          </a:bodyPr>
          <a:lstStyle/>
          <a:p>
            <a:pPr defTabSz="914367" hangingPunct="0">
              <a:defRPr sz="2800" b="0">
                <a:solidFill>
                  <a:srgbClr val="FFFFFF"/>
                </a:solidFill>
                <a:latin typeface="HelveticaNeueLT Std Lt"/>
                <a:ea typeface="HelveticaNeueLT Std Lt"/>
                <a:cs typeface="HelveticaNeueLT Std Lt"/>
                <a:sym typeface="HelveticaNeueLT Std Lt"/>
              </a:defRPr>
            </a:pPr>
            <a:r>
              <a:rPr lang="es-ES" sz="2400" dirty="0">
                <a:solidFill>
                  <a:srgbClr val="FFFFFF"/>
                </a:solidFill>
                <a:latin typeface="Calibri" panose="020F0502020204030204" pitchFamily="34" charset="0"/>
                <a:ea typeface="HelveticaNeueLT Std Lt"/>
                <a:cs typeface="Calibri" panose="020F0502020204030204" pitchFamily="34" charset="0"/>
                <a:sym typeface="HelveticaNeueLT Std Lt"/>
              </a:rPr>
              <a:t>Teléfono: </a:t>
            </a:r>
            <a:r>
              <a:rPr lang="es-ES" sz="2400" dirty="0">
                <a:solidFill>
                  <a:schemeClr val="bg1"/>
                </a:solidFill>
                <a:latin typeface="Calibri" panose="020F0502020204030204" pitchFamily="34" charset="0"/>
                <a:ea typeface="HelveticaNeueLT Std Lt"/>
                <a:cs typeface="Calibri" panose="020F0502020204030204" pitchFamily="34" charset="0"/>
                <a:sym typeface="HelveticaNeueLT Std Lt"/>
              </a:rPr>
              <a:t>(630) 468-6859</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chemeClr val="bg1"/>
              </a:solidFill>
              <a:latin typeface="Calibri" panose="020F0502020204030204" pitchFamily="34" charset="0"/>
              <a:ea typeface="HelveticaNeueLT Std Lt"/>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es-ES" sz="2400" dirty="0">
                <a:solidFill>
                  <a:srgbClr val="FFFFFF"/>
                </a:solidFill>
                <a:latin typeface="Calibri" panose="020F0502020204030204" pitchFamily="34" charset="0"/>
                <a:ea typeface="Arial"/>
                <a:cs typeface="Calibri" panose="020F0502020204030204" pitchFamily="34" charset="0"/>
                <a:sym typeface="HelveticaNeueLT Std Lt"/>
              </a:rPr>
              <a:t>Correo electrónico: </a:t>
            </a:r>
            <a:r>
              <a:rPr lang="es-ES" sz="2400" dirty="0">
                <a:solidFill>
                  <a:srgbClr val="FFFFFF"/>
                </a:solidFill>
                <a:latin typeface="Calibri" panose="020F0502020204030204" pitchFamily="34" charset="0"/>
                <a:ea typeface="Arial"/>
                <a:cs typeface="Calibri" panose="020F0502020204030204" pitchFamily="34" charset="0"/>
                <a:sym typeface="HelveticaNeueLT Std Lt"/>
                <a:hlinkClick r:id="rId4"/>
              </a:rPr>
              <a:t>iberoamerican@lionsclubs.org</a:t>
            </a:r>
            <a:r>
              <a:rPr lang="es-ES" sz="2400" dirty="0">
                <a:solidFill>
                  <a:srgbClr val="FFFFFF"/>
                </a:solidFill>
                <a:latin typeface="Calibri" panose="020F0502020204030204" pitchFamily="34" charset="0"/>
                <a:ea typeface="Arial"/>
                <a:cs typeface="Calibri" panose="020F05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Calibri" panose="020F0502020204030204" pitchFamily="34" charset="0"/>
              <a:ea typeface="Arial"/>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es-ES" sz="2400" dirty="0" err="1">
                <a:solidFill>
                  <a:srgbClr val="FFFFFF"/>
                </a:solidFill>
                <a:latin typeface="Calibri" panose="020F0502020204030204" pitchFamily="34" charset="0"/>
                <a:ea typeface="Arial"/>
                <a:cs typeface="Calibri" panose="020F0502020204030204" pitchFamily="34" charset="0"/>
                <a:sym typeface="HelveticaNeueLT Std Lt"/>
              </a:rPr>
              <a:t>Webpage</a:t>
            </a:r>
            <a:r>
              <a:rPr lang="es-ES" sz="2400" dirty="0">
                <a:solidFill>
                  <a:srgbClr val="FFFFFF"/>
                </a:solidFill>
                <a:latin typeface="Calibri" panose="020F0502020204030204" pitchFamily="34" charset="0"/>
                <a:ea typeface="Arial"/>
                <a:cs typeface="Calibri" panose="020F0502020204030204" pitchFamily="34" charset="0"/>
                <a:sym typeface="HelveticaNeueLT Std Lt"/>
              </a:rPr>
              <a:t>: </a:t>
            </a:r>
            <a:r>
              <a:rPr lang="es-ES" sz="2400" dirty="0">
                <a:solidFill>
                  <a:srgbClr val="FFFFFF"/>
                </a:solidFill>
                <a:latin typeface="Calibri" panose="020F0502020204030204" pitchFamily="34" charset="0"/>
                <a:ea typeface="Arial"/>
                <a:cs typeface="Calibri" panose="020F0502020204030204" pitchFamily="34" charset="0"/>
                <a:sym typeface="HelveticaNeueLT Std Lt"/>
                <a:hlinkClick r:id="rId5"/>
              </a:rPr>
              <a:t>https://www.lionsclubs.org/es/resources-for-members/resource-center/improving-club-quality</a:t>
            </a:r>
            <a:r>
              <a:rPr lang="es-ES" sz="2400" dirty="0">
                <a:solidFill>
                  <a:srgbClr val="FFFFFF"/>
                </a:solidFill>
                <a:latin typeface="Calibri" panose="020F0502020204030204" pitchFamily="34" charset="0"/>
                <a:ea typeface="Arial"/>
                <a:cs typeface="Calibri" panose="020F0502020204030204" pitchFamily="34" charset="0"/>
                <a:sym typeface="HelveticaNeueLT Std Lt"/>
              </a:rPr>
              <a:t> </a:t>
            </a:r>
          </a:p>
        </p:txBody>
      </p:sp>
    </p:spTree>
    <p:extLst>
      <p:ext uri="{BB962C8B-B14F-4D97-AF65-F5344CB8AC3E}">
        <p14:creationId xmlns:p14="http://schemas.microsoft.com/office/powerpoint/2010/main" val="2078379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latin typeface="Calibri" panose="020F0502020204030204" pitchFamily="34" charset="0"/>
                <a:cs typeface="Calibri" panose="020F0502020204030204" pitchFamily="34" charset="0"/>
              </a:rPr>
              <a:t>GRACIAS POR SU ATENCIÓN</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3C03E849-C74E-2127-63A9-8857C70BBA2D}"/>
              </a:ext>
            </a:extLst>
          </p:cNvPr>
          <p:cNvPicPr>
            <a:picLocks noChangeAspect="1"/>
          </p:cNvPicPr>
          <p:nvPr/>
        </p:nvPicPr>
        <p:blipFill>
          <a:blip r:embed="rId3"/>
          <a:stretch>
            <a:fillRect/>
          </a:stretch>
        </p:blipFill>
        <p:spPr>
          <a:xfrm>
            <a:off x="0" y="5264738"/>
            <a:ext cx="2033404" cy="2033404"/>
          </a:xfrm>
          <a:prstGeom prst="rect">
            <a:avLst/>
          </a:prstGeom>
        </p:spPr>
      </p:pic>
    </p:spTree>
    <p:extLst>
      <p:ext uri="{BB962C8B-B14F-4D97-AF65-F5344CB8AC3E}">
        <p14:creationId xmlns:p14="http://schemas.microsoft.com/office/powerpoint/2010/main" val="764235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i="1">
                <a:solidFill>
                  <a:schemeClr val="accent1"/>
                </a:solidFill>
                <a:latin typeface="Calibri" panose="020F0502020204030204" pitchFamily="34" charset="0"/>
                <a:cs typeface="Calibri" panose="020F0502020204030204" pitchFamily="34" charset="0"/>
              </a:rPr>
              <a:t>Nuestra unión es el comienzo.  Mantenernos unidos es progreso. Trabajar unidos es el éxito.</a:t>
            </a:r>
          </a:p>
          <a:p>
            <a:endParaRPr lang="en-US" i="1" kern="0" dirty="0">
              <a:solidFill>
                <a:schemeClr val="accent1"/>
              </a:solidFill>
              <a:latin typeface="Calibri" panose="020F0502020204030204" pitchFamily="34" charset="0"/>
              <a:cs typeface="Calibri" panose="020F0502020204030204" pitchFamily="34" charset="0"/>
            </a:endParaRPr>
          </a:p>
          <a:p>
            <a:pPr algn="r"/>
            <a:r>
              <a:rPr lang="es-ES" i="1">
                <a:solidFill>
                  <a:schemeClr val="accent1"/>
                </a:solidFill>
                <a:latin typeface="Calibri" panose="020F0502020204030204" pitchFamily="34" charset="0"/>
                <a:cs typeface="Calibri" panose="020F0502020204030204" pitchFamily="34" charset="0"/>
              </a:rPr>
              <a:t>-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3" name="Picture 2" descr="A black background with white text&#10;&#10;Description automatically generated">
            <a:extLst>
              <a:ext uri="{FF2B5EF4-FFF2-40B4-BE49-F238E27FC236}">
                <a16:creationId xmlns:a16="http://schemas.microsoft.com/office/drawing/2014/main" id="{A15B8E2D-0FCB-E037-0C89-4AC96C41059A}"/>
              </a:ext>
            </a:extLst>
          </p:cNvPr>
          <p:cNvPicPr>
            <a:picLocks noChangeAspect="1"/>
          </p:cNvPicPr>
          <p:nvPr/>
        </p:nvPicPr>
        <p:blipFill>
          <a:blip r:embed="rId2"/>
          <a:stretch>
            <a:fillRect/>
          </a:stretch>
        </p:blipFill>
        <p:spPr>
          <a:xfrm>
            <a:off x="152400" y="4724400"/>
            <a:ext cx="2667000" cy="2667000"/>
          </a:xfrm>
          <a:prstGeom prst="rect">
            <a:avLst/>
          </a:prstGeom>
        </p:spPr>
      </p:pic>
    </p:spTree>
    <p:extLst>
      <p:ext uri="{BB962C8B-B14F-4D97-AF65-F5344CB8AC3E}">
        <p14:creationId xmlns:p14="http://schemas.microsoft.com/office/powerpoint/2010/main" val="3000403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accent1"/>
                </a:solidFill>
                <a:latin typeface="Calibri" panose="020F0502020204030204" pitchFamily="34" charset="0"/>
                <a:cs typeface="Calibri" panose="020F0502020204030204" pitchFamily="34" charset="0"/>
              </a:rPr>
              <a:t>Enfoque Global de Afiliación para clubes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grpSp>
        <p:nvGrpSpPr>
          <p:cNvPr id="2" name="Group 1">
            <a:extLst>
              <a:ext uri="{FF2B5EF4-FFF2-40B4-BE49-F238E27FC236}">
                <a16:creationId xmlns:a16="http://schemas.microsoft.com/office/drawing/2014/main" id="{D639E146-14E1-4FAA-8A05-A7D728D33865}"/>
              </a:ext>
            </a:extLst>
          </p:cNvPr>
          <p:cNvGrpSpPr/>
          <p:nvPr/>
        </p:nvGrpSpPr>
        <p:grpSpPr>
          <a:xfrm>
            <a:off x="1784174" y="3012770"/>
            <a:ext cx="5759626" cy="2768880"/>
            <a:chOff x="1784174" y="3012770"/>
            <a:chExt cx="5759626" cy="2768880"/>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784249" y="531804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s-ES" sz="2400">
                  <a:solidFill>
                    <a:schemeClr val="accent1"/>
                  </a:solidFill>
                  <a:latin typeface="Calibri" panose="020F0502020204030204" pitchFamily="34" charset="0"/>
                  <a:cs typeface="Calibri" panose="020F0502020204030204" pitchFamily="34" charset="0"/>
                </a:rPr>
                <a:t>Conseguir éxitos</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27967" y="3012770"/>
              <a:ext cx="4173473"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s-ES" sz="2400">
                  <a:solidFill>
                    <a:schemeClr val="accent1"/>
                  </a:solidFill>
                  <a:latin typeface="Calibri" panose="020F0502020204030204" pitchFamily="34" charset="0"/>
                  <a:cs typeface="Calibri" panose="020F0502020204030204" pitchFamily="34" charset="0"/>
                </a:rPr>
                <a:t>Formar un equipo de líderes del club</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s-ES" sz="2400">
                  <a:solidFill>
                    <a:schemeClr val="accent1"/>
                  </a:solidFill>
                  <a:latin typeface="Calibri" panose="020F0502020204030204" pitchFamily="34" charset="0"/>
                  <a:cs typeface="Calibri" panose="020F0502020204030204" pitchFamily="34" charset="0"/>
                </a:rPr>
                <a:t>Desarrollar una visión, evaluar las necesidades y fijar metas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s-ES" sz="2400">
                  <a:solidFill>
                    <a:schemeClr val="accent1"/>
                  </a:solidFill>
                  <a:latin typeface="Calibri" panose="020F0502020204030204" pitchFamily="34" charset="0"/>
                  <a:cs typeface="Calibri" panose="020F0502020204030204" pitchFamily="34" charset="0"/>
                </a:rPr>
                <a:t>Elaborar un plan para lograr nuestras metas</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s-ES" sz="2000" b="1" i="0" u="none" strike="noStrike" cap="none" normalizeH="0">
                <a:ln>
                  <a:noFill/>
                </a:ln>
                <a:solidFill>
                  <a:schemeClr val="tx2"/>
                </a:solidFill>
                <a:effectLst/>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81677"/>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s-ES" sz="2000" b="1" i="0" u="none" strike="noStrike" cap="none" normalizeH="0">
                <a:ln>
                  <a:noFill/>
                </a:ln>
                <a:solidFill>
                  <a:schemeClr val="tx2"/>
                </a:solidFill>
                <a:effectLst/>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s-ES" sz="2000" b="1" i="0" u="none" strike="noStrike" cap="none" normalizeH="0">
                <a:ln>
                  <a:noFill/>
                </a:ln>
                <a:solidFill>
                  <a:schemeClr val="tx2"/>
                </a:solidFill>
                <a:effectLst/>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61269"/>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s-ES" sz="2000" b="1" i="0" u="none" strike="noStrike" cap="none" normalizeH="0">
                <a:ln>
                  <a:noFill/>
                </a:ln>
                <a:solidFill>
                  <a:schemeClr val="tx2"/>
                </a:solidFill>
                <a:effectLst/>
                <a:ea typeface="ヒラギノ角ゴ Pro W3" pitchFamily="84" charset="-128"/>
              </a:rPr>
              <a:t>4</a:t>
            </a:r>
          </a:p>
        </p:txBody>
      </p:sp>
      <p:pic>
        <p:nvPicPr>
          <p:cNvPr id="3" name="Picture 2" descr="A black background with white text&#10;&#10;Description automatically generated">
            <a:extLst>
              <a:ext uri="{FF2B5EF4-FFF2-40B4-BE49-F238E27FC236}">
                <a16:creationId xmlns:a16="http://schemas.microsoft.com/office/drawing/2014/main" id="{841E7E0F-93A6-7A78-CF42-E010CF58CE37}"/>
              </a:ext>
            </a:extLst>
          </p:cNvPr>
          <p:cNvPicPr>
            <a:picLocks noChangeAspect="1"/>
          </p:cNvPicPr>
          <p:nvPr/>
        </p:nvPicPr>
        <p:blipFill>
          <a:blip r:embed="rId3"/>
          <a:stretch>
            <a:fillRect/>
          </a:stretch>
        </p:blipFill>
        <p:spPr>
          <a:xfrm>
            <a:off x="0" y="5264738"/>
            <a:ext cx="2033404" cy="2033404"/>
          </a:xfrm>
          <a:prstGeom prst="rect">
            <a:avLst/>
          </a:prstGeom>
        </p:spPr>
      </p:pic>
      <p:graphicFrame>
        <p:nvGraphicFramePr>
          <p:cNvPr id="6" name="Diagram 5">
            <a:extLst>
              <a:ext uri="{FF2B5EF4-FFF2-40B4-BE49-F238E27FC236}">
                <a16:creationId xmlns:a16="http://schemas.microsoft.com/office/drawing/2014/main" id="{33AFA0DF-7624-E5A3-CDA9-985DC8B488C8}"/>
              </a:ext>
            </a:extLst>
          </p:cNvPr>
          <p:cNvGraphicFramePr/>
          <p:nvPr>
            <p:extLst>
              <p:ext uri="{D42A27DB-BD31-4B8C-83A1-F6EECF244321}">
                <p14:modId xmlns:p14="http://schemas.microsoft.com/office/powerpoint/2010/main" val="305908621"/>
              </p:ext>
            </p:extLst>
          </p:nvPr>
        </p:nvGraphicFramePr>
        <p:xfrm>
          <a:off x="2362200" y="1479399"/>
          <a:ext cx="8447983" cy="12837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0185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accent1"/>
                </a:solidFill>
                <a:latin typeface="Calibri" panose="020F0502020204030204" pitchFamily="34" charset="0"/>
                <a:cs typeface="Calibri" panose="020F0502020204030204" pitchFamily="34" charset="0"/>
              </a:rPr>
              <a:t>Formar un equipo de líderes del club</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55071" y="1638488"/>
            <a:ext cx="11203529" cy="3785652"/>
          </a:xfrm>
          <a:prstGeom prst="rect">
            <a:avLst/>
          </a:prstGeom>
        </p:spPr>
        <p:txBody>
          <a:bodyPr wrap="square">
            <a:spAutoFit/>
          </a:bodyPr>
          <a:lstStyle/>
          <a:p>
            <a:r>
              <a:rPr lang="es-ES" sz="2400" b="1">
                <a:solidFill>
                  <a:schemeClr val="bg1"/>
                </a:solidFill>
                <a:latin typeface="Calibri" panose="020F0502020204030204" pitchFamily="34" charset="0"/>
                <a:cs typeface="Calibri" panose="020F0502020204030204" pitchFamily="34" charset="0"/>
              </a:rPr>
              <a:t>Líderes actuales: </a:t>
            </a:r>
            <a:r>
              <a:rPr lang="es-ES" sz="2400">
                <a:solidFill>
                  <a:schemeClr val="bg1"/>
                </a:solidFill>
                <a:latin typeface="Calibri" panose="020F0502020204030204" pitchFamily="34" charset="0"/>
                <a:cs typeface="Calibri" panose="020F0502020204030204" pitchFamily="34" charset="0"/>
              </a:rPr>
              <a:t>Identificar quién puede llevar a cabo y dirigir el desarrollo de la estrategia. </a:t>
            </a:r>
          </a:p>
          <a:p>
            <a:endParaRPr lang="en-US" sz="2400" dirty="0">
              <a:solidFill>
                <a:schemeClr val="bg1"/>
              </a:solidFill>
              <a:latin typeface="Calibri" panose="020F0502020204030204" pitchFamily="34" charset="0"/>
              <a:cs typeface="Calibri" panose="020F0502020204030204" pitchFamily="34" charset="0"/>
            </a:endParaRPr>
          </a:p>
          <a:p>
            <a:r>
              <a:rPr lang="es-ES" sz="2400" b="1">
                <a:solidFill>
                  <a:schemeClr val="bg1"/>
                </a:solidFill>
                <a:latin typeface="Calibri" panose="020F0502020204030204" pitchFamily="34" charset="0"/>
                <a:cs typeface="Calibri" panose="020F0502020204030204" pitchFamily="34" charset="0"/>
              </a:rPr>
              <a:t>Líderes futuros: </a:t>
            </a:r>
            <a:r>
              <a:rPr lang="es-ES" sz="2400">
                <a:solidFill>
                  <a:schemeClr val="bg1"/>
                </a:solidFill>
                <a:latin typeface="Calibri" panose="020F0502020204030204" pitchFamily="34" charset="0"/>
                <a:cs typeface="Calibri" panose="020F0502020204030204" pitchFamily="34" charset="0"/>
              </a:rPr>
              <a:t>Incluir a Leones que puedan servir como futuros líderes.  Los Leones que han ocupado puestos de liderato, que pueden aportar conocimientos, apoyo y que están interesados en el futuro del club. </a:t>
            </a:r>
          </a:p>
          <a:p>
            <a:endParaRPr lang="en-US" sz="2400" dirty="0">
              <a:solidFill>
                <a:schemeClr val="bg1"/>
              </a:solidFill>
              <a:latin typeface="Calibri" panose="020F0502020204030204" pitchFamily="34" charset="0"/>
              <a:cs typeface="Calibri" panose="020F0502020204030204" pitchFamily="34" charset="0"/>
            </a:endParaRPr>
          </a:p>
          <a:p>
            <a:r>
              <a:rPr lang="es-ES" sz="2400" b="1">
                <a:solidFill>
                  <a:schemeClr val="bg1"/>
                </a:solidFill>
                <a:latin typeface="Calibri" panose="020F0502020204030204" pitchFamily="34" charset="0"/>
                <a:cs typeface="Calibri" panose="020F0502020204030204" pitchFamily="34" charset="0"/>
              </a:rPr>
              <a:t>Hacer una encuesta a los socios para: </a:t>
            </a:r>
            <a:r>
              <a:rPr lang="es-ES" sz="2400">
                <a:solidFill>
                  <a:schemeClr val="bg1"/>
                </a:solidFill>
                <a:latin typeface="Calibri" panose="020F0502020204030204" pitchFamily="34" charset="0"/>
                <a:cs typeface="Calibri" panose="020F0502020204030204" pitchFamily="34" charset="0"/>
              </a:rPr>
              <a:t>Obtener una perspectiva completa de las necesidades del club. Buscar una muestra representativa de los socios que representen al club o buscar en clubes más pequeños, que incluya a tantos socios como sea posible (socios existentes, socios nuevos, Leones jóvenes, profesionales) para entender las necesidades que tienen y captar sus talentos. </a:t>
            </a:r>
          </a:p>
        </p:txBody>
      </p:sp>
      <p:pic>
        <p:nvPicPr>
          <p:cNvPr id="2" name="Picture 1" descr="A black background with white text&#10;&#10;Description automatically generated">
            <a:extLst>
              <a:ext uri="{FF2B5EF4-FFF2-40B4-BE49-F238E27FC236}">
                <a16:creationId xmlns:a16="http://schemas.microsoft.com/office/drawing/2014/main" id="{07FB4E82-0FFD-8156-0856-167A80DBBA54}"/>
              </a:ext>
            </a:extLst>
          </p:cNvPr>
          <p:cNvPicPr>
            <a:picLocks noChangeAspect="1"/>
          </p:cNvPicPr>
          <p:nvPr/>
        </p:nvPicPr>
        <p:blipFill>
          <a:blip r:embed="rId3"/>
          <a:stretch>
            <a:fillRect/>
          </a:stretch>
        </p:blipFill>
        <p:spPr>
          <a:xfrm>
            <a:off x="0" y="5264738"/>
            <a:ext cx="2033404" cy="2033404"/>
          </a:xfrm>
          <a:prstGeom prst="rect">
            <a:avLst/>
          </a:prstGeom>
        </p:spPr>
      </p:pic>
    </p:spTree>
    <p:extLst>
      <p:ext uri="{BB962C8B-B14F-4D97-AF65-F5344CB8AC3E}">
        <p14:creationId xmlns:p14="http://schemas.microsoft.com/office/powerpoint/2010/main" val="1913478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65725" y="1172632"/>
            <a:ext cx="8261012" cy="134205"/>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04631" y="263404"/>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dirty="0">
                <a:solidFill>
                  <a:schemeClr val="accent1"/>
                </a:solidFill>
                <a:latin typeface="Calibri" panose="020F0502020204030204" pitchFamily="34" charset="0"/>
                <a:cs typeface="Calibri" panose="020F0502020204030204" pitchFamily="34" charset="0"/>
              </a:rPr>
              <a:t>Desarrollar una visión, evaluar las necesidades y fijar metas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3396072523"/>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s-ES" sz="2000" b="0" i="0" u="none" strike="noStrike" cap="none" normalizeH="0">
                  <a:ln>
                    <a:noFill/>
                  </a:ln>
                  <a:solidFill>
                    <a:schemeClr val="bg1"/>
                  </a:solidFill>
                  <a:effectLst/>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es-ES" sz="200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s-ES" sz="2000" b="0" i="0" u="none" strike="noStrike" cap="none" normalizeH="0">
                  <a:ln>
                    <a:noFill/>
                  </a:ln>
                  <a:solidFill>
                    <a:schemeClr val="bg1"/>
                  </a:solidFill>
                  <a:effectLst/>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s-ES" sz="2000" b="0" i="0" u="none" strike="noStrike" cap="none" normalizeH="0">
                  <a:ln>
                    <a:noFill/>
                  </a:ln>
                  <a:solidFill>
                    <a:schemeClr val="bg1"/>
                  </a:solidFill>
                  <a:effectLst/>
                  <a:ea typeface="ヒラギノ角ゴ Pro W3" pitchFamily="84" charset="-128"/>
                </a:rPr>
                <a:t>4</a:t>
              </a:r>
            </a:p>
          </p:txBody>
        </p:sp>
      </p:grpSp>
    </p:spTree>
    <p:extLst>
      <p:ext uri="{BB962C8B-B14F-4D97-AF65-F5344CB8AC3E}">
        <p14:creationId xmlns:p14="http://schemas.microsoft.com/office/powerpoint/2010/main" val="3366248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0" y="-127865"/>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bg1"/>
                </a:solidFill>
                <a:latin typeface="Calibri" panose="020F0502020204030204" pitchFamily="34" charset="0"/>
                <a:ea typeface="Arial" charset="0"/>
                <a:cs typeface="Calibri" panose="020F0502020204030204" pitchFamily="34" charset="0"/>
              </a:rPr>
              <a:t>Área de enfoque 1</a:t>
            </a:r>
          </a:p>
          <a:p>
            <a:r>
              <a:rPr lang="es-ES">
                <a:solidFill>
                  <a:schemeClr val="bg1"/>
                </a:solidFill>
                <a:latin typeface="Calibri" panose="020F0502020204030204" pitchFamily="34" charset="0"/>
                <a:ea typeface="Arial" charset="0"/>
                <a:cs typeface="Calibri" panose="020F0502020204030204" pitchFamily="34" charset="0"/>
              </a:rPr>
              <a:t>Rejuvenecer los clubes con socios nuevos</a:t>
            </a: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es-ES" sz="2400" b="1">
                <a:solidFill>
                  <a:schemeClr val="accent1"/>
                </a:solidFill>
                <a:latin typeface="Calibri" panose="020F0502020204030204" pitchFamily="34" charset="0"/>
                <a:cs typeface="Calibri" panose="020F0502020204030204" pitchFamily="34" charset="0"/>
              </a:rPr>
              <a:t>Preguntas para la discusión</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s-ES" sz="2400">
                <a:solidFill>
                  <a:schemeClr val="accent1"/>
                </a:solidFill>
                <a:latin typeface="Calibri" panose="020F0502020204030204" pitchFamily="34" charset="0"/>
                <a:cs typeface="Calibri" panose="020F0502020204030204" pitchFamily="34" charset="0"/>
              </a:rPr>
              <a:t>¿Qué oportunidades existen de aumentar el número de socios?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s-ES" sz="2400">
                <a:solidFill>
                  <a:schemeClr val="accent1"/>
                </a:solidFill>
                <a:latin typeface="Calibri" panose="020F0502020204030204" pitchFamily="34" charset="0"/>
                <a:cs typeface="Calibri" panose="020F0502020204030204" pitchFamily="34" charset="0"/>
              </a:rPr>
              <a:t>¿Qué necesitamos hacer mejor para reclutar socios?</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s-ES" sz="2400">
                <a:solidFill>
                  <a:schemeClr val="accent1"/>
                </a:solidFill>
                <a:latin typeface="Calibri" panose="020F0502020204030204" pitchFamily="34" charset="0"/>
                <a:cs typeface="Calibri" panose="020F0502020204030204" pitchFamily="34" charset="0"/>
              </a:rPr>
              <a:t>¿Por qué no se afilia la gente a nuestros clubes?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s-ES" sz="2400">
                <a:solidFill>
                  <a:schemeClr val="accent1"/>
                </a:solidFill>
                <a:latin typeface="Calibri" panose="020F0502020204030204" pitchFamily="34" charset="0"/>
                <a:cs typeface="Calibri" panose="020F0502020204030204" pitchFamily="34" charset="0"/>
              </a:rPr>
              <a:t>¿Por qué la gente se afilia a nuestros clubes?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3"/>
          <a:srcRect/>
          <a:stretch/>
        </p:blipFill>
        <p:spPr>
          <a:xfrm>
            <a:off x="11286103" y="202119"/>
            <a:ext cx="741107" cy="702199"/>
          </a:xfrm>
          <a:prstGeom prst="rect">
            <a:avLst/>
          </a:prstGeom>
        </p:spPr>
      </p:pic>
    </p:spTree>
    <p:extLst>
      <p:ext uri="{BB962C8B-B14F-4D97-AF65-F5344CB8AC3E}">
        <p14:creationId xmlns:p14="http://schemas.microsoft.com/office/powerpoint/2010/main" val="1080893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3"/>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19630" y="-127865"/>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bg1"/>
                </a:solidFill>
                <a:latin typeface="Calibri" panose="020F0502020204030204" pitchFamily="34" charset="0"/>
                <a:ea typeface="Arial" charset="0"/>
                <a:cs typeface="Calibri" panose="020F0502020204030204" pitchFamily="34" charset="0"/>
              </a:rPr>
              <a:t>Área de enfoque 2</a:t>
            </a:r>
          </a:p>
          <a:p>
            <a:r>
              <a:rPr lang="es-ES">
                <a:solidFill>
                  <a:schemeClr val="bg1"/>
                </a:solidFill>
                <a:latin typeface="Calibri" panose="020F0502020204030204" pitchFamily="34" charset="0"/>
                <a:ea typeface="Arial" charset="0"/>
                <a:cs typeface="Calibri" panose="020F0502020204030204" pitchFamily="34" charset="0"/>
              </a:rPr>
              <a:t>Revitalizar los clubes con nuevas oportunidades de servicio</a:t>
            </a:r>
          </a:p>
        </p:txBody>
      </p:sp>
      <p:sp>
        <p:nvSpPr>
          <p:cNvPr id="2" name="Rectangle 1">
            <a:extLst>
              <a:ext uri="{FF2B5EF4-FFF2-40B4-BE49-F238E27FC236}">
                <a16:creationId xmlns:a16="http://schemas.microsoft.com/office/drawing/2014/main" id="{0C4057FF-398D-4E70-B6BD-EAB73CEF9F2C}"/>
              </a:ext>
            </a:extLst>
          </p:cNvPr>
          <p:cNvSpPr/>
          <p:nvPr/>
        </p:nvSpPr>
        <p:spPr>
          <a:xfrm>
            <a:off x="1140517" y="2275865"/>
            <a:ext cx="9906000" cy="4417363"/>
          </a:xfrm>
          <a:prstGeom prst="rect">
            <a:avLst/>
          </a:prstGeom>
        </p:spPr>
        <p:txBody>
          <a:bodyPr wrap="square">
            <a:spAutoFit/>
          </a:bodyPr>
          <a:lstStyle/>
          <a:p>
            <a:pPr>
              <a:lnSpc>
                <a:spcPct val="110000"/>
              </a:lnSpc>
            </a:pPr>
            <a:r>
              <a:rPr lang="es-ES" sz="2400" b="1">
                <a:solidFill>
                  <a:schemeClr val="accent1"/>
                </a:solidFill>
                <a:latin typeface="Calibri" panose="020F0502020204030204" pitchFamily="34" charset="0"/>
                <a:cs typeface="Calibri" panose="020F0502020204030204" pitchFamily="34" charset="0"/>
              </a:rPr>
              <a:t>Preguntas para la discusión</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a:solidFill>
                  <a:schemeClr val="accent1"/>
                </a:solidFill>
                <a:latin typeface="Calibri" panose="020F0502020204030204" pitchFamily="34" charset="0"/>
                <a:cs typeface="Calibri" panose="020F0502020204030204" pitchFamily="34" charset="0"/>
              </a:rPr>
              <a:t>¿Son los proyectos de servicio del club adecuados para las necesidades actuales de la comunidad?</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a:solidFill>
                  <a:schemeClr val="accent1"/>
                </a:solidFill>
                <a:latin typeface="Calibri" panose="020F0502020204030204" pitchFamily="34" charset="0"/>
                <a:cs typeface="Calibri" panose="020F0502020204030204" pitchFamily="34" charset="0"/>
              </a:rPr>
              <a:t>¿Están los socios entusiasmados y participan activamente en proyectos de servicio?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a:solidFill>
                  <a:schemeClr val="accent1"/>
                </a:solidFill>
                <a:latin typeface="Calibri" panose="020F0502020204030204" pitchFamily="34" charset="0"/>
                <a:cs typeface="Calibri" panose="020F0502020204030204" pitchFamily="34" charset="0"/>
              </a:rPr>
              <a:t>¿Acogen bien los líderes las ideas de los socios para nuevos proyectos de servicio?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a:solidFill>
                  <a:schemeClr val="accent1"/>
                </a:solidFill>
                <a:latin typeface="Calibri" panose="020F0502020204030204" pitchFamily="34" charset="0"/>
                <a:cs typeface="Calibri" panose="020F0502020204030204" pitchFamily="34" charset="0"/>
              </a:rPr>
              <a:t>¿Nuestros proyectos de servicio atraen a nuevos socios?</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515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519630" y="-83467"/>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chemeClr val="bg1"/>
                </a:solidFill>
                <a:latin typeface="Calibri" panose="020F0502020204030204" pitchFamily="34" charset="0"/>
                <a:ea typeface="Arial" charset="0"/>
                <a:cs typeface="Calibri" panose="020F0502020204030204" pitchFamily="34" charset="0"/>
              </a:rPr>
              <a:t>Área de enfoque 3</a:t>
            </a:r>
          </a:p>
          <a:p>
            <a:r>
              <a:rPr lang="es-ES">
                <a:solidFill>
                  <a:schemeClr val="bg1"/>
                </a:solidFill>
                <a:latin typeface="Calibri" panose="020F0502020204030204" pitchFamily="34" charset="0"/>
                <a:ea typeface="Arial" charset="0"/>
                <a:cs typeface="Calibri" panose="020F0502020204030204" pitchFamily="34" charset="0"/>
              </a:rPr>
              <a:t>Destacarse en desarrollo de liderato y operaciones del club</a:t>
            </a:r>
          </a:p>
        </p:txBody>
      </p:sp>
      <p:sp>
        <p:nvSpPr>
          <p:cNvPr id="2" name="Rectangle 1">
            <a:extLst>
              <a:ext uri="{FF2B5EF4-FFF2-40B4-BE49-F238E27FC236}">
                <a16:creationId xmlns:a16="http://schemas.microsoft.com/office/drawing/2014/main" id="{7E840FE7-4E75-4F7F-8924-44FE4547F501}"/>
              </a:ext>
            </a:extLst>
          </p:cNvPr>
          <p:cNvSpPr/>
          <p:nvPr/>
        </p:nvSpPr>
        <p:spPr>
          <a:xfrm>
            <a:off x="1066800" y="1828800"/>
            <a:ext cx="9144000" cy="4134658"/>
          </a:xfrm>
          <a:prstGeom prst="rect">
            <a:avLst/>
          </a:prstGeom>
        </p:spPr>
        <p:txBody>
          <a:bodyPr wrap="square">
            <a:spAutoFit/>
          </a:bodyPr>
          <a:lstStyle/>
          <a:p>
            <a:pPr>
              <a:lnSpc>
                <a:spcPct val="110000"/>
              </a:lnSpc>
            </a:pPr>
            <a:r>
              <a:rPr lang="es-ES" sz="2400" b="1">
                <a:solidFill>
                  <a:schemeClr val="accent1"/>
                </a:solidFill>
                <a:latin typeface="Calibri" panose="020F0502020204030204" pitchFamily="34" charset="0"/>
                <a:cs typeface="Calibri" panose="020F0502020204030204" pitchFamily="34" charset="0"/>
              </a:rPr>
              <a:t>Preguntas para la discusión</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a:solidFill>
                  <a:schemeClr val="accent1"/>
                </a:solidFill>
                <a:latin typeface="Calibri" panose="020F0502020204030204" pitchFamily="34" charset="0"/>
                <a:cs typeface="Calibri" panose="020F0502020204030204" pitchFamily="34" charset="0"/>
              </a:rPr>
              <a:t>¿Se capacitan los dirigentes del club para sus cargos?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a:solidFill>
                  <a:schemeClr val="accent1"/>
                </a:solidFill>
                <a:latin typeface="Calibri" panose="020F0502020204030204" pitchFamily="34" charset="0"/>
                <a:cs typeface="Calibri" panose="020F0502020204030204" pitchFamily="34" charset="0"/>
              </a:rPr>
              <a:t>¿Se alienta a los socios a ocupar cargos de liderato?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a:solidFill>
                  <a:schemeClr val="accent1"/>
                </a:solidFill>
                <a:latin typeface="Calibri" panose="020F0502020204030204" pitchFamily="34" charset="0"/>
                <a:cs typeface="Calibri" panose="020F0502020204030204" pitchFamily="34" charset="0"/>
              </a:rPr>
              <a:t>¿Asisten los socios con regularidad a las funciones del club y participan en ellas?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s-ES" sz="2400">
                <a:solidFill>
                  <a:schemeClr val="accent1"/>
                </a:solidFill>
                <a:latin typeface="Calibri" panose="020F0502020204030204" pitchFamily="34" charset="0"/>
                <a:cs typeface="Calibri" panose="020F0502020204030204" pitchFamily="34" charset="0"/>
              </a:rPr>
              <a:t>¿Se debe reconsiderar el formato de las reuniones del club?</a:t>
            </a:r>
          </a:p>
        </p:txBody>
      </p:sp>
    </p:spTree>
    <p:extLst>
      <p:ext uri="{BB962C8B-B14F-4D97-AF65-F5344CB8AC3E}">
        <p14:creationId xmlns:p14="http://schemas.microsoft.com/office/powerpoint/2010/main" val="1580089309"/>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70902</TotalTime>
  <Words>2249</Words>
  <Application>Microsoft Office PowerPoint</Application>
  <PresentationFormat>Widescreen</PresentationFormat>
  <Paragraphs>297</Paragraphs>
  <Slides>29</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Adobe Devanagari</vt:lpstr>
      <vt:lpstr>Arial</vt:lpstr>
      <vt:lpstr>Calibri</vt:lpstr>
      <vt:lpstr>Calibri Light</vt:lpstr>
      <vt:lpstr>Helvetica</vt:lpstr>
      <vt:lpstr>HelveticaNeueLT Std Lt</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2107</cp:revision>
  <cp:lastPrinted>2018-07-23T15:21:46Z</cp:lastPrinted>
  <dcterms:created xsi:type="dcterms:W3CDTF">2016-11-15T15:12:50Z</dcterms:created>
  <dcterms:modified xsi:type="dcterms:W3CDTF">2023-08-29T14:28:21Z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