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88" r:id="rId2"/>
    <p:sldMasterId id="2147483708" r:id="rId3"/>
    <p:sldMasterId id="2147483715" r:id="rId4"/>
  </p:sldMasterIdLst>
  <p:notesMasterIdLst>
    <p:notesMasterId r:id="rId25"/>
  </p:notesMasterIdLst>
  <p:sldIdLst>
    <p:sldId id="1230" r:id="rId5"/>
    <p:sldId id="470" r:id="rId6"/>
    <p:sldId id="1221" r:id="rId7"/>
    <p:sldId id="1243" r:id="rId8"/>
    <p:sldId id="1259" r:id="rId9"/>
    <p:sldId id="1266" r:id="rId10"/>
    <p:sldId id="1260" r:id="rId11"/>
    <p:sldId id="1245" r:id="rId12"/>
    <p:sldId id="1248" r:id="rId13"/>
    <p:sldId id="1249" r:id="rId14"/>
    <p:sldId id="1250" r:id="rId15"/>
    <p:sldId id="1261" r:id="rId16"/>
    <p:sldId id="1264" r:id="rId17"/>
    <p:sldId id="1251" r:id="rId18"/>
    <p:sldId id="1252" r:id="rId19"/>
    <p:sldId id="1253" r:id="rId20"/>
    <p:sldId id="1254" r:id="rId21"/>
    <p:sldId id="1255" r:id="rId22"/>
    <p:sldId id="1258" r:id="rId23"/>
    <p:sldId id="1256" r:id="rId24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be, Ann" initials="LA" lastIdx="1" clrIdx="0">
    <p:extLst>
      <p:ext uri="{19B8F6BF-5375-455C-9EA6-DF929625EA0E}">
        <p15:presenceInfo xmlns:p15="http://schemas.microsoft.com/office/powerpoint/2012/main" userId="S::ALaube@lionsclubs.org::75541964-963a-4715-9d32-b38bf2ce0e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1E0C62"/>
    <a:srgbClr val="160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3890" autoAdjust="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3468" y="-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6A84572-D93B-4044-9DE4-6EC4C99F0EC6}" type="datetimeFigureOut">
              <a:rPr lang="en-US" smtClean="0"/>
              <a:t>8/3/2023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502D78C-5032-42AE-AF63-00EFDA1FBA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846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/>
              <a:t>Natalie开场</a:t>
            </a:r>
          </a:p>
          <a:p>
            <a:endParaRPr lang="en-US" altLang="en-US" dirty="0"/>
          </a:p>
          <a:p>
            <a:r>
              <a:rPr lang="zh-TW" dirty="0"/>
              <a:t>大家好，欢迎来到如何规划区年会网络研讨会。  谢谢您今天加入我们。  </a:t>
            </a:r>
          </a:p>
          <a:p>
            <a:endParaRPr lang="en-US" altLang="en-US" dirty="0"/>
          </a:p>
          <a:p>
            <a:r>
              <a:rPr lang="zh-TW" dirty="0"/>
              <a:t>Nat发起投票</a:t>
            </a:r>
          </a:p>
          <a:p>
            <a:endParaRPr lang="en-US" altLang="en-US" dirty="0"/>
          </a:p>
          <a:p>
            <a:endParaRPr lang="en-US" altLang="en-US" dirty="0"/>
          </a:p>
          <a:p>
            <a:pPr defTabSz="966612">
              <a:defRPr/>
            </a:pPr>
            <a:r>
              <a:rPr lang="zh-TW" sz="1300" dirty="0">
                <a:latin typeface="Calibri" panose="020F0502020204030204" pitchFamily="34" charset="0"/>
                <a:ea typeface="PMingLiU" panose="020F0502020204030204" pitchFamily="34" charset="0"/>
                <a:cs typeface="Times New Roman" panose="02020603050405020304" pitchFamily="18" charset="0"/>
              </a:rPr>
              <a:t>研讨会结束时，我们将有时间回答问题。  您可以将您的问题输入在问题的部分或聊天窗格中，我们将很乐意协助您。 </a:t>
            </a:r>
          </a:p>
          <a:p>
            <a:pPr marL="724959" lvl="1" indent="-241653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D78C-5032-42AE-AF63-00EFDA1FBA6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399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dirty="0"/>
              <a:t>在年会期间和年会之后使用这些实用的工具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zh-TW" dirty="0"/>
              <a:t>提名委员会</a:t>
            </a:r>
          </a:p>
          <a:p>
            <a:pPr marL="0" indent="0">
              <a:buNone/>
            </a:pPr>
            <a:r>
              <a:rPr lang="zh-TW" dirty="0"/>
              <a:t>         a. 区选举指南：这些指南向区提供关于举行区年会和选举的政策及规定方面的指导。 </a:t>
            </a:r>
          </a:p>
          <a:p>
            <a:pPr marL="0" indent="0">
              <a:buNone/>
            </a:pPr>
            <a:r>
              <a:rPr lang="zh-TW" dirty="0"/>
              <a:t>              </a:t>
            </a:r>
          </a:p>
          <a:p>
            <a:pPr marL="0" indent="0">
              <a:buNone/>
            </a:pPr>
            <a:r>
              <a:rPr lang="zh-TW" dirty="0"/>
              <a:t>         b. 区宪章及附则：此为国际狮子会标准区宪章及附则，有助于提供指导 </a:t>
            </a:r>
          </a:p>
          <a:p>
            <a:pPr marL="0" indent="0">
              <a:buNone/>
            </a:pPr>
            <a:r>
              <a:rPr lang="zh-TW" dirty="0"/>
              <a:t>              </a:t>
            </a:r>
          </a:p>
          <a:p>
            <a:pPr marL="0" indent="0">
              <a:buNone/>
            </a:pPr>
            <a:r>
              <a:rPr lang="zh-TW" dirty="0"/>
              <a:t>         c. </a:t>
            </a:r>
            <a:r>
              <a:rPr lang="zh-CN" altLang="en-US" dirty="0"/>
              <a:t>背景资历</a:t>
            </a:r>
            <a:r>
              <a:rPr lang="zh-TW" dirty="0"/>
              <a:t>表格：提供当选总监狮友的信息，第一和第二副总监。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zh-TW" dirty="0"/>
              <a:t>考虑选举将如何举行？  网上还是实体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zh-TW" dirty="0"/>
              <a:t>2.国际演讲者</a:t>
            </a:r>
          </a:p>
          <a:p>
            <a:pPr marL="0" indent="0">
              <a:buNone/>
            </a:pPr>
            <a:r>
              <a:rPr lang="zh-TW" dirty="0"/>
              <a:t>       a, 演讲者申请表：在LCI网站上，搜索「演讲者申请表」，在您为活动寻找讲者时，需要填妥此表格</a:t>
            </a:r>
          </a:p>
          <a:p>
            <a:r>
              <a:rPr lang="zh-TW" dirty="0"/>
              <a:t>       b. 礼仪概述：此概述将帮助您有关礼仪和访客的信息</a:t>
            </a:r>
          </a:p>
          <a:p>
            <a:r>
              <a:rPr lang="zh-TW" dirty="0"/>
              <a:t>       c. 如何找到优秀的演讲者：  此资源旨在帮助提供要诀，找到适合您年会的优秀演讲者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403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dirty="0"/>
              <a:t>Jodi</a:t>
            </a:r>
          </a:p>
          <a:p>
            <a:endParaRPr lang="en-US" dirty="0"/>
          </a:p>
          <a:p>
            <a:r>
              <a:rPr lang="zh-TW" dirty="0"/>
              <a:t>宣传是让民众参加您活动的最佳方式。  利用这些资源来帮助宣传年会。 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zh-TW" dirty="0"/>
              <a:t>营销主席指南：帮助营销主席履行其职责的指南</a:t>
            </a:r>
          </a:p>
          <a:p>
            <a:pPr marL="228600" indent="-228600">
              <a:buAutoNum type="arabicPeriod"/>
            </a:pPr>
            <a:r>
              <a:rPr lang="zh-TW" dirty="0"/>
              <a:t>宣传活动的要诀：此资源是年会团队宣传会议、研讨会、活动等的有用指南。 </a:t>
            </a:r>
          </a:p>
          <a:p>
            <a:pPr marL="228600" indent="-228600">
              <a:buAutoNum type="arabicPeriod"/>
            </a:pPr>
            <a:r>
              <a:rPr lang="zh-TW" dirty="0"/>
              <a:t>宣传国际干部访问：此项目提供建议的资源、公告等，以帮助宣传年会将有国际干部访问。 </a:t>
            </a:r>
          </a:p>
          <a:p>
            <a:pPr marL="228600" indent="-228600">
              <a:buAutoNum type="arabicPeriod"/>
            </a:pPr>
            <a:r>
              <a:rPr lang="zh-TW" dirty="0"/>
              <a:t>国际访客，接待礼仪：旨在协助狮子会接待官方访问和活动</a:t>
            </a:r>
          </a:p>
        </p:txBody>
      </p:sp>
    </p:spTree>
    <p:extLst>
      <p:ext uri="{BB962C8B-B14F-4D97-AF65-F5344CB8AC3E}">
        <p14:creationId xmlns:p14="http://schemas.microsoft.com/office/powerpoint/2010/main" val="2734228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dirty="0"/>
              <a:t>规划区年会时，请考虑以下六件事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zh-TW" dirty="0"/>
              <a:t>确定场地/地点</a:t>
            </a:r>
          </a:p>
          <a:p>
            <a:pPr marL="228600" indent="-228600">
              <a:buAutoNum type="arabicPeriod"/>
            </a:pPr>
            <a:r>
              <a:rPr lang="zh-TW" dirty="0"/>
              <a:t>每年更改计划</a:t>
            </a:r>
          </a:p>
          <a:p>
            <a:pPr marL="228600" indent="-228600">
              <a:buAutoNum type="arabicPeriod"/>
            </a:pPr>
            <a:r>
              <a:rPr lang="zh-TW" dirty="0"/>
              <a:t>线上报名及付费</a:t>
            </a:r>
          </a:p>
          <a:p>
            <a:pPr marL="228600" indent="-228600">
              <a:buAutoNum type="arabicPeriod"/>
            </a:pPr>
            <a:r>
              <a:rPr lang="zh-TW" dirty="0"/>
              <a:t>访问其他年会</a:t>
            </a:r>
          </a:p>
          <a:p>
            <a:pPr marL="228600" indent="-228600">
              <a:buAutoNum type="arabicPeriod"/>
            </a:pPr>
            <a:r>
              <a:rPr lang="zh-TW" dirty="0"/>
              <a:t>赞助</a:t>
            </a:r>
          </a:p>
          <a:p>
            <a:pPr marL="228600" indent="-228600">
              <a:buAutoNum type="arabicPeriod"/>
            </a:pPr>
            <a:r>
              <a:rPr lang="zh-TW" dirty="0"/>
              <a:t>非狮友贵宾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zh-TW" dirty="0"/>
              <a:t>Jodi狮友，您有什么想要分享的例子吗？ </a:t>
            </a:r>
          </a:p>
        </p:txBody>
      </p:sp>
    </p:spTree>
    <p:extLst>
      <p:ext uri="{BB962C8B-B14F-4D97-AF65-F5344CB8AC3E}">
        <p14:creationId xmlns:p14="http://schemas.microsoft.com/office/powerpoint/2010/main" val="2305628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dirty="0"/>
              <a:t>规划区年会时，请考虑以下六件事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zh-TW" dirty="0"/>
              <a:t>服务方案</a:t>
            </a:r>
          </a:p>
          <a:p>
            <a:pPr marL="228600" indent="-228600">
              <a:buAutoNum type="arabicPeriod"/>
            </a:pPr>
            <a:r>
              <a:rPr lang="zh-TW" dirty="0"/>
              <a:t>国家方案</a:t>
            </a:r>
          </a:p>
          <a:p>
            <a:pPr marL="228600" indent="-228600">
              <a:buAutoNum type="arabicPeriod"/>
            </a:pPr>
            <a:r>
              <a:rPr lang="zh-TW" dirty="0"/>
              <a:t>LCIF</a:t>
            </a:r>
          </a:p>
          <a:p>
            <a:pPr marL="228600" indent="-228600">
              <a:buAutoNum type="arabicPeriod"/>
            </a:pPr>
            <a:r>
              <a:rPr lang="zh-TW" dirty="0"/>
              <a:t>展现狮子影片中心内鼓舞人心的狮子会影片</a:t>
            </a:r>
          </a:p>
          <a:p>
            <a:pPr marL="228600" indent="-228600">
              <a:buAutoNum type="arabicPeriod"/>
            </a:pPr>
            <a:r>
              <a:rPr lang="zh-TW" dirty="0"/>
              <a:t>玩得开心并庆祝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zh-TW" dirty="0"/>
              <a:t>Jodi狮友，您有什么想要分享的例子吗？ </a:t>
            </a:r>
          </a:p>
        </p:txBody>
      </p:sp>
    </p:spTree>
    <p:extLst>
      <p:ext uri="{BB962C8B-B14F-4D97-AF65-F5344CB8AC3E}">
        <p14:creationId xmlns:p14="http://schemas.microsoft.com/office/powerpoint/2010/main" val="3085928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dirty="0"/>
              <a:t>让我们来看一下您可于</a:t>
            </a:r>
            <a:r>
              <a:rPr lang="zh-TW" i="1" dirty="0"/>
              <a:t>如何规划区年会网页</a:t>
            </a:r>
            <a:r>
              <a:rPr lang="zh-TW" dirty="0"/>
              <a:t>上能取得的实用资源</a:t>
            </a:r>
          </a:p>
        </p:txBody>
      </p:sp>
    </p:spTree>
    <p:extLst>
      <p:ext uri="{BB962C8B-B14F-4D97-AF65-F5344CB8AC3E}">
        <p14:creationId xmlns:p14="http://schemas.microsoft.com/office/powerpoint/2010/main" val="3818515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dirty="0"/>
              <a:t>主时间表范本  部分规划主席的角色/职责资源。  此范例说明如何制定给年会团队的活动时间表。  </a:t>
            </a:r>
          </a:p>
        </p:txBody>
      </p:sp>
    </p:spTree>
    <p:extLst>
      <p:ext uri="{BB962C8B-B14F-4D97-AF65-F5344CB8AC3E}">
        <p14:creationId xmlns:p14="http://schemas.microsoft.com/office/powerpoint/2010/main" val="2526222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dirty="0"/>
              <a:t>活动宣传要诀：此资源是年会团队宣传会议、研讨会、活动以及年会期间举办的诸多活动之实用指南。 </a:t>
            </a:r>
          </a:p>
          <a:p>
            <a:endParaRPr lang="en-US" dirty="0"/>
          </a:p>
          <a:p>
            <a:r>
              <a:rPr lang="zh-TW" dirty="0"/>
              <a:t>在宣传活动时考虑这些方面。 </a:t>
            </a:r>
          </a:p>
        </p:txBody>
      </p:sp>
    </p:spTree>
    <p:extLst>
      <p:ext uri="{BB962C8B-B14F-4D97-AF65-F5344CB8AC3E}">
        <p14:creationId xmlns:p14="http://schemas.microsoft.com/office/powerpoint/2010/main" val="2795855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dirty="0"/>
              <a:t>如何找到优秀的演讲者：此为帮助指导年会委员会为其活动寻找优秀演讲者的资源。 </a:t>
            </a:r>
          </a:p>
        </p:txBody>
      </p:sp>
    </p:spTree>
    <p:extLst>
      <p:ext uri="{BB962C8B-B14F-4D97-AF65-F5344CB8AC3E}">
        <p14:creationId xmlns:p14="http://schemas.microsoft.com/office/powerpoint/2010/main" val="1787925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dirty="0"/>
              <a:t>演讲者/主持人信息表：给演讲者/报告人，给他们提出报告时必要的需求，如房间设置、视听设备等的请求。 </a:t>
            </a:r>
          </a:p>
        </p:txBody>
      </p:sp>
    </p:spTree>
    <p:extLst>
      <p:ext uri="{BB962C8B-B14F-4D97-AF65-F5344CB8AC3E}">
        <p14:creationId xmlns:p14="http://schemas.microsoft.com/office/powerpoint/2010/main" val="4193683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 dirty="0">
                <a:solidFill>
                  <a:schemeClr val="bg1"/>
                </a:solidFill>
                <a:latin typeface="Calibri Light" panose="020F0302020204030204" pitchFamily="34" charset="0"/>
                <a:ea typeface="PMingLiU" panose="020F0502020204030204" pitchFamily="34" charset="0"/>
                <a:cs typeface="Calibri Light" panose="020F0302020204030204" pitchFamily="34" charset="0"/>
              </a:rPr>
              <a:t>国际狮子会总部的分会用品团队将非常乐意协助您选择产品、下订单，及在年会后退回未售出的商品。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提及另一家授权销售LCI商品的供货商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54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dirty="0"/>
              <a:t>规划区年会时，考虑这些组成部分。  </a:t>
            </a:r>
          </a:p>
          <a:p>
            <a:endParaRPr lang="en-US" dirty="0"/>
          </a:p>
          <a:p>
            <a:r>
              <a:rPr lang="zh-TW" dirty="0"/>
              <a:t>此外，我们今天将展示可用的网页和资源，并给您和贵区提供一些实用的信息，以举办美好的年会。 </a:t>
            </a:r>
          </a:p>
          <a:p>
            <a:endParaRPr lang="en-US" dirty="0"/>
          </a:p>
          <a:p>
            <a:pPr marL="362480" indent="-362480">
              <a:lnSpc>
                <a:spcPct val="90000"/>
              </a:lnSpc>
              <a:spcBef>
                <a:spcPts val="2537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481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/>
              <a:t>LCI的职员随时准备好协助您。  若您有任何问题，请利用此投影片上的电话号码和电子邮件地址与他们联系。 </a:t>
            </a:r>
          </a:p>
          <a:p>
            <a:endParaRPr lang="en-US" dirty="0"/>
          </a:p>
          <a:p>
            <a:r>
              <a:rPr lang="zh-TW" dirty="0"/>
              <a:t>此外，请记得扫描QR码以访问网页。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D78C-5032-42AE-AF63-00EFDA1FBA6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62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zh-TW" dirty="0"/>
              <a:t>总监年会团队处理年会需要完成的区务。  内容包括：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zh-TW" dirty="0"/>
              <a:t>决议</a:t>
            </a:r>
          </a:p>
          <a:p>
            <a:pPr marL="228600" indent="-228600">
              <a:buAutoNum type="arabicPeriod"/>
            </a:pPr>
            <a:r>
              <a:rPr lang="zh-TW" dirty="0"/>
              <a:t>报告</a:t>
            </a:r>
          </a:p>
          <a:p>
            <a:pPr marL="228600" indent="-228600">
              <a:buAutoNum type="arabicPeriod"/>
            </a:pPr>
            <a:r>
              <a:rPr lang="zh-TW" dirty="0"/>
              <a:t>选举</a:t>
            </a:r>
          </a:p>
          <a:p>
            <a:pPr marL="228600" indent="-228600">
              <a:buAutoNum type="arabicPeriod"/>
            </a:pPr>
            <a:r>
              <a:rPr lang="zh-TW" dirty="0"/>
              <a:t>认可狮友和区内所有分会的成就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dirty="0"/>
              <a:t>此网页上的资源/文件将帮助您和贵年会团队举办美好的年会。此网页已更新。 </a:t>
            </a:r>
          </a:p>
          <a:p>
            <a:pPr marL="0" indent="0"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dirty="0"/>
              <a:t>确保已填补各职位将有助于规划程序，并了解有人监督每个任务。 </a:t>
            </a:r>
          </a:p>
        </p:txBody>
      </p:sp>
    </p:spTree>
    <p:extLst>
      <p:ext uri="{BB962C8B-B14F-4D97-AF65-F5344CB8AC3E}">
        <p14:creationId xmlns:p14="http://schemas.microsoft.com/office/powerpoint/2010/main" val="2135099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dirty="0"/>
              <a:t>以下是您将希望领导年会中特别任务的建议狮友。   网站上可查看并下载每个角色各自的角色/职责。</a:t>
            </a:r>
          </a:p>
          <a:p>
            <a:endParaRPr lang="en-US" dirty="0"/>
          </a:p>
          <a:p>
            <a:r>
              <a:rPr lang="zh-TW" dirty="0"/>
              <a:t>您可能不需要所有的角色，不过这是一份指南。  </a:t>
            </a:r>
          </a:p>
          <a:p>
            <a:endParaRPr lang="en-US" dirty="0"/>
          </a:p>
          <a:p>
            <a:r>
              <a:rPr lang="zh-TW" dirty="0"/>
              <a:t>总监 ─ 业务会议的主持干部，给区狮友表扬并接待来宾和讲者。  ** 注：提到可以请值得信任的狮子会领导人来主持来宾演讲者**</a:t>
            </a:r>
          </a:p>
          <a:p>
            <a:endParaRPr lang="en-US" dirty="0"/>
          </a:p>
          <a:p>
            <a:r>
              <a:rPr lang="zh-TW" dirty="0"/>
              <a:t>年会主席 ─ 担任总监的年会营运干部。 </a:t>
            </a:r>
          </a:p>
          <a:p>
            <a:endParaRPr lang="en-US" dirty="0"/>
          </a:p>
          <a:p>
            <a:r>
              <a:rPr lang="zh-TW" dirty="0"/>
              <a:t>主办委员会主席 ─ 领导并管理义工狮友，欢迎来宾参加活动。  </a:t>
            </a:r>
          </a:p>
          <a:p>
            <a:endParaRPr lang="en-US" dirty="0"/>
          </a:p>
          <a:p>
            <a:r>
              <a:rPr lang="zh-TW" dirty="0"/>
              <a:t>规划主席 ─ 负责年会计划的所有方面。</a:t>
            </a:r>
          </a:p>
          <a:p>
            <a:endParaRPr lang="en-US" dirty="0"/>
          </a:p>
          <a:p>
            <a:r>
              <a:rPr lang="zh-TW" dirty="0"/>
              <a:t>财务主席 ─ 监管年会的财务。</a:t>
            </a:r>
          </a:p>
          <a:p>
            <a:endParaRPr lang="en-US" dirty="0"/>
          </a:p>
          <a:p>
            <a:r>
              <a:rPr lang="zh-TW" dirty="0"/>
              <a:t>营销主席 ─ 负责年会和活动的宣传。</a:t>
            </a:r>
          </a:p>
          <a:p>
            <a:endParaRPr lang="en-US" dirty="0"/>
          </a:p>
          <a:p>
            <a:r>
              <a:rPr lang="zh-TW" dirty="0"/>
              <a:t>视听协调员 ─ 领导各会议和宴席的视听管理。 </a:t>
            </a:r>
          </a:p>
        </p:txBody>
      </p:sp>
    </p:spTree>
    <p:extLst>
      <p:ext uri="{BB962C8B-B14F-4D97-AF65-F5344CB8AC3E}">
        <p14:creationId xmlns:p14="http://schemas.microsoft.com/office/powerpoint/2010/main" val="2915173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dirty="0"/>
              <a:t>规划包括以下两个步骤</a:t>
            </a:r>
          </a:p>
          <a:p>
            <a:endParaRPr lang="en-US" dirty="0"/>
          </a:p>
          <a:p>
            <a:r>
              <a:rPr lang="zh-TW" dirty="0"/>
              <a:t>步骤 1：从参加过区年会和没有参加过区年会的狮友收集您的问卷调查。  可于网页上或通过扫描此投影片上的QR码，以取得实用的问卷调查。 </a:t>
            </a:r>
          </a:p>
          <a:p>
            <a:endParaRPr lang="en-US" dirty="0"/>
          </a:p>
          <a:p>
            <a:r>
              <a:rPr lang="zh-TW" dirty="0"/>
              <a:t>更注重此点，以及获得狮友反饋的重要性。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49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dirty="0"/>
              <a:t>规划包括以下两个步骤</a:t>
            </a:r>
          </a:p>
          <a:p>
            <a:endParaRPr lang="en-US" dirty="0"/>
          </a:p>
          <a:p>
            <a:r>
              <a:rPr lang="zh-TW" dirty="0"/>
              <a:t>步骤 1：从参加过区年会和没有参加过区年会的狮友收集您的问卷调查。  可于网页上或通过扫描此投影片上的QR码，以取得实用的问卷调查。 </a:t>
            </a:r>
          </a:p>
          <a:p>
            <a:endParaRPr lang="en-US" dirty="0"/>
          </a:p>
          <a:p>
            <a:r>
              <a:rPr lang="zh-TW" dirty="0"/>
              <a:t>更注重此点，以及获得狮友反饋的重要性。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63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dirty="0"/>
              <a:t>规划包括以下两个步骤</a:t>
            </a:r>
          </a:p>
          <a:p>
            <a:endParaRPr lang="en-US" dirty="0"/>
          </a:p>
          <a:p>
            <a:r>
              <a:rPr lang="zh-TW" dirty="0"/>
              <a:t>步骤 2：脑力激荡：利用以下的资源来收集有助于您举办成功活动的信息。  </a:t>
            </a:r>
          </a:p>
          <a:p>
            <a:r>
              <a:rPr lang="zh-TW" dirty="0"/>
              <a:t>            第一项资源 ─ 年会团队脑力激荡：此大纲将有助于委员会提供一个美好的会议</a:t>
            </a:r>
          </a:p>
          <a:p>
            <a:r>
              <a:rPr lang="zh-TW" dirty="0"/>
              <a:t>            第二项资源 — 问卷调查结果脑力激荡：触及脑力激荡期间要注重的各种主题 </a:t>
            </a:r>
          </a:p>
          <a:p>
            <a:endParaRPr lang="en-US" dirty="0"/>
          </a:p>
          <a:p>
            <a:r>
              <a:rPr lang="zh-TW" dirty="0"/>
              <a:t>此两项都可于网站上取得，帮助您进行脑力激荡。 </a:t>
            </a:r>
          </a:p>
        </p:txBody>
      </p:sp>
    </p:spTree>
    <p:extLst>
      <p:ext uri="{BB962C8B-B14F-4D97-AF65-F5344CB8AC3E}">
        <p14:creationId xmlns:p14="http://schemas.microsoft.com/office/powerpoint/2010/main" val="2189885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dirty="0"/>
              <a:t>一旦贵团队已成立并准备大展身手，并且您的狮友已让您知道他们想从年会中获得什么后，是时候开始准备活动了。 </a:t>
            </a:r>
          </a:p>
          <a:p>
            <a:endParaRPr lang="en-US" dirty="0"/>
          </a:p>
          <a:p>
            <a:r>
              <a:rPr lang="zh-TW" dirty="0"/>
              <a:t>总体计划包括：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时间表：此时间表将有助于保持优先事项的进度，包括预算。即将推出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任务列表：任务列表将有助于协助每位主席和协调员管理其职责</a:t>
            </a:r>
          </a:p>
          <a:p>
            <a:endParaRPr lang="en-US" dirty="0"/>
          </a:p>
          <a:p>
            <a:r>
              <a:rPr lang="zh-TW" dirty="0"/>
              <a:t>增加一些个人经历、范例等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77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dirty="0"/>
              <a:t>在网站上，您会看见「角色说明」的下拉式选单，其中列出的内容包含能帮助他们履行其职责的更多信息。  </a:t>
            </a:r>
          </a:p>
          <a:p>
            <a:endParaRPr lang="en-US" dirty="0"/>
          </a:p>
          <a:p>
            <a:r>
              <a:rPr lang="zh-TW" dirty="0"/>
              <a:t>在年会期间和年会之后使用这些实用的工具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zh-TW" dirty="0"/>
              <a:t>总监 ─ 年会报告表格  此报告表格应在年会结束后提交，其中应包含投票选出的新任干部和明年年会的日期。 </a:t>
            </a:r>
          </a:p>
          <a:p>
            <a:pPr marL="228600" indent="-228600">
              <a:buAutoNum type="arabicPeriod"/>
            </a:pPr>
            <a:r>
              <a:rPr lang="zh-TW" dirty="0"/>
              <a:t>年会主席 ─  </a:t>
            </a:r>
          </a:p>
          <a:p>
            <a:pPr marL="0" indent="0">
              <a:buNone/>
            </a:pPr>
            <a:r>
              <a:rPr lang="zh-TW" dirty="0"/>
              <a:t>        a. 保险证书，请上LCI网站保险证书申请表和其他信息的网页 </a:t>
            </a:r>
          </a:p>
          <a:p>
            <a:pPr marL="0" indent="0">
              <a:buNone/>
            </a:pPr>
            <a:r>
              <a:rPr lang="zh-TW" dirty="0"/>
              <a:t>            </a:t>
            </a:r>
          </a:p>
          <a:p>
            <a:pPr marL="0" indent="0">
              <a:buNone/>
            </a:pPr>
            <a:r>
              <a:rPr lang="zh-TW" dirty="0"/>
              <a:t>        B.年会委员会联系人名单 — 此名单提供委员会成员的联系信息。。  </a:t>
            </a:r>
          </a:p>
          <a:p>
            <a:pPr marL="0" indent="0">
              <a:buNone/>
            </a:pPr>
            <a:r>
              <a:rPr lang="zh-TW" dirty="0"/>
              <a:t>            </a:t>
            </a:r>
          </a:p>
          <a:p>
            <a:pPr marL="0" indent="0">
              <a:buNone/>
            </a:pPr>
            <a:r>
              <a:rPr lang="zh-TW" dirty="0"/>
              <a:t>3.规划主席 </a:t>
            </a:r>
          </a:p>
          <a:p>
            <a:pPr marL="0" indent="0">
              <a:buNone/>
            </a:pPr>
            <a:r>
              <a:rPr lang="zh-TW" dirty="0"/>
              <a:t>       a. 演讲者/报告人信息表 ─ 提供给演讲者/报告人，让他们提供有关其报告的反饋、需求和房间布置。  </a:t>
            </a:r>
          </a:p>
          <a:p>
            <a:pPr marL="0" indent="0">
              <a:buNone/>
            </a:pPr>
            <a:r>
              <a:rPr lang="zh-TW" dirty="0"/>
              <a:t>           </a:t>
            </a:r>
          </a:p>
          <a:p>
            <a:pPr marL="0" indent="0">
              <a:buNone/>
            </a:pPr>
            <a:r>
              <a:rPr lang="zh-TW" dirty="0"/>
              <a:t>       b. 年会评估 — 给参与者，让他们评估所参加的会议。   </a:t>
            </a:r>
          </a:p>
          <a:p>
            <a:pPr marL="0" indent="0">
              <a:buNone/>
            </a:pPr>
            <a:r>
              <a:rPr lang="zh-TW" dirty="0"/>
              <a:t>4.财务主席 — 年议预算样本：  此为实用的预算大纲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66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about:blank" TargetMode="Externa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11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6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22325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1745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5282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721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28337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8852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238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80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13576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27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19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8398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537121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73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5403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732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649A6-CAC9-464D-A179-069B60967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01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473834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72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413803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7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014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1603765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915736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26050" y="4343400"/>
            <a:ext cx="1739900" cy="873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600200"/>
            <a:ext cx="2514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2276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0" y="30480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1362738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4" y="3763984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3360329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4203FC4-0B9C-4C97-BF1A-981CC73CAF6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82766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C2B44BA-B8D1-4C75-A81D-FE3990154350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12192000" cy="91281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 defTabSz="685800" eaLnBrk="1" hangingPunct="1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0513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42396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29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3048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1743859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4EA30A2-05D6-4615-B6BF-AC4C14D92784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42814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 defTabSz="685800" eaLnBrk="1" hangingPunct="1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4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57200"/>
            <a:ext cx="8686800" cy="847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57442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B1FC7E1-7CB0-484E-9D14-06941321FF34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6" name="Picture 3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7280275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1963"/>
            <a:ext cx="96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7387478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2900" y="1924050"/>
            <a:ext cx="35052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0000" dirty="0">
                <a:solidFill>
                  <a:srgbClr val="FFFFFF"/>
                </a:solidFill>
                <a:latin typeface="Arial" panose="020B0604020202020204" pitchFamily="34" charset="0"/>
              </a:rPr>
              <a:t>#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0242A03-4281-4895-8AC5-35F52B39859B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7686350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694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1E4235A-4D9D-478A-A238-A93D4EE11BF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763000" y="3065463"/>
            <a:ext cx="2398713" cy="2398712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1010240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D5F4922-E6BB-43CB-B4B4-BC7E04E080E5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6933" y="2895602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812526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C075F36-2534-4EAE-B522-18EC58BA1D11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8600" y="23495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7620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213752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11C1A43-9853-4584-8DE9-5DBE331D987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0076681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EE6A6B1C-8B11-4A2A-B29C-AE32A87FC6E7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692229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CBDC911-CC41-43D7-95C7-D0DC30C6A15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295400" y="40386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295400" y="32004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295400" y="48768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3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29802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51554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65352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CAB4659-3656-479D-A176-A254B8AF4429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81200"/>
            <a:ext cx="425450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9515477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>
            <a:fillRect/>
          </a:stretch>
        </p:blipFill>
        <p:spPr bwMode="auto">
          <a:xfrm>
            <a:off x="0" y="0"/>
            <a:ext cx="12188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502C4C5-6B15-43D8-859D-5B368F24618E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r>
              <a:rPr lang="en-US" sz="1800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851409079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28671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4438" y="5648325"/>
            <a:ext cx="733425" cy="396875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9822E2A-5CA8-4731-BB6B-B37590483C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837" y="3987801"/>
            <a:ext cx="2366963" cy="487362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119" y="1585119"/>
            <a:ext cx="2438400" cy="487362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668689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786"/>
            <a:ext cx="12188825" cy="6856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FD1C8F-6BFE-4C56-AE64-1ACBB6F29A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587779" y="242259"/>
            <a:ext cx="1377724" cy="1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6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99615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2065680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EFC1C-1A12-402D-9201-37F7FB2EF7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6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0D7D-1BDE-450A-AFD3-F7989C639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1998E6-3277-4F93-88F3-C8D4F3C721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8/3/2023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2B7AB0-7C12-401F-ADD4-F5DCD849A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A9D52-6753-4E54-89E7-A51B1F2B4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2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4203FC4-0B9C-4C97-BF1A-981CC73CAF6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3635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0908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255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04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71" r:id="rId6"/>
    <p:sldLayoutId id="2147483740" r:id="rId7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5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8125796C-83D7-41FC-BEBE-42D09B0F711A}" type="slidenum">
              <a:rPr lang="en-US" sz="75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9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3" r:id="rId17"/>
    <p:sldLayoutId id="2147483734" r:id="rId18"/>
    <p:sldLayoutId id="2147483735" r:id="rId19"/>
    <p:sldLayoutId id="2147483736" r:id="rId20"/>
  </p:sldLayoutIdLst>
  <p:transition spd="slow"/>
  <p:hf sldNum="0"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8800" indent="-169863" algn="l" rtl="0" eaLnBrk="0" fontAlgn="base" hangingPunct="0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sclubs.org/zh-hant/lions-video-cente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ecommerce@lionsclubs.or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hyperlink" Target="https://www.lionsclubs.org/zh-hans/resources-for-members/resource-center/plan-a-district-convention" TargetMode="External"/><Relationship Id="rId4" Type="http://schemas.openxmlformats.org/officeDocument/2006/relationships/hyperlink" Target="mailto:Pacificasian@lionsclubs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onlogo_white.eps">
            <a:extLst>
              <a:ext uri="{FF2B5EF4-FFF2-40B4-BE49-F238E27FC236}">
                <a16:creationId xmlns:a16="http://schemas.microsoft.com/office/drawing/2014/main" id="{7E348182-D4FA-4D76-B4FA-7B3B36B7B2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03" y="3762662"/>
            <a:ext cx="3013771" cy="293993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74B65B6-FC2A-455C-ABDB-859692B380B4}"/>
              </a:ext>
            </a:extLst>
          </p:cNvPr>
          <p:cNvSpPr txBox="1">
            <a:spLocks/>
          </p:cNvSpPr>
          <p:nvPr/>
        </p:nvSpPr>
        <p:spPr>
          <a:xfrm>
            <a:off x="1007918" y="2398817"/>
            <a:ext cx="9677400" cy="125878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zh-TW" sz="3600" b="0" dirty="0">
                <a:latin typeface="HelveticaNeueLT Std Med" panose="020B0604020202020204" pitchFamily="34" charset="0"/>
                <a:ea typeface="PMingLiU"/>
              </a:rPr>
              <a:t>如何规划区年会</a:t>
            </a:r>
          </a:p>
          <a:p>
            <a:pPr>
              <a:spcBef>
                <a:spcPts val="600"/>
              </a:spcBef>
              <a:spcAft>
                <a:spcPts val="1200"/>
              </a:spcAft>
              <a:defRPr/>
            </a:pPr>
            <a:endParaRPr lang="en-US" sz="3600" b="0" kern="0" dirty="0">
              <a:latin typeface="HelveticaNeueLT Std Med" panose="020B06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02F776B-2273-4042-819C-534A69EEDE1E}"/>
              </a:ext>
            </a:extLst>
          </p:cNvPr>
          <p:cNvSpPr txBox="1">
            <a:spLocks/>
          </p:cNvSpPr>
          <p:nvPr/>
        </p:nvSpPr>
        <p:spPr bwMode="auto">
          <a:xfrm>
            <a:off x="4586909" y="4381995"/>
            <a:ext cx="2657040" cy="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tabLst>
                <a:tab pos="5205413" algn="l"/>
                <a:tab pos="6346825" algn="r"/>
              </a:tabLst>
            </a:pPr>
            <a:r>
              <a:rPr lang="zh-TW" sz="2400" i="1" dirty="0">
                <a:solidFill>
                  <a:srgbClr val="FFC000"/>
                </a:solidFill>
                <a:latin typeface="HelveticaNeueLT Std" panose="020B0604020202020204" pitchFamily="34" charset="0"/>
                <a:ea typeface="PMingLiU"/>
              </a:rPr>
              <a:t>2023年</a:t>
            </a:r>
            <a:r>
              <a:rPr lang="en-US" altLang="zh-TW" sz="2400" i="1" dirty="0">
                <a:solidFill>
                  <a:srgbClr val="FFC000"/>
                </a:solidFill>
                <a:latin typeface="HelveticaNeueLT Std" panose="020B0604020202020204" pitchFamily="34" charset="0"/>
                <a:ea typeface="PMingLiU"/>
              </a:rPr>
              <a:t> </a:t>
            </a:r>
            <a:r>
              <a:rPr lang="zh-TW" sz="2400" i="1" dirty="0">
                <a:solidFill>
                  <a:srgbClr val="FFC000"/>
                </a:solidFill>
                <a:latin typeface="HelveticaNeueLT Std" panose="020B0604020202020204" pitchFamily="34" charset="0"/>
                <a:ea typeface="PMingLiU"/>
              </a:rPr>
              <a:t>1月</a:t>
            </a:r>
            <a:r>
              <a:rPr lang="en-US" altLang="zh-TW" sz="2400" i="1" dirty="0">
                <a:solidFill>
                  <a:srgbClr val="FFC000"/>
                </a:solidFill>
                <a:latin typeface="HelveticaNeueLT Std" panose="020B0604020202020204" pitchFamily="34" charset="0"/>
                <a:ea typeface="PMingLiU"/>
              </a:rPr>
              <a:t> </a:t>
            </a:r>
            <a:r>
              <a:rPr lang="zh-TW" sz="2400" i="1" dirty="0">
                <a:solidFill>
                  <a:srgbClr val="FFC000"/>
                </a:solidFill>
                <a:latin typeface="HelveticaNeueLT Std" panose="020B0604020202020204" pitchFamily="34" charset="0"/>
                <a:ea typeface="PMingLiU"/>
              </a:rPr>
              <a:t>30日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E0756237-7D99-414A-88FD-F444FEB5D94C}"/>
              </a:ext>
            </a:extLst>
          </p:cNvPr>
          <p:cNvSpPr/>
          <p:nvPr/>
        </p:nvSpPr>
        <p:spPr bwMode="auto">
          <a:xfrm>
            <a:off x="3986012" y="3568002"/>
            <a:ext cx="3721211" cy="326003"/>
          </a:xfrm>
          <a:prstGeom prst="mathMinus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078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02822" y="-110358"/>
            <a:ext cx="12422414" cy="7078715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363556" y="112990"/>
            <a:ext cx="11047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一旦委员会为此计划设定目标后，便可使用其中的一些工具来帮助年会得以成功(续)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4B4FA-D871-7086-D68F-ADA6319C6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26" y="1729942"/>
            <a:ext cx="7595447" cy="2510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A6E00A-14A5-5154-7010-E6A50F379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173" y="4580226"/>
            <a:ext cx="6251425" cy="206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05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31454" y="660226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宣传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722466" y="1741847"/>
            <a:ext cx="5804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营销主席指南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活动宣传要诀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宣传您的国际干部参访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国际访客，接待礼仪 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EBA6E-D273-DF0F-0CBD-C118592D5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76" y="2647309"/>
            <a:ext cx="4918437" cy="3252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9E738B-B7E6-09E4-948E-ED429FF2CDFC}"/>
              </a:ext>
            </a:extLst>
          </p:cNvPr>
          <p:cNvSpPr txBox="1"/>
          <p:nvPr/>
        </p:nvSpPr>
        <p:spPr>
          <a:xfrm>
            <a:off x="4035581" y="274205"/>
            <a:ext cx="789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2400" b="1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协助宣传年会的工具：  </a:t>
            </a:r>
          </a:p>
        </p:txBody>
      </p:sp>
    </p:spTree>
    <p:extLst>
      <p:ext uri="{BB962C8B-B14F-4D97-AF65-F5344CB8AC3E}">
        <p14:creationId xmlns:p14="http://schemas.microsoft.com/office/powerpoint/2010/main" val="3489845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53280" y="-33338"/>
            <a:ext cx="12393405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8728" y="92329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3463557" y="317375"/>
            <a:ext cx="8495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规划时需要考虑的事项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873750" y="1334839"/>
            <a:ext cx="580419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确定场地/地点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每年更改计划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网上报名及付费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访问其他年会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赞助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非狮友贵宾 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D8C59-C8F1-587C-CBCE-1D8C1664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54" y="2014187"/>
            <a:ext cx="3994005" cy="34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75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53280" y="-33338"/>
            <a:ext cx="12393405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8728" y="1105475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923287" y="404027"/>
            <a:ext cx="7689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规划时需要考虑的事项(续)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596856" y="1246187"/>
            <a:ext cx="58041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服务方案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国家方案</a:t>
            </a:r>
          </a:p>
          <a:p>
            <a:endParaRPr lang="en-US" sz="24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LCIF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展现</a:t>
            </a:r>
            <a:r>
              <a:rPr lang="zh-TW" sz="2400" i="1" u="sng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  <a:hlinkClick r:id="rId3"/>
              </a:rPr>
              <a:t>狮子影片中心</a:t>
            </a:r>
            <a:r>
              <a:rPr lang="zh-CN" altLang="en-US" sz="24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里</a:t>
            </a:r>
            <a:r>
              <a:rPr lang="zh-TW" sz="24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鼓舞人心的</a:t>
            </a:r>
            <a:br>
              <a:rPr lang="en-US" altLang="zh-TW" sz="24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</a:br>
            <a:r>
              <a:rPr lang="zh-TW" sz="24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狮子会影片 </a:t>
            </a:r>
            <a:r>
              <a:rPr lang="zh-TW" sz="2400" i="1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玩得开心并庆祝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D8C59-C8F1-587C-CBCE-1D8C16648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51" y="2175805"/>
            <a:ext cx="3994005" cy="34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07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12542824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71306" y="3339306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4518498" y="2598738"/>
            <a:ext cx="4980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实用的资源</a:t>
            </a:r>
          </a:p>
        </p:txBody>
      </p:sp>
    </p:spTree>
    <p:extLst>
      <p:ext uri="{BB962C8B-B14F-4D97-AF65-F5344CB8AC3E}">
        <p14:creationId xmlns:p14="http://schemas.microsoft.com/office/powerpoint/2010/main" val="2388722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样本 </a:t>
            </a:r>
          </a:p>
          <a:p>
            <a:r>
              <a:rPr 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主时间表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754B64-C27F-C0D0-81DC-7FEB468DA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750" y="365980"/>
            <a:ext cx="4691380" cy="609270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16275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活动宣传要诀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39FB4D-CFCC-C3DC-15C7-C53476A8C1E3}"/>
              </a:ext>
            </a:extLst>
          </p:cNvPr>
          <p:cNvSpPr txBox="1"/>
          <p:nvPr/>
        </p:nvSpPr>
        <p:spPr>
          <a:xfrm>
            <a:off x="5663965" y="2566468"/>
            <a:ext cx="4118862" cy="315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如何吸引参与者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宣传的机会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区电子通讯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社交媒体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电子和印刷材料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区网站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分会网站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年会总结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98629-8F4A-9697-4C2D-55408DA79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530" y="125541"/>
            <a:ext cx="8030801" cy="1773109"/>
          </a:xfrm>
          <a:prstGeom prst="rect">
            <a:avLst/>
          </a:prstGeom>
          <a:ln w="254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416404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如何找到优秀的演讲者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1B485-7B95-92E1-31EF-137777BA5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427" y="259400"/>
            <a:ext cx="4933249" cy="643312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34571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演讲者/主持人</a:t>
            </a:r>
            <a:br>
              <a:rPr lang="en-US" alt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</a:br>
            <a:r>
              <a:rPr 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信息表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33DE34-CED8-A560-5AF3-8B679027E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908" y="259400"/>
            <a:ext cx="4910520" cy="638154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99536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245862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16232" y="472901"/>
            <a:ext cx="3235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Shop(商店)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98C44-752D-A270-D103-0FEA5187894B}"/>
              </a:ext>
            </a:extLst>
          </p:cNvPr>
          <p:cNvSpPr txBox="1"/>
          <p:nvPr/>
        </p:nvSpPr>
        <p:spPr>
          <a:xfrm>
            <a:off x="4008755" y="941751"/>
            <a:ext cx="7685200" cy="915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2400" dirty="0">
                <a:solidFill>
                  <a:srgbClr val="0D2240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考虑在年会上销售狮子会商品。  商品销售可提升会员的体验，提高狮子会标志在贵地区的能见度。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2ED73-D1E3-7675-7C7E-C01FBEF4286E}"/>
              </a:ext>
            </a:extLst>
          </p:cNvPr>
          <p:cNvSpPr txBox="1"/>
          <p:nvPr/>
        </p:nvSpPr>
        <p:spPr>
          <a:xfrm>
            <a:off x="-210152" y="4594191"/>
            <a:ext cx="3968762" cy="1626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2200" dirty="0">
                <a:solidFill>
                  <a:schemeClr val="bg2"/>
                </a:solidFill>
                <a:latin typeface="Calibri Light" panose="020F0302020204030204" pitchFamily="34" charset="0"/>
                <a:ea typeface="PMingLiU" panose="020F0502020204030204" pitchFamily="34" charset="0"/>
                <a:cs typeface="Calibri Light" panose="020F0302020204030204" pitchFamily="34" charset="0"/>
              </a:rPr>
              <a:t>如需更多信息或订购协助，请与我们联系： </a:t>
            </a:r>
            <a:r>
              <a:rPr lang="en-US" altLang="zh-TW" sz="2200" u="sng" dirty="0" err="1">
                <a:solidFill>
                  <a:schemeClr val="bg2"/>
                </a:solidFill>
                <a:latin typeface="Calibri Light" panose="020F0302020204030204" pitchFamily="34" charset="0"/>
                <a:ea typeface="PMingLiU" panose="020F0502020204030204" pitchFamily="34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orderdetails</a:t>
            </a:r>
            <a:r>
              <a:rPr lang="zh-TW" sz="2200" u="sng" dirty="0">
                <a:solidFill>
                  <a:schemeClr val="bg2"/>
                </a:solidFill>
                <a:latin typeface="Calibri Light" panose="020F0302020204030204" pitchFamily="34" charset="0"/>
                <a:ea typeface="PMingLiU" panose="020F0502020204030204" pitchFamily="34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@lionsclubs.org</a:t>
            </a:r>
            <a:r>
              <a:rPr lang="zh-TW" sz="2200" dirty="0">
                <a:solidFill>
                  <a:schemeClr val="bg2"/>
                </a:solidFill>
                <a:latin typeface="Calibri Light" panose="020F0302020204030204" pitchFamily="34" charset="0"/>
                <a:ea typeface="PMingLiU" panose="020F0502020204030204" pitchFamily="34" charset="0"/>
                <a:cs typeface="Calibri Light" panose="020F0302020204030204" pitchFamily="34" charset="0"/>
              </a:rPr>
              <a:t>。 </a:t>
            </a: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2200" dirty="0">
                <a:solidFill>
                  <a:schemeClr val="bg2"/>
                </a:solidFill>
                <a:latin typeface="Calibri Light" panose="020F0302020204030204" pitchFamily="34" charset="0"/>
                <a:ea typeface="PMingLiU" panose="020F05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2D96163E-835F-FBA2-8BDB-623328451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993" y="3429000"/>
            <a:ext cx="6267450" cy="1981200"/>
          </a:xfrm>
          <a:prstGeom prst="rect">
            <a:avLst/>
          </a:prstGeom>
          <a:solidFill>
            <a:srgbClr val="007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3370F250-8943-262F-4B8E-423B930BC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1183" y="3524250"/>
            <a:ext cx="6048375" cy="1762125"/>
          </a:xfrm>
          <a:prstGeom prst="rect">
            <a:avLst/>
          </a:prstGeom>
          <a:solidFill>
            <a:srgbClr val="0070C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			</a:t>
            </a:r>
          </a:p>
          <a:p>
            <a:pPr marL="228600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10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sz="1800" kern="100">
                <a:solidFill>
                  <a:srgbClr val="FFFFFF"/>
                </a:solidFill>
                <a:effectLst/>
                <a:latin typeface="Calibri" panose="020F0502020204030204" pitchFamily="34" charset="0"/>
                <a:ea typeface="MingLiU" panose="02020509000000000000" pitchFamily="49" charset="-120"/>
                <a:cs typeface="Times New Roman" panose="02020603050405020304" pitchFamily="18" charset="0"/>
              </a:rPr>
              <a:t>欢迎来到</a:t>
            </a:r>
            <a:endParaRPr lang="en-US" sz="1100" kern="10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kern="100">
                <a:solidFill>
                  <a:srgbClr val="FFFFFF"/>
                </a:solidFill>
                <a:effectLst/>
                <a:latin typeface="MingLiU" panose="02020509000000000000" pitchFamily="49" charset="-120"/>
                <a:ea typeface="DengXian" panose="02010600030101010101" pitchFamily="2" charset="-122"/>
                <a:cs typeface="Times New Roman" panose="02020603050405020304" pitchFamily="18" charset="0"/>
              </a:rPr>
              <a:t>           </a:t>
            </a:r>
            <a:r>
              <a:rPr lang="zh-CN" sz="2800" kern="100">
                <a:solidFill>
                  <a:srgbClr val="FFFFFF"/>
                </a:solidFill>
                <a:effectLst/>
                <a:latin typeface="MingLiU" panose="02020509000000000000" pitchFamily="49" charset="-120"/>
                <a:ea typeface="DengXian" panose="02010600030101010101" pitchFamily="2" charset="-122"/>
                <a:cs typeface="Times New Roman" panose="02020603050405020304" pitchFamily="18" charset="0"/>
              </a:rPr>
              <a:t>狮子会的世界！</a:t>
            </a:r>
            <a:endParaRPr lang="en-US" sz="1100" kern="10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0053A668-0C91-9C63-F1DF-90F087BFF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5398" y="4821555"/>
            <a:ext cx="2354580" cy="3048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>
                <a:solidFill>
                  <a:srgbClr val="FFFFFF"/>
                </a:solidFill>
                <a:effectLst/>
                <a:latin typeface="MingLiU" panose="02020509000000000000" pitchFamily="49" charset="-120"/>
                <a:ea typeface="DengXian" panose="02010600030101010101" pitchFamily="2" charset="-122"/>
                <a:cs typeface="Times New Roman" panose="02020603050405020304" pitchFamily="18" charset="0"/>
              </a:rPr>
              <a:t>购买</a:t>
            </a:r>
            <a:r>
              <a:rPr lang="zh-CN" sz="1100" kern="100">
                <a:solidFill>
                  <a:srgbClr val="FFFFFF"/>
                </a:solidFill>
                <a:effectLst/>
                <a:latin typeface="Calibri" panose="020F0502020204030204" pitchFamily="34" charset="0"/>
                <a:ea typeface="MingLiU" panose="02020509000000000000" pitchFamily="49" charset="-120"/>
                <a:cs typeface="Times New Roman" panose="02020603050405020304" pitchFamily="18" charset="0"/>
              </a:rPr>
              <a:t>分会用品</a:t>
            </a:r>
            <a:endParaRPr lang="en-US" sz="1100" kern="10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95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0" y="0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3276" y="2148848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757980" y="822947"/>
            <a:ext cx="28701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年会组成部分 </a:t>
            </a:r>
          </a:p>
          <a:p>
            <a:endParaRPr lang="en-US" sz="30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6214432" y="1324773"/>
            <a:ext cx="41827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zh-TW" sz="2400" b="1" dirty="0">
                <a:solidFill>
                  <a:srgbClr val="0D2240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人力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zh-TW" sz="2400" b="1" dirty="0">
                <a:solidFill>
                  <a:srgbClr val="0D2240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规划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zh-TW" sz="2400" b="1" dirty="0">
                <a:solidFill>
                  <a:srgbClr val="0D2240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准备和规划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zh-TW" sz="2400" b="1" dirty="0">
                <a:solidFill>
                  <a:srgbClr val="0D2240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宣传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71711-3F1A-4415-B54B-501BA5143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34" y="3733176"/>
            <a:ext cx="4182738" cy="29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10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onlogo_white.eps">
            <a:extLst>
              <a:ext uri="{FF2B5EF4-FFF2-40B4-BE49-F238E27FC236}">
                <a16:creationId xmlns:a16="http://schemas.microsoft.com/office/drawing/2014/main" id="{6E8D90BB-1505-4EB2-A728-653187499B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070" y="457200"/>
            <a:ext cx="1464110" cy="142823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TextBox 27">
            <a:extLst>
              <a:ext uri="{FF2B5EF4-FFF2-40B4-BE49-F238E27FC236}">
                <a16:creationId xmlns:a16="http://schemas.microsoft.com/office/drawing/2014/main" id="{8EC559F4-9539-41A5-A1CB-DE8BE39F5531}"/>
              </a:ext>
            </a:extLst>
          </p:cNvPr>
          <p:cNvSpPr txBox="1"/>
          <p:nvPr/>
        </p:nvSpPr>
        <p:spPr>
          <a:xfrm>
            <a:off x="406400" y="1885439"/>
            <a:ext cx="11785600" cy="2593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PMingLiU"/>
                <a:cs typeface="HelveticaNeueLT Std Lt"/>
                <a:sym typeface="HelveticaNeueLT Std Lt"/>
              </a:defRPr>
            </a:pPr>
            <a:r>
              <a:rPr lang="zh-TW" sz="2400" b="1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  <a:sym typeface="HelveticaNeueLT Std Lt"/>
              </a:rPr>
              <a:t>电话：(630) 468-7064</a:t>
            </a: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chemeClr val="bg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PMingLiU"/>
                <a:cs typeface="HelveticaNeueLT Std Lt"/>
                <a:sym typeface="HelveticaNeueLT Std Lt"/>
              </a:defRPr>
            </a:pPr>
            <a:r>
              <a:rPr lang="zh-TW" sz="2400" b="1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  <a:sym typeface="HelveticaNeueLT Std Lt"/>
              </a:rPr>
              <a:t>电子邮件： </a:t>
            </a:r>
            <a:r>
              <a:rPr lang="zh-TW" sz="2400" b="1" dirty="0">
                <a:solidFill>
                  <a:srgbClr val="0070C0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  <a:sym typeface="HelveticaNeueLT Std 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pacificasian@lionsclubs.org</a:t>
            </a: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chemeClr val="bg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PMingLiU"/>
                <a:cs typeface="HelveticaNeueLT Std Lt"/>
                <a:sym typeface="HelveticaNeueLT Std Lt"/>
              </a:defRPr>
            </a:pPr>
            <a:r>
              <a:rPr lang="zh-TW" sz="2400" b="1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  <a:sym typeface="HelveticaNeueLT Std Lt"/>
              </a:rPr>
              <a:t>网站： </a:t>
            </a:r>
            <a:r>
              <a:rPr lang="zh-TW" sz="2000" b="1" dirty="0">
                <a:solidFill>
                  <a:srgbClr val="0070C0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  <a:sym typeface="HelveticaNeueLT Std 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https://www.lionsclubs.org/zh-han</a:t>
            </a:r>
            <a:r>
              <a:rPr lang="en-US" altLang="zh-TW" sz="2000" b="1">
                <a:solidFill>
                  <a:srgbClr val="0070C0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  <a:sym typeface="HelveticaNeueLT Std 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lang="zh-TW" sz="2000" b="1">
                <a:solidFill>
                  <a:srgbClr val="0070C0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  <a:sym typeface="HelveticaNeueLT Std 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zh-TW" sz="2000" b="1" dirty="0">
                <a:solidFill>
                  <a:srgbClr val="0070C0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  <a:sym typeface="HelveticaNeueLT Std 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resources-for-members/resource-center/plan-a-district-convention</a:t>
            </a:r>
            <a:r>
              <a:rPr lang="zh-TW" sz="2000" b="1" dirty="0">
                <a:solidFill>
                  <a:srgbClr val="0070C0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  <a:sym typeface="HelveticaNeueLT Std Lt"/>
              </a:rPr>
              <a:t>  </a:t>
            </a: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rgbClr val="0070C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0E4D5-A730-4DAE-AF6F-5678014A338F}"/>
              </a:ext>
            </a:extLst>
          </p:cNvPr>
          <p:cNvSpPr txBox="1"/>
          <p:nvPr/>
        </p:nvSpPr>
        <p:spPr>
          <a:xfrm>
            <a:off x="3763224" y="457200"/>
            <a:ext cx="4665552" cy="661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600" b="1" dirty="0">
                <a:solidFill>
                  <a:srgbClr val="FFC000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LCI联系信息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675C05-B7B8-636D-5C40-8DD93B8EC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8256" y="4636923"/>
            <a:ext cx="2033964" cy="205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44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03722" y="661412"/>
            <a:ext cx="3223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着手开始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414092" y="1490008"/>
            <a:ext cx="7777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与年会团队合作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查看网页上可用的文件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确保已填补各职位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E1FDB6-CF83-74EB-0FF1-613D4D8E05E6}"/>
              </a:ext>
            </a:extLst>
          </p:cNvPr>
          <p:cNvSpPr txBox="1"/>
          <p:nvPr/>
        </p:nvSpPr>
        <p:spPr>
          <a:xfrm>
            <a:off x="3993055" y="5672380"/>
            <a:ext cx="5507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2400" i="1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如何规划区年会网页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B08B4-6DD8-158C-509B-BAE71B0D5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9238" y="5235387"/>
            <a:ext cx="1442981" cy="146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94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26826" y="593725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人力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6602656" y="886112"/>
            <a:ext cx="41602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总监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年会主席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主办委员会主席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规划主席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财务主席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营销主席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视听协调员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2F17DF-30D9-5B4A-1B04-6B636B21B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73" y="2608027"/>
            <a:ext cx="4396022" cy="2971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058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68102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193" y="89794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805184" y="301337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规划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778241" y="132059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区年会出席者问卷调查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" y="3990599"/>
            <a:ext cx="3620997" cy="2419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090DBA-1D2F-9FA8-324D-E661562AF355}"/>
              </a:ext>
            </a:extLst>
          </p:cNvPr>
          <p:cNvSpPr txBox="1"/>
          <p:nvPr/>
        </p:nvSpPr>
        <p:spPr>
          <a:xfrm>
            <a:off x="150034" y="1790184"/>
            <a:ext cx="357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第 1 步 ─ 收集您的问卷调查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9F56D4-21CD-FF14-40FE-367271B59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7096" y="5737412"/>
            <a:ext cx="975439" cy="9636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BC1E64-9875-7B17-71A1-E99477AF9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466" y="721825"/>
            <a:ext cx="4459281" cy="588703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30909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68102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193" y="89794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805184" y="301337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规划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6253018" y="70504"/>
            <a:ext cx="3569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未出席者问卷调查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" y="3990599"/>
            <a:ext cx="3620997" cy="2419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090DBA-1D2F-9FA8-324D-E661562AF355}"/>
              </a:ext>
            </a:extLst>
          </p:cNvPr>
          <p:cNvSpPr txBox="1"/>
          <p:nvPr/>
        </p:nvSpPr>
        <p:spPr>
          <a:xfrm>
            <a:off x="150034" y="1790184"/>
            <a:ext cx="357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第 1 步 ─ 收集您的问卷调查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200F5C-FF5F-46F9-4847-FA7C25C62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6949" y="5569527"/>
            <a:ext cx="1217969" cy="1217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8171D7-8A7A-AC97-41C5-AD9286C7D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816" y="729093"/>
            <a:ext cx="4450042" cy="5783773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240304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31454" y="122408"/>
            <a:ext cx="2272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规划表格(续)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21" y="3253798"/>
            <a:ext cx="4753512" cy="31761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153389-49F3-2C99-410A-E02F2799CFC4}"/>
              </a:ext>
            </a:extLst>
          </p:cNvPr>
          <p:cNvSpPr txBox="1"/>
          <p:nvPr/>
        </p:nvSpPr>
        <p:spPr>
          <a:xfrm>
            <a:off x="5707960" y="2099636"/>
            <a:ext cx="58041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zh-TW" sz="2400" b="1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步骤 2</a:t>
            </a:r>
          </a:p>
          <a:p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脑力激荡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年会团队脑力激荡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问卷调查结果脑力激荡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957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122" y="125935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41523" y="55116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准备和规划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055056" y="703003"/>
            <a:ext cx="789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2400" b="1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开始规划程序并制定总体计划，其中包括：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60662-A349-87FA-A5EF-4BF3FF4C8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55" y="2778900"/>
            <a:ext cx="5569530" cy="30049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ED0437-D428-7D2B-5D9C-F0B73FA41405}"/>
              </a:ext>
            </a:extLst>
          </p:cNvPr>
          <p:cNvSpPr txBox="1"/>
          <p:nvPr/>
        </p:nvSpPr>
        <p:spPr>
          <a:xfrm>
            <a:off x="6303297" y="2007980"/>
            <a:ext cx="48430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时间表：此将有助于保持优先事项的进度，包括预算。  *</a:t>
            </a:r>
            <a:r>
              <a:rPr lang="zh-TW" sz="2400" i="1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即将推出*</a:t>
            </a:r>
          </a:p>
          <a:p>
            <a:pPr lvl="1"/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任务列表：此协助每位主席和协调员管理其职责</a:t>
            </a:r>
          </a:p>
          <a:p>
            <a:pPr lvl="1"/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732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9"/>
            <a:ext cx="12422414" cy="7078715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363556" y="112990"/>
            <a:ext cx="11047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一旦委员会为此计划设定目标后，便可使用其中的一些工具来帮助年会得以成功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F8F51E-FBFF-0AF9-E507-BD5272F0A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501" y="1670943"/>
            <a:ext cx="7535737" cy="487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90735"/>
      </p:ext>
    </p:extLst>
  </p:cSld>
  <p:clrMapOvr>
    <a:masterClrMapping/>
  </p:clrMapOvr>
</p:sld>
</file>

<file path=ppt/theme/theme1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PMingLiU"/>
        <a:cs typeface=""/>
      </a:majorFont>
      <a:minorFont>
        <a:latin typeface="Segoe UI Semibol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PMingLiU"/>
        <a:cs typeface=""/>
      </a:majorFont>
      <a:minorFont>
        <a:latin typeface="Segoe UI Semibol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PMingLiU"/>
        <a:cs typeface=""/>
      </a:majorFont>
      <a:minorFont>
        <a:latin typeface="Segoe UI Semibol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PMingLiU"/>
        <a:cs typeface=""/>
      </a:majorFont>
      <a:minorFont>
        <a:latin typeface="Segoe UI Semibol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PMingLiU"/>
        <a:cs typeface=""/>
      </a:majorFont>
      <a:minorFont>
        <a:latin typeface="Calibri" panose="020F0502020204030204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Zone and Region Seminar local</Template>
  <TotalTime>13044</TotalTime>
  <Words>3417</Words>
  <Application>Microsoft Office PowerPoint</Application>
  <PresentationFormat>Widescreen</PresentationFormat>
  <Paragraphs>320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MingLiU</vt:lpstr>
      <vt:lpstr>Arial</vt:lpstr>
      <vt:lpstr>Arial Hebrew Scholar</vt:lpstr>
      <vt:lpstr>Calibri</vt:lpstr>
      <vt:lpstr>Calibri Light</vt:lpstr>
      <vt:lpstr>Candara</vt:lpstr>
      <vt:lpstr>Helvetica</vt:lpstr>
      <vt:lpstr>Helvetica Neue</vt:lpstr>
      <vt:lpstr>HelveticaNeueLT Std</vt:lpstr>
      <vt:lpstr>HelveticaNeueLT Std Lt</vt:lpstr>
      <vt:lpstr>HelveticaNeueLT Std Med</vt:lpstr>
      <vt:lpstr>Open sans</vt:lpstr>
      <vt:lpstr>Segoe UI</vt:lpstr>
      <vt:lpstr>Segoe UI Semibold</vt:lpstr>
      <vt:lpstr>Times New Roman</vt:lpstr>
      <vt:lpstr>Wingdings</vt:lpstr>
      <vt:lpstr>No Page Number</vt:lpstr>
      <vt:lpstr>Blue Page Number</vt:lpstr>
      <vt:lpstr>White Page Number</vt:lpstr>
      <vt:lpstr>1_Blue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Ibarra</dc:creator>
  <cp:lastModifiedBy>Wielgus, Natalie</cp:lastModifiedBy>
  <cp:revision>176</cp:revision>
  <cp:lastPrinted>2021-10-20T15:00:59Z</cp:lastPrinted>
  <dcterms:created xsi:type="dcterms:W3CDTF">2020-04-21T20:50:01Z</dcterms:created>
  <dcterms:modified xsi:type="dcterms:W3CDTF">2023-08-03T17:56:06Z</dcterms:modified>
</cp:coreProperties>
</file>