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2" r:id="rId3"/>
  </p:sldMasterIdLst>
  <p:notesMasterIdLst>
    <p:notesMasterId r:id="rId16"/>
  </p:notesMasterIdLst>
  <p:sldIdLst>
    <p:sldId id="873" r:id="rId4"/>
    <p:sldId id="1501" r:id="rId5"/>
    <p:sldId id="1112" r:id="rId6"/>
    <p:sldId id="1475" r:id="rId7"/>
    <p:sldId id="1545" r:id="rId8"/>
    <p:sldId id="1480" r:id="rId9"/>
    <p:sldId id="1515" r:id="rId10"/>
    <p:sldId id="2134806591" r:id="rId11"/>
    <p:sldId id="2134806592" r:id="rId12"/>
    <p:sldId id="2134806593" r:id="rId13"/>
    <p:sldId id="1497" r:id="rId14"/>
    <p:sldId id="9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CCF21-149B-537D-23FD-807A4D0AB43F}" name="DiMaggio, Kristin" initials="DK" userId="S::kdimaggio@lionsclubs.org::f298a555-1268-425a-8c4f-f0bf55330952" providerId="AD"/>
  <p188:author id="{36888738-EE28-B73F-250D-7B90D0BC7EF5}" name="Lucas, Justin" initials="LJ" userId="S::JLucas@lionsclubs.org::e9b607f7-214d-46b8-a299-86411fb9e7de" providerId="AD"/>
  <p188:author id="{78BEE9DB-AE22-414C-93DA-C0EFCF28B7BB}" name="Justin Lucas" initials="JL" userId="7xUNzwv5vVm79yF62fIGP9ciCWeYKOk7joi3urEKIK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21304D"/>
    <a:srgbClr val="45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7548" autoAdjust="0"/>
  </p:normalViewPr>
  <p:slideViewPr>
    <p:cSldViewPr snapToGrid="0">
      <p:cViewPr varScale="1">
        <p:scale>
          <a:sx n="62" d="100"/>
          <a:sy n="62" d="100"/>
        </p:scale>
        <p:origin x="43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9394-B8AF-4BFD-B4FC-C61E55B42168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7F383-6974-49E4-8A2F-B9B03E7D2A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sz="1800" b="0" i="0" u="none" strike="noStrike" baseline="0" dirty="0">
                <a:solidFill>
                  <a:srgbClr val="FFFFFF"/>
                </a:solidFill>
                <a:latin typeface="HelveticaNeueLT Std Lt"/>
                <a:ea typeface="PMingLiU"/>
              </a:rPr>
              <a:t>分会支部让贵分会</a:t>
            </a:r>
            <a:r>
              <a:rPr lang="zh-CN" altLang="en-US" sz="1800" b="0" i="0" u="none" strike="noStrike" baseline="0" dirty="0">
                <a:solidFill>
                  <a:srgbClr val="FFFFFF"/>
                </a:solidFill>
                <a:latin typeface="HelveticaNeueLT Std Lt"/>
                <a:ea typeface="PMingLiU"/>
              </a:rPr>
              <a:t>通</a:t>
            </a:r>
            <a:r>
              <a:rPr lang="zh-TW" sz="1800" b="0" i="0" u="none" strike="noStrike" baseline="0" dirty="0">
                <a:solidFill>
                  <a:srgbClr val="FFFFFF"/>
                </a:solidFill>
                <a:latin typeface="HelveticaNeueLT Std Lt"/>
                <a:ea typeface="PMingLiU"/>
              </a:rPr>
              <a:t>过将一群希望在其</a:t>
            </a:r>
            <a:r>
              <a:rPr lang="zh-CN" altLang="en-US" sz="1800" b="0" i="0" u="none" strike="noStrike" baseline="0" dirty="0">
                <a:solidFill>
                  <a:srgbClr val="FFFFFF"/>
                </a:solidFill>
                <a:latin typeface="HelveticaNeueLT Std Lt"/>
                <a:ea typeface="PMingLiU"/>
              </a:rPr>
              <a:t>社</a:t>
            </a:r>
            <a:r>
              <a:rPr lang="zh-TW" sz="1800" b="0" i="0" u="none" strike="noStrike" baseline="0" dirty="0">
                <a:solidFill>
                  <a:srgbClr val="FFFFFF"/>
                </a:solidFill>
                <a:latin typeface="HelveticaNeueLT Std Lt"/>
                <a:ea typeface="PMingLiU"/>
              </a:rPr>
              <a:t>区有所作为小群体聚在一起，以扩展至新的领域或活动。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3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dirty="0">
                <a:solidFill>
                  <a:srgbClr val="0E101A"/>
                </a:solidFill>
              </a:rPr>
              <a:t>可以成立什么类型的分会支部？您可为以下成立分会：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dirty="0">
                <a:solidFill>
                  <a:srgbClr val="0E101A"/>
                </a:solidFill>
              </a:rPr>
              <a:t>家庭分会支部，可由大家庭成员(兄弟姐妹、子</a:t>
            </a:r>
            <a:r>
              <a:rPr lang="zh-CN" altLang="en-US" dirty="0">
                <a:solidFill>
                  <a:srgbClr val="0E101A"/>
                </a:solidFill>
              </a:rPr>
              <a:t>女</a:t>
            </a:r>
            <a:r>
              <a:rPr lang="zh-TW" dirty="0">
                <a:solidFill>
                  <a:srgbClr val="0E101A"/>
                </a:solidFill>
              </a:rPr>
              <a:t>、曾孙、侄女和侄子)组成。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dirty="0">
                <a:solidFill>
                  <a:srgbClr val="0E101A"/>
                </a:solidFill>
              </a:rPr>
              <a:t>年轻的专业人士分会支部由刚开始职业生涯的年轻人组成。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dirty="0">
                <a:solidFill>
                  <a:srgbClr val="0E101A"/>
                </a:solidFill>
              </a:rPr>
              <a:t>青狮狮友分会支部，由希望继续以狮友身分服务的前青少狮组成。 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E101A"/>
                </a:solidFill>
              </a:rPr>
              <a:t>社</a:t>
            </a:r>
            <a:r>
              <a:rPr lang="zh-TW" dirty="0">
                <a:solidFill>
                  <a:srgbClr val="0E101A"/>
                </a:solidFill>
              </a:rPr>
              <a:t>区团体分会支部 — 我们小区中既有的团体，如商会、各种兴趣团体、地方的PTA和其他</a:t>
            </a:r>
            <a:r>
              <a:rPr lang="zh-CN" altLang="en-US" dirty="0">
                <a:solidFill>
                  <a:srgbClr val="0E101A"/>
                </a:solidFill>
              </a:rPr>
              <a:t>社</a:t>
            </a:r>
            <a:r>
              <a:rPr lang="zh-TW" dirty="0">
                <a:solidFill>
                  <a:srgbClr val="0E101A"/>
                </a:solidFill>
              </a:rPr>
              <a:t>区组织的成员。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dirty="0">
                <a:solidFill>
                  <a:srgbClr val="0E101A"/>
                </a:solidFill>
              </a:rPr>
              <a:t>虚拟分会支部—这些人比较喜欢</a:t>
            </a:r>
            <a:r>
              <a:rPr lang="zh-CN" altLang="en-US" dirty="0">
                <a:solidFill>
                  <a:srgbClr val="0E101A"/>
                </a:solidFill>
              </a:rPr>
              <a:t>通</a:t>
            </a:r>
            <a:r>
              <a:rPr lang="zh-TW" dirty="0">
                <a:solidFill>
                  <a:srgbClr val="0E101A"/>
                </a:solidFill>
              </a:rPr>
              <a:t>过行动平台、社交媒体群组、电子邮件或虚拟会议应用程序(如Google Hangouts或 Zoom)在在线开会。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dirty="0">
                <a:solidFill>
                  <a:srgbClr val="0E101A"/>
                </a:solidFill>
              </a:rPr>
              <a:t>文化分会支部，由具有共同区域/语言背景并有兴趣为其</a:t>
            </a:r>
            <a:r>
              <a:rPr lang="zh-CN" altLang="en-US" dirty="0">
                <a:solidFill>
                  <a:srgbClr val="0E101A"/>
                </a:solidFill>
              </a:rPr>
              <a:t>社</a:t>
            </a:r>
            <a:r>
              <a:rPr lang="zh-TW" dirty="0">
                <a:solidFill>
                  <a:srgbClr val="0E101A"/>
                </a:solidFill>
              </a:rPr>
              <a:t>区服务的特定</a:t>
            </a:r>
            <a:r>
              <a:rPr lang="zh-CN" altLang="en-US" dirty="0">
                <a:solidFill>
                  <a:srgbClr val="0E101A"/>
                </a:solidFill>
              </a:rPr>
              <a:t>社</a:t>
            </a:r>
            <a:r>
              <a:rPr lang="zh-TW" dirty="0">
                <a:solidFill>
                  <a:srgbClr val="0E101A"/>
                </a:solidFill>
              </a:rPr>
              <a:t>区团体所组成。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6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TW" dirty="0"/>
              <a:t>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8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4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9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1463-6C7A-4E35-B46C-B9C538C67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182BC-1514-404F-B151-72AA9F1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D5F66-C231-40C5-BB7B-35A1A925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F4A9-BC6B-4357-BA1D-A681AA83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FA21-502D-45A8-84D1-2B169510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E33-AE64-4A93-B888-1BD4189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914CA-6E3B-4294-941E-86A4F083F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D96B-4C64-4CC3-AB03-6766A03D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030-D6B1-4AC5-A71A-A40D88D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A4BA-5D1D-4CD4-8629-07C53CD4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C8412-8846-4C35-A5DA-CEE1A91A9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6A48-7549-4284-829F-B42DD90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784-4BF7-40D2-96BB-CED541C6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0709-059C-4E8B-A50B-47A394A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F1CD-C787-486E-8B39-AFF90700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8554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69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48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6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C42-7421-4BD5-8BD7-BF5AD46C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F6D-9ABA-455B-B848-ED061D8C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D46-30D6-4DF4-9B74-C2F82ED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DF1B-C6F3-4CE5-92D1-3336A3E8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67B6-90B9-446B-BB0B-1196B5D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2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1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499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0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249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0046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D0A5-4813-49EC-9ADB-44DD569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E027-F3B6-4B56-AF1D-F0C0ABA1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0C7E-1C54-49CA-A831-74C025F3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D25A-3800-4E64-A0F7-8AD6CCE4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EAD-25DA-4C1A-AF38-45F9A286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0903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sion 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FD972-74F9-423B-BCAB-F9F27FDDC9CD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765CD-2BAC-4018-A365-9F6F70F76E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18D991-A658-0043-AB29-265FB30E76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A2F72-4EA8-6D4A-BFB2-84062B27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58413-8A5B-5142-993B-12C819BE0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1EA269-B3E8-9A4F-B9ED-56B7A140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8B187B-C80F-9B43-A099-990310FAE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B0E497-248E-BB4C-8CD3-E7A60AB61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DC4FB-701C-5943-8749-3EBEB04AC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24FA1D-AB20-914C-9052-6E1E93668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F508-BECD-B14E-A6AA-AE920307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6C9E-942F-8146-B2DD-2E1035A3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F70A-E8C0-2845-B1EF-ADA7EBB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421-F233-9742-A922-BE0497743F1C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CB5C-40D1-CE4B-9C3A-8C5E1F7D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E6DE-1DE9-2443-AEA8-8254038B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87F5-7CEB-0B44-A2CC-0F46313C6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4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A56A-CC3D-464D-A4AC-9FD9016C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37A2-1EE4-480B-86A8-65030ACF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64F9-A9A7-454E-8385-446DB4D0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CF1E-18B4-45BB-8CD0-EF1F6A51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7E0F-61F6-460F-A060-F178D6B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2F0-5F3B-4FF1-8ECA-579A91C4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84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2485-F715-2545-A042-20E33261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793B-1ED8-9344-894B-CBBE54EC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60757-816D-9546-A305-4DD07F2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EFD-A829-8F46-91CB-161EF8D8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02BB-08D8-8D4E-80A5-E4A4507F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EE5-31EF-174B-AAC6-D328EDA6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E3E4-958C-5D4F-B814-DFE946C8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6A97-AE8A-CE4D-A25F-DDF906A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0A77-7AAE-3F44-8867-B5C00E7A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789-9C1B-7E47-A8C0-6C6E4F13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72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72B2235-EC6F-D641-B01C-70A1E83C0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1" y="228600"/>
            <a:ext cx="4524977" cy="6400800"/>
          </a:xfrm>
          <a:solidFill>
            <a:schemeClr val="bg2"/>
          </a:solidFill>
        </p:spPr>
        <p:txBody>
          <a:bodyPr lIns="0" tIns="0" rIns="0" bIns="73152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A529-6E8F-9148-A3D1-432B3D6E350C}"/>
              </a:ext>
            </a:extLst>
          </p:cNvPr>
          <p:cNvSpPr/>
          <p:nvPr userDrawn="1"/>
        </p:nvSpPr>
        <p:spPr>
          <a:xfrm>
            <a:off x="284813" y="228600"/>
            <a:ext cx="6910466" cy="6400800"/>
          </a:xfrm>
          <a:prstGeom prst="rect">
            <a:avLst/>
          </a:prstGeom>
          <a:gradFill flip="none" rotWithShape="1">
            <a:gsLst>
              <a:gs pos="87000">
                <a:srgbClr val="FFC000">
                  <a:shade val="67500"/>
                  <a:satMod val="115000"/>
                  <a:lumMod val="56000"/>
                  <a:lumOff val="4400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2" y="432329"/>
            <a:ext cx="6491276" cy="739246"/>
          </a:xfrm>
        </p:spPr>
        <p:txBody>
          <a:bodyPr anchor="t"/>
          <a:lstStyle>
            <a:lvl1pPr>
              <a:defRPr b="1">
                <a:solidFill>
                  <a:srgbClr val="0047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16="http://schemas.microsoft.com/office/drawing/2014/main"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2A63E3-6380-914B-ACB9-B357E23F73FB}"/>
              </a:ext>
            </a:extLst>
          </p:cNvPr>
          <p:cNvSpPr/>
          <p:nvPr userDrawn="1"/>
        </p:nvSpPr>
        <p:spPr>
          <a:xfrm>
            <a:off x="457200" y="480349"/>
            <a:ext cx="11277600" cy="589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8D9543-9F27-4A4C-8153-001F83C997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7200 w 12192000"/>
              <a:gd name="connsiteY0" fmla="*/ 480350 h 6858000"/>
              <a:gd name="connsiteX1" fmla="*/ 457200 w 12192000"/>
              <a:gd name="connsiteY1" fmla="*/ 6377651 h 6858000"/>
              <a:gd name="connsiteX2" fmla="*/ 11734800 w 12192000"/>
              <a:gd name="connsiteY2" fmla="*/ 6377651 h 6858000"/>
              <a:gd name="connsiteX3" fmla="*/ 11734800 w 12192000"/>
              <a:gd name="connsiteY3" fmla="*/ 48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57200" y="480350"/>
                </a:moveTo>
                <a:lnTo>
                  <a:pt x="457200" y="6377651"/>
                </a:lnTo>
                <a:lnTo>
                  <a:pt x="11734800" y="6377651"/>
                </a:lnTo>
                <a:lnTo>
                  <a:pt x="11734800" y="48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0584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BDD53-0B93-49E2-930A-55D2B89CD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932446"/>
            <a:ext cx="10268712" cy="1010653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th-T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D7DD48-717C-4782-8E78-C949BC28E8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781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98554-80F4-44B3-9AB7-799C38713C0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08242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CE045F-3315-432D-BF13-518D02B7FA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064438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04ADC9-1680-4AAD-AB35-84BADB399D9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2046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43838C-0BD3-4319-96C9-A8A045A45A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95850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8B8546-1CDE-FF49-A92E-6C3DC8CCA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9978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1C1041D-EF55-9B40-BF9B-83371A788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6175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26045A2-1D33-824F-8C14-7B9F5B32D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2372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346A475-0FD0-0F4A-AD4C-F8394A62B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8567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4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="">
      <p:transition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396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70930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4582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20728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27432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624869" y="6148134"/>
            <a:ext cx="389018" cy="365125"/>
          </a:xfrm>
          <a:prstGeom prst="rect">
            <a:avLst/>
          </a:prstGeom>
        </p:spPr>
        <p:txBody>
          <a:bodyPr/>
          <a:lstStyle/>
          <a:p>
            <a:pPr algn="r"/>
            <a:fld id="{56A2E62A-5E30-4BF8-9E9F-2193062D3C2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2CD-C4BF-4FA5-81D2-D1233CB1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01D4-FE4A-4BD4-8062-A0388AA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071-5955-425A-947E-CFBD4D8E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D332E-95AE-47DB-BC68-F160F7C3E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D72BB-3166-402C-9621-6568D0AE7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AA89A-8970-4982-9199-219CCB7E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E18BB-7E7E-4984-A107-D44165A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993B-6647-4258-A794-75C3A756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0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87BF-ACA0-4A62-AB42-DE102233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ED29D-4A97-4E44-9F4D-78BBF965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00A5-C381-4A28-A3A0-2B104631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AD314-911F-46DF-A7FB-062EDF5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07CB-A595-484C-BB70-AD77C01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46FE-85EC-469D-9C7E-F7D6997B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40A9-20B9-4190-9CE2-DE78D28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E261-A667-45A0-9690-5C464754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BF92-B00E-42CE-A12E-7569A2B75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A4462-1E02-47CD-9373-6ED2F81C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BB76-19A2-4943-A0B9-4093ECF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7187F-1BF7-4E92-8C31-EF19187E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D7D2-A22E-4AD9-A062-DEE14153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74F-C472-4A03-B170-F41E14D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C40ED-BF6A-4157-A05A-57BDE6F64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500B-579E-48B5-A3EA-D2CE0760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6206-462C-498A-9CCD-9DA8D87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5E23-9CCD-49CD-B71B-C222DDAC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1B27-38DA-479F-BC4A-FF2B1C1C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5A21E-0176-4B1E-A82B-1DCCCFC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7D88-3E8F-404C-9A5B-BF06C232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78A7-B804-4B4E-9F0A-EB0A0AF6A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DDDB-AA61-437D-B84F-F266A92EF81A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7A3D-285A-4F71-854E-B46A3198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96B7-B549-48D9-9E41-A5311EE8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67F2-343A-4F9F-A552-62C4B5A113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5167"/>
            <a:ext cx="10972801" cy="1143000"/>
          </a:xfrm>
          <a:prstGeom prst="rect">
            <a:avLst/>
          </a:prstGeom>
        </p:spPr>
        <p:txBody>
          <a:bodyPr vert="horz" lIns="121189" tIns="60595" rIns="121189" bIns="60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64"/>
            <a:ext cx="10972801" cy="4525433"/>
          </a:xfrm>
          <a:prstGeom prst="rect">
            <a:avLst/>
          </a:prstGeom>
        </p:spPr>
        <p:txBody>
          <a:bodyPr vert="horz" lIns="121189" tIns="60595" rIns="121189" bIns="605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6E839B42-D03D-7C48-9EBB-071F94252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8/22/2022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611"/>
            <a:ext cx="3860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4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C891367B-2F94-0045-9E90-12CE59696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:a16="http://schemas.microsoft.com/office/drawing/2014/main" xmlns:p15="http://schemas.microsoft.com/office/powerpoint/2012/main" xmlns="">
      <p:transition xmlns:p14="http://schemas.microsoft.com/office/powerpoint/2010/main">
        <p:fade/>
      </p:transition>
    </mc:Fallback>
  </mc:AlternateContent>
  <p:txStyles>
    <p:titleStyle>
      <a:lvl1pPr algn="l" defTabSz="60612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544" indent="-454544" algn="l" defTabSz="606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46" indent="-378806" algn="l" defTabSz="60612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233" indent="-303151" algn="l" defTabSz="60612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510" indent="-303151" algn="l" defTabSz="60612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555" indent="-303151" algn="l" defTabSz="60612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3617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9850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924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2013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125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4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37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449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0606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6743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867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896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8">
          <p15:clr>
            <a:srgbClr val="F26B43"/>
          </p15:clr>
        </p15:guide>
        <p15:guide id="3" pos="144">
          <p15:clr>
            <a:srgbClr val="F26B43"/>
          </p15:clr>
        </p15:guide>
        <p15:guide id="4" pos="2607">
          <p15:clr>
            <a:srgbClr val="F26B43"/>
          </p15:clr>
        </p15:guide>
        <p15:guide id="5" pos="5070">
          <p15:clr>
            <a:srgbClr val="F26B43"/>
          </p15:clr>
        </p15:guide>
        <p15:guide id="6" pos="753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168">
          <p15:clr>
            <a:srgbClr val="F26B43"/>
          </p15:clr>
        </p15:guide>
        <p15:guide id="13" orient="horz" pos="4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lionsclubs.org/zh-hans/club-bran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60" y="2452850"/>
            <a:ext cx="6209629" cy="1360903"/>
          </a:xfrm>
        </p:spPr>
        <p:txBody>
          <a:bodyPr>
            <a:normAutofit/>
          </a:bodyPr>
          <a:lstStyle/>
          <a:p>
            <a:r>
              <a:rPr lang="zh-TW" sz="7200" dirty="0"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分会支部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50CF-CA04-D840-AB93-8D56723FC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366182"/>
            <a:ext cx="7696200" cy="535194"/>
          </a:xfrm>
        </p:spPr>
        <p:txBody>
          <a:bodyPr>
            <a:normAutofit lnSpcReduction="10000"/>
          </a:bodyPr>
          <a:lstStyle/>
          <a:p>
            <a:r>
              <a:rPr lang="zh-TW" dirty="0"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会员成长参与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E15D2A-4B2B-C21C-D70A-96790B86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9" y="3478130"/>
            <a:ext cx="3233880" cy="30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/>
        </p:blipFill>
        <p:spPr>
          <a:xfrm flipH="1">
            <a:off x="0" y="-12445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2199357" y="-13174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27751" y="1380672"/>
            <a:ext cx="6933733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6000" b="1" dirty="0">
                <a:solidFill>
                  <a:schemeClr val="bg1"/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如何运作和管理</a:t>
            </a:r>
            <a:br>
              <a:rPr lang="en-US" altLang="zh-TW" sz="6000" b="1" dirty="0">
                <a:solidFill>
                  <a:schemeClr val="bg1"/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</a:br>
            <a:r>
              <a:rPr lang="zh-TW" sz="6000" b="1" dirty="0">
                <a:solidFill>
                  <a:schemeClr val="bg1"/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分会支部？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12334" y="447900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CEE728C0-D9D7-2D8E-8D31-E9D2B25D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800" b="0" i="0" u="none" strike="noStrike" cap="none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PMingLiU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BE5B1B19-CDB9-4DD9-926B-A4B6D15AC64D}"/>
              </a:ext>
            </a:extLst>
          </p:cNvPr>
          <p:cNvSpPr txBox="1">
            <a:spLocks/>
          </p:cNvSpPr>
          <p:nvPr/>
        </p:nvSpPr>
        <p:spPr>
          <a:xfrm>
            <a:off x="3211503" y="1314917"/>
            <a:ext cx="8325653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320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了解分会支部的运作：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4BD4F5D-90A1-4FA7-80CA-5EAE72D7EF26}"/>
              </a:ext>
            </a:extLst>
          </p:cNvPr>
          <p:cNvSpPr txBox="1">
            <a:spLocks/>
          </p:cNvSpPr>
          <p:nvPr/>
        </p:nvSpPr>
        <p:spPr>
          <a:xfrm>
            <a:off x="3290986" y="2682034"/>
            <a:ext cx="7584080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zh-TW" sz="2000" b="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分会支部结构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zh-TW" sz="14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分会支部执行委员会的角色及职责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zh-TW" sz="2000" b="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分会支部会员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zh-TW" sz="14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会费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zh-TW" sz="140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添加新会员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zh-TW" sz="14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会员变更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zh-TW" sz="2000" b="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分会支部运作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zh-TW" sz="140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会议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zh-TW" sz="14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宪章及附则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zh-TW" sz="140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沟通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zh-TW" sz="14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会员发展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zh-TW" sz="140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支部财务</a:t>
            </a:r>
          </a:p>
          <a:p>
            <a:pPr>
              <a:buClr>
                <a:srgbClr val="FFC000"/>
              </a:buClr>
              <a:defRPr/>
            </a:pPr>
            <a:endParaRPr lang="en-US" sz="2400" b="0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E4F99-2A26-4A03-B205-6B709B8DE110}"/>
              </a:ext>
            </a:extLst>
          </p:cNvPr>
          <p:cNvSpPr/>
          <p:nvPr/>
        </p:nvSpPr>
        <p:spPr>
          <a:xfrm>
            <a:off x="6444759" y="232515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C02141FF-5C31-D8FD-68C8-BD4324E1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988" y="644229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895F-4F4E-CDB0-5B3F-46A26D6A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52DEFE07-AD15-6465-5542-C63C11FD4A64}"/>
              </a:ext>
            </a:extLst>
          </p:cNvPr>
          <p:cNvSpPr/>
          <p:nvPr/>
        </p:nvSpPr>
        <p:spPr>
          <a:xfrm>
            <a:off x="0" y="-372533"/>
            <a:ext cx="12192000" cy="6858000"/>
          </a:xfrm>
          <a:prstGeom prst="rect">
            <a:avLst/>
          </a:prstGeom>
          <a:solidFill>
            <a:srgbClr val="0D2240">
              <a:alpha val="751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BF09BEA-ED09-2643-B726-1DEF0CEEF4CD}"/>
              </a:ext>
            </a:extLst>
          </p:cNvPr>
          <p:cNvSpPr txBox="1">
            <a:spLocks/>
          </p:cNvSpPr>
          <p:nvPr/>
        </p:nvSpPr>
        <p:spPr>
          <a:xfrm>
            <a:off x="978196" y="3206478"/>
            <a:ext cx="1059303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dirty="0">
                <a:solidFill>
                  <a:srgbClr val="FFC000"/>
                </a:solidFill>
              </a:rPr>
              <a:t>想要了解更多吗？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dirty="0">
                <a:solidFill>
                  <a:srgbClr val="FFC000"/>
                </a:solidFill>
              </a:rPr>
              <a:t>请与我们联系，寄信至：</a:t>
            </a:r>
            <a:r>
              <a:rPr lang="zh-TW" dirty="0"/>
              <a:t>Membership@lionsclubs.org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sz="400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</a:rPr>
              <a:t>请访问：</a:t>
            </a:r>
            <a:r>
              <a:rPr kumimoji="0" lang="en-US" altLang="zh-TW" sz="4000" u="none" strike="noStrike" cap="none" normalizeH="0" baseline="0" noProof="0" dirty="0">
                <a:ln>
                  <a:noFill/>
                </a:ln>
                <a:uLnTx/>
                <a:uFillTx/>
                <a:hlinkClick r:id="rId4"/>
              </a:rPr>
              <a:t>http://www.lionsclubs.org/zh-hans/club-branch</a:t>
            </a:r>
            <a:r>
              <a:rPr kumimoji="0" lang="zh-TW" sz="4000" u="none" strike="noStrike" cap="none" normalizeH="0" baseline="0" noProof="0" dirty="0">
                <a:ln>
                  <a:noFill/>
                </a:ln>
                <a:uLnTx/>
                <a:uFillTx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FCA2-405B-8E47-A863-E4A30197C9B6}"/>
              </a:ext>
            </a:extLst>
          </p:cNvPr>
          <p:cNvSpPr/>
          <p:nvPr/>
        </p:nvSpPr>
        <p:spPr>
          <a:xfrm>
            <a:off x="5370870" y="552719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b="3998"/>
          <a:stretch/>
        </p:blipFill>
        <p:spPr>
          <a:xfrm>
            <a:off x="-1" y="-10343"/>
            <a:ext cx="6427237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1671812" y="712"/>
            <a:ext cx="8845831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38BE4-85F2-B44C-AB59-5A2471B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C864EBC4-1C1F-4F2D-8FFF-2C9A859149A3}"/>
              </a:ext>
            </a:extLst>
          </p:cNvPr>
          <p:cNvSpPr txBox="1">
            <a:spLocks/>
          </p:cNvSpPr>
          <p:nvPr/>
        </p:nvSpPr>
        <p:spPr>
          <a:xfrm>
            <a:off x="5901422" y="1873511"/>
            <a:ext cx="6972950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zh-TW" sz="6000" b="1" dirty="0">
                <a:solidFill>
                  <a:prstClr val="white"/>
                </a:solidFill>
                <a:latin typeface="Arial" charset="0"/>
                <a:ea typeface="PMingLiU" charset="0"/>
                <a:cs typeface="Arial" charset="0"/>
              </a:rPr>
              <a:t>分会支部是什么？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endParaRPr lang="zh-TW" sz="6000" b="1" dirty="0">
              <a:solidFill>
                <a:prstClr val="white"/>
              </a:solidFill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F31F86D3-EB9C-4CC3-A252-0ADB606CE15A}"/>
              </a:ext>
            </a:extLst>
          </p:cNvPr>
          <p:cNvSpPr/>
          <p:nvPr/>
        </p:nvSpPr>
        <p:spPr>
          <a:xfrm>
            <a:off x="5992764" y="403509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F7D8A989-A1C4-45EC-E57E-EBEA4940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767632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rgbClr val="FFC000"/>
                </a:solidFill>
              </a:rPr>
              <a:t>您需要了解的事项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B051D-59AC-2542-87E2-B4DFEC29F89C}"/>
              </a:ext>
            </a:extLst>
          </p:cNvPr>
          <p:cNvSpPr/>
          <p:nvPr/>
        </p:nvSpPr>
        <p:spPr>
          <a:xfrm>
            <a:off x="1556239" y="1900391"/>
            <a:ext cx="8906607" cy="3081934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zh-TW" sz="3200" b="1" dirty="0">
                <a:solidFill>
                  <a:srgbClr val="FFC000"/>
                </a:solidFill>
                <a:latin typeface="Arial" charset="0"/>
                <a:ea typeface="PMingLiU" charset="0"/>
                <a:cs typeface="Arial" charset="0"/>
              </a:rPr>
              <a:t>分会支部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TW" sz="2000" dirty="0">
                <a:solidFill>
                  <a:schemeClr val="bg1"/>
                </a:solidFill>
                <a:latin typeface="Arial" charset="0"/>
                <a:ea typeface="PMingLiU" charset="0"/>
                <a:cs typeface="Arial" charset="0"/>
              </a:rPr>
              <a:t>是现有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  <a:ea typeface="PMingLiU" charset="0"/>
                <a:cs typeface="Arial" charset="0"/>
              </a:rPr>
              <a:t>“</a:t>
            </a:r>
            <a:r>
              <a:rPr lang="zh-TW" sz="2000" dirty="0">
                <a:solidFill>
                  <a:schemeClr val="bg1"/>
                </a:solidFill>
                <a:latin typeface="Arial" charset="0"/>
                <a:ea typeface="PMingLiU" charset="0"/>
                <a:cs typeface="Arial" charset="0"/>
              </a:rPr>
              <a:t>母会</a:t>
            </a:r>
            <a:r>
              <a:rPr lang="zh-CN" altLang="en-US" sz="2000" dirty="0">
                <a:solidFill>
                  <a:schemeClr val="bg1"/>
                </a:solidFill>
                <a:latin typeface="Arial" charset="0"/>
                <a:ea typeface="PMingLiU" charset="0"/>
                <a:cs typeface="Arial" charset="0"/>
              </a:rPr>
              <a:t>”</a:t>
            </a:r>
            <a:r>
              <a:rPr lang="zh-TW" sz="2000" dirty="0">
                <a:solidFill>
                  <a:schemeClr val="bg1"/>
                </a:solidFill>
                <a:latin typeface="Arial" charset="0"/>
                <a:ea typeface="PMingLiU" charset="0"/>
                <a:cs typeface="Arial" charset="0"/>
              </a:rPr>
              <a:t>的一部分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TW" sz="2000" dirty="0">
                <a:solidFill>
                  <a:schemeClr val="bg1"/>
                </a:solidFill>
                <a:latin typeface="Arial" charset="0"/>
                <a:ea typeface="PMingLiU" charset="0"/>
                <a:cs typeface="Arial" charset="0"/>
              </a:rPr>
              <a:t>至少需要五个新成员或现有成员 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TW" sz="2000" dirty="0">
                <a:solidFill>
                  <a:schemeClr val="bg1"/>
                </a:solidFill>
                <a:latin typeface="Arial" charset="0"/>
                <a:ea typeface="PMingLiU" charset="0"/>
                <a:cs typeface="Arial" charset="0"/>
              </a:rPr>
              <a:t>举行独立的会议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TW" sz="2000" dirty="0">
                <a:solidFill>
                  <a:schemeClr val="bg1"/>
                </a:solidFill>
                <a:latin typeface="Arial" charset="0"/>
                <a:ea typeface="PMingLiU" charset="0"/>
                <a:cs typeface="Arial" charset="0"/>
              </a:rPr>
              <a:t>使您能将服务扩展到新的领域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TW" sz="2000" dirty="0">
                <a:solidFill>
                  <a:schemeClr val="bg1"/>
                </a:solidFill>
                <a:latin typeface="Arial" charset="0"/>
                <a:ea typeface="PMingLiU" charset="0"/>
                <a:cs typeface="Arial" charset="0"/>
              </a:rPr>
              <a:t>满足会员需求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TW" sz="2000" dirty="0">
                <a:solidFill>
                  <a:schemeClr val="bg1"/>
                </a:solidFill>
                <a:latin typeface="Arial" charset="0"/>
                <a:ea typeface="PMingLiU" charset="0"/>
                <a:cs typeface="Arial" charset="0"/>
              </a:rPr>
              <a:t>有助于利用狮子会会员并使其多元化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1151F-B24F-5850-830B-7B73499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3440924" y="-729"/>
            <a:ext cx="8751076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>
            <a:off x="599527" y="-730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467592" y="1789288"/>
            <a:ext cx="649364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6000" b="1" dirty="0">
                <a:solidFill>
                  <a:schemeClr val="bg1"/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可以成立什么类型的分会支部？ </a:t>
            </a:r>
          </a:p>
          <a:p>
            <a:endParaRPr lang="zh-TW" sz="6000" b="1" dirty="0">
              <a:solidFill>
                <a:schemeClr val="bg1"/>
              </a:solidFill>
              <a:latin typeface="Arial" panose="020B0604020202020204" pitchFamily="34" charset="0"/>
              <a:ea typeface="PMingLiU" charset="0"/>
              <a:cs typeface="Arial" panose="020B0604020202020204" pitchFamily="34" charset="0"/>
            </a:endParaRP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619927" y="491135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87A1E-3F37-EDEE-46FC-3993377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F1E60FA9-79AB-CBA9-898C-7025D7F60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/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769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594A9F2-F275-1546-A7F2-DCA913C3DD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b="19261"/>
          <a:stretch/>
        </p:blipFill>
        <p:spPr>
          <a:xfrm>
            <a:off x="-1" y="-1"/>
            <a:ext cx="12192001" cy="685800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8E854-FF03-405E-91C5-E388CBE6DEC9}"/>
              </a:ext>
            </a:extLst>
          </p:cNvPr>
          <p:cNvGrpSpPr/>
          <p:nvPr/>
        </p:nvGrpSpPr>
        <p:grpSpPr>
          <a:xfrm>
            <a:off x="7213241" y="754745"/>
            <a:ext cx="4250381" cy="5079880"/>
            <a:chOff x="7393994" y="563359"/>
            <a:chExt cx="4250381" cy="5079880"/>
          </a:xfrm>
          <a:solidFill>
            <a:srgbClr val="21304D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CEC36D-EDD1-4507-9D3F-47D57CE05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5509" y="3921881"/>
              <a:ext cx="2043074" cy="1721358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PMingLiU"/>
                  <a:cs typeface="Arial" panose="020B0604020202020204" pitchFamily="34" charset="0"/>
                </a:rPr>
                <a:t>文化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65E9A7-6B45-4329-BC82-FD78999F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9762" y="2249087"/>
              <a:ext cx="2048205" cy="1615605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PMingLiU"/>
                  <a:cs typeface="Arial" panose="020B0604020202020204" pitchFamily="34" charset="0"/>
                </a:rPr>
                <a:t>青狮狮友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9A6689-080A-4FB7-AD11-67E7F7BF97DE}"/>
                </a:ext>
              </a:extLst>
            </p:cNvPr>
            <p:cNvGrpSpPr/>
            <p:nvPr/>
          </p:nvGrpSpPr>
          <p:grpSpPr>
            <a:xfrm>
              <a:off x="7393994" y="563359"/>
              <a:ext cx="4250381" cy="5079879"/>
              <a:chOff x="6707796" y="2763550"/>
              <a:chExt cx="4356444" cy="5180379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8A9DF-C69E-3744-A8A4-1A8FE043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53997" y="2767888"/>
                <a:ext cx="2110243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sz="2400" dirty="0">
                    <a:solidFill>
                      <a:prstClr val="white"/>
                    </a:solidFill>
                    <a:latin typeface="Arial" panose="020B0604020202020204" pitchFamily="34" charset="0"/>
                    <a:ea typeface="PMingLiU"/>
                    <a:cs typeface="Arial" panose="020B0604020202020204" pitchFamily="34" charset="0"/>
                  </a:rPr>
                  <a:t>年轻的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ea typeface="PMingLiU"/>
                    <a:cs typeface="Arial" panose="020B0604020202020204" pitchFamily="34" charset="0"/>
                  </a:rPr>
                  <a:t>专业人士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6B60AD-9692-DC48-9D29-E3D59AA4C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7796" y="2763550"/>
                <a:ext cx="2115477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ea typeface="PMingLiU"/>
                    <a:cs typeface="Arial" panose="020B0604020202020204" pitchFamily="34" charset="0"/>
                  </a:rPr>
                  <a:t>家庭</a:t>
                </a:r>
                <a:r>
                  <a:rPr kumimoji="0" lang="zh-CN" altLang="en-US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ea typeface="PMingLiU"/>
                    <a:cs typeface="Arial" panose="020B0604020202020204" pitchFamily="34" charset="0"/>
                  </a:rPr>
                  <a:t>成员</a:t>
                </a:r>
                <a:endParaRPr kumimoji="0" lang="zh-TW" sz="240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Arial" panose="020B0604020202020204" pitchFamily="34" charset="0"/>
                  <a:ea typeface="PMingLiU"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41945A-223C-DD41-8E85-09A630986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36962" y="4482628"/>
                <a:ext cx="2110243" cy="1635239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ea typeface="PMingLiU"/>
                    <a:cs typeface="Arial" panose="020B0604020202020204" pitchFamily="34" charset="0"/>
                  </a:rPr>
                  <a:t>社</a:t>
                </a:r>
                <a:r>
                  <a:rPr kumimoji="0" lang="zh-TW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ea typeface="PMingLiU"/>
                    <a:cs typeface="Arial" panose="020B0604020202020204" pitchFamily="34" charset="0"/>
                  </a:rPr>
                  <a:t>区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sz="2400" dirty="0">
                    <a:solidFill>
                      <a:prstClr val="white"/>
                    </a:solidFill>
                    <a:latin typeface="Arial" panose="020B0604020202020204" pitchFamily="34" charset="0"/>
                    <a:ea typeface="PMingLiU"/>
                    <a:cs typeface="Arial" panose="020B0604020202020204" pitchFamily="34" charset="0"/>
                  </a:rPr>
                  <a:t>团体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CE96E5-0792-EA4F-BB4F-F668846B1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957" y="6188516"/>
                <a:ext cx="2083153" cy="1755413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sz="2400" dirty="0">
                    <a:solidFill>
                      <a:prstClr val="white"/>
                    </a:solidFill>
                    <a:latin typeface="Arial" panose="020B0604020202020204" pitchFamily="34" charset="0"/>
                    <a:ea typeface="PMingLiU"/>
                    <a:cs typeface="Arial" panose="020B0604020202020204" pitchFamily="34" charset="0"/>
                  </a:rPr>
                  <a:t>虚拟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C82-B7C9-D6B9-E5B0-C34ECB23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5921F01-8EEF-206C-B33D-4C4E8D6E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6="http://schemas.microsoft.com/office/drawing/2014/main" xmlns:ahyp="http://schemas.microsoft.com/office/drawing/2018/hyperlinkcolor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1502"/>
          <a:stretch/>
        </p:blipFill>
        <p:spPr>
          <a:xfrm>
            <a:off x="-1" y="-731"/>
            <a:ext cx="6501769" cy="68587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4184747" y="-1"/>
            <a:ext cx="6801907" cy="6858729"/>
          </a:xfrm>
          <a:prstGeom prst="rect">
            <a:avLst/>
          </a:prstGeom>
          <a:gradFill>
            <a:gsLst>
              <a:gs pos="85000">
                <a:srgbClr val="0D2140">
                  <a:alpha val="57000"/>
                </a:srgbClr>
              </a:gs>
              <a:gs pos="80527">
                <a:srgbClr val="0D2140"/>
              </a:gs>
              <a:gs pos="64000">
                <a:srgbClr val="0D2140">
                  <a:alpha val="87000"/>
                </a:srgbClr>
              </a:gs>
              <a:gs pos="52000">
                <a:srgbClr val="0D2140"/>
              </a:gs>
              <a:gs pos="93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arge #">
            <a:extLst>
              <a:ext uri="{FF2B5EF4-FFF2-40B4-BE49-F238E27FC236}">
                <a16:creationId xmlns:a16="http://schemas.microsoft.com/office/drawing/2014/main" id="{12D868CD-B140-4F49-97D1-2A7F80C77922}"/>
              </a:ext>
            </a:extLst>
          </p:cNvPr>
          <p:cNvSpPr txBox="1"/>
          <p:nvPr/>
        </p:nvSpPr>
        <p:spPr>
          <a:xfrm>
            <a:off x="6160543" y="1518025"/>
            <a:ext cx="6126483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6000" b="1" dirty="0">
                <a:solidFill>
                  <a:schemeClr val="bg1"/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分会支部的好处为何？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330A8580-5D1C-4A0E-A9F9-AB4851137DD3}"/>
              </a:ext>
            </a:extLst>
          </p:cNvPr>
          <p:cNvSpPr/>
          <p:nvPr/>
        </p:nvSpPr>
        <p:spPr>
          <a:xfrm>
            <a:off x="6342066" y="463112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1D527-ACAD-EC41-68EC-5D9F268D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7F46F0F0-87D9-D0F3-A241-7E84D4D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5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BF8E21-33A9-6D43-AB3A-B420B9F88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4890"/>
          <a:stretch/>
        </p:blipFill>
        <p:spPr>
          <a:xfrm>
            <a:off x="0" y="1098597"/>
            <a:ext cx="12192000" cy="2286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02455" y="3982020"/>
            <a:ext cx="2751667" cy="443198"/>
          </a:xfrm>
        </p:spPr>
        <p:txBody>
          <a:bodyPr lIns="0" tIns="0" rIns="0" bIns="0"/>
          <a:lstStyle/>
          <a:p>
            <a:r>
              <a:rPr lang="zh-TW" sz="1600" dirty="0"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分会支部使贵分会能扩大您的服务影响力，为更多人服务。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182809" y="3967273"/>
            <a:ext cx="2751667" cy="664797"/>
          </a:xfrm>
        </p:spPr>
        <p:txBody>
          <a:bodyPr lIns="0" tIns="0" rIns="0" bIns="0"/>
          <a:lstStyle/>
          <a:p>
            <a:r>
              <a:rPr lang="zh-TW" sz="1600" dirty="0"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成立分会支部将扩大您分会的领导人才库，同时提供额外的领导力和发展的机会。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268839" y="3967273"/>
            <a:ext cx="2751667" cy="664797"/>
          </a:xfrm>
        </p:spPr>
        <p:txBody>
          <a:bodyPr lIns="0" tIns="0" rIns="0" bIns="0"/>
          <a:lstStyle/>
          <a:p>
            <a:r>
              <a:rPr lang="zh-TW" sz="1600" dirty="0"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分会支部有助于扩大母会的视野，并改善民众的观点、参与度和与贵分会的关系。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365315"/>
            <a:ext cx="12192000" cy="4010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2100" b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拓展您的会员！如此能达到以下目标：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28EC-A6E8-6341-86E8-B69B203A4CB9}"/>
              </a:ext>
            </a:extLst>
          </p:cNvPr>
          <p:cNvSpPr/>
          <p:nvPr/>
        </p:nvSpPr>
        <p:spPr>
          <a:xfrm>
            <a:off x="0" y="6858000"/>
            <a:ext cx="457200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zh-TW" sz="1200" dirty="0">
                <a:solidFill>
                  <a:schemeClr val="bg1">
                    <a:lumMod val="50000"/>
                  </a:schemeClr>
                </a:solidFill>
              </a:rPr>
              <a:t>照片取自谷歌搜索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B19-1059-4A71-B603-E79A1C7FC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45938" y="3982021"/>
            <a:ext cx="2751667" cy="313932"/>
          </a:xfrm>
        </p:spPr>
        <p:txBody>
          <a:bodyPr/>
          <a:lstStyle/>
          <a:p>
            <a:r>
              <a:rPr lang="zh-TW" sz="1600" dirty="0"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增加贵分会的会员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97BB1BA1-6EAB-74F3-9184-1E70B5E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D2240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hyp="http://schemas.microsoft.com/office/drawing/2018/hyperlinkcolor" xmlns:a16="http://schemas.microsoft.com/office/drawing/2014/main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8"/>
          <a:stretch/>
        </p:blipFill>
        <p:spPr>
          <a:xfrm flipH="1">
            <a:off x="-29603" y="0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827745" y="-729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416038" y="1740662"/>
            <a:ext cx="634041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6000" b="1" dirty="0">
                <a:solidFill>
                  <a:schemeClr val="bg1"/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如何成立分会支部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96092" y="3935136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5F013-BADC-163E-0C83-E5F4618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F7F2ADE-437C-430F-3752-51901DAC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1800" b="0" i="0" u="none" strike="noStrike" cap="none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PMingLiU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9CE82B49-0294-4040-AE0F-BA692752E6D5}"/>
              </a:ext>
            </a:extLst>
          </p:cNvPr>
          <p:cNvSpPr txBox="1">
            <a:spLocks/>
          </p:cNvSpPr>
          <p:nvPr/>
        </p:nvSpPr>
        <p:spPr>
          <a:xfrm>
            <a:off x="3856552" y="1597620"/>
            <a:ext cx="7190676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320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成立分会支部的六个步骤：</a:t>
            </a:r>
          </a:p>
        </p:txBody>
      </p:sp>
      <p:sp>
        <p:nvSpPr>
          <p:cNvPr id="38" name="Headline">
            <a:extLst>
              <a:ext uri="{FF2B5EF4-FFF2-40B4-BE49-F238E27FC236}">
                <a16:creationId xmlns:a16="http://schemas.microsoft.com/office/drawing/2014/main" id="{084CAFD0-43A6-4039-BF39-C9E790DBA7B0}"/>
              </a:ext>
            </a:extLst>
          </p:cNvPr>
          <p:cNvSpPr txBox="1">
            <a:spLocks/>
          </p:cNvSpPr>
          <p:nvPr/>
        </p:nvSpPr>
        <p:spPr>
          <a:xfrm>
            <a:off x="3856552" y="2619648"/>
            <a:ext cx="8050556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zh-TW" sz="240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步骤一：</a:t>
            </a:r>
            <a:r>
              <a:rPr lang="zh-TW" sz="24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通知总监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zh-TW" sz="240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步骤二：</a:t>
            </a:r>
            <a:r>
              <a:rPr lang="zh-TW" sz="24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请在制定分会支部计划时考虑以下因素：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zh-TW" sz="16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何处成立支部?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zh-TW" sz="16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谁可组成支部会员?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zh-TW" sz="16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支部是否有专长？</a:t>
            </a:r>
          </a:p>
          <a:p>
            <a:pPr lvl="1">
              <a:buClr>
                <a:srgbClr val="FFC000"/>
              </a:buClr>
              <a:defRPr/>
            </a:pPr>
            <a:endParaRPr lang="en-US" sz="16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zh-TW" sz="240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步骤三：</a:t>
            </a:r>
            <a:r>
              <a:rPr lang="zh-TW" sz="24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招募会员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zh-TW" sz="240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步骤四：</a:t>
            </a:r>
            <a:r>
              <a:rPr lang="zh-TW" sz="24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举办说明会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zh-TW" sz="240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步骤五：</a:t>
            </a:r>
            <a:r>
              <a:rPr lang="zh-TW" sz="24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举办组织会议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zh-TW" sz="2400" dirty="0">
                <a:solidFill>
                  <a:srgbClr val="FFC000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步骤六：</a:t>
            </a:r>
            <a:r>
              <a:rPr lang="zh-TW" sz="2400" b="0" dirty="0">
                <a:solidFill>
                  <a:schemeClr val="bg1"/>
                </a:solidFill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提交分会支部通知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08C8-00BC-484D-9745-5F08BA2D17F2}"/>
              </a:ext>
            </a:extLst>
          </p:cNvPr>
          <p:cNvSpPr/>
          <p:nvPr/>
        </p:nvSpPr>
        <p:spPr>
          <a:xfrm>
            <a:off x="6614880" y="22602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A85803EF-45E7-5E7B-4F4E-B0176542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7" y="6428432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CE0F-3A2F-9F9C-3ED4-982614B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YourData">
  <a:themeElements>
    <a:clrScheme name="Better Deck Deck">
      <a:dk1>
        <a:srgbClr val="1A1A1A"/>
      </a:dk1>
      <a:lt1>
        <a:srgbClr val="FFFFFF"/>
      </a:lt1>
      <a:dk2>
        <a:srgbClr val="2A3856"/>
      </a:dk2>
      <a:lt2>
        <a:srgbClr val="EBEBEB"/>
      </a:lt2>
      <a:accent1>
        <a:srgbClr val="F3703A"/>
      </a:accent1>
      <a:accent2>
        <a:srgbClr val="3A9E61"/>
      </a:accent2>
      <a:accent3>
        <a:srgbClr val="CA4053"/>
      </a:accent3>
      <a:accent4>
        <a:srgbClr val="4276AC"/>
      </a:accent4>
      <a:accent5>
        <a:srgbClr val="4BACC6"/>
      </a:accent5>
      <a:accent6>
        <a:srgbClr val="E46C0A"/>
      </a:accent6>
      <a:hlink>
        <a:srgbClr val="FEFFFF"/>
      </a:hlink>
      <a:folHlink>
        <a:srgbClr val="EAEAEA"/>
      </a:folHlink>
    </a:clrScheme>
    <a:fontScheme name="Tw Cen MT">
      <a:majorFont>
        <a:latin typeface="Tw Cen MT" panose="020B0602020104020603"/>
        <a:ea typeface="PMingLiU"/>
        <a:cs typeface=""/>
      </a:majorFont>
      <a:minorFont>
        <a:latin typeface="Tw Cen MT" panose="020B0602020104020603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>
              <a:lumMod val="65000"/>
              <a:lumOff val="3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29774</TotalTime>
  <Words>882</Words>
  <Application>Microsoft Office PowerPoint</Application>
  <PresentationFormat>Widescreen</PresentationFormat>
  <Paragraphs>100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Hebrew Scholar</vt:lpstr>
      <vt:lpstr>Avenir Next LT Pro</vt:lpstr>
      <vt:lpstr>Calibri</vt:lpstr>
      <vt:lpstr>Calibri Light</vt:lpstr>
      <vt:lpstr>Century Gothic</vt:lpstr>
      <vt:lpstr>Gill Sans Nova</vt:lpstr>
      <vt:lpstr>Gill Sans Nova Light</vt:lpstr>
      <vt:lpstr>Helvetica</vt:lpstr>
      <vt:lpstr>Helvetica Neue</vt:lpstr>
      <vt:lpstr>HelveticaNeueLT Std Lt</vt:lpstr>
      <vt:lpstr>Segoe UI</vt:lpstr>
      <vt:lpstr>Segoe UI Semibold</vt:lpstr>
      <vt:lpstr>Tw Cen MT</vt:lpstr>
      <vt:lpstr>Office Theme</vt:lpstr>
      <vt:lpstr>Blue Page Number</vt:lpstr>
      <vt:lpstr>PresentYourData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Castillo, Richard</dc:creator>
  <cp:lastModifiedBy>Barsema, Cheryl</cp:lastModifiedBy>
  <cp:revision>127</cp:revision>
  <dcterms:created xsi:type="dcterms:W3CDTF">2022-01-27T16:22:54Z</dcterms:created>
  <dcterms:modified xsi:type="dcterms:W3CDTF">2022-08-22T13:37:24Z</dcterms:modified>
</cp:coreProperties>
</file>