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8403" autoAdjust="0"/>
  </p:normalViewPr>
  <p:slideViewPr>
    <p:cSldViewPr snapToGrid="0">
      <p:cViewPr varScale="1">
        <p:scale>
          <a:sx n="63" d="100"/>
          <a:sy n="63" d="100"/>
        </p:scale>
        <p:origin x="42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800" b="0" i="0" u="none" strike="noStrike" baseline="0">
                <a:solidFill>
                  <a:srgbClr val="FFFFFF"/>
                </a:solidFill>
                <a:latin typeface="HelveticaNeueLT Std Lt"/>
              </a:rPr>
              <a:t>클럽지회는 클럽이 지역사회에서 변화를 만들고자 하는 소수의 사람들을 모아 새로운 분야로 활동의 폭을 확대할 수 있도록 합니다.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-KR" dirty="0">
                <a:solidFill>
                  <a:srgbClr val="0E101A"/>
                </a:solidFill>
              </a:rPr>
              <a:t>어떤 유형의 </a:t>
            </a:r>
            <a:r>
              <a:rPr lang="ko-KR" dirty="0" err="1">
                <a:solidFill>
                  <a:srgbClr val="0E101A"/>
                </a:solidFill>
              </a:rPr>
              <a:t>클럽지회를</a:t>
            </a:r>
            <a:r>
              <a:rPr lang="ko-KR" dirty="0">
                <a:solidFill>
                  <a:srgbClr val="0E101A"/>
                </a:solidFill>
              </a:rPr>
              <a:t> 조직할 수 있을까요? 다음과 같은 클럽을 조직할 수 있습니다: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E101A"/>
                </a:solidFill>
              </a:rPr>
              <a:t>가족 </a:t>
            </a:r>
            <a:r>
              <a:rPr lang="ko-KR" dirty="0" err="1">
                <a:solidFill>
                  <a:srgbClr val="0E101A"/>
                </a:solidFill>
              </a:rPr>
              <a:t>클럽지회</a:t>
            </a:r>
            <a:r>
              <a:rPr lang="ko-KR" dirty="0">
                <a:solidFill>
                  <a:srgbClr val="0E101A"/>
                </a:solidFill>
              </a:rPr>
              <a:t> - 대가족(형제자매, 자녀, 증손자, 조카)</a:t>
            </a:r>
            <a:r>
              <a:rPr lang="ko-KR" dirty="0" err="1">
                <a:solidFill>
                  <a:srgbClr val="0E101A"/>
                </a:solidFill>
              </a:rPr>
              <a:t>으로</a:t>
            </a:r>
            <a:r>
              <a:rPr lang="ko-KR" dirty="0">
                <a:solidFill>
                  <a:srgbClr val="0E101A"/>
                </a:solidFill>
              </a:rPr>
              <a:t> 구성될 수 있습니다.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0E101A"/>
                </a:solidFill>
              </a:rPr>
              <a:t>청년</a:t>
            </a:r>
            <a:r>
              <a:rPr lang="ko-KR" dirty="0">
                <a:solidFill>
                  <a:srgbClr val="0E101A"/>
                </a:solidFill>
              </a:rPr>
              <a:t> 전문직 종사자 클럽지회 - 경력을 쌓기 시작하는 청년들로 구성됩니다.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E101A"/>
                </a:solidFill>
              </a:rPr>
              <a:t>레오-라이온 클럽지회 </a:t>
            </a:r>
            <a:r>
              <a:rPr lang="en-US" altLang="ko-KR" dirty="0">
                <a:solidFill>
                  <a:srgbClr val="0E101A"/>
                </a:solidFill>
              </a:rPr>
              <a:t>–</a:t>
            </a:r>
            <a:r>
              <a:rPr lang="ko-KR" dirty="0">
                <a:solidFill>
                  <a:srgbClr val="0E101A"/>
                </a:solidFill>
              </a:rPr>
              <a:t> </a:t>
            </a:r>
            <a:r>
              <a:rPr lang="ko-KR" altLang="en-US" dirty="0">
                <a:solidFill>
                  <a:srgbClr val="0E101A"/>
                </a:solidFill>
              </a:rPr>
              <a:t>라이온으로서 계속 봉사하기 원하는 </a:t>
            </a:r>
            <a:r>
              <a:rPr lang="ko-KR" dirty="0">
                <a:solidFill>
                  <a:srgbClr val="0E101A"/>
                </a:solidFill>
              </a:rPr>
              <a:t>이전 레오 회원들</a:t>
            </a:r>
            <a:r>
              <a:rPr lang="ko-KR" altLang="en-US" dirty="0">
                <a:solidFill>
                  <a:srgbClr val="0E101A"/>
                </a:solidFill>
              </a:rPr>
              <a:t>입니다</a:t>
            </a:r>
            <a:r>
              <a:rPr lang="ko-KR" dirty="0">
                <a:solidFill>
                  <a:srgbClr val="0E101A"/>
                </a:solidFill>
              </a:rPr>
              <a:t>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E101A"/>
                </a:solidFill>
              </a:rPr>
              <a:t>지역사회 </a:t>
            </a:r>
            <a:r>
              <a:rPr lang="ko-KR" altLang="en-US" dirty="0">
                <a:solidFill>
                  <a:srgbClr val="0E101A"/>
                </a:solidFill>
              </a:rPr>
              <a:t>모임</a:t>
            </a:r>
            <a:r>
              <a:rPr lang="ko-KR" dirty="0">
                <a:solidFill>
                  <a:srgbClr val="0E101A"/>
                </a:solidFill>
              </a:rPr>
              <a:t> 클럽지회 - </a:t>
            </a:r>
            <a:r>
              <a:rPr lang="ko-KR" altLang="en-US" dirty="0">
                <a:solidFill>
                  <a:srgbClr val="0E101A"/>
                </a:solidFill>
              </a:rPr>
              <a:t>상공회의소</a:t>
            </a:r>
            <a:r>
              <a:rPr lang="en-US" altLang="ko-KR" dirty="0">
                <a:solidFill>
                  <a:srgbClr val="0E101A"/>
                </a:solidFill>
              </a:rPr>
              <a:t>, </a:t>
            </a:r>
            <a:r>
              <a:rPr lang="ko-KR" altLang="en-US" dirty="0">
                <a:solidFill>
                  <a:srgbClr val="0E101A"/>
                </a:solidFill>
              </a:rPr>
              <a:t>다양한 취미 활동 모임</a:t>
            </a:r>
            <a:r>
              <a:rPr lang="en-US" altLang="ko-KR" dirty="0">
                <a:solidFill>
                  <a:srgbClr val="0E101A"/>
                </a:solidFill>
              </a:rPr>
              <a:t>, </a:t>
            </a:r>
            <a:r>
              <a:rPr lang="ko-KR" altLang="en-US" dirty="0">
                <a:solidFill>
                  <a:srgbClr val="0E101A"/>
                </a:solidFill>
              </a:rPr>
              <a:t>지역 학부모 교사 모임</a:t>
            </a:r>
            <a:r>
              <a:rPr lang="en-US" altLang="ko-KR" dirty="0">
                <a:solidFill>
                  <a:srgbClr val="0E101A"/>
                </a:solidFill>
              </a:rPr>
              <a:t>(PTA) </a:t>
            </a:r>
            <a:r>
              <a:rPr lang="ko-KR" altLang="en-US" dirty="0">
                <a:solidFill>
                  <a:srgbClr val="0E101A"/>
                </a:solidFill>
              </a:rPr>
              <a:t>및 기타 현지 단체의 회원처럼 지역에서 현재 활동하고 있는 모임입니다</a:t>
            </a:r>
            <a:r>
              <a:rPr lang="ko-KR" dirty="0">
                <a:solidFill>
                  <a:srgbClr val="0E101A"/>
                </a:solidFill>
              </a:rPr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E101A"/>
                </a:solidFill>
              </a:rPr>
              <a:t>가상 </a:t>
            </a:r>
            <a:r>
              <a:rPr lang="ko-KR" dirty="0" err="1">
                <a:solidFill>
                  <a:srgbClr val="0E101A"/>
                </a:solidFill>
              </a:rPr>
              <a:t>클럽지회</a:t>
            </a:r>
            <a:r>
              <a:rPr lang="ko-KR" dirty="0">
                <a:solidFill>
                  <a:srgbClr val="0E101A"/>
                </a:solidFill>
              </a:rPr>
              <a:t> - 해당 구성원들은 모바일 플랫폼, 소셜 미디어 커뮤니티 그룹, 이메일, 구글 </a:t>
            </a:r>
            <a:r>
              <a:rPr lang="ko-KR" dirty="0" err="1">
                <a:solidFill>
                  <a:srgbClr val="0E101A"/>
                </a:solidFill>
              </a:rPr>
              <a:t>행아웃</a:t>
            </a:r>
            <a:r>
              <a:rPr lang="ko-KR" dirty="0">
                <a:solidFill>
                  <a:srgbClr val="0E101A"/>
                </a:solidFill>
              </a:rPr>
              <a:t> 또는 줌과 같은 가상 회의 앱을 통해 온라인으로 만나는 것을 선호합니다.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E101A"/>
                </a:solidFill>
              </a:rPr>
              <a:t>문화 클럽지회 - </a:t>
            </a:r>
            <a:r>
              <a:rPr lang="ko-KR" altLang="en-US" dirty="0">
                <a:solidFill>
                  <a:srgbClr val="0E101A"/>
                </a:solidFill>
              </a:rPr>
              <a:t>공통된 출신 지역</a:t>
            </a:r>
            <a:r>
              <a:rPr lang="en-US" altLang="ko-KR" dirty="0">
                <a:solidFill>
                  <a:srgbClr val="0E101A"/>
                </a:solidFill>
              </a:rPr>
              <a:t>/</a:t>
            </a:r>
            <a:r>
              <a:rPr lang="ko-KR" altLang="en-US" dirty="0">
                <a:solidFill>
                  <a:srgbClr val="0E101A"/>
                </a:solidFill>
              </a:rPr>
              <a:t>언어를 배경으로 하는 특정 공동체의 모임으로서 본인들의 공동체를 위해 봉사하는 데 관심이 있습니다</a:t>
            </a:r>
            <a:r>
              <a:rPr lang="en-US" altLang="ko-KR" dirty="0">
                <a:solidFill>
                  <a:srgbClr val="0E101A"/>
                </a:solidFill>
              </a:rPr>
              <a:t>.</a:t>
            </a:r>
            <a:endParaRPr lang="ko-KR" dirty="0">
              <a:solidFill>
                <a:srgbClr val="0E101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ko-KR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en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ko-KR" sz="720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endParaRPr lang="ko-KR" sz="72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증강 참여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sz="60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en-US" alt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운영 및</a:t>
            </a:r>
            <a:b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</a:br>
            <a: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관리 방법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3441942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3200" dirty="0" err="1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32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운영에 대한</a:t>
            </a:r>
            <a:r>
              <a:rPr lang="en-US" altLang="ko-KR" sz="32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sz="32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이해: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ko-KR" sz="2000" b="0" dirty="0" err="1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2000" b="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구조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b="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1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집행위원회의 역할 및 책임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ko-KR" sz="2000" b="0" dirty="0" err="1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2000" b="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회원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회비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신입회원 </a:t>
            </a:r>
            <a:r>
              <a:rPr lang="ko-KR" altLang="en-US" sz="1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추가</a:t>
            </a:r>
            <a:endParaRPr lang="ko-KR" sz="1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변동사항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ko-KR" sz="2000" b="0" dirty="0" err="1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2000" b="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운영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회의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헌장 및 부칙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소통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개발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ko-KR" sz="1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1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재정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4950491" y="197947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altLang="en-US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문의</a:t>
            </a:r>
            <a:r>
              <a:rPr lang="ko-KR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이메일 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웹페이지 </a:t>
            </a:r>
            <a:r>
              <a:rPr kumimoji="0" lang="ko-KR" sz="4000" u="none" strike="noStrike" cap="none" normalizeH="0" baseline="0" noProof="0" dirty="0">
                <a:ln>
                  <a:noFill/>
                </a:ln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ko-KR" sz="4000" u="none" strike="noStrike" cap="none" normalizeH="0" baseline="0" noProof="0" dirty="0">
                <a:ln>
                  <a:noFill/>
                </a:ln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ko-KR" sz="6000" b="1" dirty="0" err="1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클럽지회란</a:t>
            </a:r>
            <a:r>
              <a:rPr kumimoji="0" lang="ko-KR" sz="6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3" y="2886513"/>
            <a:ext cx="2304000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기본 정보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ko-KR" sz="3200" b="1" dirty="0" err="1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클럽지회</a:t>
            </a:r>
            <a:endParaRPr lang="ko-KR" sz="3200" b="1" dirty="0">
              <a:solidFill>
                <a:srgbClr val="FFC000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기존 ‘</a:t>
            </a:r>
            <a:r>
              <a:rPr lang="ko-KR" sz="20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모’클럽의</a:t>
            </a: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일원입니다.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최소 5명의 신입 또는 기존 회원이 필요합니다.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독립적으로 회의를 개최합니다.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새로운 영역으로 봉사를 확장</a:t>
            </a:r>
            <a:r>
              <a:rPr lang="ko-KR" altLang="en-US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하도록 합니다</a:t>
            </a: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회원들의 요구사항을 수용합니다.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20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라이온스</a:t>
            </a:r>
            <a:r>
              <a:rPr lang="ko-KR" sz="2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클럽의 회원을 활용하고 다양화할 수 있습니다.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sz="60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altLang="en-US" sz="60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</a:t>
            </a:r>
            <a:r>
              <a:rPr lang="ko-KR" altLang="en-US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유형</a:t>
            </a:r>
            <a:endParaRPr lang="ko-KR" sz="60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6" y="2814925"/>
            <a:ext cx="2520000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문화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레오-라이온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2400" dirty="0">
                    <a:solidFill>
                      <a:prstClr val="white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청년</a:t>
                </a:r>
                <a:endParaRPr lang="ko-KR" sz="2400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endParaRP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전문직 </a:t>
                </a:r>
                <a:endParaRPr kumimoji="0" lang="en-US" altLang="ko-KR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endParaRP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종사자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가족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지역사회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2400" dirty="0">
                    <a:solidFill>
                      <a:prstClr val="white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모임</a:t>
                </a:r>
                <a:endParaRPr lang="ko-KR" sz="2400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sz="2400">
                    <a:solidFill>
                      <a:prstClr val="white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가상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sz="60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altLang="en-US" sz="60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</a:t>
            </a:r>
            <a: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이점</a:t>
            </a:r>
            <a:endParaRPr lang="ko-KR" sz="60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5" y="2668506"/>
            <a:ext cx="2520000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ko-KR" sz="160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클럽지회는</a:t>
            </a:r>
            <a:r>
              <a:rPr 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클럽이 회원들의 봉사 영향력을 확대하여 더 많은 사람들에게 봉사할 수 있도록 합니다.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886397"/>
          </a:xfrm>
        </p:spPr>
        <p:txBody>
          <a:bodyPr lIns="0" tIns="0" rIns="0" bIns="0"/>
          <a:lstStyle/>
          <a:p>
            <a:r>
              <a:rPr 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altLang="en-US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를</a:t>
            </a:r>
            <a:r>
              <a:rPr 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조직</a:t>
            </a:r>
            <a:r>
              <a:rPr lang="ko-KR" altLang="en-US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하면</a:t>
            </a:r>
            <a:r>
              <a:rPr 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추가적인 지도자직 개발 기회가 생기므로 지도자 인력이 늘어납니다</a:t>
            </a:r>
            <a:r>
              <a:rPr lang="en-US" alt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  <a:endParaRPr lang="ko-KR" sz="16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107996"/>
          </a:xfrm>
        </p:spPr>
        <p:txBody>
          <a:bodyPr lIns="0" tIns="0" rIns="0" bIns="0"/>
          <a:lstStyle/>
          <a:p>
            <a:r>
              <a:rPr lang="ko-KR" altLang="en-US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클럽지회는 소속 클럽에 대한 대중의 시선</a:t>
            </a:r>
            <a:r>
              <a:rPr lang="en-US" alt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참여</a:t>
            </a:r>
            <a:r>
              <a:rPr lang="en-US" alt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,</a:t>
            </a:r>
            <a:r>
              <a:rPr lang="ko-KR" altLang="en-US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관계가 개선되도록 하여 모클럽의 비전을 확장시키도록 돕습니다</a:t>
            </a:r>
            <a:r>
              <a:rPr lang="en-US" altLang="ko-KR" sz="16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  <a:endParaRPr lang="ko-KR" sz="16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</a:t>
            </a:r>
            <a:r>
              <a:rPr kumimoji="0" lang="ko-KR" altLang="en-US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 늘어나고</a:t>
            </a:r>
            <a:r>
              <a:rPr kumimoji="0" lang="en-US" altLang="ko-KR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,</a:t>
            </a:r>
            <a:r>
              <a:rPr kumimoji="0" lang="ko-KR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다음</a:t>
            </a:r>
            <a:r>
              <a:rPr kumimoji="0" lang="ko-KR" altLang="en-US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 가능해집니다</a:t>
            </a:r>
            <a:r>
              <a:rPr kumimoji="0" lang="en-US" altLang="ko-KR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  <a:endParaRPr kumimoji="0" lang="ko-KR" sz="2100" b="1" u="none" strike="noStrike" cap="none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ko-KR" sz="1200" dirty="0">
                <a:solidFill>
                  <a:schemeClr val="bg1">
                    <a:lumMod val="50000"/>
                  </a:schemeClr>
                </a:solidFill>
              </a:rPr>
              <a:t>구글 검색 사진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ko-KR" sz="160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클럽의 유대감을 향상시킵니다.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93736" y="1740662"/>
            <a:ext cx="677596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sz="60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en-US" alt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조직 방법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1" y="2842316"/>
            <a:ext cx="3600000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3200" dirty="0" err="1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32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조직 6단계: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2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 단계: </a:t>
            </a:r>
            <a:r>
              <a:rPr lang="ko-KR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지구총재에게 보고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2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 단계: </a:t>
            </a:r>
            <a:r>
              <a:rPr lang="ko-KR" altLang="en-US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다음을 고려하여 클럽지회 조직 계획</a:t>
            </a:r>
            <a:r>
              <a:rPr lang="ko-KR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1600" b="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지회가</a:t>
            </a:r>
            <a:r>
              <a:rPr lang="ko-KR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어디에 위치할 것인가?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지회</a:t>
            </a:r>
            <a:r>
              <a:rPr lang="ko-KR" altLang="en-US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</a:t>
            </a:r>
            <a:r>
              <a:rPr lang="ko-KR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구성</a:t>
            </a:r>
            <a:r>
              <a:rPr lang="ko-KR" altLang="en-US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원은 누구인가</a:t>
            </a:r>
            <a:r>
              <a:rPr lang="ko-KR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지회</a:t>
            </a:r>
            <a:r>
              <a:rPr lang="ko-KR" altLang="en-US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가 주력할 분야가</a:t>
            </a:r>
            <a:r>
              <a:rPr lang="ko-KR" sz="16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있는가?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2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3 단계: </a:t>
            </a:r>
            <a:r>
              <a:rPr lang="ko-KR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모집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2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4 단계: </a:t>
            </a:r>
            <a:r>
              <a:rPr lang="ko-KR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설명회 개최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2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5 단계: </a:t>
            </a:r>
            <a:r>
              <a:rPr lang="ko-KR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조직회의 개최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ko-KR" sz="2400" dirty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6 단계: </a:t>
            </a:r>
            <a:r>
              <a:rPr lang="ko-KR" sz="2400" b="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클럽지회</a:t>
            </a:r>
            <a:r>
              <a:rPr lang="ko-KR" sz="2400" b="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보고서 제출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5667024" y="222683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29857</TotalTime>
  <Words>415</Words>
  <Application>Microsoft Office PowerPoint</Application>
  <PresentationFormat>Widescreen</PresentationFormat>
  <Paragraphs>101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굴림</vt:lpstr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145</cp:revision>
  <dcterms:created xsi:type="dcterms:W3CDTF">2022-01-27T16:22:54Z</dcterms:created>
  <dcterms:modified xsi:type="dcterms:W3CDTF">2022-08-18T19:59:43Z</dcterms:modified>
</cp:coreProperties>
</file>