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70_A78F40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7" r:id="rId4"/>
  </p:sldMasterIdLst>
  <p:notesMasterIdLst>
    <p:notesMasterId r:id="rId21"/>
  </p:notesMasterIdLst>
  <p:handoutMasterIdLst>
    <p:handoutMasterId r:id="rId22"/>
  </p:handoutMasterIdLst>
  <p:sldIdLst>
    <p:sldId id="872" r:id="rId5"/>
    <p:sldId id="1771" r:id="rId6"/>
    <p:sldId id="1768" r:id="rId7"/>
    <p:sldId id="1390" r:id="rId8"/>
    <p:sldId id="1770" r:id="rId9"/>
    <p:sldId id="1389" r:id="rId10"/>
    <p:sldId id="979" r:id="rId11"/>
    <p:sldId id="1772" r:id="rId12"/>
    <p:sldId id="1136" r:id="rId13"/>
    <p:sldId id="894" r:id="rId14"/>
    <p:sldId id="991" r:id="rId15"/>
    <p:sldId id="984" r:id="rId16"/>
    <p:sldId id="917" r:id="rId17"/>
    <p:sldId id="1108" r:id="rId18"/>
    <p:sldId id="884"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E0E3E9-0FFD-F235-3739-E7AEAB902E02}" name="Castillo, Richard" initials="CR" userId="S::Rcastillo@lionsclubs.org::055918b2-66f9-4ee8-bb7a-a237a9cf7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FFC000"/>
    <a:srgbClr val="00338D"/>
    <a:srgbClr val="EBB700"/>
    <a:srgbClr val="F6F6F6"/>
    <a:srgbClr val="407CCA"/>
    <a:srgbClr val="55565A"/>
    <a:srgbClr val="7A2682"/>
    <a:srgbClr val="FF5C35"/>
    <a:srgbClr val="00A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p:restoredTop sz="83650" autoAdjust="0"/>
  </p:normalViewPr>
  <p:slideViewPr>
    <p:cSldViewPr snapToGrid="0" snapToObjects="1">
      <p:cViewPr varScale="1">
        <p:scale>
          <a:sx n="92" d="100"/>
          <a:sy n="92" d="100"/>
        </p:scale>
        <p:origin x="1026" y="84"/>
      </p:cViewPr>
      <p:guideLst>
        <p:guide orient="horz" pos="2184"/>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102" d="100"/>
          <a:sy n="102" d="100"/>
        </p:scale>
        <p:origin x="33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470_A78F406C.xml><?xml version="1.0" encoding="utf-8"?>
<p188:cmLst xmlns:a="http://schemas.openxmlformats.org/drawingml/2006/main" xmlns:r="http://schemas.openxmlformats.org/officeDocument/2006/relationships" xmlns:p188="http://schemas.microsoft.com/office/powerpoint/2018/8/main">
  <p188:cm id="{D8916CD8-70BE-49BB-AD34-1586FD5BD81A}" authorId="{1BE0E3E9-0FFD-F235-3739-E7AEAB902E02}" created="2022-04-25T16:01:57.962">
    <pc:sldMkLst xmlns:pc="http://schemas.microsoft.com/office/powerpoint/2013/main/command">
      <pc:docMk/>
      <pc:sldMk cId="2811183212" sldId="1136"/>
    </pc:sldMkLst>
    <p188:txBody>
      <a:bodyPr/>
      <a:lstStyle/>
      <a:p>
        <a:r>
          <a:rPr lang="en-US"/>
          <a:t>@Christy we will need to replace it with the New Chairperson Landingpage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ACCC-C6A5-11B4-A642-DFF000642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6B5010-1D0E-54E9-E5C8-DA4A40D33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A9899-048E-574B-A2D1-98587963863D}" type="datetimeFigureOut">
              <a:rPr lang="en-US" smtClean="0"/>
              <a:t>7/13/2022</a:t>
            </a:fld>
            <a:endParaRPr lang="en-US"/>
          </a:p>
        </p:txBody>
      </p:sp>
      <p:sp>
        <p:nvSpPr>
          <p:cNvPr id="4" name="Footer Placeholder 3">
            <a:extLst>
              <a:ext uri="{FF2B5EF4-FFF2-40B4-BE49-F238E27FC236}">
                <a16:creationId xmlns:a16="http://schemas.microsoft.com/office/drawing/2014/main" id="{FF06510F-53EE-7882-1F21-48103156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931B7F-509D-0168-5CF1-B299286160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70432C-9A1D-6640-9861-284B9D592B0F}" type="slidenum">
              <a:rPr lang="en-US" smtClean="0"/>
              <a:t>‹#›</a:t>
            </a:fld>
            <a:endParaRPr lang="en-US"/>
          </a:p>
        </p:txBody>
      </p:sp>
    </p:spTree>
    <p:extLst>
      <p:ext uri="{BB962C8B-B14F-4D97-AF65-F5344CB8AC3E}">
        <p14:creationId xmlns:p14="http://schemas.microsoft.com/office/powerpoint/2010/main" val="419261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Guten Tag, mein Name ist [Name eingeben], [Titel, Distrikt, Multidistrikt, konstitutionelles Gebiet eingeben]. Heute spreche ich darüber, wieso es sinnvoll ist, eine/n Mitgliedschaftsbeauftragte/n zu haben und stelle entsprechende Tools vor, die für Mitgliedschaftsbeauftragte zur Verfügung stehen. Nächste Folie</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64891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Die Ressourcen werden ständig aktualisiert, um Lions-Erfolg zu unterstützen.</a:t>
            </a:r>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266983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dirty="0"/>
              <a:t>Diese finden Sie vielleicht sehr hilfreich:</a:t>
            </a:r>
          </a:p>
          <a:p>
            <a:r>
              <a:rPr lang="de-DE" b="0" dirty="0"/>
              <a:t>Die Tipps in „Fragen Sie einfach“-Leitfaden sind ein guter Ausgangspunkt für Mitgliedschaftsbeauftragte, um eine Kampagne zur Mitgliedergewinnung zu planen. Das Dokument erklärt vier Schritte, um neue Mitglieder zu gewinnen. Gehen Sie den Leitfaden „Fragen Sie einfach!“ durch, um alle Details zu jedem Schritt zu erfahren. Der Leitfaden wurde bereits von Lions weltweit genutzt und erfolgreiche Beauftragte für Mitgliedschaft überarbeiten die Inhalte fortlaufend, damit Clubs eine erfolgreiche Kampagne zur Mitgliedergewinnung durchführen können.</a:t>
            </a:r>
          </a:p>
        </p:txBody>
      </p:sp>
    </p:spTree>
    <p:extLst>
      <p:ext uri="{BB962C8B-B14F-4D97-AF65-F5344CB8AC3E}">
        <p14:creationId xmlns:p14="http://schemas.microsoft.com/office/powerpoint/2010/main" val="142303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112311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[Geben Sie #]% ein (Eingabe von Clubs mit einem/einer Mitgliedschaftsbeauftragten z. B. 1.000) haben eine/n Mitgliedschaftsbeauftragte/n ernannt.</a:t>
            </a:r>
          </a:p>
          <a:p>
            <a:endParaRPr lang="en-US" dirty="0"/>
          </a:p>
          <a:p>
            <a:r>
              <a:rPr lang="de-DE" dirty="0"/>
              <a:t>[Geben Sie #]% ein (Eingabe von Clubs ohne Mitgliedschaftsbeauftragte/n ein z. B. 800) der Clubs in [Geben Sie den Distrikt, Multidistrikt, konstitutionelles Gebiet ein] haben einen unbesetzten Posten des/der Mitgliedschaftsbeauftragten.</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37712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800">
                <a:effectLst/>
                <a:latin typeface="Calibri" panose="020F0502020204030204" pitchFamily="34" charset="0"/>
                <a:ea typeface="Calibri" panose="020F0502020204030204" pitchFamily="34" charset="0"/>
              </a:rPr>
              <a:t>Welche Erfolge hat Ihr Club mit Ihrem/Ihrer Mitgliedschaftsbeauftragten erzielt?</a:t>
            </a:r>
          </a:p>
          <a:p>
            <a:r>
              <a:rPr lang="de-DE" sz="1800">
                <a:effectLst/>
                <a:latin typeface="Calibri" panose="020F0502020204030204" pitchFamily="34" charset="0"/>
              </a:rPr>
              <a:t>Für Clubs: Mit welchen Herausforderungen müssen sich die Mitgliedschaftsbeauftragten beschäftigen?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214305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Einige Gründe, warum es Mitgliedschaftsbeauftragte:</a:t>
            </a:r>
          </a:p>
          <a:p>
            <a:endParaRPr lang="en-US" dirty="0"/>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Arbeiten Sie einen Plan für das Mitgliedschaftswachstum aus.</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Setzen Sie ein kurz- und langfristiges Ziel für die Gewinnung neuer Mitglieder. Aber vor allem bestärken Sie anderer Clubmitglieder darin, „einfach zu fragen“.</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Sorgen Sie dafür, dass die Mitglieder ordnungsgemäß eingewiesen werden.</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Stellen Sie sicher, dass die Mitglieder die Geschichte des Clubs und der Vereinigung kennen, und über jährlichen Hilfsprojekte, den Ablauf der Treffen und die Führungsmöglichkeiten innerhalb des Clubs, der Zone/Region und des Distrikts informiert sind.</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Arbeiten Sie mit anderen Amtsträgern Ihres Clubs zusammen, um bei öffentlichen Hilfsprojekten den Club zu bewerben.</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Finden Sie Möglichkeiten zur Gewinnung potenzieller Mitglieder und laden diese zum Beitritt in den Club ein.</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Machen Sie den Club und seine Hilfsprojekte und Erfolge in der Community bekannter und verstärken den Einsatz von Mitgliederzufriedenheitsprogrammen.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304880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e-DE" dirty="0"/>
              <a:t>Einige der wichtigsten Aufgaben des/der Mitgliedschaftsbeauftragten ist die Mitgliederbindung und einen guten Eindruck zu machen.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Die Beauftragten für Mitgliedschaft wirken bei folgenden Aufgaben mit:</a:t>
            </a:r>
          </a:p>
          <a:p>
            <a:pPr marL="628650" lvl="1" indent="-171450">
              <a:buFont typeface="Arial" panose="020B0604020202020204" pitchFamily="34" charset="0"/>
              <a:buChar char="•"/>
            </a:pPr>
            <a:r>
              <a:rPr lang="de-DE" dirty="0"/>
              <a:t>Gewinnung neuer Mitglieder</a:t>
            </a:r>
          </a:p>
          <a:p>
            <a:pPr marL="1085850" lvl="2" indent="-171450">
              <a:buFont typeface="Arial" panose="020B0604020202020204" pitchFamily="34" charset="0"/>
              <a:buChar char="•"/>
            </a:pPr>
            <a:r>
              <a:rPr lang="de-DE" dirty="0"/>
              <a:t>Familie/Freunde/Personen in ihren Netzwerken</a:t>
            </a:r>
          </a:p>
          <a:p>
            <a:pPr marL="628650" lvl="1" indent="-171450">
              <a:buFont typeface="Arial" panose="020B0604020202020204" pitchFamily="34" charset="0"/>
              <a:buChar char="•"/>
            </a:pPr>
            <a:r>
              <a:rPr lang="de-DE" dirty="0"/>
              <a:t>Zufriedenheit gegenwärtiger Mitglieder</a:t>
            </a:r>
          </a:p>
          <a:p>
            <a:pPr marL="1085850" lvl="2" indent="-171450">
              <a:buFont typeface="Arial" panose="020B0604020202020204" pitchFamily="34" charset="0"/>
              <a:buChar char="•"/>
            </a:pPr>
            <a:r>
              <a:rPr lang="de-DE" dirty="0"/>
              <a:t>Mitgliederzufriedenheit sicherstellen und Klärung aller offenen Fragen, bevor neue Mitglieder in den Club aufgenommen werden</a:t>
            </a:r>
          </a:p>
          <a:p>
            <a:pPr marL="628650" lvl="1" indent="-171450">
              <a:buFont typeface="Arial" panose="020B0604020202020204" pitchFamily="34" charset="0"/>
              <a:buChar char="•"/>
            </a:pPr>
            <a:r>
              <a:rPr lang="de-DE" dirty="0"/>
              <a:t>Erster Eindruck und Erwartungen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9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Eine der wichtigsten Schritte zur Mitgliederbindung ist es, sicherzustellen, dass alle Mitglieder eingebunden sind und die Arbeit des Clubs sie begeistert.</a:t>
            </a:r>
          </a:p>
          <a:p>
            <a:r>
              <a:rPr lang="de-DE" dirty="0"/>
              <a:t>Im Leitfaden zur Mitgliederzufriedenheit finden Sie einen Ablauf in mehreren Schritten zur Verbesserung der allgemeinen Mitgliederzufriedenheit im Club.</a:t>
            </a:r>
          </a:p>
          <a:p>
            <a:endParaRPr lang="en-US" dirty="0"/>
          </a:p>
          <a:p>
            <a:r>
              <a:rPr lang="de-DE" dirty="0"/>
              <a:t>Schritt 1: Es ist wichtig, einen individualisierten Ansatz zur Mitgliederzufriedenheit zu wählen. Alle Clubs sind unterschiedlich: was in einem Club gut funktioniert, muss nicht automatisch für den anderen gelten. Mithilfe dieses Schritts im Prozess sollen Sie herauszufinden, was sich Ihre Mitglieder wünschen, um darauf eingehen zu können. </a:t>
            </a:r>
          </a:p>
          <a:p>
            <a:endParaRPr lang="en-US" dirty="0"/>
          </a:p>
          <a:p>
            <a:r>
              <a:rPr lang="de-DE" dirty="0"/>
              <a:t>Schritt 2: Hauptgründe für den Austritt aus dem Club sind Konflikte, das Gefühl, nichts zu bewirken oder ein fehlendes Zugehörigkeitsgefühl. Der Leitfaden stellt entsprechende Tipps und Strategien zur Verfügung und weist auch darauf hin, dass ein individualisierter Ansatz wichtig ist, weil jedes Mitglied z. B. „etwas zu bewirken“ anders definiert. </a:t>
            </a:r>
          </a:p>
          <a:p>
            <a:endParaRPr lang="en-US" dirty="0"/>
          </a:p>
          <a:p>
            <a:r>
              <a:rPr lang="de-DE" dirty="0"/>
              <a:t>Schritt 3: Wenn alles bereit ist, ist es an der Zeit, den Plan umzusetzen. Als erstes müssen Clubführungskräfte sich einig sein. Dabei ist Kommunikation entscheidend. Dadurch soll erreicht werden, dass Mitglieder nachvollziehen können, warum Änderungen notwendig sind, wodurch möglicher Widerstand verringert wird. Natürlich kann es immer zu Widerstand kommen, weshalb im Leitfaden einige Tipps dazu genannt werden. Der Prozess ist fortlaufend, an dem kontinuierlich gearbeitet werden muss. Überlegen Sie, wie Sie den Plan prüfen und regelmäßig überarbeiten wollen. </a:t>
            </a:r>
          </a:p>
          <a:p>
            <a:endParaRPr lang="en-US" dirty="0"/>
          </a:p>
          <a:p>
            <a:r>
              <a:rPr lang="de-DE" dirty="0"/>
              <a:t>Natürlich gibt es noch weitere Tools, die Ihnen helfen sollen, die Anliegen Ihrer Mitglieder besser zu verstehen. In diesem Leitfaden finden sie einige grundsätzliche Vorschläge und Ideen. Nutzen Sie die Umfragen, um von Ihren neuen Mitgliedern zu lernen und so auf ihre Erwartungen an Ihren Club einzugehen. Nehmen Sie Kontakt mit Ihren ehemalige Mitgliedern auf. Vielleicht können Sie aus Fehlern lernen, und ehemalige Mitglieder zurückgewinnen. Verwenden Sie den Handlungsplan auch als Vorlage, damit Sie während des gesamten Prozesses organisiert bleiben.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Der/die Mitgliedschaftsbeauftragte führt Schulungen für Mitglieder durch, damit diese mehr über die Kultur, den Hilfsdienst und Führungsmöglichkeiten in ihrem Club, ihrer Zone, Region und ihrem Distrikt erfahren.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3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Es gibt verschiedene Dokumente und Unterlagen für Clubs, die Sie auf der Seite für Mitgliedschaftsbeauftragte finden: lionsclubs.org/membershipchair</a:t>
            </a:r>
          </a:p>
          <a:p>
            <a:endParaRPr lang="en-US" dirty="0"/>
          </a:p>
          <a:p>
            <a:r>
              <a:rPr lang="de-DE"/>
              <a:t>Nutzen Sie die Umfrage für neue Mitglieder im „Fragen Sie einfach!“-Leitfaden, um auf die Erwartungen neuer Mitglieder einzugehen. So können neue Mitglieder Möglichkeiten finden, etwas zu bewirken und sich für Anliegen einzusetzen, die ihnen wichtig sind.</a:t>
            </a:r>
          </a:p>
          <a:p>
            <a:endParaRPr lang="en-US" dirty="0"/>
          </a:p>
          <a:p>
            <a:r>
              <a:rPr lang="de-DE"/>
              <a:t>Im Leitfaden: Einführungsfeier für neue Mitglieder finden Sie eine Anleitung zur erfolgreichen Durchführung der Vereidigung neuer Mitglieder und praktische Tipps wie z. B. genügend Kits für neue Mitglieder bereitzustellen und die Zeremonie für Ihre neuen Mitglieder bedeutungsvoll zu gestalten. Sie können auch die Umfrage für neue Mitglieder miteinbeziehen und so in Ihrer Ansprache und Präsentation auf die Interessen des neuen Mitglieds eingehen.</a:t>
            </a:r>
          </a:p>
          <a:p>
            <a:endParaRPr lang="en-US" dirty="0"/>
          </a:p>
          <a:p>
            <a:r>
              <a:rPr lang="de-DE"/>
              <a:t>Im Orientierungsleitfaden für neue Mitglieder sind auch der Trainer- und Teilnehmerleitfaden sowie eine PowerPoint-Präsentation enthalten. Wenn alle Materialien verwenden werden, kann Ihr Club dem neuen Mitglied mit einer professionellen Präsentation die Grundlagen der Lions und die Geschichte Ihres Clubs näher bringen. Außerdem erfahren sie, was durch die erweiterte Lions-Familie weltweit bewirkt wird. </a:t>
            </a:r>
          </a:p>
          <a:p>
            <a:endParaRPr lang="en-US" dirty="0"/>
          </a:p>
          <a:p>
            <a:r>
              <a:rPr lang="de-DE"/>
              <a:t>Durch das Mentoring-Programm können Mitglieder über die Orientierungsphase hinaus begeistert werden und mehr über Möglichkeiten innerhalb und außerhalb des Clubs erfahren. </a:t>
            </a:r>
          </a:p>
          <a:p>
            <a:endParaRPr lang="en-US" dirty="0"/>
          </a:p>
          <a:p>
            <a:r>
              <a:rPr lang="de-DE"/>
              <a:t>Wenn ein neues Mitglied dem Club beitritt, erhalten sowohl das Mitglied als auch das sponsernde Mitglied eine Reihe von E-Mails. Diese E-Mails sollen neue Mitglieder in den ersten drei Jahren ihrer Clubzugehörigkeit informieren, inspirieren und zum Mitmachen anregen. Der Bürge/die Bürgin erhält eine entsprechende E-Mail, damit er oder sie über die Inhalte der E-Mails an neue Mitglieder informiert ist. Noch wichtiger ist, dass sie sich durch den persönlichen Kontakt gut betreut fühlen und in den ersten Jahren der Mitgliedschaft gut über alle Clubangebote und Mitgliedschaftsleistungen informiert sind.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Es gibt zahlreiche Ressourcen zur Unterstützung von Mitgliedschaftsbeauftragten: um einen soliden Plan zur Mitgliedergewinnung zu entwickeln, um zu lernen, wie man neue Mitglieder über Lions und Lions Clubs informiert sowie Maßnahmen, um einen Club so zu verändern, dass er für neue und langjährige Mitglieder attraktiver wird.</a:t>
            </a:r>
          </a:p>
          <a:p>
            <a:endParaRPr lang="en-US" dirty="0"/>
          </a:p>
          <a:p>
            <a:r>
              <a:rPr lang="de-DE" dirty="0"/>
              <a:t>Zuerst beschäftigen wir uns mit dem Leitfaden, um einen soliden Plan zur Gewinnung neuer Mitglieder aufzustellen, die sich langfristig an den Club binden.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9231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392110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Informieren Sie sich auf der Seite für Mitgliedschaftsbeauftragte unter Lionsclubs.org/membershipchair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1754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42915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01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04605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53743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6946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270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881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33240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908443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41327138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354027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7645339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5603175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958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477754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3973393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C38F4E3E-8309-BDD4-18C8-9B742EED9D3B}"/>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24189392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20782"/>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7" name="Picture 6">
            <a:extLst>
              <a:ext uri="{FF2B5EF4-FFF2-40B4-BE49-F238E27FC236}">
                <a16:creationId xmlns:a16="http://schemas.microsoft.com/office/drawing/2014/main" id="{9CC403D2-3D39-87B3-8C32-B56C3A12F522}"/>
              </a:ext>
            </a:extLst>
          </p:cNvPr>
          <p:cNvPicPr preferRelativeResize="0">
            <a:picLocks/>
          </p:cNvPicPr>
          <p:nvPr userDrawn="1"/>
        </p:nvPicPr>
        <p:blipFill>
          <a:blip r:embed="rId3"/>
          <a:stretch/>
        </p:blipFill>
        <p:spPr>
          <a:xfrm>
            <a:off x="8904765" y="3701421"/>
            <a:ext cx="3081495" cy="2919716"/>
          </a:xfrm>
          <a:prstGeom prst="rect">
            <a:avLst/>
          </a:prstGeom>
        </p:spPr>
      </p:pic>
    </p:spTree>
    <p:extLst>
      <p:ext uri="{BB962C8B-B14F-4D97-AF65-F5344CB8AC3E}">
        <p14:creationId xmlns:p14="http://schemas.microsoft.com/office/powerpoint/2010/main" val="4212366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9E6A5CE1-61A2-694F-A3EC-9F9F972A0C41}"/>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13560585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143925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644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86001" y="555074"/>
            <a:ext cx="7543800"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12542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A9FF69D-0D01-9839-3ED7-7B0797DFD019}"/>
              </a:ext>
            </a:extLst>
          </p:cNvPr>
          <p:cNvPicPr preferRelativeResize="0">
            <a:picLocks/>
          </p:cNvPicPr>
          <p:nvPr userDrawn="1"/>
        </p:nvPicPr>
        <p:blipFill>
          <a:blip r:embed="rId2">
            <a:alphaModFix amt="15000"/>
          </a:blip>
          <a:stretch/>
        </p:blipFill>
        <p:spPr>
          <a:xfrm>
            <a:off x="8904765" y="3701421"/>
            <a:ext cx="3081495" cy="2919716"/>
          </a:xfrm>
          <a:prstGeom prst="rect">
            <a:avLst/>
          </a:prstGeom>
          <a:solidFill>
            <a:srgbClr val="10233F"/>
          </a:solidFill>
          <a:effectLst>
            <a:outerShdw blurRad="50800" dist="50800" dir="5400000" sx="1000" sy="1000" algn="ctr" rotWithShape="0">
              <a:srgbClr val="000000"/>
            </a:outerShdw>
          </a:effectLst>
        </p:spPr>
      </p:pic>
    </p:spTree>
    <p:extLst>
      <p:ext uri="{BB962C8B-B14F-4D97-AF65-F5344CB8AC3E}">
        <p14:creationId xmlns:p14="http://schemas.microsoft.com/office/powerpoint/2010/main" val="58157930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6678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681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4095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32673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56547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085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810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810059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402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629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470_A78F406C.xm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745957" y="2848490"/>
            <a:ext cx="9193910" cy="445043"/>
          </a:xfrm>
        </p:spPr>
        <p:txBody>
          <a:bodyPr/>
          <a:lstStyle/>
          <a:p>
            <a:r>
              <a:rPr lang="de-DE" sz="4000" dirty="0"/>
              <a:t>Clubbeauftragte für Mitgliedschaft </a:t>
            </a:r>
            <a:br>
              <a:rPr lang="de-DE" sz="4000" dirty="0"/>
            </a:br>
            <a:r>
              <a:rPr lang="de-DE" sz="4000" dirty="0"/>
              <a:t>Tools und Aufgaben</a:t>
            </a:r>
          </a:p>
        </p:txBody>
      </p:sp>
    </p:spTree>
    <p:extLst>
      <p:ext uri="{BB962C8B-B14F-4D97-AF65-F5344CB8AC3E}">
        <p14:creationId xmlns:p14="http://schemas.microsoft.com/office/powerpoint/2010/main" val="271951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pic>
        <p:nvPicPr>
          <p:cNvPr id="11" name="Picture 10">
            <a:extLst>
              <a:ext uri="{FF2B5EF4-FFF2-40B4-BE49-F238E27FC236}">
                <a16:creationId xmlns:a16="http://schemas.microsoft.com/office/drawing/2014/main" id="{304CAFA2-CA4C-4F1C-A007-83EE1C10398E}"/>
              </a:ext>
            </a:extLst>
          </p:cNvPr>
          <p:cNvPicPr>
            <a:picLocks noChangeAspect="1"/>
          </p:cNvPicPr>
          <p:nvPr/>
        </p:nvPicPr>
        <p:blipFill rotWithShape="1">
          <a:blip r:embed="rId3"/>
          <a:srcRect b="3826"/>
          <a:stretch/>
        </p:blipFill>
        <p:spPr>
          <a:xfrm>
            <a:off x="674254" y="2019428"/>
            <a:ext cx="10049779" cy="4409440"/>
          </a:xfrm>
          <a:prstGeom prst="rect">
            <a:avLst/>
          </a:prstGeom>
        </p:spPr>
      </p:pic>
      <p:sp>
        <p:nvSpPr>
          <p:cNvPr id="13" name="TextBox 12">
            <a:extLst>
              <a:ext uri="{FF2B5EF4-FFF2-40B4-BE49-F238E27FC236}">
                <a16:creationId xmlns:a16="http://schemas.microsoft.com/office/drawing/2014/main" id="{87ED12DC-D2AD-4957-8DE3-0813F8A4ED9F}"/>
              </a:ext>
            </a:extLst>
          </p:cNvPr>
          <p:cNvSpPr txBox="1"/>
          <p:nvPr/>
        </p:nvSpPr>
        <p:spPr>
          <a:xfrm>
            <a:off x="685800" y="1297508"/>
            <a:ext cx="10203719" cy="677108"/>
          </a:xfrm>
          <a:prstGeom prst="rect">
            <a:avLst/>
          </a:prstGeom>
          <a:noFill/>
        </p:spPr>
        <p:txBody>
          <a:bodyPr wrap="square">
            <a:spAutoFit/>
          </a:bodyPr>
          <a:lstStyle/>
          <a:p>
            <a:r>
              <a:rPr lang="de-DE" sz="1900" b="1" dirty="0">
                <a:solidFill>
                  <a:srgbClr val="0D2240"/>
                </a:solidFill>
                <a:latin typeface="Arial" panose="020B0604020202020204" pitchFamily="34" charset="0"/>
                <a:cs typeface="Arial" panose="020B0604020202020204" pitchFamily="34" charset="0"/>
              </a:rPr>
              <a:t>Besuchen Sie die Webseite für Mitgliedschaftsbeauftragte unter: </a:t>
            </a:r>
            <a:r>
              <a:rPr lang="de-DE" sz="1900" dirty="0">
                <a:solidFill>
                  <a:srgbClr val="0D2240"/>
                </a:solidFill>
                <a:latin typeface="Arial" panose="020B0604020202020204" pitchFamily="34" charset="0"/>
                <a:cs typeface="Arial" panose="020B0604020202020204" pitchFamily="34" charset="0"/>
              </a:rPr>
              <a:t>lionsclubs.org/</a:t>
            </a:r>
            <a:r>
              <a:rPr lang="de-DE" sz="1900" dirty="0" err="1">
                <a:solidFill>
                  <a:srgbClr val="0D2240"/>
                </a:solidFill>
                <a:latin typeface="Arial" panose="020B0604020202020204" pitchFamily="34" charset="0"/>
                <a:cs typeface="Arial" panose="020B0604020202020204" pitchFamily="34" charset="0"/>
              </a:rPr>
              <a:t>membershipchair</a:t>
            </a:r>
            <a:endParaRPr lang="de-DE" sz="1900" dirty="0">
              <a:solidFill>
                <a:srgbClr val="0D224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FF2C1B9-70F8-A2B7-6B4C-FD6737E8D01E}"/>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0033FA1F-297F-8AA5-232C-A1A9DF8D4F3E}"/>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3000" u="none" strike="noStrike" cap="none" normalizeH="0" baseline="0" noProof="0">
                <a:ln>
                  <a:noFill/>
                </a:ln>
                <a:solidFill>
                  <a:srgbClr val="00338D"/>
                </a:solidFill>
                <a:effectLst/>
                <a:uLnTx/>
                <a:uFillTx/>
              </a:rPr>
              <a:t>Möchten Sie mehr erfahren?</a:t>
            </a:r>
          </a:p>
        </p:txBody>
      </p:sp>
    </p:spTree>
    <p:extLst>
      <p:ext uri="{BB962C8B-B14F-4D97-AF65-F5344CB8AC3E}">
        <p14:creationId xmlns:p14="http://schemas.microsoft.com/office/powerpoint/2010/main" val="38710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0938529">
            <a:off x="1112865" y="1596116"/>
            <a:ext cx="3609751" cy="4814887"/>
          </a:xfrm>
          <a:prstGeom prst="rect">
            <a:avLst/>
          </a:prstGeom>
        </p:spPr>
      </p:pic>
      <p:pic>
        <p:nvPicPr>
          <p:cNvPr id="15" name="Picture 14"/>
          <p:cNvPicPr>
            <a:picLocks noChangeAspect="1"/>
          </p:cNvPicPr>
          <p:nvPr/>
        </p:nvPicPr>
        <p:blipFill>
          <a:blip r:embed="rId4"/>
          <a:stretch>
            <a:fillRect/>
          </a:stretch>
        </p:blipFill>
        <p:spPr>
          <a:xfrm rot="479025">
            <a:off x="3264631" y="1053895"/>
            <a:ext cx="4905375" cy="2979159"/>
          </a:xfrm>
          <a:prstGeom prst="rect">
            <a:avLst/>
          </a:prstGeom>
        </p:spPr>
      </p:pic>
      <p:pic>
        <p:nvPicPr>
          <p:cNvPr id="16" name="Picture 15"/>
          <p:cNvPicPr>
            <a:picLocks noChangeAspect="1"/>
          </p:cNvPicPr>
          <p:nvPr/>
        </p:nvPicPr>
        <p:blipFill>
          <a:blip r:embed="rId5"/>
          <a:stretch>
            <a:fillRect/>
          </a:stretch>
        </p:blipFill>
        <p:spPr>
          <a:xfrm rot="20275132">
            <a:off x="3953123" y="2634136"/>
            <a:ext cx="5228554" cy="3221464"/>
          </a:xfrm>
          <a:prstGeom prst="rect">
            <a:avLst/>
          </a:prstGeom>
        </p:spPr>
      </p:pic>
      <p:pic>
        <p:nvPicPr>
          <p:cNvPr id="17" name="Picture 16"/>
          <p:cNvPicPr>
            <a:picLocks noChangeAspect="1"/>
          </p:cNvPicPr>
          <p:nvPr/>
        </p:nvPicPr>
        <p:blipFill>
          <a:blip r:embed="rId6"/>
          <a:stretch>
            <a:fillRect/>
          </a:stretch>
        </p:blipFill>
        <p:spPr>
          <a:xfrm rot="20998688">
            <a:off x="7286463" y="993179"/>
            <a:ext cx="4307437" cy="5224463"/>
          </a:xfrm>
          <a:prstGeom prst="rect">
            <a:avLst/>
          </a:prstGeom>
        </p:spPr>
      </p:pic>
      <p:sp>
        <p:nvSpPr>
          <p:cNvPr id="7" name="Text Placeholder 18">
            <a:extLst>
              <a:ext uri="{FF2B5EF4-FFF2-40B4-BE49-F238E27FC236}">
                <a16:creationId xmlns:a16="http://schemas.microsoft.com/office/drawing/2014/main" id="{E4B29533-9491-EF98-5EF8-60723E807A3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3000" u="none" strike="noStrike" cap="none" normalizeH="0" baseline="0" noProof="0">
                <a:ln>
                  <a:noFill/>
                </a:ln>
                <a:solidFill>
                  <a:srgbClr val="00338D"/>
                </a:solidFill>
                <a:effectLst/>
                <a:uLnTx/>
                <a:uFillTx/>
              </a:rPr>
              <a:t>Ressourcen</a:t>
            </a:r>
          </a:p>
        </p:txBody>
      </p:sp>
    </p:spTree>
    <p:extLst>
      <p:ext uri="{BB962C8B-B14F-4D97-AF65-F5344CB8AC3E}">
        <p14:creationId xmlns:p14="http://schemas.microsoft.com/office/powerpoint/2010/main" val="17918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Overlay">
            <a:extLst>
              <a:ext uri="{FF2B5EF4-FFF2-40B4-BE49-F238E27FC236}">
                <a16:creationId xmlns:a16="http://schemas.microsoft.com/office/drawing/2014/main" id="{4A8B8953-2866-F20B-7AF2-72ED528C633C}"/>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Headline">
            <a:extLst>
              <a:ext uri="{FF2B5EF4-FFF2-40B4-BE49-F238E27FC236}">
                <a16:creationId xmlns:a16="http://schemas.microsoft.com/office/drawing/2014/main" id="{7C7FB152-9992-0E79-04F7-D31BB26A5552}"/>
              </a:ext>
            </a:extLst>
          </p:cNvPr>
          <p:cNvSpPr txBox="1">
            <a:spLocks/>
          </p:cNvSpPr>
          <p:nvPr/>
        </p:nvSpPr>
        <p:spPr>
          <a:xfrm>
            <a:off x="1" y="4041167"/>
            <a:ext cx="12192000"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u="none" strike="noStrike" cap="none" normalizeH="0" baseline="0" noProof="0">
                <a:ln>
                  <a:noFill/>
                </a:ln>
                <a:solidFill>
                  <a:schemeClr val="bg1"/>
                </a:solidFill>
                <a:effectLst/>
                <a:uLnTx/>
                <a:uFillTx/>
              </a:rPr>
              <a:t>Clubs dazu motivieren, </a:t>
            </a:r>
            <a:br>
              <a:rPr kumimoji="0" lang="de-DE" sz="4000" u="none" strike="noStrike" cap="none" normalizeH="0" baseline="0" noProof="0">
                <a:ln>
                  <a:noFill/>
                </a:ln>
                <a:solidFill>
                  <a:schemeClr val="bg1"/>
                </a:solidFill>
                <a:effectLst/>
                <a:uLnTx/>
                <a:uFillTx/>
              </a:rPr>
            </a:br>
            <a:r>
              <a:rPr kumimoji="0" lang="de-DE" sz="4000" u="none" strike="noStrike" cap="none" normalizeH="0" baseline="0" noProof="0">
                <a:ln>
                  <a:noFill/>
                </a:ln>
                <a:solidFill>
                  <a:schemeClr val="bg1"/>
                </a:solidFill>
                <a:effectLst/>
                <a:uLnTx/>
                <a:uFillTx/>
              </a:rPr>
              <a:t>eine/n Mitgliedschaftsbeauftragte zu ernennen</a:t>
            </a:r>
          </a:p>
        </p:txBody>
      </p:sp>
      <p:sp>
        <p:nvSpPr>
          <p:cNvPr id="7" name="Rectangle 6">
            <a:extLst>
              <a:ext uri="{FF2B5EF4-FFF2-40B4-BE49-F238E27FC236}">
                <a16:creationId xmlns:a16="http://schemas.microsoft.com/office/drawing/2014/main" id="{36752B78-3D88-2E41-89B3-A84904B345E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77498BCA-AFA0-CDAC-34F0-20418483FA6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6104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353" y="1151467"/>
            <a:ext cx="4800600" cy="2015936"/>
          </a:xfrm>
          <a:prstGeom prst="rect">
            <a:avLst/>
          </a:prstGeom>
          <a:noFill/>
        </p:spPr>
        <p:txBody>
          <a:bodyPr wrap="square" rtlCol="0">
            <a:spAutoFit/>
          </a:bodyPr>
          <a:lstStyle/>
          <a:p>
            <a:pPr algn="ctr"/>
            <a:r>
              <a:rPr lang="de-DE" sz="12500" b="1">
                <a:solidFill>
                  <a:srgbClr val="00338D"/>
                </a:solidFill>
                <a:latin typeface="Arial" charset="0"/>
                <a:ea typeface="Arial" charset="0"/>
                <a:cs typeface="Arial" charset="0"/>
              </a:rPr>
              <a:t>####</a:t>
            </a:r>
          </a:p>
        </p:txBody>
      </p:sp>
      <p:sp>
        <p:nvSpPr>
          <p:cNvPr id="4" name="TextBox 3"/>
          <p:cNvSpPr txBox="1"/>
          <p:nvPr/>
        </p:nvSpPr>
        <p:spPr>
          <a:xfrm>
            <a:off x="952501" y="3173439"/>
            <a:ext cx="3962400" cy="1323439"/>
          </a:xfrm>
          <a:prstGeom prst="rect">
            <a:avLst/>
          </a:prstGeom>
          <a:noFill/>
        </p:spPr>
        <p:txBody>
          <a:bodyPr wrap="square" rtlCol="0">
            <a:spAutoFit/>
          </a:bodyPr>
          <a:lstStyle/>
          <a:p>
            <a:pPr algn="ctr"/>
            <a:r>
              <a:rPr lang="de-DE" sz="8000" b="1">
                <a:solidFill>
                  <a:srgbClr val="0D2240"/>
                </a:solidFill>
                <a:latin typeface="Arial" panose="020B0604020202020204" pitchFamily="34" charset="0"/>
                <a:ea typeface="Arial" charset="0"/>
                <a:cs typeface="Arial" panose="020B0604020202020204" pitchFamily="34" charset="0"/>
              </a:rPr>
              <a:t>CLUBS</a:t>
            </a:r>
          </a:p>
        </p:txBody>
      </p:sp>
      <p:cxnSp>
        <p:nvCxnSpPr>
          <p:cNvPr id="8" name="Straight Connector 7"/>
          <p:cNvCxnSpPr/>
          <p:nvPr/>
        </p:nvCxnSpPr>
        <p:spPr bwMode="auto">
          <a:xfrm>
            <a:off x="6096000" y="1219200"/>
            <a:ext cx="0" cy="4800600"/>
          </a:xfrm>
          <a:prstGeom prst="line">
            <a:avLst/>
          </a:prstGeom>
          <a:solidFill>
            <a:srgbClr val="FFFFFF"/>
          </a:solidFill>
          <a:ln w="47625" cap="flat" cmpd="sng" algn="ctr">
            <a:solidFill>
              <a:srgbClr val="B3B2B1"/>
            </a:solidFill>
            <a:prstDash val="sysDot"/>
            <a:round/>
            <a:headEnd type="none" w="med" len="med"/>
            <a:tailEnd type="none" w="med" len="med"/>
          </a:ln>
          <a:effectLst/>
        </p:spPr>
      </p:cxnSp>
      <p:sp>
        <p:nvSpPr>
          <p:cNvPr id="9" name="TextBox 8"/>
          <p:cNvSpPr txBox="1"/>
          <p:nvPr/>
        </p:nvSpPr>
        <p:spPr>
          <a:xfrm>
            <a:off x="6443382" y="1092203"/>
            <a:ext cx="4800600" cy="2015936"/>
          </a:xfrm>
          <a:prstGeom prst="rect">
            <a:avLst/>
          </a:prstGeom>
          <a:noFill/>
        </p:spPr>
        <p:txBody>
          <a:bodyPr wrap="square" rtlCol="0">
            <a:spAutoFit/>
          </a:bodyPr>
          <a:lstStyle/>
          <a:p>
            <a:pPr algn="ctr"/>
            <a:r>
              <a:rPr lang="de-DE" sz="12500" b="1">
                <a:solidFill>
                  <a:srgbClr val="EBB700"/>
                </a:solidFill>
                <a:latin typeface="Arial" charset="0"/>
                <a:ea typeface="Arial" charset="0"/>
                <a:cs typeface="Arial" charset="0"/>
              </a:rPr>
              <a:t>##%</a:t>
            </a:r>
          </a:p>
        </p:txBody>
      </p:sp>
      <p:sp>
        <p:nvSpPr>
          <p:cNvPr id="21" name="Page Number - Blue">
            <a:extLst>
              <a:ext uri="{FF2B5EF4-FFF2-40B4-BE49-F238E27FC236}">
                <a16:creationId xmlns:a16="http://schemas.microsoft.com/office/drawing/2014/main" id="{0E2EE005-FB0E-CE4C-8F64-07AF0F3C9B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a:solidFill>
                <a:srgbClr val="00338D"/>
              </a:solidFill>
            </a:endParaRPr>
          </a:p>
        </p:txBody>
      </p:sp>
      <p:sp>
        <p:nvSpPr>
          <p:cNvPr id="13" name="TextBox 12">
            <a:extLst>
              <a:ext uri="{FF2B5EF4-FFF2-40B4-BE49-F238E27FC236}">
                <a16:creationId xmlns:a16="http://schemas.microsoft.com/office/drawing/2014/main" id="{E05E00E2-EF1D-4883-9069-13343FEB00CC}"/>
              </a:ext>
            </a:extLst>
          </p:cNvPr>
          <p:cNvSpPr txBox="1"/>
          <p:nvPr/>
        </p:nvSpPr>
        <p:spPr>
          <a:xfrm>
            <a:off x="6438899" y="3384233"/>
            <a:ext cx="4800600" cy="2015936"/>
          </a:xfrm>
          <a:prstGeom prst="rect">
            <a:avLst/>
          </a:prstGeom>
          <a:noFill/>
        </p:spPr>
        <p:txBody>
          <a:bodyPr wrap="square" rtlCol="0">
            <a:spAutoFit/>
          </a:bodyPr>
          <a:lstStyle/>
          <a:p>
            <a:pPr algn="ctr"/>
            <a:r>
              <a:rPr lang="de-DE" sz="12500" b="1">
                <a:solidFill>
                  <a:srgbClr val="EBB700"/>
                </a:solidFill>
                <a:latin typeface="Arial" charset="0"/>
                <a:ea typeface="Arial" charset="0"/>
                <a:cs typeface="Arial" charset="0"/>
              </a:rPr>
              <a:t>##%</a:t>
            </a:r>
          </a:p>
        </p:txBody>
      </p:sp>
      <p:sp>
        <p:nvSpPr>
          <p:cNvPr id="14" name="TextBox 13">
            <a:extLst>
              <a:ext uri="{FF2B5EF4-FFF2-40B4-BE49-F238E27FC236}">
                <a16:creationId xmlns:a16="http://schemas.microsoft.com/office/drawing/2014/main" id="{914AD3AC-10E7-4170-BE10-D8DA7EB2FAA3}"/>
              </a:ext>
            </a:extLst>
          </p:cNvPr>
          <p:cNvSpPr txBox="1"/>
          <p:nvPr/>
        </p:nvSpPr>
        <p:spPr>
          <a:xfrm>
            <a:off x="6092302" y="5281953"/>
            <a:ext cx="5871411" cy="384721"/>
          </a:xfrm>
          <a:prstGeom prst="rect">
            <a:avLst/>
          </a:prstGeom>
          <a:noFill/>
        </p:spPr>
        <p:txBody>
          <a:bodyPr wrap="square" rtlCol="0">
            <a:spAutoFit/>
          </a:bodyPr>
          <a:lstStyle/>
          <a:p>
            <a:pPr algn="ctr"/>
            <a:r>
              <a:rPr lang="de-DE" sz="1900">
                <a:solidFill>
                  <a:srgbClr val="55565A"/>
                </a:solidFill>
                <a:latin typeface="Arial" charset="0"/>
                <a:ea typeface="Arial" charset="0"/>
                <a:cs typeface="Arial" charset="0"/>
              </a:rPr>
              <a:t>Unbesetztes Amt: Clubbeauftragte für Mitgliedschaft</a:t>
            </a:r>
          </a:p>
        </p:txBody>
      </p:sp>
      <p:sp>
        <p:nvSpPr>
          <p:cNvPr id="15" name="TextBox 14">
            <a:extLst>
              <a:ext uri="{FF2B5EF4-FFF2-40B4-BE49-F238E27FC236}">
                <a16:creationId xmlns:a16="http://schemas.microsoft.com/office/drawing/2014/main" id="{3ACEF402-C5D4-467A-BECF-B938C98411F1}"/>
              </a:ext>
            </a:extLst>
          </p:cNvPr>
          <p:cNvSpPr txBox="1"/>
          <p:nvPr/>
        </p:nvSpPr>
        <p:spPr>
          <a:xfrm>
            <a:off x="121756" y="4616794"/>
            <a:ext cx="5871411" cy="384721"/>
          </a:xfrm>
          <a:prstGeom prst="rect">
            <a:avLst/>
          </a:prstGeom>
          <a:noFill/>
        </p:spPr>
        <p:txBody>
          <a:bodyPr wrap="square" rtlCol="0">
            <a:spAutoFit/>
          </a:bodyPr>
          <a:lstStyle/>
          <a:p>
            <a:pPr algn="ctr"/>
            <a:r>
              <a:rPr lang="de-DE" sz="1900">
                <a:solidFill>
                  <a:srgbClr val="55565A"/>
                </a:solidFill>
                <a:latin typeface="Arial" charset="0"/>
                <a:ea typeface="Arial" charset="0"/>
                <a:cs typeface="Arial" charset="0"/>
              </a:rPr>
              <a:t>Gesamtzahl Lions-Clubs in den GAT-Gruppen 4C und 4D</a:t>
            </a:r>
          </a:p>
        </p:txBody>
      </p:sp>
      <p:sp>
        <p:nvSpPr>
          <p:cNvPr id="10" name="TextBox 9"/>
          <p:cNvSpPr txBox="1"/>
          <p:nvPr/>
        </p:nvSpPr>
        <p:spPr>
          <a:xfrm>
            <a:off x="5993167" y="2821817"/>
            <a:ext cx="5871411" cy="384721"/>
          </a:xfrm>
          <a:prstGeom prst="rect">
            <a:avLst/>
          </a:prstGeom>
          <a:noFill/>
        </p:spPr>
        <p:txBody>
          <a:bodyPr wrap="square" rtlCol="0">
            <a:spAutoFit/>
          </a:bodyPr>
          <a:lstStyle/>
          <a:p>
            <a:pPr algn="ctr"/>
            <a:r>
              <a:rPr lang="de-DE" sz="1900" dirty="0">
                <a:solidFill>
                  <a:srgbClr val="55565A"/>
                </a:solidFill>
                <a:latin typeface="Arial" charset="0"/>
                <a:ea typeface="Arial" charset="0"/>
                <a:cs typeface="Arial" charset="0"/>
              </a:rPr>
              <a:t>Ernennung zum/zur Mitgliedschaftsbeauftragten</a:t>
            </a:r>
          </a:p>
        </p:txBody>
      </p:sp>
    </p:spTree>
    <p:extLst>
      <p:ext uri="{BB962C8B-B14F-4D97-AF65-F5344CB8AC3E}">
        <p14:creationId xmlns:p14="http://schemas.microsoft.com/office/powerpoint/2010/main" val="49698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pic>
        <p:nvPicPr>
          <p:cNvPr id="8" name="Picture 7">
            <a:extLst>
              <a:ext uri="{FF2B5EF4-FFF2-40B4-BE49-F238E27FC236}">
                <a16:creationId xmlns:a16="http://schemas.microsoft.com/office/drawing/2014/main" id="{835D4A39-A4FE-47ED-8F6C-1B755D181824}"/>
              </a:ext>
            </a:extLst>
          </p:cNvPr>
          <p:cNvPicPr>
            <a:picLocks noChangeAspect="1"/>
          </p:cNvPicPr>
          <p:nvPr/>
        </p:nvPicPr>
        <p:blipFill>
          <a:blip r:embed="rId3"/>
          <a:srcRect/>
          <a:stretch/>
        </p:blipFill>
        <p:spPr>
          <a:xfrm>
            <a:off x="6253896" y="1958501"/>
            <a:ext cx="5239940" cy="3492441"/>
          </a:xfrm>
          <a:prstGeom prst="rect">
            <a:avLst/>
          </a:prstGeom>
        </p:spPr>
      </p:pic>
      <p:sp>
        <p:nvSpPr>
          <p:cNvPr id="13" name="Text Placeholder 18">
            <a:extLst>
              <a:ext uri="{FF2B5EF4-FFF2-40B4-BE49-F238E27FC236}">
                <a16:creationId xmlns:a16="http://schemas.microsoft.com/office/drawing/2014/main" id="{45948853-29CE-4C91-96DF-EFAAC9A73AE1}"/>
              </a:ext>
            </a:extLst>
          </p:cNvPr>
          <p:cNvSpPr txBox="1">
            <a:spLocks/>
          </p:cNvSpPr>
          <p:nvPr/>
        </p:nvSpPr>
        <p:spPr>
          <a:xfrm>
            <a:off x="0" y="311568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6000" dirty="0">
                <a:solidFill>
                  <a:srgbClr val="00338D"/>
                </a:solidFill>
              </a:rPr>
              <a:t>Diskussion</a:t>
            </a:r>
          </a:p>
        </p:txBody>
      </p:sp>
      <p:sp>
        <p:nvSpPr>
          <p:cNvPr id="10" name="Text Placeholder 18">
            <a:extLst>
              <a:ext uri="{FF2B5EF4-FFF2-40B4-BE49-F238E27FC236}">
                <a16:creationId xmlns:a16="http://schemas.microsoft.com/office/drawing/2014/main" id="{DFF1D858-B0A5-16A6-A351-63DBCF7A2D4C}"/>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3000" u="none" strike="noStrike" cap="none" normalizeH="0" baseline="0" noProof="0">
                <a:ln>
                  <a:noFill/>
                </a:ln>
                <a:solidFill>
                  <a:srgbClr val="00338D"/>
                </a:solidFill>
                <a:effectLst/>
                <a:uLnTx/>
                <a:uFillTx/>
              </a:rPr>
              <a:t>Beauftragte/r für Mitgliedschaft</a:t>
            </a:r>
          </a:p>
        </p:txBody>
      </p:sp>
      <p:pic>
        <p:nvPicPr>
          <p:cNvPr id="15" name="Picture 14">
            <a:extLst>
              <a:ext uri="{FF2B5EF4-FFF2-40B4-BE49-F238E27FC236}">
                <a16:creationId xmlns:a16="http://schemas.microsoft.com/office/drawing/2014/main" id="{07AA7764-30D5-1F8C-C974-26F5414F554A}"/>
              </a:ext>
            </a:extLst>
          </p:cNvPr>
          <p:cNvPicPr>
            <a:picLocks noChangeAspect="1"/>
          </p:cNvPicPr>
          <p:nvPr/>
        </p:nvPicPr>
        <p:blipFill>
          <a:blip r:embed="rId4"/>
          <a:srcRect/>
          <a:stretch/>
        </p:blipFill>
        <p:spPr>
          <a:xfrm>
            <a:off x="616288" y="5698526"/>
            <a:ext cx="702199" cy="702199"/>
          </a:xfrm>
          <a:prstGeom prst="rect">
            <a:avLst/>
          </a:prstGeom>
        </p:spPr>
      </p:pic>
      <p:sp>
        <p:nvSpPr>
          <p:cNvPr id="16" name="Rectangle 15">
            <a:extLst>
              <a:ext uri="{FF2B5EF4-FFF2-40B4-BE49-F238E27FC236}">
                <a16:creationId xmlns:a16="http://schemas.microsoft.com/office/drawing/2014/main" id="{D2B9AC01-AB46-7F4E-5D5D-CA78695EC374}"/>
              </a:ext>
            </a:extLst>
          </p:cNvPr>
          <p:cNvSpPr/>
          <p:nvPr/>
        </p:nvSpPr>
        <p:spPr>
          <a:xfrm>
            <a:off x="2281027" y="3911600"/>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331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879600" y="3175003"/>
            <a:ext cx="7835900" cy="1752600"/>
          </a:xfrm>
        </p:spPr>
        <p:txBody>
          <a:bodyPr/>
          <a:lstStyle/>
          <a:p>
            <a:r>
              <a:rPr lang="de-DE" sz="3300"/>
              <a:t>Bitte kontaktieren Sie uns unter </a:t>
            </a:r>
          </a:p>
          <a:p>
            <a:r>
              <a:rPr lang="de-DE" sz="3300" b="1">
                <a:solidFill>
                  <a:srgbClr val="FFC000"/>
                </a:solidFill>
              </a:rPr>
              <a:t>[Geben Sie Ihre Kontaktdaten an]</a:t>
            </a:r>
            <a:r>
              <a:rPr lang="de-DE" sz="3300"/>
              <a:t>, </a:t>
            </a:r>
          </a:p>
          <a:p>
            <a:r>
              <a:rPr lang="de-DE" sz="3300"/>
              <a:t>Bei weiteren Fragen können Sie sich jederzeit an uns wenden.</a:t>
            </a:r>
          </a:p>
        </p:txBody>
      </p:sp>
    </p:spTree>
    <p:extLst>
      <p:ext uri="{BB962C8B-B14F-4D97-AF65-F5344CB8AC3E}">
        <p14:creationId xmlns:p14="http://schemas.microsoft.com/office/powerpoint/2010/main" val="25356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3DE123AE-45F7-AD45-9A03-670F7C850085}"/>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ABA97F3C-FB3B-BB42-84C0-9E85ABB520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5" name="Picture 14">
            <a:extLst>
              <a:ext uri="{FF2B5EF4-FFF2-40B4-BE49-F238E27FC236}">
                <a16:creationId xmlns:a16="http://schemas.microsoft.com/office/drawing/2014/main" id="{7304098B-FD38-0249-B57F-1FE5ED74133A}"/>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255034"/>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6000" b="1">
                <a:solidFill>
                  <a:schemeClr val="bg1"/>
                </a:solidFill>
                <a:latin typeface="Arial" panose="020B0604020202020204" pitchFamily="34" charset="0"/>
                <a:ea typeface="Helvetica Neue" charset="0"/>
                <a:cs typeface="Arial" panose="020B0604020202020204" pitchFamily="34" charset="0"/>
              </a:rPr>
              <a:t>Herzlichen Dank</a:t>
            </a:r>
          </a:p>
        </p:txBody>
      </p:sp>
      <p:sp>
        <p:nvSpPr>
          <p:cNvPr id="6" name="Gold Bar"/>
          <p:cNvSpPr/>
          <p:nvPr/>
        </p:nvSpPr>
        <p:spPr>
          <a:xfrm>
            <a:off x="5379111" y="33783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de-DE" sz="1600" b="1">
                <a:solidFill>
                  <a:schemeClr val="bg1"/>
                </a:solidFill>
              </a:rPr>
              <a:t>© 2022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de-DE" sz="1600" b="1">
                <a:solidFill>
                  <a:schemeClr val="bg1"/>
                </a:solidFill>
              </a:rPr>
              <a:t>XXXX 00/00 GE</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10" name="Picture 9">
            <a:extLst>
              <a:ext uri="{FF2B5EF4-FFF2-40B4-BE49-F238E27FC236}">
                <a16:creationId xmlns:a16="http://schemas.microsoft.com/office/drawing/2014/main" id="{7BEFAC29-297A-184B-B803-5B2FB20B298C}"/>
              </a:ext>
            </a:extLst>
          </p:cNvPr>
          <p:cNvPicPr>
            <a:picLocks noChangeAspect="1"/>
          </p:cNvPicPr>
          <p:nvPr/>
        </p:nvPicPr>
        <p:blipFill>
          <a:blip r:embed="rId3"/>
          <a:srcRect/>
          <a:stretch/>
        </p:blipFill>
        <p:spPr>
          <a:xfrm>
            <a:off x="616288" y="5698526"/>
            <a:ext cx="702199" cy="702199"/>
          </a:xfrm>
          <a:prstGeom prst="rect">
            <a:avLst/>
          </a:prstGeom>
        </p:spPr>
      </p:pic>
      <p:sp>
        <p:nvSpPr>
          <p:cNvPr id="9" name="Rectangle 8">
            <a:extLst>
              <a:ext uri="{FF2B5EF4-FFF2-40B4-BE49-F238E27FC236}">
                <a16:creationId xmlns:a16="http://schemas.microsoft.com/office/drawing/2014/main" id="{EFD82CCD-8BE4-4712-8692-2F42D58F9EAE}"/>
              </a:ext>
            </a:extLst>
          </p:cNvPr>
          <p:cNvSpPr/>
          <p:nvPr/>
        </p:nvSpPr>
        <p:spPr>
          <a:xfrm>
            <a:off x="616288" y="673197"/>
            <a:ext cx="10384347" cy="1015663"/>
          </a:xfrm>
          <a:prstGeom prst="rect">
            <a:avLst/>
          </a:prstGeom>
        </p:spPr>
        <p:txBody>
          <a:bodyPr wrap="square">
            <a:spAutoFit/>
          </a:bodyPr>
          <a:lstStyle/>
          <a:p>
            <a:r>
              <a:rPr lang="de-DE" sz="3000" b="1" dirty="0">
                <a:solidFill>
                  <a:srgbClr val="00338D"/>
                </a:solidFill>
                <a:latin typeface="Arial" panose="020B0604020202020204" pitchFamily="34" charset="0"/>
                <a:cs typeface="Arial" panose="020B0604020202020204" pitchFamily="34" charset="0"/>
              </a:rPr>
              <a:t>Warum ein/e Clubbeauftragte/r für Mitgliedschaft sinnvoll ist</a:t>
            </a:r>
          </a:p>
        </p:txBody>
      </p:sp>
      <p:sp>
        <p:nvSpPr>
          <p:cNvPr id="11" name="TextBox 10">
            <a:extLst>
              <a:ext uri="{FF2B5EF4-FFF2-40B4-BE49-F238E27FC236}">
                <a16:creationId xmlns:a16="http://schemas.microsoft.com/office/drawing/2014/main" id="{91C207AA-140B-40FA-A28B-2F9AB3ADEF14}"/>
              </a:ext>
            </a:extLst>
          </p:cNvPr>
          <p:cNvSpPr txBox="1"/>
          <p:nvPr/>
        </p:nvSpPr>
        <p:spPr>
          <a:xfrm>
            <a:off x="616288" y="1682767"/>
            <a:ext cx="6172648" cy="5062924"/>
          </a:xfrm>
          <a:prstGeom prst="rect">
            <a:avLst/>
          </a:prstGeom>
          <a:noFill/>
        </p:spPr>
        <p:txBody>
          <a:bodyPr wrap="square" rtlCol="0">
            <a:spAutoFit/>
          </a:bodyPr>
          <a:lstStyle/>
          <a:p>
            <a:pPr marL="514350" indent="-514350" fontAlgn="base">
              <a:spcBef>
                <a:spcPct val="0"/>
              </a:spcBef>
              <a:spcAft>
                <a:spcPct val="0"/>
              </a:spcAft>
              <a:buFont typeface="+mj-lt"/>
              <a:buAutoNum type="arabicPeriod"/>
            </a:pPr>
            <a:r>
              <a:rPr lang="de-DE"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Ausarbeitung eines Plans für Mitgliedschaftswachstum</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de-DE"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Ordnungsgemäße Einweisung und Orientierung für neue Mitglieder</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de-DE"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Zusammenarbeit mit anderen Amtsträgern im Club, um bei öffentlichen Hilfsprojekten den Club zu bewerben.</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de-DE"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Möglichkeiten zur Gewinnung potenzieller Mitglieder und Einladung zum Beitritt in den Club</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de-DE"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Verbesserung der Sichtbarkeit des Clubs, des Engagements, des Wirkens in der Community und der Nutzung von Programmen zur Mitgliederzufriedenheit</a:t>
            </a:r>
          </a:p>
        </p:txBody>
      </p:sp>
      <p:pic>
        <p:nvPicPr>
          <p:cNvPr id="3" name="Picture 2">
            <a:extLst>
              <a:ext uri="{FF2B5EF4-FFF2-40B4-BE49-F238E27FC236}">
                <a16:creationId xmlns:a16="http://schemas.microsoft.com/office/drawing/2014/main" id="{AC3CC86F-7F9C-4C9E-89F2-6D389BAB0E18}"/>
              </a:ext>
            </a:extLst>
          </p:cNvPr>
          <p:cNvPicPr>
            <a:picLocks noChangeAspect="1"/>
          </p:cNvPicPr>
          <p:nvPr/>
        </p:nvPicPr>
        <p:blipFill>
          <a:blip r:embed="rId4"/>
          <a:stretch>
            <a:fillRect/>
          </a:stretch>
        </p:blipFill>
        <p:spPr>
          <a:xfrm>
            <a:off x="6788936" y="1738369"/>
            <a:ext cx="4690975" cy="3128890"/>
          </a:xfrm>
          <a:prstGeom prst="rect">
            <a:avLst/>
          </a:prstGeom>
        </p:spPr>
      </p:pic>
      <p:sp>
        <p:nvSpPr>
          <p:cNvPr id="12" name="Rectangle 11">
            <a:extLst>
              <a:ext uri="{FF2B5EF4-FFF2-40B4-BE49-F238E27FC236}">
                <a16:creationId xmlns:a16="http://schemas.microsoft.com/office/drawing/2014/main" id="{8229E145-CD7E-9EB8-932D-09C0A583C4B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4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67ECB-F462-46C4-8FC1-43F24B3E687D}"/>
              </a:ext>
            </a:extLst>
          </p:cNvPr>
          <p:cNvPicPr>
            <a:picLocks noChangeAspect="1"/>
          </p:cNvPicPr>
          <p:nvPr/>
        </p:nvPicPr>
        <p:blipFill>
          <a:blip r:embed="rId3"/>
          <a:stretch>
            <a:fillRect/>
          </a:stretch>
        </p:blipFill>
        <p:spPr>
          <a:xfrm>
            <a:off x="0" y="0"/>
            <a:ext cx="12192000" cy="6857999"/>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10" name="Overlay">
            <a:extLst>
              <a:ext uri="{FF2B5EF4-FFF2-40B4-BE49-F238E27FC236}">
                <a16:creationId xmlns:a16="http://schemas.microsoft.com/office/drawing/2014/main" id="{6D44972E-3941-CAED-2845-267AB7CA1BF8}"/>
              </a:ext>
            </a:extLst>
          </p:cNvPr>
          <p:cNvSpPr/>
          <p:nvPr/>
        </p:nvSpPr>
        <p:spPr>
          <a:xfrm>
            <a:off x="16933"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B302187-9CA7-8D43-BA0A-B93259139B6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u="none" strike="noStrike" cap="none" normalizeH="0" baseline="0" noProof="0">
                <a:ln>
                  <a:noFill/>
                </a:ln>
                <a:solidFill>
                  <a:schemeClr val="bg1"/>
                </a:solidFill>
                <a:effectLst/>
                <a:uLnTx/>
                <a:uFillTx/>
              </a:rPr>
              <a:t>Erster Eindruck und Bindung</a:t>
            </a:r>
          </a:p>
        </p:txBody>
      </p:sp>
      <p:sp>
        <p:nvSpPr>
          <p:cNvPr id="11" name="Rectangle 10">
            <a:extLst>
              <a:ext uri="{FF2B5EF4-FFF2-40B4-BE49-F238E27FC236}">
                <a16:creationId xmlns:a16="http://schemas.microsoft.com/office/drawing/2014/main" id="{FC6C96E9-5F84-BB73-C1E8-5F51CFD7FD03}"/>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58585EA3-1F78-76B0-1A45-48E20D1AEC4F}"/>
              </a:ext>
            </a:extLst>
          </p:cNvPr>
          <p:cNvSpPr txBox="1">
            <a:spLocks noChangeArrowheads="1"/>
          </p:cNvSpPr>
          <p:nvPr/>
        </p:nvSpPr>
        <p:spPr bwMode="auto">
          <a:xfrm>
            <a:off x="11520226" y="638379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chemeClr val="bg1"/>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chemeClr val="bg1"/>
              </a:solidFill>
              <a:effectLst/>
              <a:uLnTx/>
              <a:uFillTx/>
              <a:latin typeface="Arial" charset="0"/>
              <a:ea typeface="ヒラギノ角ゴ Pro W3" charset="0"/>
            </a:endParaRPr>
          </a:p>
        </p:txBody>
      </p:sp>
    </p:spTree>
    <p:extLst>
      <p:ext uri="{BB962C8B-B14F-4D97-AF65-F5344CB8AC3E}">
        <p14:creationId xmlns:p14="http://schemas.microsoft.com/office/powerpoint/2010/main" val="26243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4" name="TextBox 3">
            <a:extLst>
              <a:ext uri="{FF2B5EF4-FFF2-40B4-BE49-F238E27FC236}">
                <a16:creationId xmlns:a16="http://schemas.microsoft.com/office/drawing/2014/main" id="{3F323634-9FCC-4FCA-84AF-44CA63661321}"/>
              </a:ext>
            </a:extLst>
          </p:cNvPr>
          <p:cNvSpPr txBox="1"/>
          <p:nvPr/>
        </p:nvSpPr>
        <p:spPr>
          <a:xfrm>
            <a:off x="2541744" y="6019048"/>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Dieses Dokument finden Sie unter </a:t>
            </a:r>
            <a:r>
              <a:rPr kumimoji="0" lang="de-D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hlinkClick r:id="rId3"/>
              </a:rPr>
              <a:t>http://lionsclubs.org/membershipchair</a:t>
            </a:r>
            <a:r>
              <a:rPr kumimoji="0" lang="de-D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B42A4A2-9406-4FA0-B4E4-C9D0CB797771}"/>
              </a:ext>
            </a:extLst>
          </p:cNvPr>
          <p:cNvSpPr txBox="1"/>
          <p:nvPr/>
        </p:nvSpPr>
        <p:spPr>
          <a:xfrm>
            <a:off x="2558256" y="601668"/>
            <a:ext cx="5213925"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1. Schritt: </a:t>
            </a:r>
            <a:r>
              <a:rPr lang="de-DE" sz="1900" b="1" dirty="0">
                <a:solidFill>
                  <a:prstClr val="black"/>
                </a:solidFill>
                <a:latin typeface="Arial" panose="020B0604020202020204" pitchFamily="34" charset="0"/>
                <a:cs typeface="Arial" panose="020B0604020202020204" pitchFamily="34" charset="0"/>
              </a:rPr>
              <a:t>Definieren Sie, was Mitgliederzufriedenheit in Ihrem Club bedeutet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Lernen Sie von Ihren Mitgliedern!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2. Schritt: Erstellen Sie einen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Konfliktlösung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Nichts zu bewirken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Kein Zugehörigkeitsgefühl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3. Schritt: Setzen Sie Ihren Plan um und prüfen Sie ihn regelmäßig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Kommunizieren Sie Ihren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Umgang mit Widerstand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Laufende Durchführung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Materialien im Leitfaden: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900" dirty="0">
                <a:solidFill>
                  <a:prstClr val="black"/>
                </a:solidFill>
                <a:latin typeface="Arial" panose="020B0604020202020204" pitchFamily="34" charset="0"/>
                <a:cs typeface="Arial" panose="020B0604020202020204" pitchFamily="34" charset="0"/>
              </a:rPr>
              <a:t>Umfrage für </a:t>
            </a:r>
            <a:r>
              <a:rPr kumimoji="0" lang="de-D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neue Mitglieder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900" dirty="0">
                <a:solidFill>
                  <a:prstClr val="black"/>
                </a:solidFill>
                <a:latin typeface="Arial" panose="020B0604020202020204" pitchFamily="34" charset="0"/>
                <a:cs typeface="Arial" panose="020B0604020202020204" pitchFamily="34" charset="0"/>
              </a:rPr>
              <a:t>Umfrage ehemaliger Mitglieder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Handlungsplan-Vorlage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27A3D8-DEB5-4684-9D66-37C5742DEB0E}"/>
              </a:ext>
            </a:extLst>
          </p:cNvPr>
          <p:cNvPicPr>
            <a:picLocks noChangeAspect="1"/>
          </p:cNvPicPr>
          <p:nvPr/>
        </p:nvPicPr>
        <p:blipFill>
          <a:blip r:embed="rId4"/>
          <a:stretch>
            <a:fillRect/>
          </a:stretch>
        </p:blipFill>
        <p:spPr>
          <a:xfrm>
            <a:off x="7920790" y="988593"/>
            <a:ext cx="3774439" cy="4872789"/>
          </a:xfrm>
          <a:prstGeom prst="rect">
            <a:avLst/>
          </a:prstGeom>
        </p:spPr>
      </p:pic>
      <p:sp>
        <p:nvSpPr>
          <p:cNvPr id="14" name="Headline">
            <a:extLst>
              <a:ext uri="{FF2B5EF4-FFF2-40B4-BE49-F238E27FC236}">
                <a16:creationId xmlns:a16="http://schemas.microsoft.com/office/drawing/2014/main" id="{E17E5898-9DAB-4020-80C6-DD9F5A14055A}"/>
              </a:ext>
            </a:extLst>
          </p:cNvPr>
          <p:cNvSpPr txBox="1">
            <a:spLocks/>
          </p:cNvSpPr>
          <p:nvPr/>
        </p:nvSpPr>
        <p:spPr>
          <a:xfrm>
            <a:off x="372974" y="366727"/>
            <a:ext cx="1913025" cy="965362"/>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de-DE" sz="2400" u="none" strike="noStrike" cap="none" normalizeH="0" baseline="0" noProof="0" dirty="0">
                <a:ln>
                  <a:noFill/>
                </a:ln>
                <a:solidFill>
                  <a:srgbClr val="FFC000"/>
                </a:solidFill>
                <a:effectLst/>
                <a:uLnTx/>
                <a:uFillTx/>
                <a:latin typeface="Arial" panose="020B0604020202020204" pitchFamily="34" charset="0"/>
                <a:cs typeface="Arial" panose="020B0604020202020204" pitchFamily="34" charset="0"/>
              </a:rPr>
              <a:t>Mitglieder-bindung</a:t>
            </a:r>
          </a:p>
        </p:txBody>
      </p:sp>
    </p:spTree>
    <p:extLst>
      <p:ext uri="{BB962C8B-B14F-4D97-AF65-F5344CB8AC3E}">
        <p14:creationId xmlns:p14="http://schemas.microsoft.com/office/powerpoint/2010/main" val="3157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6" name="Overlay">
            <a:extLst>
              <a:ext uri="{FF2B5EF4-FFF2-40B4-BE49-F238E27FC236}">
                <a16:creationId xmlns:a16="http://schemas.microsoft.com/office/drawing/2014/main" id="{D86DA45A-CED1-EE1E-8EA4-4DDD6ADBD6C3}"/>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CFD49E0D-E6D2-65AF-9A18-0B862EA9B099}"/>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u="none" strike="noStrike" cap="none" normalizeH="0" baseline="0" noProof="0">
                <a:ln>
                  <a:noFill/>
                </a:ln>
                <a:solidFill>
                  <a:schemeClr val="bg1"/>
                </a:solidFill>
                <a:effectLst/>
                <a:uLnTx/>
                <a:uFillTx/>
              </a:rPr>
              <a:t>Einführung und Orientierung</a:t>
            </a:r>
          </a:p>
        </p:txBody>
      </p:sp>
      <p:sp>
        <p:nvSpPr>
          <p:cNvPr id="10" name="Rectangle 9">
            <a:extLst>
              <a:ext uri="{FF2B5EF4-FFF2-40B4-BE49-F238E27FC236}">
                <a16:creationId xmlns:a16="http://schemas.microsoft.com/office/drawing/2014/main" id="{675D9730-4770-C0F7-7148-2D0B263CA8D6}"/>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84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11667"/>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39" name="TextBox 138"/>
          <p:cNvSpPr txBox="1"/>
          <p:nvPr/>
        </p:nvSpPr>
        <p:spPr>
          <a:xfrm>
            <a:off x="685800" y="1257244"/>
            <a:ext cx="88506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cap="none" normalizeH="0" baseline="0" noProof="0">
                <a:ln>
                  <a:noFill/>
                </a:ln>
                <a:solidFill>
                  <a:prstClr val="black"/>
                </a:solidFill>
                <a:effectLst/>
                <a:uLnTx/>
                <a:uFillTx/>
                <a:latin typeface="Arial" charset="0"/>
                <a:ea typeface="Arial" charset="0"/>
                <a:cs typeface="Arial" charset="0"/>
              </a:rPr>
              <a:t>Die Orientierung sollte gut geplant und durchdacht sein. Mit diesen Tools sind Sie erfolgreich.</a:t>
            </a:r>
          </a:p>
        </p:txBody>
      </p:sp>
      <p:sp>
        <p:nvSpPr>
          <p:cNvPr id="140" name="TextBox 139"/>
          <p:cNvSpPr txBox="1"/>
          <p:nvPr/>
        </p:nvSpPr>
        <p:spPr>
          <a:xfrm>
            <a:off x="953704" y="2227278"/>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900" b="1">
                <a:solidFill>
                  <a:srgbClr val="00338D"/>
                </a:solidFill>
                <a:latin typeface="Arial" charset="0"/>
                <a:ea typeface="Arial" charset="0"/>
                <a:cs typeface="Arial" charset="0"/>
              </a:rPr>
              <a:t>Umfrage für neue Mitglieder</a:t>
            </a:r>
          </a:p>
        </p:txBody>
      </p:sp>
      <p:sp>
        <p:nvSpPr>
          <p:cNvPr id="141" name="TextBox 140"/>
          <p:cNvSpPr txBox="1"/>
          <p:nvPr/>
        </p:nvSpPr>
        <p:spPr>
          <a:xfrm>
            <a:off x="961610" y="3270570"/>
            <a:ext cx="588491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900" b="1">
                <a:solidFill>
                  <a:srgbClr val="00338D"/>
                </a:solidFill>
                <a:latin typeface="Arial" charset="0"/>
                <a:ea typeface="Arial" charset="0"/>
                <a:cs typeface="Arial" charset="0"/>
              </a:rPr>
              <a:t>Leitfaden: Einführungsfeiern für neue Mitglieder</a:t>
            </a:r>
          </a:p>
        </p:txBody>
      </p:sp>
      <p:sp>
        <p:nvSpPr>
          <p:cNvPr id="147" name="TextBox 146"/>
          <p:cNvSpPr txBox="1"/>
          <p:nvPr/>
        </p:nvSpPr>
        <p:spPr>
          <a:xfrm>
            <a:off x="961609" y="2582515"/>
            <a:ext cx="85747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cap="none" normalizeH="0" baseline="0" noProof="0" dirty="0">
                <a:ln>
                  <a:noFill/>
                </a:ln>
                <a:solidFill>
                  <a:srgbClr val="55565A"/>
                </a:solidFill>
                <a:effectLst/>
                <a:uLnTx/>
                <a:uFillTx/>
                <a:latin typeface="Arial" charset="0"/>
                <a:ea typeface="Arial" charset="0"/>
                <a:cs typeface="Arial" charset="0"/>
              </a:rPr>
              <a:t>Mithilfe des Leitfaden „Fragen Sie einfach!“ können Sie herausfinden, welche Angebote für Ihre Mitglieder relevant sind.</a:t>
            </a:r>
          </a:p>
        </p:txBody>
      </p:sp>
      <p:sp>
        <p:nvSpPr>
          <p:cNvPr id="29" name="TextBox 28"/>
          <p:cNvSpPr txBox="1"/>
          <p:nvPr/>
        </p:nvSpPr>
        <p:spPr>
          <a:xfrm>
            <a:off x="961610" y="3787804"/>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900" b="1">
                <a:solidFill>
                  <a:srgbClr val="00338D"/>
                </a:solidFill>
                <a:latin typeface="Arial" charset="0"/>
                <a:ea typeface="Arial" charset="0"/>
                <a:cs typeface="Arial" charset="0"/>
              </a:rPr>
              <a:t>Materialien: Orientierung für neue Mitglieder</a:t>
            </a:r>
          </a:p>
        </p:txBody>
      </p:sp>
      <p:sp>
        <p:nvSpPr>
          <p:cNvPr id="30" name="TextBox 29"/>
          <p:cNvSpPr txBox="1"/>
          <p:nvPr/>
        </p:nvSpPr>
        <p:spPr>
          <a:xfrm>
            <a:off x="1136624" y="4238713"/>
            <a:ext cx="570989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cap="none" normalizeH="0" baseline="0" noProof="0">
                <a:ln>
                  <a:noFill/>
                </a:ln>
                <a:solidFill>
                  <a:srgbClr val="55565A"/>
                </a:solidFill>
                <a:effectLst/>
                <a:uLnTx/>
                <a:uFillTx/>
                <a:latin typeface="Arial" charset="0"/>
                <a:ea typeface="Arial" charset="0"/>
                <a:cs typeface="Arial" charset="0"/>
              </a:rPr>
              <a:t>Trainerleitfaden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cap="none" normalizeH="0" baseline="0" noProof="0">
                <a:ln>
                  <a:noFill/>
                </a:ln>
                <a:solidFill>
                  <a:srgbClr val="55565A"/>
                </a:solidFill>
                <a:effectLst/>
                <a:uLnTx/>
                <a:uFillTx/>
                <a:latin typeface="Arial" charset="0"/>
                <a:ea typeface="Arial" charset="0"/>
                <a:cs typeface="Arial" charset="0"/>
              </a:rPr>
              <a:t>Teilnehmerleitfaden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cap="none" normalizeH="0" baseline="0" noProof="0">
                <a:ln>
                  <a:noFill/>
                </a:ln>
                <a:solidFill>
                  <a:srgbClr val="55565A"/>
                </a:solidFill>
                <a:effectLst/>
                <a:uLnTx/>
                <a:uFillTx/>
                <a:latin typeface="Arial" charset="0"/>
                <a:ea typeface="Arial" charset="0"/>
                <a:cs typeface="Arial" charset="0"/>
              </a:rPr>
              <a:t>PowerPoint: Orientierung</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de-DE" sz="3000">
                <a:solidFill>
                  <a:srgbClr val="00338D"/>
                </a:solidFill>
              </a:rPr>
              <a:t>Orientierung für neue Mitglieder</a:t>
            </a:r>
          </a:p>
        </p:txBody>
      </p:sp>
      <p:sp>
        <p:nvSpPr>
          <p:cNvPr id="35" name="TextBox 34">
            <a:extLst>
              <a:ext uri="{FF2B5EF4-FFF2-40B4-BE49-F238E27FC236}">
                <a16:creationId xmlns:a16="http://schemas.microsoft.com/office/drawing/2014/main" id="{DA0089E0-5E2D-4802-A64C-8ED03F8C5041}"/>
              </a:ext>
            </a:extLst>
          </p:cNvPr>
          <p:cNvSpPr txBox="1"/>
          <p:nvPr/>
        </p:nvSpPr>
        <p:spPr>
          <a:xfrm>
            <a:off x="969516" y="5113426"/>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1" i="0" u="none" strike="noStrike" cap="none" normalizeH="0" baseline="0" noProof="0">
                <a:ln>
                  <a:noFill/>
                </a:ln>
                <a:solidFill>
                  <a:srgbClr val="00338D"/>
                </a:solidFill>
                <a:effectLst/>
                <a:uLnTx/>
                <a:uFillTx/>
                <a:latin typeface="Arial" charset="0"/>
                <a:ea typeface="Arial" charset="0"/>
                <a:cs typeface="Arial" charset="0"/>
              </a:rPr>
              <a:t>Mentoring-Programm</a:t>
            </a:r>
          </a:p>
        </p:txBody>
      </p:sp>
      <p:sp>
        <p:nvSpPr>
          <p:cNvPr id="37" name="TextBox 36">
            <a:extLst>
              <a:ext uri="{FF2B5EF4-FFF2-40B4-BE49-F238E27FC236}">
                <a16:creationId xmlns:a16="http://schemas.microsoft.com/office/drawing/2014/main" id="{C303ABAD-F3C8-4B4A-B64F-81B2EEB95AA9}"/>
              </a:ext>
            </a:extLst>
          </p:cNvPr>
          <p:cNvSpPr txBox="1"/>
          <p:nvPr/>
        </p:nvSpPr>
        <p:spPr>
          <a:xfrm>
            <a:off x="961610" y="5613957"/>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900" b="1">
                <a:solidFill>
                  <a:srgbClr val="00338D"/>
                </a:solidFill>
                <a:latin typeface="Arial" charset="0"/>
                <a:ea typeface="Arial" charset="0"/>
                <a:cs typeface="Arial" charset="0"/>
              </a:rPr>
              <a:t>E-Mails für neue Mitglieder</a:t>
            </a:r>
          </a:p>
        </p:txBody>
      </p:sp>
      <p:sp>
        <p:nvSpPr>
          <p:cNvPr id="53" name="TextBox 52">
            <a:extLst>
              <a:ext uri="{FF2B5EF4-FFF2-40B4-BE49-F238E27FC236}">
                <a16:creationId xmlns:a16="http://schemas.microsoft.com/office/drawing/2014/main" id="{A28C63BB-5F4A-4DDF-9D66-7D7EDD1CC86B}"/>
              </a:ext>
            </a:extLst>
          </p:cNvPr>
          <p:cNvSpPr txBox="1"/>
          <p:nvPr/>
        </p:nvSpPr>
        <p:spPr>
          <a:xfrm>
            <a:off x="969516" y="6163020"/>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0" i="0" u="none" strike="noStrike" cap="none" normalizeH="0" baseline="0" noProof="0">
                <a:ln>
                  <a:noFill/>
                </a:ln>
                <a:solidFill>
                  <a:prstClr val="black"/>
                </a:solidFill>
                <a:effectLst/>
                <a:uLnTx/>
                <a:uFillTx/>
                <a:latin typeface="Calibri" panose="020F0502020204030204"/>
                <a:ea typeface="+mn-ea"/>
                <a:cs typeface="+mn-cs"/>
              </a:rPr>
              <a:t>Diese Dokumente finden Sie unter </a:t>
            </a:r>
            <a:r>
              <a:rPr kumimoji="0" lang="de-DE" sz="1900" b="0" i="0" u="none" strike="noStrike" cap="none" normalizeH="0" baseline="0" noProof="0">
                <a:ln>
                  <a:noFill/>
                </a:ln>
                <a:solidFill>
                  <a:prstClr val="black"/>
                </a:solidFill>
                <a:effectLst/>
                <a:uLnTx/>
                <a:uFillTx/>
                <a:latin typeface="Calibri" panose="020F0502020204030204"/>
                <a:ea typeface="+mn-ea"/>
                <a:cs typeface="+mn-cs"/>
                <a:hlinkClick r:id="rId3"/>
              </a:rPr>
              <a:t>http://lionsclubs.org/membershipchair</a:t>
            </a:r>
            <a:r>
              <a:rPr kumimoji="0" lang="de-DE" sz="1900" b="0" i="0" u="none" strike="noStrike" cap="none" normalizeH="0" baseline="0" noProof="0">
                <a:ln>
                  <a:noFill/>
                </a:ln>
                <a:solidFill>
                  <a:prstClr val="black"/>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7A7EA1FB-A0F0-002E-4B7B-3229DD0C6011}"/>
              </a:ext>
            </a:extLst>
          </p:cNvPr>
          <p:cNvPicPr>
            <a:picLocks noChangeAspect="1"/>
          </p:cNvPicPr>
          <p:nvPr/>
        </p:nvPicPr>
        <p:blipFill>
          <a:blip r:embed="rId4"/>
          <a:srcRect/>
          <a:stretch/>
        </p:blipFill>
        <p:spPr>
          <a:xfrm>
            <a:off x="10053000" y="599095"/>
            <a:ext cx="702199" cy="702199"/>
          </a:xfrm>
          <a:prstGeom prst="rect">
            <a:avLst/>
          </a:prstGeom>
        </p:spPr>
      </p:pic>
    </p:spTree>
    <p:extLst>
      <p:ext uri="{BB962C8B-B14F-4D97-AF65-F5344CB8AC3E}">
        <p14:creationId xmlns:p14="http://schemas.microsoft.com/office/powerpoint/2010/main" val="236819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Overlay">
            <a:extLst>
              <a:ext uri="{FF2B5EF4-FFF2-40B4-BE49-F238E27FC236}">
                <a16:creationId xmlns:a16="http://schemas.microsoft.com/office/drawing/2014/main" id="{6FA0D1F0-F215-19FE-88B5-0A87ABE5FA66}"/>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BD4446A9-7334-2CC3-281B-F74596C1A19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u="none" strike="noStrike" cap="none" normalizeH="0" baseline="0" noProof="0">
                <a:ln>
                  <a:noFill/>
                </a:ln>
                <a:solidFill>
                  <a:schemeClr val="bg1"/>
                </a:solidFill>
                <a:effectLst/>
                <a:uLnTx/>
                <a:uFillTx/>
              </a:rPr>
              <a:t>Toolbox für Mitgliedschaftsbeauftragte</a:t>
            </a:r>
          </a:p>
        </p:txBody>
      </p:sp>
      <p:sp>
        <p:nvSpPr>
          <p:cNvPr id="6" name="Rectangle 5">
            <a:extLst>
              <a:ext uri="{FF2B5EF4-FFF2-40B4-BE49-F238E27FC236}">
                <a16:creationId xmlns:a16="http://schemas.microsoft.com/office/drawing/2014/main" id="{FEC9D1DE-BA22-F26B-EEAE-F544AF6606B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Page Number - Blue">
            <a:extLst>
              <a:ext uri="{FF2B5EF4-FFF2-40B4-BE49-F238E27FC236}">
                <a16:creationId xmlns:a16="http://schemas.microsoft.com/office/drawing/2014/main" id="{E17CCE74-843F-644E-47EE-04A7656688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96483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1F10644C-7EA6-D111-AB0C-25886D4AE8D3}"/>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A0E551C7-6490-C99E-6B53-0FCCE3AA73A0}"/>
              </a:ext>
            </a:extLst>
          </p:cNvPr>
          <p:cNvSpPr txBox="1">
            <a:spLocks/>
          </p:cNvSpPr>
          <p:nvPr/>
        </p:nvSpPr>
        <p:spPr>
          <a:xfrm>
            <a:off x="728135" y="698501"/>
            <a:ext cx="9756468"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000" dirty="0">
                <a:solidFill>
                  <a:schemeClr val="bg1"/>
                </a:solidFill>
                <a:latin typeface="Arial" panose="020B0604020202020204" pitchFamily="34" charset="0"/>
                <a:cs typeface="Arial" panose="020B0604020202020204" pitchFamily="34" charset="0"/>
              </a:rPr>
              <a:t>Wichtige Materialien für Mitgliedschaftsbeauftragte</a:t>
            </a:r>
          </a:p>
        </p:txBody>
      </p:sp>
      <p:sp>
        <p:nvSpPr>
          <p:cNvPr id="4" name="Body Copy 1">
            <a:extLst>
              <a:ext uri="{FF2B5EF4-FFF2-40B4-BE49-F238E27FC236}">
                <a16:creationId xmlns:a16="http://schemas.microsoft.com/office/drawing/2014/main" id="{6F4AAE22-0525-EDB0-366C-B8CE2ED353AF}"/>
              </a:ext>
            </a:extLst>
          </p:cNvPr>
          <p:cNvSpPr txBox="1">
            <a:spLocks/>
          </p:cNvSpPr>
          <p:nvPr/>
        </p:nvSpPr>
        <p:spPr>
          <a:xfrm>
            <a:off x="838200"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de-DE" sz="1600" dirty="0">
                <a:solidFill>
                  <a:schemeClr val="bg1"/>
                </a:solidFill>
                <a:ea typeface="Arial Hebrew Scholar" charset="-79"/>
              </a:rPr>
              <a:t>Aufgaben und Zuständigkeiten verstehen</a:t>
            </a:r>
          </a:p>
        </p:txBody>
      </p:sp>
      <p:pic>
        <p:nvPicPr>
          <p:cNvPr id="5" name="Picture 4">
            <a:extLst>
              <a:ext uri="{FF2B5EF4-FFF2-40B4-BE49-F238E27FC236}">
                <a16:creationId xmlns:a16="http://schemas.microsoft.com/office/drawing/2014/main" id="{8BA7A287-8774-5674-FC75-47BA5646105C}"/>
              </a:ext>
            </a:extLst>
          </p:cNvPr>
          <p:cNvPicPr>
            <a:picLocks noChangeAspect="1"/>
          </p:cNvPicPr>
          <p:nvPr/>
        </p:nvPicPr>
        <p:blipFill>
          <a:blip r:embed="rId3"/>
          <a:stretch>
            <a:fillRect/>
          </a:stretch>
        </p:blipFill>
        <p:spPr>
          <a:xfrm>
            <a:off x="838200" y="1458142"/>
            <a:ext cx="9161752" cy="2731681"/>
          </a:xfrm>
          <a:prstGeom prst="rect">
            <a:avLst/>
          </a:prstGeom>
        </p:spPr>
      </p:pic>
      <p:sp>
        <p:nvSpPr>
          <p:cNvPr id="6" name="Body Copy 1">
            <a:extLst>
              <a:ext uri="{FF2B5EF4-FFF2-40B4-BE49-F238E27FC236}">
                <a16:creationId xmlns:a16="http://schemas.microsoft.com/office/drawing/2014/main" id="{AA9DB498-26DE-426E-29D1-D3A9E002DDF9}"/>
              </a:ext>
            </a:extLst>
          </p:cNvPr>
          <p:cNvSpPr txBox="1">
            <a:spLocks/>
          </p:cNvSpPr>
          <p:nvPr/>
        </p:nvSpPr>
        <p:spPr>
          <a:xfrm>
            <a:off x="3939887"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de-DE" sz="1600" dirty="0">
                <a:solidFill>
                  <a:schemeClr val="bg1"/>
                </a:solidFill>
                <a:ea typeface="Arial Hebrew Scholar" charset="-79"/>
              </a:rPr>
              <a:t>Neue und gegenwärtige Mitglieder unterstützen, damit sie die Mitgliedschaft in Ihrem Club als bedeutsam und wirkungsvoll empfinden</a:t>
            </a:r>
          </a:p>
        </p:txBody>
      </p:sp>
      <p:sp>
        <p:nvSpPr>
          <p:cNvPr id="7" name="Body Copy 1">
            <a:extLst>
              <a:ext uri="{FF2B5EF4-FFF2-40B4-BE49-F238E27FC236}">
                <a16:creationId xmlns:a16="http://schemas.microsoft.com/office/drawing/2014/main" id="{595DF607-60CA-9D80-D695-41DD9FC4CDE5}"/>
              </a:ext>
            </a:extLst>
          </p:cNvPr>
          <p:cNvSpPr txBox="1">
            <a:spLocks/>
          </p:cNvSpPr>
          <p:nvPr/>
        </p:nvSpPr>
        <p:spPr>
          <a:xfrm>
            <a:off x="7041574" y="4315756"/>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de-DE" sz="1600" dirty="0">
                <a:solidFill>
                  <a:schemeClr val="bg1"/>
                </a:solidFill>
                <a:ea typeface="Arial Hebrew Scholar" charset="-79"/>
              </a:rPr>
              <a:t>Weg zur erfolgreichen Führungskraft</a:t>
            </a:r>
          </a:p>
          <a:p>
            <a:pPr marL="342900" indent="-342900">
              <a:buFont typeface="Arial" panose="020B0604020202020204" pitchFamily="34" charset="0"/>
              <a:buChar char="•"/>
            </a:pPr>
            <a:r>
              <a:rPr lang="de-DE" sz="1600" dirty="0">
                <a:solidFill>
                  <a:schemeClr val="bg1"/>
                </a:solidFill>
                <a:ea typeface="Arial Hebrew Scholar" charset="-79"/>
              </a:rPr>
              <a:t>Hilfsmittel und Ressourcen für erfolgreiche Mitgliedschaftsbeauftragte</a:t>
            </a:r>
          </a:p>
        </p:txBody>
      </p:sp>
      <p:sp>
        <p:nvSpPr>
          <p:cNvPr id="8" name="Rectangle 7">
            <a:extLst>
              <a:ext uri="{FF2B5EF4-FFF2-40B4-BE49-F238E27FC236}">
                <a16:creationId xmlns:a16="http://schemas.microsoft.com/office/drawing/2014/main" id="{EFFAC416-5D66-55EB-998C-AB6ACE69C84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E28AE902-6676-FFCE-6399-77E017C8698F}"/>
              </a:ext>
            </a:extLst>
          </p:cNvPr>
          <p:cNvPicPr>
            <a:picLocks noChangeAspect="1"/>
          </p:cNvPicPr>
          <p:nvPr/>
        </p:nvPicPr>
        <p:blipFill>
          <a:blip r:embed="rId4"/>
          <a:srcRect/>
          <a:stretch/>
        </p:blipFill>
        <p:spPr>
          <a:xfrm>
            <a:off x="616288" y="5698526"/>
            <a:ext cx="702199" cy="702199"/>
          </a:xfrm>
          <a:prstGeom prst="rect">
            <a:avLst/>
          </a:prstGeom>
        </p:spPr>
      </p:pic>
      <p:sp>
        <p:nvSpPr>
          <p:cNvPr id="10" name="Page Number - Blue">
            <a:extLst>
              <a:ext uri="{FF2B5EF4-FFF2-40B4-BE49-F238E27FC236}">
                <a16:creationId xmlns:a16="http://schemas.microsoft.com/office/drawing/2014/main" id="{FACA9420-8340-9BFA-9286-DC5B741BD6FC}"/>
              </a:ext>
            </a:extLst>
          </p:cNvPr>
          <p:cNvSpPr txBox="1">
            <a:spLocks noChangeArrowheads="1"/>
          </p:cNvSpPr>
          <p:nvPr/>
        </p:nvSpPr>
        <p:spPr bwMode="auto">
          <a:xfrm>
            <a:off x="11520226" y="640072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16260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C08E4802-5753-DB60-F6EA-3B1B32440F45}"/>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sp>
        <p:nvSpPr>
          <p:cNvPr id="16" name="Slice - Solid">
            <a:extLst>
              <a:ext uri="{FF2B5EF4-FFF2-40B4-BE49-F238E27FC236}">
                <a16:creationId xmlns:a16="http://schemas.microsoft.com/office/drawing/2014/main" id="{3B830920-B748-69EB-1CB5-EDDF24670B5F}"/>
              </a:ext>
            </a:extLst>
          </p:cNvPr>
          <p:cNvSpPr/>
          <p:nvPr/>
        </p:nvSpPr>
        <p:spPr>
          <a:xfrm rot="10800000">
            <a:off x="-1"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35BA38-08DA-94D8-3C95-639B561AAC7C}"/>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4" name="Text Placeholder 18">
            <a:extLst>
              <a:ext uri="{FF2B5EF4-FFF2-40B4-BE49-F238E27FC236}">
                <a16:creationId xmlns:a16="http://schemas.microsoft.com/office/drawing/2014/main" id="{7EA192E5-616A-D4E5-8466-BA6F642F4F97}"/>
              </a:ext>
            </a:extLst>
          </p:cNvPr>
          <p:cNvSpPr txBox="1">
            <a:spLocks/>
          </p:cNvSpPr>
          <p:nvPr/>
        </p:nvSpPr>
        <p:spPr>
          <a:xfrm>
            <a:off x="704272" y="59858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3000" u="none" strike="noStrike" cap="none" normalizeH="0" baseline="0" noProof="0" dirty="0">
                <a:ln>
                  <a:noFill/>
                </a:ln>
                <a:solidFill>
                  <a:srgbClr val="00338D"/>
                </a:solidFill>
                <a:effectLst/>
                <a:uLnTx/>
                <a:uFillTx/>
              </a:rPr>
              <a:t>Beauftragte/r für Mitgliedschaft</a:t>
            </a:r>
          </a:p>
        </p:txBody>
      </p:sp>
      <p:sp>
        <p:nvSpPr>
          <p:cNvPr id="3" name="Text Placeholder 2">
            <a:extLst>
              <a:ext uri="{FF2B5EF4-FFF2-40B4-BE49-F238E27FC236}">
                <a16:creationId xmlns:a16="http://schemas.microsoft.com/office/drawing/2014/main" id="{F4A3E680-B976-A240-AC92-D9FDD9281336}"/>
              </a:ext>
            </a:extLst>
          </p:cNvPr>
          <p:cNvSpPr>
            <a:spLocks noGrp="1"/>
          </p:cNvSpPr>
          <p:nvPr>
            <p:ph type="body" sz="quarter" idx="13"/>
          </p:nvPr>
        </p:nvSpPr>
        <p:spPr>
          <a:xfrm>
            <a:off x="704272" y="1004911"/>
            <a:ext cx="11279504" cy="861546"/>
          </a:xfrm>
        </p:spPr>
        <p:txBody>
          <a:bodyPr/>
          <a:lstStyle/>
          <a:p>
            <a:r>
              <a:rPr lang="de-DE" sz="2400" b="1" dirty="0">
                <a:solidFill>
                  <a:schemeClr val="tx1"/>
                </a:solidFill>
              </a:rPr>
              <a:t>Nutzung und Anpassung vorhandener Ressourcen an die</a:t>
            </a:r>
          </a:p>
          <a:p>
            <a:r>
              <a:rPr lang="de-DE" sz="2400" b="1" dirty="0">
                <a:solidFill>
                  <a:schemeClr val="tx1"/>
                </a:solidFill>
              </a:rPr>
              <a:t>Bedürfnisse Ihres Clubs</a:t>
            </a:r>
          </a:p>
        </p:txBody>
      </p:sp>
      <p:pic>
        <p:nvPicPr>
          <p:cNvPr id="13" name="Picture 12">
            <a:extLst>
              <a:ext uri="{FF2B5EF4-FFF2-40B4-BE49-F238E27FC236}">
                <a16:creationId xmlns:a16="http://schemas.microsoft.com/office/drawing/2014/main" id="{2C4E3EC7-50ED-4F99-AF5F-8D0942E5EB21}"/>
              </a:ext>
            </a:extLst>
          </p:cNvPr>
          <p:cNvPicPr>
            <a:picLocks noChangeAspect="1"/>
          </p:cNvPicPr>
          <p:nvPr/>
        </p:nvPicPr>
        <p:blipFill rotWithShape="1">
          <a:blip r:embed="rId4"/>
          <a:srcRect b="85387"/>
          <a:stretch/>
        </p:blipFill>
        <p:spPr>
          <a:xfrm>
            <a:off x="692937" y="1879779"/>
            <a:ext cx="3232443" cy="529677"/>
          </a:xfrm>
          <a:prstGeom prst="rect">
            <a:avLst/>
          </a:prstGeom>
        </p:spPr>
      </p:pic>
      <p:pic>
        <p:nvPicPr>
          <p:cNvPr id="8" name="Picture 7">
            <a:extLst>
              <a:ext uri="{FF2B5EF4-FFF2-40B4-BE49-F238E27FC236}">
                <a16:creationId xmlns:a16="http://schemas.microsoft.com/office/drawing/2014/main" id="{BA0AB855-C870-457D-B45D-6EB26639EF07}"/>
              </a:ext>
            </a:extLst>
          </p:cNvPr>
          <p:cNvPicPr>
            <a:picLocks noChangeAspect="1"/>
          </p:cNvPicPr>
          <p:nvPr/>
        </p:nvPicPr>
        <p:blipFill rotWithShape="1">
          <a:blip r:embed="rId4"/>
          <a:srcRect t="19868"/>
          <a:stretch/>
        </p:blipFill>
        <p:spPr>
          <a:xfrm>
            <a:off x="685800" y="2501172"/>
            <a:ext cx="3232443" cy="2904553"/>
          </a:xfrm>
          <a:prstGeom prst="rect">
            <a:avLst/>
          </a:prstGeom>
        </p:spPr>
      </p:pic>
      <p:grpSp>
        <p:nvGrpSpPr>
          <p:cNvPr id="25" name="Group 24">
            <a:extLst>
              <a:ext uri="{FF2B5EF4-FFF2-40B4-BE49-F238E27FC236}">
                <a16:creationId xmlns:a16="http://schemas.microsoft.com/office/drawing/2014/main" id="{FA8CEB6E-03E5-2884-148A-9CB5E4D2BC06}"/>
              </a:ext>
            </a:extLst>
          </p:cNvPr>
          <p:cNvGrpSpPr/>
          <p:nvPr/>
        </p:nvGrpSpPr>
        <p:grpSpPr>
          <a:xfrm>
            <a:off x="4007585" y="1900399"/>
            <a:ext cx="2906316" cy="1179258"/>
            <a:chOff x="692937" y="5390402"/>
            <a:chExt cx="2906316" cy="1179258"/>
          </a:xfrm>
        </p:grpSpPr>
        <p:pic>
          <p:nvPicPr>
            <p:cNvPr id="14" name="Picture 13">
              <a:extLst>
                <a:ext uri="{FF2B5EF4-FFF2-40B4-BE49-F238E27FC236}">
                  <a16:creationId xmlns:a16="http://schemas.microsoft.com/office/drawing/2014/main" id="{149902C3-9A9C-4BA3-B89E-DB02EE88912F}"/>
                </a:ext>
              </a:extLst>
            </p:cNvPr>
            <p:cNvPicPr>
              <a:picLocks noChangeAspect="1"/>
            </p:cNvPicPr>
            <p:nvPr/>
          </p:nvPicPr>
          <p:blipFill rotWithShape="1">
            <a:blip r:embed="rId5"/>
            <a:srcRect b="69132"/>
            <a:stretch/>
          </p:blipFill>
          <p:spPr>
            <a:xfrm>
              <a:off x="692937" y="5390402"/>
              <a:ext cx="2906316" cy="494307"/>
            </a:xfrm>
            <a:prstGeom prst="rect">
              <a:avLst/>
            </a:prstGeom>
          </p:spPr>
        </p:pic>
        <p:pic>
          <p:nvPicPr>
            <p:cNvPr id="9" name="Picture 8">
              <a:extLst>
                <a:ext uri="{FF2B5EF4-FFF2-40B4-BE49-F238E27FC236}">
                  <a16:creationId xmlns:a16="http://schemas.microsoft.com/office/drawing/2014/main" id="{AD652E37-828E-424C-B60E-F8DA2E7538F0}"/>
                </a:ext>
              </a:extLst>
            </p:cNvPr>
            <p:cNvPicPr>
              <a:picLocks noChangeAspect="1"/>
            </p:cNvPicPr>
            <p:nvPr/>
          </p:nvPicPr>
          <p:blipFill rotWithShape="1">
            <a:blip r:embed="rId5"/>
            <a:srcRect t="40446" b="20494"/>
            <a:stretch/>
          </p:blipFill>
          <p:spPr>
            <a:xfrm>
              <a:off x="692937" y="5944169"/>
              <a:ext cx="2906316" cy="625491"/>
            </a:xfrm>
            <a:prstGeom prst="rect">
              <a:avLst/>
            </a:prstGeom>
          </p:spPr>
        </p:pic>
      </p:grpSp>
      <p:grpSp>
        <p:nvGrpSpPr>
          <p:cNvPr id="7" name="Group 6">
            <a:extLst>
              <a:ext uri="{FF2B5EF4-FFF2-40B4-BE49-F238E27FC236}">
                <a16:creationId xmlns:a16="http://schemas.microsoft.com/office/drawing/2014/main" id="{8AE8AE7C-0C9A-A569-C328-065E907B67A6}"/>
              </a:ext>
            </a:extLst>
          </p:cNvPr>
          <p:cNvGrpSpPr/>
          <p:nvPr/>
        </p:nvGrpSpPr>
        <p:grpSpPr>
          <a:xfrm>
            <a:off x="4007585" y="3427139"/>
            <a:ext cx="2826374" cy="1853803"/>
            <a:chOff x="4180288" y="1842918"/>
            <a:chExt cx="2826374" cy="1853803"/>
          </a:xfrm>
        </p:grpSpPr>
        <p:pic>
          <p:nvPicPr>
            <p:cNvPr id="15" name="Picture 14">
              <a:extLst>
                <a:ext uri="{FF2B5EF4-FFF2-40B4-BE49-F238E27FC236}">
                  <a16:creationId xmlns:a16="http://schemas.microsoft.com/office/drawing/2014/main" id="{00FCA9DB-3E7D-4028-90E9-2ECBCA6E5C52}"/>
                </a:ext>
              </a:extLst>
            </p:cNvPr>
            <p:cNvPicPr>
              <a:picLocks noChangeAspect="1"/>
            </p:cNvPicPr>
            <p:nvPr/>
          </p:nvPicPr>
          <p:blipFill rotWithShape="1">
            <a:blip r:embed="rId6"/>
            <a:srcRect b="71573"/>
            <a:stretch/>
          </p:blipFill>
          <p:spPr>
            <a:xfrm>
              <a:off x="4180288" y="1842918"/>
              <a:ext cx="2826374" cy="580193"/>
            </a:xfrm>
            <a:prstGeom prst="rect">
              <a:avLst/>
            </a:prstGeom>
          </p:spPr>
        </p:pic>
        <p:pic>
          <p:nvPicPr>
            <p:cNvPr id="10" name="Picture 9">
              <a:extLst>
                <a:ext uri="{FF2B5EF4-FFF2-40B4-BE49-F238E27FC236}">
                  <a16:creationId xmlns:a16="http://schemas.microsoft.com/office/drawing/2014/main" id="{94F00C55-B214-44C7-BF70-72691B3DC9EA}"/>
                </a:ext>
              </a:extLst>
            </p:cNvPr>
            <p:cNvPicPr>
              <a:picLocks noChangeAspect="1"/>
            </p:cNvPicPr>
            <p:nvPr/>
          </p:nvPicPr>
          <p:blipFill rotWithShape="1">
            <a:blip r:embed="rId6"/>
            <a:srcRect t="36233"/>
            <a:stretch/>
          </p:blipFill>
          <p:spPr>
            <a:xfrm>
              <a:off x="4183124" y="2482571"/>
              <a:ext cx="2636761" cy="1214150"/>
            </a:xfrm>
            <a:prstGeom prst="rect">
              <a:avLst/>
            </a:prstGeom>
          </p:spPr>
        </p:pic>
      </p:grpSp>
      <p:grpSp>
        <p:nvGrpSpPr>
          <p:cNvPr id="6" name="Group 5">
            <a:extLst>
              <a:ext uri="{FF2B5EF4-FFF2-40B4-BE49-F238E27FC236}">
                <a16:creationId xmlns:a16="http://schemas.microsoft.com/office/drawing/2014/main" id="{1E1DE119-E3D8-B5EF-0A1B-62D5ECF5C242}"/>
              </a:ext>
            </a:extLst>
          </p:cNvPr>
          <p:cNvGrpSpPr/>
          <p:nvPr/>
        </p:nvGrpSpPr>
        <p:grpSpPr>
          <a:xfrm>
            <a:off x="7024691" y="1915115"/>
            <a:ext cx="3234191" cy="1963898"/>
            <a:chOff x="12863647" y="4276076"/>
            <a:chExt cx="3234191" cy="1963898"/>
          </a:xfrm>
        </p:grpSpPr>
        <p:pic>
          <p:nvPicPr>
            <p:cNvPr id="18" name="Picture 17">
              <a:extLst>
                <a:ext uri="{FF2B5EF4-FFF2-40B4-BE49-F238E27FC236}">
                  <a16:creationId xmlns:a16="http://schemas.microsoft.com/office/drawing/2014/main" id="{2CBDE8BD-C61B-4B20-A404-1396BAEC0941}"/>
                </a:ext>
              </a:extLst>
            </p:cNvPr>
            <p:cNvPicPr>
              <a:picLocks noChangeAspect="1"/>
            </p:cNvPicPr>
            <p:nvPr/>
          </p:nvPicPr>
          <p:blipFill rotWithShape="1">
            <a:blip r:embed="rId7"/>
            <a:srcRect t="1720" r="43861" b="74472"/>
            <a:stretch/>
          </p:blipFill>
          <p:spPr>
            <a:xfrm>
              <a:off x="12884937" y="4276076"/>
              <a:ext cx="1767127" cy="505215"/>
            </a:xfrm>
            <a:prstGeom prst="rect">
              <a:avLst/>
            </a:prstGeom>
          </p:spPr>
        </p:pic>
        <p:pic>
          <p:nvPicPr>
            <p:cNvPr id="11" name="Picture 10">
              <a:extLst>
                <a:ext uri="{FF2B5EF4-FFF2-40B4-BE49-F238E27FC236}">
                  <a16:creationId xmlns:a16="http://schemas.microsoft.com/office/drawing/2014/main" id="{5590C811-5059-44DF-B37C-79BA1CEF4844}"/>
                </a:ext>
              </a:extLst>
            </p:cNvPr>
            <p:cNvPicPr>
              <a:picLocks noChangeAspect="1"/>
            </p:cNvPicPr>
            <p:nvPr/>
          </p:nvPicPr>
          <p:blipFill rotWithShape="1">
            <a:blip r:embed="rId7"/>
            <a:srcRect t="32506" b="3086"/>
            <a:stretch/>
          </p:blipFill>
          <p:spPr>
            <a:xfrm>
              <a:off x="12863647" y="4835713"/>
              <a:ext cx="3234191" cy="1404261"/>
            </a:xfrm>
            <a:prstGeom prst="rect">
              <a:avLst/>
            </a:prstGeom>
          </p:spPr>
        </p:pic>
      </p:grpSp>
      <p:pic>
        <p:nvPicPr>
          <p:cNvPr id="26" name="Picture 25">
            <a:extLst>
              <a:ext uri="{FF2B5EF4-FFF2-40B4-BE49-F238E27FC236}">
                <a16:creationId xmlns:a16="http://schemas.microsoft.com/office/drawing/2014/main" id="{881A80EA-D5CC-6654-0FEB-9BD0FD8158E9}"/>
              </a:ext>
            </a:extLst>
          </p:cNvPr>
          <p:cNvPicPr>
            <a:picLocks noChangeAspect="1"/>
          </p:cNvPicPr>
          <p:nvPr/>
        </p:nvPicPr>
        <p:blipFill>
          <a:blip r:embed="rId8"/>
          <a:srcRect/>
          <a:stretch/>
        </p:blipFill>
        <p:spPr>
          <a:xfrm>
            <a:off x="616288" y="5698526"/>
            <a:ext cx="702199" cy="702199"/>
          </a:xfrm>
          <a:prstGeom prst="rect">
            <a:avLst/>
          </a:prstGeom>
        </p:spPr>
      </p:pic>
      <p:sp>
        <p:nvSpPr>
          <p:cNvPr id="27" name="Page Number - Blue">
            <a:extLst>
              <a:ext uri="{FF2B5EF4-FFF2-40B4-BE49-F238E27FC236}">
                <a16:creationId xmlns:a16="http://schemas.microsoft.com/office/drawing/2014/main" id="{0436860A-4273-4637-3DEA-2FC2938E588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81118321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9943</TotalTime>
  <Words>1667</Words>
  <Application>Microsoft Office PowerPoint</Application>
  <PresentationFormat>Widescreen</PresentationFormat>
  <Paragraphs>150</Paragraphs>
  <Slides>16</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Arial Hebrew Scholar</vt:lpstr>
      <vt:lpstr>Calibri</vt:lpstr>
      <vt:lpstr>Helvetica</vt:lpstr>
      <vt:lpstr>Helvetica Neue</vt:lpstr>
      <vt:lpstr>Open Sans</vt:lpstr>
      <vt:lpstr>Segoe UI</vt:lpstr>
      <vt:lpstr>Segoe UI Semibold</vt:lpstr>
      <vt:lpstr>MASTER SLIDE - BLANK</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Barsema, Cheryl</cp:lastModifiedBy>
  <cp:revision>274</cp:revision>
  <cp:lastPrinted>2019-06-19T16:24:35Z</cp:lastPrinted>
  <dcterms:created xsi:type="dcterms:W3CDTF">2018-11-12T16:45:52Z</dcterms:created>
  <dcterms:modified xsi:type="dcterms:W3CDTF">2022-07-13T17:35:20Z</dcterms:modified>
</cp:coreProperties>
</file>