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3"/>
  </p:notesMasterIdLst>
  <p:handoutMasterIdLst>
    <p:handoutMasterId r:id="rId34"/>
  </p:handoutMasterIdLst>
  <p:sldIdLst>
    <p:sldId id="961" r:id="rId7"/>
    <p:sldId id="1153" r:id="rId8"/>
    <p:sldId id="1140" r:id="rId9"/>
    <p:sldId id="1141" r:id="rId10"/>
    <p:sldId id="1127" r:id="rId11"/>
    <p:sldId id="968" r:id="rId12"/>
    <p:sldId id="1135" r:id="rId13"/>
    <p:sldId id="1136" r:id="rId14"/>
    <p:sldId id="1137" r:id="rId15"/>
    <p:sldId id="1121" r:id="rId16"/>
    <p:sldId id="1967" r:id="rId17"/>
    <p:sldId id="1139" r:id="rId18"/>
    <p:sldId id="1161" r:id="rId19"/>
    <p:sldId id="1163" r:id="rId20"/>
    <p:sldId id="2033" r:id="rId21"/>
    <p:sldId id="983" r:id="rId22"/>
    <p:sldId id="1968" r:id="rId23"/>
    <p:sldId id="2037" r:id="rId24"/>
    <p:sldId id="1148" r:id="rId25"/>
    <p:sldId id="2038" r:id="rId26"/>
    <p:sldId id="2039" r:id="rId27"/>
    <p:sldId id="1172" r:id="rId28"/>
    <p:sldId id="2041" r:id="rId29"/>
    <p:sldId id="1151" r:id="rId30"/>
    <p:sldId id="1134" r:id="rId31"/>
    <p:sldId id="1977" r:id="rId3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87662" autoAdjust="0"/>
  </p:normalViewPr>
  <p:slideViewPr>
    <p:cSldViewPr showGuides="1">
      <p:cViewPr varScale="1">
        <p:scale>
          <a:sx n="100" d="100"/>
          <a:sy n="100" d="100"/>
        </p:scale>
        <p:origin x="1032" y="7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chemeClr val="accent1"/>
          </a:solidFill>
        </a:ln>
      </dgm:spPr>
      <dgm:t>
        <a:bodyPr/>
        <a:lstStyle/>
        <a:p>
          <a:r>
            <a:rPr lang="fi-FI" sz="1400">
              <a:latin typeface="Arial" panose="020B0604020202020204" pitchFamily="34" charset="0"/>
              <a:cs typeface="Arial" panose="020B0604020202020204" pitchFamily="34" charset="0"/>
            </a:rPr>
            <a:t>Rakenna tiimi</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chemeClr val="accent1"/>
          </a:solidFill>
        </a:ln>
      </dgm:spPr>
      <dgm:t>
        <a:bodyPr/>
        <a:lstStyle/>
        <a:p>
          <a:r>
            <a:rPr lang="fi-FI" sz="1400">
              <a:latin typeface="Arial" panose="020B0604020202020204" pitchFamily="34" charset="0"/>
              <a:cs typeface="Arial" panose="020B0604020202020204" pitchFamily="34" charset="0"/>
            </a:rPr>
            <a:t>Rakenna visio</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chemeClr val="accent1"/>
          </a:solidFill>
        </a:ln>
      </dgm:spPr>
      <dgm:t>
        <a:bodyPr/>
        <a:lstStyle/>
        <a:p>
          <a:r>
            <a:rPr lang="fi-FI" sz="1400">
              <a:latin typeface="Arial" panose="020B0604020202020204" pitchFamily="34" charset="0"/>
              <a:cs typeface="Arial" panose="020B0604020202020204" pitchFamily="34" charset="0"/>
            </a:rPr>
            <a:t>Rakenna suunnitelma</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chemeClr val="accent1"/>
          </a:solidFill>
        </a:ln>
      </dgm:spPr>
      <dgm:t>
        <a:bodyPr/>
        <a:lstStyle/>
        <a:p>
          <a:r>
            <a:rPr lang="fi-FI" sz="1400" dirty="0">
              <a:latin typeface="Arial" panose="020B0604020202020204" pitchFamily="34" charset="0"/>
              <a:cs typeface="Arial" panose="020B0604020202020204" pitchFamily="34" charset="0"/>
            </a:rPr>
            <a:t>Rakenna menestys</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custScaleX="12597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fi-FI">
              <a:solidFill>
                <a:schemeClr val="tx1"/>
              </a:solidFill>
              <a:latin typeface="Calibri" panose="020F0502020204030204" pitchFamily="34" charset="0"/>
              <a:cs typeface="Calibri" panose="020F0502020204030204" pitchFamily="34" charset="0"/>
            </a:rPr>
            <a:t>Kasvattakaa jäsenyyttä klubissa.</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fi-FI">
              <a:solidFill>
                <a:schemeClr val="tx1"/>
              </a:solidFill>
              <a:latin typeface="Calibri" panose="020F0502020204030204" pitchFamily="34" charset="0"/>
              <a:cs typeface="Calibri" panose="020F0502020204030204" pitchFamily="34" charset="0"/>
            </a:rPr>
            <a:t>Innostakaa klubianne uusilla palveluaktiviteeteilla</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fi-FI">
              <a:solidFill>
                <a:schemeClr val="tx1"/>
              </a:solidFill>
              <a:latin typeface="Calibri" panose="020F0502020204030204" pitchFamily="34" charset="0"/>
              <a:cs typeface="Calibri" panose="020F0502020204030204" pitchFamily="34" charset="0"/>
            </a:rPr>
            <a:t>Innostakaa klubia uusilla jäsenillä</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fi-FI">
              <a:solidFill>
                <a:schemeClr val="tx1"/>
              </a:solidFill>
              <a:latin typeface="Calibri" panose="020F0502020204030204" pitchFamily="34" charset="0"/>
              <a:cs typeface="Calibri" panose="020F0502020204030204" pitchFamily="34" charset="0"/>
            </a:rPr>
            <a:t>Toteuttakaa erinomaista toimintaa johtajuuden kehittämisessä ja klubin toiminnassa</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fi-FI">
              <a:solidFill>
                <a:schemeClr val="accent6"/>
              </a:solidFill>
              <a:latin typeface="Calibri" panose="020F0502020204030204" pitchFamily="34" charset="0"/>
              <a:cs typeface="Calibri" panose="020F0502020204030204" pitchFamily="34" charset="0"/>
            </a:rPr>
            <a:t>Kertokaa klubinne saavutuksista paikkakunnallanne</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fi-FI" sz="1200">
              <a:solidFill>
                <a:schemeClr val="bg1"/>
              </a:solidFill>
              <a:latin typeface="Calibri" panose="020F0502020204030204" pitchFamily="34" charset="0"/>
              <a:cs typeface="Calibri" panose="020F0502020204030204" pitchFamily="34" charset="0"/>
            </a:rPr>
            <a:t>Jaa</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fi-FI" sz="1200">
              <a:solidFill>
                <a:schemeClr val="bg1"/>
              </a:solidFill>
              <a:latin typeface="Calibri" panose="020F0502020204030204" pitchFamily="34" charset="0"/>
              <a:cs typeface="Calibri" panose="020F0502020204030204" pitchFamily="34" charset="0"/>
            </a:rPr>
            <a:t>Tue</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fi-FI" sz="1200">
              <a:solidFill>
                <a:schemeClr val="bg1"/>
              </a:solidFill>
              <a:latin typeface="Calibri" panose="020F0502020204030204" pitchFamily="34" charset="0"/>
              <a:cs typeface="Calibri" panose="020F0502020204030204" pitchFamily="34" charset="0"/>
            </a:rPr>
            <a:t>Anna tunnustusta</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fi-FI" sz="1200">
              <a:solidFill>
                <a:schemeClr val="bg1"/>
              </a:solidFill>
              <a:latin typeface="Calibri" panose="020F0502020204030204" pitchFamily="34" charset="0"/>
              <a:cs typeface="Calibri" panose="020F0502020204030204" pitchFamily="34" charset="0"/>
            </a:rPr>
            <a:t>Arvioi</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fi-FI" sz="1200">
              <a:solidFill>
                <a:schemeClr val="bg1"/>
              </a:solidFill>
              <a:latin typeface="Calibri" panose="020F0502020204030204" pitchFamily="34" charset="0"/>
              <a:cs typeface="Calibri" panose="020F0502020204030204" pitchFamily="34" charset="0"/>
            </a:rPr>
            <a:t>Muuta</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1124" y="50755"/>
          <a:ext cx="1411710" cy="847026"/>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latin typeface="Arial" panose="020B0604020202020204" pitchFamily="34" charset="0"/>
              <a:cs typeface="Arial" panose="020B0604020202020204" pitchFamily="34" charset="0"/>
            </a:rPr>
            <a:t>Rakenna tiimi</a:t>
          </a:r>
        </a:p>
      </dsp:txBody>
      <dsp:txXfrm>
        <a:off x="25933" y="75564"/>
        <a:ext cx="1362092" cy="797408"/>
      </dsp:txXfrm>
    </dsp:sp>
    <dsp:sp modelId="{7C60905F-858E-3D45-BDCF-8E59A2EDBDC4}">
      <dsp:nvSpPr>
        <dsp:cNvPr id="0" name=""/>
        <dsp:cNvSpPr/>
      </dsp:nvSpPr>
      <dsp:spPr>
        <a:xfrm>
          <a:off x="1554006" y="299216"/>
          <a:ext cx="299282" cy="35010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554006" y="369237"/>
        <a:ext cx="209497" cy="210062"/>
      </dsp:txXfrm>
    </dsp:sp>
    <dsp:sp modelId="{E8342DD9-3EB7-044E-AC87-2159238855B0}">
      <dsp:nvSpPr>
        <dsp:cNvPr id="0" name=""/>
        <dsp:cNvSpPr/>
      </dsp:nvSpPr>
      <dsp:spPr>
        <a:xfrm>
          <a:off x="1977519" y="50755"/>
          <a:ext cx="1411710" cy="847026"/>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latin typeface="Arial" panose="020B0604020202020204" pitchFamily="34" charset="0"/>
              <a:cs typeface="Arial" panose="020B0604020202020204" pitchFamily="34" charset="0"/>
            </a:rPr>
            <a:t>Rakenna visio</a:t>
          </a:r>
        </a:p>
      </dsp:txBody>
      <dsp:txXfrm>
        <a:off x="2002328" y="75564"/>
        <a:ext cx="1362092" cy="797408"/>
      </dsp:txXfrm>
    </dsp:sp>
    <dsp:sp modelId="{B54B4899-8638-1D4E-9510-CDD331AF6A4C}">
      <dsp:nvSpPr>
        <dsp:cNvPr id="0" name=""/>
        <dsp:cNvSpPr/>
      </dsp:nvSpPr>
      <dsp:spPr>
        <a:xfrm>
          <a:off x="3530400" y="299216"/>
          <a:ext cx="299282" cy="35010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530400" y="369237"/>
        <a:ext cx="209497" cy="210062"/>
      </dsp:txXfrm>
    </dsp:sp>
    <dsp:sp modelId="{BEB34310-ABF7-2D43-851D-F592E75CB68F}">
      <dsp:nvSpPr>
        <dsp:cNvPr id="0" name=""/>
        <dsp:cNvSpPr/>
      </dsp:nvSpPr>
      <dsp:spPr>
        <a:xfrm>
          <a:off x="3953913" y="50755"/>
          <a:ext cx="1778388" cy="847026"/>
        </a:xfrm>
        <a:prstGeom prst="roundRect">
          <a:avLst>
            <a:gd name="adj" fmla="val 10000"/>
          </a:avLst>
        </a:prstGeom>
        <a:solidFill>
          <a:srgbClr val="02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a:latin typeface="Arial" panose="020B0604020202020204" pitchFamily="34" charset="0"/>
              <a:cs typeface="Arial" panose="020B0604020202020204" pitchFamily="34" charset="0"/>
            </a:rPr>
            <a:t>Rakenna suunnitelma</a:t>
          </a:r>
        </a:p>
      </dsp:txBody>
      <dsp:txXfrm>
        <a:off x="3978722" y="75564"/>
        <a:ext cx="1728770" cy="797408"/>
      </dsp:txXfrm>
    </dsp:sp>
    <dsp:sp modelId="{CA339F13-2EEE-8C42-BA2D-5E6BA45F7F5D}">
      <dsp:nvSpPr>
        <dsp:cNvPr id="0" name=""/>
        <dsp:cNvSpPr/>
      </dsp:nvSpPr>
      <dsp:spPr>
        <a:xfrm>
          <a:off x="5873472" y="299216"/>
          <a:ext cx="299282" cy="350104"/>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873472" y="369237"/>
        <a:ext cx="209497" cy="210062"/>
      </dsp:txXfrm>
    </dsp:sp>
    <dsp:sp modelId="{A036C3C0-EC55-8E47-B730-4BF68E881699}">
      <dsp:nvSpPr>
        <dsp:cNvPr id="0" name=""/>
        <dsp:cNvSpPr/>
      </dsp:nvSpPr>
      <dsp:spPr>
        <a:xfrm>
          <a:off x="6296985" y="50755"/>
          <a:ext cx="1411710" cy="847026"/>
        </a:xfrm>
        <a:prstGeom prst="roundRect">
          <a:avLst>
            <a:gd name="adj" fmla="val 10000"/>
          </a:avLst>
        </a:prstGeom>
        <a:solidFill>
          <a:srgbClr val="00338D"/>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i-FI" sz="1400" kern="1200" dirty="0">
              <a:latin typeface="Arial" panose="020B0604020202020204" pitchFamily="34" charset="0"/>
              <a:cs typeface="Arial" panose="020B0604020202020204" pitchFamily="34" charset="0"/>
            </a:rPr>
            <a:t>Rakenna menestys</a:t>
          </a:r>
        </a:p>
      </dsp:txBody>
      <dsp:txXfrm>
        <a:off x="6321794" y="75564"/>
        <a:ext cx="1362092" cy="7974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fi-FI" sz="2500" kern="1200">
              <a:solidFill>
                <a:schemeClr val="tx1"/>
              </a:solidFill>
              <a:latin typeface="Calibri" panose="020F0502020204030204" pitchFamily="34" charset="0"/>
              <a:cs typeface="Calibri" panose="020F0502020204030204" pitchFamily="34" charset="0"/>
            </a:rPr>
            <a:t>Kasvattakaa jäsenyyttä klubissa.</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latin typeface="Calibri" panose="020F0502020204030204" pitchFamily="34" charset="0"/>
              <a:cs typeface="Calibri" panose="020F0502020204030204" pitchFamily="34" charset="0"/>
            </a:rPr>
            <a:t>Innostakaa klubia uusilla jäsenillä</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latin typeface="Calibri" panose="020F0502020204030204" pitchFamily="34" charset="0"/>
              <a:cs typeface="Calibri" panose="020F0502020204030204" pitchFamily="34" charset="0"/>
            </a:rPr>
            <a:t>Innostakaa klubianne uusilla palveluaktiviteeteilla</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tx1"/>
              </a:solidFill>
              <a:latin typeface="Calibri" panose="020F0502020204030204" pitchFamily="34" charset="0"/>
              <a:cs typeface="Calibri" panose="020F0502020204030204" pitchFamily="34" charset="0"/>
            </a:rPr>
            <a:t>Toteuttakaa erinomaista toimintaa johtajuuden kehittämisessä ja klubin toiminnassa</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fi-FI" sz="1800" kern="1200">
              <a:solidFill>
                <a:schemeClr val="accent6"/>
              </a:solidFill>
              <a:latin typeface="Calibri" panose="020F0502020204030204" pitchFamily="34" charset="0"/>
              <a:cs typeface="Calibri" panose="020F0502020204030204" pitchFamily="34" charset="0"/>
            </a:rPr>
            <a:t>Kertokaa klubinne saavutuksista paikkakunnallanne</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00046"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Jaa</a:t>
          </a:r>
        </a:p>
      </dsp:txBody>
      <dsp:txXfrm>
        <a:off x="3000046" y="22775"/>
        <a:ext cx="799390" cy="799390"/>
      </dsp:txXfrm>
    </dsp:sp>
    <dsp:sp modelId="{38F3E115-2726-41E2-A1A9-A5F5D41654D6}">
      <dsp:nvSpPr>
        <dsp:cNvPr id="0" name=""/>
        <dsp:cNvSpPr/>
      </dsp:nvSpPr>
      <dsp:spPr>
        <a:xfrm>
          <a:off x="1119928" y="-309"/>
          <a:ext cx="2996718" cy="2996718"/>
        </a:xfrm>
        <a:prstGeom prst="circularArrow">
          <a:avLst>
            <a:gd name="adj1" fmla="val 5202"/>
            <a:gd name="adj2" fmla="val 336027"/>
            <a:gd name="adj3" fmla="val 21292777"/>
            <a:gd name="adj4" fmla="val 1976664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83011" y="1509188"/>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Tue</a:t>
          </a:r>
        </a:p>
      </dsp:txBody>
      <dsp:txXfrm>
        <a:off x="3483011" y="1509188"/>
        <a:ext cx="799390" cy="799390"/>
      </dsp:txXfrm>
    </dsp:sp>
    <dsp:sp modelId="{8BA4A4AD-AE21-4519-907E-3292F261B497}">
      <dsp:nvSpPr>
        <dsp:cNvPr id="0" name=""/>
        <dsp:cNvSpPr/>
      </dsp:nvSpPr>
      <dsp:spPr>
        <a:xfrm>
          <a:off x="1119928" y="-309"/>
          <a:ext cx="2996718" cy="2996718"/>
        </a:xfrm>
        <a:prstGeom prst="circularArrow">
          <a:avLst>
            <a:gd name="adj1" fmla="val 5202"/>
            <a:gd name="adj2" fmla="val 336027"/>
            <a:gd name="adj3" fmla="val 4014216"/>
            <a:gd name="adj4" fmla="val 2253875"/>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18592" y="2427842"/>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Anna tunnustusta</a:t>
          </a:r>
        </a:p>
      </dsp:txBody>
      <dsp:txXfrm>
        <a:off x="2218592" y="2427842"/>
        <a:ext cx="799390" cy="799390"/>
      </dsp:txXfrm>
    </dsp:sp>
    <dsp:sp modelId="{9E39B2B2-8846-4D64-9C36-18324217A6E5}">
      <dsp:nvSpPr>
        <dsp:cNvPr id="0" name=""/>
        <dsp:cNvSpPr/>
      </dsp:nvSpPr>
      <dsp:spPr>
        <a:xfrm>
          <a:off x="1119928" y="-309"/>
          <a:ext cx="2996718" cy="2996718"/>
        </a:xfrm>
        <a:prstGeom prst="circularArrow">
          <a:avLst>
            <a:gd name="adj1" fmla="val 5202"/>
            <a:gd name="adj2" fmla="val 336027"/>
            <a:gd name="adj3" fmla="val 8210097"/>
            <a:gd name="adj4" fmla="val 644975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724177" y="1509188"/>
          <a:ext cx="1259383"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Arvioi</a:t>
          </a:r>
        </a:p>
      </dsp:txBody>
      <dsp:txXfrm>
        <a:off x="724177" y="1509188"/>
        <a:ext cx="1259383" cy="799390"/>
      </dsp:txXfrm>
    </dsp:sp>
    <dsp:sp modelId="{2E3351E2-2A4A-4DA6-8386-CAD3C32A7C8A}">
      <dsp:nvSpPr>
        <dsp:cNvPr id="0" name=""/>
        <dsp:cNvSpPr/>
      </dsp:nvSpPr>
      <dsp:spPr>
        <a:xfrm>
          <a:off x="1119928" y="-309"/>
          <a:ext cx="2996718" cy="2996718"/>
        </a:xfrm>
        <a:prstGeom prst="circularArrow">
          <a:avLst>
            <a:gd name="adj1" fmla="val 5202"/>
            <a:gd name="adj2" fmla="val 336027"/>
            <a:gd name="adj3" fmla="val 12297326"/>
            <a:gd name="adj4" fmla="val 10771196"/>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437139" y="22775"/>
          <a:ext cx="799390" cy="79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a:solidFill>
                <a:schemeClr val="bg1"/>
              </a:solidFill>
              <a:latin typeface="Calibri" panose="020F0502020204030204" pitchFamily="34" charset="0"/>
              <a:cs typeface="Calibri" panose="020F0502020204030204" pitchFamily="34" charset="0"/>
            </a:rPr>
            <a:t>Muuta</a:t>
          </a:r>
        </a:p>
      </dsp:txBody>
      <dsp:txXfrm>
        <a:off x="1437139" y="22775"/>
        <a:ext cx="799390" cy="799390"/>
      </dsp:txXfrm>
    </dsp:sp>
    <dsp:sp modelId="{530FA79C-3F31-40E4-83D7-8F47B18CD322}">
      <dsp:nvSpPr>
        <dsp:cNvPr id="0" name=""/>
        <dsp:cNvSpPr/>
      </dsp:nvSpPr>
      <dsp:spPr>
        <a:xfrm>
          <a:off x="1119928" y="-309"/>
          <a:ext cx="2996718" cy="2996718"/>
        </a:xfrm>
        <a:prstGeom prst="circularArrow">
          <a:avLst>
            <a:gd name="adj1" fmla="val 5202"/>
            <a:gd name="adj2" fmla="val 336027"/>
            <a:gd name="adj3" fmla="val 16865206"/>
            <a:gd name="adj4" fmla="val 15198767"/>
            <a:gd name="adj5" fmla="val 606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fi-FI"/>
              <a:t>NAMI Menneisyys Nykyisyys Tulevaisuus</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Tutustu Klubin toiminnan parantaminen -verkkosivuun, jossa voit ladata Suunnittele klubisi menestys -oppaan ja vastaavan PowerPoint-esityksen.</a:t>
            </a:r>
          </a:p>
        </p:txBody>
      </p:sp>
      <p:sp>
        <p:nvSpPr>
          <p:cNvPr id="4" name="Header Placeholder 3"/>
          <p:cNvSpPr>
            <a:spLocks noGrp="1"/>
          </p:cNvSpPr>
          <p:nvPr>
            <p:ph type="hdr" sz="quarter"/>
          </p:nvPr>
        </p:nvSpPr>
        <p:spPr/>
        <p:txBody>
          <a:bodyPr/>
          <a:lstStyle/>
          <a:p>
            <a:pPr>
              <a:defRPr/>
            </a:pPr>
            <a:r>
              <a:rPr lang="fi-FI"/>
              <a:t>NAMI Menneisyys Nykyisyys Tulevaisuus</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354763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810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fi-FI"/>
              <a:t>NAMI Menneisyys Nykyisyys Tulevaisuus</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Käyttäkää SWOT-analyysia tarpeiden tunnistamiseen ja tavoitteiden strategisoimiseen. </a:t>
            </a:r>
          </a:p>
        </p:txBody>
      </p:sp>
      <p:sp>
        <p:nvSpPr>
          <p:cNvPr id="4" name="Header Placeholder 3"/>
          <p:cNvSpPr>
            <a:spLocks noGrp="1"/>
          </p:cNvSpPr>
          <p:nvPr>
            <p:ph type="hdr" sz="quarter"/>
          </p:nvPr>
        </p:nvSpPr>
        <p:spPr/>
        <p:txBody>
          <a:bodyPr/>
          <a:lstStyle/>
          <a:p>
            <a:pPr>
              <a:defRPr/>
            </a:pPr>
            <a:r>
              <a:rPr lang="fi-FI"/>
              <a:t>NAMI Menneisyys Nykyisyys Tulevaisuus</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fi-FI"/>
              <a:t>NAMI Menneisyys Nykyisyys Tulevaisuus</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fi-FI"/>
              <a:t>NAMI Menneisyys Nykyisyys Tulevaisuus</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a:p>
        </p:txBody>
      </p:sp>
    </p:spTree>
    <p:extLst>
      <p:ext uri="{BB962C8B-B14F-4D97-AF65-F5344CB8AC3E}">
        <p14:creationId xmlns:p14="http://schemas.microsoft.com/office/powerpoint/2010/main" val="294634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Ongelmanratkaisuopas klubeille </a:t>
            </a:r>
            <a:r>
              <a:rPr lang="fi-FI" sz="1800">
                <a:effectLst/>
                <a:latin typeface="Calibri Light" panose="020F0302020204030204" pitchFamily="34" charset="0"/>
                <a:ea typeface="Calibri" panose="020F0502020204030204" pitchFamily="34" charset="0"/>
              </a:rPr>
              <a:t>esittelee yleisiä klubeissa esiintyviä ongelmia ja resursseja, jotka auttavat ratkaisujen löytämisessä. </a:t>
            </a:r>
          </a:p>
        </p:txBody>
      </p:sp>
      <p:sp>
        <p:nvSpPr>
          <p:cNvPr id="4" name="Header Placeholder 3"/>
          <p:cNvSpPr>
            <a:spLocks noGrp="1"/>
          </p:cNvSpPr>
          <p:nvPr>
            <p:ph type="hdr" sz="quarter"/>
          </p:nvPr>
        </p:nvSpPr>
        <p:spPr/>
        <p:txBody>
          <a:bodyPr/>
          <a:lstStyle/>
          <a:p>
            <a:pPr>
              <a:defRPr/>
            </a:pPr>
            <a:r>
              <a:rPr lang="fi-FI"/>
              <a:t>NAMI Menneisyys Nykyisyys Tulevaisuus</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fi-FI"/>
              <a:t>NAMI Menneisyys Nykyisyys Tulevaisuus</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fi-FI"/>
              <a:t>NAMI Menneisyys Nykyisyys Tulevaisuus</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i-FI" dirty="0"/>
              <a:t>Jaa: </a:t>
            </a:r>
            <a:r>
              <a:rPr lang="fi-FI" sz="1200" dirty="0">
                <a:solidFill>
                  <a:schemeClr val="bg1"/>
                </a:solidFill>
                <a:latin typeface="Calibri" panose="020F0502020204030204" pitchFamily="34" charset="0"/>
                <a:cs typeface="Calibri" panose="020F0502020204030204" pitchFamily="34" charset="0"/>
              </a:rPr>
              <a:t>klubinne </a:t>
            </a:r>
            <a:r>
              <a:rPr lang="fi-FI" sz="1200" i="1" dirty="0">
                <a:solidFill>
                  <a:schemeClr val="bg1"/>
                </a:solidFill>
                <a:latin typeface="Calibri" panose="020F0502020204030204" pitchFamily="34" charset="0"/>
                <a:cs typeface="Calibri" panose="020F0502020204030204" pitchFamily="34" charset="0"/>
              </a:rPr>
              <a:t>visio</a:t>
            </a:r>
            <a:r>
              <a:rPr lang="fi-FI" sz="1200" dirty="0">
                <a:solidFill>
                  <a:schemeClr val="bg1"/>
                </a:solidFill>
                <a:latin typeface="Calibri" panose="020F0502020204030204" pitchFamily="34" charset="0"/>
                <a:cs typeface="Calibri" panose="020F0502020204030204" pitchFamily="34" charset="0"/>
              </a:rPr>
              <a:t> kaikille jäsenille, jotta he tietävät, mitä klubi haluaa saavuttaa sekä mikä heidän oma roolinsa on klubin tavoitteiden saavuttamisessa. Klubin elinvoimaisuuden kannalta on tärkeää, että jäsenet tuntevat osallisuutta klubin menestykseen.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dirty="0">
                <a:solidFill>
                  <a:schemeClr val="bg1"/>
                </a:solidFill>
                <a:latin typeface="Calibri" panose="020F0502020204030204" pitchFamily="34" charset="0"/>
                <a:cs typeface="Calibri" panose="020F0502020204030204" pitchFamily="34" charset="0"/>
              </a:rPr>
              <a:t>Tue jäseniä, jotka ovat sitoutuneet suunnitelmaan, jotta heillä on tarvittavat resurssit käytössään. Johtajien tulisi varmistaa uusien jäsenten kohdalta, että he ovat saaneet tarvitsemansa tuen.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dirty="0">
                <a:solidFill>
                  <a:schemeClr val="bg1"/>
                </a:solidFill>
                <a:latin typeface="Calibri" panose="020F0502020204030204" pitchFamily="34" charset="0"/>
                <a:cs typeface="Calibri" panose="020F0502020204030204" pitchFamily="34" charset="0"/>
              </a:rPr>
              <a:t>Antakaa tunnustusta välisaavutuksista, jotta jäsenet tuntevat arvostusta ja että ovat menossa oikeaan suuntaan. Jokainen matka alkaa ensimmäisestä askeleesta. Kannustakaa jäseniä usein pitääksenne heidät motivoituneina ja aktiivisina. Älkää pitäkö onnistumisianne salaisuutena! Kertokaa onnistumisenne paikkakuntalaisille, jotta saatte samanmieliset (ja mahdolliset uudet jäsenet) mukaan toimintaanne.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dirty="0">
                <a:solidFill>
                  <a:schemeClr val="bg1"/>
                </a:solidFill>
                <a:latin typeface="Calibri" panose="020F0502020204030204" pitchFamily="34" charset="0"/>
                <a:cs typeface="Calibri" panose="020F0502020204030204" pitchFamily="34" charset="0"/>
              </a:rPr>
              <a:t>Arvioi: suunnitelma. On myös erittäin tärkeää, että suunnitelmaa arvioidaan säännöllisin väliajoin. Kun olosuhteet muuttuvat, suunnitelmaa on ehkä muutettava. Ensimmäisen suunnitelman laatiminen on vasta kaiken alku. Pitäkää se hengissä ja ajankohtaisena mittaamalla edistymistä ja keräämällä rutiininomaisesti palautetta klubin jäseniltä. Näin pääsette haluttuihin tuloksiin.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i-FI" sz="1200" dirty="0">
                <a:solidFill>
                  <a:schemeClr val="bg1"/>
                </a:solidFill>
                <a:latin typeface="Calibri" panose="020F0502020204030204" pitchFamily="34" charset="0"/>
                <a:cs typeface="Calibri" panose="020F0502020204030204" pitchFamily="34" charset="0"/>
              </a:rPr>
              <a:t>Muuta:  Muuttakaa suunnitelmaa. Älkää arkailko muuttaa suunnitelmaanne kun tilanteet muuttuvat. Tarkastakaa suunnitelma usein, arvioikaa muuttuneita tarpeita ja vaiheita. Pitäkää jäsenet aktiivisina päätöksenteossa, jotta heidän kiinnostuksensa suunnitelman toteutumisen kannalta säilyy. </a:t>
            </a:r>
          </a:p>
          <a:p>
            <a:endParaRPr lang="en-US" dirty="0"/>
          </a:p>
        </p:txBody>
      </p:sp>
      <p:sp>
        <p:nvSpPr>
          <p:cNvPr id="4" name="Header Placeholder 3"/>
          <p:cNvSpPr>
            <a:spLocks noGrp="1"/>
          </p:cNvSpPr>
          <p:nvPr>
            <p:ph type="hdr" sz="quarter"/>
          </p:nvPr>
        </p:nvSpPr>
        <p:spPr/>
        <p:txBody>
          <a:bodyPr/>
          <a:lstStyle/>
          <a:p>
            <a:pPr>
              <a:defRPr/>
            </a:pPr>
            <a:r>
              <a:rPr lang="fi-FI"/>
              <a:t>NAMI Menneisyys Nykyisyys Tulevaisuus</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a:p>
        </p:txBody>
      </p:sp>
    </p:spTree>
    <p:extLst>
      <p:ext uri="{BB962C8B-B14F-4D97-AF65-F5344CB8AC3E}">
        <p14:creationId xmlns:p14="http://schemas.microsoft.com/office/powerpoint/2010/main" val="29637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em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hyperlink" Target="mailto:orderdetails@lionsclubs.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fi-FI" sz="4800" b="1">
                <a:solidFill>
                  <a:schemeClr val="bg1"/>
                </a:solidFill>
                <a:effectLst/>
                <a:latin typeface="Calibri" panose="020F0502020204030204" pitchFamily="34" charset="0"/>
                <a:ea typeface="Calibri" panose="020F0502020204030204" pitchFamily="34" charset="0"/>
                <a:cs typeface="Calibri" panose="020F0502020204030204" pitchFamily="34" charset="0"/>
              </a:rPr>
              <a:t>Suunnittele klubisi menestys</a:t>
            </a:r>
          </a:p>
          <a:p>
            <a:pPr marL="0" marR="0">
              <a:lnSpc>
                <a:spcPct val="107000"/>
              </a:lnSpc>
              <a:spcBef>
                <a:spcPts val="0"/>
              </a:spcBef>
              <a:spcAft>
                <a:spcPts val="0"/>
              </a:spcAft>
            </a:pPr>
            <a:r>
              <a:rPr lang="fi-FI" sz="2000" b="1">
                <a:solidFill>
                  <a:schemeClr val="bg1"/>
                </a:solidFill>
                <a:latin typeface="Calibri" panose="020F0502020204030204" pitchFamily="34" charset="0"/>
                <a:ea typeface="Calibri" panose="020F0502020204030204" pitchFamily="34" charset="0"/>
                <a:cs typeface="Calibri" panose="020F0502020204030204" pitchFamily="34" charset="0"/>
              </a:rPr>
              <a:t>(Maailmanlaajuinen jäsenyysaloite)</a:t>
            </a:r>
          </a:p>
        </p:txBody>
      </p:sp>
      <p:pic>
        <p:nvPicPr>
          <p:cNvPr id="2" name="Picture 1" descr="A black background with white text&#10;&#10;Description automatically generated">
            <a:extLst>
              <a:ext uri="{FF2B5EF4-FFF2-40B4-BE49-F238E27FC236}">
                <a16:creationId xmlns:a16="http://schemas.microsoft.com/office/drawing/2014/main" id="{17823C7A-6B45-2370-2B8F-48B89ED5C758}"/>
              </a:ext>
            </a:extLst>
          </p:cNvPr>
          <p:cNvPicPr>
            <a:picLocks noChangeAspect="1"/>
          </p:cNvPicPr>
          <p:nvPr/>
        </p:nvPicPr>
        <p:blipFill>
          <a:blip r:embed="rId4"/>
          <a:stretch>
            <a:fillRect/>
          </a:stretch>
        </p:blipFill>
        <p:spPr>
          <a:xfrm>
            <a:off x="10058400" y="5410200"/>
            <a:ext cx="2033404" cy="2033404"/>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1596059"/>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i-FI">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75260" y="106265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200" dirty="0">
                <a:solidFill>
                  <a:schemeClr val="accent1"/>
                </a:solidFill>
                <a:latin typeface="Calibri" panose="020F0502020204030204" pitchFamily="34" charset="0"/>
                <a:cs typeface="Calibri" panose="020F0502020204030204" pitchFamily="34" charset="0"/>
              </a:rPr>
              <a:t>SWOT-analyysi</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i-FI" sz="2400">
                  <a:solidFill>
                    <a:schemeClr val="bg1"/>
                  </a:solidFill>
                  <a:latin typeface="Calibri" panose="020F0502020204030204" pitchFamily="34" charset="0"/>
                  <a:cs typeface="Calibri" panose="020F0502020204030204" pitchFamily="34" charset="0"/>
                </a:rPr>
                <a:t>Hyödynnetään vahvuuksiamme</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i-FI" sz="2400">
                  <a:solidFill>
                    <a:schemeClr val="bg1"/>
                  </a:solidFill>
                  <a:latin typeface="Calibri" panose="020F0502020204030204" pitchFamily="34" charset="0"/>
                  <a:cs typeface="Calibri" panose="020F0502020204030204" pitchFamily="34" charset="0"/>
                </a:rPr>
                <a:t>Hallitaan heikkouksiamme</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i-FI" sz="2400">
                  <a:solidFill>
                    <a:schemeClr val="bg1"/>
                  </a:solidFill>
                  <a:latin typeface="Calibri" panose="020F0502020204030204" pitchFamily="34" charset="0"/>
                  <a:cs typeface="Calibri" panose="020F0502020204030204" pitchFamily="34" charset="0"/>
                </a:rPr>
                <a:t>Hyödynnetään tilaisuuksia</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fi-FI" sz="2400">
                  <a:solidFill>
                    <a:schemeClr val="bg1"/>
                  </a:solidFill>
                  <a:latin typeface="Calibri" panose="020F0502020204030204" pitchFamily="34" charset="0"/>
                  <a:cs typeface="Calibri" panose="020F0502020204030204" pitchFamily="34" charset="0"/>
                </a:rPr>
                <a:t>Minimoidaan uhkiemme vaikutus</a:t>
              </a:r>
            </a:p>
          </p:txBody>
        </p:sp>
      </p:grpSp>
      <p:pic>
        <p:nvPicPr>
          <p:cNvPr id="13" name="Picture 12">
            <a:extLst>
              <a:ext uri="{FF2B5EF4-FFF2-40B4-BE49-F238E27FC236}">
                <a16:creationId xmlns:a16="http://schemas.microsoft.com/office/drawing/2014/main" id="{0B0287E0-F7BD-418A-B267-B54AF8020F91}"/>
              </a:ext>
            </a:extLst>
          </p:cNvPr>
          <p:cNvPicPr>
            <a:picLocks noChangeAspect="1"/>
          </p:cNvPicPr>
          <p:nvPr/>
        </p:nvPicPr>
        <p:blipFill>
          <a:blip r:embed="rId4"/>
          <a:stretch>
            <a:fillRect/>
          </a:stretch>
        </p:blipFill>
        <p:spPr>
          <a:xfrm>
            <a:off x="381000" y="2237073"/>
            <a:ext cx="6637597" cy="1964066"/>
          </a:xfrm>
          <a:prstGeom prst="rect">
            <a:avLst/>
          </a:prstGeom>
        </p:spPr>
      </p:pic>
      <p:sp>
        <p:nvSpPr>
          <p:cNvPr id="4" name="Background - Solid">
            <a:extLst>
              <a:ext uri="{FF2B5EF4-FFF2-40B4-BE49-F238E27FC236}">
                <a16:creationId xmlns:a16="http://schemas.microsoft.com/office/drawing/2014/main" id="{87E9C4DC-4717-C606-3E2A-C969CECC5B19}"/>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Background - Solid">
            <a:extLst>
              <a:ext uri="{FF2B5EF4-FFF2-40B4-BE49-F238E27FC236}">
                <a16:creationId xmlns:a16="http://schemas.microsoft.com/office/drawing/2014/main" id="{E8F5CA58-07CB-F4DD-ABB3-CC6CCF091D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6" name="Picture 5">
            <a:extLst>
              <a:ext uri="{FF2B5EF4-FFF2-40B4-BE49-F238E27FC236}">
                <a16:creationId xmlns:a16="http://schemas.microsoft.com/office/drawing/2014/main" id="{AD156C71-7EE8-DC91-9A96-524271E79BA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3952A9F8-E789-0872-222D-E90291E171A9}"/>
              </a:ext>
            </a:extLst>
          </p:cNvPr>
          <p:cNvSpPr txBox="1">
            <a:spLocks/>
          </p:cNvSpPr>
          <p:nvPr/>
        </p:nvSpPr>
        <p:spPr>
          <a:xfrm>
            <a:off x="1038764" y="1834700"/>
            <a:ext cx="4846281" cy="1898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i-FI" dirty="0">
                <a:latin typeface="Calibri" panose="020F0502020204030204" pitchFamily="34" charset="0"/>
                <a:cs typeface="Calibri" panose="020F0502020204030204" pitchFamily="34" charset="0"/>
              </a:rPr>
              <a:t>RESURSSEJA PAINOPISTEALUEIDEN TUKEMISEEN</a:t>
            </a:r>
          </a:p>
        </p:txBody>
      </p:sp>
    </p:spTree>
    <p:extLst>
      <p:ext uri="{BB962C8B-B14F-4D97-AF65-F5344CB8AC3E}">
        <p14:creationId xmlns:p14="http://schemas.microsoft.com/office/powerpoint/2010/main" val="3690919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16842" y="1082559"/>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7038" y="471864"/>
            <a:ext cx="2834324" cy="6564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latin typeface="Calibri" panose="020F0502020204030204" pitchFamily="34" charset="0"/>
                <a:cs typeface="Calibri" panose="020F0502020204030204" pitchFamily="34" charset="0"/>
              </a:rPr>
              <a:t>Resurssit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3" name="Picture 2">
            <a:extLst>
              <a:ext uri="{FF2B5EF4-FFF2-40B4-BE49-F238E27FC236}">
                <a16:creationId xmlns:a16="http://schemas.microsoft.com/office/drawing/2014/main" id="{A7D7ABE4-DF3E-5A78-CFFB-F65CB8B6A713}"/>
              </a:ext>
            </a:extLst>
          </p:cNvPr>
          <p:cNvPicPr>
            <a:picLocks noChangeAspect="1"/>
          </p:cNvPicPr>
          <p:nvPr/>
        </p:nvPicPr>
        <p:blipFill>
          <a:blip r:embed="rId3"/>
          <a:stretch>
            <a:fillRect/>
          </a:stretch>
        </p:blipFill>
        <p:spPr>
          <a:xfrm>
            <a:off x="3117904" y="2432063"/>
            <a:ext cx="2834324" cy="3657973"/>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C1D1A8C9-74D5-DC6F-4AB4-2EE5EE00E6EC}"/>
              </a:ext>
            </a:extLst>
          </p:cNvPr>
          <p:cNvPicPr>
            <a:picLocks noChangeAspect="1"/>
          </p:cNvPicPr>
          <p:nvPr/>
        </p:nvPicPr>
        <p:blipFill>
          <a:blip r:embed="rId4"/>
          <a:stretch>
            <a:fillRect/>
          </a:stretch>
        </p:blipFill>
        <p:spPr>
          <a:xfrm>
            <a:off x="155622" y="1687016"/>
            <a:ext cx="2835610" cy="3679226"/>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479FFE30-092C-D2A9-8639-1CB0446BA868}"/>
              </a:ext>
            </a:extLst>
          </p:cNvPr>
          <p:cNvPicPr>
            <a:picLocks noChangeAspect="1"/>
          </p:cNvPicPr>
          <p:nvPr/>
        </p:nvPicPr>
        <p:blipFill>
          <a:blip r:embed="rId5"/>
          <a:stretch>
            <a:fillRect/>
          </a:stretch>
        </p:blipFill>
        <p:spPr>
          <a:xfrm>
            <a:off x="9093230" y="2432063"/>
            <a:ext cx="2943148" cy="3810000"/>
          </a:xfrm>
          <a:prstGeom prst="rect">
            <a:avLst/>
          </a:prstGeom>
          <a:effectLst>
            <a:outerShdw blurRad="63500" sx="102000" sy="102000" algn="ctr" rotWithShape="0">
              <a:schemeClr val="accent1">
                <a:alpha val="40000"/>
              </a:schemeClr>
            </a:outerShdw>
          </a:effectLst>
        </p:spPr>
      </p:pic>
      <p:sp>
        <p:nvSpPr>
          <p:cNvPr id="9" name="Background - Solid">
            <a:extLst>
              <a:ext uri="{FF2B5EF4-FFF2-40B4-BE49-F238E27FC236}">
                <a16:creationId xmlns:a16="http://schemas.microsoft.com/office/drawing/2014/main" id="{F927A686-D03A-57CA-1874-A53E12108968}"/>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3663A7D-A3AA-DEC8-3AC1-49FA4C82F387}"/>
              </a:ext>
            </a:extLst>
          </p:cNvPr>
          <p:cNvPicPr>
            <a:picLocks noChangeAspect="1"/>
          </p:cNvPicPr>
          <p:nvPr/>
        </p:nvPicPr>
        <p:blipFill>
          <a:blip r:embed="rId6"/>
          <a:stretch>
            <a:fillRect/>
          </a:stretch>
        </p:blipFill>
        <p:spPr>
          <a:xfrm>
            <a:off x="6109135" y="1687016"/>
            <a:ext cx="2777722" cy="35814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57428"/>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110302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53830" y="457200"/>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latin typeface="Calibri" panose="020F0502020204030204" pitchFamily="34" charset="0"/>
                <a:cs typeface="Calibri" panose="020F0502020204030204" pitchFamily="34" charset="0"/>
              </a:rPr>
              <a:t>Resurssit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2" name="Picture 1">
            <a:extLst>
              <a:ext uri="{FF2B5EF4-FFF2-40B4-BE49-F238E27FC236}">
                <a16:creationId xmlns:a16="http://schemas.microsoft.com/office/drawing/2014/main" id="{E142DDE6-F35C-CE99-DC94-EB8E9F3405F7}"/>
              </a:ext>
            </a:extLst>
          </p:cNvPr>
          <p:cNvPicPr>
            <a:picLocks noChangeAspect="1"/>
          </p:cNvPicPr>
          <p:nvPr/>
        </p:nvPicPr>
        <p:blipFill>
          <a:blip r:embed="rId3"/>
          <a:stretch>
            <a:fillRect/>
          </a:stretch>
        </p:blipFill>
        <p:spPr>
          <a:xfrm>
            <a:off x="8695685" y="733539"/>
            <a:ext cx="2745575" cy="3542462"/>
          </a:xfrm>
          <a:prstGeom prst="rect">
            <a:avLst/>
          </a:prstGeom>
          <a:ln w="25400">
            <a:solidFill>
              <a:srgbClr val="F0C300"/>
            </a:solidFill>
          </a:ln>
        </p:spPr>
      </p:pic>
      <p:pic>
        <p:nvPicPr>
          <p:cNvPr id="3" name="Picture 2">
            <a:extLst>
              <a:ext uri="{FF2B5EF4-FFF2-40B4-BE49-F238E27FC236}">
                <a16:creationId xmlns:a16="http://schemas.microsoft.com/office/drawing/2014/main" id="{F5DDF9FA-EB0B-51C1-609C-8D59F3D27E93}"/>
              </a:ext>
            </a:extLst>
          </p:cNvPr>
          <p:cNvPicPr>
            <a:picLocks noChangeAspect="1"/>
          </p:cNvPicPr>
          <p:nvPr/>
        </p:nvPicPr>
        <p:blipFill>
          <a:blip r:embed="rId4"/>
          <a:stretch>
            <a:fillRect/>
          </a:stretch>
        </p:blipFill>
        <p:spPr>
          <a:xfrm>
            <a:off x="4693438" y="4605703"/>
            <a:ext cx="6357937" cy="2080375"/>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980862D8-1266-F361-6B4D-44C9BDDD60B6}"/>
              </a:ext>
            </a:extLst>
          </p:cNvPr>
          <p:cNvPicPr>
            <a:picLocks noChangeAspect="1"/>
          </p:cNvPicPr>
          <p:nvPr/>
        </p:nvPicPr>
        <p:blipFill>
          <a:blip r:embed="rId5"/>
          <a:stretch>
            <a:fillRect/>
          </a:stretch>
        </p:blipFill>
        <p:spPr>
          <a:xfrm>
            <a:off x="646079" y="1477396"/>
            <a:ext cx="3091231" cy="4002678"/>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AA1CD6EB-E3C9-6B35-76F7-92D9344E1499}"/>
              </a:ext>
            </a:extLst>
          </p:cNvPr>
          <p:cNvPicPr>
            <a:picLocks noChangeAspect="1"/>
          </p:cNvPicPr>
          <p:nvPr/>
        </p:nvPicPr>
        <p:blipFill>
          <a:blip r:embed="rId6"/>
          <a:stretch>
            <a:fillRect/>
          </a:stretch>
        </p:blipFill>
        <p:spPr>
          <a:xfrm>
            <a:off x="4723212" y="623388"/>
            <a:ext cx="2745575" cy="3527267"/>
          </a:xfrm>
          <a:prstGeom prst="rect">
            <a:avLst/>
          </a:prstGeom>
          <a:effectLst>
            <a:outerShdw blurRad="63500" sx="102000" sy="102000" algn="ctr" rotWithShape="0">
              <a:schemeClr val="accent1">
                <a:alpha val="40000"/>
              </a:schemeClr>
            </a:outerShdw>
          </a:effectLst>
        </p:spPr>
      </p:pic>
      <p:sp>
        <p:nvSpPr>
          <p:cNvPr id="9" name="Background - Solid">
            <a:extLst>
              <a:ext uri="{FF2B5EF4-FFF2-40B4-BE49-F238E27FC236}">
                <a16:creationId xmlns:a16="http://schemas.microsoft.com/office/drawing/2014/main" id="{E55B27FD-0255-3AA3-AB92-60FEA90E6F2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D7D8D46-4BD8-938C-A1E0-E63142F2AC7C}"/>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39323" y="5665819"/>
            <a:ext cx="896739" cy="849661"/>
          </a:xfrm>
          <a:prstGeom prst="rect">
            <a:avLst/>
          </a:prstGeom>
        </p:spPr>
      </p:pic>
    </p:spTree>
    <p:extLst>
      <p:ext uri="{BB962C8B-B14F-4D97-AF65-F5344CB8AC3E}">
        <p14:creationId xmlns:p14="http://schemas.microsoft.com/office/powerpoint/2010/main" val="409516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1223248"/>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99600" y="582822"/>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latin typeface="Calibri" panose="020F0502020204030204" pitchFamily="34" charset="0"/>
                <a:cs typeface="Calibri" panose="020F0502020204030204" pitchFamily="34" charset="0"/>
              </a:rPr>
              <a:t>Resurssit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2" name="Picture 1" descr="A collage of people in a room&#10;&#10;Description automatically generated">
            <a:extLst>
              <a:ext uri="{FF2B5EF4-FFF2-40B4-BE49-F238E27FC236}">
                <a16:creationId xmlns:a16="http://schemas.microsoft.com/office/drawing/2014/main" id="{7C4CE9A4-CA35-031F-1136-E5BBDD3CD93F}"/>
              </a:ext>
            </a:extLst>
          </p:cNvPr>
          <p:cNvPicPr>
            <a:picLocks noChangeAspect="1"/>
          </p:cNvPicPr>
          <p:nvPr/>
        </p:nvPicPr>
        <p:blipFill>
          <a:blip r:embed="rId3"/>
          <a:stretch>
            <a:fillRect/>
          </a:stretch>
        </p:blipFill>
        <p:spPr>
          <a:xfrm>
            <a:off x="4800600" y="1075690"/>
            <a:ext cx="4114800" cy="5325035"/>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C70FDFDF-81CC-4B7F-944E-D8139E51E8F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87693" y="5446458"/>
            <a:ext cx="896739" cy="849661"/>
          </a:xfrm>
          <a:prstGeom prst="rect">
            <a:avLst/>
          </a:prstGeom>
        </p:spPr>
      </p:pic>
      <p:sp>
        <p:nvSpPr>
          <p:cNvPr id="8" name="Background - Solid">
            <a:extLst>
              <a:ext uri="{FF2B5EF4-FFF2-40B4-BE49-F238E27FC236}">
                <a16:creationId xmlns:a16="http://schemas.microsoft.com/office/drawing/2014/main" id="{671CEEEB-B463-4766-6BD6-167BEA356F24}"/>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970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15</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523200F2-9003-9E05-CA29-CE0F8A7183F1}"/>
              </a:ext>
            </a:extLst>
          </p:cNvPr>
          <p:cNvSpPr txBox="1">
            <a:spLocks/>
          </p:cNvSpPr>
          <p:nvPr/>
        </p:nvSpPr>
        <p:spPr>
          <a:xfrm>
            <a:off x="1002559" y="2743200"/>
            <a:ext cx="5374749" cy="98020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latin typeface="Calibri" panose="020F0502020204030204" pitchFamily="34" charset="0"/>
                <a:cs typeface="Calibri" panose="020F0502020204030204" pitchFamily="34" charset="0"/>
              </a:rPr>
              <a:t>ASETTAKAA TAVOITTEET</a:t>
            </a:r>
          </a:p>
        </p:txBody>
      </p:sp>
    </p:spTree>
    <p:extLst>
      <p:ext uri="{BB962C8B-B14F-4D97-AF65-F5344CB8AC3E}">
        <p14:creationId xmlns:p14="http://schemas.microsoft.com/office/powerpoint/2010/main" val="73156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78852" y="1105502"/>
            <a:ext cx="1561339" cy="4437730"/>
            <a:chOff x="563385" y="1458067"/>
            <a:chExt cx="1561339" cy="4437730"/>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1"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rPr>
                <a:t> - Tarkka</a:t>
              </a: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5400" b="0" i="0" u="none" strike="noStrike" cap="none" normalizeH="0" baseline="0" noProof="0">
                  <a:ln>
                    <a:noFill/>
                  </a:ln>
                  <a:solidFill>
                    <a:srgbClr val="F0C300"/>
                  </a:solidFill>
                  <a:effectLst/>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Varmista-kaa, että tavoite on selkeä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29752" y="1126547"/>
            <a:ext cx="1976334" cy="4329315"/>
            <a:chOff x="2589874" y="1479112"/>
            <a:chExt cx="1976334" cy="4329315"/>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1"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Mitattavissa</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5400" b="0" i="0" u="none" strike="noStrike" cap="none"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Edistyksen on oltava mitattavissa.</a:t>
              </a:r>
            </a:p>
          </p:txBody>
        </p:sp>
      </p:grpSp>
      <p:grpSp>
        <p:nvGrpSpPr>
          <p:cNvPr id="17" name="Group 16"/>
          <p:cNvGrpSpPr/>
          <p:nvPr/>
        </p:nvGrpSpPr>
        <p:grpSpPr>
          <a:xfrm>
            <a:off x="5144252" y="1089460"/>
            <a:ext cx="2571910" cy="4817874"/>
            <a:chOff x="5204374" y="1442025"/>
            <a:chExt cx="2571910" cy="4817874"/>
          </a:xfrm>
        </p:grpSpPr>
        <p:sp>
          <p:nvSpPr>
            <p:cNvPr id="29" name="Rectangle 16"/>
            <p:cNvSpPr>
              <a:spLocks noChangeArrowheads="1"/>
            </p:cNvSpPr>
            <p:nvPr/>
          </p:nvSpPr>
          <p:spPr bwMode="auto">
            <a:xfrm>
              <a:off x="5595366" y="3570520"/>
              <a:ext cx="2180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1" i="0" u="none" strike="noStrike" cap="none"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rPr>
                <a:t> - Toteutettavissa</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5400" b="1" i="0" u="none" strike="noStrike" cap="none"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dirty="0">
                  <a:ln>
                    <a:noFill/>
                  </a:ln>
                  <a:solidFill>
                    <a:prstClr val="white"/>
                  </a:solidFill>
                  <a:effectLst/>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Jokaisen tavoitteen tulee olla saavutet-tavissa.</a:t>
              </a:r>
            </a:p>
          </p:txBody>
        </p:sp>
      </p:grpSp>
      <p:grpSp>
        <p:nvGrpSpPr>
          <p:cNvPr id="18" name="Group 17"/>
          <p:cNvGrpSpPr/>
          <p:nvPr/>
        </p:nvGrpSpPr>
        <p:grpSpPr>
          <a:xfrm>
            <a:off x="7595592" y="1105502"/>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Realistinen</a:t>
              </a: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5400" b="1" i="0" u="none" strike="noStrike" cap="none" normalizeH="0" baseline="0" noProof="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Haastava, muttei epä-realistinen</a:t>
              </a:r>
            </a:p>
          </p:txBody>
        </p:sp>
      </p:grpSp>
      <p:grpSp>
        <p:nvGrpSpPr>
          <p:cNvPr id="19" name="Group 18"/>
          <p:cNvGrpSpPr/>
          <p:nvPr/>
        </p:nvGrpSpPr>
        <p:grpSpPr>
          <a:xfrm>
            <a:off x="9868070" y="1126547"/>
            <a:ext cx="1982764" cy="4416685"/>
            <a:chOff x="9928192" y="1479112"/>
            <a:chExt cx="1982764" cy="4416685"/>
          </a:xfrm>
        </p:grpSpPr>
        <p:sp>
          <p:nvSpPr>
            <p:cNvPr id="37" name="Rectangle 18"/>
            <p:cNvSpPr>
              <a:spLocks noChangeArrowheads="1"/>
            </p:cNvSpPr>
            <p:nvPr/>
          </p:nvSpPr>
          <p:spPr bwMode="auto">
            <a:xfrm>
              <a:off x="10202512" y="3621272"/>
              <a:ext cx="1521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3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 - Aikaan sidottu</a:t>
              </a: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5400" b="0"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Aikarajat, johon edistyminen sidotaan</a:t>
              </a:r>
            </a:p>
          </p:txBody>
        </p:sp>
      </p:grpSp>
      <p:pic>
        <p:nvPicPr>
          <p:cNvPr id="2" name="Picture 1">
            <a:extLst>
              <a:ext uri="{FF2B5EF4-FFF2-40B4-BE49-F238E27FC236}">
                <a16:creationId xmlns:a16="http://schemas.microsoft.com/office/drawing/2014/main" id="{946D2B15-DB6D-941E-57FC-102595E3CD2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11109" y="5869942"/>
            <a:ext cx="896739" cy="849661"/>
          </a:xfrm>
          <a:prstGeom prst="rect">
            <a:avLst/>
          </a:prstGeom>
        </p:spPr>
      </p:pic>
      <p:sp>
        <p:nvSpPr>
          <p:cNvPr id="3" name="Background - Solid">
            <a:extLst>
              <a:ext uri="{FF2B5EF4-FFF2-40B4-BE49-F238E27FC236}">
                <a16:creationId xmlns:a16="http://schemas.microsoft.com/office/drawing/2014/main" id="{B991D397-27BC-AFD8-ACA2-4A49980E933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78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6" name="Headline">
            <a:extLst>
              <a:ext uri="{FF2B5EF4-FFF2-40B4-BE49-F238E27FC236}">
                <a16:creationId xmlns:a16="http://schemas.microsoft.com/office/drawing/2014/main" id="{0D2A010B-0043-C79E-8532-B3D12F40516F}"/>
              </a:ext>
            </a:extLst>
          </p:cNvPr>
          <p:cNvSpPr txBox="1">
            <a:spLocks/>
          </p:cNvSpPr>
          <p:nvPr/>
        </p:nvSpPr>
        <p:spPr>
          <a:xfrm>
            <a:off x="112588" y="-3"/>
            <a:ext cx="1447800"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endParaRPr lang="fi-FI" sz="2400" dirty="0">
              <a:solidFill>
                <a:srgbClr val="EBB700"/>
              </a:solidFill>
              <a:latin typeface="Calibri" panose="020F0502020204030204" pitchFamily="34" charset="0"/>
              <a:cs typeface="Calibri" panose="020F0502020204030204" pitchFamily="34" charset="0"/>
            </a:endParaRPr>
          </a:p>
          <a:p>
            <a:r>
              <a:rPr lang="fi-FI" sz="2400" dirty="0">
                <a:solidFill>
                  <a:srgbClr val="EBB700"/>
                </a:solidFill>
                <a:latin typeface="Calibri" panose="020F0502020204030204" pitchFamily="34" charset="0"/>
                <a:cs typeface="Calibri" panose="020F0502020204030204" pitchFamily="34" charset="0"/>
              </a:rPr>
              <a:t>Tavoite-lausunto</a:t>
            </a:r>
          </a:p>
        </p:txBody>
      </p:sp>
      <p:pic>
        <p:nvPicPr>
          <p:cNvPr id="7" name="Picture 6">
            <a:extLst>
              <a:ext uri="{FF2B5EF4-FFF2-40B4-BE49-F238E27FC236}">
                <a16:creationId xmlns:a16="http://schemas.microsoft.com/office/drawing/2014/main" id="{303E2BC2-4D39-9181-E8CF-2314C5B3D808}"/>
              </a:ext>
            </a:extLst>
          </p:cNvPr>
          <p:cNvPicPr>
            <a:picLocks noChangeAspect="1"/>
          </p:cNvPicPr>
          <p:nvPr/>
        </p:nvPicPr>
        <p:blipFill>
          <a:blip r:embed="rId3"/>
          <a:stretch>
            <a:fillRect/>
          </a:stretch>
        </p:blipFill>
        <p:spPr>
          <a:xfrm>
            <a:off x="5334000" y="524033"/>
            <a:ext cx="4445640" cy="574126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07642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18</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3" name="Headline">
            <a:extLst>
              <a:ext uri="{FF2B5EF4-FFF2-40B4-BE49-F238E27FC236}">
                <a16:creationId xmlns:a16="http://schemas.microsoft.com/office/drawing/2014/main" id="{57F0BD0E-B417-C041-CBAA-692DAC210C68}"/>
              </a:ext>
            </a:extLst>
          </p:cNvPr>
          <p:cNvSpPr txBox="1">
            <a:spLocks/>
          </p:cNvSpPr>
          <p:nvPr/>
        </p:nvSpPr>
        <p:spPr>
          <a:xfrm>
            <a:off x="942201" y="1752600"/>
            <a:ext cx="5822475" cy="182576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i-FI" dirty="0">
                <a:latin typeface="Calibri" panose="020F0502020204030204" pitchFamily="34" charset="0"/>
                <a:cs typeface="Calibri" panose="020F0502020204030204" pitchFamily="34" charset="0"/>
              </a:rPr>
              <a:t>RAKENNA SUUNNITELMA TAVOITTEIDEN SAAVUTTAMISEKSI</a:t>
            </a:r>
          </a:p>
        </p:txBody>
      </p:sp>
    </p:spTree>
    <p:extLst>
      <p:ext uri="{BB962C8B-B14F-4D97-AF65-F5344CB8AC3E}">
        <p14:creationId xmlns:p14="http://schemas.microsoft.com/office/powerpoint/2010/main" val="2946454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64879" y="1161582"/>
            <a:ext cx="4906316" cy="471845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fi-FI" sz="2200" dirty="0">
                <a:solidFill>
                  <a:schemeClr val="bg1"/>
                </a:solidFill>
                <a:latin typeface="Calibri" panose="020F0502020204030204" pitchFamily="34" charset="0"/>
                <a:cs typeface="Calibri" panose="020F0502020204030204" pitchFamily="34" charset="0"/>
              </a:rPr>
              <a:t>Jokaisella alueella</a:t>
            </a:r>
          </a:p>
          <a:p>
            <a:pPr marL="0" indent="0">
              <a:buClr>
                <a:schemeClr val="accent1"/>
              </a:buClr>
              <a:buFont typeface="Arial" pitchFamily="34" charset="0"/>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200" dirty="0">
                <a:solidFill>
                  <a:schemeClr val="bg1"/>
                </a:solidFill>
                <a:latin typeface="Calibri" panose="020F0502020204030204" pitchFamily="34" charset="0"/>
                <a:cs typeface="Calibri" panose="020F0502020204030204" pitchFamily="34" charset="0"/>
              </a:rPr>
              <a:t>Mitä? (Tavoitelausunto)</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200" dirty="0">
                <a:solidFill>
                  <a:schemeClr val="bg1"/>
                </a:solidFill>
                <a:latin typeface="Calibri" panose="020F0502020204030204" pitchFamily="34" charset="0"/>
                <a:cs typeface="Calibri" panose="020F0502020204030204" pitchFamily="34" charset="0"/>
              </a:rPr>
              <a:t>Miten? (toimintavaiheet)</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200" dirty="0">
                <a:solidFill>
                  <a:schemeClr val="bg1"/>
                </a:solidFill>
                <a:latin typeface="Calibri" panose="020F0502020204030204" pitchFamily="34" charset="0"/>
                <a:cs typeface="Calibri" panose="020F0502020204030204" pitchFamily="34" charset="0"/>
              </a:rPr>
              <a:t>Milloin? (Määräaika valmistumiselle)</a:t>
            </a:r>
          </a:p>
          <a:p>
            <a:pPr marL="0" indent="0">
              <a:buClr>
                <a:schemeClr val="accent1"/>
              </a:buClr>
              <a:buNone/>
            </a:pPr>
            <a:endParaRPr lang="en-US" sz="2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fi-FI" sz="2200" dirty="0">
                <a:solidFill>
                  <a:schemeClr val="bg1"/>
                </a:solidFill>
                <a:latin typeface="Calibri" panose="020F0502020204030204" pitchFamily="34" charset="0"/>
                <a:cs typeface="Calibri" panose="020F0502020204030204" pitchFamily="34" charset="0"/>
              </a:rPr>
              <a:t>Kuka? (Henkilö(t) vastuussa tehtävästä)</a:t>
            </a:r>
          </a:p>
          <a:p>
            <a:pPr marL="457200" indent="-457200">
              <a:buClr>
                <a:schemeClr val="accent1"/>
              </a:buClr>
              <a:buFont typeface="Wingdings" panose="05000000000000000000" pitchFamily="2" charset="2"/>
              <a:buChar char="v"/>
            </a:pPr>
            <a:r>
              <a:rPr lang="fi-FI" sz="2200" dirty="0">
                <a:solidFill>
                  <a:schemeClr val="bg1"/>
                </a:solidFill>
                <a:latin typeface="Calibri" panose="020F0502020204030204" pitchFamily="34" charset="0"/>
                <a:cs typeface="Calibri" panose="020F0502020204030204" pitchFamily="34" charset="0"/>
              </a:rPr>
              <a:t>Miten tiedätte? (Mistä päättelette, että vaihe on toteutunut)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00752" y="1133832"/>
            <a:ext cx="5609842" cy="5047536"/>
          </a:xfrm>
          <a:prstGeom prst="rect">
            <a:avLst/>
          </a:prstGeom>
        </p:spPr>
        <p:txBody>
          <a:bodyPr wrap="square">
            <a:spAutoFit/>
          </a:bodyPr>
          <a:lstStyle/>
          <a:p>
            <a:r>
              <a:rPr lang="fi-FI" sz="2300" b="1" dirty="0">
                <a:solidFill>
                  <a:schemeClr val="bg1"/>
                </a:solidFill>
                <a:latin typeface="Calibri" panose="020F0502020204030204" pitchFamily="34" charset="0"/>
                <a:cs typeface="Calibri" panose="020F0502020204030204" pitchFamily="34" charset="0"/>
              </a:rPr>
              <a:t>LAATIKAA </a:t>
            </a:r>
            <a:r>
              <a:rPr lang="fi-FI" sz="2300" b="1" i="1" dirty="0">
                <a:solidFill>
                  <a:schemeClr val="bg1"/>
                </a:solidFill>
                <a:latin typeface="Calibri" panose="020F0502020204030204" pitchFamily="34" charset="0"/>
                <a:cs typeface="Calibri" panose="020F0502020204030204" pitchFamily="34" charset="0"/>
              </a:rPr>
              <a:t>TOIMINTASUUNNITELMA</a:t>
            </a:r>
            <a:r>
              <a:rPr lang="fi-FI" sz="2300" i="1" dirty="0">
                <a:solidFill>
                  <a:schemeClr val="bg1"/>
                </a:solidFill>
                <a:latin typeface="Calibri" panose="020F0502020204030204" pitchFamily="34" charset="0"/>
                <a:cs typeface="Calibri" panose="020F0502020204030204" pitchFamily="34" charset="0"/>
              </a:rPr>
              <a:t> </a:t>
            </a:r>
            <a:r>
              <a:rPr lang="fi-FI" sz="2300" dirty="0">
                <a:solidFill>
                  <a:schemeClr val="bg1"/>
                </a:solidFill>
                <a:latin typeface="Calibri" panose="020F0502020204030204" pitchFamily="34" charset="0"/>
                <a:cs typeface="Calibri" panose="020F0502020204030204" pitchFamily="34" charset="0"/>
              </a:rPr>
              <a:t>vaiheista, joiden kautta uskotte saavuttavanne asettamanne tavoitteet.</a:t>
            </a:r>
            <a:r>
              <a:rPr lang="fi-FI" sz="2300" strike="sngStrike" dirty="0">
                <a:solidFill>
                  <a:schemeClr val="bg1"/>
                </a:solidFill>
                <a:latin typeface="Calibri" panose="020F0502020204030204" pitchFamily="34" charset="0"/>
                <a:cs typeface="Calibri" panose="020F0502020204030204" pitchFamily="34" charset="0"/>
              </a:rPr>
              <a:t> </a:t>
            </a:r>
          </a:p>
          <a:p>
            <a:endParaRPr lang="en-US" sz="2300" dirty="0">
              <a:solidFill>
                <a:schemeClr val="bg1"/>
              </a:solidFill>
              <a:latin typeface="Calibri" panose="020F0502020204030204" pitchFamily="34" charset="0"/>
              <a:cs typeface="Calibri" panose="020F0502020204030204" pitchFamily="34" charset="0"/>
            </a:endParaRPr>
          </a:p>
          <a:p>
            <a:r>
              <a:rPr lang="fi-FI" sz="2300" dirty="0">
                <a:solidFill>
                  <a:schemeClr val="bg1"/>
                </a:solidFill>
                <a:latin typeface="Calibri" panose="020F0502020204030204" pitchFamily="34" charset="0"/>
                <a:cs typeface="Calibri" panose="020F0502020204030204" pitchFamily="34" charset="0"/>
              </a:rPr>
              <a:t>Tämän avulla määritellään, miten tavoite yritetään saavuttaa (toimintavaihe), milloin mikäkin vaihe suoritetaan, kuka on vastuussa vaiheen suorittamisesta ja miten voitte päätellä vaiheen tulleen valmiiksi. Toimintasuunnitelman lomake on työkalu, jota voitte käyttää laatiessanne suunnitelman kunkin tavoitteen saavuttamiseksi. Jokaisen tavoitteen suunnitelmista yhdessä muodostuu </a:t>
            </a:r>
            <a:r>
              <a:rPr lang="fi-FI" sz="2300" i="1" dirty="0">
                <a:solidFill>
                  <a:schemeClr val="bg1"/>
                </a:solidFill>
                <a:latin typeface="Calibri" panose="020F0502020204030204" pitchFamily="34" charset="0"/>
                <a:cs typeface="Calibri" panose="020F0502020204030204" pitchFamily="34" charset="0"/>
              </a:rPr>
              <a:t>Visionne.</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0097" y="382178"/>
            <a:ext cx="11640995"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rPr>
              <a:t>Rakenna suunnitelma tavoitteiden saavuttamiselle</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676064" y="3772523"/>
            <a:ext cx="5210686"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2" name="Background - Solid">
            <a:extLst>
              <a:ext uri="{FF2B5EF4-FFF2-40B4-BE49-F238E27FC236}">
                <a16:creationId xmlns:a16="http://schemas.microsoft.com/office/drawing/2014/main" id="{E4516A93-6B52-2D22-9570-4B0E385FA560}"/>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49488EE-5E4A-4DF7-331A-D18F1AE6E48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3617" y="6232358"/>
            <a:ext cx="531578" cy="503671"/>
          </a:xfrm>
          <a:prstGeom prst="rect">
            <a:avLst/>
          </a:prstGeom>
        </p:spPr>
      </p:pic>
    </p:spTree>
    <p:extLst>
      <p:ext uri="{BB962C8B-B14F-4D97-AF65-F5344CB8AC3E}">
        <p14:creationId xmlns:p14="http://schemas.microsoft.com/office/powerpoint/2010/main" val="455387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i="1">
                <a:solidFill>
                  <a:schemeClr val="accent1"/>
                </a:solidFill>
                <a:latin typeface="Calibri" panose="020F0502020204030204" pitchFamily="34" charset="0"/>
                <a:cs typeface="Calibri" panose="020F0502020204030204" pitchFamily="34" charset="0"/>
              </a:rPr>
              <a:t>Yhteen tuleminen on alku.  Yhdessä pysyminen on edistystä. Yhdessä toimiminen on menestys.</a:t>
            </a:r>
          </a:p>
          <a:p>
            <a:endParaRPr lang="en-US" i="1" kern="0" dirty="0">
              <a:solidFill>
                <a:schemeClr val="accent1"/>
              </a:solidFill>
              <a:latin typeface="Calibri" panose="020F0502020204030204" pitchFamily="34" charset="0"/>
              <a:cs typeface="Calibri" panose="020F0502020204030204" pitchFamily="34" charset="0"/>
            </a:endParaRPr>
          </a:p>
          <a:p>
            <a:pPr algn="r"/>
            <a:r>
              <a:rPr lang="fi-FI" i="1">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2"/>
          <a:srcRect/>
          <a:stretch/>
        </p:blipFill>
        <p:spPr>
          <a:xfrm>
            <a:off x="273388" y="6114917"/>
            <a:ext cx="2755897" cy="463609"/>
          </a:xfrm>
          <a:prstGeom prst="rect">
            <a:avLst/>
          </a:prstGeom>
        </p:spPr>
      </p:pic>
      <p:sp>
        <p:nvSpPr>
          <p:cNvPr id="2" name="Background - Solid">
            <a:extLst>
              <a:ext uri="{FF2B5EF4-FFF2-40B4-BE49-F238E27FC236}">
                <a16:creationId xmlns:a16="http://schemas.microsoft.com/office/drawing/2014/main" id="{1E772D42-CDE8-E882-5E4A-061A3E542517}"/>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Open Sans Regular" charset="0"/>
              <a:ea typeface="+mn-ea"/>
              <a:cs typeface="+mn-cs"/>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20</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Arial" pitchFamily="34" charset="0"/>
              <a:ea typeface="ヒラギノ角ゴ Pro W3" pitchFamily="125" charset="-128"/>
              <a:cs typeface="+mn-cs"/>
            </a:endParaRPr>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3373B"/>
              </a:solidFill>
              <a:effectLst/>
              <a:uLnTx/>
              <a:uFillTx/>
              <a:latin typeface="Arial" pitchFamily="34" charset="0"/>
              <a:ea typeface="ヒラギノ角ゴ Pro W3" pitchFamily="125" charset="-128"/>
              <a:cs typeface="+mn-cs"/>
            </a:endParaRP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sp>
        <p:nvSpPr>
          <p:cNvPr id="5" name="Headline">
            <a:extLst>
              <a:ext uri="{FF2B5EF4-FFF2-40B4-BE49-F238E27FC236}">
                <a16:creationId xmlns:a16="http://schemas.microsoft.com/office/drawing/2014/main" id="{05B6F08E-2F59-A6A6-108C-84DC6BB1D6A3}"/>
              </a:ext>
            </a:extLst>
          </p:cNvPr>
          <p:cNvSpPr txBox="1">
            <a:spLocks/>
          </p:cNvSpPr>
          <p:nvPr/>
        </p:nvSpPr>
        <p:spPr>
          <a:xfrm>
            <a:off x="107236" y="180646"/>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2400" dirty="0">
                <a:solidFill>
                  <a:srgbClr val="EBB700"/>
                </a:solidFill>
                <a:latin typeface="Calibri" panose="020F0502020204030204" pitchFamily="34" charset="0"/>
                <a:cs typeface="Calibri" panose="020F0502020204030204" pitchFamily="34" charset="0"/>
              </a:rPr>
              <a:t>Toiminta-suunnitelman lomake</a:t>
            </a:r>
          </a:p>
        </p:txBody>
      </p:sp>
      <p:sp>
        <p:nvSpPr>
          <p:cNvPr id="8" name="TextBox 93">
            <a:extLst>
              <a:ext uri="{FF2B5EF4-FFF2-40B4-BE49-F238E27FC236}">
                <a16:creationId xmlns:a16="http://schemas.microsoft.com/office/drawing/2014/main" id="{17E33D9A-7582-8DC9-04C4-2148824E851F}"/>
              </a:ext>
            </a:extLst>
          </p:cNvPr>
          <p:cNvSpPr txBox="1">
            <a:spLocks noChangeArrowheads="1"/>
          </p:cNvSpPr>
          <p:nvPr/>
        </p:nvSpPr>
        <p:spPr bwMode="auto">
          <a:xfrm>
            <a:off x="2247900" y="6341951"/>
            <a:ext cx="7696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000" b="0" i="1"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Ota tästä lomakkeesta kopio ja täytä yksi kutakin tavoitetta varten</a:t>
            </a:r>
          </a:p>
        </p:txBody>
      </p:sp>
      <p:pic>
        <p:nvPicPr>
          <p:cNvPr id="11" name="Picture 10">
            <a:extLst>
              <a:ext uri="{FF2B5EF4-FFF2-40B4-BE49-F238E27FC236}">
                <a16:creationId xmlns:a16="http://schemas.microsoft.com/office/drawing/2014/main" id="{8774E6B1-D00B-3A31-1EDF-15EE70843252}"/>
              </a:ext>
            </a:extLst>
          </p:cNvPr>
          <p:cNvPicPr>
            <a:picLocks noChangeAspect="1"/>
          </p:cNvPicPr>
          <p:nvPr/>
        </p:nvPicPr>
        <p:blipFill>
          <a:blip r:embed="rId3"/>
          <a:stretch>
            <a:fillRect/>
          </a:stretch>
        </p:blipFill>
        <p:spPr>
          <a:xfrm>
            <a:off x="5410200" y="535498"/>
            <a:ext cx="4044842" cy="5270955"/>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539849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21</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3648A107-E102-3757-A542-FBF0C3F14EC6}"/>
              </a:ext>
            </a:extLst>
          </p:cNvPr>
          <p:cNvSpPr txBox="1">
            <a:spLocks/>
          </p:cNvSpPr>
          <p:nvPr/>
        </p:nvSpPr>
        <p:spPr>
          <a:xfrm>
            <a:off x="1019342" y="2557915"/>
            <a:ext cx="4819315"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i-FI" dirty="0">
                <a:latin typeface="Calibri" panose="020F0502020204030204" pitchFamily="34" charset="0"/>
                <a:cs typeface="Calibri" panose="020F0502020204030204" pitchFamily="34" charset="0"/>
              </a:rPr>
              <a:t>RAKENNA MENESTYS</a:t>
            </a:r>
          </a:p>
        </p:txBody>
      </p:sp>
    </p:spTree>
    <p:extLst>
      <p:ext uri="{BB962C8B-B14F-4D97-AF65-F5344CB8AC3E}">
        <p14:creationId xmlns:p14="http://schemas.microsoft.com/office/powerpoint/2010/main" val="135814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4427"/>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82880" y="1053299"/>
            <a:ext cx="2514600" cy="7766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1485900" y="1600200"/>
            <a:ext cx="2514600" cy="4154984"/>
          </a:xfrm>
          <a:prstGeom prst="rect">
            <a:avLst/>
          </a:prstGeom>
        </p:spPr>
        <p:txBody>
          <a:bodyPr wrap="square">
            <a:spAutoFit/>
          </a:bodyPr>
          <a:lstStyle/>
          <a:p>
            <a:r>
              <a:rPr lang="fi-FI" sz="2400" b="1">
                <a:solidFill>
                  <a:schemeClr val="bg1"/>
                </a:solidFill>
                <a:latin typeface="Calibri" panose="020F0502020204030204" pitchFamily="34" charset="0"/>
                <a:cs typeface="Calibri" panose="020F0502020204030204" pitchFamily="34" charset="0"/>
              </a:rPr>
              <a:t>Menestyäksenne: </a:t>
            </a: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400" b="1">
                <a:solidFill>
                  <a:schemeClr val="bg1"/>
                </a:solidFill>
                <a:latin typeface="Calibri" panose="020F0502020204030204" pitchFamily="34" charset="0"/>
                <a:cs typeface="Calibri" panose="020F0502020204030204" pitchFamily="34" charset="0"/>
              </a:rPr>
              <a:t>JAA</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400" b="1">
                <a:solidFill>
                  <a:schemeClr val="bg1"/>
                </a:solidFill>
                <a:latin typeface="Calibri" panose="020F0502020204030204" pitchFamily="34" charset="0"/>
                <a:cs typeface="Calibri" panose="020F0502020204030204" pitchFamily="34" charset="0"/>
              </a:rPr>
              <a:t>TUE</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400" b="1">
                <a:solidFill>
                  <a:schemeClr val="bg1"/>
                </a:solidFill>
                <a:latin typeface="Calibri" panose="020F0502020204030204" pitchFamily="34" charset="0"/>
                <a:cs typeface="Calibri" panose="020F0502020204030204" pitchFamily="34" charset="0"/>
              </a:rPr>
              <a:t>ANNA TUNNUSTUSTA</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400" b="1">
                <a:solidFill>
                  <a:schemeClr val="bg1"/>
                </a:solidFill>
                <a:latin typeface="Calibri" panose="020F0502020204030204" pitchFamily="34" charset="0"/>
                <a:cs typeface="Calibri" panose="020F0502020204030204" pitchFamily="34" charset="0"/>
              </a:rPr>
              <a:t>ARVIOI</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fi-FI" sz="2400" b="1">
                <a:solidFill>
                  <a:schemeClr val="bg1"/>
                </a:solidFill>
                <a:latin typeface="Calibri" panose="020F0502020204030204" pitchFamily="34" charset="0"/>
                <a:cs typeface="Calibri" panose="020F0502020204030204" pitchFamily="34" charset="0"/>
              </a:rPr>
              <a:t>MUUTA</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48085" y="493662"/>
            <a:ext cx="6206411"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rPr>
              <a:t>Rakenna menestys</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24202" y="3492295"/>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265212499"/>
              </p:ext>
            </p:extLst>
          </p:nvPr>
        </p:nvGraphicFramePr>
        <p:xfrm>
          <a:off x="6858000" y="1905000"/>
          <a:ext cx="5006579" cy="3227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ADD087A7-039E-237E-605C-D784494C8BDC}"/>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23616" y="5886368"/>
            <a:ext cx="896739" cy="849661"/>
          </a:xfrm>
          <a:prstGeom prst="rect">
            <a:avLst/>
          </a:prstGeom>
        </p:spPr>
      </p:pic>
      <p:sp>
        <p:nvSpPr>
          <p:cNvPr id="3" name="Background - Solid">
            <a:extLst>
              <a:ext uri="{FF2B5EF4-FFF2-40B4-BE49-F238E27FC236}">
                <a16:creationId xmlns:a16="http://schemas.microsoft.com/office/drawing/2014/main" id="{CB61A3C1-2555-061A-1B53-ED5FAFDEA438}"/>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324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human face, person, person, collage&#10;&#10;Description automatically generated">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dirty="0">
              <a:solidFill>
                <a:srgbClr val="00338D"/>
              </a:solidFill>
            </a:endParaRPr>
          </a:p>
        </p:txBody>
      </p:sp>
      <p:sp>
        <p:nvSpPr>
          <p:cNvPr id="4" name="Yellow Bar">
            <a:extLst>
              <a:ext uri="{FF2B5EF4-FFF2-40B4-BE49-F238E27FC236}">
                <a16:creationId xmlns:a16="http://schemas.microsoft.com/office/drawing/2014/main" id="{E4AE9751-7D17-A2FA-C3CA-F097073A25A9}"/>
              </a:ext>
            </a:extLst>
          </p:cNvPr>
          <p:cNvSpPr/>
          <p:nvPr/>
        </p:nvSpPr>
        <p:spPr>
          <a:xfrm>
            <a:off x="1069244" y="373380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5" name="Headline">
            <a:extLst>
              <a:ext uri="{FF2B5EF4-FFF2-40B4-BE49-F238E27FC236}">
                <a16:creationId xmlns:a16="http://schemas.microsoft.com/office/drawing/2014/main" id="{9256FD36-8210-FB4C-C4BE-7833482D7FAC}"/>
              </a:ext>
            </a:extLst>
          </p:cNvPr>
          <p:cNvSpPr txBox="1">
            <a:spLocks/>
          </p:cNvSpPr>
          <p:nvPr/>
        </p:nvSpPr>
        <p:spPr>
          <a:xfrm>
            <a:off x="1075111" y="2557915"/>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i-FI" dirty="0">
                <a:latin typeface="Calibri" panose="020F0502020204030204" pitchFamily="34" charset="0"/>
                <a:cs typeface="Calibri" panose="020F0502020204030204" pitchFamily="34" charset="0"/>
              </a:rPr>
              <a:t>MUISTAKAA JUHLIA</a:t>
            </a:r>
          </a:p>
        </p:txBody>
      </p:sp>
    </p:spTree>
    <p:extLst>
      <p:ext uri="{BB962C8B-B14F-4D97-AF65-F5344CB8AC3E}">
        <p14:creationId xmlns:p14="http://schemas.microsoft.com/office/powerpoint/2010/main" val="3065689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1395A4CD-DB84-5B35-BC8F-7D4A6BF3D2AA}"/>
              </a:ext>
            </a:extLst>
          </p:cNvPr>
          <p:cNvGrpSpPr/>
          <p:nvPr/>
        </p:nvGrpSpPr>
        <p:grpSpPr>
          <a:xfrm>
            <a:off x="440696" y="689088"/>
            <a:ext cx="7460420" cy="712613"/>
            <a:chOff x="152400" y="17645"/>
            <a:chExt cx="7460420" cy="712613"/>
          </a:xfrm>
        </p:grpSpPr>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rPr>
                <a:t>Muistakaa juhlia</a:t>
              </a:r>
            </a:p>
          </p:txBody>
        </p:sp>
      </p:gr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716280" y="2223869"/>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2400" u="sng"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LCI Store</a:t>
            </a:r>
            <a:r>
              <a:rPr lang="fi-FI" sz="2400" dirty="0">
                <a:solidFill>
                  <a:schemeClr val="bg1"/>
                </a:solidFill>
                <a:latin typeface="Calibri" panose="020F0502020204030204" pitchFamily="34" charset="0"/>
                <a:cs typeface="Calibri" panose="020F0502020204030204" pitchFamily="34" charset="0"/>
              </a:rPr>
              <a:t> verkkokaupasta tilaat helposti todistukset, plakaatit ja muut palkinnot. Jos sinulla on kysyttävää klubitarvikkeista, ota yhteyttä osoitteella </a:t>
            </a:r>
            <a:r>
              <a:rPr lang="fi-FI" sz="24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 </a:t>
            </a:r>
            <a:r>
              <a:rPr lang="fi-FI" sz="2400" dirty="0">
                <a:solidFill>
                  <a:schemeClr val="bg1"/>
                </a:solidFill>
                <a:latin typeface="Calibri" panose="020F0502020204030204" pitchFamily="34" charset="0"/>
                <a:cs typeface="Calibri" panose="020F0502020204030204" pitchFamily="34" charset="0"/>
              </a:rPr>
              <a:t>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3021205" y="4267200"/>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i-FI" sz="2400">
                <a:solidFill>
                  <a:schemeClr val="bg1"/>
                </a:solidFill>
                <a:latin typeface="Calibri" panose="020F0502020204030204" pitchFamily="34" charset="0"/>
                <a:cs typeface="Calibri" panose="020F0502020204030204" pitchFamily="34" charset="0"/>
              </a:rPr>
              <a:t>Miten juhlitte?</a:t>
            </a:r>
          </a:p>
          <a:p>
            <a:r>
              <a:rPr lang="fi-FI" sz="2400">
                <a:solidFill>
                  <a:schemeClr val="bg1"/>
                </a:solidFill>
                <a:latin typeface="Calibri" panose="020F0502020204030204" pitchFamily="34" charset="0"/>
                <a:cs typeface="Calibri" panose="020F0502020204030204" pitchFamily="34" charset="0"/>
              </a:rPr>
              <a:t> </a:t>
            </a:r>
          </a:p>
          <a:p>
            <a:r>
              <a:rPr lang="fi-FI" sz="2400">
                <a:solidFill>
                  <a:schemeClr val="bg1"/>
                </a:solidFill>
                <a:latin typeface="Calibri" panose="020F0502020204030204" pitchFamily="34" charset="0"/>
                <a:cs typeface="Calibri" panose="020F0502020204030204" pitchFamily="34" charset="0"/>
              </a:rPr>
              <a:t> </a:t>
            </a:r>
          </a:p>
          <a:p>
            <a:r>
              <a:rPr lang="fi-FI" sz="2400">
                <a:solidFill>
                  <a:schemeClr val="bg1"/>
                </a:solidFill>
                <a:latin typeface="Calibri" panose="020F0502020204030204" pitchFamily="34" charset="0"/>
                <a:cs typeface="Calibri" panose="020F0502020204030204" pitchFamily="34" charset="0"/>
              </a:rPr>
              <a:t> </a:t>
            </a:r>
          </a:p>
          <a:p>
            <a:r>
              <a:rPr lang="fi-FI" sz="2400">
                <a:solidFill>
                  <a:schemeClr val="bg1"/>
                </a:solidFill>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5E8A61BE-3D6B-C4AD-354C-866DC67F920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40696" y="5605610"/>
            <a:ext cx="896739" cy="849661"/>
          </a:xfrm>
          <a:prstGeom prst="rect">
            <a:avLst/>
          </a:prstGeom>
        </p:spPr>
      </p:pic>
      <p:sp>
        <p:nvSpPr>
          <p:cNvPr id="6" name="Background - Solid">
            <a:extLst>
              <a:ext uri="{FF2B5EF4-FFF2-40B4-BE49-F238E27FC236}">
                <a16:creationId xmlns:a16="http://schemas.microsoft.com/office/drawing/2014/main" id="{109E831E-7E67-FC00-00ED-D4617F91E866}"/>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85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17614"/>
            <a:ext cx="12192000" cy="6875614"/>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Verkkosivu</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13" name="Rectangle 12">
            <a:extLst>
              <a:ext uri="{FF2B5EF4-FFF2-40B4-BE49-F238E27FC236}">
                <a16:creationId xmlns:a16="http://schemas.microsoft.com/office/drawing/2014/main" id="{11736E80-457F-474B-835B-CE365A93819E}"/>
              </a:ext>
            </a:extLst>
          </p:cNvPr>
          <p:cNvSpPr/>
          <p:nvPr/>
        </p:nvSpPr>
        <p:spPr>
          <a:xfrm>
            <a:off x="201581" y="1365470"/>
            <a:ext cx="10927557" cy="461665"/>
          </a:xfrm>
          <a:prstGeom prst="rect">
            <a:avLst/>
          </a:prstGeom>
        </p:spPr>
        <p:txBody>
          <a:bodyPr wrap="square">
            <a:spAutoFit/>
          </a:bodyPr>
          <a:lstStyle/>
          <a:p>
            <a:r>
              <a:rPr lang="fi-FI" sz="2400" dirty="0">
                <a:solidFill>
                  <a:schemeClr val="bg1"/>
                </a:solidFill>
                <a:latin typeface="Calibri" panose="020F0502020204030204" pitchFamily="34" charset="0"/>
                <a:cs typeface="Calibri" panose="020F0502020204030204" pitchFamily="34" charset="0"/>
              </a:rPr>
              <a:t>Lataa opas, PowerPoint-esitys ja resurssit, jotta voit auttaa klubia. </a:t>
            </a:r>
          </a:p>
        </p:txBody>
      </p:sp>
      <p:sp>
        <p:nvSpPr>
          <p:cNvPr id="14" name="Rectangle 13">
            <a:extLst>
              <a:ext uri="{FF2B5EF4-FFF2-40B4-BE49-F238E27FC236}">
                <a16:creationId xmlns:a16="http://schemas.microsoft.com/office/drawing/2014/main" id="{7D9FF34C-06D7-46D4-9AD6-9F809BD4109D}"/>
              </a:ext>
            </a:extLst>
          </p:cNvPr>
          <p:cNvSpPr/>
          <p:nvPr/>
        </p:nvSpPr>
        <p:spPr>
          <a:xfrm>
            <a:off x="6003121" y="148894"/>
            <a:ext cx="5861458" cy="461665"/>
          </a:xfrm>
          <a:prstGeom prst="rect">
            <a:avLst/>
          </a:prstGeom>
        </p:spPr>
        <p:txBody>
          <a:bodyPr wrap="square">
            <a:spAutoFit/>
          </a:bodyPr>
          <a:lstStyle/>
          <a:p>
            <a:endParaRPr lang="en-US" sz="2400" b="1" dirty="0">
              <a:solidFill>
                <a:schemeClr val="bg1"/>
              </a:solidFill>
              <a:latin typeface="Calibri" panose="020F0502020204030204" pitchFamily="34" charset="0"/>
              <a:cs typeface="Calibri" panose="020F0502020204030204" pitchFamily="34" charset="0"/>
            </a:endParaRPr>
          </a:p>
        </p:txBody>
      </p:sp>
      <p:sp>
        <p:nvSpPr>
          <p:cNvPr id="17" name="Rectangle 16">
            <a:extLst>
              <a:ext uri="{FF2B5EF4-FFF2-40B4-BE49-F238E27FC236}">
                <a16:creationId xmlns:a16="http://schemas.microsoft.com/office/drawing/2014/main" id="{3666A831-5539-4B10-B1A6-F4F4D7C8EE8D}"/>
              </a:ext>
            </a:extLst>
          </p:cNvPr>
          <p:cNvSpPr/>
          <p:nvPr/>
        </p:nvSpPr>
        <p:spPr>
          <a:xfrm>
            <a:off x="9424788" y="2212714"/>
            <a:ext cx="1704350" cy="369332"/>
          </a:xfrm>
          <a:prstGeom prst="rect">
            <a:avLst/>
          </a:prstGeom>
        </p:spPr>
        <p:txBody>
          <a:bodyPr wrap="square">
            <a:spAutoFit/>
          </a:bodyPr>
          <a:lstStyle/>
          <a:p>
            <a:r>
              <a:rPr lang="fi-FI" b="1" dirty="0">
                <a:solidFill>
                  <a:schemeClr val="bg1"/>
                </a:solidFill>
                <a:latin typeface="Calibri" panose="020F0502020204030204" pitchFamily="34" charset="0"/>
                <a:cs typeface="Calibri" panose="020F0502020204030204" pitchFamily="34" charset="0"/>
              </a:rPr>
              <a:t>PowerPoint</a:t>
            </a:r>
          </a:p>
        </p:txBody>
      </p:sp>
      <p:sp>
        <p:nvSpPr>
          <p:cNvPr id="18" name="Rectangle 17">
            <a:extLst>
              <a:ext uri="{FF2B5EF4-FFF2-40B4-BE49-F238E27FC236}">
                <a16:creationId xmlns:a16="http://schemas.microsoft.com/office/drawing/2014/main" id="{49D48252-11DE-4006-B9C9-AF01B63F91D6}"/>
              </a:ext>
            </a:extLst>
          </p:cNvPr>
          <p:cNvSpPr/>
          <p:nvPr/>
        </p:nvSpPr>
        <p:spPr>
          <a:xfrm>
            <a:off x="6322149" y="3154784"/>
            <a:ext cx="679479" cy="369332"/>
          </a:xfrm>
          <a:prstGeom prst="rect">
            <a:avLst/>
          </a:prstGeom>
        </p:spPr>
        <p:txBody>
          <a:bodyPr wrap="square">
            <a:spAutoFit/>
          </a:bodyPr>
          <a:lstStyle/>
          <a:p>
            <a:r>
              <a:rPr lang="fi-FI" b="1" dirty="0">
                <a:solidFill>
                  <a:schemeClr val="bg1"/>
                </a:solidFill>
                <a:latin typeface="Calibri" panose="020F0502020204030204" pitchFamily="34" charset="0"/>
                <a:cs typeface="Calibri" panose="020F0502020204030204" pitchFamily="34" charset="0"/>
              </a:rPr>
              <a:t>Opas</a:t>
            </a:r>
          </a:p>
        </p:txBody>
      </p:sp>
      <p:sp>
        <p:nvSpPr>
          <p:cNvPr id="12" name="Yellow Bar">
            <a:extLst>
              <a:ext uri="{FF2B5EF4-FFF2-40B4-BE49-F238E27FC236}">
                <a16:creationId xmlns:a16="http://schemas.microsoft.com/office/drawing/2014/main" id="{0CCF62DE-6FC9-4725-BA9A-E9BE0AC27BA7}"/>
              </a:ext>
            </a:extLst>
          </p:cNvPr>
          <p:cNvSpPr/>
          <p:nvPr/>
        </p:nvSpPr>
        <p:spPr>
          <a:xfrm flipV="1">
            <a:off x="204559" y="1049634"/>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5" name="Headline">
            <a:extLst>
              <a:ext uri="{FF2B5EF4-FFF2-40B4-BE49-F238E27FC236}">
                <a16:creationId xmlns:a16="http://schemas.microsoft.com/office/drawing/2014/main" id="{DCABE8B6-F5C1-4124-B71A-69AF8B4C55AF}"/>
              </a:ext>
            </a:extLst>
          </p:cNvPr>
          <p:cNvSpPr txBox="1">
            <a:spLocks/>
          </p:cNvSpPr>
          <p:nvPr/>
        </p:nvSpPr>
        <p:spPr>
          <a:xfrm>
            <a:off x="107626" y="365850"/>
            <a:ext cx="8810984" cy="66503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rPr>
              <a:t>Suunniteltu käytettäväksi klubissa</a:t>
            </a:r>
          </a:p>
        </p:txBody>
      </p:sp>
      <p:pic>
        <p:nvPicPr>
          <p:cNvPr id="4" name="Picture 3">
            <a:extLst>
              <a:ext uri="{FF2B5EF4-FFF2-40B4-BE49-F238E27FC236}">
                <a16:creationId xmlns:a16="http://schemas.microsoft.com/office/drawing/2014/main" id="{1E2F0A68-6F0D-D571-4AD1-9023D2C9D111}"/>
              </a:ext>
            </a:extLst>
          </p:cNvPr>
          <p:cNvPicPr>
            <a:picLocks noChangeAspect="1"/>
          </p:cNvPicPr>
          <p:nvPr/>
        </p:nvPicPr>
        <p:blipFill>
          <a:blip r:embed="rId3"/>
          <a:stretch>
            <a:fillRect/>
          </a:stretch>
        </p:blipFill>
        <p:spPr>
          <a:xfrm>
            <a:off x="170307" y="2574798"/>
            <a:ext cx="5174466" cy="3186152"/>
          </a:xfrm>
          <a:prstGeom prst="rect">
            <a:avLst/>
          </a:prstGeom>
        </p:spPr>
      </p:pic>
      <p:pic>
        <p:nvPicPr>
          <p:cNvPr id="8" name="Picture 7">
            <a:extLst>
              <a:ext uri="{FF2B5EF4-FFF2-40B4-BE49-F238E27FC236}">
                <a16:creationId xmlns:a16="http://schemas.microsoft.com/office/drawing/2014/main" id="{D8ED78B4-4AB9-522F-B539-4EAD8DC1F346}"/>
              </a:ext>
            </a:extLst>
          </p:cNvPr>
          <p:cNvPicPr>
            <a:picLocks noChangeAspect="1"/>
          </p:cNvPicPr>
          <p:nvPr/>
        </p:nvPicPr>
        <p:blipFill>
          <a:blip r:embed="rId4"/>
          <a:stretch>
            <a:fillRect/>
          </a:stretch>
        </p:blipFill>
        <p:spPr>
          <a:xfrm>
            <a:off x="7943084" y="2755030"/>
            <a:ext cx="4095750" cy="2289419"/>
          </a:xfrm>
          <a:prstGeom prst="rect">
            <a:avLst/>
          </a:prstGeom>
        </p:spPr>
      </p:pic>
      <p:pic>
        <p:nvPicPr>
          <p:cNvPr id="11" name="Picture 10">
            <a:extLst>
              <a:ext uri="{FF2B5EF4-FFF2-40B4-BE49-F238E27FC236}">
                <a16:creationId xmlns:a16="http://schemas.microsoft.com/office/drawing/2014/main" id="{7B4616CE-1F0E-8E8C-2C12-540EF32C294A}"/>
              </a:ext>
            </a:extLst>
          </p:cNvPr>
          <p:cNvPicPr>
            <a:picLocks noChangeAspect="1"/>
          </p:cNvPicPr>
          <p:nvPr/>
        </p:nvPicPr>
        <p:blipFill>
          <a:blip r:embed="rId5"/>
          <a:stretch>
            <a:fillRect/>
          </a:stretch>
        </p:blipFill>
        <p:spPr>
          <a:xfrm>
            <a:off x="5576039" y="3644274"/>
            <a:ext cx="2171700" cy="2800350"/>
          </a:xfrm>
          <a:prstGeom prst="rect">
            <a:avLst/>
          </a:prstGeom>
        </p:spPr>
      </p:pic>
      <p:sp>
        <p:nvSpPr>
          <p:cNvPr id="19" name="Rectangle 18">
            <a:extLst>
              <a:ext uri="{FF2B5EF4-FFF2-40B4-BE49-F238E27FC236}">
                <a16:creationId xmlns:a16="http://schemas.microsoft.com/office/drawing/2014/main" id="{8B4532A8-D582-80C4-DF21-5D99DC2079F3}"/>
              </a:ext>
            </a:extLst>
          </p:cNvPr>
          <p:cNvSpPr/>
          <p:nvPr/>
        </p:nvSpPr>
        <p:spPr>
          <a:xfrm>
            <a:off x="2047268" y="2054446"/>
            <a:ext cx="1704350" cy="375552"/>
          </a:xfrm>
          <a:prstGeom prst="rect">
            <a:avLst/>
          </a:prstGeom>
        </p:spPr>
        <p:txBody>
          <a:bodyPr wrap="square">
            <a:spAutoFit/>
          </a:bodyPr>
          <a:lstStyle/>
          <a:p>
            <a:pPr marL="0" marR="0">
              <a:lnSpc>
                <a:spcPct val="107000"/>
              </a:lnSpc>
              <a:spcBef>
                <a:spcPts val="0"/>
              </a:spcBef>
              <a:spcAft>
                <a:spcPts val="800"/>
              </a:spcAft>
            </a:pPr>
            <a:r>
              <a:rPr lang="en-US" b="1"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Verkkosivu</a:t>
            </a:r>
            <a:endParaRPr lang="en-US"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Background - Solid">
            <a:extLst>
              <a:ext uri="{FF2B5EF4-FFF2-40B4-BE49-F238E27FC236}">
                <a16:creationId xmlns:a16="http://schemas.microsoft.com/office/drawing/2014/main" id="{8B33C5DB-6719-5FFC-B655-28E968C6BE6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A57EAA0F-8C5D-5EFA-77DB-6ACBA37E3C8E}"/>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35039" y="5860354"/>
            <a:ext cx="896739" cy="849661"/>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human face, person, person, collage&#10;&#10;Description automatically generated">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6" name="Title 1">
            <a:extLst>
              <a:ext uri="{FF2B5EF4-FFF2-40B4-BE49-F238E27FC236}">
                <a16:creationId xmlns:a16="http://schemas.microsoft.com/office/drawing/2014/main" id="{BE5CE7D0-AE24-51D1-E0D3-63022C87CC56}"/>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r>
              <a:rPr lang="fi-FI" sz="4800" b="1" dirty="0">
                <a:solidFill>
                  <a:schemeClr val="bg1"/>
                </a:solidFill>
                <a:latin typeface="Calibri" panose="020F0502020204030204" pitchFamily="34" charset="0"/>
                <a:cs typeface="Calibri" panose="020F0502020204030204" pitchFamily="34" charset="0"/>
              </a:rPr>
              <a:t>KIITOS!</a:t>
            </a:r>
          </a:p>
        </p:txBody>
      </p:sp>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en-US" sz="1600" b="1" dirty="0">
                <a:solidFill>
                  <a:schemeClr val="bg1"/>
                </a:solidFill>
              </a:rPr>
              <a:t>© 2022 Lions International</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66725" y="468529"/>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latin typeface="Calibri" panose="020F0502020204030204" pitchFamily="34" charset="0"/>
                <a:cs typeface="Calibri" panose="020F0502020204030204" pitchFamily="34" charset="0"/>
              </a:rPr>
              <a:t>Maailmanlaajuinen jäsenyysaloite klubeille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3012770"/>
            <a:ext cx="9450928" cy="2822672"/>
            <a:chOff x="1784174" y="3012770"/>
            <a:chExt cx="5759626"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347355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i-FI" sz="2400" dirty="0">
                  <a:solidFill>
                    <a:schemeClr val="accent1"/>
                  </a:solidFill>
                  <a:latin typeface="Calibri" panose="020F0502020204030204" pitchFamily="34" charset="0"/>
                  <a:cs typeface="Calibri" panose="020F0502020204030204" pitchFamily="34" charset="0"/>
                </a:rPr>
                <a:t>Rakentakaa menestys</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i-FI" sz="2400">
                  <a:solidFill>
                    <a:schemeClr val="accent1"/>
                  </a:solidFill>
                  <a:latin typeface="Calibri" panose="020F0502020204030204" pitchFamily="34" charset="0"/>
                  <a:cs typeface="Calibri" panose="020F0502020204030204" pitchFamily="34" charset="0"/>
                </a:rPr>
                <a:t>Rakentakaa tiimi klubijohtajista</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i-FI" sz="2400" dirty="0">
                  <a:solidFill>
                    <a:schemeClr val="accent1"/>
                  </a:solidFill>
                  <a:latin typeface="Calibri" panose="020F0502020204030204" pitchFamily="34" charset="0"/>
                  <a:cs typeface="Calibri" panose="020F0502020204030204" pitchFamily="34" charset="0"/>
                </a:rPr>
                <a:t>Rakentakaa visio, arvioikaa tarpeet ja asettakaa tavoitteet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fi-FI" sz="2400">
                  <a:solidFill>
                    <a:schemeClr val="accent1"/>
                  </a:solidFill>
                  <a:latin typeface="Calibri" panose="020F0502020204030204" pitchFamily="34" charset="0"/>
                  <a:cs typeface="Calibri" panose="020F0502020204030204" pitchFamily="34" charset="0"/>
                </a:rPr>
                <a:t>Rakentakaa suunnitelma tavoitteiden saavuttamiseksi</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2000" b="1" i="0" u="none" strike="noStrike" cap="none" normalizeH="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2000" b="1" i="0" u="none" strike="noStrike" cap="none" normalizeH="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2000" b="1" i="0" u="none" strike="noStrike" cap="none" normalizeH="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fi-FI" sz="2000" b="1" i="0" u="none" strike="noStrike" cap="none" normalizeH="0">
                <a:ln>
                  <a:noFill/>
                </a:ln>
                <a:solidFill>
                  <a:schemeClr val="tx2"/>
                </a:solidFill>
                <a:effectLst/>
                <a:ea typeface="ヒラギノ角ゴ Pro W3" pitchFamily="84" charset="-128"/>
              </a:rPr>
              <a:t>4</a:t>
            </a:r>
          </a:p>
        </p:txBody>
      </p:sp>
      <p:graphicFrame>
        <p:nvGraphicFramePr>
          <p:cNvPr id="18" name="Diagram 17">
            <a:extLst>
              <a:ext uri="{FF2B5EF4-FFF2-40B4-BE49-F238E27FC236}">
                <a16:creationId xmlns:a16="http://schemas.microsoft.com/office/drawing/2014/main" id="{84E44846-9E03-45AD-8569-4997EE631959}"/>
              </a:ext>
            </a:extLst>
          </p:cNvPr>
          <p:cNvGraphicFramePr/>
          <p:nvPr>
            <p:extLst>
              <p:ext uri="{D42A27DB-BD31-4B8C-83A1-F6EECF244321}">
                <p14:modId xmlns:p14="http://schemas.microsoft.com/office/powerpoint/2010/main" val="193079726"/>
              </p:ext>
            </p:extLst>
          </p:nvPr>
        </p:nvGraphicFramePr>
        <p:xfrm>
          <a:off x="1905000" y="1531524"/>
          <a:ext cx="7709821" cy="94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Background - Solid">
            <a:extLst>
              <a:ext uri="{FF2B5EF4-FFF2-40B4-BE49-F238E27FC236}">
                <a16:creationId xmlns:a16="http://schemas.microsoft.com/office/drawing/2014/main" id="{34EFA3D0-4232-1D41-A627-04C809E89EF3}"/>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3710D6B-09A6-35AB-D079-0F8C33FB92B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192048" y="5539502"/>
            <a:ext cx="896739" cy="849661"/>
          </a:xfrm>
          <a:prstGeom prst="rect">
            <a:avLst/>
          </a:prstGeom>
        </p:spPr>
      </p:pic>
    </p:spTree>
    <p:extLst>
      <p:ext uri="{BB962C8B-B14F-4D97-AF65-F5344CB8AC3E}">
        <p14:creationId xmlns:p14="http://schemas.microsoft.com/office/powerpoint/2010/main" val="422018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81965" y="489817"/>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latin typeface="Calibri" panose="020F0502020204030204" pitchFamily="34" charset="0"/>
                <a:cs typeface="Calibri" panose="020F0502020204030204" pitchFamily="34" charset="0"/>
              </a:rPr>
              <a:t>Rakentakaa tiimi klubijohtajista</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4154984"/>
          </a:xfrm>
          <a:prstGeom prst="rect">
            <a:avLst/>
          </a:prstGeom>
        </p:spPr>
        <p:txBody>
          <a:bodyPr wrap="square">
            <a:spAutoFit/>
          </a:bodyPr>
          <a:lstStyle/>
          <a:p>
            <a:r>
              <a:rPr lang="fi-FI" sz="2400" b="1" dirty="0">
                <a:solidFill>
                  <a:schemeClr val="bg1"/>
                </a:solidFill>
                <a:latin typeface="Calibri" panose="020F0502020204030204" pitchFamily="34" charset="0"/>
                <a:cs typeface="Calibri" panose="020F0502020204030204" pitchFamily="34" charset="0"/>
              </a:rPr>
              <a:t>Nykyiset johtajat: </a:t>
            </a:r>
            <a:r>
              <a:rPr lang="fi-FI" sz="2400" dirty="0">
                <a:solidFill>
                  <a:schemeClr val="bg1"/>
                </a:solidFill>
                <a:latin typeface="Calibri" panose="020F0502020204030204" pitchFamily="34" charset="0"/>
                <a:cs typeface="Calibri" panose="020F0502020204030204" pitchFamily="34" charset="0"/>
              </a:rPr>
              <a:t>Päättäkää, kuka johtaa strategian kehittämistä. </a:t>
            </a:r>
          </a:p>
          <a:p>
            <a:endParaRPr lang="en-US" sz="2400" dirty="0">
              <a:solidFill>
                <a:schemeClr val="bg1"/>
              </a:solidFill>
              <a:latin typeface="Calibri" panose="020F0502020204030204" pitchFamily="34" charset="0"/>
              <a:cs typeface="Calibri" panose="020F0502020204030204" pitchFamily="34" charset="0"/>
            </a:endParaRPr>
          </a:p>
          <a:p>
            <a:r>
              <a:rPr lang="fi-FI" sz="2400" b="1" dirty="0">
                <a:solidFill>
                  <a:schemeClr val="bg1"/>
                </a:solidFill>
                <a:latin typeface="Calibri" panose="020F0502020204030204" pitchFamily="34" charset="0"/>
                <a:cs typeface="Calibri" panose="020F0502020204030204" pitchFamily="34" charset="0"/>
              </a:rPr>
              <a:t>Tulevaisuuden johtajat: </a:t>
            </a:r>
            <a:r>
              <a:rPr lang="fi-FI" sz="2400" dirty="0">
                <a:solidFill>
                  <a:schemeClr val="bg1"/>
                </a:solidFill>
                <a:latin typeface="Calibri" panose="020F0502020204030204" pitchFamily="34" charset="0"/>
                <a:cs typeface="Calibri" panose="020F0502020204030204" pitchFamily="34" charset="0"/>
              </a:rPr>
              <a:t>Harkitkaa lioneita, jotka voisivat toimia tulevaisuuden johtajina.  Lionit, jotka ovat toimineet johtotehtävissä ja joilla on kokemusta, voivat tarjota tukea ja he ovat kiinnostuneita klubin tulevaisuudesta. </a:t>
            </a:r>
          </a:p>
          <a:p>
            <a:endParaRPr lang="en-US" sz="2400" dirty="0">
              <a:solidFill>
                <a:schemeClr val="bg1"/>
              </a:solidFill>
              <a:latin typeface="Calibri" panose="020F0502020204030204" pitchFamily="34" charset="0"/>
              <a:cs typeface="Calibri" panose="020F0502020204030204" pitchFamily="34" charset="0"/>
            </a:endParaRPr>
          </a:p>
          <a:p>
            <a:r>
              <a:rPr lang="fi-FI" sz="2400" b="1" dirty="0">
                <a:solidFill>
                  <a:schemeClr val="bg1"/>
                </a:solidFill>
                <a:latin typeface="Calibri" panose="020F0502020204030204" pitchFamily="34" charset="0"/>
                <a:cs typeface="Calibri" panose="020F0502020204030204" pitchFamily="34" charset="0"/>
              </a:rPr>
              <a:t>Jäsenkysely: </a:t>
            </a:r>
            <a:r>
              <a:rPr lang="fi-FI" sz="2400" dirty="0">
                <a:solidFill>
                  <a:schemeClr val="bg1"/>
                </a:solidFill>
                <a:latin typeface="Calibri" panose="020F0502020204030204" pitchFamily="34" charset="0"/>
                <a:cs typeface="Calibri" panose="020F0502020204030204" pitchFamily="34" charset="0"/>
              </a:rPr>
              <a:t>Täydellisemmän kuvan muodostaminen klubinne tarpeista. Etsikää monentyyppisiä jäseniä, jotka edustavat klubia hyvin, tai pienempien klubien kohdalla ottakaa mahdollisimman monta jäsentä mukaan (vanhempia, uudempia, nuoria lioneita, eri ammattikunnista), jotta ymmärrätte heidän tarpeensa ja osaatte käyttää heidän kykyjään. </a:t>
            </a:r>
          </a:p>
        </p:txBody>
      </p:sp>
      <p:sp>
        <p:nvSpPr>
          <p:cNvPr id="2" name="Background - Solid">
            <a:extLst>
              <a:ext uri="{FF2B5EF4-FFF2-40B4-BE49-F238E27FC236}">
                <a16:creationId xmlns:a16="http://schemas.microsoft.com/office/drawing/2014/main" id="{E7A372D5-B5D5-F072-C32B-94150FBAE8AC}"/>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CA544A-05B6-78D9-4E47-821429D7270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55071" y="5864282"/>
            <a:ext cx="896739" cy="849661"/>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50977"/>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988608"/>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45488" y="317214"/>
            <a:ext cx="11546666" cy="69725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accent1"/>
                </a:solidFill>
                <a:latin typeface="Calibri" panose="020F0502020204030204" pitchFamily="34" charset="0"/>
                <a:cs typeface="Calibri" panose="020F0502020204030204" pitchFamily="34" charset="0"/>
              </a:rPr>
              <a:t>Rakentakaa visio, arvioikaa tarpeet ja asettakaa tavoitteet</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396072523"/>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i-FI" sz="2000" b="0" i="0" u="none" strike="noStrike" cap="none" normalizeH="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fi-FI"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i-FI" sz="2000" b="0" i="0" u="none" strike="noStrike" cap="none" normalizeH="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fi-FI" sz="2000" b="0" i="0" u="none" strike="noStrike" cap="none" normalizeH="0">
                  <a:ln>
                    <a:noFill/>
                  </a:ln>
                  <a:solidFill>
                    <a:schemeClr val="bg1"/>
                  </a:solidFill>
                  <a:effectLst/>
                  <a:ea typeface="ヒラギノ角ゴ Pro W3" pitchFamily="84" charset="-128"/>
                </a:rPr>
                <a:t>4</a:t>
              </a:r>
            </a:p>
          </p:txBody>
        </p:sp>
      </p:grpSp>
      <p:pic>
        <p:nvPicPr>
          <p:cNvPr id="2" name="Picture 1">
            <a:extLst>
              <a:ext uri="{FF2B5EF4-FFF2-40B4-BE49-F238E27FC236}">
                <a16:creationId xmlns:a16="http://schemas.microsoft.com/office/drawing/2014/main" id="{22F1980C-29A6-B4C5-1A1E-1D0DF0E4DA93}"/>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73388" y="5757362"/>
            <a:ext cx="896739" cy="849661"/>
          </a:xfrm>
          <a:prstGeom prst="rect">
            <a:avLst/>
          </a:prstGeom>
        </p:spPr>
      </p:pic>
      <p:sp>
        <p:nvSpPr>
          <p:cNvPr id="3" name="Background - Solid">
            <a:extLst>
              <a:ext uri="{FF2B5EF4-FFF2-40B4-BE49-F238E27FC236}">
                <a16:creationId xmlns:a16="http://schemas.microsoft.com/office/drawing/2014/main" id="{6FCC4AFE-F56E-CD9D-0E5B-90959C7DF4E1}"/>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3048"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09600" y="321716"/>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bg1"/>
                </a:solidFill>
                <a:latin typeface="Calibri" panose="020F0502020204030204" pitchFamily="34" charset="0"/>
                <a:ea typeface="Arial" charset="0"/>
                <a:cs typeface="Calibri" panose="020F0502020204030204" pitchFamily="34" charset="0"/>
              </a:rPr>
              <a:t>Painopistealue 1</a:t>
            </a:r>
          </a:p>
          <a:p>
            <a:r>
              <a:rPr lang="fi-FI" dirty="0">
                <a:solidFill>
                  <a:schemeClr val="bg1"/>
                </a:solidFill>
                <a:latin typeface="Calibri" panose="020F0502020204030204" pitchFamily="34" charset="0"/>
                <a:ea typeface="Arial" charset="0"/>
                <a:cs typeface="Calibri" panose="020F0502020204030204" pitchFamily="34" charset="0"/>
              </a:rPr>
              <a:t>Innostaa klubia uusilla jäsenillä</a:t>
            </a:r>
          </a:p>
        </p:txBody>
      </p:sp>
      <p:sp>
        <p:nvSpPr>
          <p:cNvPr id="12" name="Rectangle 11">
            <a:extLst>
              <a:ext uri="{FF2B5EF4-FFF2-40B4-BE49-F238E27FC236}">
                <a16:creationId xmlns:a16="http://schemas.microsoft.com/office/drawing/2014/main" id="{606E2743-2C2E-4F47-A2A6-4C9B7397EE32}"/>
              </a:ext>
            </a:extLst>
          </p:cNvPr>
          <p:cNvSpPr/>
          <p:nvPr/>
        </p:nvSpPr>
        <p:spPr>
          <a:xfrm>
            <a:off x="-4274" y="44196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fi-FI" sz="2400" b="1" dirty="0">
                <a:solidFill>
                  <a:schemeClr val="accent1"/>
                </a:solidFill>
                <a:latin typeface="Calibri" panose="020F0502020204030204" pitchFamily="34" charset="0"/>
                <a:cs typeface="Calibri" panose="020F0502020204030204" pitchFamily="34" charset="0"/>
              </a:rPr>
              <a:t>Kysymyksiä keskustelun aiheiksi</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Mitä tilaisuuksia näette klubinne jäsenmäärän kasvattamiseksi?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Mitä meidän on tehtävä jäsenten rekrytoimiseksi paremmin?</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Miksi ihmiset eivät liity klubiimme?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Miksi ihmiset liittyvät klubiimme?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2"/>
          <a:srcRect/>
          <a:stretch/>
        </p:blipFill>
        <p:spPr>
          <a:xfrm>
            <a:off x="10054636" y="5562600"/>
            <a:ext cx="1125871" cy="1066763"/>
          </a:xfrm>
          <a:prstGeom prst="rect">
            <a:avLst/>
          </a:prstGeom>
        </p:spPr>
      </p:pic>
      <p:sp>
        <p:nvSpPr>
          <p:cNvPr id="3" name="Background - Solid">
            <a:extLst>
              <a:ext uri="{FF2B5EF4-FFF2-40B4-BE49-F238E27FC236}">
                <a16:creationId xmlns:a16="http://schemas.microsoft.com/office/drawing/2014/main" id="{3EBCDD97-451E-5C06-0624-A284771AF14D}"/>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89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2483" y="45720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0515601" y="5652758"/>
            <a:ext cx="901470" cy="854143"/>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428608" y="377696"/>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bg1"/>
                </a:solidFill>
                <a:latin typeface="Calibri" panose="020F0502020204030204" pitchFamily="34" charset="0"/>
                <a:ea typeface="Arial" charset="0"/>
                <a:cs typeface="Calibri" panose="020F0502020204030204" pitchFamily="34" charset="0"/>
              </a:rPr>
              <a:t>Painopistealue 2</a:t>
            </a:r>
          </a:p>
          <a:p>
            <a:r>
              <a:rPr lang="fi-FI" dirty="0">
                <a:solidFill>
                  <a:schemeClr val="bg1"/>
                </a:solidFill>
                <a:latin typeface="Calibri" panose="020F0502020204030204" pitchFamily="34" charset="0"/>
                <a:ea typeface="Arial" charset="0"/>
                <a:cs typeface="Calibri" panose="020F0502020204030204" pitchFamily="34" charset="0"/>
              </a:rPr>
              <a:t>Innostaa klubeja hakemalla uusia tilaisuuksia palvella</a:t>
            </a:r>
          </a:p>
        </p:txBody>
      </p:sp>
      <p:sp>
        <p:nvSpPr>
          <p:cNvPr id="2" name="Rectangle 1">
            <a:extLst>
              <a:ext uri="{FF2B5EF4-FFF2-40B4-BE49-F238E27FC236}">
                <a16:creationId xmlns:a16="http://schemas.microsoft.com/office/drawing/2014/main" id="{0C4057FF-398D-4E70-B6BD-EAB73CEF9F2C}"/>
              </a:ext>
            </a:extLst>
          </p:cNvPr>
          <p:cNvSpPr/>
          <p:nvPr/>
        </p:nvSpPr>
        <p:spPr>
          <a:xfrm>
            <a:off x="1140517" y="2275865"/>
            <a:ext cx="9906000" cy="4417363"/>
          </a:xfrm>
          <a:prstGeom prst="rect">
            <a:avLst/>
          </a:prstGeom>
        </p:spPr>
        <p:txBody>
          <a:bodyPr wrap="square">
            <a:spAutoFit/>
          </a:bodyPr>
          <a:lstStyle/>
          <a:p>
            <a:pPr>
              <a:lnSpc>
                <a:spcPct val="110000"/>
              </a:lnSpc>
            </a:pPr>
            <a:r>
              <a:rPr lang="fi-FI" sz="2400" b="1">
                <a:solidFill>
                  <a:schemeClr val="accent1"/>
                </a:solidFill>
                <a:latin typeface="Calibri" panose="020F0502020204030204" pitchFamily="34" charset="0"/>
                <a:cs typeface="Calibri" panose="020F0502020204030204" pitchFamily="34" charset="0"/>
              </a:rPr>
              <a:t>Kysymyksiä keskustelun aiheiksi</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Vastaavatko klubin palveluprojektit paikkakunnan nykyisiä tarpeita?</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Ottavatko jäsenet innostuneesti ja aktiivisesti osaa palveluprojekteihin?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Onko klubin johto valmis kuuntelemaan jäsenten uusia palveluideoita?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a:solidFill>
                  <a:schemeClr val="accent1"/>
                </a:solidFill>
                <a:latin typeface="Calibri" panose="020F0502020204030204" pitchFamily="34" charset="0"/>
                <a:cs typeface="Calibri" panose="020F0502020204030204" pitchFamily="34" charset="0"/>
              </a:rPr>
              <a:t>Houkuttelevatko palveluhankkeemme uusia jäseniä?</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
        <p:nvSpPr>
          <p:cNvPr id="3" name="Background - Solid">
            <a:extLst>
              <a:ext uri="{FF2B5EF4-FFF2-40B4-BE49-F238E27FC236}">
                <a16:creationId xmlns:a16="http://schemas.microsoft.com/office/drawing/2014/main" id="{62019A15-FCA1-2E11-931F-752B84F28EFA}"/>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51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30272" y="540666"/>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0151768" y="5410276"/>
            <a:ext cx="1125832" cy="1066726"/>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609600" y="540666"/>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bg1"/>
                </a:solidFill>
                <a:latin typeface="Calibri" panose="020F0502020204030204" pitchFamily="34" charset="0"/>
                <a:ea typeface="Arial" charset="0"/>
                <a:cs typeface="Calibri" panose="020F0502020204030204" pitchFamily="34" charset="0"/>
              </a:rPr>
              <a:t>Painopistealue 3</a:t>
            </a:r>
          </a:p>
          <a:p>
            <a:r>
              <a:rPr lang="fi-FI" dirty="0">
                <a:solidFill>
                  <a:schemeClr val="bg1"/>
                </a:solidFill>
                <a:latin typeface="Calibri" panose="020F0502020204030204" pitchFamily="34" charset="0"/>
                <a:ea typeface="Arial" charset="0"/>
                <a:cs typeface="Calibri" panose="020F0502020204030204" pitchFamily="34" charset="0"/>
              </a:rPr>
              <a:t>Loistakaa johtajakoulutuksessa ja klubin asioiden hoitamisessa</a:t>
            </a:r>
          </a:p>
        </p:txBody>
      </p:sp>
      <p:sp>
        <p:nvSpPr>
          <p:cNvPr id="2" name="Rectangle 1">
            <a:extLst>
              <a:ext uri="{FF2B5EF4-FFF2-40B4-BE49-F238E27FC236}">
                <a16:creationId xmlns:a16="http://schemas.microsoft.com/office/drawing/2014/main" id="{7E840FE7-4E75-4F7F-8924-44FE4547F501}"/>
              </a:ext>
            </a:extLst>
          </p:cNvPr>
          <p:cNvSpPr/>
          <p:nvPr/>
        </p:nvSpPr>
        <p:spPr>
          <a:xfrm>
            <a:off x="988117" y="2672333"/>
            <a:ext cx="10210800" cy="3728393"/>
          </a:xfrm>
          <a:prstGeom prst="rect">
            <a:avLst/>
          </a:prstGeom>
        </p:spPr>
        <p:txBody>
          <a:bodyPr wrap="square">
            <a:spAutoFit/>
          </a:bodyPr>
          <a:lstStyle/>
          <a:p>
            <a:pPr>
              <a:lnSpc>
                <a:spcPct val="110000"/>
              </a:lnSpc>
            </a:pPr>
            <a:r>
              <a:rPr lang="fi-FI" sz="2400" b="1" dirty="0">
                <a:solidFill>
                  <a:schemeClr val="accent1"/>
                </a:solidFill>
                <a:latin typeface="Calibri" panose="020F0502020204030204" pitchFamily="34" charset="0"/>
                <a:cs typeface="Calibri" panose="020F0502020204030204" pitchFamily="34" charset="0"/>
              </a:rPr>
              <a:t>Kysymyksiä keskustelun aiheiksi</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Osallistuuko klubin johto heidän omia virkojaan koskevaan koulutukseen?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Rohkaistaanko jäseniä johtorooleihin?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Osallistuvatko jäsenet säännöllisesti klubin tilaisuuksiin?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Pitääkö teidän miettiä klubikokousten muoto uusiksi?</a:t>
            </a:r>
          </a:p>
        </p:txBody>
      </p:sp>
      <p:sp>
        <p:nvSpPr>
          <p:cNvPr id="3" name="Background - Solid">
            <a:extLst>
              <a:ext uri="{FF2B5EF4-FFF2-40B4-BE49-F238E27FC236}">
                <a16:creationId xmlns:a16="http://schemas.microsoft.com/office/drawing/2014/main" id="{09BFBFAC-0552-B97F-3DD0-B707063D304F}"/>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089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30479" y="537942"/>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9982200" y="5291856"/>
            <a:ext cx="1282369" cy="1215045"/>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627048" y="537942"/>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dirty="0">
                <a:solidFill>
                  <a:schemeClr val="bg1"/>
                </a:solidFill>
                <a:latin typeface="Calibri" panose="020F0502020204030204" pitchFamily="34" charset="0"/>
                <a:ea typeface="Arial" charset="0"/>
                <a:cs typeface="Calibri" panose="020F0502020204030204" pitchFamily="34" charset="0"/>
              </a:rPr>
              <a:t>Painopistealue 4</a:t>
            </a:r>
          </a:p>
          <a:p>
            <a:r>
              <a:rPr lang="fi-FI" dirty="0">
                <a:solidFill>
                  <a:schemeClr val="bg1"/>
                </a:solidFill>
                <a:latin typeface="Calibri" panose="020F0502020204030204" pitchFamily="34" charset="0"/>
                <a:ea typeface="Arial" charset="0"/>
                <a:cs typeface="Calibri" panose="020F0502020204030204" pitchFamily="34" charset="0"/>
              </a:rPr>
              <a:t>Kertokaa klubinne saavutuksista paikkakunnallanne</a:t>
            </a:r>
          </a:p>
        </p:txBody>
      </p:sp>
      <p:sp>
        <p:nvSpPr>
          <p:cNvPr id="2" name="Rectangle 1">
            <a:extLst>
              <a:ext uri="{FF2B5EF4-FFF2-40B4-BE49-F238E27FC236}">
                <a16:creationId xmlns:a16="http://schemas.microsoft.com/office/drawing/2014/main" id="{114575DE-1852-4726-8876-FC9F76462A14}"/>
              </a:ext>
            </a:extLst>
          </p:cNvPr>
          <p:cNvSpPr/>
          <p:nvPr/>
        </p:nvSpPr>
        <p:spPr>
          <a:xfrm>
            <a:off x="596569" y="2757246"/>
            <a:ext cx="10820400" cy="3728393"/>
          </a:xfrm>
          <a:prstGeom prst="rect">
            <a:avLst/>
          </a:prstGeom>
        </p:spPr>
        <p:txBody>
          <a:bodyPr wrap="square">
            <a:spAutoFit/>
          </a:bodyPr>
          <a:lstStyle/>
          <a:p>
            <a:pPr>
              <a:lnSpc>
                <a:spcPct val="110000"/>
              </a:lnSpc>
            </a:pPr>
            <a:r>
              <a:rPr lang="fi-FI" sz="2400" b="1" dirty="0">
                <a:solidFill>
                  <a:schemeClr val="accent1"/>
                </a:solidFill>
                <a:latin typeface="Calibri" panose="020F0502020204030204" pitchFamily="34" charset="0"/>
                <a:cs typeface="Calibri" panose="020F0502020204030204" pitchFamily="34" charset="0"/>
              </a:rPr>
              <a:t>Kysymyksiä keskustelun aiheiksi</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Onko klubinne aktiivinen sosiaalisessa mediassa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Onko klubillanne käytössä e-Clubhouse tai verkkosivut?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Miten pidätte paikkakuntalaiset tietoisina klubinne tapahtumista?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fi-FI" sz="2400" dirty="0">
                <a:solidFill>
                  <a:schemeClr val="accent1"/>
                </a:solidFill>
                <a:latin typeface="Calibri" panose="020F0502020204030204" pitchFamily="34" charset="0"/>
                <a:cs typeface="Calibri" panose="020F0502020204030204" pitchFamily="34" charset="0"/>
              </a:rPr>
              <a:t>Lähetämmekö tervetuloaviestin, joka kannustaa ihmisiä liittymään? </a:t>
            </a:r>
          </a:p>
        </p:txBody>
      </p:sp>
      <p:sp>
        <p:nvSpPr>
          <p:cNvPr id="3" name="Background - Solid">
            <a:extLst>
              <a:ext uri="{FF2B5EF4-FFF2-40B4-BE49-F238E27FC236}">
                <a16:creationId xmlns:a16="http://schemas.microsoft.com/office/drawing/2014/main" id="{32576C6F-1EB1-04CA-E17C-D6FD06859B1E}"/>
              </a:ext>
            </a:extLst>
          </p:cNvPr>
          <p:cNvSpPr/>
          <p:nvPr/>
        </p:nvSpPr>
        <p:spPr>
          <a:xfrm>
            <a:off x="0" y="0"/>
            <a:ext cx="12188952" cy="457200"/>
          </a:xfrm>
          <a:prstGeom prst="rect">
            <a:avLst/>
          </a:prstGeom>
          <a:gradFill>
            <a:gsLst>
              <a:gs pos="0">
                <a:srgbClr val="0D2240"/>
              </a:gs>
              <a:gs pos="5000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113616"/>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4.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5.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65150</TotalTime>
  <Words>938</Words>
  <Application>Microsoft Office PowerPoint</Application>
  <PresentationFormat>Widescreen</PresentationFormat>
  <Paragraphs>227</Paragraphs>
  <Slides>26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Calibri</vt:lpstr>
      <vt:lpstr>Calibri Light</vt:lpstr>
      <vt:lpstr>Helvetica</vt:lpstr>
      <vt:lpstr>Open Sans Regular</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2084</cp:revision>
  <cp:lastPrinted>2018-07-23T15:21:46Z</cp:lastPrinted>
  <dcterms:created xsi:type="dcterms:W3CDTF">2016-11-15T15:12:50Z</dcterms:created>
  <dcterms:modified xsi:type="dcterms:W3CDTF">2023-10-25T17:49:10Z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