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2844" autoAdjust="0"/>
  </p:normalViewPr>
  <p:slideViewPr>
    <p:cSldViewPr showGuides="1">
      <p:cViewPr varScale="1">
        <p:scale>
          <a:sx n="138" d="100"/>
          <a:sy n="138" d="100"/>
        </p:scale>
        <p:origin x="456" y="120"/>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Bienvenue à cette réunion des officiels de club de la zone __</a:t>
            </a:r>
            <a:r>
              <a:rPr lang="fr-FR" i="1"/>
              <a:t>###</a:t>
            </a:r>
            <a:r>
              <a:rPr lang="fr-FR"/>
              <a:t>__ du district _______.    Je suis président(e) de notre zone, ______________________, et je suis heureux/euse que vous ayez pu vous joindre à nous. </a:t>
            </a:r>
          </a:p>
          <a:p>
            <a:endParaRPr lang="en-US" dirty="0"/>
          </a:p>
          <a:p>
            <a:r>
              <a:rPr lang="fr-FR"/>
              <a:t>Comme nous aimerions que ces sessions soient aussi interactives que possible, veuillez essayer la fonction Discussion pour dire bonjour.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inscrivez le sujet principal de votre réunion sur la diapositive pour aider les participants à s'y cantonner. Veillez à changer l'ordre d'intervention des clubs lorsque vous leur demandez des idées.</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endParaRPr lang="en-US" i="1" dirty="0"/>
          </a:p>
          <a:p>
            <a:endParaRPr lang="en-US" i="1" dirty="0"/>
          </a:p>
          <a:p>
            <a:r>
              <a:rPr lang="fr-FR"/>
              <a:t>Que faisons-nous en matière de ____ [sujet] ou quelles nouvelles idées devrions-nous explorer dans ce domaine ?</a:t>
            </a:r>
          </a:p>
          <a:p>
            <a:r>
              <a:rPr lang="fr-FR"/>
              <a:t>Pour gagner du temps, limitons nos interventions à deux minutes. </a:t>
            </a:r>
          </a:p>
          <a:p>
            <a:r>
              <a:rPr lang="fr-FR"/>
              <a:t>Commençons par le club ____ [nom]. Qui aimerait faire part de ce que fait son club ou de ce que nous pourrions mieux faire ?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inscrivez le sujet principal de votre réunion sur la diapositive pour aider les participants à s'y cantonner. Veillez à changer l'ordre d'intervention des clubs lorsque vous leur demandez des idées.</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endParaRPr lang="en-US" i="1" dirty="0"/>
          </a:p>
          <a:p>
            <a:endParaRPr lang="en-US" i="1" dirty="0"/>
          </a:p>
          <a:p>
            <a:r>
              <a:rPr lang="fr-FR"/>
              <a:t>Que faisons-nous en matière de ____ [sujet] ou quelles nouvelles idées devrions-nous explorer dans ce domaine ?</a:t>
            </a:r>
          </a:p>
          <a:p>
            <a:r>
              <a:rPr lang="fr-FR"/>
              <a:t>Pour gagner du temps, limitons nos interventions à deux minutes. </a:t>
            </a:r>
          </a:p>
          <a:p>
            <a:r>
              <a:rPr lang="fr-FR"/>
              <a:t>Commençons par le club ____ [nom]. Qui aimerait faire part de ce que fait son club ou de ce que nous pourrions mieux faire ?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a:t>Examinons quelques ressources dans le domaine de ____ [sujet].</a:t>
            </a:r>
            <a:r>
              <a:rPr lang="fr-FR"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b="1" i="1"/>
              <a:t>Animateur,</a:t>
            </a:r>
            <a:r>
              <a:rPr lang="fr-FR" i="1"/>
              <a:t> affichez la liste des ressources que vous trouvez les plus utiles en rapport avec le sujet (voir exemples ci-dessous). Vous pouvez également montrer comment accéder aux documents lors de la réunion ou fournir les liens dans un message de suivi. </a:t>
            </a:r>
          </a:p>
          <a:p>
            <a:endParaRPr lang="en-US" i="1" dirty="0"/>
          </a:p>
          <a:p>
            <a:pPr marL="165261" indent="-165261">
              <a:buFont typeface="Arial" panose="020B0604020202020204" pitchFamily="34" charset="0"/>
              <a:buChar char="•"/>
            </a:pPr>
            <a:r>
              <a:rPr lang="fr-FR" b="1" i="1"/>
              <a:t>Service </a:t>
            </a:r>
            <a:r>
              <a:rPr lang="fr-FR" i="1"/>
              <a:t>: Une liste d'idées de projets de service se trouve</a:t>
            </a:r>
            <a:r>
              <a:rPr lang="fr-FR" i="1" baseline="0"/>
              <a:t> sur la page de </a:t>
            </a:r>
            <a:r>
              <a:rPr lang="fr-FR" i="1"/>
              <a:t>chacune de nos causes mondiales </a:t>
            </a:r>
            <a:r>
              <a:rPr lang="fr-FR" i="1" baseline="0"/>
              <a:t>: diabète, vue, malnutrition, environnement et cancer infantile. La </a:t>
            </a:r>
            <a:r>
              <a:rPr lang="fr-FR" baseline="0"/>
              <a:t>Plateforme de lancement du service</a:t>
            </a:r>
            <a:r>
              <a:rPr lang="fr-FR" i="0" baseline="0"/>
              <a:t> </a:t>
            </a:r>
            <a:r>
              <a:rPr lang="fr-FR" i="1" baseline="0"/>
              <a:t>est un outil interactif qui suggère des activités de service basées sur vos intérêts.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r-FR" b="1" i="1"/>
              <a:t>Effectif :</a:t>
            </a:r>
            <a:r>
              <a:rPr lang="fr-FR" i="1"/>
              <a:t> La </a:t>
            </a:r>
            <a:r>
              <a:rPr lang="fr-FR" i="0"/>
              <a:t>page Inviter de nouveaux membres </a:t>
            </a:r>
            <a:r>
              <a:rPr lang="fr-FR" i="1"/>
              <a:t>contient des liens vers le guide </a:t>
            </a:r>
            <a:r>
              <a:rPr lang="fr-FR" i="0"/>
              <a:t>Il suffit de demander ! </a:t>
            </a:r>
            <a:r>
              <a:rPr lang="fr-FR" i="1"/>
              <a:t>et des brochures à l'usage des clubs. La </a:t>
            </a:r>
            <a:r>
              <a:rPr lang="fr-FR" i="0"/>
              <a:t>page Jeunes Lions </a:t>
            </a:r>
            <a:r>
              <a:rPr lang="fr-FR" i="1"/>
              <a:t>comporte un lien vers le guide </a:t>
            </a:r>
            <a:r>
              <a:rPr lang="fr-FR" i="0"/>
              <a:t>Nouer des liens avec les jeunes Lions.</a:t>
            </a:r>
            <a:r>
              <a:rPr lang="fr-FR" i="0" baseline="0"/>
              <a:t> </a:t>
            </a:r>
            <a:r>
              <a:rPr lang="fr-FR" i="1" baseline="0"/>
              <a:t> Le </a:t>
            </a:r>
            <a:r>
              <a:rPr lang="fr-FR" i="0" baseline="0"/>
              <a:t>Guide de satisfaction des membres </a:t>
            </a:r>
            <a:r>
              <a:rPr lang="fr-FR" i="1" baseline="0"/>
              <a:t>contient des idées pour tous les clubs.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r-FR" b="1" i="1"/>
              <a:t>Formations</a:t>
            </a:r>
            <a:r>
              <a:rPr lang="fr-FR" i="1"/>
              <a:t> : Le Centre de formation Lions</a:t>
            </a:r>
            <a:r>
              <a:rPr lang="fr-FR"/>
              <a:t> </a:t>
            </a:r>
            <a:r>
              <a:rPr lang="fr-FR" i="1"/>
              <a:t>est accessible par l'application </a:t>
            </a:r>
            <a:r>
              <a:rPr lang="fr-FR" i="0"/>
              <a:t>Learn</a:t>
            </a:r>
            <a:r>
              <a:rPr lang="fr-FR" i="1"/>
              <a:t> à partir du </a:t>
            </a:r>
            <a:r>
              <a:rPr lang="fr-FR" i="0"/>
              <a:t>Portail Membres</a:t>
            </a:r>
            <a:r>
              <a:rPr lang="fr-FR" i="1"/>
              <a:t>. En plus des</a:t>
            </a:r>
            <a:r>
              <a:rPr lang="fr-FR" i="1" baseline="0"/>
              <a:t> cours spécifiques aux postes d'officiels</a:t>
            </a:r>
            <a:r>
              <a:rPr lang="fr-FR" i="1"/>
              <a:t>, le CFL </a:t>
            </a:r>
            <a:r>
              <a:rPr lang="fr-FR" i="1" baseline="0"/>
              <a:t>propose d'autres cours sur, par exemple, l'établissement d'objectifs, la planification d'actions de service et la gestion de réunion. De plus, le </a:t>
            </a:r>
            <a:r>
              <a:rPr lang="fr-FR" baseline="0"/>
              <a:t>Centre de conférences virtuel</a:t>
            </a:r>
            <a:r>
              <a:rPr lang="fr-FR" i="0" baseline="0"/>
              <a:t> </a:t>
            </a:r>
            <a:r>
              <a:rPr lang="fr-FR" i="1" baseline="0"/>
              <a:t>propose des enregistrements de webinaires sur de nombreux sujets d'intérêt pour les Lions.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r-FR" b="1" i="1"/>
              <a:t>Distinctions</a:t>
            </a:r>
            <a:r>
              <a:rPr lang="fr-FR" i="1"/>
              <a:t> : </a:t>
            </a:r>
            <a:r>
              <a:rPr lang="fr-FR" i="0"/>
              <a:t>Prix Excellence de club </a:t>
            </a:r>
            <a:r>
              <a:rPr lang="fr-FR" i="1"/>
              <a:t>et </a:t>
            </a:r>
            <a:r>
              <a:rPr lang="fr-FR"/>
              <a:t>Prix d’altruisme dans le service</a:t>
            </a:r>
            <a:r>
              <a:rPr lang="fr-FR" i="0"/>
              <a:t>.</a:t>
            </a:r>
            <a:r>
              <a:rPr lang="fr-FR" i="1" baseline="0"/>
              <a:t> Des formes de reconnaissance pour Lions individuels se trouvent parmi les articles </a:t>
            </a:r>
            <a:r>
              <a:rPr lang="fr-FR" i="0" baseline="0"/>
              <a:t>Fournitures pour clubs</a:t>
            </a:r>
            <a:r>
              <a:rPr lang="fr-FR" i="1" baseline="0"/>
              <a:t>, accessibles par l'application </a:t>
            </a:r>
            <a:r>
              <a:rPr lang="fr-FR" i="0" baseline="0"/>
              <a:t>Store</a:t>
            </a:r>
            <a:r>
              <a:rPr lang="fr-FR" i="1" baseline="0"/>
              <a:t> à partir du </a:t>
            </a:r>
            <a:r>
              <a:rPr lang="fr-FR" i="0" baseline="0"/>
              <a:t>Portail Membres</a:t>
            </a:r>
            <a:r>
              <a:rPr lang="fr-FR"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a:t>Parlons maintenant de ce qui se passe dans nos clubs.</a:t>
            </a:r>
            <a:r>
              <a:rPr lang="fr-FR"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commencez par le club suivant sur la liste, pour que chacun ait la possibilité de s'exprimer en premier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r>
              <a:rPr lang="fr-FR"/>
              <a:t>Nous aimerions savoir quel défi important vous avez eu à surmonter et quel succès récent vous avez remporté. </a:t>
            </a:r>
          </a:p>
          <a:p>
            <a:endParaRPr lang="en-US" dirty="0"/>
          </a:p>
          <a:p>
            <a:r>
              <a:rPr lang="fr-FR"/>
              <a:t>Commençons par le club ____ [nom]. Quelqu'un aimerait-il faire part d'un défi rencontré ou d'un exemple de réussite ?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commencez par le club suivant sur la liste, pour que chacun ait la possibilité de s'exprimer en premier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r>
              <a:rPr lang="fr-FR"/>
              <a:t>Nous aimerions savoir quel défi important vous avez eu à surmonter et quel succès récent vous avez remporté. </a:t>
            </a:r>
          </a:p>
          <a:p>
            <a:endParaRPr lang="en-US" dirty="0"/>
          </a:p>
          <a:p>
            <a:r>
              <a:rPr lang="fr-FR"/>
              <a:t>Commençons par le club ____ [nom]. Quelqu'un aimerait-il faire part d'un défi rencontré ou d'un exemple de réussite ?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a:t>
            </a:r>
            <a:r>
              <a:rPr lang="fr-FR" i="1"/>
              <a:t> cette</a:t>
            </a:r>
            <a:r>
              <a:rPr lang="fr-FR" i="1" baseline="0"/>
              <a:t> diapositive facultative peut être utilisée pour stimuler les interactions. Choisissez des questions qui vont susciter la conversation et aider les participants à mieux se connaître. Exemples : « Qu'est-ce que vous aimez le plus dans le fait d'être un Lion ? » ou “Quel est votre plus grand talent ?“</a:t>
            </a:r>
          </a:p>
          <a:p>
            <a:r>
              <a:rPr lang="fr-FR" i="1" baseline="0"/>
              <a:t>Les premières réponses peuvent être données en levant la main, en utilisant la fonction de discussion ou par sondage. </a:t>
            </a:r>
          </a:p>
          <a:p>
            <a:r>
              <a:rPr lang="fr-FR" i="1" baseline="0"/>
              <a:t>N'hésitez pas à poser plus d'une question, si le temps le permet, pour maintenir le dynamisme de votre réunion.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a:t>Nous conclurons</a:t>
            </a:r>
            <a:r>
              <a:rPr lang="fr-FR" baseline="0"/>
              <a:t> cette réunion en passant en revue les objectifs de notre zone, les événements à venir et les prochaines étapes à suivre.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remplacez ces éléments par tout objectif autre que les objectifs en matière d'effectifs</a:t>
            </a:r>
            <a:r>
              <a:rPr lang="fr-FR" i="1" baseline="0"/>
              <a:t>, qui figurent sur la diapositive suivante. Incluez tout point nécessaire concernant les distinctions au niveau de la zone.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p>
          <a:p>
            <a:r>
              <a:rPr lang="fr-FR" i="1"/>
              <a:t>cette présentation est destinée à vous aider à organiser des réunions de zone</a:t>
            </a:r>
            <a:r>
              <a:rPr lang="fr-FR" i="1" baseline="0"/>
              <a:t> avec vos officiels de clubs. Veuillez étudier les diapositives et les notes et les adapter à votre situation. </a:t>
            </a:r>
          </a:p>
          <a:p>
            <a:r>
              <a:rPr lang="fr-FR" i="1" baseline="0"/>
              <a:t>Pour plus d’information sur les réunions de zone, voir le </a:t>
            </a:r>
            <a:r>
              <a:rPr lang="fr-FR" baseline="0"/>
              <a:t>Guide de réunion du comité consultatif du gouverneur de district</a:t>
            </a:r>
            <a:r>
              <a:rPr lang="fr-FR" b="0" i="1" baseline="0"/>
              <a:t>, accessible à partir de la </a:t>
            </a:r>
            <a:r>
              <a:rPr lang="fr-FR" i="0" baseline="0"/>
              <a:t>page Président de zone et de région sur </a:t>
            </a:r>
            <a:r>
              <a:rPr lang="fr-FR" i="1" baseline="0"/>
              <a:t>lionsclubs.org. </a:t>
            </a:r>
          </a:p>
          <a:p>
            <a:r>
              <a:rPr lang="fr-FR" i="1" baseline="0"/>
              <a:t>Cette diapositive est destinée à être présentée avant le début </a:t>
            </a:r>
            <a:r>
              <a:rPr lang="fr-FR" i="1"/>
              <a:t>d'un webinaire</a:t>
            </a:r>
            <a:r>
              <a:rPr lang="fr-FR" i="1" baseline="0"/>
              <a:t> pour informer les participants qu'ils sont au bon endroit et qu'ils peuvent tester les contrôles. La plateforme que vous utilisez vous indiquera les fonctions offertes. N'hésitez pas à supprimer toute diapositive qui ne soit pas adaptée à votre équipe ou à votre réunion.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i="1"/>
              <a:t>Animateur, </a:t>
            </a:r>
            <a:r>
              <a:rPr lang="fr-FR" i="1"/>
              <a:t>remplissez les cases de cette diapositive.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a:t>
            </a:r>
            <a:r>
              <a:rPr lang="fr-FR" b="1" i="1" baseline="0"/>
              <a:t> </a:t>
            </a:r>
            <a:r>
              <a:rPr lang="fr-FR" b="0" i="1" baseline="0"/>
              <a:t>vous pouvez remplacer le contenu de cette diapositive et les notes ci-dessous par des idées de promotion de l'action des clubs, de collecte ou de préparation de la prochaine année Lion, conformément au sujet secondaire de la diapositive Réunion de zone (n</a:t>
            </a:r>
            <a:r>
              <a:rPr lang="fr-FR" b="0" i="1" baseline="30000"/>
              <a:t>o</a:t>
            </a:r>
            <a:r>
              <a:rPr lang="fr-FR" b="0" i="1" baseline="0"/>
              <a:t> 5). </a:t>
            </a:r>
          </a:p>
          <a:p>
            <a:r>
              <a:rPr lang="fr-FR" b="0"/>
              <a:t>Nous parlons</a:t>
            </a:r>
            <a:r>
              <a:rPr lang="fr-FR" b="0" baseline="0"/>
              <a:t> beaucoup du service Lion envers nos collectivités, et à juste titre. En tant que responsables de l'organisation, cependant, nous devons également réfléchir à la façon dont nous répondons aux attentes de ses membres. La liste des critères d'obtention du Prix Excellence de club est utile pour s'assurer que nos clubs répondent aux attentes de leurs membres. </a:t>
            </a:r>
          </a:p>
          <a:p>
            <a:r>
              <a:rPr lang="fr-FR"/>
              <a:t> </a:t>
            </a:r>
          </a:p>
          <a:p>
            <a:r>
              <a:rPr lang="fr-FR"/>
              <a:t>Quelqu'un a-t-il des questions sur ces critères ? </a:t>
            </a:r>
          </a:p>
          <a:p>
            <a:r>
              <a:rPr lang="fr-FR"/>
              <a:t>Veuillez utiliser la fonction de dialogue pour me faire savoir si vous pensez que votre club obtiendra ce prix cette année.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b="1" i="1"/>
              <a:t>Animateur,</a:t>
            </a:r>
            <a:r>
              <a:rPr lang="fr-FR" i="1"/>
              <a:t> intégrez à cette diapositive des événements à plusieurs niveaux : zone, district, district multiple et région constitutionnelle, spécifiez-en la date et comment s'inscrire.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a:t>Avez-vous des questions ou suggestions ?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a:t>
            </a:r>
            <a:r>
              <a:rPr lang="fr-FR" i="1" baseline="0"/>
              <a:t> n'hésitez pas à adapter le contenu de cette diapo à votre situation.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a:t>Animateur,</a:t>
            </a:r>
            <a:r>
              <a:rPr lang="fr-FR" i="1"/>
              <a:t> demandez des commentaires de clôture à des invités et ajoutez-y vos propres commentaires.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a:t>Merci de votre présence. N'hésitez pas à me faire part de toute suggestion sur l'efficacité des réunions futures. </a:t>
            </a:r>
          </a:p>
          <a:p>
            <a:pPr defTabSz="881390">
              <a:spcBef>
                <a:spcPts val="578"/>
              </a:spcBef>
              <a:spcAft>
                <a:spcPts val="578"/>
              </a:spcAft>
              <a:defRPr/>
            </a:pPr>
            <a:r>
              <a:rPr lang="fr-FR"/>
              <a:t>Je me réjouis de vous retrouver bientôt. Sachez que vous pouvez me contacter à tout moment pour toute question ou suggestion.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fr-FR" sz="1200" b="1" i="1" dirty="0"/>
              <a:t>Animateur, </a:t>
            </a:r>
            <a:r>
              <a:rPr lang="fr-FR" sz="1200" i="1" dirty="0"/>
              <a:t>cette diapositive est destinée à présenter les invités. Par exemple : membre de l'équipe du gouverneur ou de la SMA du district. Inscrivez son nom et titre sur la diapositive. </a:t>
            </a:r>
          </a:p>
          <a:p>
            <a:r>
              <a:rPr lang="fr-FR" sz="1200" dirty="0"/>
              <a:t>En tant que président de zone, j'ai les responsabilités suivantes : </a:t>
            </a:r>
          </a:p>
          <a:p>
            <a:pPr marL="165261" indent="-165261">
              <a:buFont typeface="Arial" panose="020B0604020202020204" pitchFamily="34" charset="0"/>
              <a:buChar char="•"/>
            </a:pPr>
            <a:r>
              <a:rPr lang="fr-FR" sz="1200" dirty="0"/>
              <a:t>Apporter un soutien à votre club : informations, ressources et solutions.</a:t>
            </a:r>
          </a:p>
          <a:p>
            <a:pPr marL="165261" indent="-165261">
              <a:buFont typeface="Arial" panose="020B0604020202020204" pitchFamily="34" charset="0"/>
              <a:buChar char="•"/>
            </a:pPr>
            <a:r>
              <a:rPr lang="fr-FR" sz="1200" dirty="0"/>
              <a:t>Représenter votre club au niveau du district et vous en faire connaître les ressources.</a:t>
            </a:r>
          </a:p>
          <a:p>
            <a:pPr marL="165261" indent="-165261">
              <a:buFont typeface="Arial" panose="020B0604020202020204" pitchFamily="34" charset="0"/>
              <a:buChar char="•"/>
            </a:pPr>
            <a:r>
              <a:rPr lang="fr-FR" sz="1200" dirty="0"/>
              <a:t>Élargir la camaraderie Lions au-delà des clubs. </a:t>
            </a:r>
          </a:p>
          <a:p>
            <a:r>
              <a:rPr lang="fr-FR" sz="1200" dirty="0"/>
              <a:t>J'espère que cette réunion nous permettra de faire des progrès sur tous ces points. </a:t>
            </a:r>
          </a:p>
          <a:p>
            <a:endParaRPr lang="en-US" sz="1200" dirty="0"/>
          </a:p>
          <a:p>
            <a:r>
              <a:rPr lang="fr-FR" sz="1200" dirty="0"/>
              <a:t>Nous accueillons aujourd'hui __ [nom], qui est __ [titre]. __[nom], aimeriez-vous faire quelques commentaires d'ouverture ? </a:t>
            </a:r>
          </a:p>
          <a:p>
            <a:r>
              <a:rPr lang="fr-FR" sz="1200" dirty="0"/>
              <a:t>Président de zone :  Merci, ____, nous vous remercions d'être parmi nous aujourd'hui. </a:t>
            </a:r>
          </a:p>
          <a:p>
            <a:endParaRPr lang="en-US" sz="1200" dirty="0"/>
          </a:p>
          <a:p>
            <a:endParaRPr lang="en-US" sz="1200" dirty="0"/>
          </a:p>
          <a:p>
            <a:pPr defTabSz="881390">
              <a:spcBef>
                <a:spcPts val="578"/>
              </a:spcBef>
              <a:spcAft>
                <a:spcPts val="578"/>
              </a:spcAft>
              <a:defRPr/>
            </a:pPr>
            <a:r>
              <a:rPr lang="fr-FR" sz="1200" dirty="0"/>
              <a:t>Nous accueillons également __ [nom], qui est __ [titre]. __[nom], aimeriez-vous ajouter quelque chose ? </a:t>
            </a:r>
          </a:p>
          <a:p>
            <a:pPr defTabSz="881390">
              <a:spcBef>
                <a:spcPts val="578"/>
              </a:spcBef>
              <a:spcAft>
                <a:spcPts val="578"/>
              </a:spcAft>
              <a:defRPr/>
            </a:pPr>
            <a:r>
              <a:rPr lang="fr-FR" sz="1200" dirty="0"/>
              <a:t>Président de zone : Merci, ____, nous vous remercions d'être parmi nous aujourd'hui.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b="1" i="1"/>
              <a:t>Animateur,</a:t>
            </a:r>
            <a:r>
              <a:rPr lang="fr-FR" b="1" i="1" baseline="0"/>
              <a:t> </a:t>
            </a:r>
            <a:r>
              <a:rPr lang="fr-FR" i="1"/>
              <a:t>remplissez </a:t>
            </a:r>
            <a:r>
              <a:rPr lang="fr-FR" i="1" baseline="0"/>
              <a:t>cette diapositive de présentations. Réfléchissez à la façon dont vous aimeriez gérer les postes vacants. Vous pouvez soit les supprimer, soit les afficher comme vacants pour souligner qu'ils sont à pourvoir. </a:t>
            </a:r>
            <a:r>
              <a:rPr lang="fr-FR" b="1" i="1" baseline="0"/>
              <a:t>Vous pouvez également répartir ces informations sur plusieurs diapos.</a:t>
            </a:r>
          </a:p>
          <a:p>
            <a:pPr defTabSz="881390">
              <a:spcBef>
                <a:spcPts val="578"/>
              </a:spcBef>
              <a:spcAft>
                <a:spcPts val="578"/>
              </a:spcAft>
              <a:defRPr/>
            </a:pPr>
            <a:endParaRPr lang="en-US" i="1" baseline="0" dirty="0"/>
          </a:p>
          <a:p>
            <a:r>
              <a:rPr lang="fr-FR"/>
              <a:t>Voici les responsables des clubs de notre zone. J'aimerais demander à chacun des présidents de club de nous faire savoir qui est parmi nous. </a:t>
            </a:r>
          </a:p>
          <a:p>
            <a:r>
              <a:rPr lang="fr-FR"/>
              <a:t>____</a:t>
            </a:r>
            <a:r>
              <a:rPr lang="fr-FR" i="1"/>
              <a:t>[Prénom Nom]</a:t>
            </a:r>
            <a:r>
              <a:rPr lang="fr-FR"/>
              <a:t>_____, voulez-vous nous commencer ? Pour gagner du temps, veuillez limiter les présentations au nom et à la fonction de vos officiels présents.</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b="1" i="1"/>
              <a:t>Animateur,</a:t>
            </a:r>
            <a:r>
              <a:rPr lang="fr-FR" b="1" i="1" baseline="0"/>
              <a:t> </a:t>
            </a:r>
            <a:r>
              <a:rPr lang="fr-FR" i="1"/>
              <a:t>remplissez </a:t>
            </a:r>
            <a:r>
              <a:rPr lang="fr-FR" i="1" baseline="0"/>
              <a:t>cette diapositive de présentations. Réfléchissez à la façon dont vous aimeriez gérer les postes vacants. Vous pouvez soit les supprimer, soit les afficher comme vacants pour souligner qu'ils sont à pourvoir. </a:t>
            </a:r>
            <a:r>
              <a:rPr lang="fr-FR" b="1" i="1" baseline="0"/>
              <a:t>Vous pouvez également répartir ces informations sur plusieurs diapos.</a:t>
            </a:r>
          </a:p>
          <a:p>
            <a:pPr defTabSz="881390">
              <a:spcBef>
                <a:spcPts val="578"/>
              </a:spcBef>
              <a:spcAft>
                <a:spcPts val="578"/>
              </a:spcAft>
              <a:defRPr/>
            </a:pPr>
            <a:endParaRPr lang="en-US" i="1" baseline="0" dirty="0"/>
          </a:p>
          <a:p>
            <a:r>
              <a:rPr lang="fr-FR"/>
              <a:t>Voici les responsables des clubs de notre zone. J'aimerais demander à chacun des présidents de club de nous faire savoir qui est parmi nous. </a:t>
            </a:r>
          </a:p>
          <a:p>
            <a:r>
              <a:rPr lang="fr-FR"/>
              <a:t>____</a:t>
            </a:r>
            <a:r>
              <a:rPr lang="fr-FR" i="1"/>
              <a:t>[Prénom Nom]</a:t>
            </a:r>
            <a:r>
              <a:rPr lang="fr-FR"/>
              <a:t>_____, voulez-vous nous commencer ? Pour gagner du temps, veuillez limiter les présentations au nom et à la fonction de vos officiels présents.</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i="1"/>
              <a:t>Animateur, </a:t>
            </a:r>
            <a:r>
              <a:rPr lang="fr-FR" i="1"/>
              <a:t>ce nombre de réunions de zone, les mois où elles ont lieu et les sujets d'ordre du jour ne sont que des suggestions. Adaptez la diapositive aux besoins de votre zone. Mettre un logo Lions sous la case de la réunion en cours. </a:t>
            </a:r>
          </a:p>
          <a:p>
            <a:r>
              <a:rPr lang="fr-FR"/>
              <a:t>Voici notre __première/deuxième/troisième/quatrième__ réunion de zone de cette année. Notre sujet principal sera ____ et nous allons également nous pencher sur ____.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remplacez « Exposé(s) d'invité(s) » par le titre de l'exposé de votre invité.</a:t>
            </a:r>
          </a:p>
          <a:p>
            <a:r>
              <a:rPr lang="fr-FR"/>
              <a:t>Nous allons commencer par __[Titre Nom], qui va nous présenter les dernières idées Lions en matière de __[Sujet]. </a:t>
            </a:r>
          </a:p>
          <a:p>
            <a:r>
              <a:rPr lang="fr-FR"/>
              <a:t>Nous aurons ensuite un échange d'idées sur ce sujet. </a:t>
            </a:r>
          </a:p>
          <a:p>
            <a:r>
              <a:rPr lang="fr-FR"/>
              <a:t>Nous examinerons les ressources à votre disposition. </a:t>
            </a:r>
          </a:p>
          <a:p>
            <a:r>
              <a:rPr lang="fr-FR"/>
              <a:t>Puis, nous aurons une discussion plus générale sur les défis rencontrés et les réussites de votre club. </a:t>
            </a:r>
          </a:p>
          <a:p>
            <a:r>
              <a:rPr lang="fr-FR"/>
              <a:t>Enfin, nous parlerons des objectifs, des événements prévus et de la suite des opérations.  </a:t>
            </a:r>
          </a:p>
          <a:p>
            <a:r>
              <a:rPr lang="fr-FR"/>
              <a:t>Je vous encourage à continuer à utiliser la fonction Discussion tout au long de la réunion pour partager vos réflexions avec le groupe.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i="1"/>
              <a:t>Animateur, </a:t>
            </a:r>
            <a:r>
              <a:rPr lang="fr-FR" i="1" baseline="0"/>
              <a:t>inscrivez le titre de la présentation sur cette diapositive. </a:t>
            </a:r>
            <a:r>
              <a:rPr lang="fr-FR" i="1"/>
              <a:t>Si votre invité a des diapositives, insérez-les </a:t>
            </a:r>
            <a:r>
              <a:rPr lang="fr-FR" i="1" baseline="0"/>
              <a:t>ici.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a:t>Merci, ____ [nom de l'invité].</a:t>
            </a:r>
            <a:r>
              <a:rPr lang="fr-FR" baseline="0"/>
              <a:t> Nous aimerions maintenant développer ce sujet en y apportant nos idées.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2260601"/>
            <a:ext cx="57912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fr-FR" sz="3600" b="0" dirty="0">
                <a:latin typeface="HelveticaNeueLT Std Med" panose="020B0604020202020204"/>
                <a:cs typeface="Calibri Light" panose="020F0302020204030204" pitchFamily="34" charset="0"/>
              </a:rPr>
              <a:t>Réunion de la zone ____</a:t>
            </a:r>
          </a:p>
          <a:p>
            <a:pPr algn="l">
              <a:defRPr/>
            </a:pPr>
            <a:r>
              <a:rPr lang="fr-FR" sz="3600" b="0" dirty="0">
                <a:latin typeface="HelveticaNeueLT Std Med" panose="020B0604020202020204"/>
                <a:cs typeface="Calibri Light" panose="020F0302020204030204" pitchFamily="34" charset="0"/>
              </a:rPr>
              <a:t>District 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fr-FR" sz="3600" b="0">
                <a:latin typeface="HelveticaNeueLT Std Med" panose="020B0604020202020204"/>
                <a:cs typeface="Calibri Light" panose="020F0302020204030204" pitchFamily="34" charset="0"/>
              </a:rPr>
              <a:t>Date ______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Échange d'idées : ____________ [sujet]</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Échange d'idées : ____________ [sujet] (suite)</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334000" cy="603826"/>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Ressources à l'usage des clubs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11430000" cy="584775"/>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Ressources à l'usage des clubs en matière de _________ [sujet]</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1 est ___ et se trouve sur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2 est ___ et se trouve sur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3 est ___ et se trouve sur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4 est ___ et se trouve sur 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Défis rencontrés et réussites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Défis rencontrés et réussites</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Défis rencontrés et réussites (suite)</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r-FR" sz="3200" b="1">
                <a:solidFill>
                  <a:schemeClr val="accent1"/>
                </a:solidFill>
                <a:latin typeface="Calibri" panose="020F0502020204030204" pitchFamily="34" charset="0"/>
                <a:cs typeface="Calibri" panose="020F0502020204030204" pitchFamily="34" charset="0"/>
              </a:rPr>
              <a:t>Question</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fr-FR" sz="2800">
                <a:solidFill>
                  <a:schemeClr val="bg1"/>
                </a:solidFill>
                <a:latin typeface="Calibri" panose="020F0502020204030204" pitchFamily="34" charset="0"/>
                <a:cs typeface="Calibri" panose="020F0502020204030204" pitchFamily="34" charset="0"/>
              </a:rPr>
              <a:t>Option 1</a:t>
            </a:r>
          </a:p>
          <a:p>
            <a:pPr marL="514350" indent="-514350">
              <a:buFont typeface="+mj-lt"/>
              <a:buAutoNum type="alphaUcPeriod"/>
            </a:pPr>
            <a:r>
              <a:rPr lang="fr-FR" sz="2800">
                <a:solidFill>
                  <a:schemeClr val="bg1"/>
                </a:solidFill>
                <a:latin typeface="Calibri" panose="020F0502020204030204" pitchFamily="34" charset="0"/>
                <a:cs typeface="Calibri" panose="020F0502020204030204" pitchFamily="34" charset="0"/>
              </a:rPr>
              <a:t>Option 2</a:t>
            </a:r>
          </a:p>
          <a:p>
            <a:pPr marL="514350" indent="-514350">
              <a:buFont typeface="+mj-lt"/>
              <a:buAutoNum type="alphaUcPeriod"/>
            </a:pPr>
            <a:r>
              <a:rPr lang="fr-FR" sz="2800">
                <a:solidFill>
                  <a:schemeClr val="bg1"/>
                </a:solidFill>
                <a:latin typeface="Calibri" panose="020F0502020204030204" pitchFamily="34" charset="0"/>
                <a:cs typeface="Calibri" panose="020F0502020204030204" pitchFamily="34" charset="0"/>
              </a:rPr>
              <a:t>Option 3</a:t>
            </a:r>
          </a:p>
          <a:p>
            <a:pPr marL="514350" indent="-514350">
              <a:buFont typeface="+mj-lt"/>
              <a:buAutoNum type="alphaUcPeriod"/>
            </a:pPr>
            <a:r>
              <a:rPr lang="fr-FR" sz="2800">
                <a:solidFill>
                  <a:schemeClr val="bg1"/>
                </a:solidFill>
                <a:latin typeface="Calibri" panose="020F0502020204030204" pitchFamily="34" charset="0"/>
                <a:cs typeface="Calibri" panose="020F0502020204030204" pitchFamily="34" charset="0"/>
              </a:rPr>
              <a:t>Option 4</a:t>
            </a:r>
          </a:p>
          <a:p>
            <a:pPr marL="514350" indent="-514350">
              <a:buFont typeface="+mj-lt"/>
              <a:buAutoNum type="alphaUcPeriod"/>
            </a:pPr>
            <a:r>
              <a:rPr lang="fr-FR" sz="2800">
                <a:solidFill>
                  <a:schemeClr val="bg1"/>
                </a:solidFill>
                <a:latin typeface="Calibri" panose="020F0502020204030204" pitchFamily="34" charset="0"/>
                <a:cs typeface="Calibri" panose="020F0502020204030204" pitchFamily="34" charset="0"/>
              </a:rPr>
              <a:t>Option 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10287000" cy="584775"/>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Objectifs, événements prévus et suite des opérations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59524" y="1905000"/>
            <a:ext cx="2042340"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r-FR" sz="3600" b="1">
                <a:solidFill>
                  <a:schemeClr val="accent1"/>
                </a:solidFill>
                <a:latin typeface="Calibri" panose="020F0502020204030204" pitchFamily="34" charset="0"/>
                <a:cs typeface="Calibri" panose="020F0502020204030204" pitchFamily="34" charset="0"/>
              </a:rPr>
              <a:t>Suivi des objectifs de la zone</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22148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fr-FR"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 les clubs tiennent leurs réunions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 les clubs mènent des activités de 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 les clubs font état de leur 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a:t>
                      </a:r>
                      <a:r>
                        <a:rPr lang="fr-FR" sz="2800" baseline="0">
                          <a:solidFill>
                            <a:schemeClr val="bg1"/>
                          </a:solidFill>
                          <a:latin typeface="Calibri" panose="020F0502020204030204" pitchFamily="34" charset="0"/>
                          <a:cs typeface="Calibri" panose="020F0502020204030204" pitchFamily="34" charset="0"/>
                        </a:rPr>
                        <a:t> les clubs sont préparés pour la relève des officiels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800">
                          <a:solidFill>
                            <a:schemeClr val="bg1"/>
                          </a:solidFill>
                          <a:latin typeface="Calibri" panose="020F0502020204030204" pitchFamily="34" charset="0"/>
                          <a:cs typeface="Calibri" panose="020F0502020204030204" pitchFamily="34" charset="0"/>
                        </a:rPr>
                        <a:t>Tous les clubs reçoivent le bulletin de la zone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990600"/>
            <a:ext cx="7543800" cy="4179606"/>
          </a:xfrm>
          <a:prstGeom prst="rect">
            <a:avLst/>
          </a:prstGeom>
          <a:noFill/>
        </p:spPr>
        <p:txBody>
          <a:bodyPr wrap="square">
            <a:spAutoFit/>
          </a:bodyPr>
          <a:lstStyle/>
          <a:p>
            <a:pPr>
              <a:lnSpc>
                <a:spcPct val="110000"/>
              </a:lnSpc>
              <a:spcBef>
                <a:spcPts val="600"/>
              </a:spcBef>
              <a:spcAft>
                <a:spcPts val="1200"/>
              </a:spcAft>
            </a:pPr>
            <a:r>
              <a:rPr lang="fr-FR" sz="1800" dirty="0">
                <a:solidFill>
                  <a:schemeClr val="bg1"/>
                </a:solidFill>
                <a:latin typeface="Calibri" panose="020F0502020204030204" pitchFamily="34" charset="0"/>
                <a:cs typeface="Calibri" panose="020F0502020204030204" pitchFamily="34" charset="0"/>
              </a:rPr>
              <a:t>Nous allons commencer à __</a:t>
            </a:r>
            <a:r>
              <a:rPr lang="fr-FR" sz="1800" i="1" dirty="0">
                <a:solidFill>
                  <a:schemeClr val="bg1"/>
                </a:solidFill>
                <a:latin typeface="Calibri" panose="020F0502020204030204" pitchFamily="34" charset="0"/>
                <a:cs typeface="Calibri" panose="020F0502020204030204" pitchFamily="34" charset="0"/>
              </a:rPr>
              <a:t>heures</a:t>
            </a:r>
            <a:r>
              <a:rPr lang="fr-FR" sz="1800" dirty="0">
                <a:solidFill>
                  <a:schemeClr val="bg1"/>
                </a:solidFill>
                <a:latin typeface="Calibri" panose="020F0502020204030204" pitchFamily="34" charset="0"/>
                <a:cs typeface="Calibri" panose="020F0502020204030204" pitchFamily="34" charset="0"/>
              </a:rPr>
              <a:t>__. Avant la réunion, veuillez tester les contrôles.</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N'hésitez pas à annoncer votre arrivée et à montrer votre vidéo, si vous le souhaitez.</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Dans l'intérêt de la meilleure qualité de son pour tous, </a:t>
            </a:r>
            <a:r>
              <a:rPr lang="fr-FR" sz="1800" b="1" i="1" dirty="0">
                <a:solidFill>
                  <a:schemeClr val="bg1"/>
                </a:solidFill>
                <a:latin typeface="Calibri" panose="020F0502020204030204" pitchFamily="34" charset="0"/>
                <a:cs typeface="Calibri" panose="020F0502020204030204" pitchFamily="34" charset="0"/>
              </a:rPr>
              <a:t>veuillez désactivez votre micro </a:t>
            </a:r>
            <a:r>
              <a:rPr lang="fr-FR" sz="1800" dirty="0">
                <a:solidFill>
                  <a:schemeClr val="bg1"/>
                </a:solidFill>
                <a:latin typeface="Calibri" panose="020F0502020204030204" pitchFamily="34" charset="0"/>
                <a:cs typeface="Calibri" panose="020F0502020204030204" pitchFamily="34" charset="0"/>
              </a:rPr>
              <a:t>lorsque vous ne vous exprimez pas.</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Testez la fonction 'Lever la main' pour participer.</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N'hésitez pas à rappeler votre nom pour aider tout le monde à associer visages et noms. </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Utilisez le chat pour vous exprimer. Si vous éprouvez des difficultés, adressez-vous à _____.</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Nous mettrons en ligne l'enregistrement de cette réunion pour ceux qui n'auront pas pu y assister.</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r-FR" sz="3200" dirty="0">
                <a:solidFill>
                  <a:schemeClr val="accent1"/>
                </a:solidFill>
                <a:latin typeface="Calibri" panose="020F0502020204030204" pitchFamily="34" charset="0"/>
                <a:cs typeface="Calibri" panose="020F0502020204030204" pitchFamily="34" charset="0"/>
              </a:rPr>
              <a:t>Avant le début du webinaire :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Suivi des objectifs de la zone - Effectifs</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553998"/>
          </a:xfrm>
          <a:prstGeom prst="rect">
            <a:avLst/>
          </a:prstGeom>
          <a:noFill/>
        </p:spPr>
        <p:txBody>
          <a:bodyPr wrap="square" rtlCol="0">
            <a:spAutoFit/>
          </a:bodyPr>
          <a:lstStyle/>
          <a:p>
            <a:r>
              <a:rPr lang="fr-FR" sz="3000" b="1">
                <a:solidFill>
                  <a:schemeClr val="bg1"/>
                </a:solidFill>
                <a:latin typeface="Calibri" panose="020F0502020204030204" pitchFamily="34" charset="0"/>
                <a:cs typeface="Calibri" panose="020F0502020204030204" pitchFamily="34" charset="0"/>
              </a:rPr>
              <a:t>Objectif</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553998"/>
          </a:xfrm>
          <a:prstGeom prst="rect">
            <a:avLst/>
          </a:prstGeom>
          <a:noFill/>
        </p:spPr>
        <p:txBody>
          <a:bodyPr wrap="square" rtlCol="0">
            <a:spAutoFit/>
          </a:bodyPr>
          <a:lstStyle/>
          <a:p>
            <a:r>
              <a:rPr lang="fr-FR" sz="3000" b="1">
                <a:solidFill>
                  <a:schemeClr val="bg1"/>
                </a:solidFill>
                <a:latin typeface="Calibri" panose="020F0502020204030204" pitchFamily="34" charset="0"/>
                <a:cs typeface="Calibri" panose="020F0502020204030204" pitchFamily="34" charset="0"/>
              </a:rPr>
              <a:t>Chiffre</a:t>
            </a:r>
            <a:br>
              <a:rPr lang="fr-FR" sz="3000" b="1">
                <a:solidFill>
                  <a:schemeClr val="bg1"/>
                </a:solidFill>
                <a:latin typeface="Calibri" panose="020F0502020204030204" pitchFamily="34" charset="0"/>
                <a:cs typeface="Calibri" panose="020F0502020204030204" pitchFamily="34" charset="0"/>
              </a:rPr>
            </a:br>
            <a:r>
              <a:rPr lang="fr-FR" sz="3000" b="1">
                <a:solidFill>
                  <a:schemeClr val="bg1"/>
                </a:solidFill>
                <a:latin typeface="Calibri" panose="020F0502020204030204" pitchFamily="34" charset="0"/>
                <a:cs typeface="Calibri" panose="020F0502020204030204" pitchFamily="34" charset="0"/>
              </a:rPr>
              <a:t>actuel</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fr-FR" sz="2400" b="1">
                  <a:solidFill>
                    <a:schemeClr val="bg1"/>
                  </a:solidFill>
                  <a:latin typeface="Calibri" panose="020F0502020204030204" pitchFamily="34" charset="0"/>
                  <a:cs typeface="Calibri" panose="020F0502020204030204" pitchFamily="34" charset="0"/>
                </a:rPr>
                <a:t>Recrues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fr-FR" sz="2400" b="1">
                  <a:solidFill>
                    <a:schemeClr val="bg1"/>
                  </a:solidFill>
                  <a:latin typeface="Calibri" panose="020F0502020204030204" pitchFamily="34" charset="0"/>
                  <a:cs typeface="Calibri" panose="020F0502020204030204" pitchFamily="34" charset="0"/>
                </a:rPr>
                <a:t>Pertes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fr-FR" sz="2400" b="1">
                  <a:solidFill>
                    <a:schemeClr val="bg1"/>
                  </a:solidFill>
                  <a:latin typeface="Calibri" panose="020F0502020204030204" pitchFamily="34" charset="0"/>
                  <a:cs typeface="Calibri" panose="020F0502020204030204" pitchFamily="34" charset="0"/>
                </a:rPr>
                <a:t>Effectif net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r-FR" sz="3200" b="1" dirty="0">
                <a:solidFill>
                  <a:schemeClr val="accent1"/>
                </a:solidFill>
                <a:latin typeface="Calibri" panose="020F0502020204030204" pitchFamily="34" charset="0"/>
                <a:cs typeface="Calibri" panose="020F0502020204030204" pitchFamily="34" charset="0"/>
              </a:rPr>
              <a:t>Critères d'attribution du prix Excellence de club</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486485" y="1447800"/>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fr-FR" sz="2000" dirty="0">
                <a:solidFill>
                  <a:schemeClr val="bg1"/>
                </a:solidFill>
                <a:latin typeface="Calibri" panose="020F0502020204030204" pitchFamily="34" charset="0"/>
                <a:cs typeface="Calibri" panose="020F0502020204030204" pitchFamily="34" charset="0"/>
              </a:rPr>
              <a:t>☐ Croissance nette de l’effectif ou création de Lions club, Leo club ou branche de club</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Dons à la LCIF</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Lancement de nouveau projet de service. </a:t>
            </a:r>
            <a:r>
              <a:rPr lang="fr-FR" sz="2000" i="1" dirty="0">
                <a:solidFill>
                  <a:schemeClr val="bg1"/>
                </a:solidFill>
                <a:latin typeface="Calibri" panose="020F0502020204030204" pitchFamily="34" charset="0"/>
                <a:cs typeface="Calibri" panose="020F0502020204030204" pitchFamily="34" charset="0"/>
              </a:rPr>
              <a:t>Pensez à nos causes mondiales.</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Trois activités de service menées par le club</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Club en règle - Cotisations de district payées et aucun solde LCI impayé </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Participation d'officiels clés à au moins une formation des responsables</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Progrès dans le fonctionnement du club (voir la page 'Optimiser la qualité des clubs')</a:t>
            </a:r>
          </a:p>
          <a:p>
            <a:pPr marL="0" indent="0">
              <a:buNone/>
            </a:pPr>
            <a:endParaRPr lang="en-US" sz="700" kern="0" dirty="0">
              <a:solidFill>
                <a:schemeClr val="bg1"/>
              </a:solidFill>
              <a:latin typeface="Calibri" panose="020F0502020204030204" pitchFamily="34" charset="0"/>
              <a:cs typeface="Calibri" panose="020F0502020204030204" pitchFamily="34" charset="0"/>
            </a:endParaRPr>
          </a:p>
          <a:p>
            <a:pPr marL="0" indent="0">
              <a:buNone/>
            </a:pPr>
            <a:r>
              <a:rPr lang="fr-FR" sz="2000" dirty="0">
                <a:solidFill>
                  <a:schemeClr val="bg1"/>
                </a:solidFill>
                <a:latin typeface="Calibri" panose="020F0502020204030204" pitchFamily="34" charset="0"/>
                <a:cs typeface="Calibri" panose="020F0502020204030204" pitchFamily="34" charset="0"/>
              </a:rPr>
              <a:t>☐ Annonces sur les activités de service dans les médias locaux ou les réseaux sociaux</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fr-FR">
                <a:latin typeface="Calibri" panose="020F0502020204030204" pitchFamily="34" charset="0"/>
                <a:cs typeface="Calibri" panose="020F0502020204030204" pitchFamily="34" charset="0"/>
              </a:rPr>
              <a:t>Réunion de zone : </a:t>
            </a:r>
            <a:r>
              <a:rPr lang="fr-FR" i="1">
                <a:latin typeface="Calibri" panose="020F0502020204030204" pitchFamily="34" charset="0"/>
                <a:cs typeface="Calibri" panose="020F0502020204030204" pitchFamily="34" charset="0"/>
              </a:rPr>
              <a:t>date, heure</a:t>
            </a:r>
          </a:p>
          <a:p>
            <a:pPr marL="457200" lvl="0" indent="-457200">
              <a:buClr>
                <a:schemeClr val="accent1"/>
              </a:buClr>
              <a:buFont typeface="Wingdings 3" panose="05040102010807070707" pitchFamily="18" charset="2"/>
              <a:buChar char="u"/>
            </a:pPr>
            <a:r>
              <a:rPr lang="fr-FR">
                <a:latin typeface="Calibri" panose="020F0502020204030204" pitchFamily="34" charset="0"/>
                <a:cs typeface="Calibri" panose="020F0502020204030204" pitchFamily="34" charset="0"/>
              </a:rPr>
              <a:t>Congrès de district : </a:t>
            </a:r>
            <a:r>
              <a:rPr lang="fr-FR" i="1">
                <a:latin typeface="Calibri" panose="020F0502020204030204" pitchFamily="34" charset="0"/>
                <a:cs typeface="Calibri" panose="020F0502020204030204" pitchFamily="34" charset="0"/>
              </a:rPr>
              <a:t>dates, instructions d'inscription</a:t>
            </a:r>
          </a:p>
          <a:p>
            <a:pPr marL="457200" indent="-457200"/>
            <a:r>
              <a:rPr lang="fr-FR">
                <a:latin typeface="Calibri" panose="020F0502020204030204" pitchFamily="34" charset="0"/>
                <a:cs typeface="Calibri" panose="020F0502020204030204" pitchFamily="34" charset="0"/>
              </a:rPr>
              <a:t>Convention internationale : </a:t>
            </a:r>
            <a:r>
              <a:rPr lang="fr-FR" i="1">
                <a:latin typeface="Calibri" panose="020F0502020204030204" pitchFamily="34" charset="0"/>
                <a:cs typeface="Calibri" panose="020F0502020204030204" pitchFamily="34" charset="0"/>
              </a:rPr>
              <a:t>dates, instructions d'inscription</a:t>
            </a:r>
          </a:p>
        </p:txBody>
      </p:sp>
      <p:sp>
        <p:nvSpPr>
          <p:cNvPr id="3" name="Title 2"/>
          <p:cNvSpPr>
            <a:spLocks noGrp="1"/>
          </p:cNvSpPr>
          <p:nvPr>
            <p:ph type="title"/>
          </p:nvPr>
        </p:nvSpPr>
        <p:spPr/>
        <p:txBody>
          <a:bodyPr>
            <a:normAutofit/>
          </a:bodyPr>
          <a:lstStyle/>
          <a:p>
            <a:r>
              <a:rPr lang="fr-FR" sz="3600">
                <a:solidFill>
                  <a:schemeClr val="accent1"/>
                </a:solidFill>
                <a:latin typeface="Calibri" panose="020F0502020204030204" pitchFamily="34" charset="0"/>
                <a:cs typeface="Calibri" panose="020F0502020204030204" pitchFamily="34" charset="0"/>
              </a:rPr>
              <a:t>Événements Lions</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fr-FR">
                <a:solidFill>
                  <a:schemeClr val="accent1"/>
                </a:solidFill>
              </a:rPr>
              <a:t>Réflexions et questions</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fr-FR">
                <a:latin typeface="Calibri" panose="020F0502020204030204" pitchFamily="34" charset="0"/>
                <a:cs typeface="Calibri" panose="020F0502020204030204" pitchFamily="34" charset="0"/>
              </a:rPr>
              <a:t>Rapportez les idées exprimées ici à votre club.</a:t>
            </a:r>
          </a:p>
          <a:p>
            <a:pPr marL="514350" indent="-514350">
              <a:spcBef>
                <a:spcPts val="1200"/>
              </a:spcBef>
              <a:buClr>
                <a:schemeClr val="bg1"/>
              </a:buClr>
              <a:buFont typeface="+mj-lt"/>
              <a:buAutoNum type="arabicPeriod"/>
            </a:pPr>
            <a:r>
              <a:rPr lang="fr-FR">
                <a:latin typeface="Calibri" panose="020F0502020204030204" pitchFamily="34" charset="0"/>
                <a:cs typeface="Calibri" panose="020F0502020204030204" pitchFamily="34" charset="0"/>
              </a:rPr>
              <a:t>Rapprochez-vous des critères du prix Excellence du club.</a:t>
            </a:r>
          </a:p>
          <a:p>
            <a:pPr marL="514350" indent="-514350">
              <a:spcBef>
                <a:spcPts val="1200"/>
              </a:spcBef>
              <a:buClr>
                <a:schemeClr val="bg1"/>
              </a:buClr>
              <a:buFont typeface="+mj-lt"/>
              <a:buAutoNum type="arabicPeriod"/>
            </a:pPr>
            <a:r>
              <a:rPr lang="fr-FR">
                <a:latin typeface="Calibri" panose="020F0502020204030204" pitchFamily="34" charset="0"/>
                <a:cs typeface="Calibri" panose="020F0502020204030204" pitchFamily="34" charset="0"/>
              </a:rPr>
              <a:t>Invitez les membres du club à participer aux congrès et à la convention.</a:t>
            </a:r>
          </a:p>
        </p:txBody>
      </p:sp>
      <p:sp>
        <p:nvSpPr>
          <p:cNvPr id="3" name="Title 2"/>
          <p:cNvSpPr>
            <a:spLocks noGrp="1"/>
          </p:cNvSpPr>
          <p:nvPr>
            <p:ph type="title"/>
          </p:nvPr>
        </p:nvSpPr>
        <p:spPr/>
        <p:txBody>
          <a:bodyPr/>
          <a:lstStyle/>
          <a:p>
            <a:r>
              <a:rPr lang="fr-FR">
                <a:solidFill>
                  <a:schemeClr val="accent1"/>
                </a:solidFill>
                <a:latin typeface="Calibri" panose="020F0502020204030204" pitchFamily="34" charset="0"/>
                <a:cs typeface="Calibri" panose="020F0502020204030204" pitchFamily="34" charset="0"/>
              </a:rPr>
              <a:t>Étapes suivantes</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fr-FR" sz="3000">
                <a:solidFill>
                  <a:schemeClr val="bg1"/>
                </a:solidFill>
                <a:latin typeface="Calibri" panose="020F0502020204030204" pitchFamily="34" charset="0"/>
                <a:cs typeface="Calibri" panose="020F0502020204030204" pitchFamily="34" charset="0"/>
              </a:rPr>
              <a:t>Remarques de clôture</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atin typeface="Calibri" panose="020F0502020204030204" pitchFamily="34" charset="0"/>
                <a:cs typeface="Calibri" panose="020F0502020204030204" pitchFamily="34" charset="0"/>
              </a:rPr>
              <a:t>Merci de votre attention</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Remarques d'ouverture</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286000"/>
            <a:ext cx="9296400" cy="1938992"/>
          </a:xfrm>
          <a:prstGeom prst="rect">
            <a:avLst/>
          </a:prstGeom>
          <a:noFill/>
        </p:spPr>
        <p:txBody>
          <a:bodyPr wrap="square" rtlCol="0">
            <a:spAutoFit/>
          </a:bodyPr>
          <a:lstStyle/>
          <a:p>
            <a:r>
              <a:rPr lang="fr-FR" sz="3000" dirty="0">
                <a:solidFill>
                  <a:schemeClr val="bg1"/>
                </a:solidFill>
                <a:latin typeface="Calibri" panose="020F0502020204030204" pitchFamily="34" charset="0"/>
                <a:cs typeface="Calibri" panose="020F0502020204030204" pitchFamily="34" charset="0"/>
              </a:rPr>
              <a:t>Président </a:t>
            </a:r>
            <a:br>
              <a:rPr lang="fr-FR" sz="3000" dirty="0">
                <a:solidFill>
                  <a:schemeClr val="bg1"/>
                </a:solidFill>
                <a:latin typeface="Calibri" panose="020F0502020204030204" pitchFamily="34" charset="0"/>
                <a:cs typeface="Calibri" panose="020F0502020204030204" pitchFamily="34" charset="0"/>
              </a:rPr>
            </a:br>
            <a:r>
              <a:rPr lang="fr-FR" sz="3000" dirty="0">
                <a:solidFill>
                  <a:schemeClr val="bg1"/>
                </a:solidFill>
                <a:latin typeface="Calibri" panose="020F0502020204030204" pitchFamily="34" charset="0"/>
                <a:cs typeface="Calibri" panose="020F0502020204030204" pitchFamily="34" charset="0"/>
              </a:rPr>
              <a:t>de zone		 Invité 1		 Invité 2</a:t>
            </a:r>
          </a:p>
          <a:p>
            <a:endParaRPr lang="en-US" sz="3000" dirty="0">
              <a:solidFill>
                <a:schemeClr val="bg1"/>
              </a:solidFill>
              <a:latin typeface="Calibri" panose="020F0502020204030204" pitchFamily="34" charset="0"/>
              <a:cs typeface="Calibri" panose="020F0502020204030204" pitchFamily="34" charset="0"/>
            </a:endParaRPr>
          </a:p>
          <a:p>
            <a:r>
              <a:rPr lang="fr-FR" sz="3000" dirty="0">
                <a:solidFill>
                  <a:schemeClr val="bg1"/>
                </a:solidFill>
                <a:latin typeface="Calibri" panose="020F0502020204030204" pitchFamily="34" charset="0"/>
                <a:cs typeface="Calibri" panose="020F0502020204030204" pitchFamily="34" charset="0"/>
              </a:rPr>
              <a:t>Nom			 Nom			 Nom</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Présentation des officiels de club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Présentation des officiels de club (suite)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fr-FR" sz="2400" b="1">
                <a:solidFill>
                  <a:schemeClr val="bg1"/>
                </a:solidFill>
                <a:latin typeface="Calibri" panose="020F0502020204030204" pitchFamily="34" charset="0"/>
                <a:cs typeface="Calibri" panose="020F0502020204030204" pitchFamily="34" charset="0"/>
              </a:rPr>
              <a:t>Lions Club _____ </a:t>
            </a:r>
          </a:p>
          <a:p>
            <a:r>
              <a:rPr lang="fr-FR">
                <a:solidFill>
                  <a:schemeClr val="bg1"/>
                </a:solidFill>
                <a:latin typeface="Calibri" panose="020F0502020204030204" pitchFamily="34" charset="0"/>
                <a:cs typeface="Calibri" panose="020F0502020204030204" pitchFamily="34" charset="0"/>
              </a:rPr>
              <a:t>Président : _______</a:t>
            </a:r>
          </a:p>
          <a:p>
            <a:r>
              <a:rPr lang="fr-FR">
                <a:solidFill>
                  <a:schemeClr val="bg1"/>
                </a:solidFill>
                <a:latin typeface="Calibri" panose="020F0502020204030204" pitchFamily="34" charset="0"/>
                <a:cs typeface="Calibri" panose="020F0502020204030204" pitchFamily="34" charset="0"/>
              </a:rPr>
              <a:t>Premier vice-président :</a:t>
            </a:r>
          </a:p>
          <a:p>
            <a:r>
              <a:rPr lang="fr-FR">
                <a:solidFill>
                  <a:schemeClr val="bg1"/>
                </a:solidFill>
                <a:latin typeface="Calibri" panose="020F0502020204030204" pitchFamily="34" charset="0"/>
                <a:cs typeface="Calibri" panose="020F0502020204030204" pitchFamily="34" charset="0"/>
              </a:rPr>
              <a:t>Secrétaire : ______</a:t>
            </a:r>
          </a:p>
          <a:p>
            <a:r>
              <a:rPr lang="fr-FR">
                <a:solidFill>
                  <a:schemeClr val="bg1"/>
                </a:solidFill>
                <a:latin typeface="Calibri" panose="020F0502020204030204" pitchFamily="34" charset="0"/>
                <a:cs typeface="Calibri" panose="020F0502020204030204" pitchFamily="34" charset="0"/>
              </a:rPr>
              <a:t>Trésorier : _________ </a:t>
            </a:r>
          </a:p>
          <a:p>
            <a:r>
              <a:rPr lang="fr-FR">
                <a:solidFill>
                  <a:schemeClr val="bg1"/>
                </a:solidFill>
                <a:latin typeface="Calibri" panose="020F0502020204030204" pitchFamily="34" charset="0"/>
                <a:cs typeface="Calibri" panose="020F0502020204030204" pitchFamily="34" charset="0"/>
              </a:rPr>
              <a:t>Pdt de comm. Effectif : _________</a:t>
            </a:r>
          </a:p>
          <a:p>
            <a:r>
              <a:rPr lang="fr-FR">
                <a:solidFill>
                  <a:schemeClr val="bg1"/>
                </a:solidFill>
                <a:latin typeface="Calibri" panose="020F0502020204030204" pitchFamily="34" charset="0"/>
                <a:cs typeface="Calibri" panose="020F0502020204030204" pitchFamily="34" charset="0"/>
              </a:rPr>
              <a:t>Pdt de comm. Service : _________</a:t>
            </a:r>
          </a:p>
          <a:p>
            <a:r>
              <a:rPr lang="fr-FR">
                <a:solidFill>
                  <a:schemeClr val="bg1"/>
                </a:solidFill>
                <a:latin typeface="Calibri" panose="020F0502020204030204" pitchFamily="34" charset="0"/>
                <a:cs typeface="Calibri" panose="020F0502020204030204" pitchFamily="34" charset="0"/>
              </a:rPr>
              <a:t>Pdt de comm. Marketing : _________</a:t>
            </a:r>
          </a:p>
          <a:p>
            <a:r>
              <a:rPr lang="fr-FR">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5181600" cy="584774"/>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Réunions de zone AAAA-AA</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r-FR" sz="2000">
                          <a:solidFill>
                            <a:srgbClr val="002060"/>
                          </a:solidFill>
                          <a:latin typeface="Calibri" panose="020F0502020204030204" pitchFamily="34" charset="0"/>
                          <a:cs typeface="Calibri" panose="020F0502020204030204" pitchFamily="34" charset="0"/>
                        </a:rPr>
                        <a:t>____ juillet</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Service</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Excellence</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r-FR" sz="2000">
                          <a:solidFill>
                            <a:srgbClr val="002060"/>
                          </a:solidFill>
                          <a:latin typeface="Calibri" panose="020F0502020204030204" pitchFamily="34" charset="0"/>
                          <a:cs typeface="Calibri" panose="020F0502020204030204" pitchFamily="34" charset="0"/>
                        </a:rPr>
                        <a:t>____ octobre</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Effectif</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Marketing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fr-FR" sz="2000">
                          <a:solidFill>
                            <a:srgbClr val="002060"/>
                          </a:solidFill>
                          <a:latin typeface="Calibri" panose="020F0502020204030204" pitchFamily="34" charset="0"/>
                          <a:cs typeface="Calibri" panose="020F0502020204030204" pitchFamily="34" charset="0"/>
                        </a:rPr>
                        <a:t>_____ janvier</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Formations</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Collectes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r-FR" sz="2000">
                          <a:solidFill>
                            <a:srgbClr val="002060"/>
                          </a:solidFill>
                          <a:latin typeface="Calibri" panose="020F0502020204030204" pitchFamily="34" charset="0"/>
                          <a:cs typeface="Calibri" panose="020F0502020204030204" pitchFamily="34" charset="0"/>
                        </a:rPr>
                        <a:t>____ avril</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Distinctions</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Préparation</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fr-FR" sz="1800">
                <a:solidFill>
                  <a:schemeClr val="bg1"/>
                </a:solidFill>
                <a:latin typeface="Calibri" panose="020F0502020204030204" pitchFamily="34" charset="0"/>
                <a:cs typeface="Calibri" panose="020F0502020204030204" pitchFamily="34" charset="0"/>
              </a:rPr>
              <a:t>Exposé(s) d'invité(s)</a:t>
            </a:r>
          </a:p>
          <a:p>
            <a:pPr marL="403225" indent="-403225">
              <a:spcBef>
                <a:spcPts val="800"/>
              </a:spcBef>
              <a:spcAft>
                <a:spcPts val="1200"/>
              </a:spcAft>
              <a:buClr>
                <a:schemeClr val="accent1"/>
              </a:buClr>
              <a:buFont typeface="Wingdings 3" panose="05040102010807070707" pitchFamily="18" charset="2"/>
              <a:buChar char="u"/>
            </a:pPr>
            <a:r>
              <a:rPr lang="fr-FR">
                <a:solidFill>
                  <a:schemeClr val="bg1"/>
                </a:solidFill>
                <a:latin typeface="Calibri" panose="020F0502020204030204" pitchFamily="34" charset="0"/>
                <a:cs typeface="Calibri" panose="020F0502020204030204" pitchFamily="34" charset="0"/>
              </a:rPr>
              <a:t>Échange d'idées</a:t>
            </a:r>
          </a:p>
          <a:p>
            <a:pPr marL="403225" indent="-403225">
              <a:spcBef>
                <a:spcPts val="800"/>
              </a:spcBef>
              <a:spcAft>
                <a:spcPts val="1200"/>
              </a:spcAft>
              <a:buClr>
                <a:schemeClr val="accent1"/>
              </a:buClr>
              <a:buFont typeface="Wingdings 3" panose="05040102010807070707" pitchFamily="18" charset="2"/>
              <a:buChar char="u"/>
            </a:pPr>
            <a:r>
              <a:rPr lang="fr-FR" sz="1800">
                <a:solidFill>
                  <a:schemeClr val="bg1"/>
                </a:solidFill>
                <a:latin typeface="Calibri" panose="020F0502020204030204" pitchFamily="34" charset="0"/>
                <a:cs typeface="Calibri" panose="020F0502020204030204" pitchFamily="34" charset="0"/>
              </a:rPr>
              <a:t>Ressources à l'usage des clubs</a:t>
            </a:r>
          </a:p>
          <a:p>
            <a:pPr marL="403225" indent="-403225">
              <a:spcBef>
                <a:spcPts val="800"/>
              </a:spcBef>
              <a:spcAft>
                <a:spcPts val="1200"/>
              </a:spcAft>
              <a:buClr>
                <a:schemeClr val="accent1"/>
              </a:buClr>
              <a:buFont typeface="Wingdings 3" panose="05040102010807070707" pitchFamily="18" charset="2"/>
              <a:buChar char="u"/>
            </a:pPr>
            <a:r>
              <a:rPr lang="fr-FR">
                <a:solidFill>
                  <a:schemeClr val="bg1"/>
                </a:solidFill>
                <a:latin typeface="Calibri" panose="020F0502020204030204" pitchFamily="34" charset="0"/>
                <a:cs typeface="Calibri" panose="020F0502020204030204" pitchFamily="34" charset="0"/>
              </a:rPr>
              <a:t>Réussites des clubs, défis rencontrés </a:t>
            </a:r>
          </a:p>
          <a:p>
            <a:pPr marL="403225" indent="-403225">
              <a:spcBef>
                <a:spcPts val="800"/>
              </a:spcBef>
              <a:spcAft>
                <a:spcPts val="1200"/>
              </a:spcAft>
              <a:buClr>
                <a:schemeClr val="accent1"/>
              </a:buClr>
              <a:buFont typeface="Wingdings 3" panose="05040102010807070707" pitchFamily="18" charset="2"/>
              <a:buChar char="u"/>
            </a:pPr>
            <a:r>
              <a:rPr lang="fr-FR" sz="1800">
                <a:solidFill>
                  <a:schemeClr val="bg1"/>
                </a:solidFill>
                <a:latin typeface="Calibri" panose="020F0502020204030204" pitchFamily="34" charset="0"/>
                <a:cs typeface="Calibri" panose="020F0502020204030204" pitchFamily="34" charset="0"/>
              </a:rPr>
              <a:t>Objectifs, événements prévus et étapes suivantes</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82500" lnSpcReduction="2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r-FR" sz="3600" b="1" dirty="0">
                <a:solidFill>
                  <a:schemeClr val="accent1"/>
                </a:solidFill>
                <a:latin typeface="Calibri" panose="020F0502020204030204" pitchFamily="34" charset="0"/>
                <a:cs typeface="Calibri" panose="020F0502020204030204" pitchFamily="34" charset="0"/>
              </a:rPr>
              <a:t>Ordre </a:t>
            </a:r>
            <a:br>
              <a:rPr lang="fr-FR" sz="3600" b="1" dirty="0">
                <a:solidFill>
                  <a:schemeClr val="accent1"/>
                </a:solidFill>
                <a:latin typeface="Calibri" panose="020F0502020204030204" pitchFamily="34" charset="0"/>
                <a:cs typeface="Calibri" panose="020F0502020204030204" pitchFamily="34" charset="0"/>
              </a:rPr>
            </a:br>
            <a:r>
              <a:rPr lang="fr-FR" sz="3600" b="1" dirty="0">
                <a:solidFill>
                  <a:schemeClr val="accent1"/>
                </a:solidFill>
                <a:latin typeface="Calibri" panose="020F0502020204030204" pitchFamily="34" charset="0"/>
                <a:cs typeface="Calibri" panose="020F0502020204030204" pitchFamily="34" charset="0"/>
              </a:rPr>
              <a:t>du jour</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584775"/>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Exposé d'invité</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3352800" cy="603826"/>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Échange d'idées</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5.xml><?xml version="1.0" encoding="utf-8"?>
<ds:datastoreItem xmlns:ds="http://schemas.openxmlformats.org/officeDocument/2006/customXml" ds:itemID="{06A8C181-E056-415E-9B59-40F04FA43837}">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a7495015-d16d-4dd1-a72f-488cd8119f34"/>
  </ds:schemaRefs>
</ds:datastoreItem>
</file>

<file path=docProps/app.xml><?xml version="1.0" encoding="utf-8"?>
<Properties xmlns="http://schemas.openxmlformats.org/officeDocument/2006/extended-properties" xmlns:vt="http://schemas.openxmlformats.org/officeDocument/2006/docPropsVTypes">
  <Template/>
  <TotalTime>41007</TotalTime>
  <Words>3209</Words>
  <Application>Microsoft Office PowerPoint</Application>
  <PresentationFormat>Widescreen</PresentationFormat>
  <Paragraphs>407</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Événements Lions</vt:lpstr>
      <vt:lpstr>Réflexions et questions</vt:lpstr>
      <vt:lpstr>Étapes suivantes</vt:lpstr>
      <vt:lpstr>PowerPoint Presentation</vt:lpstr>
      <vt:lpstr>Merci de votre attention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1879</cp:revision>
  <cp:lastPrinted>2022-03-03T14:34:46Z</cp:lastPrinted>
  <dcterms:created xsi:type="dcterms:W3CDTF">2016-11-15T15:12:50Z</dcterms:created>
  <dcterms:modified xsi:type="dcterms:W3CDTF">2022-04-19T20:09:14Z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