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82844" autoAdjust="0"/>
  </p:normalViewPr>
  <p:slideViewPr>
    <p:cSldViewPr showGuides="1">
      <p:cViewPr varScale="1">
        <p:scale>
          <a:sx n="91" d="100"/>
          <a:sy n="91" d="100"/>
        </p:scale>
        <p:origin x="1380"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t>歡迎參加 ________ 區 __ ### __ 分區分會幹部的會議。
    我是分區主席，______________________，我很高興各位今天能加入我們。 </a:t>
            </a:r>
          </a:p>
          <a:p>
            <a:endParaRPr lang="en-US" dirty="0"/>
          </a:p>
          <a:p>
            <a:r>
              <a:rPr lang="zh-TW"/>
              <a:t>我們希望會議盡可能具有互動性，請嘗試使用聊天窗格打招呼並告訴我們您的獅子會的名稱。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講者注釋：</a:t>
            </a:r>
            <a:r>
              <a:rPr lang="zh-TW" i="1"/>
              <a:t>在投影片上輸入會議的主要主題，以幫助與會者不偏離主題。在向您的分會徵求意見時，輪換首先發言的分會是一個很好的做法。例如，如果您上次從分會1 開始，則這裡從分會2開始，等等，全年以這樣的方式輪換。</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a:t>您也可以將此投影片調整為兩張，以避免在一張投影片上顯示過多內容</a:t>
            </a:r>
          </a:p>
          <a:p>
            <a:endParaRPr lang="en-US" i="1" dirty="0"/>
          </a:p>
          <a:p>
            <a:endParaRPr lang="en-US" i="1" dirty="0"/>
          </a:p>
          <a:p>
            <a:endParaRPr lang="en-US" i="1" dirty="0"/>
          </a:p>
          <a:p>
            <a:r>
              <a:rPr lang="zh-TW"/>
              <a:t>我們在做什麼或應該探索哪些新想法以在 __ 主題__ 中成長？</a:t>
            </a:r>
          </a:p>
          <a:p>
            <a:r>
              <a:rPr lang="zh-TW"/>
              <a:t>考慮到時間，請每人將發言時間控制在2分鐘以內。 </a:t>
            </a:r>
          </a:p>
          <a:p>
            <a:r>
              <a:rPr lang="zh-TW"/>
              <a:t>從 __分會名稱__ 開始怎麼樣。谁愿意分享您的分會正在做的事情或我們可以做些什麼來改進？…</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講者注釋：</a:t>
            </a:r>
            <a:r>
              <a:rPr lang="zh-TW" i="1"/>
              <a:t>在投影片上輸入會議的主要主題，以幫助與會者不偏離主題。在向您的分會徵求意見時，輪換首先發言的分會是一個很好的做法。例如，如果您上次從分會1 開始，則這裡從分會2開始，等等，全年以這樣的方式輪換。</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a:t>您也可以將此投影片調整為兩張，以避免在一張投影片上顯示過多內容</a:t>
            </a:r>
          </a:p>
          <a:p>
            <a:endParaRPr lang="en-US" i="1" dirty="0"/>
          </a:p>
          <a:p>
            <a:endParaRPr lang="en-US" i="1" dirty="0"/>
          </a:p>
          <a:p>
            <a:endParaRPr lang="en-US" i="1" dirty="0"/>
          </a:p>
          <a:p>
            <a:r>
              <a:rPr lang="zh-TW"/>
              <a:t>我們在做什麼或應該探索哪些新想法以在 __ 主題__ 中成長？</a:t>
            </a:r>
          </a:p>
          <a:p>
            <a:r>
              <a:rPr lang="zh-TW"/>
              <a:t>考慮到時間，請每人將發言時間控制在2分鐘以內。 </a:t>
            </a:r>
          </a:p>
          <a:p>
            <a:r>
              <a:rPr lang="zh-TW"/>
              <a:t>從 __分會名稱__ 開始怎麼樣。谁愿意分享您的分會正在做的事情或我們可以做些什麼來改進？…</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t>接下來，讓我們看一下在__ 主題 __ 領域可供我們使用的一些資源。
</a:t>
            </a:r>
            <a:r>
              <a:rPr lang="zh-TW"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zh-TW" i="1"/>
              <a:t>講者注釋：編輯此投影片以列出您認為與主要會議主題相關的最有價值的資源。下面提供了一些示例。您还可以在會議期間展示如何訪問材料或在會後以後續消息的方式提供通向這些材料的連接。
 </a:t>
            </a:r>
          </a:p>
          <a:p>
            <a:endParaRPr lang="en-US" i="1" dirty="0"/>
          </a:p>
          <a:p>
            <a:pPr marL="165261" indent="-165261">
              <a:buFont typeface="Arial" panose="020B0604020202020204" pitchFamily="34" charset="0"/>
              <a:buChar char="•"/>
            </a:pPr>
            <a:r>
              <a:rPr lang="zh-TW" b="1" i="1"/>
              <a:t>服務：</a:t>
            </a:r>
            <a:r>
              <a:rPr lang="zh-TW" i="1"/>
              <a:t>可以在網頁上找到針對我們每個全球志業的服務方案思路列表：糖尿病、視力、飢餓、環境和兒童癌症。</a:t>
            </a:r>
            <a:r>
              <a:rPr lang="zh-TW"/>
              <a:t>此外， Service Launchpad是一个互動式工具，可根據您的興趣建議服務活動。
</a:t>
            </a:r>
            <a:r>
              <a:rPr lang="zh-TW" i="1" baseline="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zh-TW" b="1" i="1"/>
              <a:t>會員發展：</a:t>
            </a:r>
            <a:r>
              <a:rPr lang="zh-TW"/>
              <a:t>「邀請會員」網頁有通向「問就對了!」指南和分會手冊的连接。「年輕狮友」網頁有通往「与年輕獅友聯繫」指南的连接。</a:t>
            </a:r>
            <a:r>
              <a:rPr lang="zh-TW" i="1" baseline="0"/>
              <a:t> </a:t>
            </a:r>
            <a:r>
              <a:rPr lang="zh-TW" baseline="0"/>
              <a:t>「會員滿意度」指南對每個分會都可以提供思路。</a:t>
            </a:r>
            <a:r>
              <a:rPr lang="zh-TW" i="1" baseline="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zh-TW" b="1" i="1"/>
              <a:t>領導發展：</a:t>
            </a:r>
            <a:r>
              <a:rPr lang="zh-TW"/>
              <a:t>可藉由會員門戶中的學習（Learn）應用程序進入獅子會學習中心。除了專為分會幹部打造的課程外， LLC還有許多其他有用的課程，如目標設定、行動計劃和會議管理。另外，虛擬活動中心還錄製了很多獅友感興趣話題的網路研討會。</a:t>
            </a:r>
            <a:r>
              <a:rPr lang="zh-TW" i="1" baseline="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zh-TW" b="1" i="1"/>
              <a:t>表揚:</a:t>
            </a:r>
            <a:r>
              <a:rPr lang="zh-TW" i="1"/>
              <a:t> </a:t>
            </a:r>
            <a:r>
              <a:rPr lang="zh-TW"/>
              <a:t>傑出分會獎和慈善為本獎。 </a:t>
            </a:r>
            <a:r>
              <a:rPr lang="zh-TW" i="1" baseline="0"/>
              <a:t> </a:t>
            </a:r>
            <a:r>
              <a:rPr lang="zh-TW"/>
              <a:t>此外，可以使用分會用品中的物品表揚個人會員，這些物品可以透過會員門戶中的商店應用程序獲得。</a:t>
            </a:r>
            <a:r>
              <a:rPr lang="zh-TW"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t>接下來，讓我們談談在我們分會中發生的事情。</a:t>
            </a:r>
            <a:r>
              <a:rPr lang="zh-TW"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講者注釋：</a:t>
            </a:r>
            <a:r>
              <a:rPr lang="zh-TW" i="1"/>
              <a:t>仍然從名單上的下一個分會開始，這樣每個分會都有機會先發言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a:t>您也可以將此投影片調整為兩張，以避免在一張投影片上顯示過多內容</a:t>
            </a:r>
          </a:p>
          <a:p>
            <a:endParaRPr lang="en-US" i="1" dirty="0"/>
          </a:p>
          <a:p>
            <a:r>
              <a:rPr lang="zh-TW"/>
              <a:t>我們想聽聽您面臨的最大挑戰和最近的一次成功。
 </a:t>
            </a:r>
          </a:p>
          <a:p>
            <a:endParaRPr lang="en-US" dirty="0"/>
          </a:p>
          <a:p>
            <a:r>
              <a:rPr lang="zh-TW"/>
              <a:t>從 __分會名稱__ 開始怎麼樣。有人願意分享貴分會正在經歷的挑戰或成功故事嗎？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講者注釋：</a:t>
            </a:r>
            <a:r>
              <a:rPr lang="zh-TW" i="1"/>
              <a:t>仍然從名單上的下一個分會開始，這樣每個分會都有機會先發言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zh-TW" b="1" i="1" baseline="0"/>
              <a:t>您也可以將此投影片調整為兩張，以避免在一張投影片上顯示過多內容</a:t>
            </a:r>
          </a:p>
          <a:p>
            <a:endParaRPr lang="en-US" i="1" dirty="0"/>
          </a:p>
          <a:p>
            <a:r>
              <a:rPr lang="zh-TW"/>
              <a:t>我們想聽聽您面臨的最大挑戰和最近的一次成功。 </a:t>
            </a:r>
          </a:p>
          <a:p>
            <a:endParaRPr lang="en-US" dirty="0"/>
          </a:p>
          <a:p>
            <a:r>
              <a:rPr lang="zh-TW"/>
              <a:t>從 __分會名稱__ 開始怎麼樣。有人願意分享貴分會正在經歷的挑戰或成功故事嗎？…</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i="1"/>
              <a:t>講者注釋：此投影片可選，用於增加與參會者的互動。</a:t>
            </a:r>
            <a:r>
              <a:rPr lang="zh-TW" i="1" baseline="0"/>
              <a:t>問題可以是關於獅子會或完全不相關的問題，但要考慮能夠引發對話並幫助會議參與者更好地相互了解的問題。例子︰「你最喜歡作為獅友的哪一點？」或「你的超能力是什麼？」</a:t>
            </a:r>
          </a:p>
          <a:p>
            <a:r>
              <a:rPr lang="zh-TW" i="1" baseline="0"/>
              <a:t>可以用舉手、使用聊天功能或投票的方式來給出初步答案。 </a:t>
            </a:r>
          </a:p>
          <a:p>
            <a:r>
              <a:rPr lang="zh-TW" i="1" baseline="0"/>
              <a:t>如果時間允許，請隨意提出多個問題，以使您的會議保持活力。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t>我們將透過回顧我們的分區目標、即將開展的活動和後續步驟來結束本次會議。
</a:t>
            </a:r>
            <a:r>
              <a:rPr lang="zh-TW"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講者筆記：</a:t>
            </a:r>
            <a:r>
              <a:rPr lang="zh-TW" i="1"/>
              <a:t>將表格中的項目替換為您的任何目標，會員發展除外。會員發展將在下一張投影片中介紹。</a:t>
            </a:r>
            <a:r>
              <a:rPr lang="zh-TW" i="1" baseline="0"/>
              <a:t>確保包括您想要強調的分區獎項中的項目。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講者注釋： </a:t>
            </a:r>
          </a:p>
          <a:p>
            <a:r>
              <a:rPr lang="zh-TW" i="1"/>
              <a:t>本演示文稿旨在幫助您與分會幹部舉行分區會議。
</a:t>
            </a:r>
            <a:r>
              <a:rPr lang="zh-TW" i="1" baseline="0"/>
              <a:t>請查看投影片和註釋並根據您的分區和個人會議需要進行編輯。 </a:t>
            </a:r>
          </a:p>
          <a:p>
            <a:r>
              <a:rPr lang="zh-TW" baseline="0"/>
              <a:t>有關分區會議的更多資訊，請參閱示範總監諮詢委員會會議指南，該指南可從獅子會網站 lionsclubs.org 上的分區和專區主席網頁獲得。</a:t>
            </a:r>
            <a:r>
              <a:rPr lang="zh-TW" i="1" baseline="0"/>
              <a:t> </a:t>
            </a:r>
          </a:p>
          <a:p>
            <a:r>
              <a:rPr lang="zh-TW" i="1"/>
              <a:t>此投影片用於在網路研討會開始之前展示，讓每個人都知道他們來對了地方並且可以測試操作。
</a:t>
            </a:r>
            <a:r>
              <a:rPr lang="zh-TW" i="1" baseline="0"/>
              <a:t>請根據您使用的網路研討會軟體列出需要注意的功能。如果不適合您的團隊或會議，請隨意刪除此投影片或任何投影片。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b="1" i="1"/>
              <a:t>講者筆記：</a:t>
            </a:r>
            <a:r>
              <a:rPr lang="zh-TW" i="1"/>
              <a:t>將您的目標和當前會員數量放在這張投影片的方框中。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講者筆記：</a:t>
            </a:r>
            <a:r>
              <a:rPr lang="zh-TW" b="0" i="1" baseline="0"/>
              <a:t>您可將這張投影片上的項目符號和下面的註釋替換為營銷分會、籌款或為下一個獅子年度做準備的想法，與分區會議投影片 (#5) 上的次要主題保持一致。 </a:t>
            </a:r>
          </a:p>
          <a:p>
            <a:r>
              <a:rPr lang="zh-TW" b="0"/>
              <a:t>我們經常談論作為獅友服務社區，確實應當如此。</a:t>
            </a:r>
            <a:r>
              <a:rPr lang="zh-TW" b="0" baseline="0"/>
              <a:t>然而，作為獅友領導，我們也需要考慮如何為會員服務。傑出分會獎為我們提供了一份需要實現的成就清單，以幫助我們確保分會為我們的會員提供良好的服務。
 </a:t>
            </a:r>
          </a:p>
          <a:p>
            <a:r>
              <a:rPr lang="zh-TW"/>
              <a:t>請看看這裡總結的獲獎標準。 </a:t>
            </a:r>
          </a:p>
          <a:p>
            <a:r>
              <a:rPr lang="zh-TW"/>
              <a:t>有人對如何獲獎有任何疑問嗎？ </a:t>
            </a:r>
          </a:p>
          <a:p>
            <a:r>
              <a:rPr lang="zh-TW"/>
              <a:t>如果您認為貴分會今年能夠獲得此獎項，請使用聊天窗格告訴我。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i="1"/>
              <a:t>講者筆記：編輯此投影片，填寫分區、區、複合區或憲章區活動，並說明日期和地點，以及如何註冊。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a:t>有什麼問題或建議嗎？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i="1" dirty="0"/>
              <a:t>講者筆記：</a:t>
            </a:r>
            <a:r>
              <a:rPr lang="zh-TW" i="1" baseline="0" dirty="0"/>
              <a:t>可根據會議時間和貴分會的興趣隨意編輯項目。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zh-TW" i="1"/>
              <a:t>講者筆記：詢問任何特邀嘉賓的結束評論，然後補充您自己的評論。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a:t>感謝各位今天參加本次會議。如果您對改進未來的會議有任何建議，請隨時告訴我。 </a:t>
            </a:r>
          </a:p>
          <a:p>
            <a:pPr defTabSz="881390">
              <a:spcBef>
                <a:spcPts val="578"/>
              </a:spcBef>
              <a:spcAft>
                <a:spcPts val="578"/>
              </a:spcAft>
              <a:defRPr/>
            </a:pPr>
            <a:r>
              <a:rPr lang="zh-TW"/>
              <a:t>我期待著我們的下一次會議，而如果您有任何問題或建議，請隨時與我聯絡。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81390">
              <a:spcBef>
                <a:spcPts val="578"/>
              </a:spcBef>
              <a:spcAft>
                <a:spcPts val="578"/>
              </a:spcAft>
              <a:defRPr/>
            </a:pPr>
            <a:r>
              <a:rPr lang="zh-TW" sz="1200" b="1" i="1"/>
              <a:t>講者注釋：</a:t>
            </a:r>
            <a:r>
              <a:rPr lang="zh-TW" sz="1200" i="1"/>
              <a:t>此投影片旨在介紹出席會議的特邀嘉賓。例如，可能有一名總監團隊成員或一名區 GAT 成員。
在投影片上輸入他們的職位和姓名。 </a:t>
            </a:r>
          </a:p>
          <a:p>
            <a:r>
              <a:rPr lang="zh-TW" sz="1200"/>
              <a:t>作為分區主席，我的職責是： </a:t>
            </a:r>
          </a:p>
          <a:p>
            <a:pPr marL="165261" indent="-165261">
              <a:buFont typeface="Arial" panose="020B0604020202020204" pitchFamily="34" charset="0"/>
              <a:buChar char="•"/>
            </a:pPr>
            <a:r>
              <a:rPr lang="zh-TW" sz="1200"/>
              <a:t>為您的分會提供資訊、資源和解決方案。
</a:t>
            </a:r>
          </a:p>
          <a:p>
            <a:pPr marL="165261" indent="-165261">
              <a:buFont typeface="Arial" panose="020B0604020202020204" pitchFamily="34" charset="0"/>
              <a:buChar char="•"/>
            </a:pPr>
            <a:r>
              <a:rPr lang="zh-TW" sz="1200"/>
              <a:t>在區階層代表您的分會，並將您與區資源聯繫起來。</a:t>
            </a:r>
          </a:p>
          <a:p>
            <a:pPr marL="165261" indent="-165261">
              <a:buFont typeface="Arial" panose="020B0604020202020204" pitchFamily="34" charset="0"/>
              <a:buChar char="•"/>
            </a:pPr>
            <a:r>
              <a:rPr lang="zh-TW" sz="1200"/>
              <a:t>將我們的獅友友誼擴展到分會之外。 </a:t>
            </a:r>
          </a:p>
          <a:p>
            <a:r>
              <a:rPr lang="zh-TW" sz="1200"/>
              <a:t>我希望本次會議在上述所有領域取得進展。 </a:t>
            </a:r>
          </a:p>
          <a:p>
            <a:endParaRPr lang="en-US" sz="1200" dirty="0"/>
          </a:p>
          <a:p>
            <a:r>
              <a:rPr lang="zh-TW" sz="1200"/>
              <a:t>今天我們邀請到了__姓名__，__職位__。 
  __姓名__，您想講幾句開場白嗎？ </a:t>
            </a:r>
          </a:p>
          <a:p>
            <a:r>
              <a:rPr lang="zh-TW" sz="1200"/>
              <a:t>分區主席：  謝謝____，感謝您今天參加我們的會議。 </a:t>
            </a:r>
          </a:p>
          <a:p>
            <a:endParaRPr lang="en-US" sz="1200" dirty="0"/>
          </a:p>
          <a:p>
            <a:endParaRPr lang="en-US" sz="1200" dirty="0"/>
          </a:p>
          <a:p>
            <a:pPr defTabSz="881390">
              <a:spcBef>
                <a:spcPts val="578"/>
              </a:spcBef>
              <a:spcAft>
                <a:spcPts val="578"/>
              </a:spcAft>
              <a:defRPr/>
            </a:pPr>
            <a:r>
              <a:rPr lang="zh-TW" sz="1200"/>
              <a:t>另外我們還邀請到了__姓名__，__職位__。__姓名__，您想補充一下您的想法嗎？ </a:t>
            </a:r>
          </a:p>
          <a:p>
            <a:pPr defTabSz="881390">
              <a:spcBef>
                <a:spcPts val="578"/>
              </a:spcBef>
              <a:spcAft>
                <a:spcPts val="578"/>
              </a:spcAft>
              <a:defRPr/>
            </a:pPr>
            <a:r>
              <a:rPr lang="zh-TW" sz="1200"/>
              <a:t>分區主席：謝謝____，感謝您今天參加我們的會議。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b="1" i="1"/>
              <a:t>講者注釋：</a:t>
            </a:r>
            <a:r>
              <a:rPr lang="zh-TW" i="1"/>
              <a:t>在這張投影片上輸入您的分會和幹部的名稱，以幫助您的團隊認識其他人和他們的職位。</a:t>
            </a:r>
            <a:r>
              <a:rPr lang="zh-TW" i="1" baseline="0"/>
              <a:t>考慮一下您希望如何處理空缺職位。您可以刪除這些職位或將它們顯示為空缺，以提醒填補這些職位。</a:t>
            </a:r>
            <a:r>
              <a:rPr lang="zh-TW" b="1" i="1" baseline="0"/>
              <a:t>您也可以將此投影片調整為兩張，以避免在一張投影片上顯示過多內容</a:t>
            </a:r>
          </a:p>
          <a:p>
            <a:pPr defTabSz="881390">
              <a:spcBef>
                <a:spcPts val="578"/>
              </a:spcBef>
              <a:spcAft>
                <a:spcPts val="578"/>
              </a:spcAft>
              <a:defRPr/>
            </a:pPr>
            <a:endParaRPr lang="en-US" i="1" baseline="0" dirty="0"/>
          </a:p>
          <a:p>
            <a:r>
              <a:rPr lang="zh-TW"/>
              <a:t>是我們區的分會領導。  我想請每位分會主席介紹一下他們的分會有誰參加今天的會議。
 </a:t>
            </a:r>
          </a:p>
          <a:p>
            <a:r>
              <a:rPr lang="zh-TW"/>
              <a:t>____ 姓名______，你想先開始嗎？為了節省時間，介紹僅限於今天出席的貴分會幹部的姓名和職位……</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zh-TW" b="1" i="1"/>
              <a:t>講者注釋：</a:t>
            </a:r>
            <a:r>
              <a:rPr lang="zh-TW" i="1"/>
              <a:t>在這張投影片上輸入您的分會和幹部的名稱，以幫助您的團隊認識其他人和他們的職位。</a:t>
            </a:r>
            <a:r>
              <a:rPr lang="zh-TW" i="1" baseline="0"/>
              <a:t>考慮一下您希望如何處理空缺職位。您可以刪除這些職位或將它們顯示為空缺，以提醒填補這些職位。</a:t>
            </a:r>
            <a:r>
              <a:rPr lang="zh-TW" b="1" i="1" baseline="0"/>
              <a:t>您也可以將此投影片調整為兩張，以避免在一張投影片上顯示過多內容</a:t>
            </a:r>
          </a:p>
          <a:p>
            <a:pPr defTabSz="881390">
              <a:spcBef>
                <a:spcPts val="578"/>
              </a:spcBef>
              <a:spcAft>
                <a:spcPts val="578"/>
              </a:spcAft>
              <a:defRPr/>
            </a:pPr>
            <a:endParaRPr lang="en-US" i="1" baseline="0" dirty="0"/>
          </a:p>
          <a:p>
            <a:r>
              <a:rPr lang="zh-TW"/>
              <a:t>這是我們分區的分會領導。我想請每位分會主席介紹一下自己分會今天的參加人員。 </a:t>
            </a:r>
          </a:p>
          <a:p>
            <a:r>
              <a:rPr lang="zh-TW"/>
              <a:t>____ 姓名______，您想先開始嗎？為了節省時間，介紹僅限於今天出席的貴分會幹部的姓名和職位……</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b="1" i="1"/>
              <a:t>講者筆記：</a:t>
            </a:r>
            <a:r>
              <a:rPr lang="zh-TW" i="1"/>
              <a:t>本投影片上的分區會議的數量、舉行的月份和議程主題只是建議。您可隨意調整它們以滿足您所在分區的需求。方框下方的獅子會標誌可以向左或向右移動以指示當前會議。
 </a:t>
            </a:r>
          </a:p>
          <a:p>
            <a:r>
              <a:rPr lang="zh-TW"/>
              <a:t>這是我們今年的 __第一/二/三/四次__ 分區會議。我們的主要主題將是 __ 主題 __，我們還將查看有關 __ 次要主題 __ 的想法。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i="1"/>
              <a:t>講者筆記：</a:t>
            </a:r>
            <a:r>
              <a:rPr lang="zh-TW" i="1"/>
              <a:t>將“嘉賓演講”議程項目替換為您的演講嘉賓演講的標題。</a:t>
            </a:r>
          </a:p>
          <a:p>
            <a:r>
              <a:rPr lang="zh-TW"/>
              <a:t>我們將從__ 職位名稱 _ 開始，他將分享獅友對__ 主題 __的最新思考。 </a:t>
            </a:r>
          </a:p>
          <a:p>
            <a:r>
              <a:rPr lang="zh-TW"/>
              <a:t>然後我們將進行思想交流，分享</a:t>
            </a:r>
            <a:r>
              <a:rPr lang="zh-TW" b="1"/>
              <a:t>我們</a:t>
            </a:r>
            <a:r>
              <a:rPr lang="zh-TW"/>
              <a:t>對 __ 主題 __ 的想法。 </a:t>
            </a:r>
          </a:p>
          <a:p>
            <a:r>
              <a:rPr lang="zh-TW"/>
              <a:t>我們將查看您可用的資源。 </a:t>
            </a:r>
          </a:p>
          <a:p>
            <a:r>
              <a:rPr lang="zh-TW"/>
              <a:t>然後就貴分會的挑戰和成功進行更一般性的討論。 </a:t>
            </a:r>
          </a:p>
          <a:p>
            <a:r>
              <a:rPr lang="zh-TW"/>
              <a:t>最後，我們將討論目標、活動和下一步工作。  </a:t>
            </a:r>
          </a:p>
          <a:p>
            <a:r>
              <a:rPr lang="zh-TW"/>
              <a:t>我鼓勵您在整個會議期間繼續使用聊天窗格與小組分享您的想法。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b="1" i="1"/>
              <a:t>講者筆記：</a:t>
            </a:r>
            <a:r>
              <a:rPr lang="zh-TW" i="1"/>
              <a:t>在這張投影片上輸入嘉賓演講的標題。如果您的嘉賓有投影片，可以在此處插入。</a:t>
            </a:r>
            <a:r>
              <a:rPr lang="zh-TW"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t>謝謝 __嘉賓姓名__。
</a:t>
            </a:r>
            <a:r>
              <a:rPr lang="zh-TW" baseline="0"/>
              <a:t>我們接下來要做的是用我們的想法擴展該主題。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1524000"/>
            <a:ext cx="4762500" cy="2511425"/>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zh-TW" sz="3600" b="0" dirty="0">
                <a:latin typeface="HelveticaNeueLT Std Med" panose="020B0604020202020204"/>
                <a:ea typeface="PMingLiU"/>
                <a:cs typeface="Calibri Light" panose="020F0302020204030204" pitchFamily="34" charset="0"/>
              </a:rPr>
              <a:t>___</a:t>
            </a:r>
            <a:r>
              <a:rPr lang="en-US" altLang="zh-TW" sz="3600" b="0" dirty="0">
                <a:latin typeface="HelveticaNeueLT Std Med" panose="020B0604020202020204"/>
                <a:ea typeface="PMingLiU"/>
                <a:cs typeface="Calibri Light" panose="020F0302020204030204" pitchFamily="34" charset="0"/>
              </a:rPr>
              <a:t>_</a:t>
            </a:r>
            <a:r>
              <a:rPr lang="zh-TW" altLang="en-US" sz="3600" b="0" dirty="0">
                <a:latin typeface="HelveticaNeueLT Std Med" panose="020B0604020202020204"/>
                <a:ea typeface="PMingLiU"/>
                <a:cs typeface="Calibri Light" panose="020F0302020204030204" pitchFamily="34" charset="0"/>
              </a:rPr>
              <a:t>區</a:t>
            </a:r>
            <a:r>
              <a:rPr lang="en-US" altLang="zh-TW" sz="3600" b="0" dirty="0">
                <a:latin typeface="HelveticaNeueLT Std Med" panose="020B0604020202020204"/>
                <a:ea typeface="PMingLiU"/>
                <a:cs typeface="Calibri Light" panose="020F0302020204030204" pitchFamily="34" charset="0"/>
              </a:rPr>
              <a:t>____</a:t>
            </a:r>
            <a:r>
              <a:rPr lang="zh-TW" altLang="en-US" sz="3600" b="0" dirty="0">
                <a:latin typeface="HelveticaNeueLT Std Med" panose="020B0604020202020204"/>
                <a:ea typeface="PMingLiU"/>
                <a:cs typeface="Calibri Light" panose="020F0302020204030204" pitchFamily="34" charset="0"/>
              </a:rPr>
              <a:t>分區會議 </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zh-TW" sz="3600" b="0" dirty="0">
                <a:latin typeface="HelveticaNeueLT Std Med" panose="020B0604020202020204"/>
                <a:ea typeface="PMingLiU"/>
                <a:cs typeface="Calibri Light" panose="020F0302020204030204" pitchFamily="34" charset="0"/>
              </a:rPr>
              <a:t>日期____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思想交流：______</a:t>
            </a:r>
            <a:r>
              <a:rPr lang="en-US" altLang="zh-TW" sz="3200" dirty="0">
                <a:solidFill>
                  <a:schemeClr val="accent1"/>
                </a:solidFill>
                <a:latin typeface="Calibri" panose="020F0502020204030204" pitchFamily="34" charset="0"/>
                <a:ea typeface="PMingLiU"/>
                <a:cs typeface="Calibri" panose="020F0502020204030204" pitchFamily="34" charset="0"/>
              </a:rPr>
              <a:t> </a:t>
            </a:r>
            <a:r>
              <a:rPr lang="zh-TW" sz="3200" dirty="0">
                <a:solidFill>
                  <a:schemeClr val="accent1"/>
                </a:solidFill>
                <a:latin typeface="Calibri" panose="020F0502020204030204" pitchFamily="34" charset="0"/>
                <a:ea typeface="PMingLiU"/>
                <a:cs typeface="Calibri" panose="020F0502020204030204" pitchFamily="34" charset="0"/>
              </a:rPr>
              <a:t>主題: 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思想交流：______主題: ______...繼續</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分會資源</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8610600" cy="1077218"/>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______</a:t>
            </a:r>
            <a:r>
              <a:rPr lang="zh-CN" altLang="en-US" sz="3200" dirty="0">
                <a:solidFill>
                  <a:schemeClr val="accent1"/>
                </a:solidFill>
                <a:latin typeface="Calibri" panose="020F0502020204030204" pitchFamily="34" charset="0"/>
                <a:ea typeface="PMingLiU"/>
                <a:cs typeface="Calibri" panose="020F0502020204030204" pitchFamily="34" charset="0"/>
              </a:rPr>
              <a:t>（</a:t>
            </a:r>
            <a:r>
              <a:rPr lang="zh-TW" sz="3200" dirty="0">
                <a:solidFill>
                  <a:schemeClr val="accent1"/>
                </a:solidFill>
                <a:latin typeface="Calibri" panose="020F0502020204030204" pitchFamily="34" charset="0"/>
                <a:ea typeface="PMingLiU"/>
                <a:cs typeface="Calibri" panose="020F0502020204030204" pitchFamily="34" charset="0"/>
              </a:rPr>
              <a:t>主題</a:t>
            </a:r>
            <a:r>
              <a:rPr lang="zh-CN" altLang="en-US" sz="3200" dirty="0">
                <a:solidFill>
                  <a:schemeClr val="accent1"/>
                </a:solidFill>
                <a:latin typeface="Calibri" panose="020F0502020204030204" pitchFamily="34" charset="0"/>
                <a:ea typeface="PMingLiU"/>
                <a:cs typeface="Calibri" panose="020F0502020204030204" pitchFamily="34" charset="0"/>
              </a:rPr>
              <a:t>）</a:t>
            </a:r>
            <a:r>
              <a:rPr lang="zh-TW" sz="3200" dirty="0">
                <a:solidFill>
                  <a:schemeClr val="accent1"/>
                </a:solidFill>
                <a:latin typeface="Calibri" panose="020F0502020204030204" pitchFamily="34" charset="0"/>
                <a:ea typeface="PMingLiU"/>
                <a:cs typeface="Calibri" panose="020F0502020204030204" pitchFamily="34" charset="0"/>
              </a:rPr>
              <a:t>的分會資源 
</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zh-TW" sz="2800">
                <a:solidFill>
                  <a:schemeClr val="bg1"/>
                </a:solidFill>
                <a:latin typeface="Calibri" panose="020F0502020204030204" pitchFamily="34" charset="0"/>
                <a:ea typeface="PMingLiU"/>
                <a:cs typeface="Calibri" panose="020F0502020204030204" pitchFamily="34" charset="0"/>
              </a:rPr>
              <a:t>資源 1 是 ___，可以在 ___ 找到
</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zh-TW" sz="2800">
                <a:solidFill>
                  <a:schemeClr val="bg1"/>
                </a:solidFill>
                <a:latin typeface="Calibri" panose="020F0502020204030204" pitchFamily="34" charset="0"/>
                <a:ea typeface="PMingLiU"/>
                <a:cs typeface="Calibri" panose="020F0502020204030204" pitchFamily="34" charset="0"/>
              </a:rPr>
              <a:t>資源 2 是 ___，可以在 ___ 找到</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zh-TW" sz="2800">
                <a:solidFill>
                  <a:schemeClr val="bg1"/>
                </a:solidFill>
                <a:latin typeface="Calibri" panose="020F0502020204030204" pitchFamily="34" charset="0"/>
                <a:ea typeface="PMingLiU"/>
                <a:cs typeface="Calibri" panose="020F0502020204030204" pitchFamily="34" charset="0"/>
              </a:rPr>
              <a:t>資源 3 是 ___，可以在 ___ 找到</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zh-TW" sz="2800">
                <a:solidFill>
                  <a:schemeClr val="bg1"/>
                </a:solidFill>
                <a:latin typeface="Calibri" panose="020F0502020204030204" pitchFamily="34" charset="0"/>
                <a:ea typeface="PMingLiU"/>
                <a:cs typeface="Calibri" panose="020F0502020204030204" pitchFamily="34" charset="0"/>
              </a:rPr>
              <a:t>資源 4 是 ___，可以在 ___ 找到</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分會</a:t>
            </a:r>
            <a:r>
              <a:rPr lang="zh-CN" altLang="en-US" sz="3200" dirty="0">
                <a:solidFill>
                  <a:schemeClr val="accent1"/>
                </a:solidFill>
                <a:latin typeface="Calibri" panose="020F0502020204030204" pitchFamily="34" charset="0"/>
                <a:ea typeface="PMingLiU"/>
                <a:cs typeface="Calibri" panose="020F0502020204030204" pitchFamily="34" charset="0"/>
              </a:rPr>
              <a:t>的</a:t>
            </a:r>
            <a:r>
              <a:rPr lang="zh-TW" sz="3200" dirty="0">
                <a:solidFill>
                  <a:schemeClr val="accent1"/>
                </a:solidFill>
                <a:latin typeface="Calibri" panose="020F0502020204030204" pitchFamily="34" charset="0"/>
                <a:ea typeface="PMingLiU"/>
                <a:cs typeface="Calibri" panose="020F0502020204030204" pitchFamily="34" charset="0"/>
              </a:rPr>
              <a:t>挑戰與成功</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分會</a:t>
            </a:r>
            <a:r>
              <a:rPr lang="zh-CN" altLang="en-US" sz="3200" dirty="0">
                <a:solidFill>
                  <a:schemeClr val="accent1"/>
                </a:solidFill>
                <a:latin typeface="Calibri" panose="020F0502020204030204" pitchFamily="34" charset="0"/>
                <a:ea typeface="PMingLiU"/>
                <a:cs typeface="Calibri" panose="020F0502020204030204" pitchFamily="34" charset="0"/>
              </a:rPr>
              <a:t>的</a:t>
            </a:r>
            <a:r>
              <a:rPr lang="zh-TW" sz="3200" dirty="0">
                <a:solidFill>
                  <a:schemeClr val="accent1"/>
                </a:solidFill>
                <a:latin typeface="Calibri" panose="020F0502020204030204" pitchFamily="34" charset="0"/>
                <a:ea typeface="PMingLiU"/>
                <a:cs typeface="Calibri" panose="020F0502020204030204" pitchFamily="34" charset="0"/>
              </a:rPr>
              <a:t>挑戰與成功</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 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分會挑戰與成功…續</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200" b="1">
                <a:solidFill>
                  <a:schemeClr val="accent1"/>
                </a:solidFill>
                <a:latin typeface="Calibri" panose="020F0502020204030204" pitchFamily="34" charset="0"/>
                <a:ea typeface="PMingLiU"/>
                <a:cs typeface="Calibri" panose="020F0502020204030204" pitchFamily="34" charset="0"/>
              </a:rPr>
              <a:t>問題</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zh-TW" sz="2800">
                <a:solidFill>
                  <a:schemeClr val="bg1"/>
                </a:solidFill>
                <a:latin typeface="Calibri" panose="020F0502020204030204" pitchFamily="34" charset="0"/>
                <a:ea typeface="PMingLiU"/>
                <a:cs typeface="Calibri" panose="020F0502020204030204" pitchFamily="34" charset="0"/>
              </a:rPr>
              <a:t>選擇1</a:t>
            </a:r>
          </a:p>
          <a:p>
            <a:pPr marL="514350" indent="-514350">
              <a:buFont typeface="+mj-lt"/>
              <a:buAutoNum type="alphaUcPeriod"/>
            </a:pPr>
            <a:r>
              <a:rPr lang="zh-TW" sz="2800">
                <a:solidFill>
                  <a:schemeClr val="bg1"/>
                </a:solidFill>
                <a:latin typeface="Calibri" panose="020F0502020204030204" pitchFamily="34" charset="0"/>
                <a:ea typeface="PMingLiU"/>
                <a:cs typeface="Calibri" panose="020F0502020204030204" pitchFamily="34" charset="0"/>
              </a:rPr>
              <a:t>選擇2</a:t>
            </a:r>
          </a:p>
          <a:p>
            <a:pPr marL="514350" indent="-514350">
              <a:buFont typeface="+mj-lt"/>
              <a:buAutoNum type="alphaUcPeriod"/>
            </a:pPr>
            <a:r>
              <a:rPr lang="zh-TW" sz="2800">
                <a:solidFill>
                  <a:schemeClr val="bg1"/>
                </a:solidFill>
                <a:latin typeface="Calibri" panose="020F0502020204030204" pitchFamily="34" charset="0"/>
                <a:ea typeface="PMingLiU"/>
                <a:cs typeface="Calibri" panose="020F0502020204030204" pitchFamily="34" charset="0"/>
              </a:rPr>
              <a:t>選擇3</a:t>
            </a:r>
          </a:p>
          <a:p>
            <a:pPr marL="514350" indent="-514350">
              <a:buFont typeface="+mj-lt"/>
              <a:buAutoNum type="alphaUcPeriod"/>
            </a:pPr>
            <a:r>
              <a:rPr lang="zh-TW" sz="2800">
                <a:solidFill>
                  <a:schemeClr val="bg1"/>
                </a:solidFill>
                <a:latin typeface="Calibri" panose="020F0502020204030204" pitchFamily="34" charset="0"/>
                <a:ea typeface="PMingLiU"/>
                <a:cs typeface="Calibri" panose="020F0502020204030204" pitchFamily="34" charset="0"/>
              </a:rPr>
              <a:t>選擇4</a:t>
            </a:r>
          </a:p>
          <a:p>
            <a:pPr marL="514350" indent="-514350">
              <a:buFont typeface="+mj-lt"/>
              <a:buAutoNum type="alphaUcPeriod"/>
            </a:pPr>
            <a:r>
              <a:rPr lang="zh-TW" sz="2800">
                <a:solidFill>
                  <a:schemeClr val="bg1"/>
                </a:solidFill>
                <a:latin typeface="Calibri" panose="020F0502020204030204" pitchFamily="34" charset="0"/>
                <a:ea typeface="PMingLiU"/>
                <a:cs typeface="Calibri" panose="020F0502020204030204" pitchFamily="34" charset="0"/>
              </a:rPr>
              <a:t>選擇5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目標、活動和後續步驟</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59524" y="1905000"/>
            <a:ext cx="2042340"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600" b="1" dirty="0">
                <a:solidFill>
                  <a:schemeClr val="accent1"/>
                </a:solidFill>
                <a:latin typeface="Calibri" panose="020F0502020204030204" pitchFamily="34" charset="0"/>
                <a:ea typeface="PMingLiU"/>
                <a:cs typeface="Calibri" panose="020F0502020204030204" pitchFamily="34" charset="0"/>
              </a:rPr>
              <a:t>分區目標</a:t>
            </a:r>
            <a:r>
              <a:rPr lang="zh-CN" altLang="en-US" sz="3600" b="1" dirty="0">
                <a:solidFill>
                  <a:schemeClr val="accent1"/>
                </a:solidFill>
                <a:latin typeface="Calibri" panose="020F0502020204030204" pitchFamily="34" charset="0"/>
                <a:ea typeface="PMingLiU"/>
                <a:cs typeface="Calibri" panose="020F0502020204030204" pitchFamily="34" charset="0"/>
              </a:rPr>
              <a:t>的追蹤</a:t>
            </a:r>
            <a:r>
              <a:rPr lang="zh-TW" sz="3600" b="1" dirty="0">
                <a:solidFill>
                  <a:schemeClr val="accent1"/>
                </a:solidFill>
                <a:latin typeface="Calibri" panose="020F0502020204030204" pitchFamily="34" charset="0"/>
                <a:ea typeface="PMingLiU"/>
                <a:cs typeface="Calibri" panose="020F0502020204030204" pitchFamily="34" charset="0"/>
              </a:rPr>
              <a:t>
</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1397713946"/>
              </p:ext>
            </p:extLst>
          </p:nvPr>
        </p:nvGraphicFramePr>
        <p:xfrm>
          <a:off x="3413605" y="1676400"/>
          <a:ext cx="8477250" cy="459867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zh-TW" sz="3600">
                          <a:solidFill>
                            <a:schemeClr val="bg1"/>
                          </a:solidFill>
                          <a:latin typeface="Calibri" panose="020F0502020204030204" pitchFamily="34" charset="0"/>
                          <a:ea typeface="PMingLiU"/>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a:solidFill>
                            <a:schemeClr val="bg1"/>
                          </a:solidFill>
                          <a:latin typeface="Calibri" panose="020F0502020204030204" pitchFamily="34" charset="0"/>
                          <a:ea typeface="PMingLiU"/>
                          <a:cs typeface="Calibri" panose="020F0502020204030204" pitchFamily="34" charset="0"/>
                        </a:rPr>
                        <a:t>所有分會召開會議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TW" sz="3600">
                          <a:solidFill>
                            <a:schemeClr val="bg1"/>
                          </a:solidFill>
                          <a:latin typeface="Calibri" panose="020F0502020204030204" pitchFamily="34" charset="0"/>
                          <a:ea typeface="PMingLiU"/>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a:solidFill>
                            <a:schemeClr val="bg1"/>
                          </a:solidFill>
                          <a:latin typeface="Calibri" panose="020F0502020204030204" pitchFamily="34" charset="0"/>
                          <a:ea typeface="PMingLiU"/>
                          <a:cs typeface="Calibri" panose="020F0502020204030204" pitchFamily="34" charset="0"/>
                        </a:rPr>
                        <a:t>所有分會開展服務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a:solidFill>
                            <a:schemeClr val="bg1"/>
                          </a:solidFill>
                          <a:latin typeface="Calibri" panose="020F0502020204030204" pitchFamily="34" charset="0"/>
                          <a:ea typeface="PMingLiU"/>
                          <a:cs typeface="Calibri" panose="020F0502020204030204" pitchFamily="34" charset="0"/>
                        </a:rPr>
                        <a:t>所有分會報告服務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sz="2800">
                          <a:solidFill>
                            <a:schemeClr val="bg1"/>
                          </a:solidFill>
                          <a:latin typeface="Calibri" panose="020F0502020204030204" pitchFamily="34" charset="0"/>
                          <a:ea typeface="PMingLiU"/>
                          <a:cs typeface="Calibri" panose="020F0502020204030204" pitchFamily="34" charset="0"/>
                        </a:rPr>
                        <a:t>所有分會都為幹部繼任做好了準備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TW" sz="2800">
                          <a:solidFill>
                            <a:schemeClr val="bg1"/>
                          </a:solidFill>
                          <a:latin typeface="Calibri" panose="020F0502020204030204" pitchFamily="34" charset="0"/>
                          <a:ea typeface="PMingLiU"/>
                          <a:cs typeface="Calibri" panose="020F0502020204030204" pitchFamily="34" charset="0"/>
                        </a:rPr>
                        <a:t>所有分會都收到分區新聞通訊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038600" y="1419589"/>
            <a:ext cx="7543800" cy="3625608"/>
          </a:xfrm>
          <a:prstGeom prst="rect">
            <a:avLst/>
          </a:prstGeom>
          <a:noFill/>
        </p:spPr>
        <p:txBody>
          <a:bodyPr wrap="square">
            <a:spAutoFit/>
          </a:bodyPr>
          <a:lstStyle/>
          <a:p>
            <a:pPr>
              <a:lnSpc>
                <a:spcPct val="110000"/>
              </a:lnSpc>
              <a:spcBef>
                <a:spcPts val="600"/>
              </a:spcBef>
              <a:spcAft>
                <a:spcPts val="1200"/>
              </a:spcAft>
            </a:pPr>
            <a:r>
              <a:rPr lang="zh-TW" sz="1800" dirty="0">
                <a:solidFill>
                  <a:schemeClr val="bg1"/>
                </a:solidFill>
                <a:latin typeface="Calibri" panose="020F0502020204030204" pitchFamily="34" charset="0"/>
                <a:ea typeface="PMingLiU"/>
                <a:cs typeface="Calibri" panose="020F0502020204030204" pitchFamily="34" charset="0"/>
              </a:rPr>
              <a:t>我們將在 ____</a:t>
            </a:r>
            <a:r>
              <a:rPr lang="zh-CN" altLang="en-US" sz="1800" dirty="0">
                <a:solidFill>
                  <a:schemeClr val="bg1"/>
                </a:solidFill>
                <a:latin typeface="Calibri" panose="020F0502020204030204" pitchFamily="34" charset="0"/>
                <a:ea typeface="PMingLiU"/>
                <a:cs typeface="Calibri" panose="020F0502020204030204" pitchFamily="34" charset="0"/>
              </a:rPr>
              <a:t>（</a:t>
            </a:r>
            <a:r>
              <a:rPr lang="zh-TW" sz="1800" dirty="0">
                <a:solidFill>
                  <a:schemeClr val="bg1"/>
                </a:solidFill>
                <a:latin typeface="Calibri" panose="020F0502020204030204" pitchFamily="34" charset="0"/>
                <a:ea typeface="PMingLiU"/>
                <a:cs typeface="Calibri" panose="020F0502020204030204" pitchFamily="34" charset="0"/>
              </a:rPr>
              <a:t>時間</a:t>
            </a:r>
            <a:r>
              <a:rPr lang="zh-CN" altLang="en-US" sz="1800" dirty="0">
                <a:solidFill>
                  <a:schemeClr val="bg1"/>
                </a:solidFill>
                <a:latin typeface="Calibri" panose="020F0502020204030204" pitchFamily="34" charset="0"/>
                <a:ea typeface="PMingLiU"/>
                <a:cs typeface="Calibri" panose="020F0502020204030204" pitchFamily="34" charset="0"/>
              </a:rPr>
              <a:t>）</a:t>
            </a:r>
            <a:r>
              <a:rPr lang="zh-TW" sz="1800" dirty="0">
                <a:solidFill>
                  <a:schemeClr val="bg1"/>
                </a:solidFill>
                <a:latin typeface="Calibri" panose="020F0502020204030204" pitchFamily="34" charset="0"/>
                <a:ea typeface="PMingLiU"/>
                <a:cs typeface="Calibri" panose="020F0502020204030204" pitchFamily="34" charset="0"/>
              </a:rPr>
              <a:t>開始。在會議之前，請測試操作：</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請隨時告知您已登錄，如果願意，請打開您的攝像機。</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為了讓每個人都能聽到最好的聲音效果，不發言的時候請靜音。</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嘗試使用舉手功能 - 如果您想發言，這很有用。</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如果需要，請重命名自己，以幫助我們所有人將面孔與姓名聯繫起來。</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使用聊天分享您的想法。如果您遇到困難，請與_____ 聊天。</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我們將把這次會議的錄音分享給那些不能參加的人。</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174794" y="1981200"/>
            <a:ext cx="2953084" cy="1725436"/>
          </a:xfrm>
          <a:prstGeom prst="rect">
            <a:avLst/>
          </a:prstGeom>
        </p:spPr>
        <p:txBody>
          <a:bodyPr>
            <a:normAutofit fontScale="525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5300" dirty="0">
                <a:solidFill>
                  <a:schemeClr val="accent1"/>
                </a:solidFill>
                <a:latin typeface="Calibri" panose="020F0502020204030204" pitchFamily="34" charset="0"/>
                <a:ea typeface="PMingLiU"/>
                <a:cs typeface="Calibri" panose="020F0502020204030204" pitchFamily="34" charset="0"/>
              </a:rPr>
              <a:t>在開始之前</a:t>
            </a:r>
            <a:r>
              <a:rPr lang="zh-TW" sz="3200" dirty="0">
                <a:solidFill>
                  <a:schemeClr val="accent1"/>
                </a:solidFill>
                <a:latin typeface="Calibri" panose="020F0502020204030204" pitchFamily="34" charset="0"/>
                <a:ea typeface="PMingLiU"/>
                <a:cs typeface="Calibri" panose="020F0502020204030204" pitchFamily="34" charset="0"/>
              </a:rPr>
              <a:t>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lnSpc>
                <a:spcPct val="120000"/>
              </a:lnSpc>
            </a:pPr>
            <a:r>
              <a:rPr lang="zh-TW" sz="4100" dirty="0">
                <a:solidFill>
                  <a:schemeClr val="accent1"/>
                </a:solidFill>
                <a:latin typeface="+mn-ea"/>
                <a:ea typeface="+mn-ea"/>
                <a:cs typeface="Calibri" panose="020F0502020204030204" pitchFamily="34" charset="0"/>
              </a:rPr>
              <a:t>有用的網路</a:t>
            </a:r>
            <a:br>
              <a:rPr lang="en-US" altLang="zh-TW" sz="4100" dirty="0">
                <a:solidFill>
                  <a:schemeClr val="accent1"/>
                </a:solidFill>
                <a:latin typeface="+mn-ea"/>
                <a:ea typeface="+mn-ea"/>
                <a:cs typeface="Calibri" panose="020F0502020204030204" pitchFamily="34" charset="0"/>
              </a:rPr>
            </a:br>
            <a:r>
              <a:rPr lang="zh-TW" sz="4100" dirty="0">
                <a:solidFill>
                  <a:schemeClr val="accent1"/>
                </a:solidFill>
                <a:latin typeface="+mn-ea"/>
                <a:ea typeface="+mn-ea"/>
                <a:cs typeface="Calibri" panose="020F0502020204030204" pitchFamily="34" charset="0"/>
              </a:rPr>
              <a:t>研討會要訣：</a:t>
            </a:r>
            <a:r>
              <a:rPr lang="zh-TW" sz="3200" dirty="0">
                <a:solidFill>
                  <a:schemeClr val="accent1"/>
                </a:solidFill>
                <a:latin typeface="Calibri" panose="020F0502020204030204" pitchFamily="34" charset="0"/>
                <a:ea typeface="PMingLiU"/>
                <a:cs typeface="Calibri" panose="020F0502020204030204" pitchFamily="34" charset="0"/>
              </a:rPr>
              <a:t>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zh-TW" sz="3200" dirty="0">
                <a:solidFill>
                  <a:schemeClr val="accent1"/>
                </a:solidFill>
                <a:latin typeface="Calibri" panose="020F0502020204030204" pitchFamily="34" charset="0"/>
                <a:ea typeface="PMingLiU"/>
                <a:cs typeface="Calibri" panose="020F0502020204030204" pitchFamily="34" charset="0"/>
              </a:rPr>
              <a:t>分區目標</a:t>
            </a:r>
            <a:r>
              <a:rPr lang="zh-CN" altLang="en-US" sz="3200" dirty="0">
                <a:solidFill>
                  <a:schemeClr val="accent1"/>
                </a:solidFill>
                <a:latin typeface="Calibri" panose="020F0502020204030204" pitchFamily="34" charset="0"/>
                <a:ea typeface="PMingLiU"/>
                <a:cs typeface="Calibri" panose="020F0502020204030204" pitchFamily="34" charset="0"/>
              </a:rPr>
              <a:t>追蹤 </a:t>
            </a:r>
            <a:r>
              <a:rPr lang="zh-TW" sz="3200" dirty="0">
                <a:solidFill>
                  <a:schemeClr val="accent1"/>
                </a:solidFill>
                <a:latin typeface="Calibri" panose="020F0502020204030204" pitchFamily="34" charset="0"/>
                <a:ea typeface="PMingLiU"/>
                <a:cs typeface="Calibri" panose="020F0502020204030204" pitchFamily="34" charset="0"/>
              </a:rPr>
              <a:t>-</a:t>
            </a:r>
            <a:r>
              <a:rPr lang="en-US" altLang="zh-TW" sz="3200" dirty="0">
                <a:solidFill>
                  <a:schemeClr val="accent1"/>
                </a:solidFill>
                <a:latin typeface="Calibri" panose="020F0502020204030204" pitchFamily="34" charset="0"/>
                <a:ea typeface="PMingLiU"/>
                <a:cs typeface="Calibri" panose="020F0502020204030204" pitchFamily="34" charset="0"/>
              </a:rPr>
              <a:t> </a:t>
            </a:r>
            <a:r>
              <a:rPr lang="zh-TW" sz="3200" dirty="0">
                <a:solidFill>
                  <a:schemeClr val="accent1"/>
                </a:solidFill>
                <a:latin typeface="Calibri" panose="020F0502020204030204" pitchFamily="34" charset="0"/>
                <a:ea typeface="PMingLiU"/>
                <a:cs typeface="Calibri" panose="020F0502020204030204" pitchFamily="34" charset="0"/>
              </a:rPr>
              <a:t>會員發展</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29936" y="3152001"/>
            <a:ext cx="1600200" cy="553998"/>
          </a:xfrm>
          <a:prstGeom prst="rect">
            <a:avLst/>
          </a:prstGeom>
          <a:noFill/>
        </p:spPr>
        <p:txBody>
          <a:bodyPr wrap="square" rtlCol="0">
            <a:spAutoFit/>
          </a:bodyPr>
          <a:lstStyle/>
          <a:p>
            <a:r>
              <a:rPr lang="zh-TW" sz="3000" b="1" dirty="0">
                <a:solidFill>
                  <a:schemeClr val="bg1"/>
                </a:solidFill>
                <a:latin typeface="Calibri" panose="020F0502020204030204" pitchFamily="34" charset="0"/>
                <a:ea typeface="PMingLiU"/>
                <a:cs typeface="Calibri" panose="020F0502020204030204" pitchFamily="34" charset="0"/>
              </a:rPr>
              <a:t>目標</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29936" y="3940172"/>
            <a:ext cx="1600200" cy="553998"/>
          </a:xfrm>
          <a:prstGeom prst="rect">
            <a:avLst/>
          </a:prstGeom>
          <a:noFill/>
        </p:spPr>
        <p:txBody>
          <a:bodyPr wrap="square" rtlCol="0">
            <a:spAutoFit/>
          </a:bodyPr>
          <a:lstStyle/>
          <a:p>
            <a:r>
              <a:rPr lang="zh-TW" sz="3000" b="1" dirty="0">
                <a:solidFill>
                  <a:schemeClr val="bg1"/>
                </a:solidFill>
                <a:latin typeface="Calibri" panose="020F0502020204030204" pitchFamily="34" charset="0"/>
                <a:ea typeface="PMingLiU"/>
                <a:cs typeface="Calibri" panose="020F0502020204030204" pitchFamily="34" charset="0"/>
              </a:rPr>
              <a:t>當前</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zh-TW" sz="2400" b="1">
                  <a:solidFill>
                    <a:schemeClr val="bg1"/>
                  </a:solidFill>
                  <a:latin typeface="Calibri" panose="020F0502020204030204" pitchFamily="34" charset="0"/>
                  <a:ea typeface="PMingLiU"/>
                  <a:cs typeface="Calibri" panose="020F0502020204030204" pitchFamily="34" charset="0"/>
                </a:rPr>
                <a:t>新會員</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zh-TW"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zh-TW"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zh-TW" sz="2400" b="1">
                  <a:solidFill>
                    <a:schemeClr val="bg1"/>
                  </a:solidFill>
                  <a:latin typeface="Calibri" panose="020F0502020204030204" pitchFamily="34" charset="0"/>
                  <a:ea typeface="PMingLiU"/>
                  <a:cs typeface="Calibri" panose="020F0502020204030204" pitchFamily="34" charset="0"/>
                </a:rPr>
                <a:t>會員流失</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zh-TW"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zh-TW"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zh-TW" sz="2400" b="1">
                  <a:solidFill>
                    <a:schemeClr val="bg1"/>
                  </a:solidFill>
                  <a:latin typeface="Calibri" panose="020F0502020204030204" pitchFamily="34" charset="0"/>
                  <a:ea typeface="PMingLiU"/>
                  <a:cs typeface="Calibri" panose="020F0502020204030204" pitchFamily="34" charset="0"/>
                </a:rPr>
                <a:t>淨會員</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zh-TW"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zh-TW"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4" y="2209800"/>
            <a:ext cx="2533315"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600" b="1" dirty="0">
                <a:solidFill>
                  <a:schemeClr val="accent1"/>
                </a:solidFill>
                <a:latin typeface="Calibri" panose="020F0502020204030204" pitchFamily="34" charset="0"/>
                <a:ea typeface="PMingLiU"/>
                <a:cs typeface="Calibri" panose="020F0502020204030204" pitchFamily="34" charset="0"/>
              </a:rPr>
              <a:t>傑出</a:t>
            </a:r>
            <a:r>
              <a:rPr lang="zh-TW" altLang="en-US" sz="3600" b="1" dirty="0">
                <a:solidFill>
                  <a:schemeClr val="accent1"/>
                </a:solidFill>
                <a:latin typeface="Calibri" panose="020F0502020204030204" pitchFamily="34" charset="0"/>
                <a:ea typeface="PMingLiU"/>
                <a:cs typeface="Calibri" panose="020F0502020204030204" pitchFamily="34" charset="0"/>
              </a:rPr>
              <a:t>分會獎</a:t>
            </a:r>
            <a:r>
              <a:rPr lang="zh-CN" altLang="en-US" sz="3600" b="1" dirty="0">
                <a:solidFill>
                  <a:schemeClr val="accent1"/>
                </a:solidFill>
                <a:latin typeface="Calibri" panose="020F0502020204030204" pitchFamily="34" charset="0"/>
                <a:ea typeface="PMingLiU"/>
                <a:cs typeface="Calibri" panose="020F0502020204030204" pitchFamily="34" charset="0"/>
              </a:rPr>
              <a:t>的</a:t>
            </a:r>
            <a:r>
              <a:rPr lang="zh-TW" altLang="en-US" sz="3600" b="1" dirty="0">
                <a:solidFill>
                  <a:schemeClr val="accent1"/>
                </a:solidFill>
                <a:latin typeface="Calibri" panose="020F0502020204030204" pitchFamily="34" charset="0"/>
                <a:ea typeface="PMingLiU"/>
                <a:cs typeface="Calibri" panose="020F0502020204030204" pitchFamily="34" charset="0"/>
              </a:rPr>
              <a:t>標準</a:t>
            </a:r>
            <a:endParaRPr lang="zh-TW" sz="3600" b="1" dirty="0">
              <a:solidFill>
                <a:schemeClr val="accent1"/>
              </a:solidFill>
              <a:latin typeface="Calibri" panose="020F0502020204030204" pitchFamily="34" charset="0"/>
              <a:ea typeface="PMingLiU"/>
              <a:cs typeface="Calibri" panose="020F0502020204030204" pitchFamily="34" charset="0"/>
            </a:endParaRP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486485" y="634926"/>
            <a:ext cx="8839200"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zh-TW" sz="2400">
                <a:solidFill>
                  <a:schemeClr val="bg1"/>
                </a:solidFill>
                <a:latin typeface="Calibri" panose="020F0502020204030204" pitchFamily="34" charset="0"/>
                <a:ea typeface="PMingLiU"/>
                <a:cs typeface="Calibri" panose="020F0502020204030204" pitchFamily="34" charset="0"/>
              </a:rPr>
              <a:t>☐實現了會員淨成長，或授證了一個新的獅子分會、青少獅會或分會支部</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a:solidFill>
                  <a:schemeClr val="bg1"/>
                </a:solidFill>
                <a:latin typeface="Calibri" panose="020F0502020204030204" pitchFamily="34" charset="0"/>
                <a:ea typeface="PMingLiU"/>
                <a:cs typeface="Calibri" panose="020F0502020204030204" pitchFamily="34" charset="0"/>
              </a:rPr>
              <a:t>☐  向LCIF捐款</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a:solidFill>
                  <a:schemeClr val="bg1"/>
                </a:solidFill>
                <a:latin typeface="Calibri" panose="020F0502020204030204" pitchFamily="34" charset="0"/>
                <a:ea typeface="PMingLiU"/>
                <a:cs typeface="Calibri" panose="020F0502020204030204" pitchFamily="34" charset="0"/>
              </a:rPr>
              <a:t>☐開始一個新的服務方案。</a:t>
            </a:r>
            <a:r>
              <a:rPr lang="zh-TW" sz="2400" i="1">
                <a:solidFill>
                  <a:schemeClr val="bg1"/>
                </a:solidFill>
                <a:latin typeface="Calibri" panose="020F0502020204030204" pitchFamily="34" charset="0"/>
                <a:ea typeface="PMingLiU"/>
                <a:cs typeface="Calibri" panose="020F0502020204030204" pitchFamily="34" charset="0"/>
              </a:rPr>
              <a:t>考慮我們的一個全球志業！</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a:solidFill>
                  <a:schemeClr val="bg1"/>
                </a:solidFill>
                <a:latin typeface="Calibri" panose="020F0502020204030204" pitchFamily="34" charset="0"/>
                <a:ea typeface="PMingLiU"/>
                <a:cs typeface="Calibri" panose="020F0502020204030204" pitchFamily="34" charset="0"/>
              </a:rPr>
              <a:t>☐分會主辦的三個方案/活動。</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a:solidFill>
                  <a:schemeClr val="bg1"/>
                </a:solidFill>
                <a:latin typeface="Calibri" panose="020F0502020204030204" pitchFamily="34" charset="0"/>
                <a:ea typeface="PMingLiU"/>
                <a:cs typeface="Calibri" panose="020F0502020204030204" pitchFamily="34" charset="0"/>
              </a:rPr>
              <a:t>☐ 分會處於正常地位 - 已支付區會費，且在LCI沒有未付餘額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a:solidFill>
                  <a:schemeClr val="bg1"/>
                </a:solidFill>
                <a:latin typeface="Calibri" panose="020F0502020204030204" pitchFamily="34" charset="0"/>
                <a:ea typeface="PMingLiU"/>
                <a:cs typeface="Calibri" panose="020F0502020204030204" pitchFamily="34" charset="0"/>
              </a:rPr>
              <a:t>☐ 主要幹部參與了一項或多項領導發展培訓活動。</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a:solidFill>
                  <a:schemeClr val="bg1"/>
                </a:solidFill>
                <a:latin typeface="Calibri" panose="020F0502020204030204" pitchFamily="34" charset="0"/>
                <a:ea typeface="PMingLiU"/>
                <a:cs typeface="Calibri" panose="020F0502020204030204" pitchFamily="34" charset="0"/>
              </a:rPr>
              <a:t>☐ 改善分會運營（參見提高分會品質網頁上的工具）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zh-TW" sz="2400">
                <a:solidFill>
                  <a:schemeClr val="bg1"/>
                </a:solidFill>
                <a:latin typeface="Calibri" panose="020F0502020204030204" pitchFamily="34" charset="0"/>
                <a:ea typeface="PMingLiU"/>
                <a:cs typeface="Calibri" panose="020F0502020204030204" pitchFamily="34" charset="0"/>
              </a:rPr>
              <a:t>☐透過當地媒體或社交媒體宣傳服務活動</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zh-TW">
                <a:latin typeface="Calibri" panose="020F0502020204030204" pitchFamily="34" charset="0"/>
                <a:ea typeface="PMingLiU"/>
                <a:cs typeface="Calibri" panose="020F0502020204030204" pitchFamily="34" charset="0"/>
              </a:rPr>
              <a:t>分區會議：</a:t>
            </a:r>
            <a:r>
              <a:rPr lang="zh-TW" i="1">
                <a:latin typeface="Calibri" panose="020F0502020204030204" pitchFamily="34" charset="0"/>
                <a:ea typeface="PMingLiU"/>
                <a:cs typeface="Calibri" panose="020F0502020204030204" pitchFamily="34" charset="0"/>
              </a:rPr>
              <a:t>日期，時間</a:t>
            </a:r>
          </a:p>
          <a:p>
            <a:pPr marL="457200" lvl="0" indent="-457200">
              <a:buClr>
                <a:schemeClr val="accent1"/>
              </a:buClr>
              <a:buFont typeface="Wingdings 3" panose="05040102010807070707" pitchFamily="18" charset="2"/>
              <a:buChar char="u"/>
            </a:pPr>
            <a:r>
              <a:rPr lang="zh-TW" b="1">
                <a:latin typeface="Calibri" panose="020F0502020204030204" pitchFamily="34" charset="0"/>
                <a:ea typeface="PMingLiU"/>
                <a:cs typeface="Calibri" panose="020F0502020204030204" pitchFamily="34" charset="0"/>
              </a:rPr>
              <a:t>區年會：</a:t>
            </a:r>
            <a:r>
              <a:rPr lang="zh-TW" i="1">
                <a:latin typeface="Calibri" panose="020F0502020204030204" pitchFamily="34" charset="0"/>
                <a:ea typeface="PMingLiU"/>
                <a:cs typeface="Calibri" panose="020F0502020204030204" pitchFamily="34" charset="0"/>
              </a:rPr>
              <a:t>日期、註冊資訊</a:t>
            </a:r>
          </a:p>
          <a:p>
            <a:pPr marL="457200" indent="-457200"/>
            <a:r>
              <a:rPr lang="zh-TW">
                <a:latin typeface="Calibri" panose="020F0502020204030204" pitchFamily="34" charset="0"/>
                <a:ea typeface="PMingLiU"/>
                <a:cs typeface="Calibri" panose="020F0502020204030204" pitchFamily="34" charset="0"/>
              </a:rPr>
              <a:t>國際年會：</a:t>
            </a:r>
            <a:r>
              <a:rPr lang="zh-TW" i="1">
                <a:latin typeface="Calibri" panose="020F0502020204030204" pitchFamily="34" charset="0"/>
                <a:ea typeface="PMingLiU"/>
                <a:cs typeface="Calibri" panose="020F0502020204030204" pitchFamily="34" charset="0"/>
              </a:rPr>
              <a:t>日期、註冊資訊</a:t>
            </a:r>
          </a:p>
        </p:txBody>
      </p:sp>
      <p:sp>
        <p:nvSpPr>
          <p:cNvPr id="3" name="Title 2"/>
          <p:cNvSpPr>
            <a:spLocks noGrp="1"/>
          </p:cNvSpPr>
          <p:nvPr>
            <p:ph type="title"/>
          </p:nvPr>
        </p:nvSpPr>
        <p:spPr/>
        <p:txBody>
          <a:bodyPr>
            <a:normAutofit/>
          </a:bodyPr>
          <a:lstStyle/>
          <a:p>
            <a:r>
              <a:rPr lang="zh-TW" sz="3600">
                <a:solidFill>
                  <a:schemeClr val="accent1"/>
                </a:solidFill>
                <a:latin typeface="Calibri" panose="020F0502020204030204" pitchFamily="34" charset="0"/>
                <a:ea typeface="PMingLiU"/>
                <a:cs typeface="Calibri" panose="020F0502020204030204" pitchFamily="34" charset="0"/>
              </a:rPr>
              <a:t>獅子會的活動</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zh-TW">
                <a:solidFill>
                  <a:schemeClr val="accent1"/>
                </a:solidFill>
              </a:rPr>
              <a:t>想法和問題</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zh-TW" dirty="0">
                <a:latin typeface="Calibri" panose="020F0502020204030204" pitchFamily="34" charset="0"/>
                <a:ea typeface="PMingLiU"/>
                <a:cs typeface="Calibri" panose="020F0502020204030204" pitchFamily="34" charset="0"/>
              </a:rPr>
              <a:t>將我們討論中的想法</a:t>
            </a:r>
            <a:br>
              <a:rPr lang="en-US" altLang="zh-TW" dirty="0">
                <a:latin typeface="Calibri" panose="020F0502020204030204" pitchFamily="34" charset="0"/>
                <a:ea typeface="PMingLiU"/>
                <a:cs typeface="Calibri" panose="020F0502020204030204" pitchFamily="34" charset="0"/>
              </a:rPr>
            </a:br>
            <a:r>
              <a:rPr lang="zh-TW" dirty="0">
                <a:latin typeface="Calibri" panose="020F0502020204030204" pitchFamily="34" charset="0"/>
                <a:ea typeface="PMingLiU"/>
                <a:cs typeface="Calibri" panose="020F0502020204030204" pitchFamily="34" charset="0"/>
              </a:rPr>
              <a:t>帶回您的分會</a:t>
            </a:r>
          </a:p>
          <a:p>
            <a:pPr marL="514350" indent="-514350">
              <a:spcBef>
                <a:spcPts val="1200"/>
              </a:spcBef>
              <a:buClr>
                <a:schemeClr val="bg1"/>
              </a:buClr>
              <a:buFont typeface="+mj-lt"/>
              <a:buAutoNum type="arabicPeriod"/>
            </a:pPr>
            <a:r>
              <a:rPr lang="zh-TW" dirty="0">
                <a:latin typeface="Calibri" panose="020F0502020204030204" pitchFamily="34" charset="0"/>
                <a:ea typeface="PMingLiU"/>
                <a:cs typeface="Calibri" panose="020F0502020204030204" pitchFamily="34" charset="0"/>
              </a:rPr>
              <a:t>朝著獲得傑出分會獎</a:t>
            </a:r>
            <a:br>
              <a:rPr lang="en-US" altLang="zh-TW" dirty="0">
                <a:latin typeface="Calibri" panose="020F0502020204030204" pitchFamily="34" charset="0"/>
                <a:ea typeface="PMingLiU"/>
                <a:cs typeface="Calibri" panose="020F0502020204030204" pitchFamily="34" charset="0"/>
              </a:rPr>
            </a:br>
            <a:r>
              <a:rPr lang="zh-TW" dirty="0">
                <a:latin typeface="Calibri" panose="020F0502020204030204" pitchFamily="34" charset="0"/>
                <a:ea typeface="PMingLiU"/>
                <a:cs typeface="Calibri" panose="020F0502020204030204" pitchFamily="34" charset="0"/>
              </a:rPr>
              <a:t>邁出下一步</a:t>
            </a:r>
          </a:p>
          <a:p>
            <a:pPr marL="514350" indent="-514350">
              <a:spcBef>
                <a:spcPts val="1200"/>
              </a:spcBef>
              <a:buClr>
                <a:schemeClr val="bg1"/>
              </a:buClr>
              <a:buFont typeface="+mj-lt"/>
              <a:buAutoNum type="arabicPeriod"/>
            </a:pPr>
            <a:r>
              <a:rPr lang="zh-TW" dirty="0">
                <a:latin typeface="Calibri" panose="020F0502020204030204" pitchFamily="34" charset="0"/>
                <a:ea typeface="PMingLiU"/>
                <a:cs typeface="Calibri" panose="020F0502020204030204" pitchFamily="34" charset="0"/>
              </a:rPr>
              <a:t>邀請分會會員參加區</a:t>
            </a:r>
            <a:br>
              <a:rPr lang="en-US" altLang="zh-TW" dirty="0">
                <a:latin typeface="Calibri" panose="020F0502020204030204" pitchFamily="34" charset="0"/>
                <a:ea typeface="PMingLiU"/>
                <a:cs typeface="Calibri" panose="020F0502020204030204" pitchFamily="34" charset="0"/>
              </a:rPr>
            </a:br>
            <a:r>
              <a:rPr lang="zh-TW" dirty="0">
                <a:latin typeface="Calibri" panose="020F0502020204030204" pitchFamily="34" charset="0"/>
                <a:ea typeface="PMingLiU"/>
                <a:cs typeface="Calibri" panose="020F0502020204030204" pitchFamily="34" charset="0"/>
              </a:rPr>
              <a:t>和國際年會</a:t>
            </a:r>
          </a:p>
        </p:txBody>
      </p:sp>
      <p:sp>
        <p:nvSpPr>
          <p:cNvPr id="3" name="Title 2"/>
          <p:cNvSpPr>
            <a:spLocks noGrp="1"/>
          </p:cNvSpPr>
          <p:nvPr>
            <p:ph type="title"/>
          </p:nvPr>
        </p:nvSpPr>
        <p:spPr/>
        <p:txBody>
          <a:bodyPr/>
          <a:lstStyle/>
          <a:p>
            <a:r>
              <a:rPr lang="zh-TW">
                <a:solidFill>
                  <a:schemeClr val="accent1"/>
                </a:solidFill>
                <a:latin typeface="Calibri" panose="020F0502020204030204" pitchFamily="34" charset="0"/>
                <a:ea typeface="PMingLiU"/>
                <a:cs typeface="Calibri" panose="020F0502020204030204" pitchFamily="34" charset="0"/>
              </a:rPr>
              <a:t>接下來的步驟</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5029200" y="2875002"/>
            <a:ext cx="4648200" cy="553998"/>
          </a:xfrm>
          <a:prstGeom prst="rect">
            <a:avLst/>
          </a:prstGeom>
          <a:noFill/>
        </p:spPr>
        <p:txBody>
          <a:bodyPr wrap="square" rtlCol="0">
            <a:spAutoFit/>
          </a:bodyPr>
          <a:lstStyle/>
          <a:p>
            <a:r>
              <a:rPr lang="zh-TW" sz="3000" dirty="0">
                <a:solidFill>
                  <a:schemeClr val="bg1"/>
                </a:solidFill>
                <a:latin typeface="Calibri" panose="020F0502020204030204" pitchFamily="34" charset="0"/>
                <a:ea typeface="PMingLiU"/>
                <a:cs typeface="Calibri" panose="020F0502020204030204" pitchFamily="34" charset="0"/>
              </a:rPr>
              <a:t>結</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語</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dirty="0">
                <a:latin typeface="Calibri" panose="020F0502020204030204" pitchFamily="34" charset="0"/>
                <a:ea typeface="PMingLiU"/>
                <a:cs typeface="Calibri" panose="020F0502020204030204" pitchFamily="34" charset="0"/>
              </a:rPr>
              <a:t>謝</a:t>
            </a:r>
            <a:r>
              <a:rPr lang="en-US" altLang="zh-TW" dirty="0">
                <a:latin typeface="Calibri" panose="020F0502020204030204" pitchFamily="34" charset="0"/>
                <a:ea typeface="PMingLiU"/>
                <a:cs typeface="Calibri" panose="020F0502020204030204" pitchFamily="34" charset="0"/>
              </a:rPr>
              <a:t> </a:t>
            </a:r>
            <a:r>
              <a:rPr lang="zh-TW" dirty="0">
                <a:latin typeface="Calibri" panose="020F0502020204030204" pitchFamily="34" charset="0"/>
                <a:ea typeface="PMingLiU"/>
                <a:cs typeface="Calibri" panose="020F0502020204030204" pitchFamily="34" charset="0"/>
              </a:rPr>
              <a:t>謝</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開場白</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690336"/>
            <a:ext cx="8153400" cy="1500633"/>
          </a:xfrm>
          <a:prstGeom prst="rect">
            <a:avLst/>
          </a:prstGeom>
          <a:noFill/>
        </p:spPr>
        <p:txBody>
          <a:bodyPr wrap="square" rtlCol="0">
            <a:spAutoFit/>
          </a:bodyPr>
          <a:lstStyle/>
          <a:p>
            <a:r>
              <a:rPr lang="zh-TW" sz="3000" dirty="0">
                <a:solidFill>
                  <a:schemeClr val="bg1"/>
                </a:solidFill>
                <a:latin typeface="Calibri" panose="020F0502020204030204" pitchFamily="34" charset="0"/>
                <a:ea typeface="PMingLiU"/>
                <a:cs typeface="Calibri" panose="020F0502020204030204" pitchFamily="34" charset="0"/>
              </a:rPr>
              <a:t>分區主席</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 嘉賓 1 </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嘉賓 2</a:t>
            </a:r>
          </a:p>
          <a:p>
            <a:endParaRPr lang="en-US" sz="3000" dirty="0">
              <a:solidFill>
                <a:schemeClr val="bg1"/>
              </a:solidFill>
              <a:latin typeface="Calibri" panose="020F0502020204030204" pitchFamily="34" charset="0"/>
              <a:cs typeface="Calibri" panose="020F0502020204030204" pitchFamily="34" charset="0"/>
            </a:endParaRPr>
          </a:p>
          <a:p>
            <a:r>
              <a:rPr lang="zh-TW" sz="3000" dirty="0">
                <a:solidFill>
                  <a:schemeClr val="bg1"/>
                </a:solidFill>
                <a:latin typeface="Calibri" panose="020F0502020204030204" pitchFamily="34" charset="0"/>
                <a:ea typeface="PMingLiU"/>
                <a:cs typeface="Calibri" panose="020F0502020204030204" pitchFamily="34" charset="0"/>
              </a:rPr>
              <a:t>姓名 </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姓名 </a:t>
            </a:r>
            <a:r>
              <a:rPr lang="en-US" altLang="zh-TW" sz="3000" dirty="0">
                <a:solidFill>
                  <a:schemeClr val="bg1"/>
                </a:solidFill>
                <a:latin typeface="Calibri" panose="020F0502020204030204" pitchFamily="34" charset="0"/>
                <a:ea typeface="PMingLiU"/>
                <a:cs typeface="Calibri" panose="020F0502020204030204" pitchFamily="34" charset="0"/>
              </a:rPr>
              <a:t>		</a:t>
            </a:r>
            <a:r>
              <a:rPr lang="zh-TW" sz="3000" dirty="0">
                <a:solidFill>
                  <a:schemeClr val="bg1"/>
                </a:solidFill>
                <a:latin typeface="Calibri" panose="020F0502020204030204" pitchFamily="34" charset="0"/>
                <a:ea typeface="PMingLiU"/>
                <a:cs typeface="Calibri" panose="020F0502020204030204" pitchFamily="34" charset="0"/>
              </a:rPr>
              <a:t>姓名</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分會幹部介紹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分會幹部介紹……續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zh-TW" sz="2400" b="1">
                <a:solidFill>
                  <a:schemeClr val="bg1"/>
                </a:solidFill>
                <a:latin typeface="Calibri" panose="020F0502020204030204" pitchFamily="34" charset="0"/>
                <a:ea typeface="PMingLiU"/>
                <a:cs typeface="Calibri" panose="020F0502020204030204" pitchFamily="34" charset="0"/>
              </a:rPr>
              <a:t>_____ 獅子分會 </a:t>
            </a:r>
          </a:p>
          <a:p>
            <a:r>
              <a:rPr lang="zh-TW">
                <a:solidFill>
                  <a:schemeClr val="bg1"/>
                </a:solidFill>
                <a:latin typeface="Calibri" panose="020F0502020204030204" pitchFamily="34" charset="0"/>
                <a:ea typeface="PMingLiU"/>
                <a:cs typeface="Calibri" panose="020F0502020204030204" pitchFamily="34" charset="0"/>
              </a:rPr>
              <a:t>主席：_______</a:t>
            </a:r>
          </a:p>
          <a:p>
            <a:r>
              <a:rPr lang="zh-TW">
                <a:solidFill>
                  <a:schemeClr val="bg1"/>
                </a:solidFill>
                <a:latin typeface="Calibri" panose="020F0502020204030204" pitchFamily="34" charset="0"/>
                <a:ea typeface="PMingLiU"/>
                <a:cs typeface="Calibri" panose="020F0502020204030204" pitchFamily="34" charset="0"/>
              </a:rPr>
              <a:t>第一副主席：_______</a:t>
            </a:r>
          </a:p>
          <a:p>
            <a:r>
              <a:rPr lang="zh-TW">
                <a:solidFill>
                  <a:schemeClr val="bg1"/>
                </a:solidFill>
                <a:latin typeface="Calibri" panose="020F0502020204030204" pitchFamily="34" charset="0"/>
                <a:ea typeface="PMingLiU"/>
                <a:cs typeface="Calibri" panose="020F0502020204030204" pitchFamily="34" charset="0"/>
              </a:rPr>
              <a:t>秘書：______</a:t>
            </a:r>
          </a:p>
          <a:p>
            <a:r>
              <a:rPr lang="zh-TW">
                <a:solidFill>
                  <a:schemeClr val="bg1"/>
                </a:solidFill>
                <a:latin typeface="Calibri" panose="020F0502020204030204" pitchFamily="34" charset="0"/>
                <a:ea typeface="PMingLiU"/>
                <a:cs typeface="Calibri" panose="020F0502020204030204" pitchFamily="34" charset="0"/>
              </a:rPr>
              <a:t>財務長：_________ </a:t>
            </a:r>
          </a:p>
          <a:p>
            <a:r>
              <a:rPr lang="zh-TW">
                <a:solidFill>
                  <a:schemeClr val="bg1"/>
                </a:solidFill>
                <a:latin typeface="Calibri" panose="020F0502020204030204" pitchFamily="34" charset="0"/>
                <a:ea typeface="PMingLiU"/>
                <a:cs typeface="Calibri" panose="020F0502020204030204" pitchFamily="34" charset="0"/>
              </a:rPr>
              <a:t>會員發展主席：_________</a:t>
            </a:r>
          </a:p>
          <a:p>
            <a:r>
              <a:rPr lang="zh-TW">
                <a:solidFill>
                  <a:schemeClr val="bg1"/>
                </a:solidFill>
                <a:latin typeface="Calibri" panose="020F0502020204030204" pitchFamily="34" charset="0"/>
                <a:ea typeface="PMingLiU"/>
                <a:cs typeface="Calibri" panose="020F0502020204030204" pitchFamily="34" charset="0"/>
              </a:rPr>
              <a:t>服務主席：_________</a:t>
            </a:r>
          </a:p>
          <a:p>
            <a:r>
              <a:rPr lang="zh-TW">
                <a:solidFill>
                  <a:schemeClr val="bg1"/>
                </a:solidFill>
                <a:latin typeface="Calibri" panose="020F0502020204030204" pitchFamily="34" charset="0"/>
                <a:ea typeface="PMingLiU"/>
                <a:cs typeface="Calibri" panose="020F0502020204030204" pitchFamily="34" charset="0"/>
              </a:rPr>
              <a:t>行銷主席：_________</a:t>
            </a:r>
          </a:p>
          <a:p>
            <a:r>
              <a:rPr lang="zh-TW">
                <a:solidFill>
                  <a:schemeClr val="bg1"/>
                </a:solidFill>
                <a:latin typeface="Calibri" panose="020F0502020204030204" pitchFamily="34" charset="0"/>
                <a:ea typeface="PMingLiU"/>
                <a:cs typeface="Calibri" panose="020F0502020204030204" pitchFamily="34" charset="0"/>
              </a:rPr>
              <a:t>LCIF 協調員：_________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5181600" cy="584774"/>
          </a:xfrm>
          <a:prstGeom prst="rect">
            <a:avLst/>
          </a:prstGeom>
          <a:noFill/>
          <a:ln>
            <a:noFill/>
          </a:ln>
        </p:spPr>
        <p:txBody>
          <a:bodyPr wrap="square" rtlCol="0">
            <a:spAutoFit/>
          </a:bodyPr>
          <a:lstStyle/>
          <a:p>
            <a:r>
              <a:rPr lang="en-US" altLang="zh-CN" sz="3200" dirty="0">
                <a:solidFill>
                  <a:schemeClr val="accent1"/>
                </a:solidFill>
                <a:latin typeface="Calibri" panose="020F0502020204030204" pitchFamily="34" charset="0"/>
                <a:ea typeface="PMingLiU"/>
                <a:cs typeface="Calibri" panose="020F0502020204030204" pitchFamily="34" charset="0"/>
              </a:rPr>
              <a:t>20  </a:t>
            </a:r>
            <a:r>
              <a:rPr lang="zh-TW" altLang="en-US" sz="3200" dirty="0">
                <a:solidFill>
                  <a:schemeClr val="accent1"/>
                </a:solidFill>
                <a:latin typeface="Calibri" panose="020F0502020204030204" pitchFamily="34" charset="0"/>
                <a:ea typeface="PMingLiU"/>
                <a:cs typeface="Calibri" panose="020F0502020204030204" pitchFamily="34" charset="0"/>
              </a:rPr>
              <a:t> </a:t>
            </a:r>
            <a:r>
              <a:rPr lang="en-US" altLang="zh-TW" sz="3200" dirty="0">
                <a:solidFill>
                  <a:schemeClr val="accent1"/>
                </a:solidFill>
                <a:latin typeface="Calibri" panose="020F0502020204030204" pitchFamily="34" charset="0"/>
                <a:ea typeface="PMingLiU"/>
                <a:cs typeface="Calibri" panose="020F0502020204030204" pitchFamily="34" charset="0"/>
              </a:rPr>
              <a:t>- </a:t>
            </a:r>
            <a:r>
              <a:rPr lang="en-US" altLang="zh-CN" sz="3200" dirty="0">
                <a:solidFill>
                  <a:schemeClr val="accent1"/>
                </a:solidFill>
                <a:latin typeface="Calibri" panose="020F0502020204030204" pitchFamily="34" charset="0"/>
                <a:ea typeface="PMingLiU"/>
                <a:cs typeface="Calibri" panose="020F0502020204030204" pitchFamily="34" charset="0"/>
              </a:rPr>
              <a:t>20     </a:t>
            </a:r>
            <a:r>
              <a:rPr lang="zh-CN" altLang="en-US" sz="3200" dirty="0">
                <a:solidFill>
                  <a:schemeClr val="accent1"/>
                </a:solidFill>
                <a:latin typeface="Calibri" panose="020F0502020204030204" pitchFamily="34" charset="0"/>
                <a:ea typeface="PMingLiU"/>
                <a:cs typeface="Calibri" panose="020F0502020204030204" pitchFamily="34" charset="0"/>
              </a:rPr>
              <a:t>年度</a:t>
            </a:r>
            <a:r>
              <a:rPr lang="zh-TW" sz="3200" dirty="0">
                <a:solidFill>
                  <a:schemeClr val="accent1"/>
                </a:solidFill>
                <a:latin typeface="Calibri" panose="020F0502020204030204" pitchFamily="34" charset="0"/>
                <a:ea typeface="PMingLiU"/>
                <a:cs typeface="Calibri" panose="020F0502020204030204" pitchFamily="34" charset="0"/>
              </a:rPr>
              <a:t>分區會議</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zh-TW" sz="2000">
                          <a:solidFill>
                            <a:srgbClr val="002060"/>
                          </a:solidFill>
                          <a:latin typeface="Calibri" panose="020F0502020204030204" pitchFamily="34" charset="0"/>
                          <a:ea typeface="PMingLiU"/>
                          <a:cs typeface="Calibri" panose="020F0502020204030204" pitchFamily="34" charset="0"/>
                        </a:rPr>
                        <a:t>七月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服務</a:t>
                      </a:r>
                    </a:p>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卓越</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848811946"/>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zh-TW" sz="2000">
                          <a:solidFill>
                            <a:srgbClr val="002060"/>
                          </a:solidFill>
                          <a:latin typeface="Calibri" panose="020F0502020204030204" pitchFamily="34" charset="0"/>
                          <a:ea typeface="PMingLiU"/>
                          <a:cs typeface="Calibri" panose="020F0502020204030204" pitchFamily="34" charset="0"/>
                        </a:rPr>
                        <a:t>十月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會員</a:t>
                      </a:r>
                    </a:p>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行銷</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008850637"/>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zh-TW" sz="2000">
                          <a:solidFill>
                            <a:srgbClr val="002060"/>
                          </a:solidFill>
                          <a:latin typeface="Calibri" panose="020F0502020204030204" pitchFamily="34" charset="0"/>
                          <a:ea typeface="PMingLiU"/>
                          <a:cs typeface="Calibri" panose="020F0502020204030204" pitchFamily="34" charset="0"/>
                        </a:rPr>
                        <a:t>一月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領導</a:t>
                      </a:r>
                    </a:p>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募款</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zh-TW" sz="2000">
                          <a:solidFill>
                            <a:srgbClr val="002060"/>
                          </a:solidFill>
                          <a:latin typeface="Calibri" panose="020F0502020204030204" pitchFamily="34" charset="0"/>
                          <a:ea typeface="PMingLiU"/>
                          <a:cs typeface="Calibri" panose="020F0502020204030204" pitchFamily="34" charset="0"/>
                        </a:rPr>
                        <a:t>四月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表揚</a:t>
                      </a:r>
                    </a:p>
                    <a:p>
                      <a:pPr marL="285750" indent="-285750">
                        <a:buFont typeface="Arial" panose="020B0604020202020204" pitchFamily="34" charset="0"/>
                        <a:buChar char="•"/>
                      </a:pPr>
                      <a:r>
                        <a:rPr lang="zh-TW" sz="2400">
                          <a:solidFill>
                            <a:srgbClr val="002060"/>
                          </a:solidFill>
                          <a:latin typeface="Calibri" panose="020F0502020204030204" pitchFamily="34" charset="0"/>
                          <a:ea typeface="PMingLiU"/>
                          <a:cs typeface="Calibri" panose="020F0502020204030204" pitchFamily="34" charset="0"/>
                        </a:rPr>
                        <a:t>準備</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嘉賓演講</a:t>
            </a:r>
          </a:p>
          <a:p>
            <a:pPr marL="403225" indent="-403225">
              <a:spcBef>
                <a:spcPts val="800"/>
              </a:spcBef>
              <a:spcAft>
                <a:spcPts val="1200"/>
              </a:spcAft>
              <a:buClr>
                <a:schemeClr val="accent1"/>
              </a:buClr>
              <a:buFont typeface="Wingdings 3" panose="05040102010807070707" pitchFamily="18" charset="2"/>
              <a:buChar char="u"/>
            </a:pPr>
            <a:r>
              <a:rPr lang="zh-TW" dirty="0">
                <a:solidFill>
                  <a:schemeClr val="bg1"/>
                </a:solidFill>
                <a:latin typeface="Calibri" panose="020F0502020204030204" pitchFamily="34" charset="0"/>
                <a:ea typeface="PMingLiU"/>
                <a:cs typeface="Calibri" panose="020F0502020204030204" pitchFamily="34" charset="0"/>
              </a:rPr>
              <a:t>思想交流</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分會資源</a:t>
            </a:r>
          </a:p>
          <a:p>
            <a:pPr marL="403225" indent="-403225">
              <a:spcBef>
                <a:spcPts val="800"/>
              </a:spcBef>
              <a:spcAft>
                <a:spcPts val="1200"/>
              </a:spcAft>
              <a:buClr>
                <a:schemeClr val="accent1"/>
              </a:buClr>
              <a:buFont typeface="Wingdings 3" panose="05040102010807070707" pitchFamily="18" charset="2"/>
              <a:buChar char="u"/>
            </a:pPr>
            <a:r>
              <a:rPr lang="zh-TW" dirty="0">
                <a:solidFill>
                  <a:schemeClr val="bg1"/>
                </a:solidFill>
                <a:latin typeface="Calibri" panose="020F0502020204030204" pitchFamily="34" charset="0"/>
                <a:ea typeface="PMingLiU"/>
                <a:cs typeface="Calibri" panose="020F0502020204030204" pitchFamily="34" charset="0"/>
              </a:rPr>
              <a:t>分會挑戰與成功</a:t>
            </a:r>
          </a:p>
          <a:p>
            <a:pPr marL="403225" indent="-403225">
              <a:spcBef>
                <a:spcPts val="800"/>
              </a:spcBef>
              <a:spcAft>
                <a:spcPts val="1200"/>
              </a:spcAft>
              <a:buClr>
                <a:schemeClr val="accent1"/>
              </a:buClr>
              <a:buFont typeface="Wingdings 3" panose="05040102010807070707" pitchFamily="18" charset="2"/>
              <a:buChar char="u"/>
            </a:pPr>
            <a:r>
              <a:rPr lang="zh-TW" sz="1800" dirty="0">
                <a:solidFill>
                  <a:schemeClr val="bg1"/>
                </a:solidFill>
                <a:latin typeface="Calibri" panose="020F0502020204030204" pitchFamily="34" charset="0"/>
                <a:ea typeface="PMingLiU"/>
                <a:cs typeface="Calibri" panose="020F0502020204030204" pitchFamily="34" charset="0"/>
              </a:rPr>
              <a:t>目標、活動和後續步驟</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600" b="1">
                <a:solidFill>
                  <a:schemeClr val="accent1"/>
                </a:solidFill>
                <a:latin typeface="Calibri" panose="020F0502020204030204" pitchFamily="34" charset="0"/>
                <a:ea typeface="PMingLiU"/>
                <a:cs typeface="Calibri" panose="020F0502020204030204" pitchFamily="34" charset="0"/>
              </a:rPr>
              <a:t>議 程</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3429000" cy="584775"/>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嘉賓演講</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zh-TW" sz="3200">
                <a:solidFill>
                  <a:schemeClr val="accent1"/>
                </a:solidFill>
                <a:latin typeface="Calibri" panose="020F0502020204030204" pitchFamily="34" charset="0"/>
                <a:ea typeface="PMingLiU"/>
                <a:cs typeface="Calibri" panose="020F0502020204030204" pitchFamily="34" charset="0"/>
              </a:rPr>
              <a:t>思想交流</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PMingLiU"/>
        <a:cs typeface=""/>
      </a:majorFont>
      <a:minorFont>
        <a:latin typeface="Segoe UI Semibold"/>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PMingLiU"/>
        <a:cs typeface=""/>
      </a:majorFont>
      <a:minorFont>
        <a:latin typeface="Segoe UI Semibold"/>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82C1470-9FF8-4C48-A872-BCD0DE68C02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41027</TotalTime>
  <Words>6355</Words>
  <Application>Microsoft Office PowerPoint</Application>
  <PresentationFormat>Widescreen</PresentationFormat>
  <Paragraphs>408</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PMingLiU</vt: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獅子會的活動</vt:lpstr>
      <vt:lpstr>想法和問題</vt:lpstr>
      <vt:lpstr>接下來的步驟</vt:lpstr>
      <vt:lpstr>PowerPoint Presentation</vt:lpstr>
      <vt:lpstr>謝 謝</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1882</cp:revision>
  <cp:lastPrinted>2022-03-03T14:34:46Z</cp:lastPrinted>
  <dcterms:created xsi:type="dcterms:W3CDTF">2016-11-15T15:12:50Z</dcterms:created>
  <dcterms:modified xsi:type="dcterms:W3CDTF">2022-04-08T21:05:50Z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