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 id="2147483882" r:id="rId7"/>
    <p:sldMasterId id="2147483911" r:id="rId8"/>
    <p:sldMasterId id="2147483913" r:id="rId9"/>
    <p:sldMasterId id="2147483917" r:id="rId10"/>
  </p:sldMasterIdLst>
  <p:notesMasterIdLst>
    <p:notesMasterId r:id="rId36"/>
  </p:notesMasterIdLst>
  <p:handoutMasterIdLst>
    <p:handoutMasterId r:id="rId37"/>
  </p:handoutMasterIdLst>
  <p:sldIdLst>
    <p:sldId id="1267" r:id="rId11"/>
    <p:sldId id="1453" r:id="rId12"/>
    <p:sldId id="1466" r:id="rId13"/>
    <p:sldId id="1443" r:id="rId14"/>
    <p:sldId id="1417" r:id="rId15"/>
    <p:sldId id="1456" r:id="rId16"/>
    <p:sldId id="1014" r:id="rId17"/>
    <p:sldId id="1027" r:id="rId18"/>
    <p:sldId id="1012" r:id="rId19"/>
    <p:sldId id="1089" r:id="rId20"/>
    <p:sldId id="1090" r:id="rId21"/>
    <p:sldId id="1091" r:id="rId22"/>
    <p:sldId id="1489" r:id="rId23"/>
    <p:sldId id="1099" r:id="rId24"/>
    <p:sldId id="1486" r:id="rId25"/>
    <p:sldId id="1488" r:id="rId26"/>
    <p:sldId id="1071" r:id="rId27"/>
    <p:sldId id="1074" r:id="rId28"/>
    <p:sldId id="1078" r:id="rId29"/>
    <p:sldId id="1075" r:id="rId30"/>
    <p:sldId id="1087" r:id="rId31"/>
    <p:sldId id="1100" r:id="rId32"/>
    <p:sldId id="1021" r:id="rId33"/>
    <p:sldId id="1433" r:id="rId34"/>
    <p:sldId id="1285"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Grace, Khamisi" initials="GK" lastIdx="16" clrIdx="81">
    <p:extLst>
      <p:ext uri="{19B8F6BF-5375-455C-9EA6-DF929625EA0E}">
        <p15:presenceInfo xmlns:p15="http://schemas.microsoft.com/office/powerpoint/2012/main" userId="S::kgrace@lionsclubs.org::609a7397-3773-4306-89d7-963b1a7cb88b" providerId="AD"/>
      </p:ext>
    </p:extLst>
  </p:cmAuthor>
  <p:cmAuthor id="72" name="Burns, Andrea" initials="BA [56]" lastIdx="1" clrIdx="71"/>
  <p:cmAuthor id="2" name="Tamara Osheroff" initials="TO" lastIdx="2" clrIdx="1"/>
  <p:cmAuthor id="73" name="Burns, Andrea" initials="BA [57]" lastIdx="1" clrIdx="72"/>
  <p:cmAuthor id="3" name="shefanie.vin@gmail.com" initials="sh" lastIdx="4" clrIdx="82">
    <p:extLst>
      <p:ext uri="{19B8F6BF-5375-455C-9EA6-DF929625EA0E}">
        <p15:presenceInfo xmlns:p15="http://schemas.microsoft.com/office/powerpoint/2012/main" userId="S::urn:spo:guest#shefanie.vin@gmail.com::" providerId="AD"/>
      </p:ext>
    </p:extLst>
  </p:cmAuthor>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69"/>
    <a:srgbClr val="EBB700"/>
    <a:srgbClr val="FFFFFF"/>
    <a:srgbClr val="407CCA"/>
    <a:srgbClr val="000000"/>
    <a:srgbClr val="56565A"/>
    <a:srgbClr val="0A5496"/>
    <a:srgbClr val="10233F"/>
    <a:srgbClr val="457DC8"/>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E1A333-C88C-48A6-8DD0-4067D2FF6735}" v="24" dt="2022-08-26T02:13:15.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86587" autoAdjust="0"/>
  </p:normalViewPr>
  <p:slideViewPr>
    <p:cSldViewPr showGuides="1">
      <p:cViewPr>
        <p:scale>
          <a:sx n="70" d="100"/>
          <a:sy n="70" d="100"/>
        </p:scale>
        <p:origin x="270" y="-189"/>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1928"/>
    </p:cViewPr>
  </p:sorterViewPr>
  <p:notesViewPr>
    <p:cSldViewPr showGuides="1">
      <p:cViewPr varScale="1">
        <p:scale>
          <a:sx n="62" d="100"/>
          <a:sy n="62" d="100"/>
        </p:scale>
        <p:origin x="333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Harrington" userId="P++PGFJsgrntgntDJ/3fR+sdUAeP8upFNl3wRJMl3VA=" providerId="None" clId="Web-{FFE1A333-C88C-48A6-8DD0-4067D2FF6735}"/>
    <pc:docChg chg="modSld">
      <pc:chgData name="Brett Harrington" userId="P++PGFJsgrntgntDJ/3fR+sdUAeP8upFNl3wRJMl3VA=" providerId="None" clId="Web-{FFE1A333-C88C-48A6-8DD0-4067D2FF6735}" dt="2022-08-26T02:13:15.766" v="21" actId="14100"/>
      <pc:docMkLst>
        <pc:docMk/>
      </pc:docMkLst>
      <pc:sldChg chg="addSp delSp modSp delAnim">
        <pc:chgData name="Brett Harrington" userId="P++PGFJsgrntgntDJ/3fR+sdUAeP8upFNl3wRJMl3VA=" providerId="None" clId="Web-{FFE1A333-C88C-48A6-8DD0-4067D2FF6735}" dt="2022-08-26T02:13:15.766" v="21" actId="14100"/>
        <pc:sldMkLst>
          <pc:docMk/>
          <pc:sldMk cId="2179641477" sldId="1012"/>
        </pc:sldMkLst>
        <pc:spChg chg="add mod">
          <ac:chgData name="Brett Harrington" userId="P++PGFJsgrntgntDJ/3fR+sdUAeP8upFNl3wRJMl3VA=" providerId="None" clId="Web-{FFE1A333-C88C-48A6-8DD0-4067D2FF6735}" dt="2022-08-26T02:12:49.921" v="16"/>
          <ac:spMkLst>
            <pc:docMk/>
            <pc:sldMk cId="2179641477" sldId="1012"/>
            <ac:spMk id="7" creationId="{259CAF7E-2F24-B473-9ED7-A911A9604BD7}"/>
          </ac:spMkLst>
        </pc:spChg>
        <pc:picChg chg="del">
          <ac:chgData name="Brett Harrington" userId="P++PGFJsgrntgntDJ/3fR+sdUAeP8upFNl3wRJMl3VA=" providerId="None" clId="Web-{FFE1A333-C88C-48A6-8DD0-4067D2FF6735}" dt="2022-08-26T02:12:25.092" v="11"/>
          <ac:picMkLst>
            <pc:docMk/>
            <pc:sldMk cId="2179641477" sldId="1012"/>
            <ac:picMk id="3" creationId="{11CFAE09-CD2A-4F65-9B5C-A3AC0F68361C}"/>
          </ac:picMkLst>
        </pc:picChg>
        <pc:picChg chg="del">
          <ac:chgData name="Brett Harrington" userId="P++PGFJsgrntgntDJ/3fR+sdUAeP8upFNl3wRJMl3VA=" providerId="None" clId="Web-{FFE1A333-C88C-48A6-8DD0-4067D2FF6735}" dt="2022-08-26T02:12:25.077" v="10"/>
          <ac:picMkLst>
            <pc:docMk/>
            <pc:sldMk cId="2179641477" sldId="1012"/>
            <ac:picMk id="4" creationId="{3DEF26DC-C5AB-4E3A-ADED-251CC037A853}"/>
          </ac:picMkLst>
        </pc:picChg>
        <pc:picChg chg="del">
          <ac:chgData name="Brett Harrington" userId="P++PGFJsgrntgntDJ/3fR+sdUAeP8upFNl3wRJMl3VA=" providerId="None" clId="Web-{FFE1A333-C88C-48A6-8DD0-4067D2FF6735}" dt="2022-08-26T02:12:25.046" v="9"/>
          <ac:picMkLst>
            <pc:docMk/>
            <pc:sldMk cId="2179641477" sldId="1012"/>
            <ac:picMk id="5" creationId="{134538D8-1526-48B7-BC97-5CB5D3598FAA}"/>
          </ac:picMkLst>
        </pc:picChg>
        <pc:picChg chg="del">
          <ac:chgData name="Brett Harrington" userId="P++PGFJsgrntgntDJ/3fR+sdUAeP8upFNl3wRJMl3VA=" providerId="None" clId="Web-{FFE1A333-C88C-48A6-8DD0-4067D2FF6735}" dt="2022-08-26T02:12:22.186" v="8"/>
          <ac:picMkLst>
            <pc:docMk/>
            <pc:sldMk cId="2179641477" sldId="1012"/>
            <ac:picMk id="6" creationId="{6850B7B1-FA0F-44DC-A0F3-2466A1C583B6}"/>
          </ac:picMkLst>
        </pc:picChg>
        <pc:picChg chg="add mod">
          <ac:chgData name="Brett Harrington" userId="P++PGFJsgrntgntDJ/3fR+sdUAeP8upFNl3wRJMl3VA=" providerId="None" clId="Web-{FFE1A333-C88C-48A6-8DD0-4067D2FF6735}" dt="2022-08-26T02:13:15.766" v="21" actId="14100"/>
          <ac:picMkLst>
            <pc:docMk/>
            <pc:sldMk cId="2179641477" sldId="1012"/>
            <ac:picMk id="8" creationId="{9A015EC0-5C26-2811-0A87-F7BFFD423ADE}"/>
          </ac:picMkLst>
        </pc:picChg>
      </pc:sldChg>
      <pc:sldChg chg="addSp delSp modSp">
        <pc:chgData name="Brett Harrington" userId="P++PGFJsgrntgntDJ/3fR+sdUAeP8upFNl3wRJMl3VA=" providerId="None" clId="Web-{FFE1A333-C88C-48A6-8DD0-4067D2FF6735}" dt="2022-08-26T02:11:55.263" v="7" actId="1076"/>
        <pc:sldMkLst>
          <pc:docMk/>
          <pc:sldMk cId="1395894267" sldId="1466"/>
        </pc:sldMkLst>
        <pc:picChg chg="add mod">
          <ac:chgData name="Brett Harrington" userId="P++PGFJsgrntgntDJ/3fR+sdUAeP8upFNl3wRJMl3VA=" providerId="None" clId="Web-{FFE1A333-C88C-48A6-8DD0-4067D2FF6735}" dt="2022-08-26T02:11:55.263" v="7" actId="1076"/>
          <ac:picMkLst>
            <pc:docMk/>
            <pc:sldMk cId="1395894267" sldId="1466"/>
            <ac:picMk id="2" creationId="{C070D47F-4256-2BC5-43D3-6965B9E2F4B0}"/>
          </ac:picMkLst>
        </pc:picChg>
        <pc:picChg chg="del">
          <ac:chgData name="Brett Harrington" userId="P++PGFJsgrntgntDJ/3fR+sdUAeP8upFNl3wRJMl3VA=" providerId="None" clId="Web-{FFE1A333-C88C-48A6-8DD0-4067D2FF6735}" dt="2022-08-26T02:11:04.512" v="0"/>
          <ac:picMkLst>
            <pc:docMk/>
            <pc:sldMk cId="1395894267" sldId="1466"/>
            <ac:picMk id="4" creationId="{577D814F-2438-831C-D65D-462CF7A8097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773714" y="8610601"/>
            <a:ext cx="3054469"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
        <p:nvSpPr>
          <p:cNvPr id="3" name="Header Placeholder 2"/>
          <p:cNvSpPr>
            <a:spLocks noGrp="1"/>
          </p:cNvSpPr>
          <p:nvPr>
            <p:ph type="hdr" sz="quarter"/>
          </p:nvPr>
        </p:nvSpPr>
        <p:spPr>
          <a:xfrm>
            <a:off x="494138" y="300038"/>
            <a:ext cx="2989291" cy="48131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60375" y="457200"/>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460375" y="4114800"/>
            <a:ext cx="6396038" cy="479022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9"/>
          <p:cNvSpPr>
            <a:spLocks noGrp="1"/>
          </p:cNvSpPr>
          <p:nvPr>
            <p:ph type="sldNum" sz="quarter" idx="5"/>
          </p:nvPr>
        </p:nvSpPr>
        <p:spPr>
          <a:xfrm>
            <a:off x="3763962" y="8905026"/>
            <a:ext cx="3170238" cy="304801"/>
          </a:xfrm>
          <a:prstGeom prst="rect">
            <a:avLst/>
          </a:prstGeom>
        </p:spPr>
        <p:txBody>
          <a:bodyPr vert="horz" lIns="91440" tIns="45720" rIns="91440" bIns="45720" rtlCol="0" anchor="b"/>
          <a:lstStyle>
            <a:lvl1pPr algn="r">
              <a:defRPr sz="1200"/>
            </a:lvl1pPr>
          </a:lstStyle>
          <a:p>
            <a:fld id="{2969122F-4C0D-4DB5-9DAD-9B5174DF74F1}" type="slidenum">
              <a:rPr lang="en-US" smtClean="0"/>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1pPr>
    <a:lvl2pPr marL="4572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2pPr>
    <a:lvl3pPr marL="9144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3pPr>
    <a:lvl4pPr marL="13716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4pPr>
    <a:lvl5pPr marL="18288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sv-SE" sz="1300"/>
              <a:t>Tack för att ni är med mig här i dag, för att tala om den globala strategin för Lions.</a:t>
            </a:r>
          </a:p>
          <a:p>
            <a:endParaRPr lang="en-US"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F3282-E3C9-4747-9F21-810D638935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97245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2750"/>
            <a:ext cx="6037263" cy="3397250"/>
          </a:xfrm>
        </p:spPr>
      </p:sp>
      <p:sp>
        <p:nvSpPr>
          <p:cNvPr id="3" name="Notes Placeholder 2"/>
          <p:cNvSpPr>
            <a:spLocks noGrp="1"/>
          </p:cNvSpPr>
          <p:nvPr>
            <p:ph type="body" idx="1"/>
          </p:nvPr>
        </p:nvSpPr>
        <p:spPr>
          <a:xfrm>
            <a:off x="460375" y="3886199"/>
            <a:ext cx="6396038" cy="5323627"/>
          </a:xfrm>
        </p:spPr>
        <p:txBody>
          <a:bodyPr>
            <a:noAutofit/>
          </a:bodyPr>
          <a:lstStyle/>
          <a:p>
            <a:pPr marL="0" marR="0">
              <a:lnSpc>
                <a:spcPct val="107000"/>
              </a:lnSpc>
              <a:spcBef>
                <a:spcPts val="0"/>
              </a:spcBef>
              <a:spcAft>
                <a:spcPts val="0"/>
              </a:spcAft>
            </a:pPr>
            <a:r>
              <a:rPr lang="sv-SE" sz="1800">
                <a:effectLst/>
                <a:latin typeface="Calibri" panose="020F0502020204030204" pitchFamily="34" charset="0"/>
                <a:ea typeface="Calibri" panose="020F0502020204030204" pitchFamily="34" charset="0"/>
                <a:cs typeface="Times New Roman" panose="02020603050405020304" pitchFamily="18" charset="0"/>
              </a:rPr>
              <a:t>För det första, att stärka vår organisation och vår stiftelse: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Vi kommer att förena Lions Clubs International och Lions Clubs International Foundation under ett varumärke, vilket representerar våra kombinerade insatser på ett bättre sätt.</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Vi kommer även att lansera ett antal grundpelare, för att ge oss nya sätt att tala om våra globala frågor, LCIF:s frågor och lokala frågor medlemmarna hjälper till med.</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Vi kommer säkerställa att nya klubbar börjar med en stadig grund, tillhandahålla ytterligare stöd till klubbar med utmaningar och fortsätta stärka nöjdheten bland våra medlemmar.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För att hjälpa till att starta nya klubbar kommer vi tillföra mer stöd kring att bilda nya klubbar på distriktsnivå.</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Och vi kommer i klubbarna fortsätta skapa en kultur av att ge till vår stiftelse, för att säkerställa att medlemmarna har tillgång till LCIF-anslag för större och mer bärkraftiga projekt.</a:t>
            </a:r>
          </a:p>
          <a:p>
            <a:endParaRPr lang="en-US" sz="1400" b="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10</a:t>
            </a:fld>
            <a:endParaRPr lang="en-US"/>
          </a:p>
        </p:txBody>
      </p:sp>
    </p:spTree>
    <p:extLst>
      <p:ext uri="{BB962C8B-B14F-4D97-AF65-F5344CB8AC3E}">
        <p14:creationId xmlns:p14="http://schemas.microsoft.com/office/powerpoint/2010/main" val="208530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sv-SE" sz="1800">
                <a:effectLst/>
                <a:latin typeface="Calibri" panose="020F0502020204030204" pitchFamily="34" charset="0"/>
                <a:ea typeface="Calibri" panose="020F0502020204030204" pitchFamily="34" charset="0"/>
                <a:cs typeface="Times New Roman" panose="02020603050405020304" pitchFamily="18" charset="0"/>
              </a:rPr>
              <a:t>För det andra, att bygga nya modeller så att vår organisation och vår stiftelse växer: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Vi kommer att utöka våra partnerskap med organisationer som arbetar med globalt företagsansvar, vilket avser steg företag tar för att ta ett större socialt ansvar. Detta kommer att skapa nya möjligheter till gemensamma projekt, finansiering och ökad synlighet för Lions.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Vi kommer även att undersöka nya modeller för hjälpinsatser och medlemskap som ett komplement till vår klubbmodell.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En av dessa modeller är tillfälliga frivilliginsatser. Dessa tillfälliga frivilliginsatser kan öka vår påverkan och leda till nya medlemmar när de beslutar sig för att bli mer involverade.</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11</a:t>
            </a:fld>
            <a:endParaRPr lang="en-US"/>
          </a:p>
        </p:txBody>
      </p:sp>
    </p:spTree>
    <p:extLst>
      <p:ext uri="{BB962C8B-B14F-4D97-AF65-F5344CB8AC3E}">
        <p14:creationId xmlns:p14="http://schemas.microsoft.com/office/powerpoint/2010/main" val="188318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sv-SE" sz="1800">
                <a:effectLst/>
                <a:latin typeface="Calibri" panose="020F0502020204030204" pitchFamily="34" charset="0"/>
                <a:ea typeface="Calibri" panose="020F0502020204030204" pitchFamily="34" charset="0"/>
                <a:cs typeface="Times New Roman" panose="02020603050405020304" pitchFamily="18" charset="0"/>
              </a:rPr>
              <a:t>För det tredje, vi behöver ännu bättre samordning i hela vår organisation, för att nå våra mål. För att göra det: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Vi kommer att genomföra gemensamma möten i LCI:s styrelse och i LCIF:s förtroenderåd.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Vi kommer även att uppdatera roller för våra direktorer och medlemmar i förtroenderådet, så att de kan stödja Lions och Leos ännu bättre.</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Och vi kommer att titta närmare på förbättringar av valprocessen för internationella direktorer och tredje vice presidenter.</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12</a:t>
            </a:fld>
            <a:endParaRPr lang="en-US"/>
          </a:p>
        </p:txBody>
      </p:sp>
    </p:spTree>
    <p:extLst>
      <p:ext uri="{BB962C8B-B14F-4D97-AF65-F5344CB8AC3E}">
        <p14:creationId xmlns:p14="http://schemas.microsoft.com/office/powerpoint/2010/main" val="394264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sv-SE"/>
              <a:t>Trots att år ett huvudsakligen var ett uppbyggnadsår gjorde vi goda framsteg.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sv-SE"/>
              <a:t>Låt oss tala om några av prestationerna från förra året. </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[klick] Här följer några steg vi tog som stärkte vår organisation och vår stiftelse under förra året: </a:t>
            </a:r>
          </a:p>
          <a:p>
            <a:pPr marL="285750" marR="0" indent="-285750">
              <a:lnSpc>
                <a:spcPct val="107000"/>
              </a:lnSpc>
              <a:spcBef>
                <a:spcPts val="0"/>
              </a:spcBef>
              <a:spcAft>
                <a:spcPts val="0"/>
              </a:spcAft>
              <a:buFont typeface="Arial" panose="020B060402020202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Vi valde vårt nya varumärkesnamn för vår organisation och vår stiftelse: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Lions International</a:t>
            </a:r>
            <a:r>
              <a:rPr lang="sv-SE" sz="1800" dirty="0">
                <a:effectLst/>
                <a:latin typeface="Calibri" panose="020F0502020204030204" pitchFamily="34" charset="0"/>
                <a:ea typeface="Calibri" panose="020F0502020204030204" pitchFamily="34" charset="0"/>
                <a:cs typeface="Times New Roman" panose="02020603050405020304" pitchFamily="18" charset="0"/>
              </a:rPr>
              <a:t>”. Vi kommer att tala mer om det på nästa bild.</a:t>
            </a:r>
          </a:p>
          <a:p>
            <a:pPr marL="285750" marR="0" indent="-285750">
              <a:lnSpc>
                <a:spcPct val="107000"/>
              </a:lnSpc>
              <a:spcBef>
                <a:spcPts val="0"/>
              </a:spcBef>
              <a:spcAft>
                <a:spcPts val="0"/>
              </a:spcAft>
              <a:buFont typeface="Arial" panose="020B060402020202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Vi genomförde en enkät om medlemstrivsel, för att hjälpa oss att ta reda på mer om vilka förändringar medlemmarna vill se. </a:t>
            </a:r>
          </a:p>
          <a:p>
            <a:pPr marL="285750" marR="0" indent="-285750">
              <a:lnSpc>
                <a:spcPct val="107000"/>
              </a:lnSpc>
              <a:spcBef>
                <a:spcPts val="0"/>
              </a:spcBef>
              <a:spcAft>
                <a:spcPts val="0"/>
              </a:spcAft>
              <a:buFont typeface="Arial" panose="020B060402020202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Vi omstrukturerade även anslagen till medlemsutveckling, för att maximera dess användande. Så titta närmare på våra anslag om du är intresserad av att öka antal medlemmar.</a:t>
            </a:r>
          </a:p>
          <a:p>
            <a:pPr marL="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[klick] När vi har byggt nya modeller har vi: </a:t>
            </a:r>
          </a:p>
          <a:p>
            <a:pPr marL="285750" marR="0" indent="-285750">
              <a:lnSpc>
                <a:spcPct val="107000"/>
              </a:lnSpc>
              <a:spcBef>
                <a:spcPts val="0"/>
              </a:spcBef>
              <a:spcAft>
                <a:spcPts val="0"/>
              </a:spcAft>
              <a:buFont typeface="Arial" panose="020B060402020202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Startat partnerskap med nya företag, såsom Disney, Enel, BGRS och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EverSource</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indent="-285750">
              <a:lnSpc>
                <a:spcPct val="107000"/>
              </a:lnSpc>
              <a:spcBef>
                <a:spcPts val="0"/>
              </a:spcBef>
              <a:spcAft>
                <a:spcPts val="0"/>
              </a:spcAft>
              <a:buFont typeface="Arial" panose="020B060402020202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Lanserat en gåvoportal för våra partners anställda, vilken redan stödjer synundersökningar och hjälpinsatser i Ukraina.</a:t>
            </a:r>
          </a:p>
          <a:p>
            <a:pPr marL="285750" marR="0" indent="-285750">
              <a:lnSpc>
                <a:spcPct val="107000"/>
              </a:lnSpc>
              <a:spcBef>
                <a:spcPts val="0"/>
              </a:spcBef>
              <a:spcAft>
                <a:spcPts val="0"/>
              </a:spcAft>
              <a:buFont typeface="Arial" panose="020B060402020202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Och genomfört en enkät om attityder kring tillfälliga frivilliginsatser och arbetssätt bland klubbar runtom i världen. </a:t>
            </a:r>
          </a:p>
          <a:p>
            <a:pPr marL="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[klick] Vid samordning av mål, styrning och stöd har vi: </a:t>
            </a:r>
          </a:p>
          <a:p>
            <a:pPr marL="285750" marR="0" indent="-285750">
              <a:lnSpc>
                <a:spcPct val="107000"/>
              </a:lnSpc>
              <a:spcBef>
                <a:spcPts val="0"/>
              </a:spcBef>
              <a:spcAft>
                <a:spcPts val="0"/>
              </a:spcAft>
              <a:buFont typeface="Arial" panose="020B060402020202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Genomfört det första gemensamma virtuella mötet i LCI:s styrelse och LCIF:s förtroenderåd i januari 2022. </a:t>
            </a:r>
          </a:p>
          <a:p>
            <a:pPr marL="285750" marR="0" indent="-285750">
              <a:lnSpc>
                <a:spcPct val="107000"/>
              </a:lnSpc>
              <a:spcBef>
                <a:spcPts val="0"/>
              </a:spcBef>
              <a:spcAft>
                <a:spcPts val="0"/>
              </a:spcAft>
              <a:buFont typeface="Arial" panose="020B060402020202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Och börjat analysera valprocessen i liknande hjälporganisationer, för att hjälpa till att bedöma vår egen.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261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Jag vill använda en stund till att tala om vårt nya varumärke.</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förenar LCI och LCIF under varumärket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Lions International</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När vi säger ”Lions International”, det vi faktiskt säger är Lions Clubs International och Lions Clubs International Foundation,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tillsammans</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Lions Internationals varumärke kommer sammanföra de båda organisationerna under ett ”paraply”, så att vi kan tala med världen om våra samlade insatser och vår samlade påverkan.</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världen ser oss som en. De ser oss som Lions.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Och sanningen är…att vi är en.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Vår organisation och vår stiftelse kommer förbli separata organisationer och deras namn kommer inte att ändras.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Vår klubbmodell förändras </a:t>
            </a:r>
            <a:r>
              <a:rPr lang="sv-SE" sz="1800" u="sng" dirty="0">
                <a:effectLst/>
                <a:latin typeface="Calibri" panose="020F0502020204030204" pitchFamily="34" charset="0"/>
                <a:ea typeface="Calibri" panose="020F0502020204030204" pitchFamily="34" charset="0"/>
                <a:cs typeface="Times New Roman" panose="02020603050405020304" pitchFamily="18" charset="0"/>
              </a:rPr>
              <a:t>inte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Så denna förändring kommer inte att ändra vilka vi är och vad vi gör i Lions. Det kommer bara att förändra det sätt på vilket vi talar med världen om både vår organisation och vår stiftelse.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Tillsammans</a:t>
            </a:r>
            <a:r>
              <a:rPr lang="sv-SE" sz="1800" dirty="0">
                <a:effectLst/>
                <a:latin typeface="Calibri" panose="020F0502020204030204" pitchFamily="34" charset="0"/>
                <a:ea typeface="Calibri" panose="020F0502020204030204" pitchFamily="34" charset="0"/>
                <a:cs typeface="Times New Roman" panose="02020603050405020304" pitchFamily="18" charset="0"/>
              </a:rPr>
              <a:t> är vi Lions Clubs International.</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lanserar även en ny slogan för varumärket Lions International: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Hjälper en värld i nöd</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Detta hjälper världen förstå vad vi gör som medlemmar i Lions.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75674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Detta år fortsätter vi att bygga ut och implementera viktiga fokusområden i vår plan.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[klick] För att hjälpa till att stärka vår organisation och vår stiftelse: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kommer börja lanseringen av det nya varumärket ”Lions International” under 2023 och introducera våra nya grundpelare.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hjälpa till att bygga upp klubbarna reviderar vi verktyget om att bedöma klubbarna, delar bästa arbetssätt från framgångsrika klubbar och förbättrar Guiding Lion-programmet.</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bygga vidare på framgångarna för Kampanj 100 fokuserar vi på gåvor från klubbar och från medlemmar.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skapar även omfattande stöd för nya klubbar och enkätmaterial för att kunna bedöma medlemmarnas tillfredsställelse. </a:t>
            </a:r>
          </a:p>
          <a:p>
            <a:pPr marL="45720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[klicka] För att hjälpa till att fokusera på tillväxt: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Fortsätter att bygga vidare på vårt program om globalt företagsansvar.</a:t>
            </a:r>
          </a:p>
          <a:p>
            <a:pPr marL="45720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Vi genomför insamlingsstrategier i KO I, KO II och i Indien.</a:t>
            </a:r>
          </a:p>
          <a:p>
            <a:pPr marL="45720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Utökar möjligheter till frivilliginsatser bland våra partners anställda.</a:t>
            </a:r>
          </a:p>
          <a:p>
            <a:pPr marL="45720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Lanserar en tankesmedja kring företagsansvar, för att utforska nya möjligheter.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hjälpa till att engagera frivilliga på nya sätt genomför vi pilotprojekt kring tillfälliga frivilliginsatser och skapar resurser för att hjälpa klubbarna att stödja de frivilliga.</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förfinar även vår bedömningsprocess av nya partner, för att kunna maximera våra resurser och våra resultat.</a:t>
            </a:r>
          </a:p>
          <a:p>
            <a:pPr marL="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[klick] För att samordna mål, styrning och stöd fokuserar vi på: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Vårt nästa virtuella möte i LCI:s styrelse och LCIF:s förtroenderåd under 2023.</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Implementera förändringar i den internationella styrelsens policy, för att formalisera arbetssättet kring kandidater till posten tredje vice president.</a:t>
            </a:r>
          </a:p>
          <a:p>
            <a:endParaRPr kumimoji="0" lang="en-US" b="0" i="0" u="none" strike="noStrike" kern="1200" cap="none" spc="0" normalizeH="0" baseline="0" noProof="0" dirty="0">
              <a:ln>
                <a:noFill/>
              </a:ln>
              <a:effectLst/>
              <a:uLnTx/>
              <a:uFillTx/>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196222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hjälpa till att göra denna plan till en framgång finns det ett antal saker vi alla kan göra för att nå våra mål.</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Dela information om planen i dina klubbar och i dina distrikt.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Besvara enkäter från vårt internationella team, så att du kan hjälpa till att forma framtiden för planen.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Låt oss arbeta tillsammans för att hålla medlemmarna engagerade, hjälpande och glada.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Låt oss stödja stiftelsen personligen och som klubb samt se till att titta närmare på möjligheter till anslag och dela dina berättelser om stiftelsen.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17</a:t>
            </a:fld>
            <a:endParaRPr lang="en-US"/>
          </a:p>
        </p:txBody>
      </p:sp>
    </p:spTree>
    <p:extLst>
      <p:ext uri="{BB962C8B-B14F-4D97-AF65-F5344CB8AC3E}">
        <p14:creationId xmlns:p14="http://schemas.microsoft.com/office/powerpoint/2010/main" val="219339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Jag skulle även vilja ge en snabb översikt över leoklubbarnas strategiska plan.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Leomedlemmarna är en mycket viktig del av våra hjälpinsatser. De är även framtiden för hjälpinsatser.</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På samma sätt som lionmedlemmarna behöver leomedlemmarna en karta, för att kunna staka ut vägen för tillväxt och framgångar.</a:t>
            </a:r>
          </a:p>
        </p:txBody>
      </p:sp>
      <p:sp>
        <p:nvSpPr>
          <p:cNvPr id="4" name="Slide Number Placeholder 3"/>
          <p:cNvSpPr>
            <a:spLocks noGrp="1"/>
          </p:cNvSpPr>
          <p:nvPr>
            <p:ph type="sldNum" sz="quarter" idx="5"/>
          </p:nvPr>
        </p:nvSpPr>
        <p:spPr/>
        <p:txBody>
          <a:bodyPr/>
          <a:lstStyle/>
          <a:p>
            <a:fld id="{2969122F-4C0D-4DB5-9DAD-9B5174DF74F1}" type="slidenum">
              <a:rPr lang="en-US" smtClean="0"/>
              <a:t>18</a:t>
            </a:fld>
            <a:endParaRPr lang="en-US"/>
          </a:p>
        </p:txBody>
      </p:sp>
    </p:spTree>
    <p:extLst>
      <p:ext uri="{BB962C8B-B14F-4D97-AF65-F5344CB8AC3E}">
        <p14:creationId xmlns:p14="http://schemas.microsoft.com/office/powerpoint/2010/main" val="153278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I leoklubbprogrammet fokuserar vi på tillväxt.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Vårt mål är att nå 200 000 inrapporterade Leos och 13 000 inrapporterade Leo-Lions.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Vi startade planen med cirka 157 500 inrapporterade Leos och 4 700 inrapporterade Leo-Lions, så att nå detta mål skulle återspegla utmärkt tillväxt inom båda dessa områden.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19</a:t>
            </a:fld>
            <a:endParaRPr lang="en-US"/>
          </a:p>
        </p:txBody>
      </p:sp>
    </p:spTree>
    <p:extLst>
      <p:ext uri="{BB962C8B-B14F-4D97-AF65-F5344CB8AC3E}">
        <p14:creationId xmlns:p14="http://schemas.microsoft.com/office/powerpoint/2010/main" val="401510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54529"/>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Innan vi talar om vår strategiska plan ska vi tala om varför den är så viktig.</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mer än 100 år sedan startade Lions med en handfull medlemmar och några få klubbar. Varje år var det fler och fler medlemmar som gick med och vi fortsatte att växa, eftersom människor insåg kraften i hjälpinsatser och förstod att vi kan uppnå så mycket mer tillsammans.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I dag finns det mer än 1,4 miljoner medlemmar i över 48 000 lionklubbar runtom i världen. Vi är en av världens största hjälporganisationer och så många samhällen och så många människor är beroende av våra hjälpinsatser.</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behöver en plan, så att vi kan fortsätta vara den organisation världen behöver oss att vara.</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Låt oss nu tala om de steg vi tar för att säkerställa att vi är positionerade att nå framgångar på alla nivåer i Lions.</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a:xfrm>
            <a:off x="3657600" y="8701088"/>
            <a:ext cx="3169920" cy="4817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1014565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sv-SE" sz="1100" dirty="0">
                <a:effectLst/>
                <a:latin typeface="Calibri" panose="020F0502020204030204" pitchFamily="34" charset="0"/>
                <a:ea typeface="Calibri" panose="020F0502020204030204" pitchFamily="34" charset="0"/>
                <a:cs typeface="Times New Roman" panose="02020603050405020304" pitchFamily="18" charset="0"/>
              </a:rPr>
              <a:t>Vi har skapat fyra syften som stödjer våra mål: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sv-SE" sz="1100" b="1" dirty="0">
                <a:effectLst/>
                <a:latin typeface="Calibri" panose="020F0502020204030204" pitchFamily="34" charset="0"/>
                <a:ea typeface="Calibri" panose="020F0502020204030204" pitchFamily="34" charset="0"/>
                <a:cs typeface="Times New Roman" panose="02020603050405020304" pitchFamily="18" charset="0"/>
              </a:rPr>
              <a:t>Rekrytering</a:t>
            </a:r>
            <a:r>
              <a:rPr lang="sv-SE" sz="1100" dirty="0">
                <a:effectLst/>
                <a:latin typeface="Calibri" panose="020F0502020204030204" pitchFamily="34" charset="0"/>
                <a:ea typeface="Calibri" panose="020F0502020204030204" pitchFamily="34" charset="0"/>
                <a:cs typeface="Times New Roman" panose="02020603050405020304" pitchFamily="18" charset="0"/>
              </a:rPr>
              <a:t> – Vi kommer att utrusta medlemmarna med rekryteringsverktyg och förbättra medlemsstrukturen.</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sv-SE" sz="1100" b="1" dirty="0">
                <a:effectLst/>
                <a:latin typeface="Calibri" panose="020F0502020204030204" pitchFamily="34" charset="0"/>
                <a:ea typeface="Calibri" panose="020F0502020204030204" pitchFamily="34" charset="0"/>
                <a:cs typeface="Times New Roman" panose="02020603050405020304" pitchFamily="18" charset="0"/>
              </a:rPr>
              <a:t>Medlemsupplevelse </a:t>
            </a:r>
            <a:r>
              <a:rPr lang="sv-SE" sz="1100" dirty="0">
                <a:effectLst/>
                <a:latin typeface="Calibri" panose="020F0502020204030204" pitchFamily="34" charset="0"/>
                <a:ea typeface="Calibri" panose="020F0502020204030204" pitchFamily="34" charset="0"/>
                <a:cs typeface="Times New Roman" panose="02020603050405020304" pitchFamily="18" charset="0"/>
              </a:rPr>
              <a:t>– Vi kommer att öka värdet av leomedlemskapet, genom att utöka möjligheter att förbättra färdigheter och att delta i utbildning.</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sv-SE" sz="1100" b="1" dirty="0">
                <a:effectLst/>
                <a:latin typeface="Calibri" panose="020F0502020204030204" pitchFamily="34" charset="0"/>
                <a:ea typeface="Calibri" panose="020F0502020204030204" pitchFamily="34" charset="0"/>
                <a:cs typeface="Times New Roman" panose="02020603050405020304" pitchFamily="18" charset="0"/>
              </a:rPr>
              <a:t>Övergång till Lions </a:t>
            </a:r>
            <a:r>
              <a:rPr lang="sv-SE" sz="1100" dirty="0">
                <a:effectLst/>
                <a:latin typeface="Calibri" panose="020F0502020204030204" pitchFamily="34" charset="0"/>
                <a:ea typeface="Calibri" panose="020F0502020204030204" pitchFamily="34" charset="0"/>
                <a:cs typeface="Times New Roman" panose="02020603050405020304" pitchFamily="18" charset="0"/>
              </a:rPr>
              <a:t>– Vi kommer att tillhandahålla leomedlemmarna med positiva upplevelser och en tydlig väg för medlemskap, genom att erbjuda resurser som stödjer övergången till Lions.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sv-SE" sz="1100" b="1" dirty="0">
                <a:effectLst/>
                <a:latin typeface="Calibri" panose="020F0502020204030204" pitchFamily="34" charset="0"/>
                <a:ea typeface="Calibri" panose="020F0502020204030204" pitchFamily="34" charset="0"/>
                <a:cs typeface="Times New Roman" panose="02020603050405020304" pitchFamily="18" charset="0"/>
              </a:rPr>
              <a:t>Kontakt med LCIF </a:t>
            </a:r>
            <a:r>
              <a:rPr lang="sv-SE" sz="1100" dirty="0">
                <a:effectLst/>
                <a:latin typeface="Calibri" panose="020F0502020204030204" pitchFamily="34" charset="0"/>
                <a:ea typeface="Calibri" panose="020F0502020204030204" pitchFamily="34" charset="0"/>
                <a:cs typeface="Times New Roman" panose="02020603050405020304" pitchFamily="18" charset="0"/>
              </a:rPr>
              <a:t>– Vi kommer att stärka kontakten mellan leomedlemmarna och vår stiftelse.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20</a:t>
            </a:fld>
            <a:endParaRPr lang="en-US"/>
          </a:p>
        </p:txBody>
      </p:sp>
    </p:spTree>
    <p:extLst>
      <p:ext uri="{BB962C8B-B14F-4D97-AF65-F5344CB8AC3E}">
        <p14:creationId xmlns:p14="http://schemas.microsoft.com/office/powerpoint/2010/main" val="64677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Det finns många utmärkta sätt du kan bli involverade med leomedlemmar.</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Så överväg att bilda en leoklubb, planera hjälpprojekt tillsammans och bjud in leomedlemmar att gå med i din klubb.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Du finner mer information och resurser på Leos webbplats.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21</a:t>
            </a:fld>
            <a:endParaRPr lang="en-US"/>
          </a:p>
        </p:txBody>
      </p:sp>
    </p:spTree>
    <p:extLst>
      <p:ext uri="{BB962C8B-B14F-4D97-AF65-F5344CB8AC3E}">
        <p14:creationId xmlns:p14="http://schemas.microsoft.com/office/powerpoint/2010/main" val="179424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60375" y="4114799"/>
            <a:ext cx="6396038" cy="5095027"/>
          </a:xfrm>
        </p:spPr>
        <p:txBody>
          <a:bodyPr/>
          <a:lstStyle/>
          <a:p>
            <a:pPr marL="0" marR="0">
              <a:lnSpc>
                <a:spcPct val="107000"/>
              </a:lnSpc>
              <a:spcBef>
                <a:spcPts val="0"/>
              </a:spcBef>
              <a:spcAft>
                <a:spcPts val="0"/>
              </a:spcAft>
            </a:pPr>
            <a:r>
              <a:rPr lang="sv-SE" sz="1800">
                <a:effectLst/>
                <a:latin typeface="Calibri" panose="020F0502020204030204" pitchFamily="34" charset="0"/>
                <a:ea typeface="Calibri" panose="020F0502020204030204" pitchFamily="34" charset="0"/>
                <a:cs typeface="Times New Roman" panose="02020603050405020304" pitchFamily="18" charset="0"/>
              </a:rPr>
              <a:t>I båda planerna arbetar vi med att uppnå viktiga saker som kommer vara till nytta för våra medlemmar, våra klubbar och våra samhällen.</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Vi vill att alla ska ha en utmärkt medlemsupplevelse.</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Vi vill växa, så att vi kan öka påverkan för våra hjälpinsatser och göra ännu fler bra saker.</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Vi vill att medlemmarna ska dra nytta av de utmärkta resurser och möjligheter som Lions International erbjuder.</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sv-SE" sz="1800">
                <a:effectLst/>
                <a:latin typeface="Calibri" panose="020F0502020204030204" pitchFamily="34" charset="0"/>
                <a:ea typeface="Calibri" panose="020F0502020204030204" pitchFamily="34" charset="0"/>
                <a:cs typeface="Times New Roman" panose="02020603050405020304" pitchFamily="18" charset="0"/>
              </a:rPr>
              <a:t>Och vi vill finna nya sätt att få fler människor involverade i våra hjälpinsatser.</a:t>
            </a:r>
          </a:p>
          <a:p>
            <a:endParaRPr lang="en-US" b="0" dirty="0"/>
          </a:p>
        </p:txBody>
      </p:sp>
      <p:sp>
        <p:nvSpPr>
          <p:cNvPr id="4" name="Slide Number Placeholder 3"/>
          <p:cNvSpPr>
            <a:spLocks noGrp="1"/>
          </p:cNvSpPr>
          <p:nvPr>
            <p:ph type="sldNum" sz="quarter" idx="5"/>
          </p:nvPr>
        </p:nvSpPr>
        <p:spPr/>
        <p:txBody>
          <a:bodyPr/>
          <a:lstStyle/>
          <a:p>
            <a:fld id="{2969122F-4C0D-4DB5-9DAD-9B5174DF74F1}" type="slidenum">
              <a:rPr lang="en-US" smtClean="0"/>
              <a:pPr/>
              <a:t>22</a:t>
            </a:fld>
            <a:endParaRPr lang="en-US"/>
          </a:p>
        </p:txBody>
      </p:sp>
      <p:sp>
        <p:nvSpPr>
          <p:cNvPr id="7" name="Slide Image Placeholder 6">
            <a:extLst>
              <a:ext uri="{FF2B5EF4-FFF2-40B4-BE49-F238E27FC236}">
                <a16:creationId xmlns:a16="http://schemas.microsoft.com/office/drawing/2014/main" id="{EF688773-0C5F-460B-86BA-E4C1236A4255}"/>
              </a:ext>
            </a:extLst>
          </p:cNvPr>
          <p:cNvSpPr>
            <a:spLocks noGrp="1" noRot="1" noChangeAspect="1"/>
          </p:cNvSpPr>
          <p:nvPr>
            <p:ph type="sldImg"/>
          </p:nvPr>
        </p:nvSpPr>
        <p:spPr/>
      </p:sp>
    </p:spTree>
    <p:extLst>
      <p:ext uri="{BB962C8B-B14F-4D97-AF65-F5344CB8AC3E}">
        <p14:creationId xmlns:p14="http://schemas.microsoft.com/office/powerpoint/2010/main" val="74708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Du kan besöka vår webbsida om den strategiska planen för mer information samt ladda ner denna presentation och viktiga punkter att tala om.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Du kan även skicka e-post till oss.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23</a:t>
            </a:fld>
            <a:endParaRPr lang="en-US"/>
          </a:p>
        </p:txBody>
      </p:sp>
    </p:spTree>
    <p:extLst>
      <p:ext uri="{BB962C8B-B14F-4D97-AF65-F5344CB8AC3E}">
        <p14:creationId xmlns:p14="http://schemas.microsoft.com/office/powerpoint/2010/main" val="1121010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57238"/>
            <a:ext cx="5997575" cy="3373437"/>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Skälet till att vi är fokuserade på framtiden är enkelt: Världen behöver oss.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Att ha en global strategi och en plan inför framtiden är det enda sättet att säkerställa att vi alltid kommer vara redo att hjälpa världen på allra bästa sätt.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2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sv-SE" sz="1300"/>
              <a:t>Tack för att ni har varit med här i dag, för att lära er mer om den strategiska planen och vår vision inför framtiden.</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sv-SE" sz="1200"/>
              <a:t>Tack!</a:t>
            </a:r>
          </a:p>
          <a:p>
            <a:pPr marL="181240" indent="-181240">
              <a:buFont typeface="Arial" panose="020B0604020202020204" pitchFamily="34" charset="0"/>
              <a:buChar char="•"/>
            </a:pPr>
            <a:endParaRPr lang="en-US" sz="1300"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1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06438"/>
            <a:ext cx="5759450" cy="3240087"/>
          </a:xfrm>
        </p:spPr>
      </p:sp>
      <p:sp>
        <p:nvSpPr>
          <p:cNvPr id="3" name="Notes Placeholder 2"/>
          <p:cNvSpPr>
            <a:spLocks noGrp="1"/>
          </p:cNvSpPr>
          <p:nvPr>
            <p:ph type="body" idx="1"/>
          </p:nvPr>
        </p:nvSpPr>
        <p:spPr>
          <a:xfrm>
            <a:off x="731520" y="3965714"/>
            <a:ext cx="5852160" cy="5364149"/>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Under 2015 lanserade vi LCI framåt. Denna strategiska plan lanserades strax innan vårt 100-årsjubiléum 2017, för att hjälpa till att säkerställa att vi var redo för vårt andra århundrade av hjälpinsatser.</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LCI framåt fokuserade på fyra viktiga områden i Lions.</a:t>
            </a:r>
          </a:p>
          <a:p>
            <a:pPr marL="457200" marR="0">
              <a:lnSpc>
                <a:spcPct val="107000"/>
              </a:lnSpc>
              <a:spcBef>
                <a:spcPts val="0"/>
              </a:spcBef>
              <a:spcAft>
                <a:spcPts val="0"/>
              </a:spcAft>
            </a:pPr>
            <a:r>
              <a:rPr lang="sv-SE" sz="1800">
                <a:effectLst/>
                <a:latin typeface="Calibri" panose="020F0502020204030204" pitchFamily="34" charset="0"/>
                <a:ea typeface="Calibri" panose="020F0502020204030204" pitchFamily="34" charset="0"/>
                <a:cs typeface="Times New Roman" panose="02020603050405020304" pitchFamily="18" charset="0"/>
              </a:rPr>
              <a:t>- Öka antal medlemmar</a:t>
            </a:r>
          </a:p>
          <a:p>
            <a:pPr marL="457200" marR="0">
              <a:lnSpc>
                <a:spcPct val="107000"/>
              </a:lnSpc>
              <a:spcBef>
                <a:spcPts val="0"/>
              </a:spcBef>
              <a:spcAft>
                <a:spcPts val="0"/>
              </a:spcAft>
            </a:pPr>
            <a:r>
              <a:rPr lang="sv-SE" sz="1800">
                <a:effectLst/>
                <a:latin typeface="Calibri" panose="020F0502020204030204" pitchFamily="34" charset="0"/>
                <a:ea typeface="Calibri" panose="020F0502020204030204" pitchFamily="34" charset="0"/>
                <a:cs typeface="Times New Roman" panose="02020603050405020304" pitchFamily="18" charset="0"/>
              </a:rPr>
              <a:t>- Öka påverkan av våra hjälpinsatser</a:t>
            </a:r>
          </a:p>
          <a:p>
            <a:pPr marL="457200" marR="0">
              <a:lnSpc>
                <a:spcPct val="107000"/>
              </a:lnSpc>
              <a:spcBef>
                <a:spcPts val="0"/>
              </a:spcBef>
              <a:spcAft>
                <a:spcPts val="0"/>
              </a:spcAft>
            </a:pPr>
            <a:r>
              <a:rPr lang="sv-SE" sz="1800">
                <a:effectLst/>
                <a:latin typeface="Calibri" panose="020F0502020204030204" pitchFamily="34" charset="0"/>
                <a:ea typeface="Calibri" panose="020F0502020204030204" pitchFamily="34" charset="0"/>
                <a:cs typeface="Times New Roman" panose="02020603050405020304" pitchFamily="18" charset="0"/>
              </a:rPr>
              <a:t>- Öka vår lokala och globala synlighet</a:t>
            </a:r>
          </a:p>
          <a:p>
            <a:pPr marL="457200" marR="0">
              <a:lnSpc>
                <a:spcPct val="107000"/>
              </a:lnSpc>
              <a:spcBef>
                <a:spcPts val="0"/>
              </a:spcBef>
              <a:spcAft>
                <a:spcPts val="0"/>
              </a:spcAft>
            </a:pPr>
            <a:r>
              <a:rPr lang="sv-SE" sz="1800">
                <a:effectLst/>
                <a:latin typeface="Calibri" panose="020F0502020204030204" pitchFamily="34" charset="0"/>
                <a:ea typeface="Calibri" panose="020F0502020204030204" pitchFamily="34" charset="0"/>
                <a:cs typeface="Times New Roman" panose="02020603050405020304" pitchFamily="18" charset="0"/>
              </a:rPr>
              <a:t>- Sträva efter utmärkt verksamhet i klubbar, distrikt och i organisationen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Vi satte upp ett mål för LCI framåt att hjälpa 200 miljoner människor per år, varje år. Och vi gjorde det. Förra året hjälpte Lions medlemmar mer än 480 miljoner människor!</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Och vi uppnådde mer än det uppsatta målet för LCI framåt.  </a:t>
            </a:r>
          </a:p>
          <a:p>
            <a:pPr marL="285750" indent="-285750">
              <a:buFont typeface="Arial" panose="020B0604020202020204" pitchFamily="34" charset="0"/>
              <a:buChar char="•"/>
            </a:pPr>
            <a:endParaRPr lang="en-US" sz="1300" dirty="0"/>
          </a:p>
        </p:txBody>
      </p:sp>
    </p:spTree>
    <p:extLst>
      <p:ext uri="{BB962C8B-B14F-4D97-AF65-F5344CB8AC3E}">
        <p14:creationId xmlns:p14="http://schemas.microsoft.com/office/powerpoint/2010/main" val="183904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36553"/>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Tack vare LCI framåt har vi skapat våra globala frågor.</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utökade våra marknadsföringsinsatser och lanserade vår reklamkampanj vid namn </a:t>
            </a:r>
            <a:r>
              <a:rPr lang="sv-SE" sz="1800" b="1" i="1" dirty="0">
                <a:effectLst/>
                <a:latin typeface="Calibri" panose="020F0502020204030204" pitchFamily="34" charset="0"/>
                <a:ea typeface="Calibri" panose="020F0502020204030204" pitchFamily="34" charset="0"/>
                <a:cs typeface="Times New Roman" panose="02020603050405020304" pitchFamily="18" charset="0"/>
              </a:rPr>
              <a:t>Vänlighet har betydelse</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lanserade det globala arbetsteamet, för att stödja våra ledare, medlemmar och hjälpinsatser.</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startade specialklubbar och gjorde lärande på webbplatsen tillgängligt för alla Lions och Leos.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fokuserade på att göra medlemsupplevelsen ännu bättre samt lanserade nya digitala verktyg och produkter.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lanserade LCIF:s Kampanj 100 och genom att arbeta tillsammans överträffade vi vårt mål på USD 300 miljoner och samlade in mer än USD 324 miljoner tack vare dig och andra medlemmar i världen.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Dessa enastående framgångar lade grunden till Lions Internationals strategiska plan.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657600" y="8691086"/>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
        <p:nvSpPr>
          <p:cNvPr id="5" name="Slide Image Placeholder 4"/>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56501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Lions Internationals strategiska plan håller oss fokuserade på framtiden, så att vi kan fortsätta att växa och blomstra.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Den inkluderar både Lions Clubs International och Lions Clubs International Foundation, för vi är en. Den inkluderar varje medlem och varje klubb.</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Vi är alla förenade i vår globala uppgift av hjälpinsatser.</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norm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Vår vision är att vara den globala ledaren avseende lokala och humanitära hjälpinsatser.</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Det är ett ambitiöst mål, men vi har de bästa medlemmarna i världen och vi har en plan som hjälper oss att uppnå den.</a:t>
            </a:r>
          </a:p>
          <a:p>
            <a:pPr marL="285750" indent="-285750">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425373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Lions Internationals strategiska plan kommer att implementeras över tid.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Vårt första år var fokuserat på att skapa planen och att främja viktiga inledande strategier.</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Vi är nu inne på det andra året och vi fortsätter göra framsteg och genomföra planen.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Strax kommer vi att tala om några av våra prestationer under år ett och vad vi fokuserar på detta år.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sv-SE" sz="1800">
                <a:effectLst/>
                <a:latin typeface="Calibri" panose="020F0502020204030204" pitchFamily="34" charset="0"/>
                <a:ea typeface="Calibri" panose="020F0502020204030204" pitchFamily="34" charset="0"/>
                <a:cs typeface="Times New Roman" panose="02020603050405020304" pitchFamily="18" charset="0"/>
              </a:rPr>
              <a:t>Men låt oss först tala om vår globala strategi och vår inriktning.</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7</a:t>
            </a:fld>
            <a:endParaRPr lang="en-US"/>
          </a:p>
        </p:txBody>
      </p:sp>
    </p:spTree>
    <p:extLst>
      <p:ext uri="{BB962C8B-B14F-4D97-AF65-F5344CB8AC3E}">
        <p14:creationId xmlns:p14="http://schemas.microsoft.com/office/powerpoint/2010/main" val="111550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57200"/>
            <a:ext cx="6397625" cy="359886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sv-SE" sz="1800">
                <a:effectLst/>
                <a:latin typeface="Calibri" panose="020F0502020204030204" pitchFamily="34" charset="0"/>
                <a:ea typeface="Calibri" panose="020F0502020204030204" pitchFamily="34" charset="0"/>
                <a:cs typeface="Times New Roman" panose="02020603050405020304" pitchFamily="18" charset="0"/>
              </a:rPr>
              <a:t>Vi har skapat den strategiska planen med tre mål i minnet: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sv-SE" sz="1800" b="1">
                <a:effectLst/>
                <a:latin typeface="Calibri" panose="020F0502020204030204" pitchFamily="34" charset="0"/>
                <a:ea typeface="Calibri" panose="020F0502020204030204" pitchFamily="34" charset="0"/>
                <a:cs typeface="Times New Roman" panose="02020603050405020304" pitchFamily="18" charset="0"/>
              </a:rPr>
              <a:t>Stärka organisationen och stiftelsen</a:t>
            </a:r>
          </a:p>
          <a:p>
            <a:pPr marL="0" marR="0" indent="0">
              <a:lnSpc>
                <a:spcPct val="107000"/>
              </a:lnSpc>
              <a:spcBef>
                <a:spcPts val="0"/>
              </a:spcBef>
              <a:spcAft>
                <a:spcPts val="0"/>
              </a:spcAft>
              <a:buNone/>
            </a:pPr>
            <a:r>
              <a:rPr lang="sv-SE" sz="1800">
                <a:effectLst/>
                <a:latin typeface="Calibri" panose="020F0502020204030204" pitchFamily="34" charset="0"/>
                <a:ea typeface="Calibri" panose="020F0502020204030204" pitchFamily="34" charset="0"/>
                <a:cs typeface="Times New Roman" panose="02020603050405020304" pitchFamily="18" charset="0"/>
              </a:rPr>
              <a:t>Vi vill öka vår påverkan samt tillhandahålla ännu bättre stöd till medlemmar och klubbar.</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sv-SE" sz="1800" b="1">
                <a:effectLst/>
                <a:latin typeface="Calibri" panose="020F0502020204030204" pitchFamily="34" charset="0"/>
                <a:ea typeface="Calibri" panose="020F0502020204030204" pitchFamily="34" charset="0"/>
                <a:cs typeface="Times New Roman" panose="02020603050405020304" pitchFamily="18" charset="0"/>
              </a:rPr>
              <a:t>Skapa nya modeller för tillväxt</a:t>
            </a:r>
          </a:p>
          <a:p>
            <a:pPr marL="0" marR="0" indent="0">
              <a:lnSpc>
                <a:spcPct val="107000"/>
              </a:lnSpc>
              <a:spcBef>
                <a:spcPts val="0"/>
              </a:spcBef>
              <a:spcAft>
                <a:spcPts val="0"/>
              </a:spcAft>
              <a:buNone/>
            </a:pPr>
            <a:r>
              <a:rPr lang="sv-SE" sz="1800">
                <a:effectLst/>
                <a:latin typeface="Calibri" panose="020F0502020204030204" pitchFamily="34" charset="0"/>
                <a:ea typeface="Calibri" panose="020F0502020204030204" pitchFamily="34" charset="0"/>
                <a:cs typeface="Times New Roman" panose="02020603050405020304" pitchFamily="18" charset="0"/>
              </a:rPr>
              <a:t>Klubbarna har alltid varit, och kommer alltid att vara, hjärtat i vår organisation. Men vi kan tillföra något till denna tradition, genom att skapa möjligheter för människor som är intresserade i nya sätt att hjälpa och genom att skapa nya partnerskap. </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sv-SE" sz="1800" b="1">
                <a:effectLst/>
                <a:latin typeface="Calibri" panose="020F0502020204030204" pitchFamily="34" charset="0"/>
                <a:ea typeface="Calibri" panose="020F0502020204030204" pitchFamily="34" charset="0"/>
                <a:cs typeface="Times New Roman" panose="02020603050405020304" pitchFamily="18" charset="0"/>
              </a:rPr>
              <a:t>Samordna mål, ledning och organisatoriskt stöd</a:t>
            </a:r>
          </a:p>
          <a:p>
            <a:pPr marL="0" marR="0" indent="0">
              <a:lnSpc>
                <a:spcPct val="107000"/>
              </a:lnSpc>
              <a:spcBef>
                <a:spcPts val="0"/>
              </a:spcBef>
              <a:spcAft>
                <a:spcPts val="0"/>
              </a:spcAft>
              <a:buNone/>
            </a:pPr>
            <a:r>
              <a:rPr lang="sv-SE" sz="1800">
                <a:effectLst/>
                <a:latin typeface="Calibri" panose="020F0502020204030204" pitchFamily="34" charset="0"/>
                <a:ea typeface="Calibri" panose="020F0502020204030204" pitchFamily="34" charset="0"/>
                <a:cs typeface="Times New Roman" panose="02020603050405020304" pitchFamily="18" charset="0"/>
              </a:rPr>
              <a:t>Med bättre samordning, struktur och processer kan vi stödja syfte och mål på bättre sätt.</a:t>
            </a:r>
          </a:p>
          <a:p>
            <a:endParaRPr lang="en-US" kern="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65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sv-SE" dirty="0"/>
              <a:t>Specifika initiativ har skapats, för att uppnå varje mål.</a:t>
            </a:r>
            <a:r>
              <a:rPr lang="sv-SE" baseline="0" dirty="0"/>
              <a:t> </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sv-SE" baseline="0" dirty="0"/>
              <a:t>Grafiken i vår strategiska plan hjälper oss att belysa att vi är fokuserade på att uppnå saker. </a:t>
            </a:r>
          </a:p>
          <a:p>
            <a:endParaRPr lang="en-US" baseline="0" dirty="0"/>
          </a:p>
          <a:p>
            <a:pPr lvl="1"/>
            <a:r>
              <a:rPr lang="sv-SE" baseline="0" dirty="0"/>
              <a:t> - </a:t>
            </a:r>
            <a:r>
              <a:rPr lang="sv-SE" b="1" baseline="0" dirty="0"/>
              <a:t>Stärka</a:t>
            </a:r>
          </a:p>
          <a:p>
            <a:pPr lvl="1"/>
            <a:endParaRPr lang="en-US" b="1" baseline="0" dirty="0"/>
          </a:p>
          <a:p>
            <a:pPr lvl="1"/>
            <a:r>
              <a:rPr lang="sv-SE" b="1" baseline="0" dirty="0"/>
              <a:t> </a:t>
            </a:r>
            <a:r>
              <a:rPr lang="sv-SE" baseline="0" dirty="0"/>
              <a:t>- </a:t>
            </a:r>
            <a:r>
              <a:rPr lang="sv-SE" b="1" baseline="0" dirty="0"/>
              <a:t>Bygga</a:t>
            </a:r>
          </a:p>
          <a:p>
            <a:pPr lvl="1"/>
            <a:endParaRPr lang="en-US" baseline="0" dirty="0"/>
          </a:p>
          <a:p>
            <a:pPr lvl="1"/>
            <a:r>
              <a:rPr lang="sv-SE" baseline="0" dirty="0"/>
              <a:t> - </a:t>
            </a:r>
            <a:r>
              <a:rPr lang="sv-SE" b="1" baseline="0" dirty="0"/>
              <a:t>Samordna</a:t>
            </a:r>
          </a:p>
          <a:p>
            <a:pPr lvl="1"/>
            <a:endParaRPr lang="en-US" b="1" baseline="0" dirty="0"/>
          </a:p>
          <a:p>
            <a:pPr lvl="1"/>
            <a:r>
              <a:rPr lang="sv-SE" b="0" baseline="0" dirty="0"/>
              <a:t> - </a:t>
            </a:r>
            <a:r>
              <a:rPr lang="sv-SE" b="1" baseline="0" dirty="0"/>
              <a:t>Stärka, bygga, samordna </a:t>
            </a:r>
            <a:r>
              <a:rPr lang="sv-SE" baseline="0" dirty="0"/>
              <a:t> </a:t>
            </a:r>
          </a:p>
          <a:p>
            <a:endParaRPr lang="en-US" baseline="0" dirty="0"/>
          </a:p>
          <a:p>
            <a:pPr marL="285750" indent="-285750">
              <a:buFont typeface="Arial" panose="020B0604020202020204" pitchFamily="34" charset="0"/>
              <a:buChar char="•"/>
            </a:pPr>
            <a:r>
              <a:rPr lang="sv-SE" baseline="0" dirty="0"/>
              <a:t>Låt oss titta på varje fokusområde och se varför de är viktiga för medlemmarna och vår uppgift att hjälpa. </a:t>
            </a:r>
          </a:p>
        </p:txBody>
      </p:sp>
      <p:sp>
        <p:nvSpPr>
          <p:cNvPr id="4" name="Slide Number Placeholder 3"/>
          <p:cNvSpPr>
            <a:spLocks noGrp="1"/>
          </p:cNvSpPr>
          <p:nvPr>
            <p:ph type="sldNum" sz="quarter" idx="10"/>
          </p:nvPr>
        </p:nvSpPr>
        <p:spPr/>
        <p:txBody>
          <a:bodyPr/>
          <a:lstStyle/>
          <a:p>
            <a:fld id="{2969122F-4C0D-4DB5-9DAD-9B5174DF74F1}" type="slidenum">
              <a:rPr lang="en-US" smtClean="0"/>
              <a:t>9</a:t>
            </a:fld>
            <a:endParaRPr lang="en-US"/>
          </a:p>
        </p:txBody>
      </p:sp>
    </p:spTree>
    <p:extLst>
      <p:ext uri="{BB962C8B-B14F-4D97-AF65-F5344CB8AC3E}">
        <p14:creationId xmlns:p14="http://schemas.microsoft.com/office/powerpoint/2010/main" val="394976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1143000"/>
            <a:ext cx="12192000"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90800" y="2587641"/>
            <a:ext cx="2580992" cy="2517759"/>
          </a:xfrm>
          <a:prstGeom prst="rect">
            <a:avLst/>
          </a:prstGeom>
        </p:spPr>
      </p:pic>
      <p:sp>
        <p:nvSpPr>
          <p:cNvPr id="10" name="Text Placeholder 9"/>
          <p:cNvSpPr>
            <a:spLocks noGrp="1"/>
          </p:cNvSpPr>
          <p:nvPr>
            <p:ph type="body" sz="quarter" idx="10" hasCustomPrompt="1"/>
          </p:nvPr>
        </p:nvSpPr>
        <p:spPr>
          <a:xfrm>
            <a:off x="0" y="5362928"/>
            <a:ext cx="12192000" cy="685800"/>
          </a:xfrm>
          <a:prstGeom prst="rect">
            <a:avLst/>
          </a:prstGeom>
        </p:spPr>
        <p:txBody>
          <a:bodyPr/>
          <a:lstStyle>
            <a:lvl1pPr marL="0" indent="0" algn="ctr">
              <a:spcBef>
                <a:spcPts val="1200"/>
              </a:spcBef>
              <a:spcAft>
                <a:spcPts val="1200"/>
              </a:spcAft>
              <a:buNone/>
              <a:defRPr sz="44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pic>
        <p:nvPicPr>
          <p:cNvPr id="7" name="Picture 6">
            <a:extLst>
              <a:ext uri="{FF2B5EF4-FFF2-40B4-BE49-F238E27FC236}">
                <a16:creationId xmlns:a16="http://schemas.microsoft.com/office/drawing/2014/main" id="{452A85CD-EF90-E24C-ACB9-CEC7C2079ACC}"/>
              </a:ext>
            </a:extLst>
          </p:cNvPr>
          <p:cNvPicPr>
            <a:picLocks noChangeAspect="1"/>
          </p:cNvPicPr>
          <p:nvPr userDrawn="1"/>
        </p:nvPicPr>
        <p:blipFill rotWithShape="1">
          <a:blip r:embed="rId3"/>
          <a:srcRect l="7192" t="4927" r="6507" b="15964"/>
          <a:stretch/>
        </p:blipFill>
        <p:spPr>
          <a:xfrm>
            <a:off x="7086601" y="2643416"/>
            <a:ext cx="2576946" cy="2362200"/>
          </a:xfrm>
          <a:prstGeom prst="rect">
            <a:avLst/>
          </a:prstGeom>
        </p:spPr>
      </p:pic>
    </p:spTree>
    <p:extLst>
      <p:ext uri="{BB962C8B-B14F-4D97-AF65-F5344CB8AC3E}">
        <p14:creationId xmlns:p14="http://schemas.microsoft.com/office/powerpoint/2010/main" val="307460527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32280" y="2209800"/>
            <a:ext cx="8662604" cy="2247692"/>
          </a:xfrm>
          <a:prstGeom prst="rect">
            <a:avLst/>
          </a:prstGeom>
        </p:spPr>
        <p:txBody>
          <a:bodyPr anchor="ctr"/>
          <a:lstStyle>
            <a:lvl1pPr>
              <a:lnSpc>
                <a:spcPct val="150000"/>
              </a:lnSpc>
              <a:defRPr sz="32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5" name="Quote">
            <a:extLst>
              <a:ext uri="{FF2B5EF4-FFF2-40B4-BE49-F238E27FC236}">
                <a16:creationId xmlns:a16="http://schemas.microsoft.com/office/drawing/2014/main" id="{F103AB68-8EEE-284C-923A-25A076478FD8}"/>
              </a:ext>
            </a:extLst>
          </p:cNvPr>
          <p:cNvSpPr/>
          <p:nvPr userDrawn="1"/>
        </p:nvSpPr>
        <p:spPr>
          <a:xfrm>
            <a:off x="522278" y="12192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144881" y="35666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14945515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990599"/>
            <a:ext cx="10515600" cy="609601"/>
          </a:xfrm>
          <a:prstGeom prst="rect">
            <a:avLst/>
          </a:prstGeom>
        </p:spPr>
        <p:txBody>
          <a:bodyPr anchor="ctr"/>
          <a:lstStyle>
            <a:lvl1pPr>
              <a:defRPr sz="44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676400"/>
            <a:ext cx="6362701" cy="76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2133600"/>
            <a:ext cx="10668000" cy="3962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
              <a:defRPr sz="3200">
                <a:solidFill>
                  <a:schemeClr val="bg1">
                    <a:lumMod val="95000"/>
                  </a:schemeClr>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bg1">
                    <a:lumMod val="95000"/>
                  </a:schemeClr>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93615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tement">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1524000"/>
            <a:ext cx="12192000" cy="3810000"/>
          </a:xfrm>
          <a:prstGeom prst="rect">
            <a:avLst/>
          </a:prstGeom>
        </p:spPr>
        <p:txBody>
          <a:bodyPr anchor="ctr"/>
          <a:lstStyle>
            <a:lvl1pPr marL="0" indent="0" algn="ctr">
              <a:buNone/>
              <a:defRPr sz="4000">
                <a:solidFill>
                  <a:schemeClr val="bg2"/>
                </a:solidFill>
                <a:latin typeface="+mn-lt"/>
              </a:defRPr>
            </a:lvl1pPr>
          </a:lstStyle>
          <a:p>
            <a:pPr lvl="0"/>
            <a:r>
              <a:rPr lang="en-US" sz="4000" dirty="0">
                <a:latin typeface="+mn-lt"/>
              </a:rPr>
              <a:t>Text</a:t>
            </a:r>
            <a:endParaRPr lang="en-US" dirty="0"/>
          </a:p>
        </p:txBody>
      </p:sp>
      <p:pic>
        <p:nvPicPr>
          <p:cNvPr id="2" name="Picture 1">
            <a:extLst>
              <a:ext uri="{FF2B5EF4-FFF2-40B4-BE49-F238E27FC236}">
                <a16:creationId xmlns:a16="http://schemas.microsoft.com/office/drawing/2014/main" id="{57DD19E1-1279-7044-8EE0-DE47659FECB4}"/>
              </a:ext>
            </a:extLst>
          </p:cNvPr>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a:off x="2810170" y="352045"/>
            <a:ext cx="6705599" cy="6353555"/>
          </a:xfrm>
          <a:prstGeom prst="rect">
            <a:avLst/>
          </a:prstGeom>
          <a:noFill/>
        </p:spPr>
      </p:pic>
    </p:spTree>
    <p:extLst>
      <p:ext uri="{BB962C8B-B14F-4D97-AF65-F5344CB8AC3E}">
        <p14:creationId xmlns:p14="http://schemas.microsoft.com/office/powerpoint/2010/main" val="28810439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096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2981496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2235" y="777240"/>
            <a:ext cx="5716765" cy="5476318"/>
          </a:xfrm>
          <a:prstGeom prst="rect">
            <a:avLst/>
          </a:prstGeom>
        </p:spPr>
      </p:pic>
    </p:spTree>
    <p:extLst>
      <p:ext uri="{BB962C8B-B14F-4D97-AF65-F5344CB8AC3E}">
        <p14:creationId xmlns:p14="http://schemas.microsoft.com/office/powerpoint/2010/main" val="29944764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35224783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839126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9129755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802218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bg2"/>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bg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21843" y="430719"/>
            <a:ext cx="993014" cy="940881"/>
          </a:xfrm>
          <a:prstGeom prst="rect">
            <a:avLst/>
          </a:prstGeom>
        </p:spPr>
      </p:pic>
    </p:spTree>
    <p:extLst>
      <p:ext uri="{BB962C8B-B14F-4D97-AF65-F5344CB8AC3E}">
        <p14:creationId xmlns:p14="http://schemas.microsoft.com/office/powerpoint/2010/main" val="37115815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1857785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1071833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480863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38634660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220671029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56199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4725782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414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6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23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964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14158083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32832023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6360" y="777240"/>
            <a:ext cx="5716765" cy="5476318"/>
          </a:xfrm>
          <a:prstGeom prst="rect">
            <a:avLst/>
          </a:prstGeom>
        </p:spPr>
      </p:pic>
    </p:spTree>
    <p:extLst>
      <p:ext uri="{BB962C8B-B14F-4D97-AF65-F5344CB8AC3E}">
        <p14:creationId xmlns:p14="http://schemas.microsoft.com/office/powerpoint/2010/main" val="269268363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9580214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8025926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95705516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28020547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207513059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29101045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29399515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2190816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r="-1231"/>
          <a:stretch/>
        </p:blipFill>
        <p:spPr>
          <a:xfrm>
            <a:off x="7391400" y="19812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371600"/>
            <a:ext cx="6629401"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21025294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394238541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684423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0533363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Group Phot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1752600"/>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047999"/>
            <a:ext cx="3975017" cy="3800713"/>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4200" y="228600"/>
            <a:ext cx="4820753" cy="3498035"/>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5800" y="228600"/>
            <a:ext cx="4327747" cy="2536955"/>
          </a:xfrm>
          <a:prstGeom prst="rect">
            <a:avLst/>
          </a:prstGeom>
        </p:spPr>
      </p:pic>
      <p:pic>
        <p:nvPicPr>
          <p:cNvPr id="8" name="Picture 3">
            <a:extLst>
              <a:ext uri="{FF2B5EF4-FFF2-40B4-BE49-F238E27FC236}">
                <a16:creationId xmlns:a16="http://schemas.microsoft.com/office/drawing/2014/main" id="{CDDC8651-571B-4747-8510-542436905AA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660819" y="2727891"/>
            <a:ext cx="4940382" cy="3903562"/>
          </a:xfrm>
          <a:prstGeom prst="rect">
            <a:avLst/>
          </a:prstGeom>
        </p:spPr>
      </p:pic>
    </p:spTree>
    <p:extLst>
      <p:ext uri="{BB962C8B-B14F-4D97-AF65-F5344CB8AC3E}">
        <p14:creationId xmlns:p14="http://schemas.microsoft.com/office/powerpoint/2010/main" val="24596034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021769"/>
            <a:ext cx="185822" cy="406708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74078" y="1371599"/>
            <a:ext cx="4953000" cy="4114800"/>
          </a:xfrm>
          <a:prstGeom prst="rect">
            <a:avLst/>
          </a:prstGeom>
        </p:spPr>
        <p:txBody>
          <a:bodyPr anchor="ctr"/>
          <a:lstStyle>
            <a:lvl1pPr marL="466725" indent="-466725">
              <a:lnSpc>
                <a:spcPct val="110000"/>
              </a:lnSpc>
              <a:spcBef>
                <a:spcPts val="600"/>
              </a:spcBef>
              <a:spcAft>
                <a:spcPts val="600"/>
              </a:spcAft>
              <a:buClr>
                <a:schemeClr val="accent2"/>
              </a:buClr>
              <a:buFont typeface="Wingdings 3" panose="05040102010807070707" pitchFamily="18" charset="2"/>
              <a:buChar char=""/>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1905000"/>
            <a:ext cx="4419600" cy="2019731"/>
          </a:xfrm>
          <a:prstGeom prst="rect">
            <a:avLst/>
          </a:prstGeom>
        </p:spPr>
        <p:txBody>
          <a:bodyPr anchor="ctr"/>
          <a:lstStyle>
            <a:lvl1pPr>
              <a:lnSpc>
                <a:spcPct val="110000"/>
              </a:lnSpc>
              <a:defRPr sz="40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66322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bg2">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u"/>
              <a:defRPr sz="24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228600" y="381000"/>
            <a:ext cx="1828800" cy="609600"/>
          </a:xfrm>
          <a:prstGeom prst="rect">
            <a:avLst/>
          </a:prstGeom>
        </p:spPr>
        <p:txBody>
          <a:bodyPr/>
          <a:lstStyle>
            <a:lvl1pPr marL="0" indent="0">
              <a:buNone/>
              <a:defRPr sz="1600">
                <a:solidFill>
                  <a:schemeClr val="bg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36280883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2751874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1676400" y="1600200"/>
            <a:ext cx="4343233" cy="520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0" y="685800"/>
            <a:ext cx="6362701" cy="685800"/>
          </a:xfrm>
          <a:prstGeom prst="rect">
            <a:avLst/>
          </a:prstGeom>
        </p:spPr>
        <p:txBody>
          <a:bodyPr/>
          <a:lstStyle>
            <a:lvl1pPr>
              <a:defRPr lang="en-US" sz="36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8" name="Content Placeholder 7"/>
          <p:cNvSpPr>
            <a:spLocks noGrp="1"/>
          </p:cNvSpPr>
          <p:nvPr>
            <p:ph sz="quarter" idx="11" hasCustomPrompt="1"/>
          </p:nvPr>
        </p:nvSpPr>
        <p:spPr>
          <a:xfrm>
            <a:off x="723901" y="2057400"/>
            <a:ext cx="6324600" cy="4038599"/>
          </a:xfrm>
          <a:prstGeom prst="rect">
            <a:avLst/>
          </a:prstGeom>
        </p:spPr>
        <p:txBody>
          <a:bodyP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8466336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ctr">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438400"/>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3200">
                <a:solidFill>
                  <a:schemeClr val="bg2"/>
                </a:solidFill>
                <a:latin typeface="Helvetica" panose="020B0604020202020204" pitchFamily="34" charset="0"/>
                <a:cs typeface="Helvetica" panose="020B0604020202020204" pitchFamily="34" charset="0"/>
              </a:defRPr>
            </a:lvl1pPr>
            <a:lvl2pPr marL="346075" indent="-346075">
              <a:lnSpc>
                <a:spcPct val="110000"/>
              </a:lnSpc>
              <a:spcBef>
                <a:spcPts val="600"/>
              </a:spcBef>
              <a:spcAft>
                <a:spcPts val="600"/>
              </a:spcAft>
              <a:buClr>
                <a:schemeClr val="accent2"/>
              </a:buClr>
              <a:buFont typeface="Wingdings 3" panose="05040102010807070707" pitchFamily="18" charset="2"/>
              <a:buChar char=""/>
              <a:defRPr sz="2400">
                <a:solidFill>
                  <a:schemeClr val="bg2"/>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1"/>
            <a:r>
              <a:rPr lang="en-US" dirty="0"/>
              <a:t>Bullet</a:t>
            </a:r>
          </a:p>
        </p:txBody>
      </p:sp>
    </p:spTree>
    <p:extLst>
      <p:ext uri="{BB962C8B-B14F-4D97-AF65-F5344CB8AC3E}">
        <p14:creationId xmlns:p14="http://schemas.microsoft.com/office/powerpoint/2010/main" val="2289863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5.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1384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bg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1" r:id="rId1"/>
    <p:sldLayoutId id="2147483860" r:id="rId2"/>
    <p:sldLayoutId id="2147483874" r:id="rId3"/>
    <p:sldLayoutId id="2147483870" r:id="rId4"/>
    <p:sldLayoutId id="2147483880" r:id="rId5"/>
    <p:sldLayoutId id="2147483881" r:id="rId6"/>
    <p:sldLayoutId id="2147483878" r:id="rId7"/>
    <p:sldLayoutId id="2147483858" r:id="rId8"/>
    <p:sldLayoutId id="2147483890" r:id="rId9"/>
    <p:sldLayoutId id="2147483877" r:id="rId10"/>
    <p:sldLayoutId id="2147483879" r:id="rId11"/>
    <p:sldLayoutId id="2147483908" r:id="rId12"/>
    <p:sldLayoutId id="2147483909"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172200"/>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1"/>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480777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94" r:id="rId5"/>
    <p:sldLayoutId id="2147483896" r:id="rId6"/>
    <p:sldLayoutId id="2147483895" r:id="rId7"/>
    <p:sldLayoutId id="2147483893" r:id="rId8"/>
    <p:sldLayoutId id="2147483887" r:id="rId9"/>
    <p:sldLayoutId id="2147483888" r:id="rId10"/>
    <p:sldLayoutId id="2147483875" r:id="rId11"/>
    <p:sldLayoutId id="2147483892" r:id="rId12"/>
    <p:sldLayoutId id="2147483897"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173768"/>
      </p:ext>
    </p:extLst>
  </p:cSld>
  <p:clrMap bg1="lt1" tx1="dk1" bg2="lt2" tx2="dk2" accent1="accent1" accent2="accent2" accent3="accent3" accent4="accent4" accent5="accent5" accent6="accent6" hlink="hlink" folHlink="folHlink"/>
  <p:sldLayoutIdLst>
    <p:sldLayoutId id="2147483912"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01275311"/>
      </p:ext>
    </p:extLst>
  </p:cSld>
  <p:clrMap bg1="lt1" tx1="dk1" bg2="lt2" tx2="dk2" accent1="accent1" accent2="accent2" accent3="accent3" accent4="accent4" accent5="accent5" accent6="accent6" hlink="hlink" folHlink="folHlink"/>
  <p:sldLayoutIdLst>
    <p:sldLayoutId id="2147483914" r:id="rId1"/>
    <p:sldLayoutId id="2147483915" r:id="rId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353800" y="62908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0548730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Gold Bar">
            <a:extLst>
              <a:ext uri="{FF2B5EF4-FFF2-40B4-BE49-F238E27FC236}">
                <a16:creationId xmlns:a16="http://schemas.microsoft.com/office/drawing/2014/main" id="{2D281C9F-BF1C-FB4C-824C-28CF70BB31A1}"/>
              </a:ext>
            </a:extLst>
          </p:cNvPr>
          <p:cNvSpPr/>
          <p:nvPr/>
        </p:nvSpPr>
        <p:spPr>
          <a:xfrm>
            <a:off x="5412349" y="4368801"/>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101600" y="3146351"/>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400" b="1" i="0" u="none" strike="noStrike" cap="none" normalizeH="0" baseline="0" noProof="0">
                <a:ln>
                  <a:noFill/>
                </a:ln>
                <a:solidFill>
                  <a:srgbClr val="F0C300"/>
                </a:solidFill>
                <a:effectLst/>
                <a:uLnTx/>
                <a:uFillTx/>
                <a:latin typeface="Arial" panose="020B0604020202020204" pitchFamily="34" charset="0"/>
                <a:ea typeface="+mn-ea"/>
                <a:cs typeface="Arial" panose="020B0604020202020204" pitchFamily="34" charset="0"/>
              </a:rPr>
              <a:t>Lions Internationals strategiska plan</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Placeholder 18">
            <a:extLst>
              <a:ext uri="{FF2B5EF4-FFF2-40B4-BE49-F238E27FC236}">
                <a16:creationId xmlns:a16="http://schemas.microsoft.com/office/drawing/2014/main" id="{8A5D4011-3E35-C542-B61B-BC6A955BA778}"/>
              </a:ext>
            </a:extLst>
          </p:cNvPr>
          <p:cNvSpPr txBox="1">
            <a:spLocks/>
          </p:cNvSpPr>
          <p:nvPr/>
        </p:nvSpPr>
        <p:spPr>
          <a:xfrm>
            <a:off x="0" y="4067579"/>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0C3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cap="none" normalizeH="0" baseline="0" noProof="0">
                <a:ln>
                  <a:noFill/>
                </a:ln>
                <a:solidFill>
                  <a:srgbClr val="F0C300"/>
                </a:solidFill>
                <a:effectLst/>
                <a:uLnTx/>
                <a:uFillTx/>
                <a:latin typeface="Arial" panose="020B0604020202020204" pitchFamily="34" charset="0"/>
                <a:ea typeface="+mn-ea"/>
                <a:cs typeface="Arial" panose="020B0604020202020204" pitchFamily="34" charset="0"/>
              </a:rPr>
              <a:t>Uppdateringar 2022-2023</a:t>
            </a:r>
          </a:p>
        </p:txBody>
      </p:sp>
      <p:sp>
        <p:nvSpPr>
          <p:cNvPr id="2" name="textruta 1">
            <a:extLst>
              <a:ext uri="{FF2B5EF4-FFF2-40B4-BE49-F238E27FC236}">
                <a16:creationId xmlns:a16="http://schemas.microsoft.com/office/drawing/2014/main" id="{B539899A-D985-04B2-1FB6-5C1D0D311A08}"/>
              </a:ext>
            </a:extLst>
          </p:cNvPr>
          <p:cNvSpPr txBox="1"/>
          <p:nvPr/>
        </p:nvSpPr>
        <p:spPr>
          <a:xfrm>
            <a:off x="228600" y="6373107"/>
            <a:ext cx="3276600" cy="215444"/>
          </a:xfrm>
          <a:prstGeom prst="rect">
            <a:avLst/>
          </a:prstGeom>
          <a:noFill/>
        </p:spPr>
        <p:txBody>
          <a:bodyPr wrap="square" rtlCol="0">
            <a:spAutoFit/>
          </a:bodyPr>
          <a:lstStyle/>
          <a:p>
            <a:r>
              <a:rPr lang="sv-SE" sz="800">
                <a:solidFill>
                  <a:schemeClr val="bg1"/>
                </a:solidFill>
              </a:rPr>
              <a:t>LIONS INTERNATIONAL STRATEGIC PLAN PRESENTATION.SW</a:t>
            </a:r>
          </a:p>
        </p:txBody>
      </p:sp>
    </p:spTree>
    <p:extLst>
      <p:ext uri="{BB962C8B-B14F-4D97-AF65-F5344CB8AC3E}">
        <p14:creationId xmlns:p14="http://schemas.microsoft.com/office/powerpoint/2010/main" val="417907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sv-SE">
                <a:latin typeface="Arial" panose="020B0604020202020204" pitchFamily="34" charset="0"/>
                <a:cs typeface="Arial" panose="020B0604020202020204" pitchFamily="34" charset="0"/>
              </a:rPr>
              <a:t>1) Stärka organisationen och stiftelsen</a:t>
            </a:r>
          </a:p>
        </p:txBody>
      </p:sp>
      <p:sp>
        <p:nvSpPr>
          <p:cNvPr id="3" name="Content Placeholder 2"/>
          <p:cNvSpPr>
            <a:spLocks noGrp="1"/>
          </p:cNvSpPr>
          <p:nvPr>
            <p:ph sz="quarter" idx="11"/>
          </p:nvPr>
        </p:nvSpPr>
        <p:spPr>
          <a:xfrm>
            <a:off x="761999" y="1677042"/>
            <a:ext cx="9525001" cy="4342758"/>
          </a:xfrm>
        </p:spPr>
        <p:txBody>
          <a:bodyPr/>
          <a:lstStyle/>
          <a:p>
            <a:pPr marL="457200" indent="-457200">
              <a:spcBef>
                <a:spcPts val="1800"/>
              </a:spcBef>
              <a:spcAft>
                <a:spcPts val="1800"/>
              </a:spcAft>
              <a:buClr>
                <a:schemeClr val="accent2"/>
              </a:buClr>
              <a:buFont typeface="Wingdings 3" panose="05040102010807070707" pitchFamily="18" charset="2"/>
              <a:buChar char="u"/>
            </a:pPr>
            <a:r>
              <a:rPr lang="sv-SE" dirty="0">
                <a:latin typeface="Arial" panose="020B0604020202020204" pitchFamily="34" charset="0"/>
                <a:cs typeface="Arial" panose="020B0604020202020204" pitchFamily="34" charset="0"/>
              </a:rPr>
              <a:t>Förena vår organisation och vår stiftelse (LCIF) under ett enda varumärkesnamn och ett antal grundpelare. </a:t>
            </a:r>
          </a:p>
          <a:p>
            <a:pPr marL="457200" indent="-457200">
              <a:spcBef>
                <a:spcPts val="1800"/>
              </a:spcBef>
              <a:spcAft>
                <a:spcPts val="1800"/>
              </a:spcAft>
              <a:buClr>
                <a:schemeClr val="accent2"/>
              </a:buClr>
              <a:buFont typeface="Wingdings 3" panose="05040102010807070707" pitchFamily="18" charset="2"/>
              <a:buChar char="u"/>
            </a:pPr>
            <a:r>
              <a:rPr lang="sv-SE" dirty="0">
                <a:latin typeface="Arial" panose="020B0604020202020204" pitchFamily="34" charset="0"/>
                <a:cs typeface="Arial" panose="020B0604020202020204" pitchFamily="34" charset="0"/>
              </a:rPr>
              <a:t>Säkerställa att nya klubbar startar starkt, stödja klubbar som kämpar och öka medlemmarnas tillfredsställelse.</a:t>
            </a:r>
          </a:p>
          <a:p>
            <a:pPr marL="457200" indent="-457200">
              <a:spcBef>
                <a:spcPts val="1800"/>
              </a:spcBef>
              <a:spcAft>
                <a:spcPts val="1800"/>
              </a:spcAft>
              <a:buClr>
                <a:schemeClr val="accent2"/>
              </a:buClr>
              <a:buFont typeface="Wingdings 3" panose="05040102010807070707" pitchFamily="18" charset="2"/>
              <a:buChar char="u"/>
            </a:pPr>
            <a:r>
              <a:rPr lang="sv-SE" dirty="0">
                <a:latin typeface="Arial" panose="020B0604020202020204" pitchFamily="34" charset="0"/>
                <a:cs typeface="Arial" panose="020B0604020202020204" pitchFamily="34" charset="0"/>
              </a:rPr>
              <a:t>Öka stöd att starta nya klubbar på distriktsnivå.</a:t>
            </a:r>
          </a:p>
          <a:p>
            <a:pPr marL="457200" indent="-457200">
              <a:spcBef>
                <a:spcPts val="1800"/>
              </a:spcBef>
              <a:spcAft>
                <a:spcPts val="1800"/>
              </a:spcAft>
              <a:buClr>
                <a:schemeClr val="accent2"/>
              </a:buClr>
              <a:buFont typeface="Wingdings 3" panose="05040102010807070707" pitchFamily="18" charset="2"/>
              <a:buChar char="u"/>
            </a:pPr>
            <a:r>
              <a:rPr lang="sv-SE" dirty="0">
                <a:latin typeface="Arial" panose="020B0604020202020204" pitchFamily="34" charset="0"/>
                <a:cs typeface="Arial" panose="020B0604020202020204" pitchFamily="34" charset="0"/>
              </a:rPr>
              <a:t>Skapa en kultur att donera till LCIF.</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158"/>
            <a:ext cx="1143964" cy="1143642"/>
          </a:xfrm>
          <a:prstGeom prst="rect">
            <a:avLst/>
          </a:prstGeom>
        </p:spPr>
      </p:pic>
    </p:spTree>
    <p:extLst>
      <p:ext uri="{BB962C8B-B14F-4D97-AF65-F5344CB8AC3E}">
        <p14:creationId xmlns:p14="http://schemas.microsoft.com/office/powerpoint/2010/main" val="5719673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sv-SE">
                <a:latin typeface="Arial" panose="020B0604020202020204" pitchFamily="34" charset="0"/>
                <a:cs typeface="Arial" panose="020B0604020202020204" pitchFamily="34" charset="0"/>
              </a:rPr>
              <a:t>2) Skapa nya modeller för tillväxt</a:t>
            </a:r>
          </a:p>
        </p:txBody>
      </p:sp>
      <p:sp>
        <p:nvSpPr>
          <p:cNvPr id="3" name="Content Placeholder 2"/>
          <p:cNvSpPr>
            <a:spLocks noGrp="1"/>
          </p:cNvSpPr>
          <p:nvPr>
            <p:ph sz="quarter" idx="11"/>
          </p:nvPr>
        </p:nvSpPr>
        <p:spPr>
          <a:xfrm>
            <a:off x="761999" y="1828800"/>
            <a:ext cx="10591799" cy="4495800"/>
          </a:xfrm>
        </p:spPr>
        <p:txBody>
          <a:bodyPr/>
          <a:lstStyle/>
          <a:p>
            <a:pPr marL="457200" indent="-457200">
              <a:spcBef>
                <a:spcPts val="2400"/>
              </a:spcBef>
              <a:spcAft>
                <a:spcPts val="2400"/>
              </a:spcAft>
              <a:buClr>
                <a:schemeClr val="accent2"/>
              </a:buClr>
              <a:buFont typeface="Wingdings 3" panose="05040102010807070707" pitchFamily="18" charset="2"/>
              <a:buChar char="u"/>
            </a:pPr>
            <a:r>
              <a:rPr lang="sv-SE" dirty="0">
                <a:latin typeface="Arial" panose="020B0604020202020204" pitchFamily="34" charset="0"/>
                <a:cs typeface="Arial" panose="020B0604020202020204" pitchFamily="34" charset="0"/>
              </a:rPr>
              <a:t>Skapa nya modeller för globalt företagsansvar.</a:t>
            </a:r>
          </a:p>
          <a:p>
            <a:pPr marL="457200" indent="-457200">
              <a:spcBef>
                <a:spcPts val="2400"/>
              </a:spcBef>
              <a:spcAft>
                <a:spcPts val="2400"/>
              </a:spcAft>
              <a:buClr>
                <a:schemeClr val="accent2"/>
              </a:buClr>
              <a:buFont typeface="Wingdings 3" panose="05040102010807070707" pitchFamily="18" charset="2"/>
              <a:buChar char="u"/>
            </a:pPr>
            <a:r>
              <a:rPr lang="sv-SE" dirty="0">
                <a:latin typeface="Arial" panose="020B0604020202020204" pitchFamily="34" charset="0"/>
                <a:cs typeface="Arial" panose="020B0604020202020204" pitchFamily="34" charset="0"/>
              </a:rPr>
              <a:t>Undersöka nya modeller för hjälpinsatser och medlemskap. </a:t>
            </a:r>
          </a:p>
          <a:p>
            <a:pPr marL="457200" indent="-457200">
              <a:spcBef>
                <a:spcPts val="2400"/>
              </a:spcBef>
              <a:spcAft>
                <a:spcPts val="2400"/>
              </a:spcAft>
              <a:buClr>
                <a:schemeClr val="accent2"/>
              </a:buClr>
              <a:buFont typeface="Wingdings 3" panose="05040102010807070707" pitchFamily="18" charset="2"/>
              <a:buChar char="u"/>
            </a:pPr>
            <a:r>
              <a:rPr lang="sv-SE" dirty="0">
                <a:latin typeface="Arial" panose="020B0604020202020204" pitchFamily="34" charset="0"/>
                <a:cs typeface="Arial" panose="020B0604020202020204" pitchFamily="34" charset="0"/>
              </a:rPr>
              <a:t>Implementera pilotprojekt om tillfälliga frivilliginsatser, för att öka engagemang i större städer.</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1054857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sv-SE">
                <a:latin typeface="Arial" panose="020B0604020202020204" pitchFamily="34" charset="0"/>
                <a:cs typeface="Arial" panose="020B0604020202020204" pitchFamily="34" charset="0"/>
              </a:rPr>
              <a:t>3) Samordna mål, ledning och organisatoriskt stöd</a:t>
            </a:r>
          </a:p>
        </p:txBody>
      </p:sp>
      <p:sp>
        <p:nvSpPr>
          <p:cNvPr id="3" name="Content Placeholder 2"/>
          <p:cNvSpPr>
            <a:spLocks noGrp="1"/>
          </p:cNvSpPr>
          <p:nvPr>
            <p:ph sz="quarter" idx="11"/>
          </p:nvPr>
        </p:nvSpPr>
        <p:spPr>
          <a:xfrm>
            <a:off x="761999" y="2057400"/>
            <a:ext cx="9144001" cy="4114800"/>
          </a:xfrm>
        </p:spPr>
        <p:txBody>
          <a:bodyPr/>
          <a:lstStyle/>
          <a:p>
            <a:pPr marL="457200" indent="-457200">
              <a:spcBef>
                <a:spcPts val="3000"/>
              </a:spcBef>
              <a:spcAft>
                <a:spcPts val="3000"/>
              </a:spcAft>
              <a:buClr>
                <a:schemeClr val="accent2"/>
              </a:buClr>
              <a:buFont typeface="Wingdings 3" panose="05040102010807070707" pitchFamily="18" charset="2"/>
              <a:buChar char="u"/>
            </a:pPr>
            <a:r>
              <a:rPr lang="sv-SE" dirty="0">
                <a:latin typeface="Arial" panose="020B0604020202020204" pitchFamily="34" charset="0"/>
                <a:cs typeface="Arial" panose="020B0604020202020204" pitchFamily="34" charset="0"/>
              </a:rPr>
              <a:t>Genomföra gemensamma virtuella styrelsemöten. </a:t>
            </a:r>
          </a:p>
          <a:p>
            <a:pPr marL="457200" indent="-457200">
              <a:spcBef>
                <a:spcPts val="3000"/>
              </a:spcBef>
              <a:spcAft>
                <a:spcPts val="3000"/>
              </a:spcAft>
              <a:buClr>
                <a:schemeClr val="accent2"/>
              </a:buClr>
              <a:buFont typeface="Wingdings 3" panose="05040102010807070707" pitchFamily="18" charset="2"/>
              <a:buChar char="u"/>
            </a:pPr>
            <a:r>
              <a:rPr lang="sv-SE" dirty="0">
                <a:latin typeface="Arial" panose="020B0604020202020204" pitchFamily="34" charset="0"/>
                <a:cs typeface="Arial" panose="020B0604020202020204" pitchFamily="34" charset="0"/>
              </a:rPr>
              <a:t>Uppdatera roller för direktorer om medlemmar i förtroenderådet. </a:t>
            </a:r>
          </a:p>
          <a:p>
            <a:pPr marL="457200" indent="-457200">
              <a:spcBef>
                <a:spcPts val="3000"/>
              </a:spcBef>
              <a:spcAft>
                <a:spcPts val="3000"/>
              </a:spcAft>
              <a:buClr>
                <a:schemeClr val="accent2"/>
              </a:buClr>
              <a:buFont typeface="Wingdings 3" panose="05040102010807070707" pitchFamily="18" charset="2"/>
              <a:buChar char="u"/>
            </a:pPr>
            <a:r>
              <a:rPr lang="sv-SE" dirty="0">
                <a:latin typeface="Arial" panose="020B0604020202020204" pitchFamily="34" charset="0"/>
                <a:cs typeface="Arial" panose="020B0604020202020204" pitchFamily="34" charset="0"/>
              </a:rPr>
              <a:t>Utforska förbättringar av val av tredje vice president och direktorer.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42804558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2193169"/>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sv-SE" sz="2800" b="1" i="0" u="none" strike="noStrike" cap="none" normalizeH="0" baseline="0" noProof="0">
                <a:ln>
                  <a:noFill/>
                </a:ln>
                <a:solidFill>
                  <a:prstClr val="white"/>
                </a:solidFill>
                <a:effectLst/>
                <a:uLnTx/>
                <a:uFillTx/>
                <a:latin typeface="Arial" panose="020B0604020202020204" pitchFamily="34" charset="0"/>
                <a:cs typeface="Arial" panose="020B0604020202020204" pitchFamily="34" charset="0"/>
              </a:rPr>
              <a:t> </a:t>
            </a:r>
            <a:r>
              <a:rPr lang="sv-SE" sz="4400">
                <a:solidFill>
                  <a:srgbClr val="FFC000"/>
                </a:solidFill>
              </a:rPr>
              <a:t>Så vad uppnådde vi under år ett?</a:t>
            </a:r>
            <a:r>
              <a:rPr kumimoji="0" lang="sv-SE" sz="4400" b="1" i="0" u="none" strike="noStrike" cap="none" normalizeH="0" baseline="0" noProof="0">
                <a:ln>
                  <a:noFill/>
                </a:ln>
                <a:solidFill>
                  <a:srgbClr val="FFC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3991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sv-SE"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Stärka organisationen och stiftelsen</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sv-SE"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Skapa nya modeller för tillväxt</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sv-SE" sz="24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Samordna mål, ledning och organisatoriskt stöd</a:t>
            </a:r>
          </a:p>
        </p:txBody>
      </p:sp>
      <p:sp>
        <p:nvSpPr>
          <p:cNvPr id="2" name="Title 1"/>
          <p:cNvSpPr>
            <a:spLocks noGrp="1"/>
          </p:cNvSpPr>
          <p:nvPr>
            <p:ph type="title"/>
          </p:nvPr>
        </p:nvSpPr>
        <p:spPr/>
        <p:txBody>
          <a:bodyPr/>
          <a:lstStyle/>
          <a:p>
            <a:r>
              <a:rPr kumimoji="0" lang="sv-SE"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År ett – Viktiga prestationer</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204706"/>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sv-SE"/>
              <a:t>Fastställde nytt varumärkesnamn och motto</a:t>
            </a:r>
          </a:p>
          <a:p>
            <a:pPr marL="342900" indent="-342900">
              <a:lnSpc>
                <a:spcPct val="110000"/>
              </a:lnSpc>
              <a:spcBef>
                <a:spcPts val="600"/>
              </a:spcBef>
              <a:spcAft>
                <a:spcPts val="600"/>
              </a:spcAft>
              <a:buClr>
                <a:schemeClr val="accent2"/>
              </a:buClr>
              <a:buFont typeface="Wingdings 3" panose="05040102010807070707" pitchFamily="18" charset="2"/>
              <a:buChar char=""/>
            </a:pPr>
            <a:r>
              <a:rPr lang="sv-SE"/>
              <a:t>Genomförde enkät om medlemmarnas nöjdhet</a:t>
            </a:r>
          </a:p>
          <a:p>
            <a:pPr marL="342900" indent="-342900">
              <a:lnSpc>
                <a:spcPct val="110000"/>
              </a:lnSpc>
              <a:spcBef>
                <a:spcPts val="600"/>
              </a:spcBef>
              <a:spcAft>
                <a:spcPts val="600"/>
              </a:spcAft>
              <a:buClr>
                <a:schemeClr val="accent2"/>
              </a:buClr>
              <a:buFont typeface="Wingdings 3" panose="05040102010807070707" pitchFamily="18" charset="2"/>
              <a:buChar char=""/>
            </a:pPr>
            <a:r>
              <a:rPr lang="sv-SE"/>
              <a:t>Omstrukturerade anslag till medlemsutveckling</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2204706"/>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sv-SE"/>
              <a:t>Inledde nya partnerskap med företag</a:t>
            </a:r>
          </a:p>
          <a:p>
            <a:pPr marL="342900" indent="-342900">
              <a:buClr>
                <a:schemeClr val="accent2"/>
              </a:buClr>
              <a:buFont typeface="Wingdings 3" panose="05040102010807070707" pitchFamily="18" charset="2"/>
              <a:buChar char=""/>
            </a:pPr>
            <a:r>
              <a:rPr lang="sv-SE"/>
              <a:t>Lanserade gåvoportal för våra partners anställda</a:t>
            </a:r>
          </a:p>
          <a:p>
            <a:pPr marL="342900" indent="-342900">
              <a:buClr>
                <a:schemeClr val="accent2"/>
              </a:buClr>
              <a:buFont typeface="Wingdings 3" panose="05040102010807070707" pitchFamily="18" charset="2"/>
              <a:buChar char=""/>
            </a:pPr>
            <a:r>
              <a:rPr lang="sv-SE"/>
              <a:t>Genomförde enkät om tillfälliga frivilliginsatser</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74611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sv-SE" dirty="0"/>
              <a:t>Genomförde gemensamma möten i styrelsen och i förtroenderådet</a:t>
            </a:r>
          </a:p>
          <a:p>
            <a:pPr marL="342900" indent="-342900">
              <a:buClr>
                <a:schemeClr val="accent2"/>
              </a:buClr>
              <a:buFont typeface="Wingdings 3" panose="05040102010807070707" pitchFamily="18" charset="2"/>
              <a:buChar char=""/>
            </a:pPr>
            <a:r>
              <a:rPr lang="sv-SE" dirty="0"/>
              <a:t>Analyserade valprocessen i liknande organisationer</a:t>
            </a:r>
          </a:p>
        </p:txBody>
      </p:sp>
    </p:spTree>
    <p:extLst>
      <p:ext uri="{BB962C8B-B14F-4D97-AF65-F5344CB8AC3E}">
        <p14:creationId xmlns:p14="http://schemas.microsoft.com/office/powerpoint/2010/main" val="336582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9000" b="-9000"/>
          </a:stretch>
        </a:blipFill>
        <a:effectLst/>
      </p:bgPr>
    </p:bg>
    <p:spTree>
      <p:nvGrpSpPr>
        <p:cNvPr id="1" name=""/>
        <p:cNvGrpSpPr/>
        <p:nvPr/>
      </p:nvGrpSpPr>
      <p:grpSpPr>
        <a:xfrm>
          <a:off x="0" y="0"/>
          <a:ext cx="0" cy="0"/>
          <a:chOff x="0" y="0"/>
          <a:chExt cx="0" cy="0"/>
        </a:xfrm>
      </p:grpSpPr>
      <p:sp>
        <p:nvSpPr>
          <p:cNvPr id="3" name="Background - Overlay">
            <a:extLst>
              <a:ext uri="{FF2B5EF4-FFF2-40B4-BE49-F238E27FC236}">
                <a16:creationId xmlns:a16="http://schemas.microsoft.com/office/drawing/2014/main" id="{57A097A5-E818-E049-8FDC-E004EF874760}"/>
              </a:ext>
            </a:extLst>
          </p:cNvPr>
          <p:cNvSpPr/>
          <p:nvPr/>
        </p:nvSpPr>
        <p:spPr>
          <a:xfrm>
            <a:off x="1" y="1"/>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4"/>
          <a:stretch>
            <a:fillRect/>
          </a:stretch>
        </p:blipFill>
        <p:spPr>
          <a:xfrm>
            <a:off x="8915399"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5"/>
          <a:srcRect/>
          <a:stretch/>
        </p:blipFill>
        <p:spPr>
          <a:xfrm>
            <a:off x="273388" y="6114917"/>
            <a:ext cx="2755897" cy="463609"/>
          </a:xfrm>
          <a:prstGeom prst="rect">
            <a:avLst/>
          </a:prstGeom>
        </p:spPr>
      </p:pic>
      <p:sp>
        <p:nvSpPr>
          <p:cNvPr id="10" name="Text Placeholder 1">
            <a:extLst>
              <a:ext uri="{FF2B5EF4-FFF2-40B4-BE49-F238E27FC236}">
                <a16:creationId xmlns:a16="http://schemas.microsoft.com/office/drawing/2014/main" id="{239192B9-9807-844B-AAF7-F002CF0C2096}"/>
              </a:ext>
            </a:extLst>
          </p:cNvPr>
          <p:cNvSpPr txBox="1">
            <a:spLocks/>
          </p:cNvSpPr>
          <p:nvPr/>
        </p:nvSpPr>
        <p:spPr>
          <a:xfrm>
            <a:off x="990599" y="2164080"/>
            <a:ext cx="10210800"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sv-SE" sz="36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Vårt varumärke</a:t>
            </a:r>
          </a:p>
        </p:txBody>
      </p:sp>
      <p:sp>
        <p:nvSpPr>
          <p:cNvPr id="11" name="Rectangle 10">
            <a:extLst>
              <a:ext uri="{FF2B5EF4-FFF2-40B4-BE49-F238E27FC236}">
                <a16:creationId xmlns:a16="http://schemas.microsoft.com/office/drawing/2014/main" id="{CF92EBA6-1693-AB46-AD28-2097CA584915}"/>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A64ED1DD-7381-3E48-8C07-52F804AA508B}"/>
              </a:ext>
            </a:extLst>
          </p:cNvPr>
          <p:cNvSpPr txBox="1"/>
          <p:nvPr/>
        </p:nvSpPr>
        <p:spPr>
          <a:xfrm>
            <a:off x="1270542" y="3722092"/>
            <a:ext cx="9596387" cy="1131848"/>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1" i="0" u="none" strike="noStrike" cap="none" normalizeH="0" baseline="0" noProof="0">
                <a:ln>
                  <a:noFill/>
                </a:ln>
                <a:solidFill>
                  <a:srgbClr val="FFC000"/>
                </a:solidFill>
                <a:effectLst/>
                <a:uLnTx/>
                <a:uFillTx/>
                <a:latin typeface="Arial" panose="020B0604020202020204" pitchFamily="34" charset="0"/>
                <a:ea typeface="ヒラギノ角ゴ Pro W3" pitchFamily="125" charset="-128"/>
                <a:cs typeface="Arial" panose="020B0604020202020204" pitchFamily="34" charset="0"/>
              </a:rPr>
              <a:t>Lions International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sv-SE" sz="2400" b="1" i="0" u="none" strike="noStrike" cap="none" normalizeH="0" baseline="0" noProof="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Hjälper en värld i nöd</a:t>
            </a:r>
          </a:p>
        </p:txBody>
      </p:sp>
    </p:spTree>
    <p:extLst>
      <p:ext uri="{BB962C8B-B14F-4D97-AF65-F5344CB8AC3E}">
        <p14:creationId xmlns:p14="http://schemas.microsoft.com/office/powerpoint/2010/main" val="43745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sv-SE"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Stärka organisationen och stiftelsen</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sv-SE"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Skapa nya modeller för tillväxt</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sv-SE" sz="24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Samordna mål, ledning och organisatoriskt stöd</a:t>
            </a:r>
          </a:p>
        </p:txBody>
      </p:sp>
      <p:sp>
        <p:nvSpPr>
          <p:cNvPr id="2" name="Title 1"/>
          <p:cNvSpPr>
            <a:spLocks noGrp="1"/>
          </p:cNvSpPr>
          <p:nvPr>
            <p:ph type="title"/>
          </p:nvPr>
        </p:nvSpPr>
        <p:spPr/>
        <p:txBody>
          <a:bodyPr/>
          <a:lstStyle/>
          <a:p>
            <a:r>
              <a:rPr kumimoji="0" lang="sv-SE"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År två – Fokusområden</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512483"/>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sv-SE"/>
              <a:t>Lansera nytt varumärke</a:t>
            </a:r>
          </a:p>
          <a:p>
            <a:pPr marL="342900" indent="-342900">
              <a:lnSpc>
                <a:spcPct val="110000"/>
              </a:lnSpc>
              <a:spcBef>
                <a:spcPts val="600"/>
              </a:spcBef>
              <a:spcAft>
                <a:spcPts val="600"/>
              </a:spcAft>
              <a:buClr>
                <a:schemeClr val="accent2"/>
              </a:buClr>
              <a:buFont typeface="Wingdings 3" panose="05040102010807070707" pitchFamily="18" charset="2"/>
              <a:buChar char=""/>
            </a:pPr>
            <a:r>
              <a:rPr lang="sv-SE"/>
              <a:t>Introducera grundpelare</a:t>
            </a:r>
          </a:p>
          <a:p>
            <a:pPr marL="342900" indent="-342900">
              <a:lnSpc>
                <a:spcPct val="110000"/>
              </a:lnSpc>
              <a:spcBef>
                <a:spcPts val="600"/>
              </a:spcBef>
              <a:spcAft>
                <a:spcPts val="600"/>
              </a:spcAft>
              <a:buClr>
                <a:schemeClr val="accent2"/>
              </a:buClr>
              <a:buFont typeface="Wingdings 3" panose="05040102010807070707" pitchFamily="18" charset="2"/>
              <a:buChar char=""/>
            </a:pPr>
            <a:r>
              <a:rPr lang="sv-SE"/>
              <a:t>Återuppbygga klubbar</a:t>
            </a:r>
          </a:p>
          <a:p>
            <a:pPr marL="342900" indent="-342900">
              <a:lnSpc>
                <a:spcPct val="110000"/>
              </a:lnSpc>
              <a:spcBef>
                <a:spcPts val="600"/>
              </a:spcBef>
              <a:spcAft>
                <a:spcPts val="600"/>
              </a:spcAft>
              <a:buClr>
                <a:schemeClr val="accent2"/>
              </a:buClr>
              <a:buFont typeface="Wingdings 3" panose="05040102010807070707" pitchFamily="18" charset="2"/>
              <a:buChar char=""/>
            </a:pPr>
            <a:r>
              <a:rPr lang="sv-SE"/>
              <a:t>Öka bildande av nya klubbar</a:t>
            </a:r>
          </a:p>
          <a:p>
            <a:pPr marL="342900" indent="-342900">
              <a:lnSpc>
                <a:spcPct val="110000"/>
              </a:lnSpc>
              <a:spcBef>
                <a:spcPts val="600"/>
              </a:spcBef>
              <a:spcAft>
                <a:spcPts val="600"/>
              </a:spcAft>
              <a:buClr>
                <a:schemeClr val="accent2"/>
              </a:buClr>
              <a:buFont typeface="Wingdings 3" panose="05040102010807070707" pitchFamily="18" charset="2"/>
              <a:buChar char=""/>
            </a:pPr>
            <a:r>
              <a:rPr lang="sv-SE"/>
              <a:t>Bygga vidare framgångarna för Kampanj 100 </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159530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sv-SE"/>
              <a:t>Bygga ut vårt program om globalt företagsansvar</a:t>
            </a:r>
          </a:p>
          <a:p>
            <a:pPr marL="342900" indent="-342900">
              <a:buClr>
                <a:schemeClr val="accent2"/>
              </a:buClr>
              <a:buFont typeface="Wingdings 3" panose="05040102010807070707" pitchFamily="18" charset="2"/>
              <a:buChar char=""/>
            </a:pPr>
            <a:r>
              <a:rPr lang="sv-SE"/>
              <a:t>Pilotprojekt om tillfälliga frivilliginsatser</a:t>
            </a:r>
          </a:p>
          <a:p>
            <a:pPr marL="342900" indent="-342900">
              <a:buClr>
                <a:schemeClr val="accent2"/>
              </a:buClr>
              <a:buFont typeface="Wingdings 3" panose="05040102010807070707" pitchFamily="18" charset="2"/>
              <a:buChar char=""/>
            </a:pPr>
            <a:r>
              <a:rPr lang="sv-SE"/>
              <a:t>Bedömning av partner</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473708" cy="174611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sv-SE" dirty="0"/>
              <a:t>Fortsätta med gemensamma styrelsemöten</a:t>
            </a:r>
          </a:p>
          <a:p>
            <a:pPr marL="342900" indent="-342900">
              <a:buClr>
                <a:schemeClr val="accent2"/>
              </a:buClr>
              <a:buFont typeface="Wingdings 3" panose="05040102010807070707" pitchFamily="18" charset="2"/>
              <a:buChar char=""/>
            </a:pPr>
            <a:r>
              <a:rPr lang="sv-SE" dirty="0"/>
              <a:t>Implementera förändringar i processen kring tredje vice president</a:t>
            </a:r>
          </a:p>
        </p:txBody>
      </p:sp>
    </p:spTree>
    <p:extLst>
      <p:ext uri="{BB962C8B-B14F-4D97-AF65-F5344CB8AC3E}">
        <p14:creationId xmlns:p14="http://schemas.microsoft.com/office/powerpoint/2010/main" val="4271834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00800" y="685800"/>
            <a:ext cx="5257800" cy="5638800"/>
          </a:xfrm>
        </p:spPr>
        <p:txBody>
          <a:bodyPr/>
          <a:lstStyle/>
          <a:p>
            <a:pPr>
              <a:spcBef>
                <a:spcPts val="1200"/>
              </a:spcBef>
              <a:spcAft>
                <a:spcPts val="1200"/>
              </a:spcAft>
            </a:pPr>
            <a:r>
              <a:rPr lang="sv-SE" dirty="0">
                <a:latin typeface="Arial" panose="020B0604020202020204" pitchFamily="34" charset="0"/>
                <a:cs typeface="Arial" panose="020B0604020202020204" pitchFamily="34" charset="0"/>
              </a:rPr>
              <a:t>Dela nyheter om vår strategiska plan </a:t>
            </a:r>
          </a:p>
          <a:p>
            <a:pPr>
              <a:spcBef>
                <a:spcPts val="1200"/>
              </a:spcBef>
              <a:spcAft>
                <a:spcPts val="1200"/>
              </a:spcAft>
            </a:pPr>
            <a:r>
              <a:rPr lang="sv-SE" dirty="0">
                <a:latin typeface="Arial" panose="020B0604020202020204" pitchFamily="34" charset="0"/>
                <a:cs typeface="Arial" panose="020B0604020202020204" pitchFamily="34" charset="0"/>
              </a:rPr>
              <a:t>Besvara enkäter</a:t>
            </a:r>
          </a:p>
          <a:p>
            <a:pPr>
              <a:spcBef>
                <a:spcPts val="1200"/>
              </a:spcBef>
              <a:spcAft>
                <a:spcPts val="1200"/>
              </a:spcAft>
            </a:pPr>
            <a:r>
              <a:rPr lang="sv-SE" dirty="0">
                <a:latin typeface="Arial" panose="020B0604020202020204" pitchFamily="34" charset="0"/>
                <a:cs typeface="Arial" panose="020B0604020202020204" pitchFamily="34" charset="0"/>
              </a:rPr>
              <a:t>Fokusera på medlemmarnas tillfredsställelse i din klubb</a:t>
            </a:r>
          </a:p>
          <a:p>
            <a:pPr>
              <a:spcBef>
                <a:spcPts val="1200"/>
              </a:spcBef>
              <a:spcAft>
                <a:spcPts val="1200"/>
              </a:spcAft>
            </a:pPr>
            <a:r>
              <a:rPr lang="sv-SE" dirty="0">
                <a:latin typeface="Arial" panose="020B0604020202020204" pitchFamily="34" charset="0"/>
                <a:cs typeface="Arial" panose="020B0604020202020204" pitchFamily="34" charset="0"/>
              </a:rPr>
              <a:t>Ge regelbundet till LCIF</a:t>
            </a:r>
          </a:p>
        </p:txBody>
      </p:sp>
      <p:sp>
        <p:nvSpPr>
          <p:cNvPr id="3" name="Title 2"/>
          <p:cNvSpPr>
            <a:spLocks noGrp="1"/>
          </p:cNvSpPr>
          <p:nvPr>
            <p:ph type="title"/>
          </p:nvPr>
        </p:nvSpPr>
        <p:spPr>
          <a:xfrm>
            <a:off x="152400" y="2247469"/>
            <a:ext cx="4953000" cy="2019731"/>
          </a:xfrm>
        </p:spPr>
        <p:txBody>
          <a:bodyPr/>
          <a:lstStyle/>
          <a:p>
            <a:pPr>
              <a:lnSpc>
                <a:spcPct val="120000"/>
              </a:lnSpc>
            </a:pPr>
            <a:r>
              <a:rPr lang="sv-SE" sz="4400">
                <a:latin typeface="Arial" panose="020B0604020202020204" pitchFamily="34" charset="0"/>
                <a:cs typeface="Arial" panose="020B0604020202020204" pitchFamily="34" charset="0"/>
              </a:rPr>
              <a:t>Du kan hjälpa</a:t>
            </a:r>
          </a:p>
        </p:txBody>
      </p:sp>
    </p:spTree>
    <p:extLst>
      <p:ext uri="{BB962C8B-B14F-4D97-AF65-F5344CB8AC3E}">
        <p14:creationId xmlns:p14="http://schemas.microsoft.com/office/powerpoint/2010/main" val="7280141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6F9008-759B-BF4A-A397-55EB3B46A4EB}"/>
              </a:ext>
            </a:extLst>
          </p:cNvPr>
          <p:cNvPicPr>
            <a:picLocks noChangeAspect="1"/>
          </p:cNvPicPr>
          <p:nvPr/>
        </p:nvPicPr>
        <p:blipFill rotWithShape="1">
          <a:blip r:embed="rId3"/>
          <a:srcRect l="20140" t="17140" r="42977" b="40535"/>
          <a:stretch/>
        </p:blipFill>
        <p:spPr>
          <a:xfrm>
            <a:off x="8190046" y="-3"/>
            <a:ext cx="4001954" cy="6888881"/>
          </a:xfrm>
          <a:prstGeom prst="rect">
            <a:avLst/>
          </a:prstGeom>
        </p:spPr>
      </p:pic>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700192"/>
            <a:ext cx="7696200"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sv-SE" sz="3600" b="0" i="0" u="none" strike="noStrike" cap="none" normalizeH="0" baseline="0" noProof="0" dirty="0">
                <a:ln>
                  <a:noFill/>
                </a:ln>
                <a:solidFill>
                  <a:srgbClr val="00AC69"/>
                </a:solidFill>
                <a:effectLst/>
                <a:uLnTx/>
                <a:uFillTx/>
                <a:latin typeface="Arial" panose="020B0604020202020204" pitchFamily="34" charset="0"/>
                <a:ea typeface="ヒラギノ角ゴ Pro W3" charset="0"/>
                <a:cs typeface="Arial" panose="020B0604020202020204" pitchFamily="34" charset="0"/>
              </a:rPr>
              <a:t>LEOKLUBBPROGRAMMET</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sv-SE" sz="6000" b="1" i="0" u="none" strike="noStrike" cap="none" normalizeH="0" baseline="0" noProof="0" dirty="0">
                <a:ln>
                  <a:noFill/>
                </a:ln>
                <a:solidFill>
                  <a:srgbClr val="55565A"/>
                </a:solidFill>
                <a:effectLst/>
                <a:uLnTx/>
                <a:uFillTx/>
                <a:latin typeface="Arial" panose="020B0604020202020204" pitchFamily="34" charset="0"/>
                <a:ea typeface="ヒラギノ角ゴ Pro W3" charset="0"/>
                <a:cs typeface="Arial" panose="020B0604020202020204" pitchFamily="34" charset="0"/>
              </a:rPr>
              <a:t>STRATEGISK PLAN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499634" y="1037598"/>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pic>
        <p:nvPicPr>
          <p:cNvPr id="20" name="Picture 19">
            <a:extLst>
              <a:ext uri="{FF2B5EF4-FFF2-40B4-BE49-F238E27FC236}">
                <a16:creationId xmlns:a16="http://schemas.microsoft.com/office/drawing/2014/main" id="{500C187D-881A-124B-AD8C-8CCB536CC5D5}"/>
              </a:ext>
            </a:extLst>
          </p:cNvPr>
          <p:cNvPicPr>
            <a:picLocks noChangeAspect="1"/>
          </p:cNvPicPr>
          <p:nvPr/>
        </p:nvPicPr>
        <p:blipFill>
          <a:blip r:embed="rId6"/>
          <a:srcRect/>
          <a:stretch/>
        </p:blipFill>
        <p:spPr>
          <a:xfrm>
            <a:off x="9454476" y="349537"/>
            <a:ext cx="2425700" cy="467929"/>
          </a:xfrm>
          <a:prstGeom prst="rect">
            <a:avLst/>
          </a:prstGeom>
        </p:spPr>
      </p:pic>
    </p:spTree>
    <p:extLst>
      <p:ext uri="{BB962C8B-B14F-4D97-AF65-F5344CB8AC3E}">
        <p14:creationId xmlns:p14="http://schemas.microsoft.com/office/powerpoint/2010/main" val="6087321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3828723" y="2135533"/>
            <a:ext cx="7275095" cy="102591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sv-SE" sz="60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VÅRA MÅL</a:t>
            </a:r>
          </a:p>
        </p:txBody>
      </p:sp>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5"/>
          <a:stretch>
            <a:fillRect/>
          </a:stretch>
        </p:blipFill>
        <p:spPr>
          <a:xfrm>
            <a:off x="1608668" y="2422605"/>
            <a:ext cx="2113397" cy="2113397"/>
          </a:xfrm>
          <a:prstGeom prst="rect">
            <a:avLst/>
          </a:prstGeom>
        </p:spPr>
      </p:pic>
      <p:sp>
        <p:nvSpPr>
          <p:cNvPr id="2" name="TextBox 1">
            <a:extLst>
              <a:ext uri="{FF2B5EF4-FFF2-40B4-BE49-F238E27FC236}">
                <a16:creationId xmlns:a16="http://schemas.microsoft.com/office/drawing/2014/main" id="{F7051735-97BA-4735-9154-FF849B6DCF6F}"/>
              </a:ext>
            </a:extLst>
          </p:cNvPr>
          <p:cNvSpPr txBox="1"/>
          <p:nvPr/>
        </p:nvSpPr>
        <p:spPr>
          <a:xfrm>
            <a:off x="3896558" y="3340400"/>
            <a:ext cx="806684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cap="none" normalizeH="0" baseline="0" noProof="0" dirty="0">
                <a:ln>
                  <a:noFill/>
                </a:ln>
                <a:solidFill>
                  <a:prstClr val="white"/>
                </a:solidFill>
                <a:effectLst/>
                <a:uLnTx/>
                <a:uFillTx/>
                <a:ea typeface="+mn-ea"/>
                <a:cs typeface="Arial" panose="020B0604020202020204" pitchFamily="34" charset="0"/>
              </a:rPr>
              <a:t>Senast år 2026 kommer antal leomedlemmar ha ökat till 200 000 inrapporterade medlemmar och Leos som blir Lions kommer att ha ökat till 13 000 inrapporterade medlemmar, som ett resultat av ökade insatser kring rekrytering och övergång samt en förbättrad medlemsupplevelse. </a:t>
            </a:r>
          </a:p>
        </p:txBody>
      </p:sp>
    </p:spTree>
    <p:extLst>
      <p:ext uri="{BB962C8B-B14F-4D97-AF65-F5344CB8AC3E}">
        <p14:creationId xmlns:p14="http://schemas.microsoft.com/office/powerpoint/2010/main" val="39673039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12673" y="0"/>
            <a:ext cx="12204673" cy="687035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15460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2552078" y="2057400"/>
            <a:ext cx="7075170" cy="66161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sv-SE" sz="4000" b="1" i="0" u="none" strike="noStrike" cap="none" normalizeH="0" baseline="0" noProof="0" dirty="0">
                <a:ln>
                  <a:noFill/>
                </a:ln>
                <a:effectLst/>
                <a:uLnTx/>
                <a:uFillTx/>
                <a:latin typeface="Arial" charset="0"/>
                <a:ea typeface="Arial" charset="0"/>
                <a:cs typeface="Arial" charset="0"/>
              </a:rPr>
              <a:t>Vår historia har definierats av våra hjälpinsatser. </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259714" y="3326423"/>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sv-SE" sz="4000" b="1" i="0" u="none" strike="noStrike" cap="none" normalizeH="0" baseline="0" noProof="0">
                <a:ln>
                  <a:noFill/>
                </a:ln>
                <a:effectLst/>
                <a:uLnTx/>
                <a:uFillTx/>
                <a:latin typeface="Arial" charset="0"/>
                <a:ea typeface="Arial" charset="0"/>
                <a:cs typeface="Arial" charset="0"/>
              </a:rPr>
              <a:t>Och</a:t>
            </a:r>
            <a:r>
              <a:rPr kumimoji="0" lang="sv-SE" sz="4000" b="1" i="0" u="none" strike="noStrike" cap="none" normalizeH="0" baseline="0" noProof="0">
                <a:ln>
                  <a:noFill/>
                </a:ln>
                <a:solidFill>
                  <a:srgbClr val="FFC000"/>
                </a:solidFill>
                <a:effectLst/>
                <a:uLnTx/>
                <a:uFillTx/>
                <a:latin typeface="Arial" charset="0"/>
                <a:ea typeface="Arial" charset="0"/>
                <a:cs typeface="Arial" charset="0"/>
              </a:rPr>
              <a:t> </a:t>
            </a:r>
            <a:r>
              <a:rPr lang="sv-SE" sz="4400">
                <a:solidFill>
                  <a:srgbClr val="F0C300"/>
                </a:solidFill>
                <a:latin typeface="Arial" panose="020B0604020202020204" pitchFamily="34" charset="0"/>
                <a:ea typeface="ヒラギノ角ゴ Pro W3" pitchFamily="125" charset="-128"/>
                <a:cs typeface="Arial" panose="020B0604020202020204" pitchFamily="34" charset="0"/>
              </a:rPr>
              <a:t>vår framtid</a:t>
            </a:r>
            <a:r>
              <a:rPr kumimoji="0" lang="sv-SE" sz="4400" b="1" i="0" u="none" strike="noStrike" cap="none" normalizeH="0" baseline="0" noProof="0">
                <a:ln>
                  <a:noFill/>
                </a:ln>
                <a:solidFill>
                  <a:srgbClr val="F0C300"/>
                </a:solidFill>
                <a:effectLst/>
                <a:uLnTx/>
                <a:uFillTx/>
                <a:latin typeface="Arial" panose="020B0604020202020204" pitchFamily="34" charset="0"/>
                <a:ea typeface="ヒラギノ角ゴ Pro W3" pitchFamily="125" charset="-128"/>
                <a:cs typeface="Arial" panose="020B0604020202020204" pitchFamily="34" charset="0"/>
              </a:rPr>
              <a:t> </a:t>
            </a:r>
            <a:r>
              <a:rPr lang="sv-SE">
                <a:latin typeface="Arial" charset="0"/>
                <a:ea typeface="Arial" charset="0"/>
                <a:cs typeface="Arial" charset="0"/>
              </a:rPr>
              <a:t>kommer även att göra det.</a:t>
            </a:r>
            <a:r>
              <a:rPr kumimoji="0" lang="sv-SE" sz="4000" b="1" i="0" u="none" strike="noStrike" cap="none" normalizeH="0" baseline="0" noProof="0">
                <a:ln>
                  <a:noFill/>
                </a:ln>
                <a:effectLst/>
                <a:uLnTx/>
                <a:uFillTx/>
                <a:latin typeface="Arial" charset="0"/>
                <a:ea typeface="Arial" charset="0"/>
                <a:cs typeface="Arial" charset="0"/>
              </a:rPr>
              <a:t> </a:t>
            </a:r>
          </a:p>
        </p:txBody>
      </p:sp>
    </p:spTree>
    <p:extLst>
      <p:ext uri="{BB962C8B-B14F-4D97-AF65-F5344CB8AC3E}">
        <p14:creationId xmlns:p14="http://schemas.microsoft.com/office/powerpoint/2010/main" val="344214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ackground - Solid">
            <a:extLst>
              <a:ext uri="{FF2B5EF4-FFF2-40B4-BE49-F238E27FC236}">
                <a16:creationId xmlns:a16="http://schemas.microsoft.com/office/drawing/2014/main" id="{B767A0A2-1E75-6A43-AAFA-FDB254C946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819D7C-4A59-8C48-861C-894BCAFE8F7E}"/>
              </a:ext>
            </a:extLst>
          </p:cNvPr>
          <p:cNvPicPr>
            <a:picLocks noChangeAspect="1"/>
          </p:cNvPicPr>
          <p:nvPr/>
        </p:nvPicPr>
        <p:blipFill rotWithShape="1">
          <a:blip r:embed="rId3"/>
          <a:srcRect l="60775" t="44554" r="13495" b="5462"/>
          <a:stretch/>
        </p:blipFill>
        <p:spPr>
          <a:xfrm>
            <a:off x="-1" y="-1"/>
            <a:ext cx="2353591" cy="6857997"/>
          </a:xfrm>
          <a:prstGeom prst="rect">
            <a:avLst/>
          </a:prstGeom>
        </p:spPr>
      </p:pic>
      <p:pic>
        <p:nvPicPr>
          <p:cNvPr id="19" name="Picture 18">
            <a:extLst>
              <a:ext uri="{FF2B5EF4-FFF2-40B4-BE49-F238E27FC236}">
                <a16:creationId xmlns:a16="http://schemas.microsoft.com/office/drawing/2014/main" id="{76C58F04-54E6-A54E-A92B-2AFFD17C394E}"/>
              </a:ext>
            </a:extLst>
          </p:cNvPr>
          <p:cNvPicPr>
            <a:picLocks noChangeAspect="1"/>
          </p:cNvPicPr>
          <p:nvPr/>
        </p:nvPicPr>
        <p:blipFill rotWithShape="1">
          <a:blip r:embed="rId4"/>
          <a:srcRect l="15744" b="4901"/>
          <a:stretch/>
        </p:blipFill>
        <p:spPr>
          <a:xfrm rot="10800000" flipV="1">
            <a:off x="10958512" y="4769669"/>
            <a:ext cx="1233487" cy="2088331"/>
          </a:xfrm>
          <a:prstGeom prst="rect">
            <a:avLst/>
          </a:prstGeom>
        </p:spPr>
      </p:pic>
      <p:sp>
        <p:nvSpPr>
          <p:cNvPr id="34" name="Body Copy">
            <a:extLst>
              <a:ext uri="{FF2B5EF4-FFF2-40B4-BE49-F238E27FC236}">
                <a16:creationId xmlns:a16="http://schemas.microsoft.com/office/drawing/2014/main" id="{1132C406-3CC6-0345-9E27-27D0677D775F}"/>
              </a:ext>
            </a:extLst>
          </p:cNvPr>
          <p:cNvSpPr txBox="1">
            <a:spLocks/>
          </p:cNvSpPr>
          <p:nvPr/>
        </p:nvSpPr>
        <p:spPr>
          <a:xfrm>
            <a:off x="2362200" y="1670442"/>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sv-SE" sz="2600" b="0" i="0" u="none" strike="noStrike" cap="none" normalizeH="0" baseline="0" noProof="0">
                <a:ln>
                  <a:noFill/>
                </a:ln>
                <a:solidFill>
                  <a:srgbClr val="55565A"/>
                </a:solidFill>
                <a:effectLst/>
                <a:uLnTx/>
                <a:uFillTx/>
                <a:latin typeface="Arial" charset="0"/>
                <a:ea typeface="Arial" charset="0"/>
                <a:cs typeface="Arial" charset="0"/>
              </a:rPr>
              <a:t>Vi kommer att stärka leoklubbprogrammet under kommande fem år, genom att göra förbättringar in varje kärnområde i programmet. </a:t>
            </a:r>
          </a:p>
        </p:txBody>
      </p:sp>
      <p:sp>
        <p:nvSpPr>
          <p:cNvPr id="35" name="Body Copy">
            <a:extLst>
              <a:ext uri="{FF2B5EF4-FFF2-40B4-BE49-F238E27FC236}">
                <a16:creationId xmlns:a16="http://schemas.microsoft.com/office/drawing/2014/main" id="{89F29842-D656-6348-AFA3-DD72E03922A0}"/>
              </a:ext>
            </a:extLst>
          </p:cNvPr>
          <p:cNvSpPr txBox="1">
            <a:spLocks/>
          </p:cNvSpPr>
          <p:nvPr/>
        </p:nvSpPr>
        <p:spPr>
          <a:xfrm>
            <a:off x="2362200" y="75671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sv-SE" sz="4800" b="1" i="0" u="none" strike="noStrike" cap="none" normalizeH="0" baseline="0" noProof="0">
                <a:ln>
                  <a:noFill/>
                </a:ln>
                <a:solidFill>
                  <a:srgbClr val="55565A"/>
                </a:solidFill>
                <a:effectLst/>
                <a:uLnTx/>
                <a:uFillTx/>
                <a:latin typeface="Arial" charset="0"/>
                <a:ea typeface="Arial" charset="0"/>
                <a:cs typeface="Arial" charset="0"/>
              </a:rPr>
              <a:t>En omfattande fokusering</a:t>
            </a: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1" name="Oval 10">
            <a:extLst>
              <a:ext uri="{FF2B5EF4-FFF2-40B4-BE49-F238E27FC236}">
                <a16:creationId xmlns:a16="http://schemas.microsoft.com/office/drawing/2014/main" id="{328A8129-BE2E-1C4A-8A9B-691E7D980676}"/>
              </a:ext>
            </a:extLst>
          </p:cNvPr>
          <p:cNvSpPr/>
          <p:nvPr/>
        </p:nvSpPr>
        <p:spPr bwMode="auto">
          <a:xfrm>
            <a:off x="8925241" y="3598546"/>
            <a:ext cx="2352359" cy="2352359"/>
          </a:xfrm>
          <a:prstGeom prst="ellipse">
            <a:avLst/>
          </a:prstGeom>
          <a:solidFill>
            <a:srgbClr val="B3B2B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sv-SE"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Kontakt</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sv-SE"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 med LCIF </a:t>
            </a:r>
          </a:p>
        </p:txBody>
      </p:sp>
      <p:sp>
        <p:nvSpPr>
          <p:cNvPr id="10" name="Oval 9">
            <a:extLst>
              <a:ext uri="{FF2B5EF4-FFF2-40B4-BE49-F238E27FC236}">
                <a16:creationId xmlns:a16="http://schemas.microsoft.com/office/drawing/2014/main" id="{9D663DF4-83E2-904A-8703-E0CB46178C8E}"/>
              </a:ext>
            </a:extLst>
          </p:cNvPr>
          <p:cNvSpPr/>
          <p:nvPr/>
        </p:nvSpPr>
        <p:spPr bwMode="auto">
          <a:xfrm>
            <a:off x="6396182" y="3598546"/>
            <a:ext cx="2352359" cy="2352359"/>
          </a:xfrm>
          <a:prstGeom prst="ellipse">
            <a:avLst/>
          </a:prstGeom>
          <a:solidFill>
            <a:srgbClr val="00AC6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sv-SE"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Övergång </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sv-SE"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till Lions</a:t>
            </a:r>
          </a:p>
        </p:txBody>
      </p:sp>
      <p:sp>
        <p:nvSpPr>
          <p:cNvPr id="12" name="Oval 11">
            <a:extLst>
              <a:ext uri="{FF2B5EF4-FFF2-40B4-BE49-F238E27FC236}">
                <a16:creationId xmlns:a16="http://schemas.microsoft.com/office/drawing/2014/main" id="{DEBFB3DD-AB1A-3B43-9859-33E24E44FB9D}"/>
              </a:ext>
            </a:extLst>
          </p:cNvPr>
          <p:cNvSpPr/>
          <p:nvPr/>
        </p:nvSpPr>
        <p:spPr bwMode="auto">
          <a:xfrm>
            <a:off x="3867122" y="3598546"/>
            <a:ext cx="2352359" cy="2352359"/>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sv-SE" sz="18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Medlems-</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lang="sv-SE" b="1" dirty="0">
                <a:solidFill>
                  <a:prstClr val="white"/>
                </a:solidFill>
                <a:ea typeface="Arial" charset="0"/>
                <a:cs typeface="Arial" panose="020B0604020202020204" pitchFamily="34" charset="0"/>
              </a:rPr>
              <a:t>u</a:t>
            </a:r>
            <a:r>
              <a:rPr kumimoji="0" lang="sv-SE" sz="1800" b="1" i="0" u="none" strike="noStrike" cap="none" normalizeH="0" baseline="0" noProof="0" dirty="0" err="1">
                <a:ln>
                  <a:noFill/>
                </a:ln>
                <a:solidFill>
                  <a:prstClr val="white"/>
                </a:solidFill>
                <a:effectLst/>
                <a:uLnTx/>
                <a:uFillTx/>
                <a:latin typeface="Arial" panose="020B0604020202020204" pitchFamily="34" charset="0"/>
                <a:ea typeface="Arial" charset="0"/>
                <a:cs typeface="Arial" panose="020B0604020202020204" pitchFamily="34" charset="0"/>
              </a:rPr>
              <a:t>pplevelse</a:t>
            </a:r>
            <a:endParaRPr kumimoji="0" lang="sv-SE" sz="18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15" name="Oval 14">
            <a:extLst>
              <a:ext uri="{FF2B5EF4-FFF2-40B4-BE49-F238E27FC236}">
                <a16:creationId xmlns:a16="http://schemas.microsoft.com/office/drawing/2014/main" id="{C917FC6D-ED39-D845-A63B-061B23F7B7D1}"/>
              </a:ext>
            </a:extLst>
          </p:cNvPr>
          <p:cNvSpPr/>
          <p:nvPr/>
        </p:nvSpPr>
        <p:spPr bwMode="auto">
          <a:xfrm>
            <a:off x="1338062" y="3598546"/>
            <a:ext cx="2352359" cy="2352359"/>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sv-SE"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Rekrytering</a:t>
            </a:r>
          </a:p>
        </p:txBody>
      </p:sp>
      <p:sp>
        <p:nvSpPr>
          <p:cNvPr id="4" name="Right Arrow 3">
            <a:extLst>
              <a:ext uri="{FF2B5EF4-FFF2-40B4-BE49-F238E27FC236}">
                <a16:creationId xmlns:a16="http://schemas.microsoft.com/office/drawing/2014/main" id="{77BD8820-7B02-BA48-ADAE-67B2BC5CDCE4}"/>
              </a:ext>
            </a:extLst>
          </p:cNvPr>
          <p:cNvSpPr/>
          <p:nvPr/>
        </p:nvSpPr>
        <p:spPr>
          <a:xfrm>
            <a:off x="33192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EEED92C2-C99E-9047-B6F5-7C7024D6AAA6}"/>
              </a:ext>
            </a:extLst>
          </p:cNvPr>
          <p:cNvSpPr/>
          <p:nvPr/>
        </p:nvSpPr>
        <p:spPr>
          <a:xfrm>
            <a:off x="59100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FA65ECBC-BED0-6A47-BC1B-39EDC86B00C8}"/>
              </a:ext>
            </a:extLst>
          </p:cNvPr>
          <p:cNvSpPr/>
          <p:nvPr/>
        </p:nvSpPr>
        <p:spPr>
          <a:xfrm>
            <a:off x="8401977"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07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6BBDB391-CE9C-0142-8DEB-76A14B49876B}"/>
              </a:ext>
            </a:extLst>
          </p:cNvPr>
          <p:cNvPicPr>
            <a:picLocks noChangeAspect="1"/>
          </p:cNvPicPr>
          <p:nvPr/>
        </p:nvPicPr>
        <p:blipFill rotWithShape="1">
          <a:blip r:embed="rId3"/>
          <a:srcRect l="16530" t="2053" r="10928" b="4800"/>
          <a:stretch/>
        </p:blipFill>
        <p:spPr>
          <a:xfrm rot="10800000">
            <a:off x="10253452" y="-1"/>
            <a:ext cx="1938548" cy="3733801"/>
          </a:xfrm>
          <a:prstGeom prst="rect">
            <a:avLst/>
          </a:prstGeom>
        </p:spPr>
      </p:pic>
      <p:pic>
        <p:nvPicPr>
          <p:cNvPr id="3" name="Picture 2" descr="Logo&#10;&#10;Description automatically generated">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739089" y="0"/>
            <a:ext cx="1452911" cy="1452911"/>
          </a:xfrm>
          <a:prstGeom prst="rect">
            <a:avLst/>
          </a:prstGeom>
        </p:spPr>
      </p:pic>
      <p:pic>
        <p:nvPicPr>
          <p:cNvPr id="14" name="Picture 13" descr="Shape&#10;&#10;Description automatically generated">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9" name="Body Copy">
            <a:extLst>
              <a:ext uri="{FF2B5EF4-FFF2-40B4-BE49-F238E27FC236}">
                <a16:creationId xmlns:a16="http://schemas.microsoft.com/office/drawing/2014/main" id="{203FD019-E43E-4444-A72A-E629EEF11B73}"/>
              </a:ext>
            </a:extLst>
          </p:cNvPr>
          <p:cNvSpPr txBox="1">
            <a:spLocks/>
          </p:cNvSpPr>
          <p:nvPr/>
        </p:nvSpPr>
        <p:spPr>
          <a:xfrm>
            <a:off x="831160" y="2878147"/>
            <a:ext cx="5671239"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endParaRPr kumimoji="0" lang="en-US" sz="2800" b="0" i="0" u="none" strike="noStrike" kern="0" cap="none" spc="0" normalizeH="0" baseline="0" noProof="0" dirty="0">
              <a:ln>
                <a:noFill/>
              </a:ln>
              <a:solidFill>
                <a:srgbClr val="55565A"/>
              </a:solidFill>
              <a:effectLst/>
              <a:uLnTx/>
              <a:uFillTx/>
              <a:latin typeface="Arial" charset="0"/>
              <a:ea typeface="Arial" charset="0"/>
              <a:cs typeface="Arial" charset="0"/>
            </a:endParaRPr>
          </a:p>
        </p:txBody>
      </p:sp>
      <p:sp>
        <p:nvSpPr>
          <p:cNvPr id="10" name="Body Copy">
            <a:extLst>
              <a:ext uri="{FF2B5EF4-FFF2-40B4-BE49-F238E27FC236}">
                <a16:creationId xmlns:a16="http://schemas.microsoft.com/office/drawing/2014/main" id="{C9FC845C-3EEC-6F40-A790-5F0FEAB72A1D}"/>
              </a:ext>
            </a:extLst>
          </p:cNvPr>
          <p:cNvSpPr txBox="1">
            <a:spLocks/>
          </p:cNvSpPr>
          <p:nvPr/>
        </p:nvSpPr>
        <p:spPr>
          <a:xfrm>
            <a:off x="3911037" y="919241"/>
            <a:ext cx="4258021" cy="837361"/>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lang="sv-SE" sz="4800" b="1">
                <a:solidFill>
                  <a:srgbClr val="55565A"/>
                </a:solidFill>
                <a:latin typeface="Arial" charset="0"/>
                <a:ea typeface="Arial" charset="0"/>
                <a:cs typeface="Arial" charset="0"/>
              </a:rPr>
              <a:t>Bli</a:t>
            </a:r>
            <a:r>
              <a:rPr kumimoji="0" lang="sv-SE" sz="4400" b="1" i="0" u="none" strike="noStrike" cap="none" normalizeH="0" baseline="0" noProof="0">
                <a:ln>
                  <a:noFill/>
                </a:ln>
                <a:solidFill>
                  <a:srgbClr val="55565A"/>
                </a:solidFill>
                <a:effectLst/>
                <a:uLnTx/>
                <a:uFillTx/>
                <a:latin typeface="Arial" charset="0"/>
                <a:ea typeface="Arial" charset="0"/>
                <a:cs typeface="Arial" charset="0"/>
              </a:rPr>
              <a:t> </a:t>
            </a:r>
            <a:r>
              <a:rPr kumimoji="0" lang="sv-SE" sz="4400" b="1" i="0" u="none" strike="noStrike" cap="none" normalizeH="0" baseline="0" noProof="0">
                <a:ln>
                  <a:noFill/>
                </a:ln>
                <a:solidFill>
                  <a:srgbClr val="00AC69"/>
                </a:solidFill>
                <a:effectLst/>
                <a:uLnTx/>
                <a:uFillTx/>
                <a:latin typeface="Arial" charset="0"/>
                <a:ea typeface="Arial" charset="0"/>
                <a:cs typeface="Arial" charset="0"/>
              </a:rPr>
              <a:t>involverad</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srgbClr val="55565A"/>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600" b="0" i="0" u="none" strike="noStrike" kern="1200" cap="none" spc="0" normalizeH="0" baseline="0" noProof="0">
              <a:ln>
                <a:noFill/>
              </a:ln>
              <a:solidFill>
                <a:srgbClr val="55565A"/>
              </a:solidFill>
              <a:effectLst/>
              <a:uLnTx/>
              <a:uFillTx/>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B0FD424D-0FBC-4828-A787-ED07961314E4}"/>
              </a:ext>
            </a:extLst>
          </p:cNvPr>
          <p:cNvSpPr txBox="1"/>
          <p:nvPr/>
        </p:nvSpPr>
        <p:spPr>
          <a:xfrm flipH="1">
            <a:off x="687051" y="2340382"/>
            <a:ext cx="10705997" cy="3831818"/>
          </a:xfrm>
          <a:prstGeom prst="rect">
            <a:avLst/>
          </a:prstGeom>
          <a:noFill/>
        </p:spPr>
        <p:txBody>
          <a:bodyPr wrap="square" rtlCol="0">
            <a:spAutoFit/>
          </a:bodyPr>
          <a:lstStyle/>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sv-SE" sz="2400" b="0" i="0" u="none" strike="noStrike" cap="none" normalizeH="0" baseline="0" noProof="0">
                <a:ln>
                  <a:noFill/>
                </a:ln>
                <a:solidFill>
                  <a:prstClr val="black"/>
                </a:solidFill>
                <a:effectLst/>
                <a:uLnTx/>
                <a:uFillTx/>
                <a:ea typeface="+mn-ea"/>
                <a:cs typeface="Arial" panose="020B0604020202020204" pitchFamily="34" charset="0"/>
              </a:rPr>
              <a:t>Starta en leoklubb eller utöka en befintlig klubb</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sv-SE" sz="2400" b="0" i="0" u="none" strike="noStrike" cap="none" normalizeH="0" baseline="0" noProof="0">
                <a:ln>
                  <a:noFill/>
                </a:ln>
                <a:solidFill>
                  <a:prstClr val="black"/>
                </a:solidFill>
                <a:effectLst/>
                <a:uLnTx/>
                <a:uFillTx/>
                <a:ea typeface="+mn-ea"/>
                <a:cs typeface="Arial" panose="020B0604020202020204" pitchFamily="34" charset="0"/>
              </a:rPr>
              <a:t>Planera för kombinerade hjälpinsatser och utbildning för Leos och Lions</a:t>
            </a:r>
          </a:p>
          <a:p>
            <a:pPr marL="342900" indent="-342900" fontAlgn="auto">
              <a:spcBef>
                <a:spcPts val="600"/>
              </a:spcBef>
              <a:spcAft>
                <a:spcPts val="900"/>
              </a:spcAft>
              <a:buClr>
                <a:srgbClr val="EBB700"/>
              </a:buClr>
              <a:buFont typeface="Wingdings 3" panose="05040102010807070707" pitchFamily="18" charset="2"/>
              <a:buChar char=""/>
              <a:defRPr/>
            </a:pPr>
            <a:r>
              <a:rPr lang="sv-SE" sz="2400">
                <a:solidFill>
                  <a:prstClr val="black"/>
                </a:solidFill>
                <a:ea typeface="+mn-ea"/>
                <a:cs typeface="Arial" panose="020B0604020202020204" pitchFamily="34" charset="0"/>
              </a:rPr>
              <a:t>Säkerställ att leomedlemmar och leorådgivare inrapporteras i MyLCI </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lang="sv-SE" sz="2400">
                <a:solidFill>
                  <a:prstClr val="black"/>
                </a:solidFill>
                <a:ea typeface="+mn-ea"/>
                <a:cs typeface="Arial" panose="020B0604020202020204" pitchFamily="34" charset="0"/>
              </a:rPr>
              <a:t>Säkerställ att Leos bjuds in att bli Lions ELLER att starta klubbar för unga Lions</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lgn="ctr" fontAlgn="auto">
              <a:spcBef>
                <a:spcPts val="600"/>
              </a:spcBef>
              <a:spcAft>
                <a:spcPts val="900"/>
              </a:spcAft>
              <a:buClr>
                <a:srgbClr val="EBB700"/>
              </a:buClr>
              <a:defRPr/>
            </a:pPr>
            <a:r>
              <a:rPr lang="sv-SE" sz="2400">
                <a:solidFill>
                  <a:prstClr val="black"/>
                </a:solidFill>
                <a:ea typeface="+mn-ea"/>
                <a:cs typeface="Arial" panose="020B0604020202020204" pitchFamily="34" charset="0"/>
              </a:rPr>
              <a:t>Besök </a:t>
            </a:r>
            <a:r>
              <a:rPr lang="sv-SE" sz="2400" b="1">
                <a:solidFill>
                  <a:srgbClr val="00AC69"/>
                </a:solidFill>
                <a:ea typeface="+mn-ea"/>
                <a:cs typeface="Arial" panose="020B0604020202020204" pitchFamily="34" charset="0"/>
              </a:rPr>
              <a:t>lionsclubs.org/sv/leos </a:t>
            </a:r>
            <a:r>
              <a:rPr lang="sv-SE" sz="2400">
                <a:solidFill>
                  <a:prstClr val="black"/>
                </a:solidFill>
                <a:ea typeface="+mn-ea"/>
                <a:cs typeface="Arial" panose="020B0604020202020204" pitchFamily="34" charset="0"/>
              </a:rPr>
              <a:t>för att lära dig mer.</a:t>
            </a:r>
          </a:p>
          <a:p>
            <a:pPr marR="0" lvl="0" algn="ctr" defTabSz="914400" rtl="0" eaLnBrk="1" fontAlgn="auto" latinLnBrk="0" hangingPunct="1">
              <a:spcBef>
                <a:spcPts val="600"/>
              </a:spcBef>
              <a:spcAft>
                <a:spcPts val="900"/>
              </a:spcAft>
              <a:buClr>
                <a:srgbClr val="EBB700"/>
              </a:buClr>
              <a:buSzTx/>
              <a:tabLst/>
              <a:defRPr/>
            </a:pPr>
            <a:r>
              <a:rPr lang="sv-SE" sz="2400">
                <a:solidFill>
                  <a:prstClr val="black"/>
                </a:solidFill>
                <a:ea typeface="+mn-ea"/>
                <a:cs typeface="Arial" panose="020B0604020202020204" pitchFamily="34" charset="0"/>
              </a:rPr>
              <a:t>Skicka frågor till </a:t>
            </a:r>
            <a:r>
              <a:rPr lang="sv-SE" sz="2400" b="1">
                <a:solidFill>
                  <a:srgbClr val="00AC69"/>
                </a:solidFill>
                <a:ea typeface="+mn-ea"/>
                <a:cs typeface="Arial" panose="020B0604020202020204" pitchFamily="34" charset="0"/>
              </a:rPr>
              <a:t>leo@lionsclubs.org</a:t>
            </a:r>
            <a:r>
              <a:rPr lang="sv-SE" sz="2400" b="1">
                <a:ea typeface="+mn-ea"/>
                <a:cs typeface="Arial" panose="020B0604020202020204" pitchFamily="34" charset="0"/>
              </a:rPr>
              <a:t>.</a:t>
            </a:r>
          </a:p>
        </p:txBody>
      </p:sp>
      <p:sp>
        <p:nvSpPr>
          <p:cNvPr id="11" name="Rectangle 10">
            <a:extLst>
              <a:ext uri="{FF2B5EF4-FFF2-40B4-BE49-F238E27FC236}">
                <a16:creationId xmlns:a16="http://schemas.microsoft.com/office/drawing/2014/main" id="{15645AC1-6109-800A-DFE5-6904F8BAFC02}"/>
              </a:ext>
            </a:extLst>
          </p:cNvPr>
          <p:cNvSpPr/>
          <p:nvPr/>
        </p:nvSpPr>
        <p:spPr>
          <a:xfrm>
            <a:off x="5314919" y="2025485"/>
            <a:ext cx="1450259" cy="72760"/>
          </a:xfrm>
          <a:prstGeom prst="rect">
            <a:avLst/>
          </a:prstGeom>
          <a:solidFill>
            <a:srgbClr val="FBC608"/>
          </a:solidFill>
          <a:ln w="9525" cap="flat" cmpd="sng" algn="ctr">
            <a:noFill/>
            <a:prstDash val="solid"/>
          </a:ln>
          <a:effectLst/>
        </p:spPr>
        <p:txBody>
          <a:bodyPr lIns="94685" tIns="47343" rIns="94685" bIns="4734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25822910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4D76-90B8-4943-A6CF-FA00BF0E1FCC}"/>
              </a:ext>
            </a:extLst>
          </p:cNvPr>
          <p:cNvSpPr>
            <a:spLocks noGrp="1"/>
          </p:cNvSpPr>
          <p:nvPr>
            <p:ph type="title"/>
          </p:nvPr>
        </p:nvSpPr>
        <p:spPr>
          <a:xfrm>
            <a:off x="838200" y="609600"/>
            <a:ext cx="10515600" cy="609601"/>
          </a:xfrm>
        </p:spPr>
        <p:txBody>
          <a:bodyPr>
            <a:noAutofit/>
          </a:bodyPr>
          <a:lstStyle/>
          <a:p>
            <a:r>
              <a:rPr kumimoji="0" lang="sv-SE"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Strategiska planer - Sammanfattning</a:t>
            </a:r>
          </a:p>
        </p:txBody>
      </p:sp>
      <p:sp>
        <p:nvSpPr>
          <p:cNvPr id="7" name="TextBox 6">
            <a:extLst>
              <a:ext uri="{FF2B5EF4-FFF2-40B4-BE49-F238E27FC236}">
                <a16:creationId xmlns:a16="http://schemas.microsoft.com/office/drawing/2014/main" id="{C61DD1B0-C4B9-4BDF-9942-04CEC46DC5D3}"/>
              </a:ext>
            </a:extLst>
          </p:cNvPr>
          <p:cNvSpPr txBox="1"/>
          <p:nvPr/>
        </p:nvSpPr>
        <p:spPr>
          <a:xfrm>
            <a:off x="609601" y="1981200"/>
            <a:ext cx="8229600" cy="703048"/>
          </a:xfrm>
          <a:prstGeom prst="rect">
            <a:avLst/>
          </a:prstGeom>
          <a:solidFill>
            <a:srgbClr val="407CCA"/>
          </a:solidFill>
          <a:ln w="76200">
            <a:solidFill>
              <a:srgbClr val="407CCA"/>
            </a:solidFill>
          </a:ln>
        </p:spPr>
        <p:txBody>
          <a:bodyPr wrap="square" rtlCol="0" anchor="ctr">
            <a:noAutofit/>
          </a:bodyPr>
          <a:lstStyle/>
          <a:p>
            <a:endParaRPr lang="en-US" sz="2800" b="1" dirty="0">
              <a:solidFill>
                <a:schemeClr val="bg2"/>
              </a:solidFill>
            </a:endParaRPr>
          </a:p>
        </p:txBody>
      </p:sp>
      <p:sp>
        <p:nvSpPr>
          <p:cNvPr id="9" name="TextBox 8">
            <a:extLst>
              <a:ext uri="{FF2B5EF4-FFF2-40B4-BE49-F238E27FC236}">
                <a16:creationId xmlns:a16="http://schemas.microsoft.com/office/drawing/2014/main" id="{F9B2B612-2699-4433-AB30-37D3587260AB}"/>
              </a:ext>
            </a:extLst>
          </p:cNvPr>
          <p:cNvSpPr txBox="1"/>
          <p:nvPr/>
        </p:nvSpPr>
        <p:spPr>
          <a:xfrm>
            <a:off x="609600" y="2684249"/>
            <a:ext cx="8229600" cy="2874826"/>
          </a:xfrm>
          <a:prstGeom prst="rect">
            <a:avLst/>
          </a:prstGeom>
          <a:noFill/>
          <a:ln w="76200">
            <a:solidFill>
              <a:srgbClr val="407CCA"/>
            </a:solidFill>
          </a:ln>
        </p:spPr>
        <p:txBody>
          <a:bodyPr wrap="square" rtlCol="0">
            <a:spAutoFit/>
          </a:bodyPr>
          <a:lstStyle/>
          <a:p>
            <a:pPr marL="91440" algn="l">
              <a:lnSpc>
                <a:spcPct val="110000"/>
              </a:lnSpc>
              <a:spcBef>
                <a:spcPts val="1800"/>
              </a:spcBef>
              <a:spcAft>
                <a:spcPts val="600"/>
              </a:spcAft>
            </a:pPr>
            <a:r>
              <a:rPr lang="sv-SE" sz="2800">
                <a:cs typeface="Arial" panose="020B0604020202020204" pitchFamily="34" charset="0"/>
              </a:rPr>
              <a:t>Mer positiv medlemsupplevelse</a:t>
            </a:r>
          </a:p>
          <a:p>
            <a:pPr marL="91440">
              <a:lnSpc>
                <a:spcPct val="110000"/>
              </a:lnSpc>
              <a:spcBef>
                <a:spcPts val="1800"/>
              </a:spcBef>
              <a:spcAft>
                <a:spcPts val="600"/>
              </a:spcAft>
            </a:pPr>
            <a:r>
              <a:rPr lang="sv-SE" sz="2800">
                <a:cs typeface="Arial" panose="020B0604020202020204" pitchFamily="34" charset="0"/>
              </a:rPr>
              <a:t>Fler medlemmar till fler hjälpprojekt</a:t>
            </a:r>
          </a:p>
          <a:p>
            <a:pPr marL="91440">
              <a:lnSpc>
                <a:spcPct val="110000"/>
              </a:lnSpc>
              <a:spcBef>
                <a:spcPts val="1800"/>
              </a:spcBef>
              <a:spcAft>
                <a:spcPts val="600"/>
              </a:spcAft>
            </a:pPr>
            <a:r>
              <a:rPr lang="sv-SE" sz="2800">
                <a:cs typeface="Arial" panose="020B0604020202020204" pitchFamily="34" charset="0"/>
              </a:rPr>
              <a:t>Nya sätt att engagera sig i Lions International</a:t>
            </a:r>
          </a:p>
          <a:p>
            <a:pPr marL="91440">
              <a:lnSpc>
                <a:spcPct val="110000"/>
              </a:lnSpc>
              <a:spcBef>
                <a:spcPts val="1800"/>
              </a:spcBef>
              <a:spcAft>
                <a:spcPts val="600"/>
              </a:spcAft>
            </a:pPr>
            <a:r>
              <a:rPr lang="sv-SE" sz="2800">
                <a:cs typeface="Arial" panose="020B0604020202020204" pitchFamily="34" charset="0"/>
              </a:rPr>
              <a:t>Nya sätt att engagera människor i vår uppgift</a:t>
            </a:r>
          </a:p>
        </p:txBody>
      </p:sp>
      <p:sp>
        <p:nvSpPr>
          <p:cNvPr id="11" name="TextBox 10">
            <a:extLst>
              <a:ext uri="{FF2B5EF4-FFF2-40B4-BE49-F238E27FC236}">
                <a16:creationId xmlns:a16="http://schemas.microsoft.com/office/drawing/2014/main" id="{46E8E23F-AAB5-4AE8-B8F2-2AAC6E4E350D}"/>
              </a:ext>
            </a:extLst>
          </p:cNvPr>
          <p:cNvSpPr txBox="1"/>
          <p:nvPr/>
        </p:nvSpPr>
        <p:spPr>
          <a:xfrm>
            <a:off x="8855676"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sv-SE" sz="2800" b="1">
                <a:solidFill>
                  <a:schemeClr val="bg2"/>
                </a:solidFill>
                <a:cs typeface="Arial" panose="020B0604020202020204" pitchFamily="34" charset="0"/>
              </a:rPr>
              <a:t>Lions</a:t>
            </a:r>
          </a:p>
        </p:txBody>
      </p:sp>
      <p:sp>
        <p:nvSpPr>
          <p:cNvPr id="12" name="TextBox 11">
            <a:extLst>
              <a:ext uri="{FF2B5EF4-FFF2-40B4-BE49-F238E27FC236}">
                <a16:creationId xmlns:a16="http://schemas.microsoft.com/office/drawing/2014/main" id="{121FC972-DBD3-4D81-B7AA-9B4F27E0607E}"/>
              </a:ext>
            </a:extLst>
          </p:cNvPr>
          <p:cNvSpPr txBox="1"/>
          <p:nvPr/>
        </p:nvSpPr>
        <p:spPr>
          <a:xfrm>
            <a:off x="8872151" y="2684248"/>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sv-SE"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sv-SE"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sv-SE"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sv-SE" sz="2800">
                <a:cs typeface="Arial" panose="020B0604020202020204" pitchFamily="34" charset="0"/>
                <a:sym typeface="Wingdings 2" panose="05020102010507070707" pitchFamily="18" charset="2"/>
              </a:rPr>
              <a:t></a:t>
            </a:r>
          </a:p>
        </p:txBody>
      </p:sp>
      <p:sp>
        <p:nvSpPr>
          <p:cNvPr id="13" name="TextBox 12">
            <a:extLst>
              <a:ext uri="{FF2B5EF4-FFF2-40B4-BE49-F238E27FC236}">
                <a16:creationId xmlns:a16="http://schemas.microsoft.com/office/drawing/2014/main" id="{4C3725A6-3087-479C-8222-6918AF3654AA}"/>
              </a:ext>
            </a:extLst>
          </p:cNvPr>
          <p:cNvSpPr txBox="1"/>
          <p:nvPr/>
        </p:nvSpPr>
        <p:spPr>
          <a:xfrm>
            <a:off x="10210799"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sv-SE" sz="2800" b="1">
                <a:solidFill>
                  <a:schemeClr val="bg2"/>
                </a:solidFill>
                <a:cs typeface="Arial" panose="020B0604020202020204" pitchFamily="34" charset="0"/>
              </a:rPr>
              <a:t>Leos</a:t>
            </a:r>
          </a:p>
        </p:txBody>
      </p:sp>
      <p:sp>
        <p:nvSpPr>
          <p:cNvPr id="14" name="TextBox 13">
            <a:extLst>
              <a:ext uri="{FF2B5EF4-FFF2-40B4-BE49-F238E27FC236}">
                <a16:creationId xmlns:a16="http://schemas.microsoft.com/office/drawing/2014/main" id="{F5476BD1-506A-477F-A34A-3EFC97D3F236}"/>
              </a:ext>
            </a:extLst>
          </p:cNvPr>
          <p:cNvSpPr txBox="1"/>
          <p:nvPr/>
        </p:nvSpPr>
        <p:spPr>
          <a:xfrm>
            <a:off x="10210799" y="2680723"/>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sv-SE"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sv-SE"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sv-SE"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sv-SE" sz="2800">
                <a:cs typeface="Arial" panose="020B0604020202020204" pitchFamily="34" charset="0"/>
                <a:sym typeface="Wingdings 2" panose="05020102010507070707" pitchFamily="18" charset="2"/>
              </a:rPr>
              <a:t></a:t>
            </a:r>
          </a:p>
        </p:txBody>
      </p:sp>
    </p:spTree>
    <p:extLst>
      <p:ext uri="{BB962C8B-B14F-4D97-AF65-F5344CB8AC3E}">
        <p14:creationId xmlns:p14="http://schemas.microsoft.com/office/powerpoint/2010/main" val="12495449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3200" y="1600200"/>
            <a:ext cx="5105400" cy="4114800"/>
          </a:xfrm>
        </p:spPr>
        <p:txBody>
          <a:bodyPr/>
          <a:lstStyle/>
          <a:p>
            <a:pPr marL="0" indent="0">
              <a:lnSpc>
                <a:spcPct val="120000"/>
              </a:lnSpc>
              <a:buNone/>
            </a:pPr>
            <a:r>
              <a:rPr lang="sv-SE" sz="3200" b="1">
                <a:solidFill>
                  <a:schemeClr val="accent2"/>
                </a:solidFill>
                <a:latin typeface="Arial" panose="020B0604020202020204" pitchFamily="34" charset="0"/>
                <a:cs typeface="Arial" panose="020B0604020202020204" pitchFamily="34" charset="0"/>
              </a:rPr>
              <a:t>Webbsida</a:t>
            </a:r>
            <a:br>
              <a:rPr lang="sv-SE">
                <a:latin typeface="Arial" panose="020B0604020202020204" pitchFamily="34" charset="0"/>
                <a:cs typeface="Arial" panose="020B0604020202020204" pitchFamily="34" charset="0"/>
              </a:rPr>
            </a:br>
            <a:r>
              <a:rPr lang="sv-SE">
                <a:latin typeface="Arial" panose="020B0604020202020204" pitchFamily="34" charset="0"/>
                <a:cs typeface="Arial" panose="020B0604020202020204" pitchFamily="34" charset="0"/>
              </a:rPr>
              <a:t>lionsclubs.org/sv/strategicplan</a:t>
            </a:r>
          </a:p>
          <a:p>
            <a:pPr>
              <a:lnSpc>
                <a:spcPct val="120000"/>
              </a:lnSpc>
              <a:buFont typeface="Wingdings 3" panose="05040102010807070707" pitchFamily="18" charset="2"/>
              <a:buChar char=""/>
            </a:pPr>
            <a:r>
              <a:rPr lang="sv-SE" sz="2400">
                <a:latin typeface="Arial" panose="020B0604020202020204" pitchFamily="34" charset="0"/>
                <a:cs typeface="Arial" panose="020B0604020202020204" pitchFamily="34" charset="0"/>
              </a:rPr>
              <a:t>Lions PowerPoint-presentationer</a:t>
            </a:r>
          </a:p>
          <a:p>
            <a:pPr>
              <a:lnSpc>
                <a:spcPct val="120000"/>
              </a:lnSpc>
              <a:buFont typeface="Wingdings 3" panose="05040102010807070707" pitchFamily="18" charset="2"/>
              <a:buChar char=""/>
            </a:pPr>
            <a:r>
              <a:rPr lang="sv-SE" sz="2400">
                <a:latin typeface="Arial" panose="020B0604020202020204" pitchFamily="34" charset="0"/>
                <a:cs typeface="Arial" panose="020B0604020202020204" pitchFamily="34" charset="0"/>
              </a:rPr>
              <a:t>Punkter att tala om</a:t>
            </a:r>
          </a:p>
          <a:p>
            <a:pPr marL="0" indent="0">
              <a:lnSpc>
                <a:spcPct val="120000"/>
              </a:lnSpc>
              <a:spcBef>
                <a:spcPts val="1800"/>
              </a:spcBef>
              <a:spcAft>
                <a:spcPts val="1800"/>
              </a:spcAft>
              <a:buNone/>
            </a:pPr>
            <a:r>
              <a:rPr lang="sv-SE" sz="3200" b="1">
                <a:solidFill>
                  <a:schemeClr val="accent2"/>
                </a:solidFill>
                <a:latin typeface="Arial" panose="020B0604020202020204" pitchFamily="34" charset="0"/>
                <a:cs typeface="Arial" panose="020B0604020202020204" pitchFamily="34" charset="0"/>
              </a:rPr>
              <a:t>E-post</a:t>
            </a:r>
            <a:br>
              <a:rPr lang="sv-SE">
                <a:latin typeface="Arial" panose="020B0604020202020204" pitchFamily="34" charset="0"/>
                <a:cs typeface="Arial" panose="020B0604020202020204" pitchFamily="34" charset="0"/>
              </a:rPr>
            </a:br>
            <a:r>
              <a:rPr lang="sv-SE">
                <a:latin typeface="Arial" panose="020B0604020202020204" pitchFamily="34" charset="0"/>
                <a:cs typeface="Arial" panose="020B0604020202020204" pitchFamily="34" charset="0"/>
              </a:rPr>
              <a:t>strategicplan@lionsclubs.org</a:t>
            </a:r>
          </a:p>
        </p:txBody>
      </p:sp>
      <p:sp>
        <p:nvSpPr>
          <p:cNvPr id="3" name="Title 2"/>
          <p:cNvSpPr>
            <a:spLocks noGrp="1"/>
          </p:cNvSpPr>
          <p:nvPr>
            <p:ph type="title"/>
          </p:nvPr>
        </p:nvSpPr>
        <p:spPr>
          <a:xfrm>
            <a:off x="533400" y="1219200"/>
            <a:ext cx="4419600" cy="4114800"/>
          </a:xfrm>
        </p:spPr>
        <p:txBody>
          <a:bodyPr/>
          <a:lstStyle/>
          <a:p>
            <a:r>
              <a:rPr lang="sv-SE">
                <a:latin typeface="Arial" panose="020B0604020202020204" pitchFamily="34" charset="0"/>
                <a:cs typeface="Arial" panose="020B0604020202020204" pitchFamily="34" charset="0"/>
              </a:rPr>
              <a:t>Lions Internationals strategiska plan</a:t>
            </a:r>
            <a:br>
              <a:rPr lang="sv-SE"/>
            </a:br>
            <a:br>
              <a:rPr lang="sv-SE"/>
            </a:br>
            <a:r>
              <a:rPr lang="sv-SE">
                <a:latin typeface="Arial" panose="020B0604020202020204" pitchFamily="34" charset="0"/>
                <a:cs typeface="Arial" panose="020B0604020202020204" pitchFamily="34" charset="0"/>
              </a:rPr>
              <a:t>Resurser</a:t>
            </a:r>
          </a:p>
        </p:txBody>
      </p:sp>
    </p:spTree>
    <p:extLst>
      <p:ext uri="{BB962C8B-B14F-4D97-AF65-F5344CB8AC3E}">
        <p14:creationId xmlns:p14="http://schemas.microsoft.com/office/powerpoint/2010/main" val="737855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25718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594360" y="2413051"/>
            <a:ext cx="1064513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sv-SE" sz="4000" b="1" i="0" u="none" strike="noStrike" cap="none" normalizeH="0" baseline="0" noProof="0">
                <a:ln>
                  <a:noFill/>
                </a:ln>
                <a:solidFill>
                  <a:prstClr val="white"/>
                </a:solidFill>
                <a:effectLst/>
                <a:uLnTx/>
                <a:uFillTx/>
                <a:latin typeface="Arial" charset="0"/>
                <a:ea typeface="Arial" charset="0"/>
                <a:cs typeface="Arial" charset="0"/>
              </a:rPr>
              <a:t>Världen behöver Lions och Leos.</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354330" y="3774746"/>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sv-SE" sz="4000" b="1" i="0" u="none" strike="noStrike" cap="none" normalizeH="0" baseline="0" noProof="0">
                <a:ln>
                  <a:noFill/>
                </a:ln>
                <a:solidFill>
                  <a:prstClr val="white"/>
                </a:solidFill>
                <a:effectLst/>
                <a:uLnTx/>
                <a:uFillTx/>
                <a:latin typeface="Arial" charset="0"/>
                <a:ea typeface="Arial" charset="0"/>
                <a:cs typeface="Arial" charset="0"/>
              </a:rPr>
              <a:t>Vår</a:t>
            </a:r>
            <a:r>
              <a:rPr kumimoji="0" lang="sv-SE" sz="4000" b="1" i="0" u="none" strike="noStrike" cap="none" normalizeH="0" baseline="0" noProof="0">
                <a:ln>
                  <a:noFill/>
                </a:ln>
                <a:solidFill>
                  <a:srgbClr val="FFC000"/>
                </a:solidFill>
                <a:effectLst/>
                <a:uLnTx/>
                <a:uFillTx/>
                <a:latin typeface="Arial" charset="0"/>
                <a:ea typeface="Arial" charset="0"/>
                <a:cs typeface="Arial" charset="0"/>
              </a:rPr>
              <a:t> </a:t>
            </a:r>
            <a:r>
              <a:rPr lang="sv-SE">
                <a:solidFill>
                  <a:srgbClr val="F0C300"/>
                </a:solidFill>
                <a:latin typeface="Arial" panose="020B0604020202020204" pitchFamily="34" charset="0"/>
                <a:ea typeface="ヒラギノ角ゴ Pro W3" pitchFamily="125" charset="-128"/>
                <a:cs typeface="+mn-cs"/>
              </a:rPr>
              <a:t>strategiska plan</a:t>
            </a:r>
            <a:r>
              <a:rPr kumimoji="0" lang="sv-SE" i="0" u="none" strike="noStrike" cap="none" normalizeH="0" baseline="0" noProof="0">
                <a:ln>
                  <a:noFill/>
                </a:ln>
                <a:solidFill>
                  <a:srgbClr val="F0C300"/>
                </a:solidFill>
                <a:effectLst/>
                <a:uLnTx/>
                <a:uFillTx/>
                <a:latin typeface="Arial" panose="020B0604020202020204" pitchFamily="34" charset="0"/>
                <a:ea typeface="ヒラギノ角ゴ Pro W3" pitchFamily="125" charset="-128"/>
                <a:cs typeface="Arial" panose="020B0604020202020204" pitchFamily="34" charset="0"/>
              </a:rPr>
              <a:t> </a:t>
            </a:r>
            <a:r>
              <a:rPr kumimoji="0" lang="sv-SE" sz="4000" b="1" i="0" u="none" strike="noStrike" cap="none" normalizeH="0" baseline="0" noProof="0">
                <a:ln>
                  <a:noFill/>
                </a:ln>
                <a:solidFill>
                  <a:prstClr val="white"/>
                </a:solidFill>
                <a:effectLst/>
                <a:uLnTx/>
                <a:uFillTx/>
                <a:latin typeface="Arial" charset="0"/>
                <a:ea typeface="Arial" charset="0"/>
                <a:cs typeface="Arial" charset="0"/>
              </a:rPr>
              <a:t>kommer säkerställa </a:t>
            </a:r>
          </a:p>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sv-SE" sz="4000" b="1" i="0" u="none" strike="noStrike" cap="none" normalizeH="0" baseline="0" noProof="0">
                <a:ln>
                  <a:noFill/>
                </a:ln>
                <a:solidFill>
                  <a:prstClr val="white"/>
                </a:solidFill>
                <a:effectLst/>
                <a:uLnTx/>
                <a:uFillTx/>
                <a:latin typeface="Arial" charset="0"/>
                <a:ea typeface="Arial" charset="0"/>
                <a:cs typeface="Arial" charset="0"/>
              </a:rPr>
              <a:t>att vi är redo att hjälpa den. </a:t>
            </a:r>
          </a:p>
        </p:txBody>
      </p:sp>
    </p:spTree>
    <p:extLst>
      <p:ext uri="{BB962C8B-B14F-4D97-AF65-F5344CB8AC3E}">
        <p14:creationId xmlns:p14="http://schemas.microsoft.com/office/powerpoint/2010/main" val="365218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28449"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2844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sv-SE" sz="4800" b="1" i="0" u="none" strike="noStrike" cap="none" normalizeH="0" baseline="0" noProof="0">
                <a:ln>
                  <a:noFill/>
                </a:ln>
                <a:solidFill>
                  <a:prstClr val="white"/>
                </a:solidFill>
                <a:effectLst/>
                <a:uLnTx/>
                <a:uFillTx/>
                <a:latin typeface="Arial" panose="020B0604020202020204" pitchFamily="34" charset="0"/>
                <a:ea typeface="Helvetica Neue" charset="0"/>
                <a:cs typeface="Arial" panose="020B0604020202020204" pitchFamily="34" charset="0"/>
              </a:rPr>
              <a:t>Tack</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4" name="Copyright">
            <a:extLst>
              <a:ext uri="{FF2B5EF4-FFF2-40B4-BE49-F238E27FC236}">
                <a16:creationId xmlns:a16="http://schemas.microsoft.com/office/drawing/2014/main" id="{CC81DC29-6F17-4845-88B2-999CB75943AA}"/>
              </a:ext>
            </a:extLst>
          </p:cNvPr>
          <p:cNvSpPr txBox="1"/>
          <p:nvPr/>
        </p:nvSpPr>
        <p:spPr>
          <a:xfrm>
            <a:off x="385028" y="6255657"/>
            <a:ext cx="33998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cap="none" normalizeH="0" baseline="0" noProof="0">
                <a:ln>
                  <a:noFill/>
                </a:ln>
                <a:solidFill>
                  <a:prstClr val="white"/>
                </a:solidFill>
                <a:effectLst/>
                <a:uLnTx/>
                <a:uFillTx/>
                <a:latin typeface="Segoe UI Semibold"/>
                <a:ea typeface="+mn-ea"/>
                <a:cs typeface="+mn-cs"/>
              </a:rPr>
              <a:t>© 2022 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70" y="6248400"/>
            <a:ext cx="1752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16716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alpha val="44000"/>
                  </a:prstClr>
                </a:solidFill>
                <a:effectLst/>
                <a:uLnTx/>
                <a:uFillTx/>
                <a:latin typeface="Segoe UI Semibold"/>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cap="none" normalizeH="0" baseline="0" noProof="0">
                <a:ln>
                  <a:noFill/>
                </a:ln>
                <a:solidFill>
                  <a:srgbClr val="00338D"/>
                </a:solidFill>
                <a:effectLst/>
                <a:uLnTx/>
                <a:uFillTx/>
                <a:latin typeface="Arial" charset="0"/>
                <a:ea typeface="Arial" charset="0"/>
                <a:cs typeface="Arial" charset="0"/>
              </a:rPr>
              <a:t>LCI framåt - Plan</a:t>
            </a:r>
          </a:p>
        </p:txBody>
      </p:sp>
      <p:sp>
        <p:nvSpPr>
          <p:cNvPr id="146" name="TextBox 145"/>
          <p:cNvSpPr txBox="1"/>
          <p:nvPr/>
        </p:nvSpPr>
        <p:spPr>
          <a:xfrm>
            <a:off x="961610" y="2261137"/>
            <a:ext cx="58201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cap="none" normalizeH="0" baseline="0" noProof="0" dirty="0">
                <a:ln>
                  <a:noFill/>
                </a:ln>
                <a:solidFill>
                  <a:srgbClr val="55565A"/>
                </a:solidFill>
                <a:effectLst/>
                <a:uLnTx/>
                <a:uFillTx/>
                <a:latin typeface="Arial" charset="0"/>
                <a:ea typeface="Arial" charset="0"/>
                <a:cs typeface="Arial" charset="0"/>
              </a:rPr>
              <a:t>Lanserades 2015 för att vägleda medlemmarna in i vårt andra århundrade av hjälpinsatser. </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cap="none" normalizeH="0" baseline="0" noProof="0">
                <a:ln>
                  <a:noFill/>
                </a:ln>
                <a:solidFill>
                  <a:srgbClr val="00338D"/>
                </a:solidFill>
                <a:effectLst/>
                <a:uLnTx/>
                <a:uFillTx/>
                <a:latin typeface="Arial" charset="0"/>
                <a:ea typeface="Arial" charset="0"/>
                <a:cs typeface="Arial" charset="0"/>
              </a:rPr>
              <a:t>LCI framåt - Resultat</a:t>
            </a:r>
          </a:p>
        </p:txBody>
      </p:sp>
      <p:sp>
        <p:nvSpPr>
          <p:cNvPr id="30" name="TextBox 29"/>
          <p:cNvSpPr txBox="1"/>
          <p:nvPr/>
        </p:nvSpPr>
        <p:spPr>
          <a:xfrm>
            <a:off x="948846" y="5498546"/>
            <a:ext cx="64199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a:solidFill>
                  <a:srgbClr val="55565A"/>
                </a:solidFill>
                <a:latin typeface="Arial" charset="0"/>
                <a:ea typeface="Arial" charset="0"/>
                <a:cs typeface="Arial" charset="0"/>
              </a:rPr>
              <a:t>Nya program och initiativ som positionerar oss för framgångar.</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10012680" cy="42725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3600" b="1" i="0" u="none" strike="noStrike" cap="none" normalizeH="0" baseline="0" noProof="0">
                <a:ln>
                  <a:noFill/>
                </a:ln>
                <a:solidFill>
                  <a:srgbClr val="00338D"/>
                </a:solidFill>
                <a:effectLst/>
                <a:uLnTx/>
                <a:uFillTx/>
                <a:latin typeface="Arial" panose="020B0604020202020204" pitchFamily="34" charset="0"/>
                <a:ea typeface="ヒラギノ角ゴ Pro W3" charset="0"/>
                <a:cs typeface="Arial" panose="020B0604020202020204" pitchFamily="34" charset="0"/>
              </a:rPr>
              <a:t>Att skapa vår framtid började med LCI framåt</a:t>
            </a:r>
          </a:p>
        </p:txBody>
      </p:sp>
      <p:sp>
        <p:nvSpPr>
          <p:cNvPr id="17" name="TextBox 16">
            <a:extLst>
              <a:ext uri="{FF2B5EF4-FFF2-40B4-BE49-F238E27FC236}">
                <a16:creationId xmlns:a16="http://schemas.microsoft.com/office/drawing/2014/main" id="{181C9070-701A-6C8B-5AE9-98A8C68CC535}"/>
              </a:ext>
            </a:extLst>
          </p:cNvPr>
          <p:cNvSpPr txBox="1"/>
          <p:nvPr/>
        </p:nvSpPr>
        <p:spPr>
          <a:xfrm>
            <a:off x="966229" y="2994586"/>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cap="none" normalizeH="0" baseline="0" noProof="0">
                <a:ln>
                  <a:noFill/>
                </a:ln>
                <a:solidFill>
                  <a:srgbClr val="00338D"/>
                </a:solidFill>
                <a:effectLst/>
                <a:uLnTx/>
                <a:uFillTx/>
                <a:latin typeface="Arial" charset="0"/>
                <a:ea typeface="Arial" charset="0"/>
                <a:cs typeface="Arial" charset="0"/>
              </a:rPr>
              <a:t>LCI framåt - Fokusområden</a:t>
            </a:r>
          </a:p>
        </p:txBody>
      </p:sp>
      <p:sp>
        <p:nvSpPr>
          <p:cNvPr id="18" name="TextBox 17">
            <a:extLst>
              <a:ext uri="{FF2B5EF4-FFF2-40B4-BE49-F238E27FC236}">
                <a16:creationId xmlns:a16="http://schemas.microsoft.com/office/drawing/2014/main" id="{AC94A45D-BAC7-A493-9E05-C0DB6E12431D}"/>
              </a:ext>
            </a:extLst>
          </p:cNvPr>
          <p:cNvSpPr txBox="1"/>
          <p:nvPr/>
        </p:nvSpPr>
        <p:spPr>
          <a:xfrm>
            <a:off x="958323" y="3344315"/>
            <a:ext cx="6087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solidFill>
                  <a:srgbClr val="55565A"/>
                </a:solidFill>
                <a:latin typeface="Arial" charset="0"/>
                <a:ea typeface="Arial" charset="0"/>
                <a:cs typeface="Arial" charset="0"/>
              </a:rPr>
              <a:t>Våra medlemmar, våra hjälpinsatser, vår verksamhet och globala image.</a:t>
            </a:r>
            <a:r>
              <a:rPr kumimoji="0" lang="sv-SE" sz="1600" b="0" i="0" u="none" strike="noStrike" cap="none" normalizeH="0" baseline="0" noProof="0" dirty="0">
                <a:ln>
                  <a:noFill/>
                </a:ln>
                <a:solidFill>
                  <a:srgbClr val="55565A"/>
                </a:solidFill>
                <a:effectLst/>
                <a:uLnTx/>
                <a:uFillTx/>
                <a:latin typeface="Arial" charset="0"/>
                <a:ea typeface="Arial" charset="0"/>
                <a:cs typeface="Arial" charset="0"/>
              </a:rPr>
              <a:t>  </a:t>
            </a:r>
          </a:p>
        </p:txBody>
      </p:sp>
      <p:sp>
        <p:nvSpPr>
          <p:cNvPr id="19" name="TextBox 18">
            <a:extLst>
              <a:ext uri="{FF2B5EF4-FFF2-40B4-BE49-F238E27FC236}">
                <a16:creationId xmlns:a16="http://schemas.microsoft.com/office/drawing/2014/main" id="{0A701D19-8840-3164-1326-AE0B908FD86D}"/>
              </a:ext>
            </a:extLst>
          </p:cNvPr>
          <p:cNvSpPr txBox="1"/>
          <p:nvPr/>
        </p:nvSpPr>
        <p:spPr>
          <a:xfrm>
            <a:off x="953704" y="4089188"/>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cap="none" normalizeH="0" baseline="0" noProof="0">
                <a:ln>
                  <a:noFill/>
                </a:ln>
                <a:solidFill>
                  <a:srgbClr val="00338D"/>
                </a:solidFill>
                <a:effectLst/>
                <a:uLnTx/>
                <a:uFillTx/>
                <a:latin typeface="Arial" charset="0"/>
                <a:ea typeface="Arial" charset="0"/>
                <a:cs typeface="Arial" charset="0"/>
              </a:rPr>
              <a:t>LCI framåt - Mål</a:t>
            </a:r>
          </a:p>
        </p:txBody>
      </p:sp>
      <p:sp>
        <p:nvSpPr>
          <p:cNvPr id="20" name="TextBox 19">
            <a:extLst>
              <a:ext uri="{FF2B5EF4-FFF2-40B4-BE49-F238E27FC236}">
                <a16:creationId xmlns:a16="http://schemas.microsoft.com/office/drawing/2014/main" id="{F7A27C83-85D4-5BA9-797D-93773DF6D71E}"/>
              </a:ext>
            </a:extLst>
          </p:cNvPr>
          <p:cNvSpPr txBox="1"/>
          <p:nvPr/>
        </p:nvSpPr>
        <p:spPr>
          <a:xfrm>
            <a:off x="961610" y="4444425"/>
            <a:ext cx="67571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cap="none" normalizeH="0" baseline="0" noProof="0">
                <a:ln>
                  <a:noFill/>
                </a:ln>
                <a:solidFill>
                  <a:srgbClr val="55565A"/>
                </a:solidFill>
                <a:effectLst/>
                <a:uLnTx/>
                <a:uFillTx/>
                <a:latin typeface="Arial" charset="0"/>
                <a:ea typeface="Arial" charset="0"/>
                <a:cs typeface="Arial" charset="0"/>
              </a:rPr>
              <a:t>Att hjälpa mer än 200 miljoner människor varje år. </a:t>
            </a:r>
          </a:p>
        </p:txBody>
      </p:sp>
      <p:pic>
        <p:nvPicPr>
          <p:cNvPr id="7" name="Picture 6" descr="Diagram&#10;&#10;Description automatically generated">
            <a:extLst>
              <a:ext uri="{FF2B5EF4-FFF2-40B4-BE49-F238E27FC236}">
                <a16:creationId xmlns:a16="http://schemas.microsoft.com/office/drawing/2014/main" id="{4469AA57-99F3-A2F8-C181-448AFEFAD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453" y="1962853"/>
            <a:ext cx="4028571" cy="3809524"/>
          </a:xfrm>
          <a:prstGeom prst="rect">
            <a:avLst/>
          </a:prstGeom>
        </p:spPr>
      </p:pic>
    </p:spTree>
    <p:extLst>
      <p:ext uri="{BB962C8B-B14F-4D97-AF65-F5344CB8AC3E}">
        <p14:creationId xmlns:p14="http://schemas.microsoft.com/office/powerpoint/2010/main" val="139589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alpha val="44000"/>
                  </a:prstClr>
                </a:solidFill>
                <a:effectLst/>
                <a:uLnTx/>
                <a:uFillTx/>
                <a:latin typeface="Segoe UI Semibold"/>
                <a:ea typeface="+mn-ea"/>
                <a:cs typeface="+mn-cs"/>
              </a:rPr>
              <a:t> </a:t>
            </a:r>
          </a:p>
        </p:txBody>
      </p:sp>
      <p:sp>
        <p:nvSpPr>
          <p:cNvPr id="21" name="Freeform 20">
            <a:extLst>
              <a:ext uri="{FF2B5EF4-FFF2-40B4-BE49-F238E27FC236}">
                <a16:creationId xmlns:a16="http://schemas.microsoft.com/office/drawing/2014/main" id="{E163987D-B335-414A-8A1E-47C55CCAF91E}"/>
              </a:ext>
            </a:extLst>
          </p:cNvPr>
          <p:cNvSpPr/>
          <p:nvPr/>
        </p:nvSpPr>
        <p:spPr>
          <a:xfrm>
            <a:off x="3353896" y="-219768"/>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0000"/>
                </a:prstClr>
              </a:solidFill>
              <a:effectLst/>
              <a:uLnTx/>
              <a:uFillTx/>
              <a:latin typeface="Segoe UI Semibold"/>
              <a:ea typeface="+mn-ea"/>
              <a:cs typeface="+mn-cs"/>
            </a:endParaRPr>
          </a:p>
        </p:txBody>
      </p:sp>
      <p:sp>
        <p:nvSpPr>
          <p:cNvPr id="2" name="Rectangle 1"/>
          <p:cNvSpPr/>
          <p:nvPr/>
        </p:nvSpPr>
        <p:spPr>
          <a:xfrm>
            <a:off x="0" y="329528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cap="none" normalizeH="0" baseline="0" noProof="0">
                <a:ln>
                  <a:noFill/>
                </a:ln>
                <a:solidFill>
                  <a:srgbClr val="00338D"/>
                </a:solidFill>
                <a:effectLst/>
                <a:uLnTx/>
                <a:uFillTx/>
                <a:latin typeface="Arial" charset="0"/>
                <a:ea typeface="Arial" charset="0"/>
                <a:cs typeface="Arial" charset="0"/>
              </a:rPr>
              <a:t>Inrättade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sv-SE" sz="1800" b="1" i="0" u="none" strike="noStrike" cap="none" normalizeH="0" baseline="0" noProof="0">
                <a:ln>
                  <a:noFill/>
                </a:ln>
                <a:solidFill>
                  <a:srgbClr val="00338D"/>
                </a:solidFill>
                <a:effectLst/>
                <a:uLnTx/>
                <a:uFillTx/>
                <a:latin typeface="Arial" charset="0"/>
                <a:ea typeface="Arial" charset="0"/>
                <a:cs typeface="Arial" charset="0"/>
              </a:rPr>
              <a:t>globala frågor</a:t>
            </a: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624804"/>
            <a:ext cx="10527030" cy="6896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3600" b="1" i="0" u="none" strike="noStrike" cap="none" normalizeH="0" baseline="0" noProof="0">
                <a:ln>
                  <a:noFill/>
                </a:ln>
                <a:solidFill>
                  <a:srgbClr val="00338D"/>
                </a:solidFill>
                <a:effectLst/>
                <a:uLnTx/>
                <a:uFillTx/>
                <a:latin typeface="Arial" panose="020B0604020202020204" pitchFamily="34" charset="0"/>
                <a:ea typeface="ヒラギノ角ゴ Pro W3" charset="0"/>
                <a:cs typeface="Arial" panose="020B0604020202020204" pitchFamily="34" charset="0"/>
              </a:rPr>
              <a:t>Framgångar för LCI framåt</a:t>
            </a:r>
          </a:p>
        </p:txBody>
      </p:sp>
      <p:sp>
        <p:nvSpPr>
          <p:cNvPr id="40" name="Rectangle 39">
            <a:extLst>
              <a:ext uri="{FF2B5EF4-FFF2-40B4-BE49-F238E27FC236}">
                <a16:creationId xmlns:a16="http://schemas.microsoft.com/office/drawing/2014/main" id="{84289C3D-A190-6A45-9219-40FAD55A27F5}"/>
              </a:ext>
            </a:extLst>
          </p:cNvPr>
          <p:cNvSpPr/>
          <p:nvPr/>
        </p:nvSpPr>
        <p:spPr>
          <a:xfrm>
            <a:off x="2822330" y="3320191"/>
            <a:ext cx="3440430"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cap="none" normalizeH="0" baseline="0" noProof="0">
                <a:ln>
                  <a:noFill/>
                </a:ln>
                <a:solidFill>
                  <a:srgbClr val="00338D"/>
                </a:solidFill>
                <a:effectLst/>
                <a:uLnTx/>
                <a:uFillTx/>
                <a:latin typeface="Arial" charset="0"/>
                <a:ea typeface="Arial" charset="0"/>
                <a:cs typeface="Arial" charset="0"/>
              </a:rPr>
              <a:t>Utökade våra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cap="none" normalizeH="0" baseline="0" noProof="0">
                <a:ln>
                  <a:noFill/>
                </a:ln>
                <a:solidFill>
                  <a:srgbClr val="00338D"/>
                </a:solidFill>
                <a:effectLst/>
                <a:uLnTx/>
                <a:uFillTx/>
                <a:latin typeface="Arial" charset="0"/>
                <a:ea typeface="Arial" charset="0"/>
                <a:cs typeface="Arial" charset="0"/>
              </a:rPr>
              <a:t> marknadsföringsinsatser</a:t>
            </a:r>
          </a:p>
        </p:txBody>
      </p:sp>
      <p:sp>
        <p:nvSpPr>
          <p:cNvPr id="41" name="Rectangle 40">
            <a:extLst>
              <a:ext uri="{FF2B5EF4-FFF2-40B4-BE49-F238E27FC236}">
                <a16:creationId xmlns:a16="http://schemas.microsoft.com/office/drawing/2014/main" id="{9E52E426-9202-494F-8A5F-075D8BBF744D}"/>
              </a:ext>
            </a:extLst>
          </p:cNvPr>
          <p:cNvSpPr/>
          <p:nvPr/>
        </p:nvSpPr>
        <p:spPr>
          <a:xfrm>
            <a:off x="5744558" y="3294866"/>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b="1">
                <a:solidFill>
                  <a:srgbClr val="00338D"/>
                </a:solidFill>
                <a:latin typeface="Arial" charset="0"/>
                <a:ea typeface="Arial" charset="0"/>
                <a:cs typeface="Arial" charset="0"/>
              </a:rPr>
              <a:t>Lanserade det </a:t>
            </a:r>
          </a:p>
          <a:p>
            <a:pPr marL="0" marR="0" lvl="0" indent="0" algn="ctr" defTabSz="914400" rtl="0" eaLnBrk="1" fontAlgn="auto" latinLnBrk="0" hangingPunct="1">
              <a:lnSpc>
                <a:spcPct val="100000"/>
              </a:lnSpc>
              <a:spcBef>
                <a:spcPts val="0"/>
              </a:spcBef>
              <a:spcAft>
                <a:spcPts val="0"/>
              </a:spcAft>
              <a:buClrTx/>
              <a:buSzTx/>
              <a:buFontTx/>
              <a:buNone/>
              <a:tabLst/>
              <a:defRPr/>
            </a:pPr>
            <a:r>
              <a:rPr lang="sv-SE" b="1">
                <a:solidFill>
                  <a:srgbClr val="00338D"/>
                </a:solidFill>
                <a:latin typeface="Arial" charset="0"/>
                <a:ea typeface="Arial" charset="0"/>
                <a:cs typeface="Arial" charset="0"/>
              </a:rPr>
              <a:t>globala arbetsteamet</a:t>
            </a:r>
            <a:r>
              <a:rPr kumimoji="0" lang="sv-SE" sz="1800" b="1" i="0" u="none" strike="noStrike" cap="none" normalizeH="0" baseline="0" noProof="0">
                <a:ln>
                  <a:noFill/>
                </a:ln>
                <a:solidFill>
                  <a:srgbClr val="00338D"/>
                </a:solidFill>
                <a:effectLst/>
                <a:uLnTx/>
                <a:uFillTx/>
                <a:latin typeface="Arial" charset="0"/>
                <a:ea typeface="Arial" charset="0"/>
                <a:cs typeface="Arial" charset="0"/>
              </a:rPr>
              <a:t> </a:t>
            </a:r>
          </a:p>
        </p:txBody>
      </p:sp>
      <p:pic>
        <p:nvPicPr>
          <p:cNvPr id="3" name="Picture 2"/>
          <p:cNvPicPr>
            <a:picLocks noChangeAspect="1"/>
          </p:cNvPicPr>
          <p:nvPr/>
        </p:nvPicPr>
        <p:blipFill>
          <a:blip r:embed="rId3"/>
          <a:srcRect/>
          <a:stretch/>
        </p:blipFill>
        <p:spPr>
          <a:xfrm>
            <a:off x="829942" y="1600200"/>
            <a:ext cx="1469388" cy="1469388"/>
          </a:xfrm>
          <a:prstGeom prst="rect">
            <a:avLst/>
          </a:prstGeom>
        </p:spPr>
      </p:pic>
      <p:sp>
        <p:nvSpPr>
          <p:cNvPr id="4" name="Oval 3">
            <a:extLst>
              <a:ext uri="{FF2B5EF4-FFF2-40B4-BE49-F238E27FC236}">
                <a16:creationId xmlns:a16="http://schemas.microsoft.com/office/drawing/2014/main" id="{202F917C-C375-49AC-A937-64CF58D88310}"/>
              </a:ext>
            </a:extLst>
          </p:cNvPr>
          <p:cNvSpPr>
            <a:spLocks/>
          </p:cNvSpPr>
          <p:nvPr/>
        </p:nvSpPr>
        <p:spPr>
          <a:xfrm>
            <a:off x="9702009" y="4388983"/>
            <a:ext cx="1527630" cy="153176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6" name="Rectangle 15">
            <a:extLst>
              <a:ext uri="{FF2B5EF4-FFF2-40B4-BE49-F238E27FC236}">
                <a16:creationId xmlns:a16="http://schemas.microsoft.com/office/drawing/2014/main" id="{4DFBFE8E-D59E-4023-A84F-50817F7FD268}"/>
              </a:ext>
            </a:extLst>
          </p:cNvPr>
          <p:cNvSpPr/>
          <p:nvPr/>
        </p:nvSpPr>
        <p:spPr>
          <a:xfrm>
            <a:off x="8567928" y="1901046"/>
            <a:ext cx="3145536" cy="2708434"/>
          </a:xfrm>
          <a:prstGeom prst="rect">
            <a:avLst/>
          </a:prstGeom>
          <a:noFill/>
        </p:spPr>
        <p:txBody>
          <a:bodyPr wrap="square" numCol="1" spcCol="381000" anchor="t">
            <a:spAutoFit/>
          </a:bodyPr>
          <a:lstStyle/>
          <a:p>
            <a:pPr marL="0" marR="0" lvl="0" indent="0" algn="ctr" defTabSz="914400" rtl="0" eaLnBrk="1" fontAlgn="base" latinLnBrk="0" hangingPunct="1">
              <a:lnSpc>
                <a:spcPts val="3200"/>
              </a:lnSpc>
              <a:spcBef>
                <a:spcPct val="0"/>
              </a:spcBef>
              <a:spcAft>
                <a:spcPts val="1200"/>
              </a:spcAft>
              <a:buClrTx/>
              <a:buSzTx/>
              <a:buFontTx/>
              <a:buNone/>
              <a:tabLst/>
              <a:defRPr/>
            </a:pPr>
            <a:r>
              <a:rPr kumimoji="0" lang="sv-SE" sz="2400" b="1" i="0" u="none" strike="noStrike" cap="none" normalizeH="0" baseline="0" noProof="0">
                <a:ln>
                  <a:noFill/>
                </a:ln>
                <a:solidFill>
                  <a:prstClr val="white"/>
                </a:solidFill>
                <a:effectLst/>
                <a:uLnTx/>
                <a:uFillTx/>
                <a:latin typeface="Arial" charset="0"/>
                <a:ea typeface="Arial" charset="0"/>
                <a:cs typeface="Arial" charset="0"/>
              </a:rPr>
              <a:t>Förbättrade den nya medlemsupplevelsen</a:t>
            </a:r>
          </a:p>
          <a:p>
            <a:pPr marL="0" marR="0" lvl="0" indent="0" algn="ctr" defTabSz="914400" rtl="0" eaLnBrk="1" fontAlgn="base" latinLnBrk="0" hangingPunct="1">
              <a:lnSpc>
                <a:spcPts val="3200"/>
              </a:lnSpc>
              <a:spcBef>
                <a:spcPct val="0"/>
              </a:spcBef>
              <a:spcAft>
                <a:spcPts val="1200"/>
              </a:spcAft>
              <a:buClrTx/>
              <a:buSzTx/>
              <a:buFontTx/>
              <a:buNone/>
              <a:tabLst/>
              <a:defRPr/>
            </a:pPr>
            <a:r>
              <a:rPr kumimoji="0" lang="sv-SE" sz="2000" b="1" i="0" u="none" strike="noStrike" cap="none" normalizeH="0" baseline="0" noProof="0">
                <a:ln>
                  <a:noFill/>
                </a:ln>
                <a:solidFill>
                  <a:prstClr val="white"/>
                </a:solidFill>
                <a:effectLst/>
                <a:uLnTx/>
                <a:uFillTx/>
                <a:latin typeface="Arial" charset="0"/>
                <a:ea typeface="Arial" charset="0"/>
                <a:cs typeface="Arial" charset="0"/>
              </a:rPr>
              <a:t> </a:t>
            </a:r>
            <a:r>
              <a:rPr kumimoji="0" lang="sv-SE" sz="2000" b="0" i="0" u="none" strike="noStrike" cap="none" normalizeH="0" baseline="0" noProof="0">
                <a:ln>
                  <a:noFill/>
                </a:ln>
                <a:solidFill>
                  <a:prstClr val="white"/>
                </a:solidFill>
                <a:effectLst/>
                <a:uLnTx/>
                <a:uFillTx/>
                <a:latin typeface="Arial" charset="0"/>
                <a:ea typeface="Arial" charset="0"/>
                <a:cs typeface="Arial" charset="0"/>
              </a:rPr>
              <a:t>Förbättrat paket för nya medlemmar och särskilda mejl för nya medlemmar </a:t>
            </a:r>
          </a:p>
        </p:txBody>
      </p:sp>
      <p:sp>
        <p:nvSpPr>
          <p:cNvPr id="17" name="Oval 16">
            <a:extLst>
              <a:ext uri="{FF2B5EF4-FFF2-40B4-BE49-F238E27FC236}">
                <a16:creationId xmlns:a16="http://schemas.microsoft.com/office/drawing/2014/main" id="{4D1249AB-31CA-4177-A12F-EED8B79AB32C}"/>
              </a:ext>
            </a:extLst>
          </p:cNvPr>
          <p:cNvSpPr>
            <a:spLocks/>
          </p:cNvSpPr>
          <p:nvPr/>
        </p:nvSpPr>
        <p:spPr>
          <a:xfrm>
            <a:off x="774505" y="4400956"/>
            <a:ext cx="1476552" cy="1507820"/>
          </a:xfrm>
          <a:prstGeom prst="ellipse">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Oval 17">
            <a:extLst>
              <a:ext uri="{FF2B5EF4-FFF2-40B4-BE49-F238E27FC236}">
                <a16:creationId xmlns:a16="http://schemas.microsoft.com/office/drawing/2014/main" id="{16B4BB0C-E07C-4CAE-BFD2-4C331097B1C2}"/>
              </a:ext>
            </a:extLst>
          </p:cNvPr>
          <p:cNvSpPr>
            <a:spLocks/>
          </p:cNvSpPr>
          <p:nvPr/>
        </p:nvSpPr>
        <p:spPr>
          <a:xfrm>
            <a:off x="9508027" y="1617361"/>
            <a:ext cx="1732410" cy="1544845"/>
          </a:xfrm>
          <a:prstGeom prst="ellipse">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9" name="Oval 18">
            <a:extLst>
              <a:ext uri="{FF2B5EF4-FFF2-40B4-BE49-F238E27FC236}">
                <a16:creationId xmlns:a16="http://schemas.microsoft.com/office/drawing/2014/main" id="{3292B3B8-D4CC-4902-B77D-16FFA956DBE2}"/>
              </a:ext>
            </a:extLst>
          </p:cNvPr>
          <p:cNvSpPr>
            <a:spLocks/>
          </p:cNvSpPr>
          <p:nvPr/>
        </p:nvSpPr>
        <p:spPr>
          <a:xfrm>
            <a:off x="3765876" y="4427873"/>
            <a:ext cx="1606094" cy="1453985"/>
          </a:xfrm>
          <a:prstGeom prst="ellipse">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0" name="Rectangle 19">
            <a:extLst>
              <a:ext uri="{FF2B5EF4-FFF2-40B4-BE49-F238E27FC236}">
                <a16:creationId xmlns:a16="http://schemas.microsoft.com/office/drawing/2014/main" id="{1894C15F-9C54-481C-86E2-FB194EF2AA24}"/>
              </a:ext>
            </a:extLst>
          </p:cNvPr>
          <p:cNvSpPr/>
          <p:nvPr/>
        </p:nvSpPr>
        <p:spPr>
          <a:xfrm>
            <a:off x="3201972" y="6039959"/>
            <a:ext cx="2541114"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sv-SE" sz="1800" b="1" i="0" u="none" strike="noStrike" cap="none" normalizeH="0" baseline="0" noProof="0" dirty="0">
                <a:ln>
                  <a:noFill/>
                </a:ln>
                <a:solidFill>
                  <a:srgbClr val="00338D"/>
                </a:solidFill>
                <a:effectLst/>
                <a:uLnTx/>
                <a:uFillTx/>
                <a:latin typeface="Arial" charset="0"/>
                <a:ea typeface="Arial" charset="0"/>
                <a:cs typeface="Arial" charset="0"/>
              </a:rPr>
              <a:t>Förbättrade medlemsupplevelsen </a:t>
            </a:r>
          </a:p>
        </p:txBody>
      </p:sp>
      <p:sp>
        <p:nvSpPr>
          <p:cNvPr id="22" name="Rectangle 21">
            <a:extLst>
              <a:ext uri="{FF2B5EF4-FFF2-40B4-BE49-F238E27FC236}">
                <a16:creationId xmlns:a16="http://schemas.microsoft.com/office/drawing/2014/main" id="{3A9EFE56-4CE5-480F-8CA3-4AEEF2D15964}"/>
              </a:ext>
            </a:extLst>
          </p:cNvPr>
          <p:cNvSpPr/>
          <p:nvPr/>
        </p:nvSpPr>
        <p:spPr>
          <a:xfrm>
            <a:off x="56435" y="5947352"/>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cap="none" normalizeH="0" baseline="0" noProof="0">
                <a:ln>
                  <a:noFill/>
                </a:ln>
                <a:solidFill>
                  <a:srgbClr val="00338D"/>
                </a:solidFill>
                <a:effectLst/>
                <a:uLnTx/>
                <a:uFillTx/>
                <a:latin typeface="Arial" charset="0"/>
                <a:ea typeface="Arial" charset="0"/>
                <a:cs typeface="Arial" charset="0"/>
              </a:rPr>
              <a:t>Definierade nya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cap="none" normalizeH="0" baseline="0" noProof="0">
                <a:ln>
                  <a:noFill/>
                </a:ln>
                <a:solidFill>
                  <a:srgbClr val="00338D"/>
                </a:solidFill>
                <a:effectLst/>
                <a:uLnTx/>
                <a:uFillTx/>
                <a:latin typeface="Arial" charset="0"/>
                <a:ea typeface="Arial" charset="0"/>
                <a:cs typeface="Arial" charset="0"/>
              </a:rPr>
              <a:t>medlemsmodeller</a:t>
            </a:r>
          </a:p>
        </p:txBody>
      </p:sp>
      <p:sp>
        <p:nvSpPr>
          <p:cNvPr id="23" name="Rectangle 22">
            <a:extLst>
              <a:ext uri="{FF2B5EF4-FFF2-40B4-BE49-F238E27FC236}">
                <a16:creationId xmlns:a16="http://schemas.microsoft.com/office/drawing/2014/main" id="{6937C707-3DEE-40B1-9BAF-90EDD4F5F92E}"/>
              </a:ext>
            </a:extLst>
          </p:cNvPr>
          <p:cNvSpPr/>
          <p:nvPr/>
        </p:nvSpPr>
        <p:spPr>
          <a:xfrm>
            <a:off x="8845435" y="332019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sv-SE" sz="1800" b="1" i="0" u="none" strike="noStrike" cap="none" normalizeH="0" baseline="0" noProof="0">
                <a:ln>
                  <a:noFill/>
                </a:ln>
                <a:solidFill>
                  <a:srgbClr val="00338D"/>
                </a:solidFill>
                <a:effectLst/>
                <a:uLnTx/>
                <a:uFillTx/>
                <a:latin typeface="Arial" charset="0"/>
                <a:ea typeface="Arial" charset="0"/>
                <a:cs typeface="Arial" charset="0"/>
              </a:rPr>
              <a:t>Lanserade lärande för varje medlem </a:t>
            </a:r>
          </a:p>
        </p:txBody>
      </p:sp>
      <p:pic>
        <p:nvPicPr>
          <p:cNvPr id="5" name="Picture 4">
            <a:extLst>
              <a:ext uri="{FF2B5EF4-FFF2-40B4-BE49-F238E27FC236}">
                <a16:creationId xmlns:a16="http://schemas.microsoft.com/office/drawing/2014/main" id="{4E65766E-9EF0-4794-AD61-86EDF9265D29}"/>
              </a:ext>
            </a:extLst>
          </p:cNvPr>
          <p:cNvPicPr>
            <a:picLocks noChangeAspect="1"/>
          </p:cNvPicPr>
          <p:nvPr/>
        </p:nvPicPr>
        <p:blipFill>
          <a:blip r:embed="rId8"/>
          <a:stretch>
            <a:fillRect/>
          </a:stretch>
        </p:blipFill>
        <p:spPr>
          <a:xfrm>
            <a:off x="6629555" y="4400956"/>
            <a:ext cx="1531101" cy="1480902"/>
          </a:xfrm>
          <a:prstGeom prst="rect">
            <a:avLst/>
          </a:prstGeom>
        </p:spPr>
      </p:pic>
      <p:pic>
        <p:nvPicPr>
          <p:cNvPr id="6" name="Picture 5">
            <a:extLst>
              <a:ext uri="{FF2B5EF4-FFF2-40B4-BE49-F238E27FC236}">
                <a16:creationId xmlns:a16="http://schemas.microsoft.com/office/drawing/2014/main" id="{1548E22F-B7CE-49E2-8765-C541456B7547}"/>
              </a:ext>
            </a:extLst>
          </p:cNvPr>
          <p:cNvPicPr>
            <a:picLocks noChangeAspect="1"/>
          </p:cNvPicPr>
          <p:nvPr/>
        </p:nvPicPr>
        <p:blipFill>
          <a:blip r:embed="rId9"/>
          <a:stretch>
            <a:fillRect/>
          </a:stretch>
        </p:blipFill>
        <p:spPr>
          <a:xfrm>
            <a:off x="3728685" y="1669544"/>
            <a:ext cx="1623010" cy="1540763"/>
          </a:xfrm>
          <a:prstGeom prst="rect">
            <a:avLst/>
          </a:prstGeom>
        </p:spPr>
      </p:pic>
      <p:sp>
        <p:nvSpPr>
          <p:cNvPr id="24" name="Rectangle 23">
            <a:extLst>
              <a:ext uri="{FF2B5EF4-FFF2-40B4-BE49-F238E27FC236}">
                <a16:creationId xmlns:a16="http://schemas.microsoft.com/office/drawing/2014/main" id="{4CD5A6DA-6962-4811-992F-CC45207A754E}"/>
              </a:ext>
            </a:extLst>
          </p:cNvPr>
          <p:cNvSpPr/>
          <p:nvPr/>
        </p:nvSpPr>
        <p:spPr>
          <a:xfrm>
            <a:off x="6127224" y="5977293"/>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sv-SE" sz="1800" b="1" i="0" u="none" strike="noStrike" cap="none" normalizeH="0" baseline="0" noProof="0">
                <a:ln>
                  <a:noFill/>
                </a:ln>
                <a:solidFill>
                  <a:srgbClr val="00338D"/>
                </a:solidFill>
                <a:effectLst/>
                <a:uLnTx/>
                <a:uFillTx/>
                <a:latin typeface="Arial" charset="0"/>
                <a:ea typeface="Arial" charset="0"/>
                <a:cs typeface="Arial" charset="0"/>
              </a:rPr>
              <a:t>Förbättrade digital kommunikation </a:t>
            </a:r>
          </a:p>
        </p:txBody>
      </p:sp>
      <p:sp>
        <p:nvSpPr>
          <p:cNvPr id="25" name="Rectangle 24">
            <a:extLst>
              <a:ext uri="{FF2B5EF4-FFF2-40B4-BE49-F238E27FC236}">
                <a16:creationId xmlns:a16="http://schemas.microsoft.com/office/drawing/2014/main" id="{DE08895F-6D79-47FD-903F-00DAEF1E65D3}"/>
              </a:ext>
            </a:extLst>
          </p:cNvPr>
          <p:cNvSpPr/>
          <p:nvPr/>
        </p:nvSpPr>
        <p:spPr>
          <a:xfrm>
            <a:off x="9228785" y="6000034"/>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sv-SE" sz="1800" b="1" i="0" u="none" strike="noStrike" cap="none" normalizeH="0" baseline="0" noProof="0">
                <a:ln>
                  <a:noFill/>
                </a:ln>
                <a:solidFill>
                  <a:srgbClr val="00338D"/>
                </a:solidFill>
                <a:effectLst/>
                <a:uLnTx/>
                <a:uFillTx/>
                <a:latin typeface="Arial" charset="0"/>
                <a:ea typeface="Arial" charset="0"/>
                <a:cs typeface="Arial" charset="0"/>
              </a:rPr>
              <a:t>Lanserade LCIF:s Kampanj 100</a:t>
            </a:r>
          </a:p>
        </p:txBody>
      </p:sp>
      <p:pic>
        <p:nvPicPr>
          <p:cNvPr id="7" name="Picture 6">
            <a:extLst>
              <a:ext uri="{FF2B5EF4-FFF2-40B4-BE49-F238E27FC236}">
                <a16:creationId xmlns:a16="http://schemas.microsoft.com/office/drawing/2014/main" id="{CC6076FB-1BA6-9C13-19E9-E2FC960F02EB}"/>
              </a:ext>
            </a:extLst>
          </p:cNvPr>
          <p:cNvPicPr>
            <a:picLocks noChangeAspect="1"/>
          </p:cNvPicPr>
          <p:nvPr/>
        </p:nvPicPr>
        <p:blipFill>
          <a:blip r:embed="rId10"/>
          <a:stretch>
            <a:fillRect/>
          </a:stretch>
        </p:blipFill>
        <p:spPr>
          <a:xfrm>
            <a:off x="6351140" y="1436236"/>
            <a:ext cx="1902117" cy="1914310"/>
          </a:xfrm>
          <a:prstGeom prst="rect">
            <a:avLst/>
          </a:prstGeom>
        </p:spPr>
      </p:pic>
    </p:spTree>
    <p:extLst>
      <p:ext uri="{BB962C8B-B14F-4D97-AF65-F5344CB8AC3E}">
        <p14:creationId xmlns:p14="http://schemas.microsoft.com/office/powerpoint/2010/main" val="424319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9" name="Headline">
            <a:extLst>
              <a:ext uri="{FF2B5EF4-FFF2-40B4-BE49-F238E27FC236}">
                <a16:creationId xmlns:a16="http://schemas.microsoft.com/office/drawing/2014/main" id="{DAC7E04F-ACCC-CC4D-BB83-882E64BBC91E}"/>
              </a:ext>
            </a:extLst>
          </p:cNvPr>
          <p:cNvSpPr txBox="1">
            <a:spLocks/>
          </p:cNvSpPr>
          <p:nvPr/>
        </p:nvSpPr>
        <p:spPr>
          <a:xfrm>
            <a:off x="2160270" y="3879798"/>
            <a:ext cx="8005401" cy="225803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2400" b="0" i="0" u="none" strike="noStrike" cap="none" normalizeH="0" baseline="0" noProof="0">
                <a:ln>
                  <a:noFill/>
                </a:ln>
                <a:solidFill>
                  <a:prstClr val="white"/>
                </a:solidFill>
                <a:effectLst/>
                <a:uLnTx/>
                <a:uFillTx/>
                <a:latin typeface="Arial" panose="020B0604020202020204" pitchFamily="34" charset="0"/>
                <a:cs typeface="Arial" panose="020B0604020202020204" pitchFamily="34" charset="0"/>
              </a:rPr>
              <a:t> Vi är förenade i vår globala uppgift av hjälpinsatser. Den inkluderar varje medlem och varje klubb. Den inkluderar Lions Clubs International och Lions Clubs International Foundation (LCIF), för vi är en. </a:t>
            </a: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1905000"/>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sv-SE" sz="2800" b="1" i="0" u="none" strike="noStrike" cap="none" normalizeH="0" baseline="0" noProof="0">
                <a:ln>
                  <a:noFill/>
                </a:ln>
                <a:solidFill>
                  <a:prstClr val="white"/>
                </a:solidFill>
                <a:effectLst/>
                <a:uLnTx/>
                <a:uFillTx/>
                <a:latin typeface="Arial" panose="020B0604020202020204" pitchFamily="34" charset="0"/>
                <a:cs typeface="Arial" panose="020B0604020202020204" pitchFamily="34" charset="0"/>
              </a:rPr>
              <a:t> </a:t>
            </a:r>
            <a:r>
              <a:rPr kumimoji="0" lang="sv-SE" sz="4400" b="1" i="0" u="none" strike="noStrike" cap="none" normalizeH="0" baseline="0" noProof="0">
                <a:ln>
                  <a:noFill/>
                </a:ln>
                <a:solidFill>
                  <a:srgbClr val="FFC000"/>
                </a:solidFill>
                <a:effectLst/>
                <a:uLnTx/>
                <a:uFillTx/>
                <a:latin typeface="Arial" panose="020B0604020202020204" pitchFamily="34" charset="0"/>
                <a:cs typeface="Arial" panose="020B0604020202020204" pitchFamily="34" charset="0"/>
              </a:rPr>
              <a:t>Lions Internationals strategiska plan </a:t>
            </a:r>
          </a:p>
        </p:txBody>
      </p:sp>
    </p:spTree>
    <p:extLst>
      <p:ext uri="{BB962C8B-B14F-4D97-AF65-F5344CB8AC3E}">
        <p14:creationId xmlns:p14="http://schemas.microsoft.com/office/powerpoint/2010/main" val="263189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12192000" cy="6858000"/>
          </a:xfrm>
          <a:prstGeom prst="rect">
            <a:avLst/>
          </a:prstGeom>
        </p:spPr>
      </p:pic>
      <p:sp>
        <p:nvSpPr>
          <p:cNvPr id="6" name="Rectangle 5">
            <a:extLst>
              <a:ext uri="{FF2B5EF4-FFF2-40B4-BE49-F238E27FC236}">
                <a16:creationId xmlns:a16="http://schemas.microsoft.com/office/drawing/2014/main" id="{0A8F2075-0020-3F46-8E46-3C85D8B89D91}"/>
              </a:ext>
            </a:extLst>
          </p:cNvPr>
          <p:cNvSpPr/>
          <p:nvPr/>
        </p:nvSpPr>
        <p:spPr>
          <a:xfrm>
            <a:off x="-1" y="0"/>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2" name="Text Placeholder 1"/>
          <p:cNvSpPr>
            <a:spLocks noGrp="1"/>
          </p:cNvSpPr>
          <p:nvPr>
            <p:ph type="body" sz="quarter" idx="4294967295"/>
          </p:nvPr>
        </p:nvSpPr>
        <p:spPr>
          <a:xfrm>
            <a:off x="352424" y="2125930"/>
            <a:ext cx="11487150" cy="685800"/>
          </a:xfrm>
          <a:prstGeom prst="rect">
            <a:avLst/>
          </a:prstGeom>
        </p:spPr>
        <p:txBody>
          <a:bodyPr>
            <a:noAutofit/>
          </a:bodyPr>
          <a:lstStyle/>
          <a:p>
            <a:pPr marL="0" indent="0" algn="ctr">
              <a:spcBef>
                <a:spcPts val="0"/>
              </a:spcBef>
              <a:buNone/>
            </a:pPr>
            <a:r>
              <a:rPr lang="sv-SE" sz="4000" b="1">
                <a:solidFill>
                  <a:srgbClr val="F0C300"/>
                </a:solidFill>
                <a:latin typeface="Arial" pitchFamily="34" charset="0"/>
                <a:ea typeface="ヒラギノ角ゴ Pro W3" pitchFamily="125" charset="-128"/>
                <a:cs typeface="+mn-cs"/>
              </a:rPr>
              <a:t>Vår vision</a:t>
            </a:r>
          </a:p>
        </p:txBody>
      </p:sp>
      <p:sp>
        <p:nvSpPr>
          <p:cNvPr id="4" name="Rectangle 3">
            <a:extLst>
              <a:ext uri="{FF2B5EF4-FFF2-40B4-BE49-F238E27FC236}">
                <a16:creationId xmlns:a16="http://schemas.microsoft.com/office/drawing/2014/main" id="{7E7A96B7-9D00-DA40-A7EF-6300FB318E96}"/>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C2C10266-91CE-804C-98F0-9AEFE1CB5458}"/>
              </a:ext>
            </a:extLst>
          </p:cNvPr>
          <p:cNvSpPr txBox="1"/>
          <p:nvPr/>
        </p:nvSpPr>
        <p:spPr>
          <a:xfrm>
            <a:off x="377190" y="3636028"/>
            <a:ext cx="11487150" cy="132343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000" b="1" i="0" u="none" strike="noStrike" cap="none" normalizeH="0" baseline="0" noProof="0" dirty="0">
                <a:ln>
                  <a:noFill/>
                </a:ln>
                <a:solidFill>
                  <a:prstClr val="white"/>
                </a:solidFill>
                <a:effectLst/>
                <a:uLnTx/>
                <a:uFillTx/>
                <a:latin typeface="Arial" panose="020B0604020202020204" pitchFamily="34" charset="0"/>
                <a:ea typeface="Helvetica Neue" charset="0"/>
                <a:cs typeface="Arial" panose="020B0604020202020204" pitchFamily="34" charset="0"/>
              </a:rPr>
              <a:t>Att vara den globala ledaren avseende lokala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000" b="1" i="0" u="none" strike="noStrike" cap="none" normalizeH="0" baseline="0" noProof="0" dirty="0">
                <a:ln>
                  <a:noFill/>
                </a:ln>
                <a:solidFill>
                  <a:prstClr val="white"/>
                </a:solidFill>
                <a:effectLst/>
                <a:uLnTx/>
                <a:uFillTx/>
                <a:latin typeface="Arial" panose="020B0604020202020204" pitchFamily="34" charset="0"/>
                <a:ea typeface="Helvetica Neue" charset="0"/>
                <a:cs typeface="Arial" panose="020B0604020202020204" pitchFamily="34" charset="0"/>
              </a:rPr>
              <a:t>och humanitära hjälpinsatser. </a:t>
            </a:r>
          </a:p>
        </p:txBody>
      </p:sp>
    </p:spTree>
    <p:extLst>
      <p:ext uri="{BB962C8B-B14F-4D97-AF65-F5344CB8AC3E}">
        <p14:creationId xmlns:p14="http://schemas.microsoft.com/office/powerpoint/2010/main" val="92465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817602"/>
          </a:xfrm>
        </p:spPr>
        <p:txBody>
          <a:bodyPr>
            <a:normAutofit/>
          </a:bodyPr>
          <a:lstStyle/>
          <a:p>
            <a:r>
              <a:rPr lang="sv-SE" b="1">
                <a:solidFill>
                  <a:schemeClr val="accent1">
                    <a:lumMod val="75000"/>
                  </a:schemeClr>
                </a:solidFill>
                <a:latin typeface="Arial" panose="020B0604020202020204" pitchFamily="34" charset="0"/>
                <a:cs typeface="Arial" panose="020B0604020202020204" pitchFamily="34" charset="0"/>
              </a:rPr>
              <a:t>Vår tidsplan</a:t>
            </a:r>
          </a:p>
        </p:txBody>
      </p:sp>
      <p:sp>
        <p:nvSpPr>
          <p:cNvPr id="4" name="Round Diagonal Corner Rectangle 3"/>
          <p:cNvSpPr/>
          <p:nvPr/>
        </p:nvSpPr>
        <p:spPr bwMode="auto">
          <a:xfrm>
            <a:off x="10287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2021-2022</a:t>
            </a:r>
          </a:p>
        </p:txBody>
      </p:sp>
      <p:sp>
        <p:nvSpPr>
          <p:cNvPr id="5" name="Round Diagonal Corner Rectangle 4"/>
          <p:cNvSpPr/>
          <p:nvPr/>
        </p:nvSpPr>
        <p:spPr bwMode="auto">
          <a:xfrm>
            <a:off x="31813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2022-2023</a:t>
            </a:r>
          </a:p>
        </p:txBody>
      </p:sp>
      <p:sp>
        <p:nvSpPr>
          <p:cNvPr id="6" name="Round Diagonal Corner Rectangle 5"/>
          <p:cNvSpPr/>
          <p:nvPr/>
        </p:nvSpPr>
        <p:spPr bwMode="auto">
          <a:xfrm>
            <a:off x="53340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2023-2024</a:t>
            </a:r>
          </a:p>
        </p:txBody>
      </p:sp>
      <p:sp>
        <p:nvSpPr>
          <p:cNvPr id="7" name="Round Diagonal Corner Rectangle 6"/>
          <p:cNvSpPr/>
          <p:nvPr/>
        </p:nvSpPr>
        <p:spPr bwMode="auto">
          <a:xfrm>
            <a:off x="74866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2024-2025</a:t>
            </a:r>
          </a:p>
        </p:txBody>
      </p:sp>
      <p:sp>
        <p:nvSpPr>
          <p:cNvPr id="8" name="Round Diagonal Corner Rectangle 7"/>
          <p:cNvSpPr/>
          <p:nvPr/>
        </p:nvSpPr>
        <p:spPr bwMode="auto">
          <a:xfrm>
            <a:off x="9639299"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3000" b="0" i="0" u="none" strike="noStrike" cap="none" normalizeH="0" dirty="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2025-2026</a:t>
            </a:r>
          </a:p>
        </p:txBody>
      </p:sp>
      <p:sp>
        <p:nvSpPr>
          <p:cNvPr id="10" name="Pentagon 9"/>
          <p:cNvSpPr/>
          <p:nvPr/>
        </p:nvSpPr>
        <p:spPr bwMode="auto">
          <a:xfrm>
            <a:off x="1028700" y="4648200"/>
            <a:ext cx="10782300" cy="457200"/>
          </a:xfrm>
          <a:prstGeom prst="homePlate">
            <a:avLst/>
          </a:prstGeom>
          <a:gradFill flip="none" rotWithShape="1">
            <a:gsLst>
              <a:gs pos="0">
                <a:schemeClr val="accent2"/>
              </a:gs>
              <a:gs pos="29000">
                <a:schemeClr val="accent1">
                  <a:shade val="67500"/>
                  <a:satMod val="115000"/>
                </a:schemeClr>
              </a:gs>
              <a:gs pos="100000">
                <a:schemeClr val="tx1"/>
              </a:gs>
            </a:gsLst>
            <a:lin ang="0" scaled="1"/>
            <a:tileRect/>
          </a:gra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5" name="TextBox 14"/>
          <p:cNvSpPr txBox="1"/>
          <p:nvPr/>
        </p:nvSpPr>
        <p:spPr>
          <a:xfrm>
            <a:off x="1447800" y="2286000"/>
            <a:ext cx="10591800" cy="553998"/>
          </a:xfrm>
          <a:prstGeom prst="rect">
            <a:avLst/>
          </a:prstGeom>
          <a:noFill/>
        </p:spPr>
        <p:txBody>
          <a:bodyPr wrap="square" rtlCol="0">
            <a:spAutoFit/>
          </a:bodyPr>
          <a:lstStyle/>
          <a:p>
            <a:r>
              <a:rPr lang="sv-SE" sz="3000" dirty="0">
                <a:solidFill>
                  <a:schemeClr val="accent1">
                    <a:lumMod val="75000"/>
                  </a:schemeClr>
                </a:solidFill>
                <a:cs typeface="Arial" panose="020B0604020202020204" pitchFamily="34" charset="0"/>
              </a:rPr>
              <a:t>År 1          	    År 2          	År 3             År 4             År 5</a:t>
            </a:r>
          </a:p>
        </p:txBody>
      </p:sp>
    </p:spTree>
    <p:extLst>
      <p:ext uri="{BB962C8B-B14F-4D97-AF65-F5344CB8AC3E}">
        <p14:creationId xmlns:p14="http://schemas.microsoft.com/office/powerpoint/2010/main" val="7490647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142222"/>
            <a:ext cx="3409865" cy="2886978"/>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sv-SE" sz="28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Stärka organisationen och stiftelsen</a:t>
            </a:r>
          </a:p>
        </p:txBody>
      </p:sp>
      <p:sp>
        <p:nvSpPr>
          <p:cNvPr id="19" name="Rectangle 18"/>
          <p:cNvSpPr/>
          <p:nvPr/>
        </p:nvSpPr>
        <p:spPr>
          <a:xfrm>
            <a:off x="4352967" y="2142222"/>
            <a:ext cx="3409865" cy="288697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sv-SE" sz="2800" b="1" i="0" u="none" strike="noStrike" cap="none" normalizeH="0" baseline="0" noProof="0">
                <a:ln>
                  <a:noFill/>
                </a:ln>
                <a:solidFill>
                  <a:schemeClr val="bg2"/>
                </a:solidFill>
                <a:uLnTx/>
                <a:uFillTx/>
                <a:latin typeface="Arial" panose="020B0604020202020204" pitchFamily="34" charset="0"/>
                <a:ea typeface="Arial" charset="0"/>
                <a:cs typeface="Arial" panose="020B0604020202020204" pitchFamily="34" charset="0"/>
              </a:rPr>
              <a:t>Skapa nya modeller för tillväxt</a:t>
            </a:r>
          </a:p>
        </p:txBody>
      </p:sp>
      <p:sp>
        <p:nvSpPr>
          <p:cNvPr id="21" name="Rectangle 20"/>
          <p:cNvSpPr/>
          <p:nvPr/>
        </p:nvSpPr>
        <p:spPr>
          <a:xfrm>
            <a:off x="8020135" y="2142222"/>
            <a:ext cx="3409865" cy="2886978"/>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sv-SE" sz="28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Samordna mål, ledning och organisatoriskt stöd</a:t>
            </a:r>
          </a:p>
        </p:txBody>
      </p:sp>
      <p:sp>
        <p:nvSpPr>
          <p:cNvPr id="2" name="Title 1"/>
          <p:cNvSpPr>
            <a:spLocks noGrp="1"/>
          </p:cNvSpPr>
          <p:nvPr>
            <p:ph type="title"/>
          </p:nvPr>
        </p:nvSpPr>
        <p:spPr>
          <a:xfrm>
            <a:off x="838200" y="609600"/>
            <a:ext cx="10515600" cy="609601"/>
          </a:xfrm>
        </p:spPr>
        <p:txBody>
          <a:bodyPr/>
          <a:lstStyle/>
          <a:p>
            <a:r>
              <a:rPr kumimoji="0" lang="sv-SE"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Våra mål</a:t>
            </a:r>
          </a:p>
        </p:txBody>
      </p:sp>
    </p:spTree>
    <p:extLst>
      <p:ext uri="{BB962C8B-B14F-4D97-AF65-F5344CB8AC3E}">
        <p14:creationId xmlns:p14="http://schemas.microsoft.com/office/powerpoint/2010/main" val="11954164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1752599"/>
            <a:ext cx="4276800" cy="1325563"/>
          </a:xfrm>
        </p:spPr>
        <p:txBody>
          <a:bodyPr/>
          <a:lstStyle/>
          <a:p>
            <a:r>
              <a:rPr kumimoji="0" lang="sv-SE"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Våra initiativ</a:t>
            </a:r>
          </a:p>
        </p:txBody>
      </p:sp>
      <p:sp>
        <p:nvSpPr>
          <p:cNvPr id="7" name="Rectangle 6">
            <a:extLst>
              <a:ext uri="{FF2B5EF4-FFF2-40B4-BE49-F238E27FC236}">
                <a16:creationId xmlns:a16="http://schemas.microsoft.com/office/drawing/2014/main" id="{259CAF7E-2F24-B473-9ED7-A911A9604BD7}"/>
              </a:ext>
            </a:extLst>
          </p:cNvPr>
          <p:cNvSpPr/>
          <p:nvPr/>
        </p:nvSpPr>
        <p:spPr bwMode="auto">
          <a:xfrm>
            <a:off x="5122985" y="369277"/>
            <a:ext cx="5967045" cy="614289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8" name="Picture 8" descr="Diagram&#10;&#10;Description automatically generated">
            <a:extLst>
              <a:ext uri="{FF2B5EF4-FFF2-40B4-BE49-F238E27FC236}">
                <a16:creationId xmlns:a16="http://schemas.microsoft.com/office/drawing/2014/main" id="{9A015EC0-5C26-2811-0A87-F7BFFD423ADE}"/>
              </a:ext>
            </a:extLst>
          </p:cNvPr>
          <p:cNvPicPr>
            <a:picLocks noChangeAspect="1"/>
          </p:cNvPicPr>
          <p:nvPr/>
        </p:nvPicPr>
        <p:blipFill>
          <a:blip r:embed="rId3"/>
          <a:stretch>
            <a:fillRect/>
          </a:stretch>
        </p:blipFill>
        <p:spPr>
          <a:xfrm>
            <a:off x="5451231" y="498232"/>
            <a:ext cx="5767752" cy="5744306"/>
          </a:xfrm>
          <a:prstGeom prst="rect">
            <a:avLst/>
          </a:prstGeom>
        </p:spPr>
      </p:pic>
    </p:spTree>
    <p:extLst>
      <p:ext uri="{BB962C8B-B14F-4D97-AF65-F5344CB8AC3E}">
        <p14:creationId xmlns:p14="http://schemas.microsoft.com/office/powerpoint/2010/main" val="2179641477"/>
      </p:ext>
    </p:extLst>
  </p:cSld>
  <p:clrMapOvr>
    <a:masterClrMapping/>
  </p:clrMapOvr>
  <p:transition>
    <p:fade/>
  </p:transition>
</p:sld>
</file>

<file path=ppt/theme/theme1.xml><?xml version="1.0" encoding="utf-8"?>
<a:theme xmlns:a="http://schemas.openxmlformats.org/drawingml/2006/main" name="Dark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LongProperties xmlns="http://schemas.microsoft.com/office/2006/metadata/longProperti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06A8C181-E056-415E-9B59-40F04FA43837}">
  <ds:schemaRefs>
    <ds:schemaRef ds:uri="http://schemas.microsoft.com/office/infopath/2007/PartnerControls"/>
    <ds:schemaRef ds:uri="http://purl.org/dc/elements/1.1/"/>
    <ds:schemaRef ds:uri="a7495015-d16d-4dd1-a72f-488cd8119f34"/>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46605</TotalTime>
  <Words>3146</Words>
  <Application>Microsoft Office PowerPoint</Application>
  <PresentationFormat>Widescreen</PresentationFormat>
  <Paragraphs>383</Paragraphs>
  <Slides>25</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Arial</vt:lpstr>
      <vt:lpstr>Calibri</vt:lpstr>
      <vt:lpstr>Helvetica</vt:lpstr>
      <vt:lpstr>Open sans</vt:lpstr>
      <vt:lpstr>Segoe UI</vt:lpstr>
      <vt:lpstr>Segoe UI Light</vt:lpstr>
      <vt:lpstr>Segoe UI Semibold</vt:lpstr>
      <vt:lpstr>Wingdings 3</vt:lpstr>
      <vt:lpstr>Dark Background</vt:lpstr>
      <vt:lpstr>Light Background</vt:lpstr>
      <vt:lpstr>MASTER SLIDE - BLANK</vt:lpstr>
      <vt:lpstr>Lions_PowerPoint_Template_June2016_Template-1</vt:lpstr>
      <vt:lpstr>1_Light Background</vt:lpstr>
      <vt:lpstr>PowerPoint Presentation</vt:lpstr>
      <vt:lpstr>PowerPoint Presentation</vt:lpstr>
      <vt:lpstr>PowerPoint Presentation</vt:lpstr>
      <vt:lpstr>PowerPoint Presentation</vt:lpstr>
      <vt:lpstr>PowerPoint Presentation</vt:lpstr>
      <vt:lpstr>PowerPoint Presentation</vt:lpstr>
      <vt:lpstr>Vår tidsplan</vt:lpstr>
      <vt:lpstr>Våra mål</vt:lpstr>
      <vt:lpstr>Våra initiativ</vt:lpstr>
      <vt:lpstr>1) Stärka organisationen och stiftelsen</vt:lpstr>
      <vt:lpstr>2) Skapa nya modeller för tillväxt</vt:lpstr>
      <vt:lpstr>3) Samordna mål, ledning och organisatoriskt stöd</vt:lpstr>
      <vt:lpstr>PowerPoint Presentation</vt:lpstr>
      <vt:lpstr>År ett – Viktiga prestationer</vt:lpstr>
      <vt:lpstr>PowerPoint Presentation</vt:lpstr>
      <vt:lpstr>År två – Fokusområden</vt:lpstr>
      <vt:lpstr>Du kan hjälpa</vt:lpstr>
      <vt:lpstr>PowerPoint Presentation</vt:lpstr>
      <vt:lpstr>PowerPoint Presentation</vt:lpstr>
      <vt:lpstr>PowerPoint Presentation</vt:lpstr>
      <vt:lpstr>PowerPoint Presentation</vt:lpstr>
      <vt:lpstr>Strategiska planer - Sammanfattning</vt:lpstr>
      <vt:lpstr>Lions Internationals strategiska plan  Resurser</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Harrington, Brett</cp:lastModifiedBy>
  <cp:revision>3216</cp:revision>
  <cp:lastPrinted>2017-06-29T03:55:04Z</cp:lastPrinted>
  <dcterms:created xsi:type="dcterms:W3CDTF">2016-11-15T15:12:50Z</dcterms:created>
  <dcterms:modified xsi:type="dcterms:W3CDTF">2022-08-26T03:40:19Z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