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871" r:id="rId2"/>
    <p:sldId id="874" r:id="rId3"/>
    <p:sldId id="1075" r:id="rId4"/>
    <p:sldId id="1121" r:id="rId5"/>
    <p:sldId id="974" r:id="rId6"/>
    <p:sldId id="953" r:id="rId7"/>
    <p:sldId id="1104" r:id="rId8"/>
    <p:sldId id="889" r:id="rId9"/>
    <p:sldId id="1137" r:id="rId10"/>
    <p:sldId id="1138" r:id="rId11"/>
    <p:sldId id="1133" r:id="rId12"/>
    <p:sldId id="954" r:id="rId13"/>
    <p:sldId id="1134" r:id="rId14"/>
    <p:sldId id="982" r:id="rId15"/>
    <p:sldId id="1136" r:id="rId16"/>
    <p:sldId id="955" r:id="rId17"/>
    <p:sldId id="894" r:id="rId18"/>
    <p:sldId id="9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00338D"/>
    <a:srgbClr val="55565A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9"/>
    <p:restoredTop sz="62632" autoAdjust="0"/>
  </p:normalViewPr>
  <p:slideViewPr>
    <p:cSldViewPr snapToGrid="0" snapToObjects="1">
      <p:cViewPr varScale="1">
        <p:scale>
          <a:sx n="45" d="100"/>
          <a:sy n="45" d="100"/>
        </p:scale>
        <p:origin x="1896" y="4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3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2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/>
              <a:t>라이온스클럽은 자녀 프로그램을 통해 지역사회 봉사에 청소년을 참여시킬 수 있습니다.  이 프로그램에 대한 자세한 내용은 다음 슬라이드에서 확인하세요.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800">
                <a:solidFill>
                  <a:srgbClr val="000000"/>
                </a:solidFill>
              </a:rPr>
              <a:t>‘지도력, 경험, 기회’</a:t>
            </a:r>
            <a:r>
              <a:rPr lang="ko-KR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이것이 레오의 의미입니다. 국제협회의 가장 젊은 회원으로서, 레오는 우리 협회가 갖는 최고의 자질을 잘 보여줍니다. 다음 슬라이드에서 레오에 대한 더 자세한 정보를 확인하세요.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/>
              <a:t>캠퍼스 클럽을 통해 캠퍼스에 속해 있는 가족들을 참여시킬 수 있습니다.  지역 캠퍼스를 참여시킴으로써, 클럽은 지역사회 내 학생 및 직원들을 모집할 수 있습니다.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/>
              <a:t>가족 또는 어린이들의 참여를 클럽의 전문 분야로 삼을 수 있습니다.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/>
              <a:t>온라인 클럽은 바쁜 생활로 인해 전통적인 회의에 참석이 어려운 회원들도 회의에 참여할 수 있는 기회를 제공합니다.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mp.lionsclubs.org/KO/pdfs/tk30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>
                <a:solidFill>
                  <a:srgbClr val="EBB700"/>
                </a:solidFill>
              </a:rPr>
              <a:t>가족회원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/>
              <a:t>다세대 </a:t>
            </a:r>
            <a:r>
              <a:rPr lang="ko-KR" dirty="0" err="1"/>
              <a:t>라이온스클럽을</a:t>
            </a:r>
            <a:r>
              <a:rPr lang="ko-KR" dirty="0"/>
              <a:t> 통해 </a:t>
            </a:r>
            <a:r>
              <a:rPr lang="ko-KR" dirty="0" err="1"/>
              <a:t>자원봉사하는</a:t>
            </a:r>
            <a:r>
              <a:rPr lang="ko-KR" dirty="0"/>
              <a:t> 방법을 알리고 </a:t>
            </a:r>
            <a:br>
              <a:rPr lang="en-US" altLang="ko-KR" dirty="0"/>
            </a:br>
            <a:r>
              <a:rPr lang="ko-KR" dirty="0"/>
              <a:t>인도주의적 필요성에 부응하며 평화와 국제이해를 증진시킵니다.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</a:rPr>
              <a:t>시작하기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국제협회 청소년 프로그램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기타 지역사회 어린이 활동 - 스카우트, 스포츠, 학교 등.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어르신 돕기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노숙자 돌봄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문맹 퇴치 사업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환경보존 사업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학교 스포츠 행사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청소년 보모 클리닉 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chemeClr val="bg1"/>
                </a:solidFill>
              </a:rPr>
              <a:t>추천 봉사사업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E9795-63A4-9348-B0A9-A3DEA1C69EFB}"/>
              </a:ext>
            </a:extLst>
          </p:cNvPr>
          <p:cNvGrpSpPr/>
          <p:nvPr/>
        </p:nvGrpSpPr>
        <p:grpSpPr>
          <a:xfrm>
            <a:off x="-10667" y="1214846"/>
            <a:ext cx="12202667" cy="5643154"/>
            <a:chOff x="-10667" y="0"/>
            <a:chExt cx="12202667" cy="6858000"/>
          </a:xfrm>
        </p:grpSpPr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D129B19E-2B4C-3249-85E4-5E4A13456EC3}"/>
                </a:ext>
              </a:extLst>
            </p:cNvPr>
            <p:cNvSpPr/>
            <p:nvPr/>
          </p:nvSpPr>
          <p:spPr>
            <a:xfrm>
              <a:off x="4056127" y="0"/>
              <a:ext cx="4069080" cy="3429000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0" name="Background - Solid">
              <a:extLst>
                <a:ext uri="{FF2B5EF4-FFF2-40B4-BE49-F238E27FC236}">
                  <a16:creationId xmlns:a16="http://schemas.microsoft.com/office/drawing/2014/main" id="{E2392956-7547-3542-9E17-74D05BD61977}"/>
                </a:ext>
              </a:extLst>
            </p:cNvPr>
            <p:cNvSpPr/>
            <p:nvPr/>
          </p:nvSpPr>
          <p:spPr>
            <a:xfrm>
              <a:off x="8122920" y="0"/>
              <a:ext cx="4069080" cy="3429000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AAEC7A52-DD5C-B640-BCE3-CD561B286312}"/>
                </a:ext>
              </a:extLst>
            </p:cNvPr>
            <p:cNvSpPr/>
            <p:nvPr/>
          </p:nvSpPr>
          <p:spPr>
            <a:xfrm>
              <a:off x="-10667" y="0"/>
              <a:ext cx="4069080" cy="3429000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1" name="Background - Solid">
              <a:extLst>
                <a:ext uri="{FF2B5EF4-FFF2-40B4-BE49-F238E27FC236}">
                  <a16:creationId xmlns:a16="http://schemas.microsoft.com/office/drawing/2014/main" id="{40D8B86D-C852-484F-8B17-BE68059ED362}"/>
                </a:ext>
              </a:extLst>
            </p:cNvPr>
            <p:cNvSpPr/>
            <p:nvPr/>
          </p:nvSpPr>
          <p:spPr>
            <a:xfrm>
              <a:off x="4056127" y="3429000"/>
              <a:ext cx="4069080" cy="3429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2" name="Background - Solid">
              <a:extLst>
                <a:ext uri="{FF2B5EF4-FFF2-40B4-BE49-F238E27FC236}">
                  <a16:creationId xmlns:a16="http://schemas.microsoft.com/office/drawing/2014/main" id="{ED131092-7AA6-9B40-8990-B4F127F1F0DA}"/>
                </a:ext>
              </a:extLst>
            </p:cNvPr>
            <p:cNvSpPr/>
            <p:nvPr/>
          </p:nvSpPr>
          <p:spPr>
            <a:xfrm>
              <a:off x="8122920" y="3429000"/>
              <a:ext cx="4069080" cy="3429000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3" name="Background - Solid">
              <a:extLst>
                <a:ext uri="{FF2B5EF4-FFF2-40B4-BE49-F238E27FC236}">
                  <a16:creationId xmlns:a16="http://schemas.microsoft.com/office/drawing/2014/main" id="{136A74EF-2BAE-7641-9021-9ECE7056AE77}"/>
                </a:ext>
              </a:extLst>
            </p:cNvPr>
            <p:cNvSpPr/>
            <p:nvPr/>
          </p:nvSpPr>
          <p:spPr>
            <a:xfrm>
              <a:off x="-10667" y="3429000"/>
              <a:ext cx="4069080" cy="342900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3" name="Body Copy">
            <a:extLst>
              <a:ext uri="{FF2B5EF4-FFF2-40B4-BE49-F238E27FC236}">
                <a16:creationId xmlns:a16="http://schemas.microsoft.com/office/drawing/2014/main" id="{E4238763-68B1-7D4A-8064-4D37CB46BB52}"/>
              </a:ext>
            </a:extLst>
          </p:cNvPr>
          <p:cNvSpPr txBox="1">
            <a:spLocks/>
          </p:cNvSpPr>
          <p:nvPr/>
        </p:nvSpPr>
        <p:spPr>
          <a:xfrm>
            <a:off x="226310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b="1">
                <a:solidFill>
                  <a:schemeClr val="bg1"/>
                </a:solidFill>
              </a:rPr>
              <a:t>교사 및 학생 면담</a:t>
            </a:r>
            <a:r>
              <a:rPr lang="ko-K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Body Copy">
            <a:extLst>
              <a:ext uri="{FF2B5EF4-FFF2-40B4-BE49-F238E27FC236}">
                <a16:creationId xmlns:a16="http://schemas.microsoft.com/office/drawing/2014/main" id="{038B1A03-491C-3A4D-979D-80D6A5D83D9F}"/>
              </a:ext>
            </a:extLst>
          </p:cNvPr>
          <p:cNvSpPr txBox="1">
            <a:spLocks/>
          </p:cNvSpPr>
          <p:nvPr/>
        </p:nvSpPr>
        <p:spPr>
          <a:xfrm>
            <a:off x="226310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b="1">
                <a:solidFill>
                  <a:schemeClr val="bg1"/>
                </a:solidFill>
              </a:rPr>
              <a:t>직계 가족들</a:t>
            </a:r>
            <a:r>
              <a:rPr lang="ko-K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A88FC208-A008-1148-9E4E-77B6529AABD3}"/>
              </a:ext>
            </a:extLst>
          </p:cNvPr>
          <p:cNvSpPr txBox="1">
            <a:spLocks/>
          </p:cNvSpPr>
          <p:nvPr/>
        </p:nvSpPr>
        <p:spPr>
          <a:xfrm>
            <a:off x="4290817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b="1">
                <a:solidFill>
                  <a:schemeClr val="bg1"/>
                </a:solidFill>
              </a:rPr>
              <a:t>코치 및 스포츠 팀원들에게 연락 </a:t>
            </a:r>
            <a:r>
              <a:rPr lang="ko-K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BD5477CE-F4DD-304C-9A9A-50C5A804F010}"/>
              </a:ext>
            </a:extLst>
          </p:cNvPr>
          <p:cNvSpPr txBox="1">
            <a:spLocks/>
          </p:cNvSpPr>
          <p:nvPr/>
        </p:nvSpPr>
        <p:spPr>
          <a:xfrm>
            <a:off x="4290817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b="1">
                <a:solidFill>
                  <a:schemeClr val="bg1"/>
                </a:solidFill>
              </a:rPr>
              <a:t>이웃들과 대화</a:t>
            </a:r>
            <a:r>
              <a:rPr lang="ko-K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73FBC161-6FDA-F14F-9779-F442BAC6EA99}"/>
              </a:ext>
            </a:extLst>
          </p:cNvPr>
          <p:cNvSpPr txBox="1">
            <a:spLocks/>
          </p:cNvSpPr>
          <p:nvPr/>
        </p:nvSpPr>
        <p:spPr>
          <a:xfrm>
            <a:off x="8370565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b="1">
                <a:solidFill>
                  <a:schemeClr val="bg1"/>
                </a:solidFill>
              </a:rPr>
              <a:t>종교 및 지역사회 지도자들과 대화</a:t>
            </a:r>
            <a:r>
              <a:rPr lang="ko-K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Body Copy">
            <a:extLst>
              <a:ext uri="{FF2B5EF4-FFF2-40B4-BE49-F238E27FC236}">
                <a16:creationId xmlns:a16="http://schemas.microsoft.com/office/drawing/2014/main" id="{7DDD5C4A-BAAA-7244-A04D-DD862C5DFE2E}"/>
              </a:ext>
            </a:extLst>
          </p:cNvPr>
          <p:cNvSpPr txBox="1">
            <a:spLocks/>
          </p:cNvSpPr>
          <p:nvPr/>
        </p:nvSpPr>
        <p:spPr>
          <a:xfrm>
            <a:off x="8370565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b="1">
                <a:solidFill>
                  <a:schemeClr val="bg1"/>
                </a:solidFill>
              </a:rPr>
              <a:t>다른 지역사회단체 및 클럽과 협력</a:t>
            </a:r>
            <a:r>
              <a:rPr lang="ko-KR" sz="18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Header Copy">
            <a:extLst>
              <a:ext uri="{FF2B5EF4-FFF2-40B4-BE49-F238E27FC236}">
                <a16:creationId xmlns:a16="http://schemas.microsoft.com/office/drawing/2014/main" id="{EBB3B6C9-877F-1A44-A330-67A1296B30E3}"/>
              </a:ext>
            </a:extLst>
          </p:cNvPr>
          <p:cNvSpPr txBox="1">
            <a:spLocks/>
          </p:cNvSpPr>
          <p:nvPr/>
        </p:nvSpPr>
        <p:spPr>
          <a:xfrm>
            <a:off x="226310" y="233780"/>
            <a:ext cx="6318869" cy="73279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>
                <a:solidFill>
                  <a:schemeClr val="bg1"/>
                </a:solidFill>
              </a:rPr>
              <a:t>가족회원 모집 방법은?</a:t>
            </a:r>
          </a:p>
        </p:txBody>
      </p:sp>
    </p:spTree>
    <p:extLst>
      <p:ext uri="{BB962C8B-B14F-4D97-AF65-F5344CB8AC3E}">
        <p14:creationId xmlns:p14="http://schemas.microsoft.com/office/powerpoint/2010/main" val="201317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934817" y="3025998"/>
            <a:ext cx="8905461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/>
              <a:t>가족 참여에 도움이 되는 기존 라이온스 프로그램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937F7-38C0-A14C-8F06-ED8F191F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E9795-63A4-9348-B0A9-A3DEA1C69EFB}"/>
              </a:ext>
            </a:extLst>
          </p:cNvPr>
          <p:cNvGrpSpPr/>
          <p:nvPr/>
        </p:nvGrpSpPr>
        <p:grpSpPr>
          <a:xfrm>
            <a:off x="-10667" y="1214846"/>
            <a:ext cx="12202667" cy="5643154"/>
            <a:chOff x="-10667" y="0"/>
            <a:chExt cx="12202667" cy="6858000"/>
          </a:xfrm>
        </p:grpSpPr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D129B19E-2B4C-3249-85E4-5E4A13456EC3}"/>
                </a:ext>
              </a:extLst>
            </p:cNvPr>
            <p:cNvSpPr/>
            <p:nvPr/>
          </p:nvSpPr>
          <p:spPr>
            <a:xfrm>
              <a:off x="4056127" y="0"/>
              <a:ext cx="4069080" cy="3429000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0" name="Background - Solid">
              <a:extLst>
                <a:ext uri="{FF2B5EF4-FFF2-40B4-BE49-F238E27FC236}">
                  <a16:creationId xmlns:a16="http://schemas.microsoft.com/office/drawing/2014/main" id="{E2392956-7547-3542-9E17-74D05BD61977}"/>
                </a:ext>
              </a:extLst>
            </p:cNvPr>
            <p:cNvSpPr/>
            <p:nvPr/>
          </p:nvSpPr>
          <p:spPr>
            <a:xfrm>
              <a:off x="8122920" y="0"/>
              <a:ext cx="4069080" cy="3429000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AAEC7A52-DD5C-B640-BCE3-CD561B286312}"/>
                </a:ext>
              </a:extLst>
            </p:cNvPr>
            <p:cNvSpPr/>
            <p:nvPr/>
          </p:nvSpPr>
          <p:spPr>
            <a:xfrm>
              <a:off x="-10667" y="0"/>
              <a:ext cx="4069080" cy="3429000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1" name="Background - Solid">
              <a:extLst>
                <a:ext uri="{FF2B5EF4-FFF2-40B4-BE49-F238E27FC236}">
                  <a16:creationId xmlns:a16="http://schemas.microsoft.com/office/drawing/2014/main" id="{40D8B86D-C852-484F-8B17-BE68059ED362}"/>
                </a:ext>
              </a:extLst>
            </p:cNvPr>
            <p:cNvSpPr/>
            <p:nvPr/>
          </p:nvSpPr>
          <p:spPr>
            <a:xfrm>
              <a:off x="4056127" y="3429000"/>
              <a:ext cx="4069080" cy="3429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2" name="Background - Solid">
              <a:extLst>
                <a:ext uri="{FF2B5EF4-FFF2-40B4-BE49-F238E27FC236}">
                  <a16:creationId xmlns:a16="http://schemas.microsoft.com/office/drawing/2014/main" id="{ED131092-7AA6-9B40-8990-B4F127F1F0DA}"/>
                </a:ext>
              </a:extLst>
            </p:cNvPr>
            <p:cNvSpPr/>
            <p:nvPr/>
          </p:nvSpPr>
          <p:spPr>
            <a:xfrm>
              <a:off x="8122920" y="3429000"/>
              <a:ext cx="4069080" cy="3429000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3" name="Background - Solid">
              <a:extLst>
                <a:ext uri="{FF2B5EF4-FFF2-40B4-BE49-F238E27FC236}">
                  <a16:creationId xmlns:a16="http://schemas.microsoft.com/office/drawing/2014/main" id="{136A74EF-2BAE-7641-9021-9ECE7056AE77}"/>
                </a:ext>
              </a:extLst>
            </p:cNvPr>
            <p:cNvSpPr/>
            <p:nvPr/>
          </p:nvSpPr>
          <p:spPr>
            <a:xfrm>
              <a:off x="-10667" y="3429000"/>
              <a:ext cx="4069080" cy="342900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3" name="Body Copy">
            <a:extLst>
              <a:ext uri="{FF2B5EF4-FFF2-40B4-BE49-F238E27FC236}">
                <a16:creationId xmlns:a16="http://schemas.microsoft.com/office/drawing/2014/main" id="{E4238763-68B1-7D4A-8064-4D37CB46BB52}"/>
              </a:ext>
            </a:extLst>
          </p:cNvPr>
          <p:cNvSpPr txBox="1">
            <a:spLocks/>
          </p:cNvSpPr>
          <p:nvPr/>
        </p:nvSpPr>
        <p:spPr>
          <a:xfrm>
            <a:off x="226310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b="1">
                <a:solidFill>
                  <a:schemeClr val="bg1"/>
                </a:solidFill>
              </a:rPr>
              <a:t>자녀 프로그램 </a:t>
            </a:r>
          </a:p>
          <a:p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5" name="Body Copy">
            <a:extLst>
              <a:ext uri="{FF2B5EF4-FFF2-40B4-BE49-F238E27FC236}">
                <a16:creationId xmlns:a16="http://schemas.microsoft.com/office/drawing/2014/main" id="{038B1A03-491C-3A4D-979D-80D6A5D83D9F}"/>
              </a:ext>
            </a:extLst>
          </p:cNvPr>
          <p:cNvSpPr txBox="1">
            <a:spLocks/>
          </p:cNvSpPr>
          <p:nvPr/>
        </p:nvSpPr>
        <p:spPr>
          <a:xfrm>
            <a:off x="226310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b="1">
                <a:solidFill>
                  <a:schemeClr val="bg1"/>
                </a:solidFill>
              </a:rPr>
              <a:t>특성화 클럽 </a:t>
            </a:r>
          </a:p>
          <a:p>
            <a:r>
              <a:rPr lang="ko-KR" sz="1800">
                <a:solidFill>
                  <a:schemeClr val="bg1"/>
                </a:solidFill>
                <a:ea typeface="Calibri" panose="020F0502020204030204" pitchFamily="34" charset="0"/>
              </a:rPr>
              <a:t>특성화 클럽 프로그램은 회원들이 공통의 관심사 또는 열정을 공유하는 클럽을 조직하여, 보다 깊이 있는 차원에서 서로 소통할 수 있게 만든 프로그램입니다.</a:t>
            </a: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A88FC208-A008-1148-9E4E-77B6529AABD3}"/>
              </a:ext>
            </a:extLst>
          </p:cNvPr>
          <p:cNvSpPr txBox="1">
            <a:spLocks/>
          </p:cNvSpPr>
          <p:nvPr/>
        </p:nvSpPr>
        <p:spPr>
          <a:xfrm>
            <a:off x="4290817" y="1476103"/>
            <a:ext cx="3595125" cy="2044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b="1">
                <a:solidFill>
                  <a:schemeClr val="bg1"/>
                </a:solidFill>
              </a:rPr>
              <a:t>레오클럽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80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라이온스클럽이 후원하는 활동인 레오클럽은 12~18세 및 18~30세의 청소년 및 청년들이 자체 레오클럽을 만들고 봉사 및 라이온스 가치를 통해 생활 기술을 개발하도록 돕습니다.   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BD5477CE-F4DD-304C-9A9A-50C5A804F010}"/>
              </a:ext>
            </a:extLst>
          </p:cNvPr>
          <p:cNvSpPr txBox="1">
            <a:spLocks/>
          </p:cNvSpPr>
          <p:nvPr/>
        </p:nvSpPr>
        <p:spPr>
          <a:xfrm>
            <a:off x="4290817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b="1">
                <a:solidFill>
                  <a:schemeClr val="bg1"/>
                </a:solidFill>
              </a:rPr>
              <a:t>온라인 클럽 </a:t>
            </a:r>
          </a:p>
          <a:p>
            <a:r>
              <a:rPr lang="ko-KR" sz="1800">
                <a:solidFill>
                  <a:schemeClr val="bg1"/>
                </a:solidFill>
                <a:ea typeface="Calibri" panose="020F0502020204030204" pitchFamily="34" charset="0"/>
              </a:rPr>
              <a:t>요즘 많은 가족들이 바쁜 생활로 인해 회의에 직접 참석하는 것을 어려워합니다. 회원들이 온라인으로 회의에 참석할 수 있도록 온/오프라인 회의를 함께 진행합니다.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73FBC161-6FDA-F14F-9779-F442BAC6EA99}"/>
              </a:ext>
            </a:extLst>
          </p:cNvPr>
          <p:cNvSpPr txBox="1">
            <a:spLocks/>
          </p:cNvSpPr>
          <p:nvPr/>
        </p:nvSpPr>
        <p:spPr>
          <a:xfrm>
            <a:off x="8370565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b="1">
                <a:solidFill>
                  <a:schemeClr val="bg1"/>
                </a:solidFill>
              </a:rPr>
              <a:t>캠퍼스 클럽 </a:t>
            </a:r>
          </a:p>
          <a:p>
            <a:r>
              <a:rPr lang="ko-KR" sz="1800">
                <a:solidFill>
                  <a:schemeClr val="bg1"/>
                </a:solidFill>
                <a:ea typeface="Calibri" panose="020F0502020204030204" pitchFamily="34" charset="0"/>
              </a:rPr>
              <a:t>캠퍼스 라이온스클럽은 학생, 교직원, 기업체 지도자들이 연계하여 캠퍼스 공동체와 전 세계 지역사회에 영향을 줄 수 있게 합니다.</a:t>
            </a:r>
          </a:p>
          <a:p>
            <a:r>
              <a:rPr lang="ko-KR" sz="180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6" name="Body Copy">
            <a:extLst>
              <a:ext uri="{FF2B5EF4-FFF2-40B4-BE49-F238E27FC236}">
                <a16:creationId xmlns:a16="http://schemas.microsoft.com/office/drawing/2014/main" id="{7DDD5C4A-BAAA-7244-A04D-DD862C5DFE2E}"/>
              </a:ext>
            </a:extLst>
          </p:cNvPr>
          <p:cNvSpPr txBox="1">
            <a:spLocks/>
          </p:cNvSpPr>
          <p:nvPr/>
        </p:nvSpPr>
        <p:spPr>
          <a:xfrm>
            <a:off x="8370565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38" name="Header Copy">
            <a:extLst>
              <a:ext uri="{FF2B5EF4-FFF2-40B4-BE49-F238E27FC236}">
                <a16:creationId xmlns:a16="http://schemas.microsoft.com/office/drawing/2014/main" id="{EBB3B6C9-877F-1A44-A330-67A1296B30E3}"/>
              </a:ext>
            </a:extLst>
          </p:cNvPr>
          <p:cNvSpPr txBox="1">
            <a:spLocks/>
          </p:cNvSpPr>
          <p:nvPr/>
        </p:nvSpPr>
        <p:spPr>
          <a:xfrm>
            <a:off x="226310" y="233780"/>
            <a:ext cx="11041912" cy="73279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>
                <a:solidFill>
                  <a:srgbClr val="00338D"/>
                </a:solidFill>
              </a:rPr>
              <a:t>가족 참여에 도움이 되는 기존 라이온스 프로그램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5F2F33-A663-42B2-9D96-A2B5E5B70640}"/>
              </a:ext>
            </a:extLst>
          </p:cNvPr>
          <p:cNvSpPr txBox="1"/>
          <p:nvPr/>
        </p:nvSpPr>
        <p:spPr>
          <a:xfrm>
            <a:off x="224024" y="1993763"/>
            <a:ext cx="358674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ko-KR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12세 이하의 어린이와 라이온스 회원의 친척이 라이온스클럽과 함께 봉사할 수 있는 특별 프로그램 </a:t>
            </a:r>
          </a:p>
        </p:txBody>
      </p:sp>
    </p:spTree>
    <p:extLst>
      <p:ext uri="{BB962C8B-B14F-4D97-AF65-F5344CB8AC3E}">
        <p14:creationId xmlns:p14="http://schemas.microsoft.com/office/powerpoint/2010/main" val="181190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4955038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10975" y="1624322"/>
            <a:ext cx="4914756" cy="3517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라이온스클럽의 회의, 활동 및 봉사사업에 자녀 회원들을 참여시켜 가족들이 함께 자원봉사를 할 수 있음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12세 이하 어린이를 위한 활동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회원들은 국제협회에 3개 레벨에 대한 자녀 패치를 주문할 수 있음</a:t>
            </a:r>
            <a:br>
              <a:rPr lang="ko-KR">
                <a:latin typeface="Arial" charset="0"/>
                <a:ea typeface="Arial" charset="0"/>
                <a:cs typeface="Arial" charset="0"/>
              </a:rPr>
            </a:br>
            <a:endParaRPr lang="ko-K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16463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sz="8000" b="1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자녀 프로그램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0D3F9F-984D-824C-9AE7-FE50AD07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955001"/>
            <a:ext cx="4914756" cy="3517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/>
                <a:ea typeface="Arial" charset="0"/>
                <a:cs typeface="Arial"/>
              </a:rPr>
              <a:t>라이온스클럽은 레오클럽을 후원하여 젊은 지도자를 지도하고 힘을 실어주며 봉사에 대한 헌신을 키울 수 있도록 지원함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/>
                <a:ea typeface="Arial" charset="0"/>
                <a:cs typeface="Arial"/>
              </a:rPr>
              <a:t>알파 레오: 12 - 18세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/>
                <a:ea typeface="Arial" charset="0"/>
                <a:cs typeface="Arial"/>
              </a:rPr>
              <a:t>오메가 레오: 18 - 30세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/>
                <a:ea typeface="Arial" charset="0"/>
                <a:cs typeface="Arial"/>
              </a:rPr>
              <a:t>레오의 의미: </a:t>
            </a: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/>
                <a:ea typeface="Arial" charset="0"/>
                <a:cs typeface="Arial"/>
              </a:rPr>
              <a:t>지도력</a:t>
            </a: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/>
                <a:ea typeface="Arial" charset="0"/>
                <a:cs typeface="Arial"/>
              </a:rPr>
              <a:t>경험</a:t>
            </a: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latin typeface="Arial" charset="0"/>
                <a:ea typeface="Arial" charset="0"/>
                <a:cs typeface="Arial" charset="0"/>
              </a:rPr>
              <a:t>기회</a:t>
            </a:r>
            <a:br>
              <a:rPr lang="ko-KR">
                <a:latin typeface="Arial" charset="0"/>
                <a:ea typeface="Arial" charset="0"/>
                <a:cs typeface="Arial" charset="0"/>
              </a:rPr>
            </a:br>
            <a:endParaRPr lang="ko-KR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16463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sz="8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레오클럽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" t="8413" r="203" b="7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1703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/>
              <a:t>가족회원 보고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14DF02-25B9-A943-9ECD-68005E5FD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C9B824-8C4F-D949-B088-442798ED5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A7BA4B8B-61B5-EA4B-AFE0-E5EA026E1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04E847-7143-DE42-9E3D-A21E4F89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s Circles">
            <a:extLst>
              <a:ext uri="{FF2B5EF4-FFF2-40B4-BE49-F238E27FC236}">
                <a16:creationId xmlns:a16="http://schemas.microsoft.com/office/drawing/2014/main" id="{D35B8394-C793-4D43-9BCE-C3C948BD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47" y="3429000"/>
            <a:ext cx="4824982" cy="3203252"/>
          </a:xfrm>
          <a:prstGeom prst="rect">
            <a:avLst/>
          </a:prstGeom>
        </p:spPr>
      </p:pic>
      <p:sp>
        <p:nvSpPr>
          <p:cNvPr id="7" name="Subhead">
            <a:extLst>
              <a:ext uri="{FF2B5EF4-FFF2-40B4-BE49-F238E27FC236}">
                <a16:creationId xmlns:a16="http://schemas.microsoft.com/office/drawing/2014/main" id="{6D7BD20D-3CBE-904D-BAF6-087B7453C430}"/>
              </a:ext>
            </a:extLst>
          </p:cNvPr>
          <p:cNvSpPr txBox="1">
            <a:spLocks/>
          </p:cNvSpPr>
          <p:nvPr/>
        </p:nvSpPr>
        <p:spPr>
          <a:xfrm>
            <a:off x="1746019" y="2351867"/>
            <a:ext cx="869996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가족회원 프로그램에 참여하려면 클럽 총무가 </a:t>
            </a:r>
            <a:r>
              <a:rPr lang="ko-KR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가족 구성원 인증 서식</a:t>
            </a:r>
            <a:r>
              <a:rPr lang="ko-KR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을 작성하거나 파일을 온라인으로 전송해야 합니다.</a:t>
            </a:r>
          </a:p>
        </p:txBody>
      </p:sp>
      <p:sp>
        <p:nvSpPr>
          <p:cNvPr id="18" name="Page Number - Blue">
            <a:extLst>
              <a:ext uri="{FF2B5EF4-FFF2-40B4-BE49-F238E27FC236}">
                <a16:creationId xmlns:a16="http://schemas.microsoft.com/office/drawing/2014/main" id="{D1E2F2A6-1540-2643-B160-2A046D3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9" name="Headline">
            <a:extLst>
              <a:ext uri="{FF2B5EF4-FFF2-40B4-BE49-F238E27FC236}">
                <a16:creationId xmlns:a16="http://schemas.microsoft.com/office/drawing/2014/main" id="{740A47B8-6F7F-0345-A738-FF471743261F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</a:rPr>
              <a:t>가족회원 보고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0F44EF3A-6441-F749-AD46-F9A1FDBF6E47}"/>
              </a:ext>
            </a:extLst>
          </p:cNvPr>
          <p:cNvSpPr txBox="1">
            <a:spLocks/>
          </p:cNvSpPr>
          <p:nvPr/>
        </p:nvSpPr>
        <p:spPr>
          <a:xfrm>
            <a:off x="1997612" y="1225924"/>
            <a:ext cx="803265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>
                <a:solidFill>
                  <a:srgbClr val="00338D"/>
                </a:solidFill>
              </a:rPr>
              <a:t>가족회원 보고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3B0F2-3BA1-9B40-92FC-6873BD7D0948}"/>
              </a:ext>
            </a:extLst>
          </p:cNvPr>
          <p:cNvSpPr/>
          <p:nvPr/>
        </p:nvSpPr>
        <p:spPr>
          <a:xfrm>
            <a:off x="4724398" y="2002074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0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감사합니다.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8" name="Date Lang Code"/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XXXX 00/00 KO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286000" y="3206478"/>
            <a:ext cx="805069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/>
              <a:t>가족회원 개요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957" t="6712" r="37905" b="9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</a:rPr>
              <a:t>가족회원 개요 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516836" y="2937416"/>
            <a:ext cx="5232800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가족과의 뜻깊은 시간 늘리기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롤 모델 되기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지역사회 돕기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57384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가족회원을 봉사에 참여시키는 이유는?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3039510" y="61246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1016063" y="1776460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>
                <a:solidFill>
                  <a:schemeClr val="bg1"/>
                </a:solidFill>
              </a:rPr>
              <a:t>가족회원 프로그램에 해당되는 가족회원: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</a:rPr>
              <a:t>라이온스 회원 자격을 갖춘 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</a:rPr>
              <a:t>현재 동일 클럽에 소속되어 있거나 입회 예정인 자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</a:rPr>
              <a:t>한 집에 거주하며 혈연, 혼인, 또는 기타 법적 관계로 맺어진 가족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832502"/>
            <a:ext cx="8373905" cy="533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chemeClr val="bg1"/>
                </a:solidFill>
              </a:rPr>
              <a:t>가족회원 프로그램 자격요건은?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95500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가족회원은 라이온들이 다른 가족 구성원들과 함께 지역사회에 봉사할 수 있는 기회를 제공하는 프로그램입니다.</a:t>
            </a:r>
            <a:br>
              <a:rPr lang="ko-KR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ko-KR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이 프로그램을 통해 가족회원들은 회비 할인 혜택을 받을 수 있습니다.</a:t>
            </a:r>
            <a:br>
              <a:rPr lang="ko-KR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ko-KR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ko-KR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회비 할인은 지구에서 결정합니다.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840984"/>
            <a:ext cx="5092507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ko-KR" sz="4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가족회원이란?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/>
              <a:t>시작하기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1" y="3409247"/>
            <a:ext cx="305032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3045681" y="3409247"/>
            <a:ext cx="305032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6091361" y="3409247"/>
            <a:ext cx="305032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137040" y="3409247"/>
            <a:ext cx="3050320" cy="3448751"/>
          </a:xfrm>
          <a:prstGeom prst="rect">
            <a:avLst/>
          </a:prstGeom>
          <a:solidFill>
            <a:srgbClr val="B3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804467"/>
            <a:ext cx="10159874" cy="90051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1800">
                <a:solidFill>
                  <a:schemeClr val="bg1"/>
                </a:solidFill>
              </a:rPr>
              <a:t>가족회원 프로그램은 많은 혜택을 제공하지만, 모든 클럽에 적용되는 것은 아닙니다.</a:t>
            </a: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가족 친화적인 클럽 개념을 성공적으로 구현하기 위해서는 회원 전체의 동의와 열정이 필요합니다. 진행하기 전, 라이온스클럽에 가족을 참여시키는 데 필요한 변경 사항을 충분히 이해하고 준비해야 합니다. </a:t>
            </a: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5435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909048" y="86050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ko-KR" sz="3200">
                <a:solidFill>
                  <a:schemeClr val="bg1"/>
                </a:solidFill>
              </a:rPr>
              <a:t>시작 방법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26893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클럽에 가족회원 아이디어를 소개합니다. 가족회원의 개념 및 클럽에 미칠 영향을 설명합니다.</a:t>
            </a: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33367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클럽회원들이 가족회원에 대해 더 자세히 알고 싶어 한다면 위원회를 구성하여 클럽에 미칠 영향에 대한 모든 주요 사항을 충분히 살펴봅니다. 위원회의 결과 발표 기한을 정합니다.</a:t>
            </a:r>
          </a:p>
        </p:txBody>
      </p:sp>
      <p:sp>
        <p:nvSpPr>
          <p:cNvPr id="22" name="Body Copy">
            <a:extLst>
              <a:ext uri="{FF2B5EF4-FFF2-40B4-BE49-F238E27FC236}">
                <a16:creationId xmlns:a16="http://schemas.microsoft.com/office/drawing/2014/main" id="{0BB80D65-9701-204D-BE31-1A1AF88C6587}"/>
              </a:ext>
            </a:extLst>
          </p:cNvPr>
          <p:cNvSpPr txBox="1">
            <a:spLocks/>
          </p:cNvSpPr>
          <p:nvPr/>
        </p:nvSpPr>
        <p:spPr>
          <a:xfrm>
            <a:off x="6372424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클럽회원들이 프로그램 진행을 찬성할 경우, 목표를 수립하고 클럽 내에 필요한 변화를 위한 실행 계획을 작성합니다. </a:t>
            </a:r>
          </a:p>
        </p:txBody>
      </p:sp>
      <p:sp>
        <p:nvSpPr>
          <p:cNvPr id="23" name="Body Copy">
            <a:extLst>
              <a:ext uri="{FF2B5EF4-FFF2-40B4-BE49-F238E27FC236}">
                <a16:creationId xmlns:a16="http://schemas.microsoft.com/office/drawing/2014/main" id="{4BF04623-02CB-E341-BD88-C0896F8C074B}"/>
              </a:ext>
            </a:extLst>
          </p:cNvPr>
          <p:cNvSpPr txBox="1">
            <a:spLocks/>
          </p:cNvSpPr>
          <p:nvPr/>
        </p:nvSpPr>
        <p:spPr>
          <a:xfrm>
            <a:off x="94134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 내에서 변경 사항이 실행되고 새 일정이 안정적으로 진행되면, 가족 친화적인 클럽을 홍보하기 위한 활동을 계획하고 실행합니다.</a:t>
            </a: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34" y="238060"/>
            <a:ext cx="829848" cy="8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</a:rPr>
              <a:t>시작하기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 회의: 클럽 회의는 가족들에게 알맞은 환경을 제공하며 생산적일 수 있도록 조정합니다.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클럽 회의는 가족들이 참여하기 편한 시간에 개최해야 합니다. 클럽은 회원들이 집에서 회의에 참여할 수 있도록 온라인 플랫폼을 활용할 수도 있습니다.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회의 장소는 어린이들이 참석할 수 있는 곳이어야 합니다. 클럽 레오들이 진행하는 어린이 활동을 포함시킬 수 있습니다.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전통적인 만찬 회의는 어린 자녀와 함께하는 회의에 적합하지 않을 수 있습니다. 뷔페 또는 포트럭 형식의 편안한 회의를 고려합니다.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회의는 가족들의 바쁜 일정에 맞춰 짧게 진행합니다.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chemeClr val="bg1"/>
                </a:solidFill>
              </a:rPr>
              <a:t>클럽 회의 아이디어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1600">
                <a:solidFill>
                  <a:srgbClr val="EBB700"/>
                </a:solidFill>
              </a:rPr>
              <a:t>시작하기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봉사활동: 클럽 봉사활동은 가족친화적이어야 합니다. 다음은 가족 중심의 봉사활동에 적합하지 않습니다: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항상 온 가족이 함께 참여해야 하는 활동.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어린 자녀를 둔 가족과 지역사회 기관이 함께하는 활동(관리 감독의 어려움).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고정된 반복적 임무.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나눌 수 없는 단일 업무.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몇 시간에 걸쳐 진행되는 활동은 어린 자녀가 있는 가족에게 적합하지 않을 수 있음.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o-KR" sz="1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신체적 움직임이 많은 활동은 연로한 라이온이나 가족에게 적합하지 않을 수 있음. 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chemeClr val="bg1"/>
                </a:solidFill>
              </a:rPr>
              <a:t>가족들을 위한 봉사사업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437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</TotalTime>
  <Words>813</Words>
  <Application>Microsoft Office PowerPoint</Application>
  <PresentationFormat>Widescreen</PresentationFormat>
  <Paragraphs>126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Marsoun, Richard</cp:lastModifiedBy>
  <cp:revision>306</cp:revision>
  <cp:lastPrinted>2019-06-19T16:24:35Z</cp:lastPrinted>
  <dcterms:created xsi:type="dcterms:W3CDTF">2018-11-12T16:45:52Z</dcterms:created>
  <dcterms:modified xsi:type="dcterms:W3CDTF">2021-07-26T15:13:59Z</dcterms:modified>
</cp:coreProperties>
</file>