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5"/>
  </p:notesMasterIdLst>
  <p:handoutMasterIdLst>
    <p:handoutMasterId r:id="rId36"/>
  </p:handoutMasterIdLst>
  <p:sldIdLst>
    <p:sldId id="1986" r:id="rId8"/>
    <p:sldId id="1968" r:id="rId9"/>
    <p:sldId id="1110" r:id="rId10"/>
    <p:sldId id="1987" r:id="rId11"/>
    <p:sldId id="1988" r:id="rId12"/>
    <p:sldId id="1989" r:id="rId13"/>
    <p:sldId id="1990" r:id="rId14"/>
    <p:sldId id="1982" r:id="rId15"/>
    <p:sldId id="1991" r:id="rId16"/>
    <p:sldId id="1992" r:id="rId17"/>
    <p:sldId id="1993" r:id="rId18"/>
    <p:sldId id="1994" r:id="rId19"/>
    <p:sldId id="1995" r:id="rId20"/>
    <p:sldId id="1996" r:id="rId21"/>
    <p:sldId id="1997" r:id="rId22"/>
    <p:sldId id="1998" r:id="rId23"/>
    <p:sldId id="1999" r:id="rId24"/>
    <p:sldId id="2000" r:id="rId25"/>
    <p:sldId id="2001" r:id="rId26"/>
    <p:sldId id="2002" r:id="rId27"/>
    <p:sldId id="2004" r:id="rId28"/>
    <p:sldId id="2005" r:id="rId29"/>
    <p:sldId id="2014" r:id="rId30"/>
    <p:sldId id="1967" r:id="rId31"/>
    <p:sldId id="2015" r:id="rId32"/>
    <p:sldId id="2016" r:id="rId33"/>
    <p:sldId id="2013" r:id="rId3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10233F"/>
    <a:srgbClr val="0A5496"/>
    <a:srgbClr val="7A2682"/>
    <a:srgbClr val="660066"/>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8026" autoAdjust="0"/>
  </p:normalViewPr>
  <p:slideViewPr>
    <p:cSldViewPr showGuides="1">
      <p:cViewPr varScale="1">
        <p:scale>
          <a:sx n="89" d="100"/>
          <a:sy n="89" d="100"/>
        </p:scale>
        <p:origin x="636"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318"/>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meeting for the club officers of zone __</a:t>
            </a:r>
            <a:r>
              <a:rPr lang="en-US" i="1" dirty="0"/>
              <a:t>###</a:t>
            </a:r>
            <a:r>
              <a:rPr lang="en-US" dirty="0"/>
              <a:t>__ of district ________.    I am Zone Chairperson, ______________________, and I am so glad you could join us today. </a:t>
            </a:r>
          </a:p>
          <a:p>
            <a:endParaRPr lang="en-US" dirty="0"/>
          </a:p>
          <a:p>
            <a:r>
              <a:rPr lang="en-US" dirty="0"/>
              <a:t>As we would like these sessions to be as interactive as possible, please try out the chat box to say hello and tell us the name of your Lions club. </a:t>
            </a:r>
          </a:p>
          <a:p>
            <a:endParaRPr lang="en-US" dirty="0"/>
          </a:p>
        </p:txBody>
      </p:sp>
    </p:spTree>
    <p:extLst>
      <p:ext uri="{BB962C8B-B14F-4D97-AF65-F5344CB8AC3E}">
        <p14:creationId xmlns:p14="http://schemas.microsoft.com/office/powerpoint/2010/main" val="24693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Enter the main topic for your meeting on the slide to help attendees stay on topic. It’s a good practice to rotate which club goes first when asking for ideas from your clubs. For example, if you started with club 1 previously, start with club 2 here, etc., throughout the year.</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baseline="0" dirty="0"/>
              <a:t>You can also move this to 2 slides so it is not busy on one slide</a:t>
            </a:r>
            <a:endParaRPr lang="en-US" i="1" baseline="0" dirty="0"/>
          </a:p>
          <a:p>
            <a:endParaRPr lang="en-US" i="1" dirty="0"/>
          </a:p>
          <a:p>
            <a:r>
              <a:rPr lang="en-US" dirty="0"/>
              <a:t>What are we doing or what new ideas should we explore to grow in __</a:t>
            </a:r>
            <a:r>
              <a:rPr lang="en-US" dirty="0" err="1"/>
              <a:t>MainTopic</a:t>
            </a:r>
            <a:r>
              <a:rPr lang="en-US" dirty="0"/>
              <a:t>__?</a:t>
            </a:r>
          </a:p>
          <a:p>
            <a:r>
              <a:rPr lang="en-US" dirty="0"/>
              <a:t>In the interest of time, let’s stay under 2 minutes each. </a:t>
            </a:r>
          </a:p>
          <a:p>
            <a:r>
              <a:rPr lang="en-US" dirty="0"/>
              <a:t>How about starting with __Club Name__. Who would like to share what your club is doing or what we could do to improve? …</a:t>
            </a:r>
          </a:p>
          <a:p>
            <a:endParaRPr lang="en-US" dirty="0"/>
          </a:p>
        </p:txBody>
      </p:sp>
    </p:spTree>
    <p:extLst>
      <p:ext uri="{BB962C8B-B14F-4D97-AF65-F5344CB8AC3E}">
        <p14:creationId xmlns:p14="http://schemas.microsoft.com/office/powerpoint/2010/main" val="326429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Enter the main topic for your meeting on the slide to help attendees stay on topic. It’s a good practice to rotate which club goes first when asking for ideas from your clubs. For example, if you started with club 1 previously, start with club 2 here, etc., throughout the year.</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baseline="0" dirty="0"/>
              <a:t>You can also move this to 2 slides so it is not busy on one slide</a:t>
            </a:r>
            <a:endParaRPr lang="en-US" i="1" baseline="0" dirty="0"/>
          </a:p>
          <a:p>
            <a:endParaRPr lang="en-US" i="1" dirty="0"/>
          </a:p>
          <a:p>
            <a:r>
              <a:rPr lang="en-US" dirty="0"/>
              <a:t>What are we doing or what new ideas should we explore to grow in __</a:t>
            </a:r>
            <a:r>
              <a:rPr lang="en-US" dirty="0" err="1"/>
              <a:t>MainTopic</a:t>
            </a:r>
            <a:r>
              <a:rPr lang="en-US" dirty="0"/>
              <a:t>__?</a:t>
            </a:r>
          </a:p>
          <a:p>
            <a:r>
              <a:rPr lang="en-US" dirty="0"/>
              <a:t>In the interest of time, let’s stay under 2 minutes each. </a:t>
            </a:r>
          </a:p>
          <a:p>
            <a:r>
              <a:rPr lang="en-US" dirty="0"/>
              <a:t>How about starting with __Club Name__. Who would like to share what your club is doing or what we could do to improve? …</a:t>
            </a:r>
          </a:p>
          <a:p>
            <a:endParaRPr lang="en-US" dirty="0"/>
          </a:p>
        </p:txBody>
      </p:sp>
    </p:spTree>
    <p:extLst>
      <p:ext uri="{BB962C8B-B14F-4D97-AF65-F5344CB8AC3E}">
        <p14:creationId xmlns:p14="http://schemas.microsoft.com/office/powerpoint/2010/main" val="311231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let’s look at a some of the resources available to us in the area of __</a:t>
            </a:r>
            <a:r>
              <a:rPr lang="en-US" baseline="0" dirty="0" err="1"/>
              <a:t>MainTopic</a:t>
            </a:r>
            <a:r>
              <a:rPr lang="en-US" baseline="0" dirty="0"/>
              <a:t>__. </a:t>
            </a:r>
          </a:p>
          <a:p>
            <a:endParaRPr lang="en-US" dirty="0"/>
          </a:p>
        </p:txBody>
      </p:sp>
    </p:spTree>
    <p:extLst>
      <p:ext uri="{BB962C8B-B14F-4D97-AF65-F5344CB8AC3E}">
        <p14:creationId xmlns:p14="http://schemas.microsoft.com/office/powerpoint/2010/main" val="313854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i="1" dirty="0"/>
              <a:t>Presenter Notes</a:t>
            </a:r>
            <a:r>
              <a:rPr lang="en-US" i="1" dirty="0"/>
              <a:t>: Edit this slide to list the resources you find most valuable related to your main meeting topic. A few examples are provided below. You may also wish to show how to access the materials during the meeting or provide links to them in a follow up message. </a:t>
            </a:r>
          </a:p>
          <a:p>
            <a:endParaRPr lang="en-US" i="1" dirty="0"/>
          </a:p>
          <a:p>
            <a:pPr marL="165261" indent="-165261">
              <a:buFont typeface="Arial" panose="020B0604020202020204" pitchFamily="34" charset="0"/>
              <a:buChar char="•"/>
            </a:pPr>
            <a:r>
              <a:rPr lang="en-US" b="1" i="1" dirty="0"/>
              <a:t>Service</a:t>
            </a:r>
            <a:r>
              <a:rPr lang="en-US" i="1" dirty="0"/>
              <a:t>: A list of service</a:t>
            </a:r>
            <a:r>
              <a:rPr lang="en-US" i="1" baseline="0" dirty="0"/>
              <a:t> project</a:t>
            </a:r>
            <a:r>
              <a:rPr lang="en-US" i="1" dirty="0"/>
              <a:t> ideas can be found</a:t>
            </a:r>
            <a:r>
              <a:rPr lang="en-US" i="1" baseline="0" dirty="0"/>
              <a:t> on the webpages </a:t>
            </a:r>
            <a:r>
              <a:rPr lang="en-US" i="1" dirty="0"/>
              <a:t>for each of our Global Causes</a:t>
            </a:r>
            <a:r>
              <a:rPr lang="en-US" i="1" baseline="0" dirty="0"/>
              <a:t>: diabetes, vision, hunger, environment and childhood cancer. Also, the </a:t>
            </a:r>
            <a:r>
              <a:rPr lang="en-US" i="0" baseline="0" dirty="0"/>
              <a:t>Service Launchpad </a:t>
            </a:r>
            <a:r>
              <a:rPr lang="en-US" i="1" baseline="0" dirty="0"/>
              <a:t>is an interactive tool that suggests service activities based on your interests.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en-US" b="1" i="1" dirty="0"/>
              <a:t>Membership</a:t>
            </a:r>
            <a:r>
              <a:rPr lang="en-US" i="1" dirty="0"/>
              <a:t>: The </a:t>
            </a:r>
            <a:r>
              <a:rPr lang="en-US" i="0" dirty="0"/>
              <a:t>Invite Members </a:t>
            </a:r>
            <a:r>
              <a:rPr lang="en-US" i="1" dirty="0"/>
              <a:t>webpage has links to the </a:t>
            </a:r>
            <a:r>
              <a:rPr lang="en-US" i="0" dirty="0"/>
              <a:t>Just Ask! </a:t>
            </a:r>
            <a:r>
              <a:rPr lang="en-US" i="1" dirty="0"/>
              <a:t>guide and club brochures. The </a:t>
            </a:r>
            <a:r>
              <a:rPr lang="en-US" i="0" dirty="0"/>
              <a:t>Young Lions </a:t>
            </a:r>
            <a:r>
              <a:rPr lang="en-US" i="1" dirty="0"/>
              <a:t>webpage has a link to the</a:t>
            </a:r>
            <a:r>
              <a:rPr lang="en-US" i="1" baseline="0" dirty="0"/>
              <a:t> </a:t>
            </a:r>
            <a:r>
              <a:rPr lang="en-US" i="0" dirty="0"/>
              <a:t>Connecting to Young Lions Guide.</a:t>
            </a:r>
            <a:r>
              <a:rPr lang="en-US" i="0" baseline="0" dirty="0"/>
              <a:t> </a:t>
            </a:r>
            <a:r>
              <a:rPr lang="en-US" i="1" baseline="0" dirty="0"/>
              <a:t> The </a:t>
            </a:r>
            <a:r>
              <a:rPr lang="en-US" i="0" baseline="0" dirty="0"/>
              <a:t>Membership Satisfaction Guide </a:t>
            </a:r>
            <a:r>
              <a:rPr lang="en-US" i="1" baseline="0" dirty="0"/>
              <a:t>has ideas for every club.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en-US" b="1" i="1" dirty="0"/>
              <a:t>Leadership</a:t>
            </a:r>
            <a:r>
              <a:rPr lang="en-US" i="1" dirty="0"/>
              <a:t>: The </a:t>
            </a:r>
            <a:r>
              <a:rPr lang="en-US" i="0" dirty="0"/>
              <a:t>Lions Learning Center </a:t>
            </a:r>
            <a:r>
              <a:rPr lang="en-US" i="1" dirty="0"/>
              <a:t>is available through the </a:t>
            </a:r>
            <a:r>
              <a:rPr lang="en-US" i="0" dirty="0"/>
              <a:t>Learn</a:t>
            </a:r>
            <a:r>
              <a:rPr lang="en-US" i="1" dirty="0"/>
              <a:t> application in the </a:t>
            </a:r>
            <a:r>
              <a:rPr lang="en-US" i="0" dirty="0"/>
              <a:t>Member Portal</a:t>
            </a:r>
            <a:r>
              <a:rPr lang="en-US" i="1" dirty="0"/>
              <a:t>. In addition to</a:t>
            </a:r>
            <a:r>
              <a:rPr lang="en-US" i="1" baseline="0" dirty="0"/>
              <a:t> specific courses for club officer</a:t>
            </a:r>
            <a:r>
              <a:rPr lang="en-US" i="1" dirty="0"/>
              <a:t>s, the </a:t>
            </a:r>
            <a:r>
              <a:rPr lang="en-US" i="0" dirty="0"/>
              <a:t>LLC</a:t>
            </a:r>
            <a:r>
              <a:rPr lang="en-US" i="1" dirty="0"/>
              <a:t> has</a:t>
            </a:r>
            <a:r>
              <a:rPr lang="en-US" i="1" baseline="0" dirty="0"/>
              <a:t> a number of other useful courses like goal setting, action planning and meeting management. Also, the </a:t>
            </a:r>
            <a:r>
              <a:rPr lang="en-US" i="0" baseline="0" dirty="0"/>
              <a:t>Virtual Events Center </a:t>
            </a:r>
            <a:r>
              <a:rPr lang="en-US" i="1" baseline="0" dirty="0"/>
              <a:t>has recorded webinars on many topics of interest to Lions.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en-US" b="1" i="1" dirty="0"/>
              <a:t>Recognition</a:t>
            </a:r>
            <a:r>
              <a:rPr lang="en-US" i="1" dirty="0"/>
              <a:t>: The </a:t>
            </a:r>
            <a:r>
              <a:rPr lang="en-US" i="0" dirty="0"/>
              <a:t>Club Excellence Award </a:t>
            </a:r>
            <a:r>
              <a:rPr lang="en-US" i="1" dirty="0"/>
              <a:t>and </a:t>
            </a:r>
            <a:r>
              <a:rPr lang="en-US" i="0" dirty="0"/>
              <a:t>Kindness Matters Service Award</a:t>
            </a:r>
            <a:r>
              <a:rPr lang="en-US" i="1" dirty="0"/>
              <a:t>.</a:t>
            </a:r>
            <a:r>
              <a:rPr lang="en-US" i="1" baseline="0" dirty="0"/>
              <a:t> </a:t>
            </a:r>
            <a:r>
              <a:rPr lang="en-US" i="1" dirty="0"/>
              <a:t>Also,</a:t>
            </a:r>
            <a:r>
              <a:rPr lang="en-US" i="1" baseline="0" dirty="0"/>
              <a:t> individual members can be recognized with items from </a:t>
            </a:r>
            <a:r>
              <a:rPr lang="en-US" i="0" baseline="0" dirty="0"/>
              <a:t>Club Supplies</a:t>
            </a:r>
            <a:r>
              <a:rPr lang="en-US" i="1" baseline="0" dirty="0"/>
              <a:t>, which can be accessed through </a:t>
            </a:r>
            <a:r>
              <a:rPr lang="en-US" i="0" baseline="0" dirty="0"/>
              <a:t>Store</a:t>
            </a:r>
            <a:r>
              <a:rPr lang="en-US" i="1" baseline="0" dirty="0"/>
              <a:t> application in the </a:t>
            </a:r>
            <a:r>
              <a:rPr lang="en-US" i="0" baseline="0" dirty="0"/>
              <a:t>Member Portal</a:t>
            </a:r>
            <a:r>
              <a:rPr lang="en-US" i="1" baseline="0" dirty="0"/>
              <a:t>. </a:t>
            </a:r>
            <a:endParaRPr lang="en-US" i="1" dirty="0"/>
          </a:p>
          <a:p>
            <a:endParaRPr lang="en-US" dirty="0"/>
          </a:p>
        </p:txBody>
      </p:sp>
    </p:spTree>
    <p:extLst>
      <p:ext uri="{BB962C8B-B14F-4D97-AF65-F5344CB8AC3E}">
        <p14:creationId xmlns:p14="http://schemas.microsoft.com/office/powerpoint/2010/main" val="355948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what’s happening in our clubs.</a:t>
            </a:r>
            <a:r>
              <a:rPr lang="en-US" baseline="0" dirty="0"/>
              <a:t> </a:t>
            </a:r>
            <a:endParaRPr lang="en-US" dirty="0"/>
          </a:p>
          <a:p>
            <a:endParaRPr lang="en-US" dirty="0"/>
          </a:p>
        </p:txBody>
      </p:sp>
    </p:spTree>
    <p:extLst>
      <p:ext uri="{BB962C8B-B14F-4D97-AF65-F5344CB8AC3E}">
        <p14:creationId xmlns:p14="http://schemas.microsoft.com/office/powerpoint/2010/main" val="323926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Again, start with the next club on the list, so each club have the opportunity to speak first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baseline="0" dirty="0"/>
              <a:t>You can also move this to 2 slides so it is not busy on one slide</a:t>
            </a:r>
            <a:endParaRPr lang="en-US" i="1" baseline="0" dirty="0"/>
          </a:p>
          <a:p>
            <a:endParaRPr lang="en-US" i="1" dirty="0"/>
          </a:p>
          <a:p>
            <a:r>
              <a:rPr lang="en-US" dirty="0"/>
              <a:t>We want to hear about the biggest challenge you have and a recent success. </a:t>
            </a:r>
          </a:p>
          <a:p>
            <a:endParaRPr lang="en-US" dirty="0"/>
          </a:p>
          <a:p>
            <a:r>
              <a:rPr lang="en-US" dirty="0"/>
              <a:t>How about starting with __Club Name__. Would anyone like to share a challenge your club is experiencing or a success story? …</a:t>
            </a:r>
          </a:p>
          <a:p>
            <a:endParaRPr lang="en-US" dirty="0"/>
          </a:p>
        </p:txBody>
      </p:sp>
    </p:spTree>
    <p:extLst>
      <p:ext uri="{BB962C8B-B14F-4D97-AF65-F5344CB8AC3E}">
        <p14:creationId xmlns:p14="http://schemas.microsoft.com/office/powerpoint/2010/main" val="267952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Again, start with the next club on the list, so each club have the opportunity to speak first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baseline="0" dirty="0"/>
              <a:t>You can also move this to 2 slides so it is not busy on one slide</a:t>
            </a:r>
            <a:endParaRPr lang="en-US" i="1" baseline="0" dirty="0"/>
          </a:p>
          <a:p>
            <a:endParaRPr lang="en-US" i="1" dirty="0"/>
          </a:p>
          <a:p>
            <a:r>
              <a:rPr lang="en-US" dirty="0"/>
              <a:t>We want to hear about the biggest challenge you have and a recent success. </a:t>
            </a:r>
          </a:p>
          <a:p>
            <a:endParaRPr lang="en-US" dirty="0"/>
          </a:p>
          <a:p>
            <a:r>
              <a:rPr lang="en-US" dirty="0"/>
              <a:t>How about starting with __Club Name__. Would anyone like to share a challenge your club is experiencing or a success story? …</a:t>
            </a:r>
          </a:p>
          <a:p>
            <a:endParaRPr lang="en-US" dirty="0"/>
          </a:p>
        </p:txBody>
      </p:sp>
    </p:spTree>
    <p:extLst>
      <p:ext uri="{BB962C8B-B14F-4D97-AF65-F5344CB8AC3E}">
        <p14:creationId xmlns:p14="http://schemas.microsoft.com/office/powerpoint/2010/main" val="409764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a:t>
            </a:r>
            <a:r>
              <a:rPr lang="en-US" i="1" dirty="0"/>
              <a:t>: This</a:t>
            </a:r>
            <a:r>
              <a:rPr lang="en-US" i="1" baseline="0" dirty="0"/>
              <a:t> optional slide can be used to add audience interaction. The question can be about Lions or something entirely unrelated, but consider questions that will spark conversation and help meeting participants get to know each other better. Examples: “What do you like best about being a Lion?” or “What is your super power?“</a:t>
            </a:r>
          </a:p>
          <a:p>
            <a:r>
              <a:rPr lang="en-US" i="1" baseline="0" dirty="0"/>
              <a:t>Initial answers can be given by raising hands, using the chat feature or a poll. </a:t>
            </a:r>
          </a:p>
          <a:p>
            <a:r>
              <a:rPr lang="en-US" i="1" baseline="0" dirty="0"/>
              <a:t>Feel free to have more than one question, if time permits, to keep your meeting lively. </a:t>
            </a:r>
            <a:endParaRPr lang="en-US" i="1" dirty="0"/>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160421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close out</a:t>
            </a:r>
            <a:r>
              <a:rPr lang="en-US" baseline="0" dirty="0"/>
              <a:t> this meeting by reviewing our zone goals, upcoming events and next steps. </a:t>
            </a:r>
            <a:endParaRPr lang="en-US" dirty="0"/>
          </a:p>
          <a:p>
            <a:endParaRPr lang="en-US" dirty="0"/>
          </a:p>
        </p:txBody>
      </p:sp>
    </p:spTree>
    <p:extLst>
      <p:ext uri="{BB962C8B-B14F-4D97-AF65-F5344CB8AC3E}">
        <p14:creationId xmlns:p14="http://schemas.microsoft.com/office/powerpoint/2010/main" val="10791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Replace the items in the table with any goals you have other than membership goals</a:t>
            </a:r>
            <a:r>
              <a:rPr lang="en-US" i="1" baseline="0" dirty="0"/>
              <a:t>, which are on the next slide. Be sure to include any items from the Zone Award that you would like to emphasize.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26384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p>
          <a:p>
            <a:r>
              <a:rPr lang="en-US" i="1" dirty="0"/>
              <a:t>This presentation is intended to assist you in holding zone</a:t>
            </a:r>
            <a:r>
              <a:rPr lang="en-US" i="1" baseline="0" dirty="0"/>
              <a:t> meetings with your </a:t>
            </a:r>
            <a:r>
              <a:rPr lang="en-US" i="1" dirty="0"/>
              <a:t>club officers</a:t>
            </a:r>
            <a:r>
              <a:rPr lang="en-US" i="1" baseline="0" dirty="0"/>
              <a:t>. Please review the slides and notes and edit to suit your zone and the individual meeting. </a:t>
            </a:r>
          </a:p>
          <a:p>
            <a:r>
              <a:rPr lang="en-US" i="1" baseline="0" dirty="0"/>
              <a:t>More information about zone meetings can be found in the </a:t>
            </a:r>
            <a:r>
              <a:rPr lang="en-US" i="0" baseline="0" dirty="0"/>
              <a:t>Model District Governor’s Advisory Committee Meetings Guide </a:t>
            </a:r>
            <a:r>
              <a:rPr lang="en-US" b="0" i="1" baseline="0" dirty="0"/>
              <a:t>that can be accessed from the </a:t>
            </a:r>
            <a:r>
              <a:rPr lang="en-US" i="0" baseline="0" dirty="0"/>
              <a:t>Zone and Region Chairperson’s webpage </a:t>
            </a:r>
            <a:r>
              <a:rPr lang="en-US" i="1" baseline="0" dirty="0"/>
              <a:t>on the Lions website, lionsclubs.org. </a:t>
            </a:r>
          </a:p>
          <a:p>
            <a:r>
              <a:rPr lang="en-US" i="1" baseline="0" dirty="0"/>
              <a:t>This slide is intended to be shown prior to the start of </a:t>
            </a:r>
            <a:r>
              <a:rPr lang="en-US" i="1" dirty="0"/>
              <a:t>a webinar,</a:t>
            </a:r>
            <a:r>
              <a:rPr lang="en-US" i="1" baseline="0" dirty="0"/>
              <a:t> so everyone knows they are in the right place and can test the meeting controls. The webinar software you use will guide which features should be listed. Feel free to cut this or any slide if not suited to your team or your meeting.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141889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b="0" i="1" dirty="0"/>
              <a:t>P</a:t>
            </a:r>
            <a:r>
              <a:rPr lang="en-US" i="1" dirty="0"/>
              <a:t>lace your goals and current membership numbers in the boxes on this slide. </a:t>
            </a:r>
          </a:p>
          <a:p>
            <a:endParaRPr lang="en-US" dirty="0"/>
          </a:p>
        </p:txBody>
      </p:sp>
    </p:spTree>
    <p:extLst>
      <p:ext uri="{BB962C8B-B14F-4D97-AF65-F5344CB8AC3E}">
        <p14:creationId xmlns:p14="http://schemas.microsoft.com/office/powerpoint/2010/main" val="276100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a:t>
            </a:r>
            <a:r>
              <a:rPr lang="en-US" b="1" i="1" baseline="0" dirty="0"/>
              <a:t> </a:t>
            </a:r>
            <a:r>
              <a:rPr lang="en-US" b="0" i="1" baseline="0" dirty="0"/>
              <a:t>You may wish to replace the bullets on this slide and notes below with ideas for marketing clubs, fundraising or preparing for the next Lion year, in alignment with the secondary topic on the Zone Meeting slide (#5). </a:t>
            </a:r>
          </a:p>
          <a:p>
            <a:r>
              <a:rPr lang="en-US" b="0" dirty="0"/>
              <a:t>We talk a</a:t>
            </a:r>
            <a:r>
              <a:rPr lang="en-US" b="0" baseline="0" dirty="0"/>
              <a:t> lot about serving our communities as Lions, and rightly so. As Lion leaders, however, we also need to consider how we are serving our members. The Club Excellence Award provides us a checklist of achievements to help us ensure our clubs are serving our members well. T</a:t>
            </a:r>
            <a:r>
              <a:rPr lang="en-US" dirty="0"/>
              <a:t>ake a look the summarized criteria here for earing the award. Does anyone have any questions about earning the award? </a:t>
            </a:r>
          </a:p>
          <a:p>
            <a:r>
              <a:rPr lang="en-US" dirty="0"/>
              <a:t>Please use the chat box to let me know if you believe your club will earn this award this year.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289801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Continued from previous slide. </a:t>
            </a:r>
          </a:p>
          <a:p>
            <a:endParaRPr lang="en-US" b="1" i="1" dirty="0"/>
          </a:p>
          <a:p>
            <a:r>
              <a:rPr lang="en-US" b="1" i="1" dirty="0"/>
              <a:t>Presenter notes:</a:t>
            </a:r>
            <a:r>
              <a:rPr lang="en-US" b="1" i="1" baseline="0" dirty="0"/>
              <a:t> </a:t>
            </a:r>
            <a:r>
              <a:rPr lang="en-US" b="0" i="1" baseline="0" dirty="0"/>
              <a:t>You may wish to replace the bullets on this slide and notes below with ideas for marketing clubs, fundraising or preparing for the next Lion year, in alignment with the secondary topic on the Zone Meeting slide (#5). </a:t>
            </a:r>
          </a:p>
          <a:p>
            <a:r>
              <a:rPr lang="en-US" b="0" dirty="0"/>
              <a:t>We talk a</a:t>
            </a:r>
            <a:r>
              <a:rPr lang="en-US" b="0" baseline="0" dirty="0"/>
              <a:t> lot about serving our communities as Lions, and rightly so. As Lion leaders, however, we also need to consider how we are serving our members. The Club Excellence Award provides us a checklist of achievements to help us ensure our clubs are serving our members well. </a:t>
            </a:r>
            <a:r>
              <a:rPr lang="en-US" dirty="0"/>
              <a:t>Take a look the summarized criteria here for earing the award. Does anyone have any questions about earning the award? </a:t>
            </a:r>
          </a:p>
          <a:p>
            <a:r>
              <a:rPr lang="en-US" dirty="0"/>
              <a:t>Please use the chat box to let me know if you believe your club will earn this award this year.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22</a:t>
            </a:fld>
            <a:endParaRPr lang="en-US"/>
          </a:p>
        </p:txBody>
      </p:sp>
    </p:spTree>
    <p:extLst>
      <p:ext uri="{BB962C8B-B14F-4D97-AF65-F5344CB8AC3E}">
        <p14:creationId xmlns:p14="http://schemas.microsoft.com/office/powerpoint/2010/main" val="227114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dirty="0"/>
              <a:t>Presenter notes</a:t>
            </a:r>
            <a:r>
              <a:rPr lang="en-US" i="1" dirty="0"/>
              <a:t>: Edit this slide to include events like zone, district, multiple district or constitutional area activities, and to specify dates and locations for more information or how to register. </a:t>
            </a:r>
          </a:p>
          <a:p>
            <a:r>
              <a:rPr lang="en-US"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23</a:t>
            </a:fld>
            <a:endParaRPr lang="en-US"/>
          </a:p>
        </p:txBody>
      </p:sp>
    </p:spTree>
    <p:extLst>
      <p:ext uri="{BB962C8B-B14F-4D97-AF65-F5344CB8AC3E}">
        <p14:creationId xmlns:p14="http://schemas.microsoft.com/office/powerpoint/2010/main" val="398015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en-US" dirty="0"/>
              <a:t>Are there any questions or suggestions?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43032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a:t>
            </a:r>
            <a:r>
              <a:rPr lang="en-US" b="1" i="1" baseline="0" dirty="0"/>
              <a:t> notes</a:t>
            </a:r>
            <a:r>
              <a:rPr lang="en-US" i="1" baseline="0" dirty="0"/>
              <a:t>: Feel free to edit the items to suit the meeting timing and your club interests. </a:t>
            </a:r>
          </a:p>
          <a:p>
            <a:r>
              <a:rPr lang="en-US"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48017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dirty="0"/>
              <a:t>Presenter notes</a:t>
            </a:r>
            <a:r>
              <a:rPr lang="en-US" i="1" dirty="0"/>
              <a:t>: Ask for closing comments from any special guests, then add your own.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26</a:t>
            </a:fld>
            <a:endParaRPr lang="en-US"/>
          </a:p>
        </p:txBody>
      </p:sp>
    </p:spTree>
    <p:extLst>
      <p:ext uri="{BB962C8B-B14F-4D97-AF65-F5344CB8AC3E}">
        <p14:creationId xmlns:p14="http://schemas.microsoft.com/office/powerpoint/2010/main" val="410211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n-US" dirty="0"/>
              <a:t>My thanks to each of you for joining me today. If you have any suggestions for improving future meetings, do not hesitate to let me know. </a:t>
            </a:r>
          </a:p>
          <a:p>
            <a:pPr defTabSz="881390">
              <a:spcBef>
                <a:spcPts val="578"/>
              </a:spcBef>
              <a:spcAft>
                <a:spcPts val="578"/>
              </a:spcAft>
              <a:defRPr/>
            </a:pPr>
            <a:r>
              <a:rPr lang="en-US" dirty="0"/>
              <a:t>While I look forward to our next meeting, please know that you can reach out to me any time if you have any questions or suggestions. </a:t>
            </a:r>
          </a:p>
          <a:p>
            <a:endParaRPr lang="en-US" dirty="0"/>
          </a:p>
        </p:txBody>
      </p:sp>
    </p:spTree>
    <p:extLst>
      <p:ext uri="{BB962C8B-B14F-4D97-AF65-F5344CB8AC3E}">
        <p14:creationId xmlns:p14="http://schemas.microsoft.com/office/powerpoint/2010/main" val="88448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en-US" sz="1200" b="1" i="1" dirty="0"/>
              <a:t>Presenter Notes: </a:t>
            </a:r>
            <a:r>
              <a:rPr lang="en-US" sz="1200" i="1" dirty="0"/>
              <a:t>This slide is intended to introduce any special guests in your meeting. For example, you may have a member of the District Governor team or a member of the district GAT. Enter their titles and names on the slide. </a:t>
            </a:r>
            <a:endParaRPr lang="en-US" sz="1200" dirty="0"/>
          </a:p>
          <a:p>
            <a:r>
              <a:rPr lang="en-US" sz="1200" dirty="0"/>
              <a:t>As your Zone Chairperson, it’s my job to: </a:t>
            </a:r>
          </a:p>
          <a:p>
            <a:pPr marL="165261" indent="-165261">
              <a:buFont typeface="Arial" panose="020B0604020202020204" pitchFamily="34" charset="0"/>
              <a:buChar char="•"/>
            </a:pPr>
            <a:r>
              <a:rPr lang="en-US" sz="1200" dirty="0"/>
              <a:t>Support your club with information, resources and solutions.</a:t>
            </a:r>
          </a:p>
          <a:p>
            <a:pPr marL="165261" indent="-165261">
              <a:buFont typeface="Arial" panose="020B0604020202020204" pitchFamily="34" charset="0"/>
              <a:buChar char="•"/>
            </a:pPr>
            <a:r>
              <a:rPr lang="en-US" sz="1200" dirty="0"/>
              <a:t>Represent your club at the district level and connect you with district resources.</a:t>
            </a:r>
          </a:p>
          <a:p>
            <a:pPr marL="165261" indent="-165261">
              <a:buFont typeface="Arial" panose="020B0604020202020204" pitchFamily="34" charset="0"/>
              <a:buChar char="•"/>
            </a:pPr>
            <a:r>
              <a:rPr lang="en-US" sz="1200" dirty="0"/>
              <a:t>Expand our Lions fellowship beyond the club level. </a:t>
            </a:r>
          </a:p>
          <a:p>
            <a:r>
              <a:rPr lang="en-US" sz="1200" dirty="0"/>
              <a:t>I hope we make progress on all of those at this meeting. </a:t>
            </a:r>
          </a:p>
          <a:p>
            <a:endParaRPr lang="en-US" sz="1200" dirty="0"/>
          </a:p>
          <a:p>
            <a:r>
              <a:rPr lang="en-US" sz="1200" dirty="0"/>
              <a:t>With us today is __name__, who is the __title__. __Name__, would you like to offer a few opening comments? </a:t>
            </a:r>
          </a:p>
          <a:p>
            <a:r>
              <a:rPr lang="en-US" sz="1200" dirty="0"/>
              <a:t>Zone Chair:  Thank you ____ we appreciate you being here with us today. </a:t>
            </a:r>
          </a:p>
          <a:p>
            <a:endParaRPr lang="en-US" sz="1200" dirty="0"/>
          </a:p>
          <a:p>
            <a:endParaRPr lang="en-US" sz="1200" dirty="0"/>
          </a:p>
          <a:p>
            <a:pPr defTabSz="881390">
              <a:spcBef>
                <a:spcPts val="578"/>
              </a:spcBef>
              <a:spcAft>
                <a:spcPts val="578"/>
              </a:spcAft>
              <a:defRPr/>
            </a:pPr>
            <a:r>
              <a:rPr lang="en-US" sz="1200" dirty="0"/>
              <a:t>Also with us is __name__, who is the __title__. __Name__, would you like to add your thoughts? </a:t>
            </a:r>
          </a:p>
          <a:p>
            <a:pPr defTabSz="881390">
              <a:spcBef>
                <a:spcPts val="578"/>
              </a:spcBef>
              <a:spcAft>
                <a:spcPts val="578"/>
              </a:spcAft>
              <a:defRPr/>
            </a:pPr>
            <a:r>
              <a:rPr lang="en-US" sz="1200" dirty="0"/>
              <a:t>Zone Chair: Thank you ____ we appreciate you being here as well with us today.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n-US" b="1" i="1" dirty="0"/>
              <a:t>Presenter</a:t>
            </a:r>
            <a:r>
              <a:rPr lang="en-US" b="1" i="1" baseline="0" dirty="0"/>
              <a:t> Notes: </a:t>
            </a:r>
            <a:r>
              <a:rPr lang="en-US" i="1" dirty="0"/>
              <a:t>Enter the names</a:t>
            </a:r>
            <a:r>
              <a:rPr lang="en-US" i="1" baseline="0" dirty="0"/>
              <a:t> of your clubs and officers on this slide to help your team get to know others and their roles. Consider how you would like to handle unfilled positions. You can either delete those roles or show them as unfilled, as a reminder to fill them. </a:t>
            </a:r>
            <a:r>
              <a:rPr lang="en-US" b="1" i="1" baseline="0" dirty="0"/>
              <a:t>You can also move this to 2 slides so it is not busy on one slide</a:t>
            </a:r>
            <a:endParaRPr lang="en-US" i="1" baseline="0" dirty="0"/>
          </a:p>
          <a:p>
            <a:pPr defTabSz="881390">
              <a:spcBef>
                <a:spcPts val="578"/>
              </a:spcBef>
              <a:spcAft>
                <a:spcPts val="578"/>
              </a:spcAft>
              <a:defRPr/>
            </a:pPr>
            <a:endParaRPr lang="en-US" i="1" baseline="0" dirty="0"/>
          </a:p>
          <a:p>
            <a:r>
              <a:rPr lang="en-US" dirty="0"/>
              <a:t>Here are the club leaders in our zone. I’d like to ask each of the Club Presidents to let us know who is attending from their club. </a:t>
            </a:r>
          </a:p>
          <a:p>
            <a:r>
              <a:rPr lang="en-US" dirty="0"/>
              <a:t>____</a:t>
            </a:r>
            <a:r>
              <a:rPr lang="en-US" i="1" dirty="0"/>
              <a:t>FirstName </a:t>
            </a:r>
            <a:r>
              <a:rPr lang="en-US" i="1" dirty="0" err="1"/>
              <a:t>LastName</a:t>
            </a:r>
            <a:r>
              <a:rPr lang="en-US" dirty="0"/>
              <a:t>______, would you like to start us off? In the interest of time, please keep the introductions to the names and roles of your officers who are with us today …</a:t>
            </a:r>
          </a:p>
          <a:p>
            <a:endParaRPr lang="en-US" dirty="0"/>
          </a:p>
        </p:txBody>
      </p:sp>
    </p:spTree>
    <p:extLst>
      <p:ext uri="{BB962C8B-B14F-4D97-AF65-F5344CB8AC3E}">
        <p14:creationId xmlns:p14="http://schemas.microsoft.com/office/powerpoint/2010/main" val="20185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n-US" b="1" i="1" dirty="0"/>
              <a:t>Presenter</a:t>
            </a:r>
            <a:r>
              <a:rPr lang="en-US" b="1" i="1" baseline="0" dirty="0"/>
              <a:t> Notes: </a:t>
            </a:r>
            <a:r>
              <a:rPr lang="en-US" i="1" dirty="0"/>
              <a:t>Enter the names</a:t>
            </a:r>
            <a:r>
              <a:rPr lang="en-US" i="1" baseline="0" dirty="0"/>
              <a:t> of your clubs and officers on this slide to help your team get to know others and their roles. Consider how you would like to handle unfilled positions. You can either delete those roles or show them as unfilled, as a reminder to fill them. </a:t>
            </a:r>
            <a:r>
              <a:rPr lang="en-US" b="1" i="1" baseline="0" dirty="0"/>
              <a:t>You can also move this to 2 slides so it is not busy on one slide</a:t>
            </a:r>
            <a:endParaRPr lang="en-US" i="1" baseline="0" dirty="0"/>
          </a:p>
          <a:p>
            <a:pPr defTabSz="881390">
              <a:spcBef>
                <a:spcPts val="578"/>
              </a:spcBef>
              <a:spcAft>
                <a:spcPts val="578"/>
              </a:spcAft>
              <a:defRPr/>
            </a:pPr>
            <a:endParaRPr lang="en-US" i="1" baseline="0" dirty="0"/>
          </a:p>
          <a:p>
            <a:r>
              <a:rPr lang="en-US" dirty="0"/>
              <a:t>Here are the club leaders in our zone. I’d like to ask each of the Club Presidents to let us know who is attending from their club. </a:t>
            </a:r>
          </a:p>
          <a:p>
            <a:r>
              <a:rPr lang="en-US" dirty="0"/>
              <a:t>____</a:t>
            </a:r>
            <a:r>
              <a:rPr lang="en-US" i="1" dirty="0"/>
              <a:t>FirstName </a:t>
            </a:r>
            <a:r>
              <a:rPr lang="en-US" i="1" dirty="0" err="1"/>
              <a:t>LastName</a:t>
            </a:r>
            <a:r>
              <a:rPr lang="en-US" dirty="0"/>
              <a:t>______, would you like to start us off? In the interest of time, please keep the introductions to the names and roles of your officers who are with us today …</a:t>
            </a:r>
          </a:p>
          <a:p>
            <a:endParaRPr lang="en-US" dirty="0"/>
          </a:p>
        </p:txBody>
      </p:sp>
    </p:spTree>
    <p:extLst>
      <p:ext uri="{BB962C8B-B14F-4D97-AF65-F5344CB8AC3E}">
        <p14:creationId xmlns:p14="http://schemas.microsoft.com/office/powerpoint/2010/main" val="94204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The number of zone meetings, months when they are held and agenda topics on this slide are only suggestions. Feel free to adjust them to meet the needs of your zone. The Lions logo below the boxes can be moved left or right to indicate the current meeting. </a:t>
            </a:r>
          </a:p>
          <a:p>
            <a:r>
              <a:rPr lang="en-US" dirty="0"/>
              <a:t>This is our __first/second/third/fourth__ zone meeting this year. Our main topic will be __</a:t>
            </a:r>
            <a:r>
              <a:rPr lang="en-US" dirty="0" err="1"/>
              <a:t>MainTopic</a:t>
            </a:r>
            <a:r>
              <a:rPr lang="en-US" dirty="0"/>
              <a:t>__ and we will also look at ideas on __</a:t>
            </a:r>
            <a:r>
              <a:rPr lang="en-US" dirty="0" err="1"/>
              <a:t>SecondaryTopic</a:t>
            </a:r>
            <a:r>
              <a:rPr lang="en-US" dirty="0"/>
              <a:t>__.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notes: </a:t>
            </a:r>
            <a:r>
              <a:rPr lang="en-US" i="1" dirty="0"/>
              <a:t>Replace the “Guest presentation” agenda item with the title of the presentation of your guest speaker.</a:t>
            </a:r>
          </a:p>
          <a:p>
            <a:r>
              <a:rPr lang="en-US" dirty="0"/>
              <a:t>We’ll start with __</a:t>
            </a:r>
            <a:r>
              <a:rPr lang="en-US" dirty="0" err="1"/>
              <a:t>TitleName</a:t>
            </a:r>
            <a:r>
              <a:rPr lang="en-US" dirty="0"/>
              <a:t>_, who will share the latest Lion thinking about __</a:t>
            </a:r>
            <a:r>
              <a:rPr lang="en-US" dirty="0" err="1"/>
              <a:t>MainTopic</a:t>
            </a:r>
            <a:r>
              <a:rPr lang="en-US" dirty="0"/>
              <a:t>__. </a:t>
            </a:r>
          </a:p>
          <a:p>
            <a:r>
              <a:rPr lang="en-US" dirty="0"/>
              <a:t>Then we’ll have an idea exchange to share </a:t>
            </a:r>
            <a:r>
              <a:rPr lang="en-US" b="1" dirty="0"/>
              <a:t>our</a:t>
            </a:r>
            <a:r>
              <a:rPr lang="en-US" dirty="0"/>
              <a:t> thoughts on __</a:t>
            </a:r>
            <a:r>
              <a:rPr lang="en-US" dirty="0" err="1"/>
              <a:t>MainTopic</a:t>
            </a:r>
            <a:r>
              <a:rPr lang="en-US" dirty="0"/>
              <a:t>__. </a:t>
            </a:r>
          </a:p>
          <a:p>
            <a:r>
              <a:rPr lang="en-US" dirty="0"/>
              <a:t>We’ll look at the resources available to you. </a:t>
            </a:r>
          </a:p>
          <a:p>
            <a:r>
              <a:rPr lang="en-US" dirty="0"/>
              <a:t>Then have a more general discussion about your club challenges and successes. </a:t>
            </a:r>
          </a:p>
          <a:p>
            <a:r>
              <a:rPr lang="en-US" dirty="0"/>
              <a:t>Finally, we’ll talk about goals, events and what’s next.  </a:t>
            </a:r>
          </a:p>
          <a:p>
            <a:r>
              <a:rPr lang="en-US" dirty="0"/>
              <a:t>I encourage you to continue to use the chat box throughout the meeting to share your thoughts with the group.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7355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en-US" b="1" i="1" dirty="0"/>
              <a:t>Presenter notes: </a:t>
            </a:r>
            <a:r>
              <a:rPr lang="en-US" i="1" dirty="0"/>
              <a:t>E</a:t>
            </a:r>
            <a:r>
              <a:rPr lang="en-US" i="1" baseline="0" dirty="0"/>
              <a:t>nter the guest presentation title on this slide. </a:t>
            </a:r>
            <a:r>
              <a:rPr lang="en-US" i="1" dirty="0"/>
              <a:t>If your guest has slides, they can be inserted</a:t>
            </a:r>
            <a:r>
              <a:rPr lang="en-US" i="1" baseline="0" dirty="0"/>
              <a:t> here.  </a:t>
            </a:r>
          </a:p>
          <a:p>
            <a:endParaRPr lang="en-US" dirty="0"/>
          </a:p>
        </p:txBody>
      </p:sp>
    </p:spTree>
    <p:extLst>
      <p:ext uri="{BB962C8B-B14F-4D97-AF65-F5344CB8AC3E}">
        <p14:creationId xmlns:p14="http://schemas.microsoft.com/office/powerpoint/2010/main" val="360512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__</a:t>
            </a:r>
            <a:r>
              <a:rPr lang="en-US" dirty="0" err="1"/>
              <a:t>GuestName</a:t>
            </a:r>
            <a:r>
              <a:rPr lang="en-US" dirty="0"/>
              <a:t>__.</a:t>
            </a:r>
            <a:r>
              <a:rPr lang="en-US" baseline="0" dirty="0"/>
              <a:t> What we would like to do next is expand on that topic with our ideas. </a:t>
            </a:r>
            <a:endParaRPr lang="en-US" dirty="0"/>
          </a:p>
          <a:p>
            <a:endParaRPr lang="en-US" dirty="0"/>
          </a:p>
        </p:txBody>
      </p:sp>
    </p:spTree>
    <p:extLst>
      <p:ext uri="{BB962C8B-B14F-4D97-AF65-F5344CB8AC3E}">
        <p14:creationId xmlns:p14="http://schemas.microsoft.com/office/powerpoint/2010/main" val="3338048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04AD820B-8EDF-F405-AAAD-C929612FE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13" name="Background - Overlay">
            <a:extLst>
              <a:ext uri="{FF2B5EF4-FFF2-40B4-BE49-F238E27FC236}">
                <a16:creationId xmlns:a16="http://schemas.microsoft.com/office/drawing/2014/main" id="{556C90B0-9C7D-8D4F-866C-362FA58528D1}"/>
              </a:ext>
            </a:extLst>
          </p:cNvPr>
          <p:cNvSpPr/>
          <p:nvPr/>
        </p:nvSpPr>
        <p:spPr>
          <a:xfrm>
            <a:off x="-3" y="0"/>
            <a:ext cx="12192000" cy="6858000"/>
          </a:xfrm>
          <a:prstGeom prst="rect">
            <a:avLst/>
          </a:prstGeom>
          <a:gradFill flip="none" rotWithShape="0">
            <a:gsLst>
              <a:gs pos="0">
                <a:srgbClr val="00338D">
                  <a:alpha val="91000"/>
                </a:srgbClr>
              </a:gs>
              <a:gs pos="99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dirty="0">
              <a:solidFill>
                <a:schemeClr val="bg1"/>
              </a:solidFill>
            </a:endParaRPr>
          </a:p>
        </p:txBody>
      </p:sp>
      <p:sp>
        <p:nvSpPr>
          <p:cNvPr id="3" name="Yellow Bar">
            <a:extLst>
              <a:ext uri="{FF2B5EF4-FFF2-40B4-BE49-F238E27FC236}">
                <a16:creationId xmlns:a16="http://schemas.microsoft.com/office/drawing/2014/main" id="{82ACFACC-D02E-967E-BD77-6A5B41FA28E2}"/>
              </a:ext>
            </a:extLst>
          </p:cNvPr>
          <p:cNvSpPr/>
          <p:nvPr/>
        </p:nvSpPr>
        <p:spPr>
          <a:xfrm>
            <a:off x="878840" y="4076055"/>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4" name="Headline">
            <a:extLst>
              <a:ext uri="{FF2B5EF4-FFF2-40B4-BE49-F238E27FC236}">
                <a16:creationId xmlns:a16="http://schemas.microsoft.com/office/drawing/2014/main" id="{8E85C6EC-B9A3-E787-9C8B-E0A81E8D3346}"/>
              </a:ext>
            </a:extLst>
          </p:cNvPr>
          <p:cNvSpPr txBox="1">
            <a:spLocks/>
          </p:cNvSpPr>
          <p:nvPr/>
        </p:nvSpPr>
        <p:spPr>
          <a:xfrm>
            <a:off x="761999" y="2397042"/>
            <a:ext cx="6209629" cy="125339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latin typeface="Calibri" panose="020F0502020204030204" pitchFamily="34" charset="0"/>
                <a:cs typeface="Calibri" panose="020F0502020204030204" pitchFamily="34" charset="0"/>
              </a:rPr>
              <a:t>Zone ____ Meeting</a:t>
            </a:r>
          </a:p>
          <a:p>
            <a:r>
              <a:rPr lang="en-US" kern="0" dirty="0">
                <a:latin typeface="Calibri" panose="020F0502020204030204" pitchFamily="34" charset="0"/>
                <a:cs typeface="Calibri" panose="020F0502020204030204" pitchFamily="34" charset="0"/>
              </a:rPr>
              <a:t>District ___</a:t>
            </a:r>
          </a:p>
        </p:txBody>
      </p:sp>
      <p:sp>
        <p:nvSpPr>
          <p:cNvPr id="5" name="Subhead">
            <a:extLst>
              <a:ext uri="{FF2B5EF4-FFF2-40B4-BE49-F238E27FC236}">
                <a16:creationId xmlns:a16="http://schemas.microsoft.com/office/drawing/2014/main" id="{AE5776BB-3EB3-8128-A9D4-C7E9737CDCC0}"/>
              </a:ext>
            </a:extLst>
          </p:cNvPr>
          <p:cNvSpPr txBox="1">
            <a:spLocks/>
          </p:cNvSpPr>
          <p:nvPr/>
        </p:nvSpPr>
        <p:spPr>
          <a:xfrm>
            <a:off x="761998" y="4634164"/>
            <a:ext cx="4648201" cy="627076"/>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latin typeface="Calibri" panose="020F0502020204030204" pitchFamily="34" charset="0"/>
                <a:cs typeface="Calibri" panose="020F0502020204030204" pitchFamily="34" charset="0"/>
              </a:rPr>
              <a:t>Date _____</a:t>
            </a:r>
          </a:p>
        </p:txBody>
      </p:sp>
      <p:pic>
        <p:nvPicPr>
          <p:cNvPr id="6" name="Emblem - White" descr="lionlogo_white.eps">
            <a:extLst>
              <a:ext uri="{FF2B5EF4-FFF2-40B4-BE49-F238E27FC236}">
                <a16:creationId xmlns:a16="http://schemas.microsoft.com/office/drawing/2014/main" id="{605487ED-A44C-4433-46BB-E6C4D5D2C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840" y="827786"/>
            <a:ext cx="1172364" cy="1143642"/>
          </a:xfrm>
          <a:prstGeom prst="rect">
            <a:avLst/>
          </a:prstGeom>
        </p:spPr>
      </p:pic>
    </p:spTree>
    <p:extLst>
      <p:ext uri="{BB962C8B-B14F-4D97-AF65-F5344CB8AC3E}">
        <p14:creationId xmlns:p14="http://schemas.microsoft.com/office/powerpoint/2010/main" val="152243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3000" b="0" i="0" u="none" strike="noStrike" cap="none" normalizeH="0" dirty="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10</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Idea Exchange: _____ Main Topic:______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805BF9E0-BEA0-9173-7A70-D383ADB4D157}"/>
              </a:ext>
            </a:extLst>
          </p:cNvPr>
          <p:cNvSpPr txBox="1"/>
          <p:nvPr/>
        </p:nvSpPr>
        <p:spPr>
          <a:xfrm>
            <a:off x="153230"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4" name="TextBox 13">
            <a:extLst>
              <a:ext uri="{FF2B5EF4-FFF2-40B4-BE49-F238E27FC236}">
                <a16:creationId xmlns:a16="http://schemas.microsoft.com/office/drawing/2014/main" id="{5104BB1A-0F77-5CB3-2EBC-2F707BA6A9E6}"/>
              </a:ext>
            </a:extLst>
          </p:cNvPr>
          <p:cNvSpPr txBox="1"/>
          <p:nvPr/>
        </p:nvSpPr>
        <p:spPr>
          <a:xfrm>
            <a:off x="427657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5" name="TextBox 14">
            <a:extLst>
              <a:ext uri="{FF2B5EF4-FFF2-40B4-BE49-F238E27FC236}">
                <a16:creationId xmlns:a16="http://schemas.microsoft.com/office/drawing/2014/main" id="{5BE93D23-D6B0-7CB9-C2E7-6E9B460395DF}"/>
              </a:ext>
            </a:extLst>
          </p:cNvPr>
          <p:cNvSpPr txBox="1"/>
          <p:nvPr/>
        </p:nvSpPr>
        <p:spPr>
          <a:xfrm>
            <a:off x="823428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Tree>
    <p:extLst>
      <p:ext uri="{BB962C8B-B14F-4D97-AF65-F5344CB8AC3E}">
        <p14:creationId xmlns:p14="http://schemas.microsoft.com/office/powerpoint/2010/main" val="4781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3000" b="0" i="0" u="none" strike="noStrike" cap="none" normalizeH="0" dirty="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11</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Idea Exchange: _____ Main Topic:______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E83E97C5-0F32-3210-C4AA-CF0ED9FBC58A}"/>
              </a:ext>
            </a:extLst>
          </p:cNvPr>
          <p:cNvSpPr txBox="1"/>
          <p:nvPr/>
        </p:nvSpPr>
        <p:spPr>
          <a:xfrm>
            <a:off x="153230"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9" name="TextBox 8">
            <a:extLst>
              <a:ext uri="{FF2B5EF4-FFF2-40B4-BE49-F238E27FC236}">
                <a16:creationId xmlns:a16="http://schemas.microsoft.com/office/drawing/2014/main" id="{E1296B17-0D2A-B947-E6A6-EF7EE69244EB}"/>
              </a:ext>
            </a:extLst>
          </p:cNvPr>
          <p:cNvSpPr txBox="1"/>
          <p:nvPr/>
        </p:nvSpPr>
        <p:spPr>
          <a:xfrm>
            <a:off x="427657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0" name="TextBox 9">
            <a:extLst>
              <a:ext uri="{FF2B5EF4-FFF2-40B4-BE49-F238E27FC236}">
                <a16:creationId xmlns:a16="http://schemas.microsoft.com/office/drawing/2014/main" id="{ED32695B-6FD4-6583-4A31-27AB460397EE}"/>
              </a:ext>
            </a:extLst>
          </p:cNvPr>
          <p:cNvSpPr txBox="1"/>
          <p:nvPr/>
        </p:nvSpPr>
        <p:spPr>
          <a:xfrm>
            <a:off x="823428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Tree>
    <p:extLst>
      <p:ext uri="{BB962C8B-B14F-4D97-AF65-F5344CB8AC3E}">
        <p14:creationId xmlns:p14="http://schemas.microsoft.com/office/powerpoint/2010/main" val="152227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Resources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2554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3000" b="0" i="0" u="none" strike="noStrike" cap="none" normalizeH="0" dirty="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13</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05970"/>
            <a:ext cx="883158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Resources for ______ Main Topic:________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690745"/>
            <a:ext cx="28194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Content Placeholder 3">
            <a:extLst>
              <a:ext uri="{FF2B5EF4-FFF2-40B4-BE49-F238E27FC236}">
                <a16:creationId xmlns:a16="http://schemas.microsoft.com/office/drawing/2014/main" id="{EE43F43D-5F42-C577-FEF1-1534407D1FD6}"/>
              </a:ext>
            </a:extLst>
          </p:cNvPr>
          <p:cNvSpPr txBox="1">
            <a:spLocks/>
          </p:cNvSpPr>
          <p:nvPr/>
        </p:nvSpPr>
        <p:spPr>
          <a:xfrm>
            <a:off x="2819400" y="2512813"/>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Resource 1 is ___ and can be found at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Resource 2 is ___ and can be found at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Resource 3 is ___ and can be found at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Resource 4 is ___ and can be found at ___</a:t>
            </a:r>
          </a:p>
        </p:txBody>
      </p:sp>
    </p:spTree>
    <p:extLst>
      <p:ext uri="{BB962C8B-B14F-4D97-AF65-F5344CB8AC3E}">
        <p14:creationId xmlns:p14="http://schemas.microsoft.com/office/powerpoint/2010/main" val="355158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Challenges and Success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3437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3000" b="0" i="0" u="none" strike="noStrike" cap="none" normalizeH="0" dirty="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Challenges and Successes</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374D9E4-4286-DC1F-0144-3F6EC39007BC}"/>
              </a:ext>
            </a:extLst>
          </p:cNvPr>
          <p:cNvSpPr txBox="1"/>
          <p:nvPr/>
        </p:nvSpPr>
        <p:spPr>
          <a:xfrm>
            <a:off x="153230"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9" name="TextBox 8">
            <a:extLst>
              <a:ext uri="{FF2B5EF4-FFF2-40B4-BE49-F238E27FC236}">
                <a16:creationId xmlns:a16="http://schemas.microsoft.com/office/drawing/2014/main" id="{F27327BD-3790-6AA8-14F0-0F54AB727A6D}"/>
              </a:ext>
            </a:extLst>
          </p:cNvPr>
          <p:cNvSpPr txBox="1"/>
          <p:nvPr/>
        </p:nvSpPr>
        <p:spPr>
          <a:xfrm>
            <a:off x="427657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0" name="TextBox 9">
            <a:extLst>
              <a:ext uri="{FF2B5EF4-FFF2-40B4-BE49-F238E27FC236}">
                <a16:creationId xmlns:a16="http://schemas.microsoft.com/office/drawing/2014/main" id="{EA32BCE1-7ED3-ED34-A52F-BB6A7ABF6CF6}"/>
              </a:ext>
            </a:extLst>
          </p:cNvPr>
          <p:cNvSpPr txBox="1"/>
          <p:nvPr/>
        </p:nvSpPr>
        <p:spPr>
          <a:xfrm>
            <a:off x="823428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Tree>
    <p:extLst>
      <p:ext uri="{BB962C8B-B14F-4D97-AF65-F5344CB8AC3E}">
        <p14:creationId xmlns:p14="http://schemas.microsoft.com/office/powerpoint/2010/main" val="37274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3000" b="0" i="0" u="none" strike="noStrike" cap="none" normalizeH="0" dirty="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Challenges and Successes….continued</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B84EEED7-2A7C-E3E2-54E3-3EDB2DDE4E6F}"/>
              </a:ext>
            </a:extLst>
          </p:cNvPr>
          <p:cNvSpPr txBox="1"/>
          <p:nvPr/>
        </p:nvSpPr>
        <p:spPr>
          <a:xfrm>
            <a:off x="153230"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9" name="TextBox 8">
            <a:extLst>
              <a:ext uri="{FF2B5EF4-FFF2-40B4-BE49-F238E27FC236}">
                <a16:creationId xmlns:a16="http://schemas.microsoft.com/office/drawing/2014/main" id="{E10D7060-2897-945B-186E-68A949C4DA1B}"/>
              </a:ext>
            </a:extLst>
          </p:cNvPr>
          <p:cNvSpPr txBox="1"/>
          <p:nvPr/>
        </p:nvSpPr>
        <p:spPr>
          <a:xfrm>
            <a:off x="427657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0" name="TextBox 9">
            <a:extLst>
              <a:ext uri="{FF2B5EF4-FFF2-40B4-BE49-F238E27FC236}">
                <a16:creationId xmlns:a16="http://schemas.microsoft.com/office/drawing/2014/main" id="{4A0CC3EA-39E2-A716-F8F8-0D237E345226}"/>
              </a:ext>
            </a:extLst>
          </p:cNvPr>
          <p:cNvSpPr txBox="1"/>
          <p:nvPr/>
        </p:nvSpPr>
        <p:spPr>
          <a:xfrm>
            <a:off x="823428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Tree>
    <p:extLst>
      <p:ext uri="{BB962C8B-B14F-4D97-AF65-F5344CB8AC3E}">
        <p14:creationId xmlns:p14="http://schemas.microsoft.com/office/powerpoint/2010/main" val="15229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602433"/>
            <a:ext cx="2496274" cy="61676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Question</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897AF07E-AEF3-A7ED-7F22-7881BBB768C8}"/>
              </a:ext>
            </a:extLst>
          </p:cNvPr>
          <p:cNvSpPr txBox="1"/>
          <p:nvPr/>
        </p:nvSpPr>
        <p:spPr>
          <a:xfrm>
            <a:off x="5319514" y="1905000"/>
            <a:ext cx="3992349" cy="3306114"/>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en-US" sz="2800" dirty="0">
                <a:solidFill>
                  <a:schemeClr val="bg1"/>
                </a:solidFill>
                <a:latin typeface="Calibri" panose="020F0502020204030204" pitchFamily="34" charset="0"/>
                <a:cs typeface="Calibri" panose="020F0502020204030204" pitchFamily="34" charset="0"/>
              </a:rPr>
              <a:t>Option 1</a:t>
            </a:r>
          </a:p>
          <a:p>
            <a:pPr marL="403225" indent="-403225">
              <a:spcBef>
                <a:spcPts val="800"/>
              </a:spcBef>
              <a:spcAft>
                <a:spcPts val="1200"/>
              </a:spcAft>
              <a:buClr>
                <a:schemeClr val="accent1"/>
              </a:buClr>
              <a:buFont typeface="Wingdings 3" panose="05040102010807070707" pitchFamily="18" charset="2"/>
              <a:buChar char="u"/>
            </a:pPr>
            <a:r>
              <a:rPr lang="en-US" sz="2800" dirty="0">
                <a:solidFill>
                  <a:schemeClr val="bg1"/>
                </a:solidFill>
                <a:latin typeface="Calibri" panose="020F0502020204030204" pitchFamily="34" charset="0"/>
                <a:cs typeface="Calibri" panose="020F0502020204030204" pitchFamily="34" charset="0"/>
              </a:rPr>
              <a:t>Option 2</a:t>
            </a:r>
          </a:p>
          <a:p>
            <a:pPr marL="403225" indent="-403225">
              <a:spcBef>
                <a:spcPts val="800"/>
              </a:spcBef>
              <a:spcAft>
                <a:spcPts val="1200"/>
              </a:spcAft>
              <a:buClr>
                <a:schemeClr val="accent1"/>
              </a:buClr>
              <a:buFont typeface="Wingdings 3" panose="05040102010807070707" pitchFamily="18" charset="2"/>
              <a:buChar char="u"/>
            </a:pPr>
            <a:r>
              <a:rPr lang="en-US" sz="2800" dirty="0">
                <a:solidFill>
                  <a:schemeClr val="bg1"/>
                </a:solidFill>
                <a:latin typeface="Calibri" panose="020F0502020204030204" pitchFamily="34" charset="0"/>
                <a:cs typeface="Calibri" panose="020F0502020204030204" pitchFamily="34" charset="0"/>
              </a:rPr>
              <a:t>Option 3</a:t>
            </a:r>
          </a:p>
          <a:p>
            <a:pPr marL="403225" indent="-403225">
              <a:spcBef>
                <a:spcPts val="800"/>
              </a:spcBef>
              <a:spcAft>
                <a:spcPts val="1200"/>
              </a:spcAft>
              <a:buClr>
                <a:schemeClr val="accent1"/>
              </a:buClr>
              <a:buFont typeface="Wingdings 3" panose="05040102010807070707" pitchFamily="18" charset="2"/>
              <a:buChar char="u"/>
            </a:pPr>
            <a:r>
              <a:rPr lang="en-US" sz="2800" dirty="0">
                <a:solidFill>
                  <a:schemeClr val="bg1"/>
                </a:solidFill>
                <a:latin typeface="Calibri" panose="020F0502020204030204" pitchFamily="34" charset="0"/>
                <a:cs typeface="Calibri" panose="020F0502020204030204" pitchFamily="34" charset="0"/>
              </a:rPr>
              <a:t>Option 4</a:t>
            </a:r>
          </a:p>
          <a:p>
            <a:pPr marL="403225" indent="-403225">
              <a:spcBef>
                <a:spcPts val="800"/>
              </a:spcBef>
              <a:spcAft>
                <a:spcPts val="1200"/>
              </a:spcAft>
              <a:buClr>
                <a:schemeClr val="accent1"/>
              </a:buClr>
              <a:buFont typeface="Wingdings 3" panose="05040102010807070707" pitchFamily="18" charset="2"/>
              <a:buChar char="u"/>
            </a:pPr>
            <a:r>
              <a:rPr lang="en-US" sz="2800" dirty="0">
                <a:solidFill>
                  <a:schemeClr val="bg1"/>
                </a:solidFill>
                <a:latin typeface="Calibri" panose="020F0502020204030204" pitchFamily="34" charset="0"/>
                <a:cs typeface="Calibri" panose="020F0502020204030204" pitchFamily="34" charset="0"/>
              </a:rPr>
              <a:t>Option 5</a:t>
            </a:r>
          </a:p>
        </p:txBody>
      </p:sp>
    </p:spTree>
    <p:extLst>
      <p:ext uri="{BB962C8B-B14F-4D97-AF65-F5344CB8AC3E}">
        <p14:creationId xmlns:p14="http://schemas.microsoft.com/office/powerpoint/2010/main" val="215770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18</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Goals, Events and Next Steps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1776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19</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Zone Goal Tracking</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graphicFrame>
        <p:nvGraphicFramePr>
          <p:cNvPr id="5" name="Content Placeholder 4">
            <a:extLst>
              <a:ext uri="{FF2B5EF4-FFF2-40B4-BE49-F238E27FC236}">
                <a16:creationId xmlns:a16="http://schemas.microsoft.com/office/drawing/2014/main" id="{B86E890C-5C90-A8DE-8802-810D6A994ADA}"/>
              </a:ext>
            </a:extLst>
          </p:cNvPr>
          <p:cNvGraphicFramePr>
            <a:graphicFrameLocks/>
          </p:cNvGraphicFramePr>
          <p:nvPr>
            <p:extLst>
              <p:ext uri="{D42A27DB-BD31-4B8C-83A1-F6EECF244321}">
                <p14:modId xmlns:p14="http://schemas.microsoft.com/office/powerpoint/2010/main" val="787762116"/>
              </p:ext>
            </p:extLst>
          </p:nvPr>
        </p:nvGraphicFramePr>
        <p:xfrm>
          <a:off x="3413605" y="1676400"/>
          <a:ext cx="8477250" cy="409575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a:t>
                      </a:r>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Calibri" panose="020F0502020204030204" pitchFamily="34" charset="0"/>
                          <a:cs typeface="Calibri" panose="020F0502020204030204" pitchFamily="34" charset="0"/>
                        </a:rPr>
                        <a:t>All clubs meeting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a:t>
                      </a:r>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Calibri" panose="020F0502020204030204" pitchFamily="34" charset="0"/>
                          <a:cs typeface="Calibri" panose="020F0502020204030204" pitchFamily="34" charset="0"/>
                        </a:rPr>
                        <a:t>All clubs serving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ctr"/>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Calibri" panose="020F0502020204030204" pitchFamily="34" charset="0"/>
                          <a:cs typeface="Calibri" panose="020F0502020204030204" pitchFamily="34" charset="0"/>
                        </a:rPr>
                        <a:t>All clubs reporting 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ctr"/>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Calibri" panose="020F0502020204030204" pitchFamily="34" charset="0"/>
                          <a:cs typeface="Calibri" panose="020F0502020204030204" pitchFamily="34" charset="0"/>
                        </a:rPr>
                        <a:t>All</a:t>
                      </a:r>
                      <a:r>
                        <a:rPr lang="en-US" sz="2800" baseline="0" dirty="0">
                          <a:solidFill>
                            <a:schemeClr val="bg1"/>
                          </a:solidFill>
                          <a:latin typeface="Calibri" panose="020F0502020204030204" pitchFamily="34" charset="0"/>
                          <a:cs typeface="Calibri" panose="020F0502020204030204" pitchFamily="34" charset="0"/>
                        </a:rPr>
                        <a:t> clubs prepared for officer succession</a:t>
                      </a:r>
                      <a:endParaRPr lang="en-US" sz="28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ctr"/>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Calibri" panose="020F0502020204030204" pitchFamily="34" charset="0"/>
                          <a:cs typeface="Calibri" panose="020F0502020204030204" pitchFamily="34" charset="0"/>
                        </a:rPr>
                        <a:t>All clubs receiving</a:t>
                      </a:r>
                      <a:r>
                        <a:rPr lang="en-US" sz="2800" baseline="0" dirty="0">
                          <a:solidFill>
                            <a:schemeClr val="bg1"/>
                          </a:solidFill>
                          <a:latin typeface="Calibri" panose="020F0502020204030204" pitchFamily="34" charset="0"/>
                          <a:cs typeface="Calibri" panose="020F0502020204030204" pitchFamily="34" charset="0"/>
                        </a:rPr>
                        <a:t> z</a:t>
                      </a:r>
                      <a:r>
                        <a:rPr lang="en-US" sz="2800" dirty="0">
                          <a:solidFill>
                            <a:schemeClr val="bg1"/>
                          </a:solidFill>
                          <a:latin typeface="Calibri" panose="020F0502020204030204" pitchFamily="34" charset="0"/>
                          <a:cs typeface="Calibri" panose="020F0502020204030204" pitchFamily="34" charset="0"/>
                        </a:rPr>
                        <a:t>one newsletter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2217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6" y="602433"/>
            <a:ext cx="3334515" cy="965362"/>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Before We Begin</a:t>
            </a:r>
          </a:p>
          <a:p>
            <a:endParaRPr lang="en-US" sz="2400" kern="0" dirty="0">
              <a:solidFill>
                <a:srgbClr val="EBB700"/>
              </a:solidFill>
              <a:latin typeface="Calibri" panose="020F0502020204030204" pitchFamily="34" charset="0"/>
              <a:cs typeface="Calibri" panose="020F0502020204030204" pitchFamily="34" charset="0"/>
            </a:endParaRPr>
          </a:p>
          <a:p>
            <a:r>
              <a:rPr lang="en-US" sz="2400" kern="0" dirty="0">
                <a:solidFill>
                  <a:srgbClr val="EBB700"/>
                </a:solidFill>
                <a:latin typeface="Calibri" panose="020F0502020204030204" pitchFamily="34" charset="0"/>
                <a:cs typeface="Calibri" panose="020F0502020204030204" pitchFamily="34" charset="0"/>
              </a:rPr>
              <a:t>Helpful Webinar Tips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Box 4">
            <a:extLst>
              <a:ext uri="{FF2B5EF4-FFF2-40B4-BE49-F238E27FC236}">
                <a16:creationId xmlns:a16="http://schemas.microsoft.com/office/drawing/2014/main" id="{0B4DC151-133B-3C20-DD57-F7FA1F69FF08}"/>
              </a:ext>
            </a:extLst>
          </p:cNvPr>
          <p:cNvSpPr txBox="1"/>
          <p:nvPr/>
        </p:nvSpPr>
        <p:spPr>
          <a:xfrm>
            <a:off x="3810000" y="1567795"/>
            <a:ext cx="7543800" cy="4179606"/>
          </a:xfrm>
          <a:prstGeom prst="rect">
            <a:avLst/>
          </a:prstGeom>
          <a:noFill/>
        </p:spPr>
        <p:txBody>
          <a:bodyPr wrap="square">
            <a:spAutoFit/>
          </a:bodyPr>
          <a:lstStyle/>
          <a:p>
            <a:pPr>
              <a:lnSpc>
                <a:spcPct val="110000"/>
              </a:lnSpc>
              <a:spcBef>
                <a:spcPts val="600"/>
              </a:spcBef>
              <a:spcAft>
                <a:spcPts val="1200"/>
              </a:spcAft>
            </a:pPr>
            <a:r>
              <a:rPr lang="en-US" sz="1800" dirty="0">
                <a:solidFill>
                  <a:schemeClr val="bg1"/>
                </a:solidFill>
                <a:latin typeface="Calibri" panose="020F0502020204030204" pitchFamily="34" charset="0"/>
                <a:cs typeface="Calibri" panose="020F0502020204030204" pitchFamily="34" charset="0"/>
              </a:rPr>
              <a:t>We will begin at __</a:t>
            </a:r>
            <a:r>
              <a:rPr lang="en-US" sz="1800" i="1" dirty="0">
                <a:solidFill>
                  <a:schemeClr val="bg1"/>
                </a:solidFill>
                <a:latin typeface="Calibri" panose="020F0502020204030204" pitchFamily="34" charset="0"/>
                <a:cs typeface="Calibri" panose="020F0502020204030204" pitchFamily="34" charset="0"/>
              </a:rPr>
              <a:t>time</a:t>
            </a:r>
            <a:r>
              <a:rPr lang="en-US" sz="1800" dirty="0">
                <a:solidFill>
                  <a:schemeClr val="bg1"/>
                </a:solidFill>
                <a:latin typeface="Calibri" panose="020F0502020204030204" pitchFamily="34" charset="0"/>
                <a:cs typeface="Calibri" panose="020F0502020204030204" pitchFamily="34" charset="0"/>
              </a:rPr>
              <a:t>__. Prior to the meeting, please test the controls:</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Feel free to announce your arrival and show your video, if you like.</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So everyone can hear best, </a:t>
            </a:r>
            <a:r>
              <a:rPr lang="en-US" sz="1800" b="1" i="1" dirty="0">
                <a:solidFill>
                  <a:schemeClr val="bg1"/>
                </a:solidFill>
                <a:latin typeface="Calibri" panose="020F0502020204030204" pitchFamily="34" charset="0"/>
                <a:cs typeface="Calibri" panose="020F0502020204030204" pitchFamily="34" charset="0"/>
              </a:rPr>
              <a:t>please mute yourself </a:t>
            </a:r>
            <a:r>
              <a:rPr lang="en-US" sz="1800" dirty="0">
                <a:solidFill>
                  <a:schemeClr val="bg1"/>
                </a:solidFill>
                <a:latin typeface="Calibri" panose="020F0502020204030204" pitchFamily="34" charset="0"/>
                <a:cs typeface="Calibri" panose="020F0502020204030204" pitchFamily="34" charset="0"/>
              </a:rPr>
              <a:t>when not speaking.</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Try using the Raise Hand function – useful if you have a contribution.</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Rename yourself, if needed, to help all of us connect faces with names. </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Use Chat to share your thoughts. If you are having difficulty, chat with _____.</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We will share the recording of this meeting for those who could not attend.</a:t>
            </a:r>
          </a:p>
        </p:txBody>
      </p:sp>
    </p:spTree>
    <p:extLst>
      <p:ext uri="{BB962C8B-B14F-4D97-AF65-F5344CB8AC3E}">
        <p14:creationId xmlns:p14="http://schemas.microsoft.com/office/powerpoint/2010/main" val="3076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20</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219200"/>
            <a:ext cx="730758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Zone Goal Tracking – Membership </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1AF81DC5-56BF-6A02-E6FA-60B15591E0C3}"/>
              </a:ext>
            </a:extLst>
          </p:cNvPr>
          <p:cNvGrpSpPr/>
          <p:nvPr/>
        </p:nvGrpSpPr>
        <p:grpSpPr>
          <a:xfrm>
            <a:off x="464820" y="3122585"/>
            <a:ext cx="11277600" cy="2308324"/>
            <a:chOff x="533400" y="2514614"/>
            <a:chExt cx="11277600" cy="2308324"/>
          </a:xfrm>
        </p:grpSpPr>
        <p:sp>
          <p:nvSpPr>
            <p:cNvPr id="14" name="TextBox 13">
              <a:extLst>
                <a:ext uri="{FF2B5EF4-FFF2-40B4-BE49-F238E27FC236}">
                  <a16:creationId xmlns:a16="http://schemas.microsoft.com/office/drawing/2014/main" id="{E6375CF8-130D-6283-CE49-DBE046C510F5}"/>
                </a:ext>
              </a:extLst>
            </p:cNvPr>
            <p:cNvSpPr txBox="1"/>
            <p:nvPr/>
          </p:nvSpPr>
          <p:spPr>
            <a:xfrm>
              <a:off x="533400" y="3050655"/>
              <a:ext cx="1600200" cy="553998"/>
            </a:xfrm>
            <a:prstGeom prst="rect">
              <a:avLst/>
            </a:prstGeom>
            <a:noFill/>
          </p:spPr>
          <p:txBody>
            <a:bodyPr wrap="square" rtlCol="0">
              <a:spAutoFit/>
            </a:bodyPr>
            <a:lstStyle/>
            <a:p>
              <a:r>
                <a:rPr lang="en-US" sz="3000" b="1" dirty="0">
                  <a:solidFill>
                    <a:schemeClr val="bg1"/>
                  </a:solidFill>
                  <a:latin typeface="Calibri" panose="020F0502020204030204" pitchFamily="34" charset="0"/>
                  <a:cs typeface="Calibri" panose="020F0502020204030204" pitchFamily="34" charset="0"/>
                </a:rPr>
                <a:t>Goal</a:t>
              </a:r>
            </a:p>
          </p:txBody>
        </p:sp>
        <p:sp>
          <p:nvSpPr>
            <p:cNvPr id="15" name="TextBox 14">
              <a:extLst>
                <a:ext uri="{FF2B5EF4-FFF2-40B4-BE49-F238E27FC236}">
                  <a16:creationId xmlns:a16="http://schemas.microsoft.com/office/drawing/2014/main" id="{616971C3-F227-A593-BBE8-5FCC565057C4}"/>
                </a:ext>
              </a:extLst>
            </p:cNvPr>
            <p:cNvSpPr txBox="1"/>
            <p:nvPr/>
          </p:nvSpPr>
          <p:spPr>
            <a:xfrm>
              <a:off x="533400" y="3810000"/>
              <a:ext cx="1600200" cy="553998"/>
            </a:xfrm>
            <a:prstGeom prst="rect">
              <a:avLst/>
            </a:prstGeom>
            <a:noFill/>
          </p:spPr>
          <p:txBody>
            <a:bodyPr wrap="square" rtlCol="0">
              <a:spAutoFit/>
            </a:bodyPr>
            <a:lstStyle/>
            <a:p>
              <a:r>
                <a:rPr lang="en-US" sz="3000" b="1" dirty="0">
                  <a:solidFill>
                    <a:schemeClr val="bg1"/>
                  </a:solidFill>
                  <a:latin typeface="Calibri" panose="020F0502020204030204" pitchFamily="34" charset="0"/>
                  <a:cs typeface="Calibri" panose="020F0502020204030204" pitchFamily="34" charset="0"/>
                </a:rPr>
                <a:t>Current</a:t>
              </a:r>
            </a:p>
          </p:txBody>
        </p:sp>
        <p:grpSp>
          <p:nvGrpSpPr>
            <p:cNvPr id="16" name="Group 15">
              <a:extLst>
                <a:ext uri="{FF2B5EF4-FFF2-40B4-BE49-F238E27FC236}">
                  <a16:creationId xmlns:a16="http://schemas.microsoft.com/office/drawing/2014/main" id="{8E00B466-E661-3390-056C-F54A6CEC5320}"/>
                </a:ext>
              </a:extLst>
            </p:cNvPr>
            <p:cNvGrpSpPr/>
            <p:nvPr/>
          </p:nvGrpSpPr>
          <p:grpSpPr>
            <a:xfrm>
              <a:off x="2133600" y="2514614"/>
              <a:ext cx="2971800" cy="2308324"/>
              <a:chOff x="2476500" y="2514614"/>
              <a:chExt cx="2971800" cy="2308324"/>
            </a:xfrm>
          </p:grpSpPr>
          <p:sp>
            <p:nvSpPr>
              <p:cNvPr id="25" name="TextBox 24">
                <a:extLst>
                  <a:ext uri="{FF2B5EF4-FFF2-40B4-BE49-F238E27FC236}">
                    <a16:creationId xmlns:a16="http://schemas.microsoft.com/office/drawing/2014/main" id="{65DF3E2E-1316-5CDC-C2A5-859E25EE2E9C}"/>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New Members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50D83EA1-B26C-0016-1E72-69EB7B497B79}"/>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en-US" sz="3000" dirty="0">
                    <a:solidFill>
                      <a:schemeClr val="bg1"/>
                    </a:solidFill>
                  </a:rPr>
                  <a:t>X</a:t>
                </a:r>
              </a:p>
            </p:txBody>
          </p:sp>
          <p:sp>
            <p:nvSpPr>
              <p:cNvPr id="27" name="TextBox 26">
                <a:extLst>
                  <a:ext uri="{FF2B5EF4-FFF2-40B4-BE49-F238E27FC236}">
                    <a16:creationId xmlns:a16="http://schemas.microsoft.com/office/drawing/2014/main" id="{DBFB37BB-410C-3B2E-B7D1-E65C41F8127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en-US" sz="3000" dirty="0">
                    <a:solidFill>
                      <a:schemeClr val="bg1"/>
                    </a:solidFill>
                  </a:rPr>
                  <a:t>X</a:t>
                </a:r>
              </a:p>
            </p:txBody>
          </p:sp>
        </p:grpSp>
        <p:grpSp>
          <p:nvGrpSpPr>
            <p:cNvPr id="17" name="Group 16">
              <a:extLst>
                <a:ext uri="{FF2B5EF4-FFF2-40B4-BE49-F238E27FC236}">
                  <a16:creationId xmlns:a16="http://schemas.microsoft.com/office/drawing/2014/main" id="{EA3246B1-8406-C0AF-F142-46E209DC2812}"/>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6BC4FCDF-7B1A-2CE3-CDF2-37F6DDF25BCA}"/>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Member Losses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F4691F7-30E4-E539-A319-EA4D5E5BAC0D}"/>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en-US" sz="3000" dirty="0">
                    <a:solidFill>
                      <a:schemeClr val="bg1"/>
                    </a:solidFill>
                  </a:rPr>
                  <a:t>X</a:t>
                </a:r>
              </a:p>
            </p:txBody>
          </p:sp>
          <p:sp>
            <p:nvSpPr>
              <p:cNvPr id="24" name="TextBox 23">
                <a:extLst>
                  <a:ext uri="{FF2B5EF4-FFF2-40B4-BE49-F238E27FC236}">
                    <a16:creationId xmlns:a16="http://schemas.microsoft.com/office/drawing/2014/main" id="{84445A69-512F-097C-9CDA-B272A1384624}"/>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en-US" sz="3000" dirty="0">
                    <a:solidFill>
                      <a:schemeClr val="bg1"/>
                    </a:solidFill>
                  </a:rPr>
                  <a:t>X</a:t>
                </a:r>
              </a:p>
            </p:txBody>
          </p:sp>
        </p:grpSp>
        <p:grpSp>
          <p:nvGrpSpPr>
            <p:cNvPr id="18" name="Group 17">
              <a:extLst>
                <a:ext uri="{FF2B5EF4-FFF2-40B4-BE49-F238E27FC236}">
                  <a16:creationId xmlns:a16="http://schemas.microsoft.com/office/drawing/2014/main" id="{EEBC5057-25BE-9BA3-A128-0D634302F545}"/>
                </a:ext>
              </a:extLst>
            </p:cNvPr>
            <p:cNvGrpSpPr/>
            <p:nvPr/>
          </p:nvGrpSpPr>
          <p:grpSpPr>
            <a:xfrm>
              <a:off x="8839200" y="2514614"/>
              <a:ext cx="2971800" cy="2308324"/>
              <a:chOff x="2476500" y="2514614"/>
              <a:chExt cx="2971800" cy="2308324"/>
            </a:xfrm>
          </p:grpSpPr>
          <p:sp>
            <p:nvSpPr>
              <p:cNvPr id="19" name="TextBox 18">
                <a:extLst>
                  <a:ext uri="{FF2B5EF4-FFF2-40B4-BE49-F238E27FC236}">
                    <a16:creationId xmlns:a16="http://schemas.microsoft.com/office/drawing/2014/main" id="{0F451EAF-7849-ED94-4ED6-67FBF7A48D08}"/>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Net Members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B741DA4-31B2-2E2C-373C-F65A6A1BF3D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en-US" sz="3000" dirty="0">
                    <a:solidFill>
                      <a:schemeClr val="bg1"/>
                    </a:solidFill>
                  </a:rPr>
                  <a:t>X</a:t>
                </a:r>
              </a:p>
            </p:txBody>
          </p:sp>
          <p:sp>
            <p:nvSpPr>
              <p:cNvPr id="21" name="TextBox 20">
                <a:extLst>
                  <a:ext uri="{FF2B5EF4-FFF2-40B4-BE49-F238E27FC236}">
                    <a16:creationId xmlns:a16="http://schemas.microsoft.com/office/drawing/2014/main" id="{A9E6810F-5512-AF3B-F7F3-E4ABEAFCDD9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en-US" sz="3000" dirty="0">
                    <a:solidFill>
                      <a:schemeClr val="bg1"/>
                    </a:solidFill>
                  </a:rPr>
                  <a:t>X</a:t>
                </a:r>
              </a:p>
            </p:txBody>
          </p:sp>
        </p:grpSp>
      </p:grpSp>
    </p:spTree>
    <p:extLst>
      <p:ext uri="{BB962C8B-B14F-4D97-AF65-F5344CB8AC3E}">
        <p14:creationId xmlns:p14="http://schemas.microsoft.com/office/powerpoint/2010/main" val="329788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21</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319078" cy="6857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Club Excellence </a:t>
            </a:r>
          </a:p>
          <a:p>
            <a:r>
              <a:rPr lang="en-US" sz="2400" kern="0" dirty="0">
                <a:solidFill>
                  <a:srgbClr val="EBB700"/>
                </a:solidFill>
                <a:latin typeface="Calibri" panose="020F0502020204030204" pitchFamily="34" charset="0"/>
                <a:cs typeface="Calibri" panose="020F0502020204030204" pitchFamily="34" charset="0"/>
              </a:rPr>
              <a:t>Award Criteria</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Content Placeholder 4">
            <a:extLst>
              <a:ext uri="{FF2B5EF4-FFF2-40B4-BE49-F238E27FC236}">
                <a16:creationId xmlns:a16="http://schemas.microsoft.com/office/drawing/2014/main" id="{DE51AB4C-25FD-A74A-0742-24DCC710E892}"/>
              </a:ext>
            </a:extLst>
          </p:cNvPr>
          <p:cNvSpPr txBox="1">
            <a:spLocks/>
          </p:cNvSpPr>
          <p:nvPr/>
        </p:nvSpPr>
        <p:spPr>
          <a:xfrm>
            <a:off x="2753445" y="2066451"/>
            <a:ext cx="4343401" cy="286691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en-US" sz="2400" kern="0" dirty="0">
                <a:solidFill>
                  <a:schemeClr val="accent1"/>
                </a:solidFill>
                <a:latin typeface="Calibri" panose="020F0502020204030204" pitchFamily="34" charset="0"/>
                <a:cs typeface="Calibri" panose="020F0502020204030204" pitchFamily="34" charset="0"/>
              </a:rPr>
              <a:t>Membership</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Achieved a net growth of two or 10% more members (whichever is greater)</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en-US" kern="0" dirty="0">
                <a:solidFill>
                  <a:schemeClr val="bg1"/>
                </a:solidFill>
                <a:latin typeface="Calibri" panose="020F0502020204030204" pitchFamily="34" charset="0"/>
                <a:cs typeface="Calibri" panose="020F0502020204030204" pitchFamily="34" charset="0"/>
              </a:rPr>
              <a:t>                               OR</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Chartered a new Lions club</a:t>
            </a:r>
          </a:p>
          <a:p>
            <a:pPr marL="0" indent="0">
              <a:spcBef>
                <a:spcPts val="0"/>
              </a:spcBef>
              <a:buNone/>
            </a:pPr>
            <a:endParaRPr lang="en-US" sz="2400" kern="0" dirty="0">
              <a:solidFill>
                <a:schemeClr val="bg1"/>
              </a:solidFill>
              <a:latin typeface="Calibri" panose="020F0502020204030204" pitchFamily="34" charset="0"/>
              <a:cs typeface="Calibri" panose="020F0502020204030204" pitchFamily="34" charset="0"/>
            </a:endParaRP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699AC8E-FC41-9EF8-52B2-133168157131}"/>
              </a:ext>
            </a:extLst>
          </p:cNvPr>
          <p:cNvSpPr txBox="1">
            <a:spLocks/>
          </p:cNvSpPr>
          <p:nvPr/>
        </p:nvSpPr>
        <p:spPr>
          <a:xfrm>
            <a:off x="7396523" y="1981200"/>
            <a:ext cx="4495800" cy="339880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en-US" sz="2400" kern="0" dirty="0">
                <a:solidFill>
                  <a:schemeClr val="accent1"/>
                </a:solidFill>
                <a:latin typeface="Calibri" panose="020F0502020204030204" pitchFamily="34" charset="0"/>
                <a:cs typeface="Calibri" panose="020F0502020204030204" pitchFamily="34" charset="0"/>
              </a:rPr>
              <a:t>Service</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Started a new service project. </a:t>
            </a:r>
            <a:r>
              <a:rPr lang="en-US" i="1" kern="0" dirty="0">
                <a:solidFill>
                  <a:schemeClr val="bg1"/>
                </a:solidFill>
                <a:latin typeface="Calibri" panose="020F0502020204030204" pitchFamily="34" charset="0"/>
                <a:cs typeface="Calibri" panose="020F0502020204030204" pitchFamily="34" charset="0"/>
              </a:rPr>
              <a:t>Consider one of our Global Causes!</a:t>
            </a:r>
            <a:endParaRPr lang="en-US"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List three service activities your club participated in that were reported to Lions International</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34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8068" y="-1"/>
            <a:ext cx="12183932" cy="6937355"/>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22</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184019" y="211125"/>
            <a:ext cx="2406782" cy="17129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Club Excellence </a:t>
            </a:r>
          </a:p>
          <a:p>
            <a:r>
              <a:rPr lang="en-US" sz="2400" kern="0" dirty="0">
                <a:solidFill>
                  <a:srgbClr val="EBB700"/>
                </a:solidFill>
                <a:latin typeface="Calibri" panose="020F0502020204030204" pitchFamily="34" charset="0"/>
                <a:cs typeface="Calibri" panose="020F0502020204030204" pitchFamily="34" charset="0"/>
              </a:rPr>
              <a:t>Award Criteria..</a:t>
            </a:r>
          </a:p>
          <a:p>
            <a:endParaRPr lang="en-US" sz="2400" kern="0" dirty="0">
              <a:solidFill>
                <a:srgbClr val="EBB700"/>
              </a:solidFill>
              <a:latin typeface="Calibri" panose="020F0502020204030204" pitchFamily="34" charset="0"/>
              <a:cs typeface="Calibri" panose="020F0502020204030204" pitchFamily="34" charset="0"/>
            </a:endParaRPr>
          </a:p>
          <a:p>
            <a:r>
              <a:rPr lang="en-US" sz="2400" kern="0" dirty="0">
                <a:solidFill>
                  <a:srgbClr val="EBB700"/>
                </a:solidFill>
                <a:latin typeface="Calibri" panose="020F0502020204030204" pitchFamily="34" charset="0"/>
                <a:cs typeface="Calibri" panose="020F0502020204030204" pitchFamily="34" charset="0"/>
              </a:rPr>
              <a:t>CONTINUED</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7" name="Content Placeholder 4">
            <a:extLst>
              <a:ext uri="{FF2B5EF4-FFF2-40B4-BE49-F238E27FC236}">
                <a16:creationId xmlns:a16="http://schemas.microsoft.com/office/drawing/2014/main" id="{ED6E6735-0637-26F1-191A-FBD6510F7C13}"/>
              </a:ext>
            </a:extLst>
          </p:cNvPr>
          <p:cNvSpPr txBox="1">
            <a:spLocks/>
          </p:cNvSpPr>
          <p:nvPr/>
        </p:nvSpPr>
        <p:spPr>
          <a:xfrm>
            <a:off x="3657600" y="2450347"/>
            <a:ext cx="7772400" cy="2810607"/>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en-US" sz="2400" kern="0" dirty="0">
                <a:solidFill>
                  <a:schemeClr val="accent1"/>
                </a:solidFill>
                <a:latin typeface="Calibri" panose="020F0502020204030204" pitchFamily="34" charset="0"/>
                <a:cs typeface="Calibri" panose="020F0502020204030204" pitchFamily="34" charset="0"/>
              </a:rPr>
              <a:t>Leadership &amp; Organizational Excellence</a:t>
            </a:r>
          </a:p>
          <a:p>
            <a:pPr marL="0" indent="0">
              <a:buNone/>
            </a:pPr>
            <a:endParaRPr lang="en-US" sz="2400"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Club is in Good Standing: Not in Status Quo or Financial Suspension. District dues paid and no unpaid balance with Lions International greater than US$50. </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Reported club officers to Lions International </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Key officers participate in club officer training </a:t>
            </a:r>
          </a:p>
          <a:p>
            <a:pPr lvl="1" algn="ctr">
              <a:spcBef>
                <a:spcPts val="0"/>
              </a:spcBef>
            </a:pPr>
            <a:r>
              <a:rPr lang="en-US" kern="0" dirty="0">
                <a:solidFill>
                  <a:schemeClr val="bg1"/>
                </a:solidFill>
                <a:latin typeface="Calibri" panose="020F0502020204030204" pitchFamily="34" charset="0"/>
                <a:cs typeface="Calibri" panose="020F0502020204030204" pitchFamily="34" charset="0"/>
              </a:rPr>
              <a:t>	District, Multiple District, International, Webinars, Lions Learning Center</a:t>
            </a:r>
          </a:p>
        </p:txBody>
      </p:sp>
      <p:sp>
        <p:nvSpPr>
          <p:cNvPr id="5" name="Content Placeholder 4">
            <a:extLst>
              <a:ext uri="{FF2B5EF4-FFF2-40B4-BE49-F238E27FC236}">
                <a16:creationId xmlns:a16="http://schemas.microsoft.com/office/drawing/2014/main" id="{B5D92773-8518-4750-FF6B-9A60D0796451}"/>
              </a:ext>
            </a:extLst>
          </p:cNvPr>
          <p:cNvSpPr txBox="1">
            <a:spLocks/>
          </p:cNvSpPr>
          <p:nvPr/>
        </p:nvSpPr>
        <p:spPr>
          <a:xfrm>
            <a:off x="3764622" y="5376831"/>
            <a:ext cx="4662755" cy="16764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en-US" sz="2400" kern="0" dirty="0">
                <a:solidFill>
                  <a:schemeClr val="accent1"/>
                </a:solidFill>
                <a:latin typeface="Calibri" panose="020F0502020204030204" pitchFamily="34" charset="0"/>
                <a:cs typeface="Calibri" panose="020F0502020204030204" pitchFamily="34" charset="0"/>
              </a:rPr>
              <a:t>Marketing</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The club has publicized its service   </a:t>
            </a:r>
          </a:p>
          <a:p>
            <a:pPr marL="0" indent="0">
              <a:spcBef>
                <a:spcPts val="0"/>
              </a:spcBef>
              <a:buNone/>
            </a:pPr>
            <a:r>
              <a:rPr lang="en-US" kern="0" dirty="0">
                <a:solidFill>
                  <a:schemeClr val="bg1"/>
                </a:solidFill>
                <a:latin typeface="Calibri" panose="020F0502020204030204" pitchFamily="34" charset="0"/>
                <a:cs typeface="Calibri" panose="020F0502020204030204" pitchFamily="34" charset="0"/>
              </a:rPr>
              <a:t>     activities through local media or social media</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6" name="Content Placeholder 4">
            <a:extLst>
              <a:ext uri="{FF2B5EF4-FFF2-40B4-BE49-F238E27FC236}">
                <a16:creationId xmlns:a16="http://schemas.microsoft.com/office/drawing/2014/main" id="{76F8D4DB-B143-6BF1-8790-0E9EF5AF8391}"/>
              </a:ext>
            </a:extLst>
          </p:cNvPr>
          <p:cNvSpPr txBox="1">
            <a:spLocks/>
          </p:cNvSpPr>
          <p:nvPr/>
        </p:nvSpPr>
        <p:spPr>
          <a:xfrm>
            <a:off x="3589752" y="1077679"/>
            <a:ext cx="7012193" cy="115014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en-US" sz="2400" kern="0" dirty="0">
                <a:solidFill>
                  <a:schemeClr val="bg2"/>
                </a:solidFill>
                <a:latin typeface="Calibri" panose="020F0502020204030204" pitchFamily="34" charset="0"/>
                <a:cs typeface="Calibri" panose="020F0502020204030204" pitchFamily="34" charset="0"/>
              </a:rPr>
              <a:t>LCIF</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a:spcBef>
                <a:spcPts val="0"/>
              </a:spcBef>
            </a:pPr>
            <a:r>
              <a:rPr lang="en-US" kern="0" dirty="0">
                <a:solidFill>
                  <a:schemeClr val="bg1"/>
                </a:solidFill>
                <a:latin typeface="Calibri" panose="020F0502020204030204" pitchFamily="34" charset="0"/>
                <a:cs typeface="Calibri" panose="020F0502020204030204" pitchFamily="34" charset="0"/>
              </a:rPr>
              <a:t>Contributed to LCIF an amount equal to or greater than the club’s membership total multiplied by US$10</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27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23</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Lion Events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 Placeholder 1">
            <a:extLst>
              <a:ext uri="{FF2B5EF4-FFF2-40B4-BE49-F238E27FC236}">
                <a16:creationId xmlns:a16="http://schemas.microsoft.com/office/drawing/2014/main" id="{D7DE2EB9-C1C0-024F-469B-905E0BDEBACF}"/>
              </a:ext>
            </a:extLst>
          </p:cNvPr>
          <p:cNvSpPr txBox="1">
            <a:spLocks/>
          </p:cNvSpPr>
          <p:nvPr/>
        </p:nvSpPr>
        <p:spPr>
          <a:xfrm>
            <a:off x="4555210" y="1981200"/>
            <a:ext cx="5791200" cy="41148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Zone meeting: </a:t>
            </a:r>
            <a:r>
              <a:rPr lang="en-US" sz="2800" i="1" kern="0" dirty="0">
                <a:solidFill>
                  <a:schemeClr val="bg1"/>
                </a:solidFill>
                <a:latin typeface="Calibri" panose="020F0502020204030204" pitchFamily="34" charset="0"/>
                <a:cs typeface="Calibri" panose="020F0502020204030204" pitchFamily="34" charset="0"/>
              </a:rPr>
              <a:t>Date, Time</a:t>
            </a:r>
          </a:p>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District convention: </a:t>
            </a:r>
            <a:r>
              <a:rPr lang="en-US" sz="2800" i="1" kern="0" dirty="0">
                <a:solidFill>
                  <a:schemeClr val="bg1"/>
                </a:solidFill>
                <a:latin typeface="Calibri" panose="020F0502020204030204" pitchFamily="34" charset="0"/>
                <a:cs typeface="Calibri" panose="020F0502020204030204" pitchFamily="34" charset="0"/>
              </a:rPr>
              <a:t>Dates, Registration Information</a:t>
            </a:r>
          </a:p>
          <a:p>
            <a:pPr marL="457200" indent="-457200">
              <a:buClr>
                <a:schemeClr val="accent1"/>
              </a:buClr>
              <a:buFont typeface="Wingdings 3" panose="05040102010807070707" pitchFamily="18" charset="2"/>
              <a:buChar char="u"/>
            </a:pPr>
            <a:r>
              <a:rPr lang="en-US" sz="2800" kern="0" dirty="0">
                <a:solidFill>
                  <a:schemeClr val="bg1"/>
                </a:solidFill>
                <a:latin typeface="Calibri" panose="020F0502020204030204" pitchFamily="34" charset="0"/>
                <a:cs typeface="Calibri" panose="020F0502020204030204" pitchFamily="34" charset="0"/>
              </a:rPr>
              <a:t>International convention: </a:t>
            </a:r>
            <a:r>
              <a:rPr lang="en-US" sz="2800" i="1" kern="0" dirty="0">
                <a:solidFill>
                  <a:schemeClr val="bg1"/>
                </a:solidFill>
                <a:latin typeface="Calibri" panose="020F0502020204030204" pitchFamily="34" charset="0"/>
                <a:cs typeface="Calibri" panose="020F0502020204030204" pitchFamily="34" charset="0"/>
              </a:rPr>
              <a:t>Dates, Registration Information</a:t>
            </a:r>
          </a:p>
        </p:txBody>
      </p:sp>
    </p:spTree>
    <p:extLst>
      <p:ext uri="{BB962C8B-B14F-4D97-AF65-F5344CB8AC3E}">
        <p14:creationId xmlns:p14="http://schemas.microsoft.com/office/powerpoint/2010/main" val="359756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24</a:t>
            </a:fld>
            <a:endParaRPr lang="en-US" sz="1000" dirty="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868535" y="1524000"/>
            <a:ext cx="3718322" cy="2065480"/>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en-US" sz="4800" b="1" kern="0" dirty="0">
                <a:solidFill>
                  <a:schemeClr val="bg1"/>
                </a:solidFill>
                <a:latin typeface="Arial" charset="0"/>
                <a:ea typeface="Arial" charset="0"/>
                <a:cs typeface="Arial" charset="0"/>
              </a:rPr>
              <a:t>Thoughts &amp; </a:t>
            </a:r>
          </a:p>
          <a:p>
            <a:pPr marL="0" indent="0">
              <a:lnSpc>
                <a:spcPts val="7000"/>
              </a:lnSpc>
              <a:spcBef>
                <a:spcPts val="0"/>
              </a:spcBef>
              <a:spcAft>
                <a:spcPts val="0"/>
              </a:spcAft>
              <a:buNone/>
            </a:pPr>
            <a:r>
              <a:rPr lang="en-US" sz="4800" b="1" kern="0" dirty="0">
                <a:solidFill>
                  <a:schemeClr val="bg1"/>
                </a:solidFill>
                <a:latin typeface="Arial" charset="0"/>
                <a:ea typeface="Arial" charset="0"/>
                <a:cs typeface="Arial" charset="0"/>
              </a:rPr>
              <a:t>Questions</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36909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25</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Next Steps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 Placeholder 1">
            <a:extLst>
              <a:ext uri="{FF2B5EF4-FFF2-40B4-BE49-F238E27FC236}">
                <a16:creationId xmlns:a16="http://schemas.microsoft.com/office/drawing/2014/main" id="{2EDF0458-7552-5254-F1BA-9614809BEFE6}"/>
              </a:ext>
            </a:extLst>
          </p:cNvPr>
          <p:cNvSpPr txBox="1">
            <a:spLocks/>
          </p:cNvSpPr>
          <p:nvPr/>
        </p:nvSpPr>
        <p:spPr>
          <a:xfrm>
            <a:off x="3124200" y="2223669"/>
            <a:ext cx="8153400" cy="288173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1200"/>
              </a:spcBef>
              <a:buClr>
                <a:schemeClr val="bg1"/>
              </a:buClr>
              <a:buFont typeface="+mj-lt"/>
              <a:buAutoNum type="arabicPeriod"/>
            </a:pPr>
            <a:r>
              <a:rPr lang="en-US" sz="2800" kern="0" dirty="0">
                <a:solidFill>
                  <a:schemeClr val="bg1"/>
                </a:solidFill>
                <a:latin typeface="Calibri" panose="020F0502020204030204" pitchFamily="34" charset="0"/>
                <a:cs typeface="Calibri" panose="020F0502020204030204" pitchFamily="34" charset="0"/>
              </a:rPr>
              <a:t>Bring back ideas from our discussions to your club</a:t>
            </a:r>
          </a:p>
          <a:p>
            <a:pPr marL="514350" indent="-514350">
              <a:spcBef>
                <a:spcPts val="1200"/>
              </a:spcBef>
              <a:buClr>
                <a:schemeClr val="bg1"/>
              </a:buClr>
              <a:buFont typeface="+mj-lt"/>
              <a:buAutoNum type="arabicPeriod"/>
            </a:pPr>
            <a:r>
              <a:rPr lang="en-US" sz="2800" kern="0" dirty="0">
                <a:solidFill>
                  <a:schemeClr val="bg1"/>
                </a:solidFill>
                <a:latin typeface="Calibri" panose="020F0502020204030204" pitchFamily="34" charset="0"/>
                <a:cs typeface="Calibri" panose="020F0502020204030204" pitchFamily="34" charset="0"/>
              </a:rPr>
              <a:t>Take the next step towards achieving the Club Excellence award</a:t>
            </a:r>
          </a:p>
          <a:p>
            <a:pPr marL="514350" indent="-514350">
              <a:spcBef>
                <a:spcPts val="1200"/>
              </a:spcBef>
              <a:buClr>
                <a:schemeClr val="bg1"/>
              </a:buClr>
              <a:buFont typeface="+mj-lt"/>
              <a:buAutoNum type="arabicPeriod"/>
            </a:pPr>
            <a:r>
              <a:rPr lang="en-US" sz="2800" kern="0" dirty="0">
                <a:solidFill>
                  <a:schemeClr val="bg1"/>
                </a:solidFill>
                <a:latin typeface="Calibri" panose="020F0502020204030204" pitchFamily="34" charset="0"/>
                <a:cs typeface="Calibri" panose="020F0502020204030204" pitchFamily="34" charset="0"/>
              </a:rPr>
              <a:t>Invite club members to attend the district and international conventions</a:t>
            </a:r>
          </a:p>
        </p:txBody>
      </p:sp>
    </p:spTree>
    <p:extLst>
      <p:ext uri="{BB962C8B-B14F-4D97-AF65-F5344CB8AC3E}">
        <p14:creationId xmlns:p14="http://schemas.microsoft.com/office/powerpoint/2010/main" val="224367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26</a:t>
            </a:fld>
            <a:endParaRPr lang="en-US" sz="1000" dirty="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674861" y="2913575"/>
            <a:ext cx="6065666" cy="654202"/>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en-US" sz="4800" b="1" kern="0" dirty="0">
                <a:solidFill>
                  <a:schemeClr val="bg1"/>
                </a:solidFill>
                <a:latin typeface="Arial" charset="0"/>
                <a:ea typeface="Arial" charset="0"/>
                <a:cs typeface="Arial" charset="0"/>
              </a:rPr>
              <a:t>Closing Comments</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15901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9AAEE6B7-D87C-CCC3-75CB-511F2A9DBA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3" name="Background - Overlay">
            <a:extLst>
              <a:ext uri="{FF2B5EF4-FFF2-40B4-BE49-F238E27FC236}">
                <a16:creationId xmlns:a16="http://schemas.microsoft.com/office/drawing/2014/main" id="{C8D6252D-342D-6BBB-5B28-F72D1A96E9B2}"/>
              </a:ext>
            </a:extLst>
          </p:cNvPr>
          <p:cNvSpPr/>
          <p:nvPr/>
        </p:nvSpPr>
        <p:spPr>
          <a:xfrm>
            <a:off x="-3" y="0"/>
            <a:ext cx="12192000" cy="6858000"/>
          </a:xfrm>
          <a:prstGeom prst="rect">
            <a:avLst/>
          </a:prstGeom>
          <a:gradFill flip="none" rotWithShape="0">
            <a:gsLst>
              <a:gs pos="0">
                <a:srgbClr val="0D2240">
                  <a:alpha val="91000"/>
                </a:srgbClr>
              </a:gs>
              <a:gs pos="100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27</a:t>
            </a:fld>
            <a:endParaRPr lang="en-US" sz="1000" dirty="0">
              <a:solidFill>
                <a:schemeClr val="bg1"/>
              </a:solidFill>
            </a:endParaRPr>
          </a:p>
        </p:txBody>
      </p:sp>
      <p:pic>
        <p:nvPicPr>
          <p:cNvPr id="5" name="Picture 4" descr="lionlogo_white.eps">
            <a:extLst>
              <a:ext uri="{FF2B5EF4-FFF2-40B4-BE49-F238E27FC236}">
                <a16:creationId xmlns:a16="http://schemas.microsoft.com/office/drawing/2014/main" id="{96E4C017-D504-4266-BD3D-D61DA60B1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1828800"/>
            <a:ext cx="1204464" cy="1174956"/>
          </a:xfrm>
          <a:prstGeom prst="rect">
            <a:avLst/>
          </a:prstGeom>
        </p:spPr>
      </p:pic>
      <p:sp>
        <p:nvSpPr>
          <p:cNvPr id="6" name="Title 1">
            <a:extLst>
              <a:ext uri="{FF2B5EF4-FFF2-40B4-BE49-F238E27FC236}">
                <a16:creationId xmlns:a16="http://schemas.microsoft.com/office/drawing/2014/main" id="{BE5CE7D0-AE24-51D1-E0D3-63022C87CC56}"/>
              </a:ext>
            </a:extLst>
          </p:cNvPr>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7" name="Rectangle 6">
            <a:extLst>
              <a:ext uri="{FF2B5EF4-FFF2-40B4-BE49-F238E27FC236}">
                <a16:creationId xmlns:a16="http://schemas.microsoft.com/office/drawing/2014/main" id="{A59A182A-F7C9-2D50-1338-065060B5634B}"/>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283463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2765EA02-EBA4-EA94-3657-100E22CF363D}"/>
              </a:ext>
            </a:extLst>
          </p:cNvPr>
          <p:cNvSpPr txBox="1"/>
          <p:nvPr/>
        </p:nvSpPr>
        <p:spPr>
          <a:xfrm>
            <a:off x="438822" y="1200489"/>
            <a:ext cx="3828378"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Opening Comments</a:t>
            </a:r>
          </a:p>
        </p:txBody>
      </p:sp>
      <p:sp>
        <p:nvSpPr>
          <p:cNvPr id="8" name="TextBox 7">
            <a:extLst>
              <a:ext uri="{FF2B5EF4-FFF2-40B4-BE49-F238E27FC236}">
                <a16:creationId xmlns:a16="http://schemas.microsoft.com/office/drawing/2014/main" id="{1CA02CD1-4278-0733-6E74-77075DA87647}"/>
              </a:ext>
            </a:extLst>
          </p:cNvPr>
          <p:cNvSpPr txBox="1"/>
          <p:nvPr/>
        </p:nvSpPr>
        <p:spPr>
          <a:xfrm>
            <a:off x="2017776" y="3276600"/>
            <a:ext cx="8153400" cy="1500633"/>
          </a:xfrm>
          <a:prstGeom prst="rect">
            <a:avLst/>
          </a:prstGeom>
          <a:noFill/>
        </p:spPr>
        <p:txBody>
          <a:bodyPr wrap="square" rtlCol="0">
            <a:spAutoFit/>
          </a:bodyPr>
          <a:lstStyle/>
          <a:p>
            <a:r>
              <a:rPr lang="en-US" sz="3000" dirty="0">
                <a:solidFill>
                  <a:schemeClr val="bg1"/>
                </a:solidFill>
                <a:latin typeface="Calibri" panose="020F0502020204030204" pitchFamily="34" charset="0"/>
                <a:cs typeface="Calibri" panose="020F0502020204030204" pitchFamily="34" charset="0"/>
              </a:rPr>
              <a:t>Zone Chairperson		Guest 1		Guest 2</a:t>
            </a:r>
          </a:p>
          <a:p>
            <a:endParaRPr lang="en-US" sz="3000" dirty="0">
              <a:solidFill>
                <a:schemeClr val="bg1"/>
              </a:solidFill>
              <a:latin typeface="Calibri" panose="020F0502020204030204" pitchFamily="34" charset="0"/>
              <a:cs typeface="Calibri" panose="020F0502020204030204" pitchFamily="34" charset="0"/>
            </a:endParaRPr>
          </a:p>
          <a:p>
            <a:r>
              <a:rPr lang="en-US" sz="3000" dirty="0">
                <a:solidFill>
                  <a:schemeClr val="bg1"/>
                </a:solidFill>
                <a:latin typeface="Calibri" panose="020F0502020204030204" pitchFamily="34" charset="0"/>
                <a:cs typeface="Calibri" panose="020F0502020204030204" pitchFamily="34" charset="0"/>
              </a:rPr>
              <a:t>Name			Name		Name</a:t>
            </a:r>
          </a:p>
        </p:txBody>
      </p:sp>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603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Officer Introduction </a:t>
            </a:r>
          </a:p>
        </p:txBody>
      </p:sp>
      <p:sp>
        <p:nvSpPr>
          <p:cNvPr id="5" name="TextBox 4">
            <a:extLst>
              <a:ext uri="{FF2B5EF4-FFF2-40B4-BE49-F238E27FC236}">
                <a16:creationId xmlns:a16="http://schemas.microsoft.com/office/drawing/2014/main" id="{EF8DD91A-9B1A-5328-3D3D-239ED1C6AE35}"/>
              </a:ext>
            </a:extLst>
          </p:cNvPr>
          <p:cNvSpPr txBox="1"/>
          <p:nvPr/>
        </p:nvSpPr>
        <p:spPr>
          <a:xfrm>
            <a:off x="153230"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8" name="TextBox 7">
            <a:extLst>
              <a:ext uri="{FF2B5EF4-FFF2-40B4-BE49-F238E27FC236}">
                <a16:creationId xmlns:a16="http://schemas.microsoft.com/office/drawing/2014/main" id="{CE56C141-C9A8-0F12-CAE2-7830FAE1A18D}"/>
              </a:ext>
            </a:extLst>
          </p:cNvPr>
          <p:cNvSpPr txBox="1"/>
          <p:nvPr/>
        </p:nvSpPr>
        <p:spPr>
          <a:xfrm>
            <a:off x="427657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4" name="TextBox 13">
            <a:extLst>
              <a:ext uri="{FF2B5EF4-FFF2-40B4-BE49-F238E27FC236}">
                <a16:creationId xmlns:a16="http://schemas.microsoft.com/office/drawing/2014/main" id="{8056871F-7267-4E79-65A4-6FE10A479878}"/>
              </a:ext>
            </a:extLst>
          </p:cNvPr>
          <p:cNvSpPr txBox="1"/>
          <p:nvPr/>
        </p:nvSpPr>
        <p:spPr>
          <a:xfrm>
            <a:off x="8234289" y="2564353"/>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Tree>
    <p:extLst>
      <p:ext uri="{BB962C8B-B14F-4D97-AF65-F5344CB8AC3E}">
        <p14:creationId xmlns:p14="http://schemas.microsoft.com/office/powerpoint/2010/main" val="11702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5</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Club Officer Introduction….continued </a:t>
            </a:r>
          </a:p>
        </p:txBody>
      </p:sp>
      <p:sp>
        <p:nvSpPr>
          <p:cNvPr id="11" name="TextBox 10">
            <a:extLst>
              <a:ext uri="{FF2B5EF4-FFF2-40B4-BE49-F238E27FC236}">
                <a16:creationId xmlns:a16="http://schemas.microsoft.com/office/drawing/2014/main" id="{5E280673-3A82-1F87-2522-2CEE3D1FDD7C}"/>
              </a:ext>
            </a:extLst>
          </p:cNvPr>
          <p:cNvSpPr txBox="1"/>
          <p:nvPr/>
        </p:nvSpPr>
        <p:spPr>
          <a:xfrm>
            <a:off x="8344796" y="2951394"/>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2" name="TextBox 11">
            <a:extLst>
              <a:ext uri="{FF2B5EF4-FFF2-40B4-BE49-F238E27FC236}">
                <a16:creationId xmlns:a16="http://schemas.microsoft.com/office/drawing/2014/main" id="{94312374-1815-8DDB-7B6F-50EC9F22CBBF}"/>
              </a:ext>
            </a:extLst>
          </p:cNvPr>
          <p:cNvSpPr txBox="1"/>
          <p:nvPr/>
        </p:nvSpPr>
        <p:spPr>
          <a:xfrm>
            <a:off x="4382396" y="2892916"/>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
        <p:nvSpPr>
          <p:cNvPr id="13" name="TextBox 12">
            <a:extLst>
              <a:ext uri="{FF2B5EF4-FFF2-40B4-BE49-F238E27FC236}">
                <a16:creationId xmlns:a16="http://schemas.microsoft.com/office/drawing/2014/main" id="{06C63954-6D27-B11B-61E8-7C07B0B984D9}"/>
              </a:ext>
            </a:extLst>
          </p:cNvPr>
          <p:cNvSpPr txBox="1"/>
          <p:nvPr/>
        </p:nvSpPr>
        <p:spPr>
          <a:xfrm>
            <a:off x="419996" y="2892916"/>
            <a:ext cx="3810000" cy="267765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_____ Lions Club </a:t>
            </a:r>
            <a:endParaRPr lang="en-US" sz="2400"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_______</a:t>
            </a:r>
          </a:p>
          <a:p>
            <a:r>
              <a:rPr lang="en-US" dirty="0">
                <a:solidFill>
                  <a:schemeClr val="bg1"/>
                </a:solidFill>
                <a:latin typeface="Calibri" panose="020F0502020204030204" pitchFamily="34" charset="0"/>
                <a:cs typeface="Calibri" panose="020F0502020204030204" pitchFamily="34" charset="0"/>
              </a:rPr>
              <a:t>First Vice President:_______</a:t>
            </a:r>
          </a:p>
          <a:p>
            <a:r>
              <a:rPr lang="en-US" dirty="0">
                <a:solidFill>
                  <a:schemeClr val="bg1"/>
                </a:solidFill>
                <a:latin typeface="Calibri" panose="020F0502020204030204" pitchFamily="34" charset="0"/>
                <a:cs typeface="Calibri" panose="020F0502020204030204" pitchFamily="34" charset="0"/>
              </a:rPr>
              <a:t>Secretary: ______</a:t>
            </a:r>
          </a:p>
          <a:p>
            <a:r>
              <a:rPr lang="en-US" dirty="0">
                <a:solidFill>
                  <a:schemeClr val="bg1"/>
                </a:solidFill>
                <a:latin typeface="Calibri" panose="020F0502020204030204" pitchFamily="34" charset="0"/>
                <a:cs typeface="Calibri" panose="020F0502020204030204" pitchFamily="34" charset="0"/>
              </a:rPr>
              <a:t>Treasurer: _________ </a:t>
            </a:r>
          </a:p>
          <a:p>
            <a:r>
              <a:rPr lang="en-US" dirty="0">
                <a:solidFill>
                  <a:schemeClr val="bg1"/>
                </a:solidFill>
                <a:latin typeface="Calibri" panose="020F0502020204030204" pitchFamily="34" charset="0"/>
                <a:cs typeface="Calibri" panose="020F0502020204030204" pitchFamily="34" charset="0"/>
              </a:rPr>
              <a:t>Membership Chairperson: _________</a:t>
            </a:r>
          </a:p>
          <a:p>
            <a:r>
              <a:rPr lang="en-US" dirty="0">
                <a:solidFill>
                  <a:schemeClr val="bg1"/>
                </a:solidFill>
                <a:latin typeface="Calibri" panose="020F0502020204030204" pitchFamily="34" charset="0"/>
                <a:cs typeface="Calibri" panose="020F0502020204030204" pitchFamily="34" charset="0"/>
              </a:rPr>
              <a:t>Service Chairperson: _________</a:t>
            </a:r>
          </a:p>
          <a:p>
            <a:r>
              <a:rPr lang="en-US" dirty="0">
                <a:solidFill>
                  <a:schemeClr val="bg1"/>
                </a:solidFill>
                <a:latin typeface="Calibri" panose="020F0502020204030204" pitchFamily="34" charset="0"/>
                <a:cs typeface="Calibri" panose="020F0502020204030204" pitchFamily="34" charset="0"/>
              </a:rPr>
              <a:t>Marketing Chairperson: _________</a:t>
            </a:r>
          </a:p>
          <a:p>
            <a:r>
              <a:rPr lang="en-US" dirty="0">
                <a:solidFill>
                  <a:schemeClr val="bg1"/>
                </a:solidFill>
                <a:latin typeface="Calibri" panose="020F0502020204030204" pitchFamily="34" charset="0"/>
                <a:cs typeface="Calibri" panose="020F0502020204030204" pitchFamily="34" charset="0"/>
              </a:rPr>
              <a:t>LCIF Coordinator: _________</a:t>
            </a:r>
          </a:p>
        </p:txBody>
      </p:sp>
    </p:spTree>
    <p:extLst>
      <p:ext uri="{BB962C8B-B14F-4D97-AF65-F5344CB8AC3E}">
        <p14:creationId xmlns:p14="http://schemas.microsoft.com/office/powerpoint/2010/main" val="119920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6</a:t>
            </a:fld>
            <a:endParaRPr kumimoji="0" lang="en-US" sz="1000" b="0" i="0" u="none" strike="noStrike" kern="1200" cap="none" spc="0" normalizeH="0" baseline="0" noProof="0" dirty="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307061"/>
            <a:ext cx="5181600" cy="584774"/>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Zone Meetings YYYY - YYYY</a:t>
            </a:r>
          </a:p>
        </p:txBody>
      </p:sp>
      <p:graphicFrame>
        <p:nvGraphicFramePr>
          <p:cNvPr id="8" name="Table 5">
            <a:extLst>
              <a:ext uri="{FF2B5EF4-FFF2-40B4-BE49-F238E27FC236}">
                <a16:creationId xmlns:a16="http://schemas.microsoft.com/office/drawing/2014/main" id="{E3BBB5C6-6BDA-116B-35C1-24E3AA701396}"/>
              </a:ext>
            </a:extLst>
          </p:cNvPr>
          <p:cNvGraphicFramePr>
            <a:graphicFrameLocks noGrp="1"/>
          </p:cNvGraphicFramePr>
          <p:nvPr>
            <p:extLst>
              <p:ext uri="{D42A27DB-BD31-4B8C-83A1-F6EECF244321}">
                <p14:modId xmlns:p14="http://schemas.microsoft.com/office/powerpoint/2010/main" val="4179632771"/>
              </p:ext>
            </p:extLst>
          </p:nvPr>
        </p:nvGraphicFramePr>
        <p:xfrm>
          <a:off x="236220" y="382165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en-US" sz="2000" dirty="0">
                          <a:solidFill>
                            <a:srgbClr val="002060"/>
                          </a:solidFill>
                          <a:latin typeface="Calibri" panose="020F0502020204030204" pitchFamily="34" charset="0"/>
                          <a:cs typeface="Calibri" panose="020F0502020204030204" pitchFamily="34" charset="0"/>
                        </a:rPr>
                        <a:t>July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Service</a:t>
                      </a:r>
                    </a:p>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Excellence</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9" name="Table 8">
            <a:extLst>
              <a:ext uri="{FF2B5EF4-FFF2-40B4-BE49-F238E27FC236}">
                <a16:creationId xmlns:a16="http://schemas.microsoft.com/office/drawing/2014/main" id="{00E44C69-5A95-A39D-8BCC-3C2B13F28B19}"/>
              </a:ext>
            </a:extLst>
          </p:cNvPr>
          <p:cNvGraphicFramePr>
            <a:graphicFrameLocks noGrp="1"/>
          </p:cNvGraphicFramePr>
          <p:nvPr>
            <p:extLst>
              <p:ext uri="{D42A27DB-BD31-4B8C-83A1-F6EECF244321}">
                <p14:modId xmlns:p14="http://schemas.microsoft.com/office/powerpoint/2010/main" val="2316562112"/>
              </p:ext>
            </p:extLst>
          </p:nvPr>
        </p:nvGraphicFramePr>
        <p:xfrm>
          <a:off x="3200400" y="382165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en-US" sz="2000" dirty="0">
                          <a:solidFill>
                            <a:srgbClr val="002060"/>
                          </a:solidFill>
                          <a:latin typeface="Calibri" panose="020F0502020204030204" pitchFamily="34" charset="0"/>
                          <a:cs typeface="Calibri" panose="020F0502020204030204" pitchFamily="34" charset="0"/>
                        </a:rPr>
                        <a:t>October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Membership</a:t>
                      </a:r>
                    </a:p>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Marketing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0" name="Table 5">
            <a:extLst>
              <a:ext uri="{FF2B5EF4-FFF2-40B4-BE49-F238E27FC236}">
                <a16:creationId xmlns:a16="http://schemas.microsoft.com/office/drawing/2014/main" id="{F51A2679-982F-5BAF-6D88-8B6A0732D298}"/>
              </a:ext>
            </a:extLst>
          </p:cNvPr>
          <p:cNvGraphicFramePr>
            <a:graphicFrameLocks noGrp="1"/>
          </p:cNvGraphicFramePr>
          <p:nvPr>
            <p:extLst>
              <p:ext uri="{D42A27DB-BD31-4B8C-83A1-F6EECF244321}">
                <p14:modId xmlns:p14="http://schemas.microsoft.com/office/powerpoint/2010/main" val="206035632"/>
              </p:ext>
            </p:extLst>
          </p:nvPr>
        </p:nvGraphicFramePr>
        <p:xfrm>
          <a:off x="6238875" y="382166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en-US" sz="2000" dirty="0">
                          <a:solidFill>
                            <a:srgbClr val="002060"/>
                          </a:solidFill>
                          <a:latin typeface="Calibri" panose="020F0502020204030204" pitchFamily="34" charset="0"/>
                          <a:cs typeface="Calibri" panose="020F0502020204030204" pitchFamily="34" charset="0"/>
                        </a:rPr>
                        <a:t>January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Leadership</a:t>
                      </a:r>
                    </a:p>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Fundraising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1" name="Table 5">
            <a:extLst>
              <a:ext uri="{FF2B5EF4-FFF2-40B4-BE49-F238E27FC236}">
                <a16:creationId xmlns:a16="http://schemas.microsoft.com/office/drawing/2014/main" id="{3BE1B292-60C9-3E86-E35E-348BC14D75FD}"/>
              </a:ext>
            </a:extLst>
          </p:cNvPr>
          <p:cNvGraphicFramePr>
            <a:graphicFrameLocks noGrp="1"/>
          </p:cNvGraphicFramePr>
          <p:nvPr>
            <p:extLst>
              <p:ext uri="{D42A27DB-BD31-4B8C-83A1-F6EECF244321}">
                <p14:modId xmlns:p14="http://schemas.microsoft.com/office/powerpoint/2010/main" val="2590369201"/>
              </p:ext>
            </p:extLst>
          </p:nvPr>
        </p:nvGraphicFramePr>
        <p:xfrm>
          <a:off x="9304020" y="382166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en-US" sz="2000" dirty="0">
                          <a:solidFill>
                            <a:srgbClr val="002060"/>
                          </a:solidFill>
                          <a:latin typeface="Calibri" panose="020F0502020204030204" pitchFamily="34" charset="0"/>
                          <a:cs typeface="Calibri" panose="020F0502020204030204" pitchFamily="34" charset="0"/>
                        </a:rPr>
                        <a:t>April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Recognition</a:t>
                      </a:r>
                    </a:p>
                    <a:p>
                      <a:pPr marL="285750" indent="-28575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Preparation</a:t>
                      </a:r>
                    </a:p>
                  </a:txBody>
                  <a:tcPr>
                    <a:solidFill>
                      <a:schemeClr val="bg1"/>
                    </a:solidFill>
                  </a:tcPr>
                </a:tc>
                <a:extLst>
                  <a:ext uri="{0D108BD9-81ED-4DB2-BD59-A6C34878D82A}">
                    <a16:rowId xmlns:a16="http://schemas.microsoft.com/office/drawing/2014/main" val="1394244904"/>
                  </a:ext>
                </a:extLst>
              </a:tr>
            </a:tbl>
          </a:graphicData>
        </a:graphic>
      </p:graphicFrame>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633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7</a:t>
            </a:fld>
            <a:endParaRPr lang="en-US" sz="1000" dirty="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0" y="-2151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593938" y="990600"/>
            <a:ext cx="1353273" cy="9653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kern="0" dirty="0">
                <a:solidFill>
                  <a:srgbClr val="EBB700"/>
                </a:solidFill>
                <a:latin typeface="Calibri" panose="020F0502020204030204" pitchFamily="34" charset="0"/>
                <a:cs typeface="Calibri" panose="020F0502020204030204" pitchFamily="34" charset="0"/>
              </a:rPr>
              <a:t>Agenda</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34DAA464-1B03-DF12-0F05-4FB42B438932}"/>
              </a:ext>
            </a:extLst>
          </p:cNvPr>
          <p:cNvSpPr txBox="1"/>
          <p:nvPr/>
        </p:nvSpPr>
        <p:spPr>
          <a:xfrm>
            <a:off x="5334000" y="2362200"/>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Guest Presentations</a:t>
            </a:r>
          </a:p>
          <a:p>
            <a:pPr marL="403225" indent="-403225">
              <a:spcBef>
                <a:spcPts val="800"/>
              </a:spcBef>
              <a:spcAft>
                <a:spcPts val="1200"/>
              </a:spcAft>
              <a:buClr>
                <a:schemeClr val="accent1"/>
              </a:buClr>
              <a:buFont typeface="Wingdings 3" panose="05040102010807070707" pitchFamily="18" charset="2"/>
              <a:buChar char="u"/>
            </a:pPr>
            <a:r>
              <a:rPr lang="en-US" dirty="0">
                <a:solidFill>
                  <a:schemeClr val="bg1"/>
                </a:solidFill>
                <a:latin typeface="Calibri" panose="020F0502020204030204" pitchFamily="34" charset="0"/>
                <a:cs typeface="Calibri" panose="020F0502020204030204" pitchFamily="34" charset="0"/>
              </a:rPr>
              <a:t>Idea Exchange</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Club Resources</a:t>
            </a:r>
          </a:p>
          <a:p>
            <a:pPr marL="403225" indent="-403225">
              <a:spcBef>
                <a:spcPts val="800"/>
              </a:spcBef>
              <a:spcAft>
                <a:spcPts val="1200"/>
              </a:spcAft>
              <a:buClr>
                <a:schemeClr val="accent1"/>
              </a:buClr>
              <a:buFont typeface="Wingdings 3" panose="05040102010807070707" pitchFamily="18" charset="2"/>
              <a:buChar char="u"/>
            </a:pPr>
            <a:r>
              <a:rPr lang="en-US" dirty="0">
                <a:solidFill>
                  <a:schemeClr val="bg1"/>
                </a:solidFill>
                <a:latin typeface="Calibri" panose="020F0502020204030204" pitchFamily="34" charset="0"/>
                <a:cs typeface="Calibri" panose="020F0502020204030204" pitchFamily="34" charset="0"/>
              </a:rPr>
              <a:t>Club Challenges &amp; Successes</a:t>
            </a:r>
          </a:p>
          <a:p>
            <a:pPr marL="403225" indent="-403225">
              <a:spcBef>
                <a:spcPts val="800"/>
              </a:spcBef>
              <a:spcAft>
                <a:spcPts val="1200"/>
              </a:spcAft>
              <a:buClr>
                <a:schemeClr val="accent1"/>
              </a:buClr>
              <a:buFont typeface="Wingdings 3" panose="05040102010807070707" pitchFamily="18" charset="2"/>
              <a:buChar char="u"/>
            </a:pPr>
            <a:r>
              <a:rPr lang="en-US" sz="1800" dirty="0">
                <a:solidFill>
                  <a:schemeClr val="bg1"/>
                </a:solidFill>
                <a:latin typeface="Calibri" panose="020F0502020204030204" pitchFamily="34" charset="0"/>
                <a:cs typeface="Calibri" panose="020F0502020204030204" pitchFamily="34" charset="0"/>
              </a:rPr>
              <a:t>Goals, Events &amp; Next Steps</a:t>
            </a:r>
          </a:p>
        </p:txBody>
      </p:sp>
    </p:spTree>
    <p:extLst>
      <p:ext uri="{BB962C8B-B14F-4D97-AF65-F5344CB8AC3E}">
        <p14:creationId xmlns:p14="http://schemas.microsoft.com/office/powerpoint/2010/main" val="368141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8</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Guest Presentation</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88616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dirty="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en-US" sz="3200" dirty="0">
                <a:solidFill>
                  <a:schemeClr val="accent1"/>
                </a:solidFill>
                <a:latin typeface="Calibri" panose="020F0502020204030204" pitchFamily="34" charset="0"/>
                <a:cs typeface="Calibri" panose="020F0502020204030204" pitchFamily="34" charset="0"/>
              </a:rPr>
              <a:t>Idea Exchange</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322981433"/>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41344</TotalTime>
  <Words>3370</Words>
  <Application>Microsoft Office PowerPoint</Application>
  <PresentationFormat>Widescreen</PresentationFormat>
  <Paragraphs>441</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Helvetica</vt:lpstr>
      <vt:lpstr>Helvetica Neue</vt:lpstr>
      <vt:lpstr>Open Sans Regular</vt:lpstr>
      <vt:lpstr>Segoe UI</vt:lpstr>
      <vt:lpstr>Wingdings 3</vt:lpstr>
      <vt:lpstr>ヒラギノ角ゴ Pro W3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1889</cp:revision>
  <cp:lastPrinted>2022-03-03T14:34:46Z</cp:lastPrinted>
  <dcterms:created xsi:type="dcterms:W3CDTF">2016-11-15T15:12:50Z</dcterms:created>
  <dcterms:modified xsi:type="dcterms:W3CDTF">2024-04-23T14:33:29Z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