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43"/>
  </p:notesMasterIdLst>
  <p:handoutMasterIdLst>
    <p:handoutMasterId r:id="rId44"/>
  </p:handoutMasterIdLst>
  <p:sldIdLst>
    <p:sldId id="961" r:id="rId7"/>
    <p:sldId id="1153" r:id="rId8"/>
    <p:sldId id="1140" r:id="rId9"/>
    <p:sldId id="1141" r:id="rId10"/>
    <p:sldId id="1127" r:id="rId11"/>
    <p:sldId id="1121" r:id="rId12"/>
    <p:sldId id="1154" r:id="rId13"/>
    <p:sldId id="1143" r:id="rId14"/>
    <p:sldId id="968" r:id="rId15"/>
    <p:sldId id="1135" r:id="rId16"/>
    <p:sldId id="1136" r:id="rId17"/>
    <p:sldId id="1137" r:id="rId18"/>
    <p:sldId id="1156" r:id="rId19"/>
    <p:sldId id="1152" r:id="rId20"/>
    <p:sldId id="1158" r:id="rId21"/>
    <p:sldId id="1159" r:id="rId22"/>
    <p:sldId id="1160" r:id="rId23"/>
    <p:sldId id="1139" r:id="rId24"/>
    <p:sldId id="1161" r:id="rId25"/>
    <p:sldId id="1162" r:id="rId26"/>
    <p:sldId id="1163" r:id="rId27"/>
    <p:sldId id="1128" r:id="rId28"/>
    <p:sldId id="1164" r:id="rId29"/>
    <p:sldId id="983" r:id="rId30"/>
    <p:sldId id="1157" r:id="rId31"/>
    <p:sldId id="1165" r:id="rId32"/>
    <p:sldId id="1129" r:id="rId33"/>
    <p:sldId id="1148" r:id="rId34"/>
    <p:sldId id="1167" r:id="rId35"/>
    <p:sldId id="1132" r:id="rId36"/>
    <p:sldId id="1149" r:id="rId37"/>
    <p:sldId id="1150" r:id="rId38"/>
    <p:sldId id="1169" r:id="rId39"/>
    <p:sldId id="1133" r:id="rId40"/>
    <p:sldId id="1151" r:id="rId41"/>
    <p:sldId id="1134" r:id="rId4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96357" autoAdjust="0"/>
  </p:normalViewPr>
  <p:slideViewPr>
    <p:cSldViewPr showGuides="1">
      <p:cViewPr varScale="1">
        <p:scale>
          <a:sx n="110" d="100"/>
          <a:sy n="110" d="100"/>
        </p:scale>
        <p:origin x="672" y="96"/>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pt-BR" sz="2000" b="1" dirty="0">
              <a:latin typeface="Calibri" panose="020F0502020204030204" pitchFamily="34" charset="0"/>
              <a:cs typeface="Calibri" panose="020F0502020204030204" pitchFamily="34" charset="0"/>
            </a:rPr>
            <a:t>Criar uma Equipe</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chemeClr val="bg1"/>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pt-BR" sz="2000" b="1" dirty="0">
              <a:latin typeface="Calibri" panose="020F0502020204030204" pitchFamily="34" charset="0"/>
              <a:cs typeface="Calibri" panose="020F0502020204030204" pitchFamily="34" charset="0"/>
            </a:rPr>
            <a:t>Criar uma Visão</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chemeClr val="bg1"/>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pt-BR" sz="2000" b="1" dirty="0">
              <a:latin typeface="Calibri" panose="020F0502020204030204" pitchFamily="34" charset="0"/>
              <a:cs typeface="Calibri" panose="020F0502020204030204" pitchFamily="34" charset="0"/>
            </a:rPr>
            <a:t>Criar um Plano</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chemeClr val="bg1"/>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chemeClr val="accent1"/>
          </a:solidFill>
        </a:ln>
      </dgm:spPr>
      <dgm:t>
        <a:bodyPr/>
        <a:lstStyle/>
        <a:p>
          <a:r>
            <a:rPr lang="pt-BR" sz="2000" b="1" dirty="0">
              <a:latin typeface="Calibri" panose="020F0502020204030204" pitchFamily="34" charset="0"/>
              <a:cs typeface="Calibri" panose="020F0502020204030204" pitchFamily="34" charset="0"/>
            </a:rPr>
            <a:t>Criar Sucesso</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pt-BR">
              <a:solidFill>
                <a:schemeClr val="tx1"/>
              </a:solidFill>
              <a:latin typeface="Calibri" panose="020F0502020204030204" pitchFamily="34" charset="0"/>
              <a:cs typeface="Calibri" panose="020F0502020204030204" pitchFamily="34" charset="0"/>
            </a:rPr>
            <a:t>Aumentar o quadro associativo do clube</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pt-BR">
              <a:solidFill>
                <a:schemeClr val="tx1"/>
              </a:solidFill>
              <a:latin typeface="Calibri" panose="020F0502020204030204" pitchFamily="34" charset="0"/>
              <a:cs typeface="Calibri" panose="020F0502020204030204" pitchFamily="34" charset="0"/>
            </a:rPr>
            <a:t>Revitalizar o clube com novas oportunidades de serviço</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pt-BR">
              <a:solidFill>
                <a:schemeClr val="tx1"/>
              </a:solidFill>
              <a:latin typeface="Calibri" panose="020F0502020204030204" pitchFamily="34" charset="0"/>
              <a:cs typeface="Calibri" panose="020F0502020204030204" pitchFamily="34" charset="0"/>
            </a:rPr>
            <a:t>Rejuvenescer o clube com novos associados</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pt-BR" dirty="0">
              <a:solidFill>
                <a:schemeClr val="tx1"/>
              </a:solidFill>
              <a:latin typeface="Calibri" panose="020F0502020204030204" pitchFamily="34" charset="0"/>
              <a:cs typeface="Calibri" panose="020F0502020204030204" pitchFamily="34" charset="0"/>
            </a:rPr>
            <a:t>Destacar-se no desenvolvimento da liderança e funcionamento do clube</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pt-BR">
              <a:solidFill>
                <a:schemeClr val="accent6"/>
              </a:solidFill>
              <a:latin typeface="Calibri" panose="020F0502020204030204" pitchFamily="34" charset="0"/>
              <a:cs typeface="Calibri" panose="020F0502020204030204" pitchFamily="34" charset="0"/>
            </a:rPr>
            <a:t>Compartilhar as realizações do clube com a comunidade</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726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pt-BR"/>
            <a:t>Novos associados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pt-BR"/>
            <a:t>Projetos comunitários</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pt-BR"/>
            <a:t>Liderança e operações de clube</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pt-BR"/>
            <a:t>Compartilhar as realizações do seu clube com a sua comunidade</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pt-BR"/>
            <a:t>Novos associados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pt-BR"/>
            <a:t>Projetos comunitários</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pt-BR"/>
            <a:t>Liderança e operações de clube</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pt-BR"/>
            <a:t>Compartilhar as realizações do seu clube com a sua comunidade</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pt-BR"/>
            <a:t>Novos associados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pt-BR"/>
            <a:t>Projetos comunitários</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pt-BR"/>
            <a:t>Liderança e operações de clube</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pt-BR"/>
            <a:t>Compartilhar as realizações do seu clube com a sua comunidade</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pt-BR"/>
            <a:t>Novos associados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pt-BR"/>
            <a:t>Projetos comunitários</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pt-BR"/>
            <a:t>Liderança e operações de clube</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pt-BR"/>
            <a:t>Compartilhar as realizações do seu clube com a sua comunidade</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pt-BR" sz="1200">
              <a:solidFill>
                <a:schemeClr val="bg1"/>
              </a:solidFill>
              <a:latin typeface="Calibri" panose="020F0502020204030204" pitchFamily="34" charset="0"/>
              <a:cs typeface="Calibri" panose="020F0502020204030204" pitchFamily="34" charset="0"/>
            </a:rPr>
            <a:t>Compartilhar</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pt-BR" sz="1200">
              <a:solidFill>
                <a:schemeClr val="bg1"/>
              </a:solidFill>
              <a:latin typeface="Calibri" panose="020F0502020204030204" pitchFamily="34" charset="0"/>
              <a:cs typeface="Calibri" panose="020F0502020204030204" pitchFamily="34" charset="0"/>
            </a:rPr>
            <a:t>Apoiar</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pt-BR" sz="1200">
              <a:solidFill>
                <a:schemeClr val="bg1"/>
              </a:solidFill>
              <a:latin typeface="Calibri" panose="020F0502020204030204" pitchFamily="34" charset="0"/>
              <a:cs typeface="Calibri" panose="020F0502020204030204" pitchFamily="34" charset="0"/>
            </a:rPr>
            <a:t>Reconhecer</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pt-BR" sz="1200">
              <a:solidFill>
                <a:schemeClr val="bg1"/>
              </a:solidFill>
              <a:latin typeface="Calibri" panose="020F0502020204030204" pitchFamily="34" charset="0"/>
              <a:cs typeface="Calibri" panose="020F0502020204030204" pitchFamily="34" charset="0"/>
            </a:rPr>
            <a:t>Avaliar</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pt-BR" sz="1200">
              <a:solidFill>
                <a:schemeClr val="bg1"/>
              </a:solidFill>
              <a:latin typeface="Calibri" panose="020F0502020204030204" pitchFamily="34" charset="0"/>
              <a:cs typeface="Calibri" panose="020F0502020204030204" pitchFamily="34" charset="0"/>
            </a:rPr>
            <a:t>Mudar</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pt-BR" sz="1200" dirty="0">
              <a:solidFill>
                <a:schemeClr val="bg1"/>
              </a:solidFill>
              <a:latin typeface="Calibri" panose="020F0502020204030204" pitchFamily="34" charset="0"/>
              <a:cs typeface="Calibri" panose="020F0502020204030204" pitchFamily="34" charset="0"/>
            </a:rPr>
            <a:t>Compartilhar</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pt-BR" sz="1200">
              <a:solidFill>
                <a:schemeClr val="bg1"/>
              </a:solidFill>
              <a:latin typeface="Calibri" panose="020F0502020204030204" pitchFamily="34" charset="0"/>
              <a:cs typeface="Calibri" panose="020F0502020204030204" pitchFamily="34" charset="0"/>
            </a:rPr>
            <a:t>Apoiar</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pt-BR" sz="1000" dirty="0">
              <a:solidFill>
                <a:schemeClr val="bg1"/>
              </a:solidFill>
              <a:latin typeface="Calibri" panose="020F0502020204030204" pitchFamily="34" charset="0"/>
              <a:cs typeface="Calibri" panose="020F0502020204030204" pitchFamily="34" charset="0"/>
            </a:rPr>
            <a:t>Reconhecer</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pt-BR" sz="1200">
              <a:solidFill>
                <a:schemeClr val="bg1"/>
              </a:solidFill>
              <a:latin typeface="Calibri" panose="020F0502020204030204" pitchFamily="34" charset="0"/>
              <a:cs typeface="Calibri" panose="020F0502020204030204" pitchFamily="34" charset="0"/>
            </a:rPr>
            <a:t>Avaliar</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pt-BR" sz="1200">
              <a:solidFill>
                <a:schemeClr val="bg1"/>
              </a:solidFill>
              <a:latin typeface="Calibri" panose="020F0502020204030204" pitchFamily="34" charset="0"/>
              <a:cs typeface="Calibri" panose="020F0502020204030204" pitchFamily="34" charset="0"/>
            </a:rPr>
            <a:t>Mudar</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custScaleX="197907">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pt-BR" sz="1200">
              <a:solidFill>
                <a:schemeClr val="bg1"/>
              </a:solidFill>
              <a:latin typeface="Calibri" panose="020F0502020204030204" pitchFamily="34" charset="0"/>
              <a:cs typeface="Calibri" panose="020F0502020204030204" pitchFamily="34" charset="0"/>
            </a:rPr>
            <a:t>Compartilhar</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pt-BR" sz="1200">
              <a:solidFill>
                <a:schemeClr val="bg1"/>
              </a:solidFill>
              <a:latin typeface="Calibri" panose="020F0502020204030204" pitchFamily="34" charset="0"/>
              <a:cs typeface="Calibri" panose="020F0502020204030204" pitchFamily="34" charset="0"/>
            </a:rPr>
            <a:t>Apoiar</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pt-BR" sz="1200">
              <a:solidFill>
                <a:schemeClr val="bg1"/>
              </a:solidFill>
              <a:latin typeface="Calibri" panose="020F0502020204030204" pitchFamily="34" charset="0"/>
              <a:cs typeface="Calibri" panose="020F0502020204030204" pitchFamily="34" charset="0"/>
            </a:rPr>
            <a:t>Reconhecer</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pt-BR" sz="1200">
              <a:solidFill>
                <a:schemeClr val="bg1"/>
              </a:solidFill>
              <a:latin typeface="Calibri" panose="020F0502020204030204" pitchFamily="34" charset="0"/>
              <a:cs typeface="Calibri" panose="020F0502020204030204" pitchFamily="34" charset="0"/>
            </a:rPr>
            <a:t>Avaliar</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pt-BR" sz="1200">
              <a:solidFill>
                <a:schemeClr val="bg1"/>
              </a:solidFill>
              <a:latin typeface="Calibri" panose="020F0502020204030204" pitchFamily="34" charset="0"/>
              <a:cs typeface="Calibri" panose="020F0502020204030204" pitchFamily="34" charset="0"/>
            </a:rPr>
            <a:t>Mudar</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426" y="33433"/>
          <a:ext cx="1498204" cy="898922"/>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latin typeface="Calibri" panose="020F0502020204030204" pitchFamily="34" charset="0"/>
              <a:cs typeface="Calibri" panose="020F0502020204030204" pitchFamily="34" charset="0"/>
            </a:rPr>
            <a:t>Criar uma Equipe</a:t>
          </a:r>
        </a:p>
      </dsp:txBody>
      <dsp:txXfrm>
        <a:off x="29755" y="59762"/>
        <a:ext cx="1445546" cy="846264"/>
      </dsp:txXfrm>
    </dsp:sp>
    <dsp:sp modelId="{7C60905F-858E-3D45-BDCF-8E59A2EDBDC4}">
      <dsp:nvSpPr>
        <dsp:cNvPr id="0" name=""/>
        <dsp:cNvSpPr/>
      </dsp:nvSpPr>
      <dsp:spPr>
        <a:xfrm>
          <a:off x="1651451" y="297117"/>
          <a:ext cx="317619" cy="371554"/>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51451" y="371428"/>
        <a:ext cx="222333" cy="222932"/>
      </dsp:txXfrm>
    </dsp:sp>
    <dsp:sp modelId="{E8342DD9-3EB7-044E-AC87-2159238855B0}">
      <dsp:nvSpPr>
        <dsp:cNvPr id="0" name=""/>
        <dsp:cNvSpPr/>
      </dsp:nvSpPr>
      <dsp:spPr>
        <a:xfrm>
          <a:off x="2100912" y="33433"/>
          <a:ext cx="1498204" cy="898922"/>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latin typeface="Calibri" panose="020F0502020204030204" pitchFamily="34" charset="0"/>
              <a:cs typeface="Calibri" panose="020F0502020204030204" pitchFamily="34" charset="0"/>
            </a:rPr>
            <a:t>Criar uma Visão</a:t>
          </a:r>
        </a:p>
      </dsp:txBody>
      <dsp:txXfrm>
        <a:off x="2127241" y="59762"/>
        <a:ext cx="1445546" cy="846264"/>
      </dsp:txXfrm>
    </dsp:sp>
    <dsp:sp modelId="{B54B4899-8638-1D4E-9510-CDD331AF6A4C}">
      <dsp:nvSpPr>
        <dsp:cNvPr id="0" name=""/>
        <dsp:cNvSpPr/>
      </dsp:nvSpPr>
      <dsp:spPr>
        <a:xfrm>
          <a:off x="3748937" y="297117"/>
          <a:ext cx="317619" cy="371554"/>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748937" y="371428"/>
        <a:ext cx="222333" cy="222932"/>
      </dsp:txXfrm>
    </dsp:sp>
    <dsp:sp modelId="{BEB34310-ABF7-2D43-851D-F592E75CB68F}">
      <dsp:nvSpPr>
        <dsp:cNvPr id="0" name=""/>
        <dsp:cNvSpPr/>
      </dsp:nvSpPr>
      <dsp:spPr>
        <a:xfrm>
          <a:off x="4198398" y="33433"/>
          <a:ext cx="1498204" cy="898922"/>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latin typeface="Calibri" panose="020F0502020204030204" pitchFamily="34" charset="0"/>
              <a:cs typeface="Calibri" panose="020F0502020204030204" pitchFamily="34" charset="0"/>
            </a:rPr>
            <a:t>Criar um Plano</a:t>
          </a:r>
        </a:p>
      </dsp:txBody>
      <dsp:txXfrm>
        <a:off x="4224727" y="59762"/>
        <a:ext cx="1445546" cy="846264"/>
      </dsp:txXfrm>
    </dsp:sp>
    <dsp:sp modelId="{CA339F13-2EEE-8C42-BA2D-5E6BA45F7F5D}">
      <dsp:nvSpPr>
        <dsp:cNvPr id="0" name=""/>
        <dsp:cNvSpPr/>
      </dsp:nvSpPr>
      <dsp:spPr>
        <a:xfrm>
          <a:off x="5846423" y="297117"/>
          <a:ext cx="317619" cy="371554"/>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846423" y="371428"/>
        <a:ext cx="222333" cy="222932"/>
      </dsp:txXfrm>
    </dsp:sp>
    <dsp:sp modelId="{A036C3C0-EC55-8E47-B730-4BF68E881699}">
      <dsp:nvSpPr>
        <dsp:cNvPr id="0" name=""/>
        <dsp:cNvSpPr/>
      </dsp:nvSpPr>
      <dsp:spPr>
        <a:xfrm>
          <a:off x="6295884" y="33433"/>
          <a:ext cx="1498204" cy="898922"/>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latin typeface="Calibri" panose="020F0502020204030204" pitchFamily="34" charset="0"/>
              <a:cs typeface="Calibri" panose="020F0502020204030204" pitchFamily="34" charset="0"/>
            </a:rPr>
            <a:t>Criar Sucesso</a:t>
          </a:r>
        </a:p>
      </dsp:txBody>
      <dsp:txXfrm>
        <a:off x="6322213" y="59762"/>
        <a:ext cx="1445546" cy="8462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pt-BR" sz="2700" kern="1200">
              <a:solidFill>
                <a:schemeClr val="tx1"/>
              </a:solidFill>
              <a:latin typeface="Calibri" panose="020F0502020204030204" pitchFamily="34" charset="0"/>
              <a:cs typeface="Calibri" panose="020F0502020204030204" pitchFamily="34" charset="0"/>
            </a:rPr>
            <a:t>Aumentar o quadro associativo do clube</a:t>
          </a:r>
        </a:p>
      </dsp:txBody>
      <dsp:txXfrm>
        <a:off x="4265156" y="2657673"/>
        <a:ext cx="1572872" cy="1572872"/>
      </dsp:txXfrm>
    </dsp:sp>
    <dsp:sp modelId="{81ED42A3-111F-4F84-A6E1-3F83AD87ED31}">
      <dsp:nvSpPr>
        <dsp:cNvPr id="0" name=""/>
        <dsp:cNvSpPr/>
      </dsp:nvSpPr>
      <dsp:spPr>
        <a:xfrm rot="10776330">
          <a:off x="2670901" y="3181300"/>
          <a:ext cx="1309985"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pt-BR" sz="2100" kern="1200">
              <a:solidFill>
                <a:schemeClr val="tx1"/>
              </a:solidFill>
              <a:latin typeface="Calibri" panose="020F0502020204030204" pitchFamily="34" charset="0"/>
              <a:cs typeface="Calibri" panose="020F0502020204030204" pitchFamily="34" charset="0"/>
            </a:rPr>
            <a:t>Rejuvenescer o clube com novos associados</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pt-BR" sz="2100" kern="1200">
              <a:solidFill>
                <a:schemeClr val="tx1"/>
              </a:solidFill>
              <a:latin typeface="Calibri" panose="020F0502020204030204" pitchFamily="34" charset="0"/>
              <a:cs typeface="Calibri" panose="020F0502020204030204" pitchFamily="34" charset="0"/>
            </a:rPr>
            <a:t>Revitalizar o clube com novas oportunidades de serviço</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pt-BR" sz="2100" kern="1200" dirty="0">
              <a:solidFill>
                <a:schemeClr val="tx1"/>
              </a:solidFill>
              <a:latin typeface="Calibri" panose="020F0502020204030204" pitchFamily="34" charset="0"/>
              <a:cs typeface="Calibri" panose="020F0502020204030204" pitchFamily="34" charset="0"/>
            </a:rPr>
            <a:t>Destacar-se no desenvolvimento da liderança e funcionamento do clube</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pt-BR" sz="2100" kern="1200">
              <a:solidFill>
                <a:schemeClr val="accent6"/>
              </a:solidFill>
              <a:latin typeface="Calibri" panose="020F0502020204030204" pitchFamily="34" charset="0"/>
              <a:cs typeface="Calibri" panose="020F0502020204030204" pitchFamily="34" charset="0"/>
            </a:rPr>
            <a:t>Compartilhar as realizações do clube com a comunidade</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Novos associados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Projetos comunitários</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Liderança e operações de clube</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Compartilhar as realizações do seu clube com a sua comunidade</a:t>
          </a:r>
        </a:p>
      </dsp:txBody>
      <dsp:txXfrm>
        <a:off x="1856348" y="1627749"/>
        <a:ext cx="1072662" cy="1072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Novos associados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Projetos comunitários</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Liderança e operações de clube</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Compartilhar as realizações do seu clube com a sua comunidade</a:t>
          </a:r>
        </a:p>
      </dsp:txBody>
      <dsp:txXfrm>
        <a:off x="1856348" y="1627749"/>
        <a:ext cx="1072662" cy="1072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Novos associados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Projetos comunitários</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Liderança e operações de clube</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Compartilhar as realizações do seu clube com a sua comunidade</a:t>
          </a:r>
        </a:p>
      </dsp:txBody>
      <dsp:txXfrm>
        <a:off x="1856348" y="1627749"/>
        <a:ext cx="1072662" cy="10726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Novos associados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Projetos comunitários</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Liderança e operações de clube</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a:t>Compartilhar as realizações do seu clube com a sua comunidade</a:t>
          </a:r>
        </a:p>
      </dsp:txBody>
      <dsp:txXfrm>
        <a:off x="1856348" y="1627749"/>
        <a:ext cx="1072662" cy="10726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642350"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a:solidFill>
                <a:schemeClr val="bg1"/>
              </a:solidFill>
              <a:latin typeface="Calibri" panose="020F0502020204030204" pitchFamily="34" charset="0"/>
              <a:cs typeface="Calibri" panose="020F0502020204030204" pitchFamily="34" charset="0"/>
            </a:rPr>
            <a:t>Compartilhar</a:t>
          </a:r>
        </a:p>
      </dsp:txBody>
      <dsp:txXfrm>
        <a:off x="3642350" y="26680"/>
        <a:ext cx="892075" cy="892075"/>
      </dsp:txXfrm>
    </dsp:sp>
    <dsp:sp modelId="{38F3E115-2726-41E2-A1A9-A5F5D41654D6}">
      <dsp:nvSpPr>
        <dsp:cNvPr id="0" name=""/>
        <dsp:cNvSpPr/>
      </dsp:nvSpPr>
      <dsp:spPr>
        <a:xfrm>
          <a:off x="1539116" y="302"/>
          <a:ext cx="3350629" cy="3350629"/>
        </a:xfrm>
        <a:prstGeom prst="circularArrow">
          <a:avLst>
            <a:gd name="adj1" fmla="val 5192"/>
            <a:gd name="adj2" fmla="val 335297"/>
            <a:gd name="adj3" fmla="val 21295751"/>
            <a:gd name="adj4" fmla="val 19764040"/>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4182485" y="1689045"/>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a:solidFill>
                <a:schemeClr val="bg1"/>
              </a:solidFill>
              <a:latin typeface="Calibri" panose="020F0502020204030204" pitchFamily="34" charset="0"/>
              <a:cs typeface="Calibri" panose="020F0502020204030204" pitchFamily="34" charset="0"/>
            </a:rPr>
            <a:t>Apoiar</a:t>
          </a:r>
        </a:p>
      </dsp:txBody>
      <dsp:txXfrm>
        <a:off x="4182485" y="1689045"/>
        <a:ext cx="892075" cy="892075"/>
      </dsp:txXfrm>
    </dsp:sp>
    <dsp:sp modelId="{8BA4A4AD-AE21-4519-907E-3292F261B497}">
      <dsp:nvSpPr>
        <dsp:cNvPr id="0" name=""/>
        <dsp:cNvSpPr/>
      </dsp:nvSpPr>
      <dsp:spPr>
        <a:xfrm>
          <a:off x="1539116" y="302"/>
          <a:ext cx="3350629" cy="3350629"/>
        </a:xfrm>
        <a:prstGeom prst="circularArrow">
          <a:avLst>
            <a:gd name="adj1" fmla="val 5192"/>
            <a:gd name="adj2" fmla="val 335297"/>
            <a:gd name="adj3" fmla="val 4017298"/>
            <a:gd name="adj4" fmla="val 2251046"/>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768393" y="2716443"/>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a:solidFill>
                <a:schemeClr val="bg1"/>
              </a:solidFill>
              <a:latin typeface="Calibri" panose="020F0502020204030204" pitchFamily="34" charset="0"/>
              <a:cs typeface="Calibri" panose="020F0502020204030204" pitchFamily="34" charset="0"/>
            </a:rPr>
            <a:t>Reconhecer</a:t>
          </a:r>
        </a:p>
      </dsp:txBody>
      <dsp:txXfrm>
        <a:off x="2768393" y="2716443"/>
        <a:ext cx="892075" cy="892075"/>
      </dsp:txXfrm>
    </dsp:sp>
    <dsp:sp modelId="{9E39B2B2-8846-4D64-9C36-18324217A6E5}">
      <dsp:nvSpPr>
        <dsp:cNvPr id="0" name=""/>
        <dsp:cNvSpPr/>
      </dsp:nvSpPr>
      <dsp:spPr>
        <a:xfrm>
          <a:off x="1539116" y="302"/>
          <a:ext cx="3350629" cy="3350629"/>
        </a:xfrm>
        <a:prstGeom prst="circularArrow">
          <a:avLst>
            <a:gd name="adj1" fmla="val 5192"/>
            <a:gd name="adj2" fmla="val 335297"/>
            <a:gd name="adj3" fmla="val 8213657"/>
            <a:gd name="adj4" fmla="val 6447405"/>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097638" y="1689045"/>
          <a:ext cx="1405402"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a:solidFill>
                <a:schemeClr val="bg1"/>
              </a:solidFill>
              <a:latin typeface="Calibri" panose="020F0502020204030204" pitchFamily="34" charset="0"/>
              <a:cs typeface="Calibri" panose="020F0502020204030204" pitchFamily="34" charset="0"/>
            </a:rPr>
            <a:t>Avaliar</a:t>
          </a:r>
        </a:p>
      </dsp:txBody>
      <dsp:txXfrm>
        <a:off x="1097638" y="1689045"/>
        <a:ext cx="1405402" cy="892075"/>
      </dsp:txXfrm>
    </dsp:sp>
    <dsp:sp modelId="{2E3351E2-2A4A-4DA6-8386-CAD3C32A7C8A}">
      <dsp:nvSpPr>
        <dsp:cNvPr id="0" name=""/>
        <dsp:cNvSpPr/>
      </dsp:nvSpPr>
      <dsp:spPr>
        <a:xfrm>
          <a:off x="1539116" y="302"/>
          <a:ext cx="3350629" cy="3350629"/>
        </a:xfrm>
        <a:prstGeom prst="circularArrow">
          <a:avLst>
            <a:gd name="adj1" fmla="val 5192"/>
            <a:gd name="adj2" fmla="val 335297"/>
            <a:gd name="adj3" fmla="val 12300662"/>
            <a:gd name="adj4" fmla="val 10768952"/>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894437"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a:solidFill>
                <a:schemeClr val="bg1"/>
              </a:solidFill>
              <a:latin typeface="Calibri" panose="020F0502020204030204" pitchFamily="34" charset="0"/>
              <a:cs typeface="Calibri" panose="020F0502020204030204" pitchFamily="34" charset="0"/>
            </a:rPr>
            <a:t>Mudar</a:t>
          </a:r>
        </a:p>
      </dsp:txBody>
      <dsp:txXfrm>
        <a:off x="1894437" y="26680"/>
        <a:ext cx="892075" cy="892075"/>
      </dsp:txXfrm>
    </dsp:sp>
    <dsp:sp modelId="{530FA79C-3F31-40E4-83D7-8F47B18CD322}">
      <dsp:nvSpPr>
        <dsp:cNvPr id="0" name=""/>
        <dsp:cNvSpPr/>
      </dsp:nvSpPr>
      <dsp:spPr>
        <a:xfrm>
          <a:off x="1539116" y="302"/>
          <a:ext cx="3350629" cy="3350629"/>
        </a:xfrm>
        <a:prstGeom prst="circularArrow">
          <a:avLst>
            <a:gd name="adj1" fmla="val 5192"/>
            <a:gd name="adj2" fmla="val 335297"/>
            <a:gd name="adj3" fmla="val 16868279"/>
            <a:gd name="adj4" fmla="val 15196424"/>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2049344" y="20029"/>
          <a:ext cx="1357035"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dirty="0">
              <a:solidFill>
                <a:schemeClr val="bg1"/>
              </a:solidFill>
              <a:latin typeface="Calibri" panose="020F0502020204030204" pitchFamily="34" charset="0"/>
              <a:cs typeface="Calibri" panose="020F0502020204030204" pitchFamily="34" charset="0"/>
            </a:rPr>
            <a:t>Compartilhar</a:t>
          </a:r>
        </a:p>
      </dsp:txBody>
      <dsp:txXfrm>
        <a:off x="2049344" y="20029"/>
        <a:ext cx="1357035" cy="685693"/>
      </dsp:txXfrm>
    </dsp:sp>
    <dsp:sp modelId="{38F3E115-2726-41E2-A1A9-A5F5D41654D6}">
      <dsp:nvSpPr>
        <dsp:cNvPr id="0" name=""/>
        <dsp:cNvSpPr/>
      </dsp:nvSpPr>
      <dsp:spPr>
        <a:xfrm>
          <a:off x="771404" y="119"/>
          <a:ext cx="2571631" cy="2571631"/>
        </a:xfrm>
        <a:prstGeom prst="circularArrow">
          <a:avLst>
            <a:gd name="adj1" fmla="val 5199"/>
            <a:gd name="adj2" fmla="val 335860"/>
            <a:gd name="adj3" fmla="val 21293457"/>
            <a:gd name="adj4" fmla="val 19766050"/>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2799494" y="1295665"/>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a:solidFill>
                <a:schemeClr val="bg1"/>
              </a:solidFill>
              <a:latin typeface="Calibri" panose="020F0502020204030204" pitchFamily="34" charset="0"/>
              <a:cs typeface="Calibri" panose="020F0502020204030204" pitchFamily="34" charset="0"/>
            </a:rPr>
            <a:t>Apoiar</a:t>
          </a:r>
        </a:p>
      </dsp:txBody>
      <dsp:txXfrm>
        <a:off x="2799494" y="1295665"/>
        <a:ext cx="685693" cy="685693"/>
      </dsp:txXfrm>
    </dsp:sp>
    <dsp:sp modelId="{8BA4A4AD-AE21-4519-907E-3292F261B497}">
      <dsp:nvSpPr>
        <dsp:cNvPr id="0" name=""/>
        <dsp:cNvSpPr/>
      </dsp:nvSpPr>
      <dsp:spPr>
        <a:xfrm>
          <a:off x="771404" y="119"/>
          <a:ext cx="2571631" cy="2571631"/>
        </a:xfrm>
        <a:prstGeom prst="circularArrow">
          <a:avLst>
            <a:gd name="adj1" fmla="val 5199"/>
            <a:gd name="adj2" fmla="val 335860"/>
            <a:gd name="adj3" fmla="val 4014921"/>
            <a:gd name="adj4" fmla="val 2253227"/>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1714373" y="2084051"/>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t-BR" sz="1000" kern="1200" dirty="0">
              <a:solidFill>
                <a:schemeClr val="bg1"/>
              </a:solidFill>
              <a:latin typeface="Calibri" panose="020F0502020204030204" pitchFamily="34" charset="0"/>
              <a:cs typeface="Calibri" panose="020F0502020204030204" pitchFamily="34" charset="0"/>
            </a:rPr>
            <a:t>Reconhecer</a:t>
          </a:r>
        </a:p>
      </dsp:txBody>
      <dsp:txXfrm>
        <a:off x="1714373" y="2084051"/>
        <a:ext cx="685693" cy="685693"/>
      </dsp:txXfrm>
    </dsp:sp>
    <dsp:sp modelId="{9E39B2B2-8846-4D64-9C36-18324217A6E5}">
      <dsp:nvSpPr>
        <dsp:cNvPr id="0" name=""/>
        <dsp:cNvSpPr/>
      </dsp:nvSpPr>
      <dsp:spPr>
        <a:xfrm>
          <a:off x="771404" y="119"/>
          <a:ext cx="2571631" cy="2571631"/>
        </a:xfrm>
        <a:prstGeom prst="circularArrow">
          <a:avLst>
            <a:gd name="adj1" fmla="val 5199"/>
            <a:gd name="adj2" fmla="val 335860"/>
            <a:gd name="adj3" fmla="val 8210912"/>
            <a:gd name="adj4" fmla="val 6449219"/>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431968" y="1295665"/>
          <a:ext cx="1080262"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a:solidFill>
                <a:schemeClr val="bg1"/>
              </a:solidFill>
              <a:latin typeface="Calibri" panose="020F0502020204030204" pitchFamily="34" charset="0"/>
              <a:cs typeface="Calibri" panose="020F0502020204030204" pitchFamily="34" charset="0"/>
            </a:rPr>
            <a:t>Avaliar</a:t>
          </a:r>
        </a:p>
      </dsp:txBody>
      <dsp:txXfrm>
        <a:off x="431968" y="1295665"/>
        <a:ext cx="1080262" cy="685693"/>
      </dsp:txXfrm>
    </dsp:sp>
    <dsp:sp modelId="{2E3351E2-2A4A-4DA6-8386-CAD3C32A7C8A}">
      <dsp:nvSpPr>
        <dsp:cNvPr id="0" name=""/>
        <dsp:cNvSpPr/>
      </dsp:nvSpPr>
      <dsp:spPr>
        <a:xfrm>
          <a:off x="771404" y="119"/>
          <a:ext cx="2571631" cy="2571631"/>
        </a:xfrm>
        <a:prstGeom prst="circularArrow">
          <a:avLst>
            <a:gd name="adj1" fmla="val 5199"/>
            <a:gd name="adj2" fmla="val 335860"/>
            <a:gd name="adj3" fmla="val 12298090"/>
            <a:gd name="adj4" fmla="val 10770683"/>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043732" y="20029"/>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a:solidFill>
                <a:schemeClr val="bg1"/>
              </a:solidFill>
              <a:latin typeface="Calibri" panose="020F0502020204030204" pitchFamily="34" charset="0"/>
              <a:cs typeface="Calibri" panose="020F0502020204030204" pitchFamily="34" charset="0"/>
            </a:rPr>
            <a:t>Mudar</a:t>
          </a:r>
        </a:p>
      </dsp:txBody>
      <dsp:txXfrm>
        <a:off x="1043732" y="20029"/>
        <a:ext cx="685693" cy="685693"/>
      </dsp:txXfrm>
    </dsp:sp>
    <dsp:sp modelId="{530FA79C-3F31-40E4-83D7-8F47B18CD322}">
      <dsp:nvSpPr>
        <dsp:cNvPr id="0" name=""/>
        <dsp:cNvSpPr/>
      </dsp:nvSpPr>
      <dsp:spPr>
        <a:xfrm>
          <a:off x="771404" y="119"/>
          <a:ext cx="2571631" cy="2571631"/>
        </a:xfrm>
        <a:prstGeom prst="circularArrow">
          <a:avLst>
            <a:gd name="adj1" fmla="val 5199"/>
            <a:gd name="adj2" fmla="val 335860"/>
            <a:gd name="adj3" fmla="val 15840407"/>
            <a:gd name="adj4" fmla="val 15198231"/>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012168" y="21628"/>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a:solidFill>
                <a:schemeClr val="bg1"/>
              </a:solidFill>
              <a:latin typeface="Calibri" panose="020F0502020204030204" pitchFamily="34" charset="0"/>
              <a:cs typeface="Calibri" panose="020F0502020204030204" pitchFamily="34" charset="0"/>
            </a:rPr>
            <a:t>Compartilhar</a:t>
          </a:r>
        </a:p>
      </dsp:txBody>
      <dsp:txXfrm>
        <a:off x="3012168" y="21628"/>
        <a:ext cx="737889" cy="737889"/>
      </dsp:txXfrm>
    </dsp:sp>
    <dsp:sp modelId="{38F3E115-2726-41E2-A1A9-A5F5D41654D6}">
      <dsp:nvSpPr>
        <dsp:cNvPr id="0" name=""/>
        <dsp:cNvSpPr/>
      </dsp:nvSpPr>
      <dsp:spPr>
        <a:xfrm>
          <a:off x="1274185" y="16"/>
          <a:ext cx="2769330" cy="2769330"/>
        </a:xfrm>
        <a:prstGeom prst="circularArrow">
          <a:avLst>
            <a:gd name="adj1" fmla="val 5196"/>
            <a:gd name="adj2" fmla="val 335595"/>
            <a:gd name="adj3" fmla="val 21294539"/>
            <a:gd name="adj4" fmla="val 19765102"/>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58550" y="139545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a:solidFill>
                <a:schemeClr val="bg1"/>
              </a:solidFill>
              <a:latin typeface="Calibri" panose="020F0502020204030204" pitchFamily="34" charset="0"/>
              <a:cs typeface="Calibri" panose="020F0502020204030204" pitchFamily="34" charset="0"/>
            </a:rPr>
            <a:t>Apoiar</a:t>
          </a:r>
        </a:p>
      </dsp:txBody>
      <dsp:txXfrm>
        <a:off x="3458550" y="1395452"/>
        <a:ext cx="737889" cy="737889"/>
      </dsp:txXfrm>
    </dsp:sp>
    <dsp:sp modelId="{8BA4A4AD-AE21-4519-907E-3292F261B497}">
      <dsp:nvSpPr>
        <dsp:cNvPr id="0" name=""/>
        <dsp:cNvSpPr/>
      </dsp:nvSpPr>
      <dsp:spPr>
        <a:xfrm>
          <a:off x="1274185" y="16"/>
          <a:ext cx="2769330" cy="2769330"/>
        </a:xfrm>
        <a:prstGeom prst="circularArrow">
          <a:avLst>
            <a:gd name="adj1" fmla="val 5196"/>
            <a:gd name="adj2" fmla="val 335595"/>
            <a:gd name="adj3" fmla="val 4016042"/>
            <a:gd name="adj4" fmla="val 2252198"/>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289906" y="224452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a:solidFill>
                <a:schemeClr val="bg1"/>
              </a:solidFill>
              <a:latin typeface="Calibri" panose="020F0502020204030204" pitchFamily="34" charset="0"/>
              <a:cs typeface="Calibri" panose="020F0502020204030204" pitchFamily="34" charset="0"/>
            </a:rPr>
            <a:t>Reconhecer</a:t>
          </a:r>
        </a:p>
      </dsp:txBody>
      <dsp:txXfrm>
        <a:off x="2289906" y="2244522"/>
        <a:ext cx="737889" cy="737889"/>
      </dsp:txXfrm>
    </dsp:sp>
    <dsp:sp modelId="{9E39B2B2-8846-4D64-9C36-18324217A6E5}">
      <dsp:nvSpPr>
        <dsp:cNvPr id="0" name=""/>
        <dsp:cNvSpPr/>
      </dsp:nvSpPr>
      <dsp:spPr>
        <a:xfrm>
          <a:off x="1274185" y="16"/>
          <a:ext cx="2769330" cy="2769330"/>
        </a:xfrm>
        <a:prstGeom prst="circularArrow">
          <a:avLst>
            <a:gd name="adj1" fmla="val 5196"/>
            <a:gd name="adj2" fmla="val 335595"/>
            <a:gd name="adj3" fmla="val 8212207"/>
            <a:gd name="adj4" fmla="val 6448363"/>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908959" y="1395452"/>
          <a:ext cx="1162493"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a:solidFill>
                <a:schemeClr val="bg1"/>
              </a:solidFill>
              <a:latin typeface="Calibri" panose="020F0502020204030204" pitchFamily="34" charset="0"/>
              <a:cs typeface="Calibri" panose="020F0502020204030204" pitchFamily="34" charset="0"/>
            </a:rPr>
            <a:t>Avaliar</a:t>
          </a:r>
        </a:p>
      </dsp:txBody>
      <dsp:txXfrm>
        <a:off x="908959" y="1395452"/>
        <a:ext cx="1162493" cy="737889"/>
      </dsp:txXfrm>
    </dsp:sp>
    <dsp:sp modelId="{2E3351E2-2A4A-4DA6-8386-CAD3C32A7C8A}">
      <dsp:nvSpPr>
        <dsp:cNvPr id="0" name=""/>
        <dsp:cNvSpPr/>
      </dsp:nvSpPr>
      <dsp:spPr>
        <a:xfrm>
          <a:off x="1274185" y="16"/>
          <a:ext cx="2769330" cy="2769330"/>
        </a:xfrm>
        <a:prstGeom prst="circularArrow">
          <a:avLst>
            <a:gd name="adj1" fmla="val 5196"/>
            <a:gd name="adj2" fmla="val 335595"/>
            <a:gd name="adj3" fmla="val 12299303"/>
            <a:gd name="adj4" fmla="val 10769866"/>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567643" y="21628"/>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a:solidFill>
                <a:schemeClr val="bg1"/>
              </a:solidFill>
              <a:latin typeface="Calibri" panose="020F0502020204030204" pitchFamily="34" charset="0"/>
              <a:cs typeface="Calibri" panose="020F0502020204030204" pitchFamily="34" charset="0"/>
            </a:rPr>
            <a:t>Mudar</a:t>
          </a:r>
        </a:p>
      </dsp:txBody>
      <dsp:txXfrm>
        <a:off x="1567643" y="21628"/>
        <a:ext cx="737889" cy="737889"/>
      </dsp:txXfrm>
    </dsp:sp>
    <dsp:sp modelId="{530FA79C-3F31-40E4-83D7-8F47B18CD322}">
      <dsp:nvSpPr>
        <dsp:cNvPr id="0" name=""/>
        <dsp:cNvSpPr/>
      </dsp:nvSpPr>
      <dsp:spPr>
        <a:xfrm>
          <a:off x="1274185" y="16"/>
          <a:ext cx="2769330" cy="2769330"/>
        </a:xfrm>
        <a:prstGeom prst="circularArrow">
          <a:avLst>
            <a:gd name="adj1" fmla="val 5196"/>
            <a:gd name="adj2" fmla="val 335595"/>
            <a:gd name="adj3" fmla="val 16867027"/>
            <a:gd name="adj4" fmla="val 15197379"/>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a:p>
        </p:txBody>
      </p:sp>
    </p:spTree>
    <p:extLst>
      <p:ext uri="{BB962C8B-B14F-4D97-AF65-F5344CB8AC3E}">
        <p14:creationId xmlns:p14="http://schemas.microsoft.com/office/powerpoint/2010/main" val="2422952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3307731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a:p>
        </p:txBody>
      </p:sp>
    </p:spTree>
    <p:extLst>
      <p:ext uri="{BB962C8B-B14F-4D97-AF65-F5344CB8AC3E}">
        <p14:creationId xmlns:p14="http://schemas.microsoft.com/office/powerpoint/2010/main" val="3578304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28</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a:p>
        </p:txBody>
      </p:sp>
    </p:spTree>
    <p:extLst>
      <p:ext uri="{BB962C8B-B14F-4D97-AF65-F5344CB8AC3E}">
        <p14:creationId xmlns:p14="http://schemas.microsoft.com/office/powerpoint/2010/main" val="334758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31</a:t>
            </a:fld>
            <a:endParaRPr lang="en-US"/>
          </a:p>
        </p:txBody>
      </p:sp>
    </p:spTree>
    <p:extLst>
      <p:ext uri="{BB962C8B-B14F-4D97-AF65-F5344CB8AC3E}">
        <p14:creationId xmlns:p14="http://schemas.microsoft.com/office/powerpoint/2010/main" val="1282215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32</a:t>
            </a:fld>
            <a:endParaRPr lang="en-US"/>
          </a:p>
        </p:txBody>
      </p:sp>
    </p:spTree>
    <p:extLst>
      <p:ext uri="{BB962C8B-B14F-4D97-AF65-F5344CB8AC3E}">
        <p14:creationId xmlns:p14="http://schemas.microsoft.com/office/powerpoint/2010/main" val="63221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33</a:t>
            </a:fld>
            <a:endParaRPr lang="en-US"/>
          </a:p>
        </p:txBody>
      </p:sp>
    </p:spTree>
    <p:extLst>
      <p:ext uri="{BB962C8B-B14F-4D97-AF65-F5344CB8AC3E}">
        <p14:creationId xmlns:p14="http://schemas.microsoft.com/office/powerpoint/2010/main" val="29262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35</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Use a análise SWOT para identificar necessidades e definir metas estratégicas. </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301005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a:p>
        </p:txBody>
      </p:sp>
    </p:spTree>
    <p:extLst>
      <p:ext uri="{BB962C8B-B14F-4D97-AF65-F5344CB8AC3E}">
        <p14:creationId xmlns:p14="http://schemas.microsoft.com/office/powerpoint/2010/main" val="1370941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1865414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a:p>
        </p:txBody>
      </p:sp>
    </p:spTree>
    <p:extLst>
      <p:ext uri="{BB962C8B-B14F-4D97-AF65-F5344CB8AC3E}">
        <p14:creationId xmlns:p14="http://schemas.microsoft.com/office/powerpoint/2010/main" val="226792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a:p>
        </p:txBody>
      </p:sp>
    </p:spTree>
    <p:extLst>
      <p:ext uri="{BB962C8B-B14F-4D97-AF65-F5344CB8AC3E}">
        <p14:creationId xmlns:p14="http://schemas.microsoft.com/office/powerpoint/2010/main" val="2946349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pn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lionsclubs.o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mailto:orderdetails@lionsclubs.org"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pt-BR" sz="4800" b="1">
                <a:solidFill>
                  <a:schemeClr val="bg1"/>
                </a:solidFill>
                <a:latin typeface="Calibri" panose="020F0502020204030204" pitchFamily="34" charset="0"/>
                <a:ea typeface="Calibri" panose="020F0502020204030204" pitchFamily="34" charset="0"/>
                <a:cs typeface="Calibri" panose="020F0502020204030204" pitchFamily="34" charset="0"/>
              </a:rPr>
              <a:t>Planeje o sucesso do seu clube</a:t>
            </a:r>
          </a:p>
          <a:p>
            <a:pPr marL="0" marR="0">
              <a:lnSpc>
                <a:spcPct val="107000"/>
              </a:lnSpc>
              <a:spcBef>
                <a:spcPts val="0"/>
              </a:spcBef>
              <a:spcAft>
                <a:spcPts val="0"/>
              </a:spcAft>
            </a:pPr>
            <a:r>
              <a:rPr lang="pt-BR" sz="2000" b="1">
                <a:solidFill>
                  <a:schemeClr val="bg1"/>
                </a:solidFill>
                <a:latin typeface="Calibri" panose="020F0502020204030204" pitchFamily="34" charset="0"/>
                <a:ea typeface="Calibri" panose="020F0502020204030204" pitchFamily="34" charset="0"/>
                <a:cs typeface="Calibri" panose="020F0502020204030204" pitchFamily="34" charset="0"/>
              </a:rPr>
              <a:t>(Abordagem Global do Quadro Associativo)</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4"/>
          <a:stretch>
            <a:fillRect/>
          </a:stretch>
        </p:blipFill>
        <p:spPr>
          <a:xfrm>
            <a:off x="9906000" y="5334000"/>
            <a:ext cx="2033270" cy="2033270"/>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solidFill>
                  <a:schemeClr val="bg1"/>
                </a:solidFill>
                <a:latin typeface="Calibri" panose="020F0502020204030204" pitchFamily="34" charset="0"/>
                <a:ea typeface="Arial" charset="0"/>
                <a:cs typeface="Calibri" panose="020F0502020204030204" pitchFamily="34" charset="0"/>
              </a:rPr>
              <a:t>Área de enfoque 2</a:t>
            </a:r>
          </a:p>
          <a:p>
            <a:r>
              <a:rPr lang="pt-BR" sz="3400" dirty="0">
                <a:solidFill>
                  <a:schemeClr val="bg1"/>
                </a:solidFill>
                <a:latin typeface="Calibri" panose="020F0502020204030204" pitchFamily="34" charset="0"/>
                <a:ea typeface="Arial" charset="0"/>
                <a:cs typeface="Calibri" panose="020F0502020204030204" pitchFamily="34" charset="0"/>
              </a:rPr>
              <a:t>Revitalizar os clubes com novas oportunidades de serviço</a:t>
            </a:r>
          </a:p>
        </p:txBody>
      </p:sp>
      <p:sp>
        <p:nvSpPr>
          <p:cNvPr id="2" name="Rectangle 1">
            <a:extLst>
              <a:ext uri="{FF2B5EF4-FFF2-40B4-BE49-F238E27FC236}">
                <a16:creationId xmlns:a16="http://schemas.microsoft.com/office/drawing/2014/main" id="{0C4057FF-398D-4E70-B6BD-EAB73CEF9F2C}"/>
              </a:ext>
            </a:extLst>
          </p:cNvPr>
          <p:cNvSpPr/>
          <p:nvPr/>
        </p:nvSpPr>
        <p:spPr>
          <a:xfrm>
            <a:off x="1140517" y="2275865"/>
            <a:ext cx="9906000" cy="4417363"/>
          </a:xfrm>
          <a:prstGeom prst="rect">
            <a:avLst/>
          </a:prstGeom>
        </p:spPr>
        <p:txBody>
          <a:bodyPr wrap="square">
            <a:spAutoFit/>
          </a:bodyPr>
          <a:lstStyle/>
          <a:p>
            <a:pPr>
              <a:lnSpc>
                <a:spcPct val="110000"/>
              </a:lnSpc>
            </a:pPr>
            <a:r>
              <a:rPr lang="pt-BR" sz="2400" b="1" dirty="0">
                <a:solidFill>
                  <a:schemeClr val="accent1"/>
                </a:solidFill>
                <a:latin typeface="Calibri" panose="020F0502020204030204" pitchFamily="34" charset="0"/>
                <a:cs typeface="Calibri" panose="020F0502020204030204" pitchFamily="34" charset="0"/>
              </a:rPr>
              <a:t>Perguntas para discussão</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pt-BR" sz="2400" dirty="0">
                <a:solidFill>
                  <a:schemeClr val="accent1"/>
                </a:solidFill>
                <a:latin typeface="Calibri" panose="020F0502020204030204" pitchFamily="34" charset="0"/>
                <a:cs typeface="Calibri" panose="020F0502020204030204" pitchFamily="34" charset="0"/>
              </a:rPr>
              <a:t>Os projetos de serviços do clube são relevantes para as necessidades atuais da comunidade?</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pt-BR" sz="2400" dirty="0">
                <a:solidFill>
                  <a:schemeClr val="accent1"/>
                </a:solidFill>
                <a:latin typeface="Calibri" panose="020F0502020204030204" pitchFamily="34" charset="0"/>
                <a:cs typeface="Calibri" panose="020F0502020204030204" pitchFamily="34" charset="0"/>
              </a:rPr>
              <a:t>Os associados estão entusiasmados e envolvidos ativamente nos projetos de serviços?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pt-BR" sz="2400" dirty="0">
                <a:solidFill>
                  <a:schemeClr val="accent1"/>
                </a:solidFill>
                <a:latin typeface="Calibri" panose="020F0502020204030204" pitchFamily="34" charset="0"/>
                <a:cs typeface="Calibri" panose="020F0502020204030204" pitchFamily="34" charset="0"/>
              </a:rPr>
              <a:t>A liderança do clube é receptiva às ideias dos associados para novas ideias de serviços?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pt-BR" sz="2400" dirty="0">
                <a:solidFill>
                  <a:schemeClr val="accent1"/>
                </a:solidFill>
                <a:latin typeface="Calibri" panose="020F0502020204030204" pitchFamily="34" charset="0"/>
                <a:cs typeface="Calibri" panose="020F0502020204030204" pitchFamily="34" charset="0"/>
              </a:rPr>
              <a:t>Nossos projetos de serviço atraem novos associados?</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83467"/>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solidFill>
                  <a:schemeClr val="bg1"/>
                </a:solidFill>
                <a:latin typeface="Calibri" panose="020F0502020204030204" pitchFamily="34" charset="0"/>
                <a:ea typeface="Arial" charset="0"/>
                <a:cs typeface="Calibri" panose="020F0502020204030204" pitchFamily="34" charset="0"/>
              </a:rPr>
              <a:t>Área de enfoque 3</a:t>
            </a:r>
          </a:p>
          <a:p>
            <a:r>
              <a:rPr lang="pt-BR" sz="2800" dirty="0">
                <a:solidFill>
                  <a:schemeClr val="bg1"/>
                </a:solidFill>
                <a:latin typeface="Calibri" panose="020F0502020204030204" pitchFamily="34" charset="0"/>
                <a:ea typeface="Arial" charset="0"/>
                <a:cs typeface="Calibri" panose="020F0502020204030204" pitchFamily="34" charset="0"/>
              </a:rPr>
              <a:t>Destacar-se no desenvolvimento da liderança e operações do clube</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524000"/>
            <a:ext cx="9525000" cy="4540923"/>
          </a:xfrm>
          <a:prstGeom prst="rect">
            <a:avLst/>
          </a:prstGeom>
        </p:spPr>
        <p:txBody>
          <a:bodyPr wrap="square">
            <a:spAutoFit/>
          </a:bodyPr>
          <a:lstStyle/>
          <a:p>
            <a:pPr>
              <a:lnSpc>
                <a:spcPct val="110000"/>
              </a:lnSpc>
            </a:pPr>
            <a:r>
              <a:rPr lang="pt-BR" sz="2400" b="1" dirty="0">
                <a:solidFill>
                  <a:schemeClr val="accent1"/>
                </a:solidFill>
                <a:latin typeface="Calibri" panose="020F0502020204030204" pitchFamily="34" charset="0"/>
                <a:cs typeface="Calibri" panose="020F0502020204030204" pitchFamily="34" charset="0"/>
              </a:rPr>
              <a:t>Perguntas para discussão</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pt-BR" sz="2400" dirty="0">
                <a:solidFill>
                  <a:schemeClr val="accent1"/>
                </a:solidFill>
                <a:latin typeface="Calibri" panose="020F0502020204030204" pitchFamily="34" charset="0"/>
                <a:cs typeface="Calibri" panose="020F0502020204030204" pitchFamily="34" charset="0"/>
              </a:rPr>
              <a:t>Os dirigentes do clube participam de treinamento para o respectivo cargo?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pt-BR" sz="2400" dirty="0">
                <a:solidFill>
                  <a:schemeClr val="accent1"/>
                </a:solidFill>
                <a:latin typeface="Calibri" panose="020F0502020204030204" pitchFamily="34" charset="0"/>
                <a:cs typeface="Calibri" panose="020F0502020204030204" pitchFamily="34" charset="0"/>
              </a:rPr>
              <a:t>Os associados são incentivados a assumir cargos de liderança?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pt-BR" sz="2400" dirty="0">
                <a:solidFill>
                  <a:schemeClr val="accent1"/>
                </a:solidFill>
                <a:latin typeface="Calibri" panose="020F0502020204030204" pitchFamily="34" charset="0"/>
                <a:cs typeface="Calibri" panose="020F0502020204030204" pitchFamily="34" charset="0"/>
              </a:rPr>
              <a:t>Os associados participam regularmente das funções do clube?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pt-BR" sz="2400" dirty="0">
                <a:solidFill>
                  <a:schemeClr val="accent1"/>
                </a:solidFill>
                <a:latin typeface="Calibri" panose="020F0502020204030204" pitchFamily="34" charset="0"/>
                <a:cs typeface="Calibri" panose="020F0502020204030204" pitchFamily="34" charset="0"/>
              </a:rPr>
              <a:t>Será que você precisa reconsiderar o formato das reuniões do clube?</a:t>
            </a:r>
          </a:p>
        </p:txBody>
      </p:sp>
    </p:spTree>
    <p:extLst>
      <p:ext uri="{BB962C8B-B14F-4D97-AF65-F5344CB8AC3E}">
        <p14:creationId xmlns:p14="http://schemas.microsoft.com/office/powerpoint/2010/main" val="158008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9" y="-1"/>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solidFill>
                  <a:schemeClr val="bg1"/>
                </a:solidFill>
                <a:latin typeface="Calibri" panose="020F0502020204030204" pitchFamily="34" charset="0"/>
                <a:ea typeface="Arial" charset="0"/>
                <a:cs typeface="Calibri" panose="020F0502020204030204" pitchFamily="34" charset="0"/>
              </a:rPr>
              <a:t>Área de enfoque 4</a:t>
            </a:r>
          </a:p>
          <a:p>
            <a:r>
              <a:rPr lang="pt-BR" sz="3000" dirty="0">
                <a:solidFill>
                  <a:schemeClr val="bg1"/>
                </a:solidFill>
                <a:latin typeface="Calibri" panose="020F0502020204030204" pitchFamily="34" charset="0"/>
                <a:ea typeface="Arial" charset="0"/>
                <a:cs typeface="Calibri" panose="020F0502020204030204" pitchFamily="34" charset="0"/>
              </a:rPr>
              <a:t>Compartilhar as realizações do seu clube com a sua comunidade</a:t>
            </a:r>
          </a:p>
        </p:txBody>
      </p:sp>
      <p:sp>
        <p:nvSpPr>
          <p:cNvPr id="2" name="Rectangle 1">
            <a:extLst>
              <a:ext uri="{FF2B5EF4-FFF2-40B4-BE49-F238E27FC236}">
                <a16:creationId xmlns:a16="http://schemas.microsoft.com/office/drawing/2014/main" id="{114575DE-1852-4726-8876-FC9F76462A14}"/>
              </a:ext>
            </a:extLst>
          </p:cNvPr>
          <p:cNvSpPr/>
          <p:nvPr/>
        </p:nvSpPr>
        <p:spPr>
          <a:xfrm>
            <a:off x="838200" y="1971068"/>
            <a:ext cx="9906000" cy="3728393"/>
          </a:xfrm>
          <a:prstGeom prst="rect">
            <a:avLst/>
          </a:prstGeom>
        </p:spPr>
        <p:txBody>
          <a:bodyPr wrap="square">
            <a:spAutoFit/>
          </a:bodyPr>
          <a:lstStyle/>
          <a:p>
            <a:pPr>
              <a:lnSpc>
                <a:spcPct val="110000"/>
              </a:lnSpc>
            </a:pPr>
            <a:r>
              <a:rPr lang="pt-BR" sz="2400" b="1" dirty="0">
                <a:solidFill>
                  <a:schemeClr val="accent1"/>
                </a:solidFill>
                <a:latin typeface="Calibri" panose="020F0502020204030204" pitchFamily="34" charset="0"/>
                <a:cs typeface="Calibri" panose="020F0502020204030204" pitchFamily="34" charset="0"/>
              </a:rPr>
              <a:t>Perguntas para discussão</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pt-BR" sz="2400" dirty="0">
                <a:solidFill>
                  <a:schemeClr val="accent1"/>
                </a:solidFill>
                <a:latin typeface="Calibri" panose="020F0502020204030204" pitchFamily="34" charset="0"/>
                <a:cs typeface="Calibri" panose="020F0502020204030204" pitchFamily="34" charset="0"/>
              </a:rPr>
              <a:t>O clube é ativo nas redes sociais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pt-BR" sz="2400" dirty="0">
                <a:solidFill>
                  <a:schemeClr val="accent1"/>
                </a:solidFill>
                <a:latin typeface="Calibri" panose="020F0502020204030204" pitchFamily="34" charset="0"/>
                <a:cs typeface="Calibri" panose="020F0502020204030204" pitchFamily="34" charset="0"/>
              </a:rPr>
              <a:t>O seu clube tem um e-clubhouse ou website?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pt-BR" sz="2400" dirty="0">
                <a:solidFill>
                  <a:schemeClr val="accent1"/>
                </a:solidFill>
                <a:latin typeface="Calibri" panose="020F0502020204030204" pitchFamily="34" charset="0"/>
                <a:cs typeface="Calibri" panose="020F0502020204030204" pitchFamily="34" charset="0"/>
              </a:rPr>
              <a:t>Como você está mantendo o público informado sobre seus eventos?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pt-BR" sz="2400" dirty="0">
                <a:solidFill>
                  <a:schemeClr val="accent1"/>
                </a:solidFill>
                <a:latin typeface="Calibri" panose="020F0502020204030204" pitchFamily="34" charset="0"/>
                <a:cs typeface="Calibri" panose="020F0502020204030204" pitchFamily="34" charset="0"/>
              </a:rPr>
              <a:t>Incluímos mensagens de boas-vindas que incentivam as pessoas a aderir? </a:t>
            </a:r>
          </a:p>
        </p:txBody>
      </p:sp>
    </p:spTree>
    <p:extLst>
      <p:ext uri="{BB962C8B-B14F-4D97-AF65-F5344CB8AC3E}">
        <p14:creationId xmlns:p14="http://schemas.microsoft.com/office/powerpoint/2010/main" val="478113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73000" y="155441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73000" y="568849"/>
            <a:ext cx="10880800" cy="74308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solidFill>
                  <a:schemeClr val="accent1"/>
                </a:solidFill>
                <a:latin typeface="Calibri" panose="020F0502020204030204" pitchFamily="34" charset="0"/>
                <a:cs typeface="Calibri" panose="020F0502020204030204" pitchFamily="34" charset="0"/>
              </a:rPr>
              <a:t>Criar uma visão, avaliar as necessidades e definir metas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1142999" y="2528483"/>
            <a:ext cx="9296401" cy="1569660"/>
          </a:xfrm>
          <a:prstGeom prst="rect">
            <a:avLst/>
          </a:prstGeom>
        </p:spPr>
        <p:txBody>
          <a:bodyPr wrap="square">
            <a:spAutoFit/>
          </a:bodyPr>
          <a:lstStyle/>
          <a:p>
            <a:r>
              <a:rPr lang="pt-BR" sz="2400" b="1" i="1">
                <a:solidFill>
                  <a:schemeClr val="bg1"/>
                </a:solidFill>
                <a:latin typeface="Calibri" panose="020F0502020204030204" pitchFamily="34" charset="0"/>
                <a:cs typeface="Calibri" panose="020F0502020204030204" pitchFamily="34" charset="0"/>
              </a:rPr>
              <a:t>Avaliar as necessidades e definir as metas</a:t>
            </a:r>
          </a:p>
          <a:p>
            <a:endParaRPr lang="en-US" sz="2400" b="1" i="1" dirty="0">
              <a:solidFill>
                <a:schemeClr val="bg1"/>
              </a:solidFill>
              <a:latin typeface="Calibri" panose="020F0502020204030204" pitchFamily="34" charset="0"/>
              <a:cs typeface="Calibri" panose="020F0502020204030204" pitchFamily="34" charset="0"/>
            </a:endParaRPr>
          </a:p>
          <a:p>
            <a:r>
              <a:rPr lang="pt-BR" sz="2400" b="1" i="1">
                <a:solidFill>
                  <a:schemeClr val="bg1"/>
                </a:solidFill>
                <a:latin typeface="Calibri" panose="020F0502020204030204" pitchFamily="34" charset="0"/>
                <a:cs typeface="Calibri" panose="020F0502020204030204" pitchFamily="34" charset="0"/>
              </a:rPr>
              <a:t>A partir da Análise SWOT, identifique as necessidades e crie estratégias para atender às necessidades. </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126364" y="5360922"/>
            <a:ext cx="2033270" cy="2033270"/>
          </a:xfrm>
          <a:prstGeom prst="rect">
            <a:avLst/>
          </a:prstGeom>
        </p:spPr>
      </p:pic>
    </p:spTree>
    <p:extLst>
      <p:ext uri="{BB962C8B-B14F-4D97-AF65-F5344CB8AC3E}">
        <p14:creationId xmlns:p14="http://schemas.microsoft.com/office/powerpoint/2010/main" val="564791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pt-B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59712" y="255298"/>
            <a:ext cx="3069288" cy="129381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dirty="0">
                <a:solidFill>
                  <a:srgbClr val="EBB700"/>
                </a:solidFill>
                <a:latin typeface="Arial" panose="020B0604020202020204" pitchFamily="34" charset="0"/>
                <a:cs typeface="Arial" panose="020B0604020202020204" pitchFamily="34" charset="0"/>
              </a:rPr>
              <a:t>Potencializar nossos pontos fortes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1685715198"/>
              </p:ext>
            </p:extLst>
          </p:nvPr>
        </p:nvGraphicFramePr>
        <p:xfrm>
          <a:off x="279400" y="2474362"/>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id="{FA622A5E-0A17-444C-A2A7-834FFC64BC11}"/>
              </a:ext>
            </a:extLst>
          </p:cNvPr>
          <p:cNvSpPr/>
          <p:nvPr/>
        </p:nvSpPr>
        <p:spPr>
          <a:xfrm>
            <a:off x="4521376" y="416461"/>
            <a:ext cx="7272812" cy="6001643"/>
          </a:xfrm>
          <a:prstGeom prst="rect">
            <a:avLst/>
          </a:prstGeom>
        </p:spPr>
        <p:txBody>
          <a:bodyPr wrap="square">
            <a:spAutoFit/>
          </a:bodyPr>
          <a:lstStyle/>
          <a:p>
            <a:pPr eaLnBrk="1" hangingPunct="1">
              <a:buFont typeface="Wingdings" panose="05000000000000000000" pitchFamily="2" charset="2"/>
              <a:buNone/>
            </a:pPr>
            <a:r>
              <a:rPr lang="pt-BR" sz="2400" b="1" dirty="0">
                <a:solidFill>
                  <a:schemeClr val="bg1"/>
                </a:solidFill>
                <a:latin typeface="Calibri" panose="020F0502020204030204" pitchFamily="34" charset="0"/>
                <a:cs typeface="Calibri" panose="020F0502020204030204" pitchFamily="34" charset="0"/>
              </a:rPr>
              <a:t>O que existe ou está sendo feito bem nas categorias abaixo?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dirty="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eaLnBrk="1" hangingPunct="1"/>
            <a:endParaRPr lang="en-US" altLang="en-US" sz="2400" dirty="0">
              <a:solidFill>
                <a:schemeClr val="bg1"/>
              </a:solidFill>
            </a:endParaRPr>
          </a:p>
        </p:txBody>
      </p:sp>
    </p:spTree>
    <p:extLst>
      <p:ext uri="{BB962C8B-B14F-4D97-AF65-F5344CB8AC3E}">
        <p14:creationId xmlns:p14="http://schemas.microsoft.com/office/powerpoint/2010/main" val="797197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pt-B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95594" y="211126"/>
            <a:ext cx="3069288" cy="179675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dirty="0">
                <a:solidFill>
                  <a:srgbClr val="EBB700"/>
                </a:solidFill>
                <a:latin typeface="Arial" panose="020B0604020202020204" pitchFamily="34" charset="0"/>
                <a:cs typeface="Arial" panose="020B0604020202020204" pitchFamily="34" charset="0"/>
              </a:rPr>
              <a:t>Administrar nossos pontos fracos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478306524"/>
              </p:ext>
            </p:extLst>
          </p:nvPr>
        </p:nvGraphicFramePr>
        <p:xfrm>
          <a:off x="233694" y="1905000"/>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540966" y="774029"/>
            <a:ext cx="7272812" cy="7755969"/>
          </a:xfrm>
          <a:prstGeom prst="rect">
            <a:avLst/>
          </a:prstGeom>
        </p:spPr>
        <p:txBody>
          <a:bodyPr wrap="square">
            <a:spAutoFit/>
          </a:bodyPr>
          <a:lstStyle/>
          <a:p>
            <a:pPr eaLnBrk="1" hangingPunct="1">
              <a:buFont typeface="Wingdings" panose="05000000000000000000" pitchFamily="2" charset="2"/>
              <a:buNone/>
            </a:pPr>
            <a:r>
              <a:rPr lang="pt-BR" sz="2400" b="1">
                <a:solidFill>
                  <a:schemeClr val="bg1"/>
                </a:solidFill>
                <a:latin typeface="Calibri" panose="020F0502020204030204" pitchFamily="34" charset="0"/>
                <a:cs typeface="Calibri" panose="020F0502020204030204" pitchFamily="34" charset="0"/>
              </a:rPr>
              <a:t>O que existe ou está atualmente sendo feito que possa ser melhorado?</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endParaRPr>
          </a:p>
          <a:p>
            <a:r>
              <a:rPr lang="pt-BR" sz="2400">
                <a:solidFill>
                  <a:schemeClr val="bg1"/>
                </a:solidFill>
              </a:rPr>
              <a:t> </a:t>
            </a:r>
          </a:p>
          <a:p>
            <a:endParaRPr lang="en-US" altLang="en-US" sz="2400" dirty="0">
              <a:solidFill>
                <a:schemeClr val="bg1"/>
              </a:solidFill>
            </a:endParaRPr>
          </a:p>
          <a:p>
            <a:r>
              <a:rPr lang="pt-BR"/>
              <a:t> </a:t>
            </a:r>
          </a:p>
        </p:txBody>
      </p:sp>
    </p:spTree>
    <p:extLst>
      <p:ext uri="{BB962C8B-B14F-4D97-AF65-F5344CB8AC3E}">
        <p14:creationId xmlns:p14="http://schemas.microsoft.com/office/powerpoint/2010/main" val="123253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pt-B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0799" y="211126"/>
            <a:ext cx="3505199" cy="16176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a:solidFill>
                  <a:srgbClr val="EBB700"/>
                </a:solidFill>
                <a:latin typeface="Arial" panose="020B0604020202020204" pitchFamily="34" charset="0"/>
                <a:cs typeface="Arial" panose="020B0604020202020204" pitchFamily="34" charset="0"/>
              </a:rPr>
              <a:t>Aproveitar as oportunidades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82831964"/>
              </p:ext>
            </p:extLst>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6001643"/>
          </a:xfrm>
          <a:prstGeom prst="rect">
            <a:avLst/>
          </a:prstGeom>
        </p:spPr>
        <p:txBody>
          <a:bodyPr wrap="square">
            <a:spAutoFit/>
          </a:bodyPr>
          <a:lstStyle/>
          <a:p>
            <a:pPr eaLnBrk="1" hangingPunct="1">
              <a:buFont typeface="Wingdings" panose="05000000000000000000" pitchFamily="2" charset="2"/>
              <a:buNone/>
            </a:pPr>
            <a:r>
              <a:rPr lang="pt-BR" sz="2400" b="1">
                <a:solidFill>
                  <a:schemeClr val="bg1"/>
                </a:solidFill>
                <a:latin typeface="Calibri" panose="020F0502020204030204" pitchFamily="34" charset="0"/>
                <a:cs typeface="Calibri" panose="020F0502020204030204" pitchFamily="34" charset="0"/>
              </a:rPr>
              <a:t>Onde seu clube tem oportunidades para recrutar associados e expandir o seu impacto de serviço, envolvendo os voluntários?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505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pt-B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12663" y="211126"/>
            <a:ext cx="2692401" cy="15414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a:solidFill>
                  <a:srgbClr val="EBB700"/>
                </a:solidFill>
                <a:latin typeface="Arial" panose="020B0604020202020204" pitchFamily="34" charset="0"/>
                <a:cs typeface="Arial" panose="020B0604020202020204" pitchFamily="34" charset="0"/>
              </a:rPr>
              <a:t>Minimizar o impacto das ameaças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5632311"/>
          </a:xfrm>
          <a:prstGeom prst="rect">
            <a:avLst/>
          </a:prstGeom>
        </p:spPr>
        <p:txBody>
          <a:bodyPr wrap="square">
            <a:spAutoFit/>
          </a:bodyPr>
          <a:lstStyle/>
          <a:p>
            <a:pPr eaLnBrk="1" hangingPunct="1">
              <a:buFont typeface="Wingdings" panose="05000000000000000000" pitchFamily="2" charset="2"/>
              <a:buNone/>
            </a:pPr>
            <a:r>
              <a:rPr lang="pt-BR" sz="2400" b="1">
                <a:solidFill>
                  <a:schemeClr val="bg1"/>
                </a:solidFill>
                <a:latin typeface="Calibri" panose="020F0502020204030204" pitchFamily="34" charset="0"/>
                <a:cs typeface="Calibri" panose="020F0502020204030204" pitchFamily="34" charset="0"/>
              </a:rPr>
              <a:t>O que está acontecendo fora do seu clube que possa impactar seu sucesso?</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pt-BR" sz="240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416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solidFill>
                  <a:schemeClr val="accent1"/>
                </a:solidFill>
                <a:latin typeface="Calibri" panose="020F0502020204030204" pitchFamily="34" charset="0"/>
                <a:cs typeface="Calibri" panose="020F0502020204030204" pitchFamily="34" charset="0"/>
              </a:rPr>
              <a:t>Recursos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pic>
        <p:nvPicPr>
          <p:cNvPr id="10" name="Picture 9">
            <a:extLst>
              <a:ext uri="{FF2B5EF4-FFF2-40B4-BE49-F238E27FC236}">
                <a16:creationId xmlns:a16="http://schemas.microsoft.com/office/drawing/2014/main" id="{E87E7C7F-F99F-4F5F-BA63-010761996E24}"/>
              </a:ext>
            </a:extLst>
          </p:cNvPr>
          <p:cNvPicPr>
            <a:picLocks noChangeAspect="1"/>
          </p:cNvPicPr>
          <p:nvPr/>
        </p:nvPicPr>
        <p:blipFill>
          <a:blip r:embed="rId3"/>
          <a:stretch>
            <a:fillRect/>
          </a:stretch>
        </p:blipFill>
        <p:spPr>
          <a:xfrm>
            <a:off x="3146354" y="2154325"/>
            <a:ext cx="2732484" cy="3513194"/>
          </a:xfrm>
          <a:prstGeom prst="rect">
            <a:avLst/>
          </a:prstGeom>
          <a:effectLst>
            <a:outerShdw blurRad="63500" sx="102000" sy="102000" algn="ctr" rotWithShape="0">
              <a:schemeClr val="accent1">
                <a:alpha val="40000"/>
              </a:schemeClr>
            </a:outerShdw>
          </a:effectLst>
        </p:spPr>
      </p:pic>
      <p:pic>
        <p:nvPicPr>
          <p:cNvPr id="12" name="Picture 11">
            <a:extLst>
              <a:ext uri="{FF2B5EF4-FFF2-40B4-BE49-F238E27FC236}">
                <a16:creationId xmlns:a16="http://schemas.microsoft.com/office/drawing/2014/main" id="{D98185AD-25CB-4614-BBBA-6433F8066D01}"/>
              </a:ext>
            </a:extLst>
          </p:cNvPr>
          <p:cNvPicPr>
            <a:picLocks noChangeAspect="1"/>
          </p:cNvPicPr>
          <p:nvPr/>
        </p:nvPicPr>
        <p:blipFill>
          <a:blip r:embed="rId4"/>
          <a:stretch>
            <a:fillRect/>
          </a:stretch>
        </p:blipFill>
        <p:spPr>
          <a:xfrm>
            <a:off x="83527" y="1374710"/>
            <a:ext cx="2962581" cy="3843253"/>
          </a:xfrm>
          <a:prstGeom prst="rect">
            <a:avLst/>
          </a:prstGeom>
          <a:effectLst>
            <a:outerShdw blurRad="63500" sx="102000" sy="102000" algn="ctr" rotWithShape="0">
              <a:schemeClr val="accent1">
                <a:alpha val="40000"/>
              </a:schemeClr>
            </a:outerShdw>
          </a:effectLst>
        </p:spPr>
      </p:pic>
      <p:pic>
        <p:nvPicPr>
          <p:cNvPr id="2" name="Picture 1">
            <a:extLst>
              <a:ext uri="{FF2B5EF4-FFF2-40B4-BE49-F238E27FC236}">
                <a16:creationId xmlns:a16="http://schemas.microsoft.com/office/drawing/2014/main" id="{4AC88132-D4EF-46AA-570B-32290B1A65E3}"/>
              </a:ext>
            </a:extLst>
          </p:cNvPr>
          <p:cNvPicPr>
            <a:picLocks noChangeAspect="1"/>
          </p:cNvPicPr>
          <p:nvPr/>
        </p:nvPicPr>
        <p:blipFill>
          <a:blip r:embed="rId5"/>
          <a:stretch>
            <a:fillRect/>
          </a:stretch>
        </p:blipFill>
        <p:spPr>
          <a:xfrm>
            <a:off x="9138889" y="2057400"/>
            <a:ext cx="2842639" cy="3713075"/>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CD0B6CFE-7A5E-5C9B-A8B1-10AEC1641482}"/>
              </a:ext>
            </a:extLst>
          </p:cNvPr>
          <p:cNvPicPr>
            <a:picLocks noChangeAspect="1"/>
          </p:cNvPicPr>
          <p:nvPr/>
        </p:nvPicPr>
        <p:blipFill>
          <a:blip r:embed="rId6"/>
          <a:stretch>
            <a:fillRect/>
          </a:stretch>
        </p:blipFill>
        <p:spPr>
          <a:xfrm>
            <a:off x="6007387" y="1374710"/>
            <a:ext cx="2980814" cy="3843253"/>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solidFill>
                  <a:schemeClr val="accent1"/>
                </a:solidFill>
                <a:latin typeface="Calibri" panose="020F0502020204030204" pitchFamily="34" charset="0"/>
                <a:cs typeface="Calibri" panose="020F0502020204030204" pitchFamily="34" charset="0"/>
              </a:rPr>
              <a:t>Recursos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13" name="Picture 12">
            <a:extLst>
              <a:ext uri="{FF2B5EF4-FFF2-40B4-BE49-F238E27FC236}">
                <a16:creationId xmlns:a16="http://schemas.microsoft.com/office/drawing/2014/main" id="{B905640B-A3CD-4D69-8159-AD4F49582BE3}"/>
              </a:ext>
            </a:extLst>
          </p:cNvPr>
          <p:cNvPicPr>
            <a:picLocks noChangeAspect="1"/>
          </p:cNvPicPr>
          <p:nvPr/>
        </p:nvPicPr>
        <p:blipFill>
          <a:blip r:embed="rId3"/>
          <a:stretch>
            <a:fillRect/>
          </a:stretch>
        </p:blipFill>
        <p:spPr>
          <a:xfrm>
            <a:off x="8209620" y="641413"/>
            <a:ext cx="2833597" cy="3672111"/>
          </a:xfrm>
          <a:prstGeom prst="rect">
            <a:avLst/>
          </a:prstGeom>
          <a:ln w="25400">
            <a:noFill/>
          </a:ln>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7E912600-2FC8-41A9-899A-EFA158ADEA96}"/>
              </a:ext>
            </a:extLst>
          </p:cNvPr>
          <p:cNvPicPr>
            <a:picLocks noChangeAspect="1"/>
          </p:cNvPicPr>
          <p:nvPr/>
        </p:nvPicPr>
        <p:blipFill>
          <a:blip r:embed="rId4"/>
          <a:stretch>
            <a:fillRect/>
          </a:stretch>
        </p:blipFill>
        <p:spPr>
          <a:xfrm>
            <a:off x="4547010" y="4567633"/>
            <a:ext cx="6293207" cy="2024248"/>
          </a:xfrm>
          <a:prstGeom prst="rect">
            <a:avLst/>
          </a:prstGeom>
          <a:ln w="25400">
            <a:solidFill>
              <a:srgbClr val="F0C300"/>
            </a:solidFill>
          </a:ln>
        </p:spPr>
      </p:pic>
      <p:pic>
        <p:nvPicPr>
          <p:cNvPr id="6" name="Picture 5">
            <a:extLst>
              <a:ext uri="{FF2B5EF4-FFF2-40B4-BE49-F238E27FC236}">
                <a16:creationId xmlns:a16="http://schemas.microsoft.com/office/drawing/2014/main" id="{B457D9E1-EE34-AC51-AE95-401628007081}"/>
              </a:ext>
            </a:extLst>
          </p:cNvPr>
          <p:cNvPicPr>
            <a:picLocks noChangeAspect="1"/>
          </p:cNvPicPr>
          <p:nvPr/>
        </p:nvPicPr>
        <p:blipFill>
          <a:blip r:embed="rId5"/>
          <a:stretch>
            <a:fillRect/>
          </a:stretch>
        </p:blipFill>
        <p:spPr>
          <a:xfrm>
            <a:off x="256892" y="1752600"/>
            <a:ext cx="2833597" cy="3645331"/>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8567C08D-1A33-0C70-6FC8-5929E100E3DC}"/>
              </a:ext>
            </a:extLst>
          </p:cNvPr>
          <p:cNvPicPr>
            <a:picLocks noChangeAspect="1"/>
          </p:cNvPicPr>
          <p:nvPr/>
        </p:nvPicPr>
        <p:blipFill>
          <a:blip r:embed="rId6"/>
          <a:stretch>
            <a:fillRect/>
          </a:stretch>
        </p:blipFill>
        <p:spPr>
          <a:xfrm>
            <a:off x="4253926" y="481578"/>
            <a:ext cx="2792256" cy="3617577"/>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i="1">
                <a:solidFill>
                  <a:schemeClr val="accent1"/>
                </a:solidFill>
                <a:latin typeface="Calibri" panose="020F0502020204030204" pitchFamily="34" charset="0"/>
                <a:cs typeface="Calibri" panose="020F0502020204030204" pitchFamily="34" charset="0"/>
              </a:rPr>
              <a:t>Estarmos juntos é o começo.  Permanecermos juntos é um progresso. Trabalharmos juntos é um sucesso.</a:t>
            </a:r>
          </a:p>
          <a:p>
            <a:endParaRPr lang="en-US" i="1" kern="0" dirty="0">
              <a:solidFill>
                <a:schemeClr val="accent1"/>
              </a:solidFill>
              <a:latin typeface="Calibri" panose="020F0502020204030204" pitchFamily="34" charset="0"/>
              <a:cs typeface="Calibri" panose="020F0502020204030204" pitchFamily="34" charset="0"/>
            </a:endParaRPr>
          </a:p>
          <a:p>
            <a:pPr algn="r"/>
            <a:r>
              <a:rPr lang="pt-BR" i="1">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152400" y="5384091"/>
            <a:ext cx="2033270" cy="2033270"/>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solidFill>
                  <a:schemeClr val="accent1"/>
                </a:solidFill>
                <a:latin typeface="Calibri" panose="020F0502020204030204" pitchFamily="34" charset="0"/>
                <a:cs typeface="Calibri" panose="020F0502020204030204" pitchFamily="34" charset="0"/>
              </a:rPr>
              <a:t>Recursos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grpSp>
        <p:nvGrpSpPr>
          <p:cNvPr id="11" name="Group 10">
            <a:extLst>
              <a:ext uri="{FF2B5EF4-FFF2-40B4-BE49-F238E27FC236}">
                <a16:creationId xmlns:a16="http://schemas.microsoft.com/office/drawing/2014/main" id="{96842527-AAA5-4501-A930-83404B86E0E5}"/>
              </a:ext>
            </a:extLst>
          </p:cNvPr>
          <p:cNvGrpSpPr/>
          <p:nvPr/>
        </p:nvGrpSpPr>
        <p:grpSpPr>
          <a:xfrm>
            <a:off x="2362200" y="827621"/>
            <a:ext cx="9636149" cy="5602652"/>
            <a:chOff x="1684683" y="227847"/>
            <a:chExt cx="10553035" cy="6113112"/>
          </a:xfrm>
        </p:grpSpPr>
        <p:pic>
          <p:nvPicPr>
            <p:cNvPr id="13" name="Picture 12">
              <a:extLst>
                <a:ext uri="{FF2B5EF4-FFF2-40B4-BE49-F238E27FC236}">
                  <a16:creationId xmlns:a16="http://schemas.microsoft.com/office/drawing/2014/main" id="{48C8FCAF-CCEF-4696-925F-97D2BF7C7CAF}"/>
                </a:ext>
              </a:extLst>
            </p:cNvPr>
            <p:cNvPicPr>
              <a:picLocks noChangeAspect="1"/>
            </p:cNvPicPr>
            <p:nvPr/>
          </p:nvPicPr>
          <p:blipFill rotWithShape="1">
            <a:blip r:embed="rId3"/>
            <a:srcRect t="2355" b="7254"/>
            <a:stretch/>
          </p:blipFill>
          <p:spPr>
            <a:xfrm>
              <a:off x="1684683" y="227847"/>
              <a:ext cx="8790884" cy="6113112"/>
            </a:xfrm>
            <a:prstGeom prst="rect">
              <a:avLst/>
            </a:prstGeom>
          </p:spPr>
        </p:pic>
        <p:grpSp>
          <p:nvGrpSpPr>
            <p:cNvPr id="14" name="Group 13">
              <a:extLst>
                <a:ext uri="{FF2B5EF4-FFF2-40B4-BE49-F238E27FC236}">
                  <a16:creationId xmlns:a16="http://schemas.microsoft.com/office/drawing/2014/main" id="{4F367E6D-EE8C-45B3-AEE3-3BE5DFD3AA6A}"/>
                </a:ext>
              </a:extLst>
            </p:cNvPr>
            <p:cNvGrpSpPr>
              <a:grpSpLocks/>
            </p:cNvGrpSpPr>
            <p:nvPr/>
          </p:nvGrpSpPr>
          <p:grpSpPr bwMode="auto">
            <a:xfrm>
              <a:off x="4251325" y="1980252"/>
              <a:ext cx="1828800" cy="609600"/>
              <a:chOff x="3195900" y="5243899"/>
              <a:chExt cx="1828800" cy="609600"/>
            </a:xfrm>
          </p:grpSpPr>
          <p:sp>
            <p:nvSpPr>
              <p:cNvPr id="32" name="Left Arrow 5">
                <a:extLst>
                  <a:ext uri="{FF2B5EF4-FFF2-40B4-BE49-F238E27FC236}">
                    <a16:creationId xmlns:a16="http://schemas.microsoft.com/office/drawing/2014/main" id="{CA4A7CFB-B7D9-4C3F-91ED-6CCF746A8874}"/>
                  </a:ext>
                </a:extLst>
              </p:cNvPr>
              <p:cNvSpPr/>
              <p:nvPr/>
            </p:nvSpPr>
            <p:spPr>
              <a:xfrm flipV="1">
                <a:off x="3195900" y="5243899"/>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3" name="TextBox 32">
                <a:extLst>
                  <a:ext uri="{FF2B5EF4-FFF2-40B4-BE49-F238E27FC236}">
                    <a16:creationId xmlns:a16="http://schemas.microsoft.com/office/drawing/2014/main" id="{60663840-032E-42B9-B80D-FF64C4A26BD8}"/>
                  </a:ext>
                </a:extLst>
              </p:cNvPr>
              <p:cNvSpPr txBox="1"/>
              <p:nvPr/>
            </p:nvSpPr>
            <p:spPr>
              <a:xfrm>
                <a:off x="3429263" y="5447515"/>
                <a:ext cx="1372519" cy="302236"/>
              </a:xfrm>
              <a:prstGeom prst="rect">
                <a:avLst/>
              </a:prstGeom>
              <a:noFill/>
            </p:spPr>
            <p:txBody>
              <a:bodyPr wrap="square">
                <a:spAutoFit/>
              </a:bodyPr>
              <a:lstStyle/>
              <a:p>
                <a:pPr eaLnBrk="1" hangingPunct="1">
                  <a:defRPr/>
                </a:pPr>
                <a:r>
                  <a:rPr lang="pt-BR" sz="1200" b="1">
                    <a:latin typeface="+mn-lt"/>
                  </a:rPr>
                  <a:t>Status do clube</a:t>
                </a:r>
              </a:p>
            </p:txBody>
          </p:sp>
        </p:grpSp>
        <p:grpSp>
          <p:nvGrpSpPr>
            <p:cNvPr id="15" name="Group 14">
              <a:extLst>
                <a:ext uri="{FF2B5EF4-FFF2-40B4-BE49-F238E27FC236}">
                  <a16:creationId xmlns:a16="http://schemas.microsoft.com/office/drawing/2014/main" id="{73674F5F-D27E-46D7-94C5-AE7794BBB1AE}"/>
                </a:ext>
              </a:extLst>
            </p:cNvPr>
            <p:cNvGrpSpPr>
              <a:grpSpLocks/>
            </p:cNvGrpSpPr>
            <p:nvPr/>
          </p:nvGrpSpPr>
          <p:grpSpPr bwMode="auto">
            <a:xfrm>
              <a:off x="7225743" y="3944306"/>
              <a:ext cx="1944744" cy="800052"/>
              <a:chOff x="4432271" y="5531293"/>
              <a:chExt cx="1944744" cy="799886"/>
            </a:xfrm>
          </p:grpSpPr>
          <p:sp>
            <p:nvSpPr>
              <p:cNvPr id="30" name="Left Arrow 10">
                <a:extLst>
                  <a:ext uri="{FF2B5EF4-FFF2-40B4-BE49-F238E27FC236}">
                    <a16:creationId xmlns:a16="http://schemas.microsoft.com/office/drawing/2014/main" id="{B1308870-B787-441E-A387-C41A53B3151A}"/>
                  </a:ext>
                </a:extLst>
              </p:cNvPr>
              <p:cNvSpPr/>
              <p:nvPr/>
            </p:nvSpPr>
            <p:spPr>
              <a:xfrm>
                <a:off x="4432271" y="5531293"/>
                <a:ext cx="1918256" cy="799886"/>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1" name="TextBox 30">
                <a:extLst>
                  <a:ext uri="{FF2B5EF4-FFF2-40B4-BE49-F238E27FC236}">
                    <a16:creationId xmlns:a16="http://schemas.microsoft.com/office/drawing/2014/main" id="{C227956E-F8DF-4539-B962-C0E6201AE452}"/>
                  </a:ext>
                </a:extLst>
              </p:cNvPr>
              <p:cNvSpPr txBox="1"/>
              <p:nvPr/>
            </p:nvSpPr>
            <p:spPr>
              <a:xfrm>
                <a:off x="4548215" y="5681884"/>
                <a:ext cx="1828800" cy="332963"/>
              </a:xfrm>
              <a:prstGeom prst="rect">
                <a:avLst/>
              </a:prstGeom>
              <a:noFill/>
            </p:spPr>
            <p:txBody>
              <a:bodyPr wrap="square">
                <a:spAutoFit/>
              </a:bodyPr>
              <a:lstStyle/>
              <a:p>
                <a:pPr eaLnBrk="1" hangingPunct="1">
                  <a:defRPr/>
                </a:pPr>
                <a:r>
                  <a:rPr lang="pt-BR" sz="1200" b="1">
                    <a:latin typeface="+mn-lt"/>
                  </a:rPr>
                  <a:t>Histórico de envio de relatórios</a:t>
                </a:r>
              </a:p>
            </p:txBody>
          </p:sp>
        </p:grpSp>
        <p:grpSp>
          <p:nvGrpSpPr>
            <p:cNvPr id="18" name="Group 17">
              <a:extLst>
                <a:ext uri="{FF2B5EF4-FFF2-40B4-BE49-F238E27FC236}">
                  <a16:creationId xmlns:a16="http://schemas.microsoft.com/office/drawing/2014/main" id="{06B44D34-3BF9-4203-A7E3-D4ACA87E63B4}"/>
                </a:ext>
              </a:extLst>
            </p:cNvPr>
            <p:cNvGrpSpPr>
              <a:grpSpLocks/>
            </p:cNvGrpSpPr>
            <p:nvPr/>
          </p:nvGrpSpPr>
          <p:grpSpPr bwMode="auto">
            <a:xfrm>
              <a:off x="8052595" y="3264723"/>
              <a:ext cx="2211700" cy="800042"/>
              <a:chOff x="5198823" y="3341314"/>
              <a:chExt cx="2211700" cy="801432"/>
            </a:xfrm>
          </p:grpSpPr>
          <p:sp>
            <p:nvSpPr>
              <p:cNvPr id="28" name="Left Arrow 6">
                <a:extLst>
                  <a:ext uri="{FF2B5EF4-FFF2-40B4-BE49-F238E27FC236}">
                    <a16:creationId xmlns:a16="http://schemas.microsoft.com/office/drawing/2014/main" id="{1B8B70F9-FD90-4EC5-9CDA-2CEDE85F1442}"/>
                  </a:ext>
                </a:extLst>
              </p:cNvPr>
              <p:cNvSpPr/>
              <p:nvPr/>
            </p:nvSpPr>
            <p:spPr>
              <a:xfrm>
                <a:off x="5198823" y="3341314"/>
                <a:ext cx="1918258" cy="801432"/>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TextBox 15">
                <a:extLst>
                  <a:ext uri="{FF2B5EF4-FFF2-40B4-BE49-F238E27FC236}">
                    <a16:creationId xmlns:a16="http://schemas.microsoft.com/office/drawing/2014/main" id="{D836703C-1E20-45C4-BA77-7CA134D4E384}"/>
                  </a:ext>
                </a:extLst>
              </p:cNvPr>
              <p:cNvSpPr txBox="1">
                <a:spLocks noChangeArrowheads="1"/>
              </p:cNvSpPr>
              <p:nvPr/>
            </p:nvSpPr>
            <p:spPr bwMode="auto">
              <a:xfrm>
                <a:off x="5410094" y="3468544"/>
                <a:ext cx="2000429" cy="33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pt-BR" sz="1200" b="1" dirty="0">
                    <a:latin typeface="Arial" panose="020B0604020202020204" pitchFamily="34" charset="0"/>
                  </a:rPr>
                  <a:t>Alternância de Dirigentes</a:t>
                </a:r>
              </a:p>
            </p:txBody>
          </p:sp>
        </p:grpSp>
        <p:grpSp>
          <p:nvGrpSpPr>
            <p:cNvPr id="19" name="Group 18">
              <a:extLst>
                <a:ext uri="{FF2B5EF4-FFF2-40B4-BE49-F238E27FC236}">
                  <a16:creationId xmlns:a16="http://schemas.microsoft.com/office/drawing/2014/main" id="{84AE5356-4484-4232-8D61-38B0DF790726}"/>
                </a:ext>
              </a:extLst>
            </p:cNvPr>
            <p:cNvGrpSpPr>
              <a:grpSpLocks/>
            </p:cNvGrpSpPr>
            <p:nvPr/>
          </p:nvGrpSpPr>
          <p:grpSpPr bwMode="auto">
            <a:xfrm>
              <a:off x="9223468" y="4670131"/>
              <a:ext cx="1918256" cy="800042"/>
              <a:chOff x="6149004" y="2790281"/>
              <a:chExt cx="2260145" cy="800251"/>
            </a:xfrm>
          </p:grpSpPr>
          <p:sp>
            <p:nvSpPr>
              <p:cNvPr id="26" name="Left Arrow 8">
                <a:extLst>
                  <a:ext uri="{FF2B5EF4-FFF2-40B4-BE49-F238E27FC236}">
                    <a16:creationId xmlns:a16="http://schemas.microsoft.com/office/drawing/2014/main" id="{20638C04-2B82-4F9E-875F-CFE97002BFE6}"/>
                  </a:ext>
                </a:extLst>
              </p:cNvPr>
              <p:cNvSpPr/>
              <p:nvPr/>
            </p:nvSpPr>
            <p:spPr>
              <a:xfrm>
                <a:off x="6149004" y="2790281"/>
                <a:ext cx="2260145" cy="800251"/>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7" name="TextBox 17">
                <a:extLst>
                  <a:ext uri="{FF2B5EF4-FFF2-40B4-BE49-F238E27FC236}">
                    <a16:creationId xmlns:a16="http://schemas.microsoft.com/office/drawing/2014/main" id="{EFC2B8C1-4722-45C3-84A3-44DD37C5DC01}"/>
                  </a:ext>
                </a:extLst>
              </p:cNvPr>
              <p:cNvSpPr txBox="1">
                <a:spLocks noChangeArrowheads="1"/>
              </p:cNvSpPr>
              <p:nvPr/>
            </p:nvSpPr>
            <p:spPr bwMode="auto">
              <a:xfrm>
                <a:off x="6254404" y="2945273"/>
                <a:ext cx="2154745" cy="33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pt-BR" sz="1200" b="1">
                    <a:latin typeface="Arial" panose="020B0604020202020204" pitchFamily="34" charset="0"/>
                  </a:rPr>
                  <a:t>Relatórios de serviços</a:t>
                </a:r>
              </a:p>
            </p:txBody>
          </p:sp>
        </p:grpSp>
        <p:grpSp>
          <p:nvGrpSpPr>
            <p:cNvPr id="20" name="Group 19">
              <a:extLst>
                <a:ext uri="{FF2B5EF4-FFF2-40B4-BE49-F238E27FC236}">
                  <a16:creationId xmlns:a16="http://schemas.microsoft.com/office/drawing/2014/main" id="{8C635DDA-3EBD-4EC2-B267-2B70DBFCBF5E}"/>
                </a:ext>
              </a:extLst>
            </p:cNvPr>
            <p:cNvGrpSpPr>
              <a:grpSpLocks/>
            </p:cNvGrpSpPr>
            <p:nvPr/>
          </p:nvGrpSpPr>
          <p:grpSpPr bwMode="auto">
            <a:xfrm>
              <a:off x="6222764" y="2506984"/>
              <a:ext cx="1971442" cy="884744"/>
              <a:chOff x="3428999" y="1613165"/>
              <a:chExt cx="1971904" cy="884561"/>
            </a:xfrm>
          </p:grpSpPr>
          <p:sp>
            <p:nvSpPr>
              <p:cNvPr id="24" name="Left Arrow 7">
                <a:extLst>
                  <a:ext uri="{FF2B5EF4-FFF2-40B4-BE49-F238E27FC236}">
                    <a16:creationId xmlns:a16="http://schemas.microsoft.com/office/drawing/2014/main" id="{DBE075DC-9E9D-4A43-B662-5F455DCC25D0}"/>
                  </a:ext>
                </a:extLst>
              </p:cNvPr>
              <p:cNvSpPr/>
              <p:nvPr/>
            </p:nvSpPr>
            <p:spPr>
              <a:xfrm>
                <a:off x="3428999" y="1613165"/>
                <a:ext cx="1971903" cy="884561"/>
              </a:xfrm>
              <a:prstGeom prst="leftArrow">
                <a:avLst/>
              </a:prstGeom>
              <a:solidFill>
                <a:schemeClr val="bg1">
                  <a:alpha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TextBox 24">
                <a:extLst>
                  <a:ext uri="{FF2B5EF4-FFF2-40B4-BE49-F238E27FC236}">
                    <a16:creationId xmlns:a16="http://schemas.microsoft.com/office/drawing/2014/main" id="{42A4AE76-A4E6-46F9-9DCB-FE504BD9B87F}"/>
                  </a:ext>
                </a:extLst>
              </p:cNvPr>
              <p:cNvSpPr txBox="1"/>
              <p:nvPr/>
            </p:nvSpPr>
            <p:spPr>
              <a:xfrm>
                <a:off x="3579876" y="1794676"/>
                <a:ext cx="1821027" cy="332963"/>
              </a:xfrm>
              <a:prstGeom prst="rect">
                <a:avLst/>
              </a:prstGeom>
              <a:noFill/>
            </p:spPr>
            <p:txBody>
              <a:bodyPr wrap="square">
                <a:spAutoFit/>
              </a:bodyPr>
              <a:lstStyle/>
              <a:p>
                <a:pPr eaLnBrk="1" hangingPunct="1">
                  <a:defRPr/>
                </a:pPr>
                <a:r>
                  <a:rPr lang="pt-BR" sz="1200" b="1" dirty="0">
                    <a:latin typeface="+mn-lt"/>
                  </a:rPr>
                  <a:t>Aumento Líquido de Associados</a:t>
                </a:r>
              </a:p>
            </p:txBody>
          </p:sp>
        </p:grpSp>
        <p:grpSp>
          <p:nvGrpSpPr>
            <p:cNvPr id="21" name="Group 20">
              <a:extLst>
                <a:ext uri="{FF2B5EF4-FFF2-40B4-BE49-F238E27FC236}">
                  <a16:creationId xmlns:a16="http://schemas.microsoft.com/office/drawing/2014/main" id="{162DED18-3B2D-4C87-8071-B90615F182EA}"/>
                </a:ext>
              </a:extLst>
            </p:cNvPr>
            <p:cNvGrpSpPr>
              <a:grpSpLocks/>
            </p:cNvGrpSpPr>
            <p:nvPr/>
          </p:nvGrpSpPr>
          <p:grpSpPr bwMode="auto">
            <a:xfrm>
              <a:off x="10408919" y="2423165"/>
              <a:ext cx="1828799" cy="642937"/>
              <a:chOff x="6316716" y="2790281"/>
              <a:chExt cx="2154743" cy="643105"/>
            </a:xfrm>
          </p:grpSpPr>
          <p:sp>
            <p:nvSpPr>
              <p:cNvPr id="22" name="Left Arrow 8">
                <a:extLst>
                  <a:ext uri="{FF2B5EF4-FFF2-40B4-BE49-F238E27FC236}">
                    <a16:creationId xmlns:a16="http://schemas.microsoft.com/office/drawing/2014/main" id="{D51637D4-C9D9-465D-9FC5-E835063D2DA7}"/>
                  </a:ext>
                </a:extLst>
              </p:cNvPr>
              <p:cNvSpPr/>
              <p:nvPr/>
            </p:nvSpPr>
            <p:spPr>
              <a:xfrm>
                <a:off x="6316716" y="2790281"/>
                <a:ext cx="1752601"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TextBox 17">
                <a:extLst>
                  <a:ext uri="{FF2B5EF4-FFF2-40B4-BE49-F238E27FC236}">
                    <a16:creationId xmlns:a16="http://schemas.microsoft.com/office/drawing/2014/main" id="{78D89779-DA99-43F2-A839-84E61E229081}"/>
                  </a:ext>
                </a:extLst>
              </p:cNvPr>
              <p:cNvSpPr txBox="1">
                <a:spLocks noChangeArrowheads="1"/>
              </p:cNvSpPr>
              <p:nvPr/>
            </p:nvSpPr>
            <p:spPr bwMode="auto">
              <a:xfrm>
                <a:off x="6316716" y="2958106"/>
                <a:ext cx="2154743" cy="33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pt-BR" sz="1200" b="1">
                    <a:latin typeface="Arial" panose="020B0604020202020204" pitchFamily="34" charset="0"/>
                  </a:rPr>
                  <a:t>Doações à LCIF</a:t>
                </a:r>
              </a:p>
            </p:txBody>
          </p:sp>
        </p:grpSp>
      </p:grpSp>
    </p:spTree>
    <p:extLst>
      <p:ext uri="{BB962C8B-B14F-4D97-AF65-F5344CB8AC3E}">
        <p14:creationId xmlns:p14="http://schemas.microsoft.com/office/powerpoint/2010/main" val="210709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solidFill>
                  <a:schemeClr val="accent1"/>
                </a:solidFill>
                <a:latin typeface="Calibri" panose="020F0502020204030204" pitchFamily="34" charset="0"/>
                <a:cs typeface="Calibri" panose="020F0502020204030204" pitchFamily="34" charset="0"/>
              </a:rPr>
              <a:t>Recursos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3" name="Picture 2">
            <a:extLst>
              <a:ext uri="{FF2B5EF4-FFF2-40B4-BE49-F238E27FC236}">
                <a16:creationId xmlns:a16="http://schemas.microsoft.com/office/drawing/2014/main" id="{D83F47D7-C40F-74C0-184D-F2E3085CEBC3}"/>
              </a:ext>
            </a:extLst>
          </p:cNvPr>
          <p:cNvPicPr>
            <a:picLocks noChangeAspect="1"/>
          </p:cNvPicPr>
          <p:nvPr/>
        </p:nvPicPr>
        <p:blipFill>
          <a:blip r:embed="rId3"/>
          <a:stretch>
            <a:fillRect/>
          </a:stretch>
        </p:blipFill>
        <p:spPr>
          <a:xfrm>
            <a:off x="112175" y="1506583"/>
            <a:ext cx="5875900" cy="4200263"/>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2D1DE21E-C0E3-A310-4770-35D5BF225FCF}"/>
              </a:ext>
            </a:extLst>
          </p:cNvPr>
          <p:cNvPicPr>
            <a:picLocks noChangeAspect="1"/>
          </p:cNvPicPr>
          <p:nvPr/>
        </p:nvPicPr>
        <p:blipFill>
          <a:blip r:embed="rId4"/>
          <a:stretch>
            <a:fillRect/>
          </a:stretch>
        </p:blipFill>
        <p:spPr>
          <a:xfrm>
            <a:off x="6133323" y="1524000"/>
            <a:ext cx="5913430" cy="4200263"/>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latin typeface="Calibri" panose="020F0502020204030204" pitchFamily="34" charset="0"/>
                <a:cs typeface="Calibri" panose="020F0502020204030204" pitchFamily="34" charset="0"/>
              </a:rPr>
              <a:t>DEFINIR METAS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252730" y="5384091"/>
            <a:ext cx="2033270" cy="203327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190500" y="68911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76200" y="254533"/>
            <a:ext cx="3810000" cy="589547"/>
          </a:xfrm>
          <a:prstGeom prst="rect">
            <a:avLst/>
          </a:prstGeom>
        </p:spPr>
        <p:txBody>
          <a:bodyPr>
            <a:normAutofit fontScale="70000" lnSpcReduction="2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200" dirty="0">
                <a:solidFill>
                  <a:schemeClr val="accent1"/>
                </a:solidFill>
                <a:latin typeface="Calibri" panose="020F0502020204030204" pitchFamily="34" charset="0"/>
                <a:cs typeface="Calibri" panose="020F0502020204030204" pitchFamily="34" charset="0"/>
              </a:rPr>
              <a:t>Curso para definição de metas</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2"/>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646890" y="966733"/>
            <a:ext cx="10439400" cy="1569660"/>
          </a:xfrm>
          <a:prstGeom prst="rect">
            <a:avLst/>
          </a:prstGeom>
          <a:noFill/>
        </p:spPr>
        <p:txBody>
          <a:bodyPr wrap="square" rtlCol="0">
            <a:spAutoFit/>
          </a:bodyPr>
          <a:lstStyle/>
          <a:p>
            <a:r>
              <a:rPr lang="pt-BR" sz="2400" dirty="0">
                <a:solidFill>
                  <a:schemeClr val="bg1"/>
                </a:solidFill>
                <a:latin typeface="Calibri" panose="020F0502020204030204" pitchFamily="34" charset="0"/>
                <a:cs typeface="Calibri" panose="020F0502020204030204" pitchFamily="34" charset="0"/>
              </a:rPr>
              <a:t>Muitas pessoas não alcançam suas metas porque não definem metas efetivas.  É exatamente o que você vai aprender a fazer neste curso.  Você concluirá o processo de definição de metas, desenvolvendo um plano de ação e, por fim, poderá administrar suas metas para obter os melhores resultados.  Ao final do curso, você estará no caminho certo.   </a:t>
            </a:r>
          </a:p>
        </p:txBody>
      </p:sp>
      <p:pic>
        <p:nvPicPr>
          <p:cNvPr id="4" name="Picture 3">
            <a:extLst>
              <a:ext uri="{FF2B5EF4-FFF2-40B4-BE49-F238E27FC236}">
                <a16:creationId xmlns:a16="http://schemas.microsoft.com/office/drawing/2014/main" id="{14D17D98-551B-4BD0-97A7-1BB5379AEDC6}"/>
              </a:ext>
            </a:extLst>
          </p:cNvPr>
          <p:cNvPicPr>
            <a:picLocks noChangeAspect="1"/>
          </p:cNvPicPr>
          <p:nvPr/>
        </p:nvPicPr>
        <p:blipFill>
          <a:blip r:embed="rId3"/>
          <a:stretch>
            <a:fillRect/>
          </a:stretch>
        </p:blipFill>
        <p:spPr>
          <a:xfrm>
            <a:off x="3422052" y="2838075"/>
            <a:ext cx="5780290" cy="3470618"/>
          </a:xfrm>
          <a:prstGeom prst="rect">
            <a:avLst/>
          </a:prstGeom>
        </p:spPr>
      </p:pic>
    </p:spTree>
    <p:extLst>
      <p:ext uri="{BB962C8B-B14F-4D97-AF65-F5344CB8AC3E}">
        <p14:creationId xmlns:p14="http://schemas.microsoft.com/office/powerpoint/2010/main" val="2361698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63385" y="1458067"/>
            <a:ext cx="1561339" cy="4437730"/>
            <a:chOff x="563385" y="1458067"/>
            <a:chExt cx="1561339" cy="4437730"/>
          </a:xfrm>
        </p:grpSpPr>
        <p:sp>
          <p:nvSpPr>
            <p:cNvPr id="27" name="Rectangle 14"/>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400" b="1" i="0" u="none" strike="noStrike" cap="none" normalizeH="0" baseline="0" noProof="0">
                  <a:ln>
                    <a:noFill/>
                  </a:ln>
                  <a:solidFill>
                    <a:srgbClr val="F0C300"/>
                  </a:solidFill>
                  <a:uLnTx/>
                  <a:uFillTx/>
                  <a:latin typeface="Calibri" panose="020F0502020204030204" pitchFamily="34" charset="0"/>
                  <a:ea typeface="Arial" charset="0"/>
                  <a:cs typeface="Calibri" panose="020F0502020204030204" pitchFamily="34" charset="0"/>
                </a:rPr>
                <a:t>specífica</a:t>
              </a: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5400" b="0" i="0" u="none" strike="noStrike" cap="none" normalizeH="0" baseline="0" noProof="0">
                  <a:ln>
                    <a:noFill/>
                  </a:ln>
                  <a:solidFill>
                    <a:srgbClr val="F0C300"/>
                  </a:solidFill>
                  <a:uLnTx/>
                  <a:uFillTx/>
                  <a:latin typeface="Calibri" panose="020F0502020204030204" pitchFamily="34" charset="0"/>
                  <a:ea typeface="Arial" charset="0"/>
                  <a:cs typeface="Calibri" panose="020F0502020204030204" pitchFamily="34" charset="0"/>
                </a:rPr>
                <a:t>E</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Garante que o objetivo esteja claro.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E</a:t>
              </a:r>
            </a:p>
          </p:txBody>
        </p:sp>
      </p:grpSp>
      <p:grpSp>
        <p:nvGrpSpPr>
          <p:cNvPr id="16" name="Group 15"/>
          <p:cNvGrpSpPr/>
          <p:nvPr/>
        </p:nvGrpSpPr>
        <p:grpSpPr>
          <a:xfrm>
            <a:off x="2589874" y="1479112"/>
            <a:ext cx="2134526" cy="4329315"/>
            <a:chOff x="2589874" y="1479112"/>
            <a:chExt cx="2134526" cy="4329315"/>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400" b="1" i="0" u="none" strike="noStrike" cap="none" normalizeH="0" baseline="0" noProof="0">
                  <a:ln>
                    <a:noFill/>
                  </a:ln>
                  <a:solidFill>
                    <a:srgbClr val="F76639"/>
                  </a:solidFill>
                  <a:uLnTx/>
                  <a:uFillTx/>
                  <a:latin typeface="Calibri" panose="020F0502020204030204" pitchFamily="34" charset="0"/>
                  <a:ea typeface="Arial" charset="0"/>
                  <a:cs typeface="Calibri" panose="020F0502020204030204" pitchFamily="34" charset="0"/>
                </a:rPr>
                <a:t>ensurável</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5400" b="0" i="0" u="none" strike="noStrike" cap="none" normalizeH="0" baseline="0" noProof="0">
                  <a:ln>
                    <a:noFill/>
                  </a:ln>
                  <a:solidFill>
                    <a:srgbClr val="F76639"/>
                  </a:solidFill>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205382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Os referenciais e o progresso têm que ser mensuráveis.</a:t>
              </a:r>
            </a:p>
          </p:txBody>
        </p:sp>
      </p:grpSp>
      <p:grpSp>
        <p:nvGrpSpPr>
          <p:cNvPr id="17" name="Group 16"/>
          <p:cNvGrpSpPr/>
          <p:nvPr/>
        </p:nvGrpSpPr>
        <p:grpSpPr>
          <a:xfrm>
            <a:off x="5204374" y="1442025"/>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400" b="1" i="0" u="none" strike="noStrike" cap="none" normalizeH="0" baseline="0" noProof="0">
                  <a:ln>
                    <a:noFill/>
                  </a:ln>
                  <a:solidFill>
                    <a:srgbClr val="732E81"/>
                  </a:solidFill>
                  <a:uLnTx/>
                  <a:uFillTx/>
                  <a:latin typeface="Calibri" panose="020F0502020204030204" pitchFamily="34" charset="0"/>
                  <a:ea typeface="Arial" charset="0"/>
                  <a:cs typeface="Calibri" panose="020F0502020204030204" pitchFamily="34" charset="0"/>
                </a:rPr>
                <a:t>iável</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5400" b="1" i="0" u="none" strike="noStrike" cap="none" normalizeH="0" baseline="0" noProof="0">
                  <a:ln>
                    <a:noFill/>
                  </a:ln>
                  <a:solidFill>
                    <a:srgbClr val="732E81"/>
                  </a:solidFill>
                  <a:uLnTx/>
                  <a:uFillTx/>
                  <a:latin typeface="Calibri" panose="020F0502020204030204" pitchFamily="34" charset="0"/>
                  <a:ea typeface="Arial" charset="0"/>
                  <a:cs typeface="Calibri" panose="020F0502020204030204" pitchFamily="34" charset="0"/>
                </a:rPr>
                <a:t>V</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V</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Cada meta tem que ser alcançável.</a:t>
              </a:r>
            </a:p>
          </p:txBody>
        </p:sp>
      </p:grpSp>
      <p:grpSp>
        <p:nvGrpSpPr>
          <p:cNvPr id="18" name="Group 17"/>
          <p:cNvGrpSpPr/>
          <p:nvPr/>
        </p:nvGrpSpPr>
        <p:grpSpPr>
          <a:xfrm>
            <a:off x="7655714" y="1458067"/>
            <a:ext cx="1895637" cy="4209446"/>
            <a:chOff x="7655714" y="1458067"/>
            <a:chExt cx="1895637"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400" b="1" i="0" u="none" strike="noStrike" cap="none" normalizeH="0" baseline="0" noProof="0">
                  <a:ln>
                    <a:noFill/>
                  </a:ln>
                  <a:solidFill>
                    <a:srgbClr val="407CCA"/>
                  </a:solidFill>
                  <a:uLnTx/>
                  <a:uFillTx/>
                  <a:latin typeface="Calibri" panose="020F0502020204030204" pitchFamily="34" charset="0"/>
                  <a:ea typeface="Arial" charset="0"/>
                  <a:cs typeface="Calibri" panose="020F0502020204030204" pitchFamily="34" charset="0"/>
                </a:rPr>
                <a:t>ealista</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5400" b="1" i="0" u="none" strike="noStrike" cap="none" normalizeH="0" baseline="0" noProof="0">
                  <a:ln>
                    <a:noFill/>
                  </a:ln>
                  <a:solidFill>
                    <a:srgbClr val="407CCA"/>
                  </a:solidFill>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Desafiadora, mas não ilusória.</a:t>
              </a:r>
            </a:p>
          </p:txBody>
        </p:sp>
      </p:grpSp>
      <p:grpSp>
        <p:nvGrpSpPr>
          <p:cNvPr id="19" name="Group 18"/>
          <p:cNvGrpSpPr/>
          <p:nvPr/>
        </p:nvGrpSpPr>
        <p:grpSpPr>
          <a:xfrm>
            <a:off x="9753600" y="1479112"/>
            <a:ext cx="2157356" cy="4416685"/>
            <a:chOff x="9753600" y="1479112"/>
            <a:chExt cx="2157356" cy="4416685"/>
          </a:xfrm>
        </p:grpSpPr>
        <p:sp>
          <p:nvSpPr>
            <p:cNvPr id="37" name="Rectangle 18"/>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300" b="1" i="0" u="none" strike="noStrike" cap="none" normalizeH="0" baseline="0" noProof="0">
                  <a:ln>
                    <a:noFill/>
                  </a:ln>
                  <a:solidFill>
                    <a:srgbClr val="00A869"/>
                  </a:solidFill>
                  <a:uLnTx/>
                  <a:uFillTx/>
                  <a:latin typeface="Calibri" panose="020F0502020204030204" pitchFamily="34" charset="0"/>
                  <a:ea typeface="Arial" charset="0"/>
                  <a:cs typeface="Calibri" panose="020F0502020204030204" pitchFamily="34" charset="0"/>
                </a:rPr>
                <a:t>elimitada no tempo</a:t>
              </a:r>
            </a:p>
          </p:txBody>
        </p:sp>
        <p:sp>
          <p:nvSpPr>
            <p:cNvPr id="40" name="Rectangle 24"/>
            <p:cNvSpPr>
              <a:spLocks noChangeArrowheads="1"/>
            </p:cNvSpPr>
            <p:nvPr/>
          </p:nvSpPr>
          <p:spPr bwMode="auto">
            <a:xfrm>
              <a:off x="9753600"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5400" b="0" i="0" u="none" strike="noStrike" cap="none" normalizeH="0" baseline="0" noProof="0" dirty="0">
                  <a:ln>
                    <a:noFill/>
                  </a:ln>
                  <a:solidFill>
                    <a:srgbClr val="00A869"/>
                  </a:solidFill>
                  <a:uLnTx/>
                  <a:uFillTx/>
                  <a:latin typeface="Calibri" panose="020F0502020204030204" pitchFamily="34" charset="0"/>
                  <a:ea typeface="Arial" charset="0"/>
                  <a:cs typeface="Calibri" panose="020F0502020204030204" pitchFamily="34" charset="0"/>
                </a:rPr>
                <a:t>D</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D</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Calendário que trace o cronograma do progresso.</a:t>
              </a:r>
            </a:p>
          </p:txBody>
        </p:sp>
      </p:gr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pt-B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2400" dirty="0">
                <a:solidFill>
                  <a:srgbClr val="EBB700"/>
                </a:solidFill>
                <a:latin typeface="Calibri" panose="020F0502020204030204" pitchFamily="34" charset="0"/>
                <a:cs typeface="Calibri" panose="020F0502020204030204" pitchFamily="34" charset="0"/>
              </a:rPr>
              <a:t>Formulário de Declaração de Metas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3" name="Picture 2">
            <a:extLst>
              <a:ext uri="{FF2B5EF4-FFF2-40B4-BE49-F238E27FC236}">
                <a16:creationId xmlns:a16="http://schemas.microsoft.com/office/drawing/2014/main" id="{CBCB3A69-22D7-CFA8-A239-0F66B7355259}"/>
              </a:ext>
            </a:extLst>
          </p:cNvPr>
          <p:cNvPicPr>
            <a:picLocks noChangeAspect="1"/>
          </p:cNvPicPr>
          <p:nvPr/>
        </p:nvPicPr>
        <p:blipFill>
          <a:blip r:embed="rId4"/>
          <a:stretch>
            <a:fillRect/>
          </a:stretch>
        </p:blipFill>
        <p:spPr>
          <a:xfrm>
            <a:off x="4966896" y="189373"/>
            <a:ext cx="4968658" cy="6477000"/>
          </a:xfrm>
          <a:prstGeom prst="rect">
            <a:avLst/>
          </a:prstGeom>
        </p:spPr>
      </p:pic>
    </p:spTree>
    <p:extLst>
      <p:ext uri="{BB962C8B-B14F-4D97-AF65-F5344CB8AC3E}">
        <p14:creationId xmlns:p14="http://schemas.microsoft.com/office/powerpoint/2010/main" val="2518504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695572"/>
            <a:ext cx="5280463"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39992" y="16042"/>
            <a:ext cx="7231011" cy="70239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solidFill>
                  <a:schemeClr val="accent1"/>
                </a:solidFill>
                <a:latin typeface="Calibri" panose="020F0502020204030204" pitchFamily="34" charset="0"/>
                <a:cs typeface="Calibri" panose="020F0502020204030204" pitchFamily="34" charset="0"/>
              </a:rPr>
              <a:t>Recursos para definição de metas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a:solidFill>
                <a:schemeClr val="bg1"/>
              </a:solidFill>
            </a:endParaRPr>
          </a:p>
        </p:txBody>
      </p:sp>
      <p:pic>
        <p:nvPicPr>
          <p:cNvPr id="16" name="Picture 15">
            <a:extLst>
              <a:ext uri="{FF2B5EF4-FFF2-40B4-BE49-F238E27FC236}">
                <a16:creationId xmlns:a16="http://schemas.microsoft.com/office/drawing/2014/main" id="{AEF558DF-0FA8-455F-A9F0-7E2FE838CB98}"/>
              </a:ext>
            </a:extLst>
          </p:cNvPr>
          <p:cNvPicPr>
            <a:picLocks noChangeAspect="1"/>
          </p:cNvPicPr>
          <p:nvPr/>
        </p:nvPicPr>
        <p:blipFill>
          <a:blip r:embed="rId3"/>
          <a:stretch>
            <a:fillRect/>
          </a:stretch>
        </p:blipFill>
        <p:spPr>
          <a:xfrm>
            <a:off x="7848600" y="4114800"/>
            <a:ext cx="3807194" cy="2285926"/>
          </a:xfrm>
          <a:prstGeom prst="rect">
            <a:avLst/>
          </a:prstGeom>
          <a:effectLst>
            <a:outerShdw blurRad="63500" sx="102000" sy="102000" algn="ctr" rotWithShape="0">
              <a:schemeClr val="accent1">
                <a:alpha val="40000"/>
              </a:schemeClr>
            </a:outerShdw>
          </a:effectLst>
        </p:spPr>
      </p:pic>
      <p:sp>
        <p:nvSpPr>
          <p:cNvPr id="18" name="TextBox 93">
            <a:extLst>
              <a:ext uri="{FF2B5EF4-FFF2-40B4-BE49-F238E27FC236}">
                <a16:creationId xmlns:a16="http://schemas.microsoft.com/office/drawing/2014/main" id="{8F290289-C6C9-4DE5-983D-EB3EFBA4F227}"/>
              </a:ext>
            </a:extLst>
          </p:cNvPr>
          <p:cNvSpPr txBox="1">
            <a:spLocks noChangeArrowheads="1"/>
          </p:cNvSpPr>
          <p:nvPr/>
        </p:nvSpPr>
        <p:spPr bwMode="auto">
          <a:xfrm>
            <a:off x="8686800" y="1981200"/>
            <a:ext cx="2667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Curso Estabelecimento de Metas no Centro Leonístico de Aprendizagem</a:t>
            </a:r>
          </a:p>
        </p:txBody>
      </p:sp>
      <p:sp>
        <p:nvSpPr>
          <p:cNvPr id="21" name="TextBox 93">
            <a:extLst>
              <a:ext uri="{FF2B5EF4-FFF2-40B4-BE49-F238E27FC236}">
                <a16:creationId xmlns:a16="http://schemas.microsoft.com/office/drawing/2014/main" id="{9EA5E671-CC24-458F-8A72-697533532958}"/>
              </a:ext>
            </a:extLst>
          </p:cNvPr>
          <p:cNvSpPr txBox="1">
            <a:spLocks noChangeArrowheads="1"/>
          </p:cNvSpPr>
          <p:nvPr/>
        </p:nvSpPr>
        <p:spPr bwMode="auto">
          <a:xfrm>
            <a:off x="4114800" y="4791530"/>
            <a:ext cx="19811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400" b="0" i="0" u="none" strike="noStrike" cap="none" normalizeH="0" baseline="0" noProof="0" dirty="0">
                <a:ln>
                  <a:noFill/>
                </a:ln>
                <a:solidFill>
                  <a:srgbClr val="00B0F0"/>
                </a:solidFill>
                <a:uLnTx/>
                <a:uFillTx/>
                <a:latin typeface="Calibri" panose="020F0502020204030204" pitchFamily="34" charset="0"/>
                <a:ea typeface="Arial" charset="0"/>
                <a:cs typeface="Calibri" panose="020F0502020204030204" pitchFamily="34" charset="0"/>
                <a:hlinkClick r:id="rId4">
                  <a:extLst>
                    <a:ext uri="{A12FA001-AC4F-418D-AE19-62706E023703}">
                      <ahyp:hlinkClr xmlns:ahyp="http://schemas.microsoft.com/office/drawing/2018/hyperlinkcolor" val="tx"/>
                    </a:ext>
                  </a:extLst>
                </a:hlinkClick>
              </a:rPr>
              <a:t>Site</a:t>
            </a:r>
            <a:r>
              <a:rPr kumimoji="0" lang="pt-BR" sz="2400" b="0" i="0" u="none" strike="noStrike" cap="none" normalizeH="0" baseline="0" noProof="0" dirty="0">
                <a:ln>
                  <a:noFill/>
                </a:ln>
                <a:uLnTx/>
                <a:uFillTx/>
                <a:latin typeface="Calibri" panose="020F0502020204030204" pitchFamily="34" charset="0"/>
                <a:ea typeface="Arial" charset="0"/>
                <a:cs typeface="Calibri" panose="020F0502020204030204" pitchFamily="34" charset="0"/>
              </a:rPr>
              <a:t> </a:t>
            </a:r>
            <a:r>
              <a:rPr kumimoji="0" lang="pt-BR"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de Lions International</a:t>
            </a:r>
          </a:p>
        </p:txBody>
      </p:sp>
      <p:pic>
        <p:nvPicPr>
          <p:cNvPr id="24" name="Picture 23">
            <a:extLst>
              <a:ext uri="{FF2B5EF4-FFF2-40B4-BE49-F238E27FC236}">
                <a16:creationId xmlns:a16="http://schemas.microsoft.com/office/drawing/2014/main" id="{2C5E7713-9A3B-4938-93A6-09FF3F1DD688}"/>
              </a:ext>
            </a:extLst>
          </p:cNvPr>
          <p:cNvPicPr>
            <a:picLocks noChangeAspect="1"/>
          </p:cNvPicPr>
          <p:nvPr/>
        </p:nvPicPr>
        <p:blipFill>
          <a:blip r:embed="rId5"/>
          <a:stretch>
            <a:fillRect/>
          </a:stretch>
        </p:blipFill>
        <p:spPr>
          <a:xfrm>
            <a:off x="358442" y="3955310"/>
            <a:ext cx="3114675" cy="2847975"/>
          </a:xfrm>
          <a:prstGeom prst="rect">
            <a:avLst/>
          </a:prstGeom>
        </p:spPr>
      </p:pic>
      <p:pic>
        <p:nvPicPr>
          <p:cNvPr id="3" name="Picture 2">
            <a:extLst>
              <a:ext uri="{FF2B5EF4-FFF2-40B4-BE49-F238E27FC236}">
                <a16:creationId xmlns:a16="http://schemas.microsoft.com/office/drawing/2014/main" id="{6E129071-EF05-45CD-BBE0-B2034002D245}"/>
              </a:ext>
            </a:extLst>
          </p:cNvPr>
          <p:cNvPicPr>
            <a:picLocks noChangeAspect="1"/>
          </p:cNvPicPr>
          <p:nvPr/>
        </p:nvPicPr>
        <p:blipFill>
          <a:blip r:embed="rId6"/>
          <a:stretch>
            <a:fillRect/>
          </a:stretch>
        </p:blipFill>
        <p:spPr>
          <a:xfrm>
            <a:off x="457200" y="1075464"/>
            <a:ext cx="6629400" cy="2669168"/>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701699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latin typeface="Calibri" panose="020F0502020204030204" pitchFamily="34" charset="0"/>
                <a:cs typeface="Calibri" panose="020F0502020204030204" pitchFamily="34" charset="0"/>
              </a:rPr>
              <a:t>Criar um plano para alcançar nossas metas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19204"/>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28</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pt-BR" sz="2400" dirty="0">
                <a:solidFill>
                  <a:schemeClr val="bg1"/>
                </a:solidFill>
                <a:latin typeface="Calibri" panose="020F0502020204030204" pitchFamily="34" charset="0"/>
                <a:cs typeface="Calibri" panose="020F0502020204030204" pitchFamily="34" charset="0"/>
              </a:rPr>
              <a:t>Para cada área</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pt-BR" sz="2400" dirty="0">
                <a:solidFill>
                  <a:schemeClr val="bg1"/>
                </a:solidFill>
                <a:latin typeface="Calibri" panose="020F0502020204030204" pitchFamily="34" charset="0"/>
                <a:cs typeface="Calibri" panose="020F0502020204030204" pitchFamily="34" charset="0"/>
              </a:rPr>
              <a:t>O que? (Declaração de meta)</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pt-BR" sz="2400" dirty="0">
                <a:solidFill>
                  <a:schemeClr val="bg1"/>
                </a:solidFill>
                <a:latin typeface="Calibri" panose="020F0502020204030204" pitchFamily="34" charset="0"/>
                <a:cs typeface="Calibri" panose="020F0502020204030204" pitchFamily="34" charset="0"/>
              </a:rPr>
              <a:t>Como? (Etapas de ação)</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pt-BR" sz="2400" dirty="0">
                <a:solidFill>
                  <a:schemeClr val="bg1"/>
                </a:solidFill>
                <a:latin typeface="Calibri" panose="020F0502020204030204" pitchFamily="34" charset="0"/>
                <a:cs typeface="Calibri" panose="020F0502020204030204" pitchFamily="34" charset="0"/>
              </a:rPr>
              <a:t>Quando? (Prazo para a conclusão)</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pt-BR" sz="2400" dirty="0">
                <a:solidFill>
                  <a:schemeClr val="bg1"/>
                </a:solidFill>
                <a:latin typeface="Calibri" panose="020F0502020204030204" pitchFamily="34" charset="0"/>
                <a:cs typeface="Calibri" panose="020F0502020204030204" pitchFamily="34" charset="0"/>
              </a:rPr>
              <a:t>Quem? (Pessoas responsáveis pela ação)</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pt-BR" sz="2400" dirty="0">
                <a:solidFill>
                  <a:schemeClr val="bg1"/>
                </a:solidFill>
                <a:latin typeface="Calibri" panose="020F0502020204030204" pitchFamily="34" charset="0"/>
                <a:cs typeface="Calibri" panose="020F0502020204030204" pitchFamily="34" charset="0"/>
              </a:rPr>
              <a:t>Como vai saber? (Como saberá se foi realizada)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143000"/>
            <a:ext cx="5609842" cy="5262979"/>
          </a:xfrm>
          <a:prstGeom prst="rect">
            <a:avLst/>
          </a:prstGeom>
        </p:spPr>
        <p:txBody>
          <a:bodyPr wrap="square">
            <a:spAutoFit/>
          </a:bodyPr>
          <a:lstStyle/>
          <a:p>
            <a:r>
              <a:rPr lang="pt-BR" sz="2400" b="1" dirty="0">
                <a:solidFill>
                  <a:schemeClr val="bg1"/>
                </a:solidFill>
                <a:latin typeface="Calibri" panose="020F0502020204030204" pitchFamily="34" charset="0"/>
                <a:cs typeface="Calibri" panose="020F0502020204030204" pitchFamily="34" charset="0"/>
              </a:rPr>
              <a:t>DESENVOLVA</a:t>
            </a:r>
            <a:r>
              <a:rPr lang="pt-BR" sz="2400" b="1" i="1" dirty="0">
                <a:solidFill>
                  <a:schemeClr val="bg1"/>
                </a:solidFill>
                <a:latin typeface="Calibri" panose="020F0502020204030204" pitchFamily="34" charset="0"/>
                <a:cs typeface="Calibri" panose="020F0502020204030204" pitchFamily="34" charset="0"/>
              </a:rPr>
              <a:t> SEU PLANO DE AÇÃO, </a:t>
            </a:r>
            <a:r>
              <a:rPr lang="pt-BR" sz="2400" dirty="0">
                <a:solidFill>
                  <a:schemeClr val="bg1"/>
                </a:solidFill>
                <a:latin typeface="Calibri" panose="020F0502020204030204" pitchFamily="34" charset="0"/>
                <a:cs typeface="Calibri" panose="020F0502020204030204" pitchFamily="34" charset="0"/>
              </a:rPr>
              <a:t>definindo os passos a serem tomados para alcanças suas metas.</a:t>
            </a:r>
            <a:r>
              <a:rPr lang="pt-BR" sz="2400" strike="sngStrike" dirty="0">
                <a:solidFill>
                  <a:schemeClr val="bg1"/>
                </a:solidFill>
                <a:latin typeface="Calibri" panose="020F0502020204030204" pitchFamily="34" charset="0"/>
                <a:cs typeface="Calibri" panose="020F0502020204030204" pitchFamily="34" charset="0"/>
              </a:rPr>
              <a:t> </a:t>
            </a:r>
          </a:p>
          <a:p>
            <a:endParaRPr lang="en-US" sz="2400" dirty="0">
              <a:solidFill>
                <a:schemeClr val="bg1"/>
              </a:solidFill>
              <a:latin typeface="Calibri" panose="020F0502020204030204" pitchFamily="34" charset="0"/>
              <a:cs typeface="Calibri" panose="020F0502020204030204" pitchFamily="34" charset="0"/>
            </a:endParaRPr>
          </a:p>
          <a:p>
            <a:r>
              <a:rPr lang="pt-BR" sz="2400" dirty="0">
                <a:solidFill>
                  <a:schemeClr val="bg1"/>
                </a:solidFill>
                <a:latin typeface="Calibri" panose="020F0502020204030204" pitchFamily="34" charset="0"/>
                <a:cs typeface="Calibri" panose="020F0502020204030204" pitchFamily="34" charset="0"/>
              </a:rPr>
              <a:t>Este passo delineará como a meta vai ser alcançada (etapas de ação), quando cada etapa será concluída, quem será responsável pela etapa e como você pode determinar que cada etapa foi concluída. A Planilha do Plano de Ação é uma ferramenta que você poderá usar conforme desenvolve um plano para alcançar cada meta. Juntos, os planos para cada meta abrangem a sua </a:t>
            </a:r>
            <a:r>
              <a:rPr lang="pt-BR" sz="2400" i="1" dirty="0">
                <a:solidFill>
                  <a:schemeClr val="bg1"/>
                </a:solidFill>
                <a:latin typeface="Calibri" panose="020F0502020204030204" pitchFamily="34" charset="0"/>
                <a:cs typeface="Calibri" panose="020F0502020204030204" pitchFamily="34" charset="0"/>
              </a:rPr>
              <a:t>Visão.</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6"/>
            <a:ext cx="9888395"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solidFill>
                  <a:schemeClr val="accent1"/>
                </a:solidFill>
              </a:rPr>
              <a:t>Criar um plano para alcançar nossas metas</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455387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pt-B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2400">
                <a:solidFill>
                  <a:srgbClr val="EBB700"/>
                </a:solidFill>
                <a:latin typeface="Calibri" panose="020F0502020204030204" pitchFamily="34" charset="0"/>
                <a:cs typeface="Calibri" panose="020F0502020204030204" pitchFamily="34" charset="0"/>
              </a:rPr>
              <a:t>Planilha do plano de ação</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310982" y="6369176"/>
            <a:ext cx="7772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000" b="0" i="1"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Faça uma cópia deste formulário e preencha um para cada meta</a:t>
            </a:r>
          </a:p>
        </p:txBody>
      </p:sp>
      <p:pic>
        <p:nvPicPr>
          <p:cNvPr id="3" name="Picture 2">
            <a:extLst>
              <a:ext uri="{FF2B5EF4-FFF2-40B4-BE49-F238E27FC236}">
                <a16:creationId xmlns:a16="http://schemas.microsoft.com/office/drawing/2014/main" id="{514DFF7B-152E-4308-A6ED-ACB2283FA25B}"/>
              </a:ext>
            </a:extLst>
          </p:cNvPr>
          <p:cNvPicPr>
            <a:picLocks noChangeAspect="1"/>
          </p:cNvPicPr>
          <p:nvPr/>
        </p:nvPicPr>
        <p:blipFill>
          <a:blip r:embed="rId4"/>
          <a:stretch>
            <a:fillRect/>
          </a:stretch>
        </p:blipFill>
        <p:spPr>
          <a:xfrm>
            <a:off x="5655498" y="288769"/>
            <a:ext cx="4555302" cy="5914236"/>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0" y="301886"/>
            <a:ext cx="10593929"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solidFill>
                  <a:schemeClr val="accent1"/>
                </a:solidFill>
                <a:latin typeface="Calibri" panose="020F0502020204030204" pitchFamily="34" charset="0"/>
                <a:cs typeface="Calibri" panose="020F0502020204030204" pitchFamily="34" charset="0"/>
              </a:rPr>
              <a:t>Abordagem Global do Quadro Associativo para Clubes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784174" y="3039578"/>
            <a:ext cx="8121826" cy="2733602"/>
            <a:chOff x="1784174" y="3001403"/>
            <a:chExt cx="5759626" cy="2771777"/>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849278" y="530957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pt-BR" sz="2400">
                  <a:solidFill>
                    <a:schemeClr val="accent1"/>
                  </a:solidFill>
                  <a:latin typeface="Calibri" panose="020F0502020204030204" pitchFamily="34" charset="0"/>
                  <a:cs typeface="Calibri" panose="020F0502020204030204" pitchFamily="34" charset="0"/>
                </a:rPr>
                <a:t>Criar sucesso</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46326" y="3001403"/>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pt-BR" sz="2400" dirty="0">
                  <a:solidFill>
                    <a:schemeClr val="accent1"/>
                  </a:solidFill>
                  <a:latin typeface="Calibri" panose="020F0502020204030204" pitchFamily="34" charset="0"/>
                  <a:cs typeface="Calibri" panose="020F0502020204030204" pitchFamily="34" charset="0"/>
                </a:rPr>
                <a:t>Criar uma Equipe de líderes de clube</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pt-BR" sz="2400">
                  <a:solidFill>
                    <a:schemeClr val="accent1"/>
                  </a:solidFill>
                  <a:latin typeface="Calibri" panose="020F0502020204030204" pitchFamily="34" charset="0"/>
                  <a:cs typeface="Calibri" panose="020F0502020204030204" pitchFamily="34" charset="0"/>
                </a:rPr>
                <a:t>Criar uma visão, avaliar as necessidades e definir metas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pt-BR" sz="2400">
                  <a:solidFill>
                    <a:schemeClr val="accent1"/>
                  </a:solidFill>
                  <a:latin typeface="Calibri" panose="020F0502020204030204" pitchFamily="34" charset="0"/>
                  <a:cs typeface="Calibri" panose="020F0502020204030204" pitchFamily="34" charset="0"/>
                </a:rPr>
                <a:t>Criar um plano para alcançar nossas metas</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pt-BR" sz="2000" b="1" i="0" u="none" strike="noStrike" cap="none" normalizeH="0">
                <a:ln>
                  <a:noFill/>
                </a:ln>
                <a:solidFill>
                  <a:schemeClr val="tx2"/>
                </a:solidFill>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32092"/>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pt-BR" sz="2000" b="1" i="0" u="none" strike="noStrike" cap="none" normalizeH="0">
                <a:ln>
                  <a:noFill/>
                </a:ln>
                <a:solidFill>
                  <a:schemeClr val="tx2"/>
                </a:solidFill>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pt-BR" sz="2000" b="1" i="0" u="none" strike="noStrike" cap="none" normalizeH="0">
                <a:ln>
                  <a:noFill/>
                </a:ln>
                <a:solidFill>
                  <a:schemeClr val="tx2"/>
                </a:solidFill>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98315"/>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pt-BR" sz="2000" b="1" i="0" u="none" strike="noStrike" cap="none" normalizeH="0">
                <a:ln>
                  <a:noFill/>
                </a:ln>
                <a:solidFill>
                  <a:schemeClr val="tx2"/>
                </a:solidFill>
                <a:ea typeface="ヒラギノ角ゴ Pro W3" pitchFamily="84" charset="-128"/>
              </a:rPr>
              <a:t>4</a:t>
            </a:r>
          </a:p>
        </p:txBody>
      </p:sp>
      <p:graphicFrame>
        <p:nvGraphicFramePr>
          <p:cNvPr id="18" name="Diagram 17">
            <a:extLst>
              <a:ext uri="{FF2B5EF4-FFF2-40B4-BE49-F238E27FC236}">
                <a16:creationId xmlns:a16="http://schemas.microsoft.com/office/drawing/2014/main" id="{F24760ED-9E9F-491B-B290-54539F75C6B7}"/>
              </a:ext>
            </a:extLst>
          </p:cNvPr>
          <p:cNvGraphicFramePr/>
          <p:nvPr>
            <p:extLst>
              <p:ext uri="{D42A27DB-BD31-4B8C-83A1-F6EECF244321}">
                <p14:modId xmlns:p14="http://schemas.microsoft.com/office/powerpoint/2010/main" val="2436804975"/>
              </p:ext>
            </p:extLst>
          </p:nvPr>
        </p:nvGraphicFramePr>
        <p:xfrm>
          <a:off x="1871816" y="1608774"/>
          <a:ext cx="7797516" cy="965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7"/>
          <a:stretch>
            <a:fillRect/>
          </a:stretch>
        </p:blipFill>
        <p:spPr>
          <a:xfrm>
            <a:off x="9372600" y="5460167"/>
            <a:ext cx="2033270" cy="2033270"/>
          </a:xfrm>
          <a:prstGeom prst="rect">
            <a:avLst/>
          </a:prstGeom>
        </p:spPr>
      </p:pic>
    </p:spTree>
    <p:extLst>
      <p:ext uri="{BB962C8B-B14F-4D97-AF65-F5344CB8AC3E}">
        <p14:creationId xmlns:p14="http://schemas.microsoft.com/office/powerpoint/2010/main" val="4220185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latin typeface="Calibri" panose="020F0502020204030204" pitchFamily="34" charset="0"/>
                <a:cs typeface="Calibri" panose="020F0502020204030204" pitchFamily="34" charset="0"/>
              </a:rPr>
              <a:t>Criar Sucesso</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30</a:t>
            </a:fld>
            <a:endParaRPr lang="en-US" sz="1000">
              <a:solidFill>
                <a:schemeClr val="bg1"/>
              </a:solidFill>
            </a:endParaRPr>
          </a:p>
        </p:txBody>
      </p:sp>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32657" y="5257800"/>
            <a:ext cx="2033270" cy="2033270"/>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593959"/>
            <a:ext cx="3124200" cy="13710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28600" y="124878"/>
            <a:ext cx="2973929" cy="44501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solidFill>
                  <a:schemeClr val="accent1"/>
                </a:solidFill>
                <a:latin typeface="Calibri" panose="020F0502020204030204" pitchFamily="34" charset="0"/>
                <a:cs typeface="Calibri" panose="020F0502020204030204" pitchFamily="34" charset="0"/>
              </a:rPr>
              <a:t>Criar sucesso</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31</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566700" y="1023908"/>
            <a:ext cx="11058600" cy="462095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pt-BR" sz="2400">
                <a:solidFill>
                  <a:schemeClr val="bg1"/>
                </a:solidFill>
                <a:latin typeface="Calibri" panose="020F0502020204030204" pitchFamily="34" charset="0"/>
                <a:cs typeface="Calibri" panose="020F0502020204030204" pitchFamily="34" charset="0"/>
              </a:rPr>
              <a:t>Implemente o plano, meça o sucesso e não se esqueça de comemorar!</a:t>
            </a:r>
          </a:p>
          <a:p>
            <a:pPr marL="0" indent="0">
              <a:buClr>
                <a:schemeClr val="accent1"/>
              </a:buClr>
              <a:buFont typeface="Arial" pitchFamily="34" charset="0"/>
              <a:buNone/>
            </a:pPr>
            <a:endParaRPr lang="en-US" sz="2400" kern="0" dirty="0">
              <a:solidFill>
                <a:schemeClr val="bg1"/>
              </a:solidFill>
              <a:latin typeface="Calibri" panose="020F0502020204030204" pitchFamily="34" charset="0"/>
              <a:cs typeface="Calibri" panose="020F0502020204030204" pitchFamily="34" charset="0"/>
            </a:endParaRPr>
          </a:p>
          <a:p>
            <a:pPr marL="0" indent="0">
              <a:buClr>
                <a:schemeClr val="accent1"/>
              </a:buClr>
              <a:buFont typeface="Arial" pitchFamily="34" charset="0"/>
              <a:buNone/>
            </a:pPr>
            <a:r>
              <a:rPr lang="pt-BR" sz="2400">
                <a:solidFill>
                  <a:schemeClr val="bg1"/>
                </a:solidFill>
                <a:latin typeface="Calibri" panose="020F0502020204030204" pitchFamily="34" charset="0"/>
                <a:cs typeface="Calibri" panose="020F0502020204030204" pitchFamily="34" charset="0"/>
              </a:rPr>
              <a:t>Seu investimento em desenvolver uma visão claramente definida valerá o esforço, contanto que este plano seja implementado!</a:t>
            </a:r>
          </a:p>
          <a:p>
            <a:pPr marL="0" indent="0">
              <a:buFont typeface="Arial" pitchFamily="34" charset="0"/>
              <a:buNone/>
            </a:pPr>
            <a:endParaRPr lang="en-US" kern="0" dirty="0"/>
          </a:p>
        </p:txBody>
      </p:sp>
      <p:graphicFrame>
        <p:nvGraphicFramePr>
          <p:cNvPr id="13" name="Diagram 12">
            <a:extLst>
              <a:ext uri="{FF2B5EF4-FFF2-40B4-BE49-F238E27FC236}">
                <a16:creationId xmlns:a16="http://schemas.microsoft.com/office/drawing/2014/main" id="{B9545A6F-B751-46B8-9147-D66D48703E57}"/>
              </a:ext>
            </a:extLst>
          </p:cNvPr>
          <p:cNvGraphicFramePr/>
          <p:nvPr>
            <p:extLst>
              <p:ext uri="{D42A27DB-BD31-4B8C-83A1-F6EECF244321}">
                <p14:modId xmlns:p14="http://schemas.microsoft.com/office/powerpoint/2010/main" val="52288390"/>
              </p:ext>
            </p:extLst>
          </p:nvPr>
        </p:nvGraphicFramePr>
        <p:xfrm>
          <a:off x="3429000" y="2925731"/>
          <a:ext cx="6172200" cy="3609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5815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528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32</a:t>
            </a:fld>
            <a:endParaRPr lang="en-US" sz="100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0" y="1066800"/>
            <a:ext cx="6768584" cy="313775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1600" dirty="0">
                <a:solidFill>
                  <a:schemeClr val="bg1"/>
                </a:solidFill>
                <a:latin typeface="Calibri" panose="020F0502020204030204" pitchFamily="34" charset="0"/>
                <a:cs typeface="Calibri" panose="020F0502020204030204" pitchFamily="34" charset="0"/>
              </a:rPr>
              <a:t>Para ter sucesso você precisa:</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pt-BR" sz="1600" b="1" dirty="0">
                <a:solidFill>
                  <a:schemeClr val="bg1"/>
                </a:solidFill>
                <a:latin typeface="Calibri" panose="020F0502020204030204" pitchFamily="34" charset="0"/>
                <a:cs typeface="Calibri" panose="020F0502020204030204" pitchFamily="34" charset="0"/>
              </a:rPr>
              <a:t>COMPARTILHAR</a:t>
            </a:r>
            <a:r>
              <a:rPr lang="pt-BR" sz="1600" dirty="0">
                <a:solidFill>
                  <a:schemeClr val="bg1"/>
                </a:solidFill>
                <a:latin typeface="Calibri" panose="020F0502020204030204" pitchFamily="34" charset="0"/>
                <a:cs typeface="Calibri" panose="020F0502020204030204" pitchFamily="34" charset="0"/>
              </a:rPr>
              <a:t> a visão do seu clube com todos os associados, para que estejam cientes sobre o que o clube deseja alcançar, juntamente com suas funções em alcançar as metas do clube. É muito importante para a saúde e vitalidade de qualquer clube que seus associados se sintam conectados ao sucesso do clube.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pt-BR" sz="1600" b="1" dirty="0">
                <a:solidFill>
                  <a:schemeClr val="bg1"/>
                </a:solidFill>
                <a:latin typeface="Calibri" panose="020F0502020204030204" pitchFamily="34" charset="0"/>
                <a:cs typeface="Calibri" panose="020F0502020204030204" pitchFamily="34" charset="0"/>
              </a:rPr>
              <a:t>APOIAR </a:t>
            </a:r>
            <a:r>
              <a:rPr lang="pt-BR" sz="1600" dirty="0">
                <a:solidFill>
                  <a:schemeClr val="bg1"/>
                </a:solidFill>
                <a:latin typeface="Calibri" panose="020F0502020204030204" pitchFamily="34" charset="0"/>
                <a:cs typeface="Calibri" panose="020F0502020204030204" pitchFamily="34" charset="0"/>
              </a:rPr>
              <a:t>os associados comprometidos com o plano, garantindo que tenham os recursos de que precisam para ter sucesso. Os líderes devem consultar os associados para certificarem-se de que se sentem apoiados e recebam a orientação de que precisam.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pt-BR" sz="1600" b="1" dirty="0">
                <a:solidFill>
                  <a:schemeClr val="bg1"/>
                </a:solidFill>
                <a:latin typeface="Calibri" panose="020F0502020204030204" pitchFamily="34" charset="0"/>
                <a:cs typeface="Calibri" panose="020F0502020204030204" pitchFamily="34" charset="0"/>
              </a:rPr>
              <a:t>RECONHECER</a:t>
            </a:r>
            <a:r>
              <a:rPr lang="pt-BR" sz="1600" dirty="0">
                <a:solidFill>
                  <a:schemeClr val="bg1"/>
                </a:solidFill>
                <a:latin typeface="Calibri" panose="020F0502020204030204" pitchFamily="34" charset="0"/>
                <a:cs typeface="Calibri" panose="020F0502020204030204" pitchFamily="34" charset="0"/>
              </a:rPr>
              <a:t> marcos para que os associados se sintam valorizados e saibam que estão seguindo na direção certa. Toda jornada começa com um simples passo. Reassegure os associados com frequência para mantê-los motivados e engajados. Não mantenha o seu sucesso em segredo! Compartilhe o sucesso com a sua comunidade para envolver associados (e possíveis associados) que tenham a mesma opinião!</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8"/>
            <a:ext cx="2973929" cy="29810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solidFill>
                  <a:schemeClr val="accent1"/>
                </a:solidFill>
                <a:latin typeface="Calibri" panose="020F0502020204030204" pitchFamily="34" charset="0"/>
                <a:cs typeface="Calibri" panose="020F0502020204030204" pitchFamily="34" charset="0"/>
              </a:rPr>
              <a:t>Criar sucesso</a:t>
            </a:r>
          </a:p>
        </p:txBody>
      </p:sp>
      <p:graphicFrame>
        <p:nvGraphicFramePr>
          <p:cNvPr id="8" name="Diagram 7">
            <a:extLst>
              <a:ext uri="{FF2B5EF4-FFF2-40B4-BE49-F238E27FC236}">
                <a16:creationId xmlns:a16="http://schemas.microsoft.com/office/drawing/2014/main" id="{007018E2-EA5D-4E70-AD42-DCDC6CDCC248}"/>
              </a:ext>
            </a:extLst>
          </p:cNvPr>
          <p:cNvGraphicFramePr/>
          <p:nvPr>
            <p:extLst>
              <p:ext uri="{D42A27DB-BD31-4B8C-83A1-F6EECF244321}">
                <p14:modId xmlns:p14="http://schemas.microsoft.com/office/powerpoint/2010/main" val="321265006"/>
              </p:ext>
            </p:extLst>
          </p:nvPr>
        </p:nvGraphicFramePr>
        <p:xfrm>
          <a:off x="7947422" y="2362200"/>
          <a:ext cx="3917157" cy="2770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3913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33</a:t>
            </a:fld>
            <a:endParaRPr lang="en-US" sz="100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1" y="1447800"/>
            <a:ext cx="7162800" cy="4343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1600" dirty="0">
                <a:solidFill>
                  <a:schemeClr val="bg1"/>
                </a:solidFill>
                <a:latin typeface="Calibri" panose="020F0502020204030204" pitchFamily="34" charset="0"/>
                <a:cs typeface="Calibri" panose="020F0502020204030204" pitchFamily="34" charset="0"/>
              </a:rPr>
              <a:t>Para ter sucesso você precisa:</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pt-BR" sz="1600" b="1" dirty="0">
                <a:solidFill>
                  <a:schemeClr val="bg1"/>
                </a:solidFill>
                <a:latin typeface="Calibri" panose="020F0502020204030204" pitchFamily="34" charset="0"/>
                <a:cs typeface="Calibri" panose="020F0502020204030204" pitchFamily="34" charset="0"/>
              </a:rPr>
              <a:t>AVALIAR</a:t>
            </a:r>
            <a:r>
              <a:rPr lang="pt-BR" sz="1600" dirty="0">
                <a:solidFill>
                  <a:schemeClr val="bg1"/>
                </a:solidFill>
                <a:latin typeface="Calibri" panose="020F0502020204030204" pitchFamily="34" charset="0"/>
                <a:cs typeface="Calibri" panose="020F0502020204030204" pitchFamily="34" charset="0"/>
              </a:rPr>
              <a:t> o plano. Também é vital avaliar seu plano com frequência. Conforme as circunstâncias mudam, seu plano pode necessitar de uma revisão. A criação da Visão inicial é apenas o começo. Mantenha-a viva e relevante, medindo o progresso e reunindo as opiniões dos associados do clube rotineiramente. Assim é como você vai realizar os resultados desejados.</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pt-BR" sz="1600" b="1" dirty="0">
                <a:solidFill>
                  <a:schemeClr val="bg1"/>
                </a:solidFill>
                <a:latin typeface="Calibri" panose="020F0502020204030204" pitchFamily="34" charset="0"/>
                <a:cs typeface="Calibri" panose="020F0502020204030204" pitchFamily="34" charset="0"/>
              </a:rPr>
              <a:t>MUDAR</a:t>
            </a:r>
            <a:r>
              <a:rPr lang="pt-BR" sz="1600" dirty="0">
                <a:solidFill>
                  <a:schemeClr val="bg1"/>
                </a:solidFill>
                <a:latin typeface="Calibri" panose="020F0502020204030204" pitchFamily="34" charset="0"/>
                <a:cs typeface="Calibri" panose="020F0502020204030204" pitchFamily="34" charset="0"/>
              </a:rPr>
              <a:t> o plano. Não tenha medo de mudar o plano à medida que as oportunidades mudam para mantê-lo relevante. Reveja regularmente o plano, avalie as necessidades e refine as etapas de ação. Mantenha os associados do plano envolvidos nas decisões para que permaneçam envolvidos e comprometidos. </a:t>
            </a: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8"/>
            <a:ext cx="2973929" cy="29810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solidFill>
                  <a:schemeClr val="accent1"/>
                </a:solidFill>
                <a:latin typeface="Calibri" panose="020F0502020204030204" pitchFamily="34" charset="0"/>
                <a:cs typeface="Calibri" panose="020F0502020204030204" pitchFamily="34" charset="0"/>
              </a:rPr>
              <a:t>Criar sucesso</a:t>
            </a:r>
          </a:p>
        </p:txBody>
      </p:sp>
      <p:graphicFrame>
        <p:nvGraphicFramePr>
          <p:cNvPr id="8" name="Diagram 7">
            <a:extLst>
              <a:ext uri="{FF2B5EF4-FFF2-40B4-BE49-F238E27FC236}">
                <a16:creationId xmlns:a16="http://schemas.microsoft.com/office/drawing/2014/main" id="{D825AA4B-1767-40F8-8FA5-133A37475788}"/>
              </a:ext>
            </a:extLst>
          </p:cNvPr>
          <p:cNvGraphicFramePr/>
          <p:nvPr>
            <p:extLst>
              <p:ext uri="{D42A27DB-BD31-4B8C-83A1-F6EECF244321}">
                <p14:modId xmlns:p14="http://schemas.microsoft.com/office/powerpoint/2010/main" val="1483819839"/>
              </p:ext>
            </p:extLst>
          </p:nvPr>
        </p:nvGraphicFramePr>
        <p:xfrm>
          <a:off x="7315200" y="1937324"/>
          <a:ext cx="5105400" cy="2983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396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latin typeface="Calibri" panose="020F0502020204030204" pitchFamily="34" charset="0"/>
                <a:cs typeface="Calibri" panose="020F0502020204030204" pitchFamily="34" charset="0"/>
              </a:rPr>
              <a:t>Lembre-se de comemorar</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34</a:t>
            </a:fld>
            <a:endParaRPr lang="en-US" sz="1000">
              <a:solidFill>
                <a:schemeClr val="bg1"/>
              </a:solidFill>
            </a:endParaRPr>
          </a:p>
        </p:txBody>
      </p:sp>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17419" y="5257800"/>
            <a:ext cx="2033270" cy="2033270"/>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solidFill>
                  <a:schemeClr val="accent1"/>
                </a:solidFill>
              </a:rPr>
              <a:t>Lembre-se de comemorar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660003"/>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2400" dirty="0">
                <a:solidFill>
                  <a:schemeClr val="bg1"/>
                </a:solidFill>
                <a:latin typeface="Calibri" panose="020F0502020204030204" pitchFamily="34" charset="0"/>
                <a:cs typeface="Calibri" panose="020F0502020204030204" pitchFamily="34" charset="0"/>
              </a:rPr>
              <a:t>A </a:t>
            </a:r>
            <a:r>
              <a:rPr lang="pt-BR" sz="2400" u="sng" dirty="0">
                <a:solidFill>
                  <a:schemeClr val="bg1"/>
                </a:solidFill>
                <a:latin typeface="Calibri" panose="020F0502020204030204" pitchFamily="34" charset="0"/>
                <a:cs typeface="Calibri" panose="020F0502020204030204" pitchFamily="34" charset="0"/>
              </a:rPr>
              <a:t>Shop</a:t>
            </a:r>
            <a:r>
              <a:rPr lang="pt-BR" sz="2400"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de LCI</a:t>
            </a:r>
            <a:r>
              <a:rPr lang="pt-BR" sz="2400" dirty="0">
                <a:solidFill>
                  <a:schemeClr val="bg1"/>
                </a:solidFill>
                <a:latin typeface="Calibri" panose="020F0502020204030204" pitchFamily="34" charset="0"/>
                <a:cs typeface="Calibri" panose="020F0502020204030204" pitchFamily="34" charset="0"/>
              </a:rPr>
              <a:t> é uma maneira fácil de solicitar certificados, placas e muito mais para comemorar. Se você tiver dúvidas sobre materiais para clube, envie um e-mail para </a:t>
            </a:r>
            <a:r>
              <a:rPr lang="pt-BR" sz="2400"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pt-BR" sz="2400" dirty="0">
                <a:solidFill>
                  <a:schemeClr val="bg1"/>
                </a:solidFill>
                <a:latin typeface="Calibri" panose="020F0502020204030204" pitchFamily="34" charset="0"/>
                <a:cs typeface="Calibri" panose="020F0502020204030204" pitchFamily="34" charset="0"/>
              </a:rPr>
              <a:t>.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2975246" y="3703334"/>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2400">
                <a:solidFill>
                  <a:schemeClr val="bg1"/>
                </a:solidFill>
                <a:latin typeface="Calibri" panose="020F0502020204030204" pitchFamily="34" charset="0"/>
                <a:cs typeface="Calibri" panose="020F0502020204030204" pitchFamily="34" charset="0"/>
              </a:rPr>
              <a:t>Como você vai comemorar?</a:t>
            </a:r>
          </a:p>
          <a:p>
            <a:r>
              <a:rPr lang="pt-BR" sz="2400">
                <a:solidFill>
                  <a:schemeClr val="bg1"/>
                </a:solidFill>
                <a:latin typeface="Calibri" panose="020F0502020204030204" pitchFamily="34" charset="0"/>
                <a:cs typeface="Calibri" panose="020F0502020204030204" pitchFamily="34" charset="0"/>
              </a:rPr>
              <a:t> </a:t>
            </a:r>
          </a:p>
          <a:p>
            <a:r>
              <a:rPr lang="pt-BR" sz="2400">
                <a:solidFill>
                  <a:schemeClr val="bg1"/>
                </a:solidFill>
                <a:latin typeface="Calibri" panose="020F0502020204030204" pitchFamily="34" charset="0"/>
                <a:cs typeface="Calibri" panose="020F0502020204030204" pitchFamily="34" charset="0"/>
              </a:rPr>
              <a:t> </a:t>
            </a:r>
          </a:p>
          <a:p>
            <a:r>
              <a:rPr lang="pt-BR" sz="2400">
                <a:solidFill>
                  <a:schemeClr val="bg1"/>
                </a:solidFill>
                <a:latin typeface="Calibri" panose="020F0502020204030204" pitchFamily="34" charset="0"/>
                <a:cs typeface="Calibri" panose="020F0502020204030204" pitchFamily="34" charset="0"/>
              </a:rPr>
              <a:t> </a:t>
            </a:r>
          </a:p>
          <a:p>
            <a:r>
              <a:rPr lang="pt-BR" sz="240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81885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latin typeface="Calibri" panose="020F0502020204030204" pitchFamily="34" charset="0"/>
                <a:cs typeface="Calibri" panose="020F0502020204030204" pitchFamily="34" charset="0"/>
              </a:rPr>
              <a:t>MUITO OBRIGADO!</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36</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228600" y="5384091"/>
            <a:ext cx="2033270" cy="2033270"/>
          </a:xfrm>
          <a:prstGeom prst="rect">
            <a:avLst/>
          </a:prstGeom>
        </p:spPr>
      </p:pic>
    </p:spTree>
    <p:extLst>
      <p:ext uri="{BB962C8B-B14F-4D97-AF65-F5344CB8AC3E}">
        <p14:creationId xmlns:p14="http://schemas.microsoft.com/office/powerpoint/2010/main" val="2482871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solidFill>
                  <a:schemeClr val="accent1"/>
                </a:solidFill>
                <a:latin typeface="Calibri" panose="020F0502020204030204" pitchFamily="34" charset="0"/>
                <a:cs typeface="Calibri" panose="020F0502020204030204" pitchFamily="34" charset="0"/>
              </a:rPr>
              <a:t>Criar uma equipe de líderes de clube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3785652"/>
          </a:xfrm>
          <a:prstGeom prst="rect">
            <a:avLst/>
          </a:prstGeom>
        </p:spPr>
        <p:txBody>
          <a:bodyPr wrap="square">
            <a:spAutoFit/>
          </a:bodyPr>
          <a:lstStyle/>
          <a:p>
            <a:r>
              <a:rPr lang="pt-BR" sz="2400" b="1">
                <a:solidFill>
                  <a:schemeClr val="bg1"/>
                </a:solidFill>
                <a:latin typeface="Calibri" panose="020F0502020204030204" pitchFamily="34" charset="0"/>
                <a:cs typeface="Calibri" panose="020F0502020204030204" pitchFamily="34" charset="0"/>
              </a:rPr>
              <a:t>Líderes atuais: </a:t>
            </a:r>
            <a:r>
              <a:rPr lang="pt-BR" sz="2400">
                <a:solidFill>
                  <a:schemeClr val="bg1"/>
                </a:solidFill>
                <a:latin typeface="Calibri" panose="020F0502020204030204" pitchFamily="34" charset="0"/>
                <a:cs typeface="Calibri" panose="020F0502020204030204" pitchFamily="34" charset="0"/>
              </a:rPr>
              <a:t>Identificar quem pode realizar e liderar o desenvolvimento da estratégia. </a:t>
            </a:r>
          </a:p>
          <a:p>
            <a:endParaRPr lang="en-US" sz="2400" dirty="0">
              <a:solidFill>
                <a:schemeClr val="bg1"/>
              </a:solidFill>
              <a:latin typeface="Calibri" panose="020F0502020204030204" pitchFamily="34" charset="0"/>
              <a:cs typeface="Calibri" panose="020F0502020204030204" pitchFamily="34" charset="0"/>
            </a:endParaRPr>
          </a:p>
          <a:p>
            <a:r>
              <a:rPr lang="pt-BR" sz="2400" b="1">
                <a:solidFill>
                  <a:schemeClr val="bg1"/>
                </a:solidFill>
                <a:latin typeface="Calibri" panose="020F0502020204030204" pitchFamily="34" charset="0"/>
                <a:cs typeface="Calibri" panose="020F0502020204030204" pitchFamily="34" charset="0"/>
              </a:rPr>
              <a:t>Líderes futuros: </a:t>
            </a:r>
            <a:r>
              <a:rPr lang="pt-BR" sz="2400">
                <a:solidFill>
                  <a:schemeClr val="bg1"/>
                </a:solidFill>
                <a:latin typeface="Calibri" panose="020F0502020204030204" pitchFamily="34" charset="0"/>
                <a:cs typeface="Calibri" panose="020F0502020204030204" pitchFamily="34" charset="0"/>
              </a:rPr>
              <a:t>Incluir Leões que podem servir como líderes futuros.  Leões que ocuparam cargos de liderança, que podem oferecer ideias, apoiar e estar interessados no futuro do clube. </a:t>
            </a:r>
          </a:p>
          <a:p>
            <a:endParaRPr lang="en-US" sz="2400" dirty="0">
              <a:solidFill>
                <a:schemeClr val="bg1"/>
              </a:solidFill>
              <a:latin typeface="Calibri" panose="020F0502020204030204" pitchFamily="34" charset="0"/>
              <a:cs typeface="Calibri" panose="020F0502020204030204" pitchFamily="34" charset="0"/>
            </a:endParaRPr>
          </a:p>
          <a:p>
            <a:r>
              <a:rPr lang="pt-BR" sz="2400" b="1">
                <a:solidFill>
                  <a:schemeClr val="bg1"/>
                </a:solidFill>
                <a:latin typeface="Calibri" panose="020F0502020204030204" pitchFamily="34" charset="0"/>
                <a:cs typeface="Calibri" panose="020F0502020204030204" pitchFamily="34" charset="0"/>
              </a:rPr>
              <a:t>Faça uma pesquisa com os associados: </a:t>
            </a:r>
            <a:r>
              <a:rPr lang="pt-BR" sz="2400">
                <a:solidFill>
                  <a:schemeClr val="bg1"/>
                </a:solidFill>
                <a:latin typeface="Calibri" panose="020F0502020204030204" pitchFamily="34" charset="0"/>
                <a:cs typeface="Calibri" panose="020F0502020204030204" pitchFamily="34" charset="0"/>
              </a:rPr>
              <a:t>Obtenha uma perspectiva completa das necessidades do seu clube. Procure um grupo diversificado de associados que represente o clube, ou em clubes menores, envolva o maior número possível de associados (associados estabelecidos, novos, Jovens Leões, profissionais) para entender as suas necessidades e envolver seus talentos. </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23949" y="5441557"/>
            <a:ext cx="2033270" cy="2033270"/>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3388" y="769137"/>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117597"/>
            <a:ext cx="11089466"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solidFill>
                  <a:schemeClr val="accent1"/>
                </a:solidFill>
                <a:latin typeface="Calibri" panose="020F0502020204030204" pitchFamily="34" charset="0"/>
                <a:cs typeface="Calibri" panose="020F0502020204030204" pitchFamily="34" charset="0"/>
              </a:rPr>
              <a:t>Criar uma visão, avaliar as necessidades e definir metas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1044407" y="1506082"/>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989712945"/>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pt-BR" sz="2000" b="0" i="0" u="none" strike="noStrike" cap="none" normalizeH="0">
                  <a:ln>
                    <a:noFill/>
                  </a:ln>
                  <a:solidFill>
                    <a:schemeClr val="bg1"/>
                  </a:solidFill>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pt-BR"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pt-BR" sz="2000" b="0" i="0" u="none" strike="noStrike" cap="none" normalizeH="0">
                  <a:ln>
                    <a:noFill/>
                  </a:ln>
                  <a:solidFill>
                    <a:schemeClr val="bg1"/>
                  </a:solidFill>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pt-BR" sz="2000" b="0" i="0" u="none" strike="noStrike" cap="none" normalizeH="0">
                  <a:ln>
                    <a:noFill/>
                  </a:ln>
                  <a:solidFill>
                    <a:schemeClr val="bg1"/>
                  </a:solidFill>
                  <a:ea typeface="ヒラギノ角ゴ Pro W3" pitchFamily="84" charset="-128"/>
                </a:rPr>
                <a:t>4</a:t>
              </a:r>
            </a:p>
          </p:txBody>
        </p:sp>
      </p:gr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8"/>
          <a:stretch>
            <a:fillRect/>
          </a:stretch>
        </p:blipFill>
        <p:spPr>
          <a:xfrm>
            <a:off x="188134" y="5411450"/>
            <a:ext cx="2033270" cy="2033270"/>
          </a:xfrm>
          <a:prstGeom prst="rect">
            <a:avLst/>
          </a:prstGeom>
        </p:spPr>
      </p:pic>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200">
                <a:solidFill>
                  <a:schemeClr val="accent1"/>
                </a:solidFill>
                <a:latin typeface="Calibri" panose="020F0502020204030204" pitchFamily="34" charset="0"/>
                <a:cs typeface="Calibri" panose="020F0502020204030204" pitchFamily="34" charset="0"/>
              </a:rPr>
              <a:t>Análise SWOT</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872680"/>
            <a:chOff x="444259" y="1879385"/>
            <a:chExt cx="5377898" cy="2747374"/>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794749"/>
            </a:xfrm>
            <a:prstGeom prst="rect">
              <a:avLst/>
            </a:prstGeom>
            <a:noFill/>
          </p:spPr>
          <p:txBody>
            <a:bodyPr wrap="square" rtlCol="0">
              <a:spAutoFit/>
            </a:bodyPr>
            <a:lstStyle/>
            <a:p>
              <a:pPr marL="457200" indent="-457200">
                <a:buFont typeface="Wingdings" panose="05000000000000000000" pitchFamily="2" charset="2"/>
                <a:buChar char="Ø"/>
              </a:pPr>
              <a:r>
                <a:rPr lang="pt-BR" sz="2400" dirty="0">
                  <a:solidFill>
                    <a:schemeClr val="bg1"/>
                  </a:solidFill>
                  <a:latin typeface="Calibri" panose="020F0502020204030204" pitchFamily="34" charset="0"/>
                  <a:cs typeface="Calibri" panose="020F0502020204030204" pitchFamily="34" charset="0"/>
                </a:rPr>
                <a:t>Potencializar nossos pontos fortes</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41527"/>
            </a:xfrm>
            <a:prstGeom prst="rect">
              <a:avLst/>
            </a:prstGeom>
            <a:noFill/>
          </p:spPr>
          <p:txBody>
            <a:bodyPr wrap="square" rtlCol="0">
              <a:spAutoFit/>
            </a:bodyPr>
            <a:lstStyle/>
            <a:p>
              <a:pPr marL="457200" indent="-457200">
                <a:buFont typeface="Wingdings" panose="05000000000000000000" pitchFamily="2" charset="2"/>
                <a:buChar char="Ø"/>
              </a:pPr>
              <a:r>
                <a:rPr lang="pt-BR" sz="2400" dirty="0">
                  <a:solidFill>
                    <a:schemeClr val="bg1"/>
                  </a:solidFill>
                  <a:latin typeface="Calibri" panose="020F0502020204030204" pitchFamily="34" charset="0"/>
                  <a:cs typeface="Calibri" panose="020F0502020204030204" pitchFamily="34" charset="0"/>
                </a:rPr>
                <a:t>Administrar nossos pontos fracos</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41527"/>
            </a:xfrm>
            <a:prstGeom prst="rect">
              <a:avLst/>
            </a:prstGeom>
            <a:noFill/>
          </p:spPr>
          <p:txBody>
            <a:bodyPr wrap="square" rtlCol="0">
              <a:spAutoFit/>
            </a:bodyPr>
            <a:lstStyle/>
            <a:p>
              <a:pPr marL="457200" indent="-457200">
                <a:buFont typeface="Wingdings" panose="05000000000000000000" pitchFamily="2" charset="2"/>
                <a:buChar char="Ø"/>
              </a:pPr>
              <a:r>
                <a:rPr lang="pt-BR" sz="2400" dirty="0">
                  <a:solidFill>
                    <a:schemeClr val="bg1"/>
                  </a:solidFill>
                  <a:latin typeface="Calibri" panose="020F0502020204030204" pitchFamily="34" charset="0"/>
                  <a:cs typeface="Calibri" panose="020F0502020204030204" pitchFamily="34" charset="0"/>
                </a:rPr>
                <a:t>Aproveitar as oportunidades</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26809"/>
            </a:xfrm>
            <a:prstGeom prst="rect">
              <a:avLst/>
            </a:prstGeom>
            <a:noFill/>
          </p:spPr>
          <p:txBody>
            <a:bodyPr wrap="square" rtlCol="0">
              <a:spAutoFit/>
            </a:bodyPr>
            <a:lstStyle/>
            <a:p>
              <a:pPr marL="457200" indent="-457200">
                <a:buFont typeface="Wingdings" panose="05000000000000000000" pitchFamily="2" charset="2"/>
                <a:buChar char="Ø"/>
              </a:pPr>
              <a:r>
                <a:rPr lang="pt-BR" sz="2300" dirty="0">
                  <a:solidFill>
                    <a:schemeClr val="bg1"/>
                  </a:solidFill>
                  <a:latin typeface="Calibri" panose="020F0502020204030204" pitchFamily="34" charset="0"/>
                  <a:cs typeface="Calibri" panose="020F0502020204030204" pitchFamily="34" charset="0"/>
                </a:rPr>
                <a:t>Minimizar o Impacto das ameaças</a:t>
              </a:r>
            </a:p>
          </p:txBody>
        </p:sp>
      </p:grpSp>
      <p:pic>
        <p:nvPicPr>
          <p:cNvPr id="6" name="Picture 5">
            <a:extLst>
              <a:ext uri="{FF2B5EF4-FFF2-40B4-BE49-F238E27FC236}">
                <a16:creationId xmlns:a16="http://schemas.microsoft.com/office/drawing/2014/main" id="{6FD5C9A9-1F31-4B90-AA88-DACB48300143}"/>
              </a:ext>
            </a:extLst>
          </p:cNvPr>
          <p:cNvPicPr>
            <a:picLocks noChangeAspect="1"/>
          </p:cNvPicPr>
          <p:nvPr/>
        </p:nvPicPr>
        <p:blipFill>
          <a:blip r:embed="rId4"/>
          <a:stretch>
            <a:fillRect/>
          </a:stretch>
        </p:blipFill>
        <p:spPr>
          <a:xfrm>
            <a:off x="152400" y="2152861"/>
            <a:ext cx="6989226" cy="2048278"/>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flipV="1">
            <a:off x="258385" y="869429"/>
            <a:ext cx="5837615" cy="8512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200">
                <a:solidFill>
                  <a:schemeClr val="accent1"/>
                </a:solidFill>
                <a:latin typeface="Calibri" panose="020F0502020204030204" pitchFamily="34" charset="0"/>
                <a:cs typeface="Calibri" panose="020F0502020204030204" pitchFamily="34" charset="0"/>
              </a:rPr>
              <a:t>Introdução à análise SWOT</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2"/>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876300" y="1397960"/>
            <a:ext cx="10439400" cy="1200329"/>
          </a:xfrm>
          <a:prstGeom prst="rect">
            <a:avLst/>
          </a:prstGeom>
          <a:noFill/>
        </p:spPr>
        <p:txBody>
          <a:bodyPr wrap="square" rtlCol="0">
            <a:spAutoFit/>
          </a:bodyPr>
          <a:lstStyle/>
          <a:p>
            <a:r>
              <a:rPr lang="pt-BR" sz="2400" dirty="0">
                <a:solidFill>
                  <a:schemeClr val="bg1"/>
                </a:solidFill>
                <a:latin typeface="Calibri" panose="020F0502020204030204" pitchFamily="34" charset="0"/>
                <a:cs typeface="Calibri" panose="020F0502020204030204" pitchFamily="34" charset="0"/>
              </a:rPr>
              <a:t>Este curso breve vai ajudar você a criar uma compreensão geral do que é a Análise SWOT e porque ela é útil no desenvolvimento de uma visão, meta ou plano de ação.  </a:t>
            </a:r>
          </a:p>
        </p:txBody>
      </p:sp>
      <p:pic>
        <p:nvPicPr>
          <p:cNvPr id="6" name="Picture 5">
            <a:extLst>
              <a:ext uri="{FF2B5EF4-FFF2-40B4-BE49-F238E27FC236}">
                <a16:creationId xmlns:a16="http://schemas.microsoft.com/office/drawing/2014/main" id="{AB6A6C59-DFD8-4AAF-854E-C04420728538}"/>
              </a:ext>
            </a:extLst>
          </p:cNvPr>
          <p:cNvPicPr>
            <a:picLocks noChangeAspect="1"/>
          </p:cNvPicPr>
          <p:nvPr/>
        </p:nvPicPr>
        <p:blipFill>
          <a:blip r:embed="rId3"/>
          <a:stretch>
            <a:fillRect/>
          </a:stretch>
        </p:blipFill>
        <p:spPr>
          <a:xfrm>
            <a:off x="3348004" y="2709603"/>
            <a:ext cx="5495992" cy="3572395"/>
          </a:xfrm>
          <a:prstGeom prst="rect">
            <a:avLst/>
          </a:prstGeom>
        </p:spPr>
      </p:pic>
    </p:spTree>
    <p:extLst>
      <p:ext uri="{BB962C8B-B14F-4D97-AF65-F5344CB8AC3E}">
        <p14:creationId xmlns:p14="http://schemas.microsoft.com/office/powerpoint/2010/main" val="214068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4991100" y="3352800"/>
            <a:ext cx="2209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1" name="Headline">
            <a:extLst>
              <a:ext uri="{FF2B5EF4-FFF2-40B4-BE49-F238E27FC236}">
                <a16:creationId xmlns:a16="http://schemas.microsoft.com/office/drawing/2014/main" id="{4C11C1F9-CE7F-4C2B-978F-8E2E753105F9}"/>
              </a:ext>
            </a:extLst>
          </p:cNvPr>
          <p:cNvSpPr txBox="1">
            <a:spLocks/>
          </p:cNvSpPr>
          <p:nvPr/>
        </p:nvSpPr>
        <p:spPr>
          <a:xfrm>
            <a:off x="2953085" y="27492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latin typeface="Calibri" panose="020F0502020204030204" pitchFamily="34" charset="0"/>
                <a:cs typeface="Calibri" panose="020F0502020204030204" pitchFamily="34" charset="0"/>
              </a:rPr>
              <a:t>ÁREAS DE ENFOQUE</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4354" y="5257800"/>
            <a:ext cx="2033270" cy="2033270"/>
          </a:xfrm>
          <a:prstGeom prst="rect">
            <a:avLst/>
          </a:prstGeom>
        </p:spPr>
      </p:pic>
    </p:spTree>
    <p:extLst>
      <p:ext uri="{BB962C8B-B14F-4D97-AF65-F5344CB8AC3E}">
        <p14:creationId xmlns:p14="http://schemas.microsoft.com/office/powerpoint/2010/main" val="119958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solidFill>
                  <a:schemeClr val="bg1"/>
                </a:solidFill>
                <a:latin typeface="Calibri" panose="020F0502020204030204" pitchFamily="34" charset="0"/>
                <a:ea typeface="Arial" charset="0"/>
                <a:cs typeface="Calibri" panose="020F0502020204030204" pitchFamily="34" charset="0"/>
              </a:rPr>
              <a:t>Área de enfoque 1</a:t>
            </a:r>
          </a:p>
          <a:p>
            <a:r>
              <a:rPr lang="pt-BR">
                <a:solidFill>
                  <a:schemeClr val="bg1"/>
                </a:solidFill>
                <a:latin typeface="Calibri" panose="020F0502020204030204" pitchFamily="34" charset="0"/>
                <a:ea typeface="Arial" charset="0"/>
                <a:cs typeface="Calibri" panose="020F0502020204030204" pitchFamily="34" charset="0"/>
              </a:rPr>
              <a:t>Rejuvenescer clubes com novos associados</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pt-BR" sz="2400" b="1">
                <a:solidFill>
                  <a:schemeClr val="accent1"/>
                </a:solidFill>
                <a:latin typeface="Calibri" panose="020F0502020204030204" pitchFamily="34" charset="0"/>
                <a:cs typeface="Calibri" panose="020F0502020204030204" pitchFamily="34" charset="0"/>
              </a:rPr>
              <a:t>Perguntas para discussão</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pt-BR" sz="2400">
                <a:solidFill>
                  <a:schemeClr val="accent1"/>
                </a:solidFill>
                <a:latin typeface="Calibri" panose="020F0502020204030204" pitchFamily="34" charset="0"/>
                <a:cs typeface="Calibri" panose="020F0502020204030204" pitchFamily="34" charset="0"/>
              </a:rPr>
              <a:t>Quais oportunidades existem para expandir o quadro associativo?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pt-BR" sz="2400">
                <a:solidFill>
                  <a:schemeClr val="accent1"/>
                </a:solidFill>
                <a:latin typeface="Calibri" panose="020F0502020204030204" pitchFamily="34" charset="0"/>
                <a:cs typeface="Calibri" panose="020F0502020204030204" pitchFamily="34" charset="0"/>
              </a:rPr>
              <a:t>O que nós precisamos fazer para recrutar melhor os associados?</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pt-BR" sz="2400">
                <a:solidFill>
                  <a:schemeClr val="accent1"/>
                </a:solidFill>
                <a:latin typeface="Calibri" panose="020F0502020204030204" pitchFamily="34" charset="0"/>
                <a:cs typeface="Calibri" panose="020F0502020204030204" pitchFamily="34" charset="0"/>
              </a:rPr>
              <a:t>Por que os associados não estão se afiliando ao nosso clube?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pt-BR" sz="2400">
                <a:solidFill>
                  <a:schemeClr val="accent1"/>
                </a:solidFill>
                <a:latin typeface="Calibri" panose="020F0502020204030204" pitchFamily="34" charset="0"/>
                <a:cs typeface="Calibri" panose="020F0502020204030204" pitchFamily="34" charset="0"/>
              </a:rPr>
              <a:t>Por que as pessoas se afiliam ao nosso clube?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4.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63553</TotalTime>
  <Words>1572</Words>
  <Application>Microsoft Office PowerPoint</Application>
  <PresentationFormat>Widescreen</PresentationFormat>
  <Paragraphs>336</Paragraphs>
  <Slides>36</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Helvetica</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2085</cp:revision>
  <cp:lastPrinted>2018-07-23T15:21:46Z</cp:lastPrinted>
  <dcterms:created xsi:type="dcterms:W3CDTF">2016-11-15T15:12:50Z</dcterms:created>
  <dcterms:modified xsi:type="dcterms:W3CDTF">2023-10-26T13:36:00Z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